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8"/>
  </p:notesMasterIdLst>
  <p:sldIdLst>
    <p:sldId id="256" r:id="rId2"/>
    <p:sldId id="261" r:id="rId3"/>
    <p:sldId id="1160" r:id="rId4"/>
    <p:sldId id="658" r:id="rId5"/>
    <p:sldId id="659" r:id="rId6"/>
    <p:sldId id="661" r:id="rId7"/>
    <p:sldId id="1158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818" r:id="rId17"/>
    <p:sldId id="819" r:id="rId18"/>
    <p:sldId id="1164" r:id="rId19"/>
    <p:sldId id="1169" r:id="rId20"/>
    <p:sldId id="759" r:id="rId21"/>
    <p:sldId id="1171" r:id="rId22"/>
    <p:sldId id="1175" r:id="rId23"/>
    <p:sldId id="1176" r:id="rId24"/>
    <p:sldId id="1177" r:id="rId25"/>
    <p:sldId id="1178" r:id="rId26"/>
    <p:sldId id="761" r:id="rId27"/>
    <p:sldId id="762" r:id="rId28"/>
    <p:sldId id="763" r:id="rId29"/>
    <p:sldId id="767" r:id="rId30"/>
    <p:sldId id="769" r:id="rId31"/>
    <p:sldId id="770" r:id="rId32"/>
    <p:sldId id="771" r:id="rId33"/>
    <p:sldId id="772" r:id="rId34"/>
    <p:sldId id="773" r:id="rId35"/>
    <p:sldId id="774" r:id="rId36"/>
    <p:sldId id="7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0852640-294E-44EC-A7CA-1B82F059AF65}" type="slidenum">
              <a:rPr lang="en-US" smtClean="0">
                <a:solidFill>
                  <a:srgbClr val="FFFFFF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pPr eaLnBrk="1" hangingPunct="1"/>
              <a:t>4</a:t>
            </a:fld>
            <a:endParaRPr lang="en-US">
              <a:solidFill>
                <a:srgbClr val="FFFFF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38947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8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5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96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10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B92302-D139-409A-93F7-54F390E8DF74}" type="slidenum">
              <a:rPr lang="en-US" smtClean="0">
                <a:solidFill>
                  <a:srgbClr val="FFFFFF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pPr eaLnBrk="1" hangingPunct="1"/>
              <a:t>5</a:t>
            </a:fld>
            <a:endParaRPr lang="en-US">
              <a:solidFill>
                <a:srgbClr val="FFFFF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6981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32DA6B-E969-4AC5-B747-E24FB94B2A9F}" type="slidenum">
              <a:rPr lang="en-US" smtClean="0">
                <a:solidFill>
                  <a:srgbClr val="FFFFFF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pPr eaLnBrk="1" hangingPunct="1"/>
              <a:t>6</a:t>
            </a:fld>
            <a:endParaRPr lang="en-US">
              <a:solidFill>
                <a:srgbClr val="FFFFF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4953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06620E-E55C-40A5-9F98-015355B138FD}" type="slidenum">
              <a:rPr lang="en-US" altLang="en-US" smtClean="0">
                <a:solidFill>
                  <a:srgbClr val="FFFFFF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FFFFF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70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usually the “actors” in the network</a:t>
            </a:r>
          </a:p>
          <a:p>
            <a:r>
              <a:rPr lang="en-US" dirty="0"/>
              <a:t>Vertices may</a:t>
            </a:r>
          </a:p>
          <a:p>
            <a:pPr lvl="1"/>
            <a:r>
              <a:rPr lang="en-US" dirty="0"/>
              <a:t>form connections</a:t>
            </a:r>
          </a:p>
          <a:p>
            <a:pPr lvl="1"/>
            <a:r>
              <a:rPr lang="en-US" dirty="0"/>
              <a:t>send messages</a:t>
            </a:r>
          </a:p>
          <a:p>
            <a:pPr lvl="1"/>
            <a:r>
              <a:rPr lang="en-US" dirty="0"/>
              <a:t>exert influence</a:t>
            </a:r>
          </a:p>
          <a:p>
            <a:pPr lvl="1"/>
            <a:r>
              <a:rPr lang="en-US" dirty="0"/>
              <a:t>exchange resources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Vertices are (usually) the fixed points in the graph</a:t>
            </a:r>
          </a:p>
          <a:p>
            <a:pPr lvl="1"/>
            <a:r>
              <a:rPr lang="en-US" dirty="0"/>
              <a:t>edges may be less stable</a:t>
            </a:r>
          </a:p>
        </p:txBody>
      </p:sp>
    </p:spTree>
    <p:extLst>
      <p:ext uri="{BB962C8B-B14F-4D97-AF65-F5344CB8AC3E}">
        <p14:creationId xmlns:p14="http://schemas.microsoft.com/office/powerpoint/2010/main" val="121221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May have a variety of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</a:p>
          <a:p>
            <a:pPr lvl="1">
              <a:defRPr/>
            </a:pPr>
            <a:r>
              <a:rPr lang="en-US" dirty="0"/>
              <a:t>associated data</a:t>
            </a:r>
          </a:p>
          <a:p>
            <a:pPr>
              <a:defRPr/>
            </a:pPr>
            <a:r>
              <a:rPr lang="en-US" dirty="0"/>
              <a:t>Individuals</a:t>
            </a:r>
          </a:p>
          <a:p>
            <a:pPr lvl="1">
              <a:defRPr/>
            </a:pPr>
            <a:r>
              <a:rPr lang="en-US" dirty="0"/>
              <a:t>age</a:t>
            </a:r>
          </a:p>
          <a:p>
            <a:pPr lvl="1">
              <a:defRPr/>
            </a:pPr>
            <a:r>
              <a:rPr lang="en-US" dirty="0"/>
              <a:t>sex</a:t>
            </a:r>
          </a:p>
          <a:p>
            <a:pPr lvl="1">
              <a:defRPr/>
            </a:pPr>
            <a:r>
              <a:rPr lang="en-US" dirty="0"/>
              <a:t>race</a:t>
            </a:r>
          </a:p>
          <a:p>
            <a:pPr lvl="1">
              <a:defRPr/>
            </a:pPr>
            <a:r>
              <a:rPr lang="en-US" dirty="0"/>
              <a:t>etc.</a:t>
            </a:r>
          </a:p>
          <a:p>
            <a:pPr>
              <a:defRPr/>
            </a:pPr>
            <a:r>
              <a:rPr lang="en-US" dirty="0"/>
              <a:t>Companies</a:t>
            </a:r>
          </a:p>
          <a:p>
            <a:pPr lvl="1">
              <a:defRPr/>
            </a:pPr>
            <a:r>
              <a:rPr lang="en-US" dirty="0"/>
              <a:t>business sector</a:t>
            </a:r>
          </a:p>
          <a:p>
            <a:pPr lvl="1">
              <a:defRPr/>
            </a:pPr>
            <a:r>
              <a:rPr lang="en-US" dirty="0"/>
              <a:t>location</a:t>
            </a:r>
          </a:p>
          <a:p>
            <a:pPr lvl="1">
              <a:defRPr/>
            </a:pPr>
            <a:r>
              <a:rPr lang="en-US" dirty="0"/>
              <a:t>market capitalization</a:t>
            </a:r>
          </a:p>
          <a:p>
            <a:pPr lvl="1">
              <a:defRPr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5347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Sometimes networks have nodes of different types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LinkedIn</a:t>
            </a:r>
          </a:p>
          <a:p>
            <a:pPr>
              <a:lnSpc>
                <a:spcPct val="120000"/>
              </a:lnSpc>
            </a:pPr>
            <a:r>
              <a:rPr lang="en-US" dirty="0"/>
              <a:t>Types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Individuals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Companies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Universities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Interest groups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etc.</a:t>
            </a:r>
          </a:p>
          <a:p>
            <a:pPr>
              <a:lnSpc>
                <a:spcPct val="120000"/>
              </a:lnSpc>
            </a:pPr>
            <a:r>
              <a:rPr lang="en-US" dirty="0"/>
              <a:t>We will see many examples of networks with two types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bipartite</a:t>
            </a:r>
            <a:r>
              <a:rPr lang="en-US" dirty="0"/>
              <a:t>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These are the connections in the network</a:t>
            </a:r>
          </a:p>
          <a:p>
            <a:pPr>
              <a:lnSpc>
                <a:spcPct val="110000"/>
              </a:lnSpc>
            </a:pPr>
            <a:r>
              <a:rPr lang="en-US" dirty="0"/>
              <a:t>Edges are the means by which vertices connect / exchange / exert influence, etc.</a:t>
            </a:r>
          </a:p>
          <a:p>
            <a:pPr>
              <a:lnSpc>
                <a:spcPct val="110000"/>
              </a:lnSpc>
            </a:pPr>
            <a:r>
              <a:rPr lang="en-US" dirty="0"/>
              <a:t>Implicit idea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network is not “complete”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everyone is not connected directly to everyone 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6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Edges can also have attributes</a:t>
            </a:r>
          </a:p>
          <a:p>
            <a:r>
              <a:rPr lang="en-US" dirty="0"/>
              <a:t>In a communication network</a:t>
            </a:r>
          </a:p>
          <a:p>
            <a:pPr lvl="1"/>
            <a:r>
              <a:rPr lang="en-US" dirty="0"/>
              <a:t>how much communication over this edge?</a:t>
            </a:r>
          </a:p>
          <a:p>
            <a:r>
              <a:rPr lang="en-US" dirty="0"/>
              <a:t>In a friendship network</a:t>
            </a:r>
          </a:p>
          <a:p>
            <a:pPr lvl="1"/>
            <a:r>
              <a:rPr lang="en-US" dirty="0"/>
              <a:t>how much time do they spend together?</a:t>
            </a:r>
          </a:p>
          <a:p>
            <a:r>
              <a:rPr lang="en-US" dirty="0"/>
              <a:t>Many other possibilities</a:t>
            </a:r>
          </a:p>
          <a:p>
            <a:pPr lvl="1"/>
            <a:r>
              <a:rPr lang="en-US" dirty="0"/>
              <a:t>historical: when was the edge created?</a:t>
            </a:r>
          </a:p>
          <a:p>
            <a:pPr lvl="1"/>
            <a:r>
              <a:rPr lang="en-US" dirty="0"/>
              <a:t>valence: like or dislike? degree of trust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0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5702300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Most important edge attribute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defines the whole graph</a:t>
            </a:r>
          </a:p>
          <a:p>
            <a:pPr>
              <a:lnSpc>
                <a:spcPct val="120000"/>
              </a:lnSpc>
            </a:pPr>
            <a:r>
              <a:rPr lang="en-US" dirty="0"/>
              <a:t>Do the edges have direction?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directed</a:t>
            </a:r>
            <a:r>
              <a:rPr lang="en-US" dirty="0"/>
              <a:t> edges</a:t>
            </a:r>
          </a:p>
          <a:p>
            <a:pPr>
              <a:lnSpc>
                <a:spcPct val="120000"/>
              </a:lnSpc>
            </a:pPr>
            <a:r>
              <a:rPr lang="en-US" dirty="0"/>
              <a:t>Or are they mutual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undirected</a:t>
            </a:r>
            <a:r>
              <a:rPr lang="en-US" dirty="0"/>
              <a:t> edges</a:t>
            </a:r>
          </a:p>
          <a:p>
            <a:pPr>
              <a:lnSpc>
                <a:spcPct val="120000"/>
              </a:lnSpc>
            </a:pPr>
            <a:r>
              <a:rPr lang="en-US" dirty="0"/>
              <a:t>Undirected edges imply agreement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both nodes must accept the connection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Graph in </a:t>
            </a:r>
            <a:r>
              <a:rPr lang="en-US" dirty="0" err="1"/>
              <a:t>NetworkX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Directed implies asymmetry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connection can be initiated by one side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DiGraph</a:t>
            </a:r>
            <a:r>
              <a:rPr lang="en-US" dirty="0"/>
              <a:t> in </a:t>
            </a:r>
            <a:r>
              <a:rPr lang="en-US" dirty="0" err="1"/>
              <a:t>NetworkX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C5D0E1-B2E2-3245-8690-38FD4AE3741C}"/>
              </a:ext>
            </a:extLst>
          </p:cNvPr>
          <p:cNvGrpSpPr/>
          <p:nvPr/>
        </p:nvGrpSpPr>
        <p:grpSpPr>
          <a:xfrm>
            <a:off x="9302578" y="2402114"/>
            <a:ext cx="1600200" cy="1905000"/>
            <a:chOff x="6324600" y="1258887"/>
            <a:chExt cx="1600200" cy="1905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C5DD38-B334-F14D-AA7A-C82B7E251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792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2ABD613-D4D9-A34A-B51C-53BC9BF40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1411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5C731E-2147-1649-B1F7-69F0A67D9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4018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18D844-D01A-9646-9529-ECA18334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35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8F229-78DB-074B-A0BF-1B5E1AF7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2588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FE0E3A30-220E-5940-BB38-E9DC7BDDAB18}"/>
                </a:ext>
              </a:extLst>
            </p:cNvPr>
            <p:cNvCxnSpPr>
              <a:cxnSpLocks noChangeShapeType="1"/>
              <a:stCxn id="33" idx="5"/>
              <a:endCxn id="29" idx="1"/>
            </p:cNvCxnSpPr>
            <p:nvPr/>
          </p:nvCxnSpPr>
          <p:spPr bwMode="auto">
            <a:xfrm>
              <a:off x="6519863" y="1473200"/>
              <a:ext cx="447675" cy="3333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BB0194F9-4119-3548-B5C6-7673DEAEAB14}"/>
                </a:ext>
              </a:extLst>
            </p:cNvPr>
            <p:cNvCxnSpPr>
              <a:cxnSpLocks noChangeShapeType="1"/>
              <a:stCxn id="29" idx="3"/>
              <a:endCxn id="31" idx="7"/>
            </p:cNvCxnSpPr>
            <p:nvPr/>
          </p:nvCxnSpPr>
          <p:spPr bwMode="auto">
            <a:xfrm flipH="1">
              <a:off x="6596063" y="2006600"/>
              <a:ext cx="371475" cy="4095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B023BE01-F923-5747-B75F-852FAE82666E}"/>
                </a:ext>
              </a:extLst>
            </p:cNvPr>
            <p:cNvCxnSpPr>
              <a:cxnSpLocks noChangeShapeType="1"/>
              <a:stCxn id="29" idx="5"/>
              <a:endCxn id="32" idx="0"/>
            </p:cNvCxnSpPr>
            <p:nvPr/>
          </p:nvCxnSpPr>
          <p:spPr bwMode="auto">
            <a:xfrm>
              <a:off x="7129463" y="2006600"/>
              <a:ext cx="147638" cy="90963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2939BC39-1D10-904D-9E21-2F602407C21A}"/>
                </a:ext>
              </a:extLst>
            </p:cNvPr>
            <p:cNvCxnSpPr>
              <a:cxnSpLocks noChangeShapeType="1"/>
              <a:stCxn id="31" idx="5"/>
              <a:endCxn id="32" idx="2"/>
            </p:cNvCxnSpPr>
            <p:nvPr/>
          </p:nvCxnSpPr>
          <p:spPr bwMode="auto">
            <a:xfrm>
              <a:off x="6596063" y="2616200"/>
              <a:ext cx="547688" cy="4333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AutoShape 14">
              <a:extLst>
                <a:ext uri="{FF2B5EF4-FFF2-40B4-BE49-F238E27FC236}">
                  <a16:creationId xmlns:a16="http://schemas.microsoft.com/office/drawing/2014/main" id="{17858224-89C9-0E43-A92E-113A622985B3}"/>
                </a:ext>
              </a:extLst>
            </p:cNvPr>
            <p:cNvCxnSpPr>
              <a:cxnSpLocks noChangeShapeType="1"/>
              <a:stCxn id="29" idx="6"/>
              <a:endCxn id="30" idx="3"/>
            </p:cNvCxnSpPr>
            <p:nvPr/>
          </p:nvCxnSpPr>
          <p:spPr bwMode="auto">
            <a:xfrm flipV="1">
              <a:off x="7181850" y="1625600"/>
              <a:ext cx="547688" cy="2809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3CDCE8-2A2B-CC40-ABB0-088984E925BE}"/>
              </a:ext>
            </a:extLst>
          </p:cNvPr>
          <p:cNvGrpSpPr/>
          <p:nvPr/>
        </p:nvGrpSpPr>
        <p:grpSpPr>
          <a:xfrm>
            <a:off x="7150100" y="4307114"/>
            <a:ext cx="1600200" cy="1905000"/>
            <a:chOff x="6324600" y="1258887"/>
            <a:chExt cx="1600200" cy="1905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02FC75-9113-1E4F-8A28-92E3D503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792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121D9B-EAFC-8B4A-9C9D-4CC490638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1411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CDA869-0C24-BD4B-98F2-27D5136B5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4018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06714A6-D1F4-4543-B61B-481E16631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35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6CD924-AD1D-5E4A-AE2C-BC475789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2588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45" name="AutoShape 10">
              <a:extLst>
                <a:ext uri="{FF2B5EF4-FFF2-40B4-BE49-F238E27FC236}">
                  <a16:creationId xmlns:a16="http://schemas.microsoft.com/office/drawing/2014/main" id="{777FB66B-2070-264C-B6FD-623B3BA95170}"/>
                </a:ext>
              </a:extLst>
            </p:cNvPr>
            <p:cNvCxnSpPr>
              <a:cxnSpLocks noChangeShapeType="1"/>
              <a:stCxn id="44" idx="5"/>
              <a:endCxn id="40" idx="1"/>
            </p:cNvCxnSpPr>
            <p:nvPr/>
          </p:nvCxnSpPr>
          <p:spPr bwMode="auto">
            <a:xfrm>
              <a:off x="6519863" y="1473200"/>
              <a:ext cx="447675" cy="3333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11">
              <a:extLst>
                <a:ext uri="{FF2B5EF4-FFF2-40B4-BE49-F238E27FC236}">
                  <a16:creationId xmlns:a16="http://schemas.microsoft.com/office/drawing/2014/main" id="{16701DDA-46EF-094D-ABD7-EC2011D40094}"/>
                </a:ext>
              </a:extLst>
            </p:cNvPr>
            <p:cNvCxnSpPr>
              <a:cxnSpLocks noChangeShapeType="1"/>
              <a:stCxn id="40" idx="3"/>
              <a:endCxn id="42" idx="7"/>
            </p:cNvCxnSpPr>
            <p:nvPr/>
          </p:nvCxnSpPr>
          <p:spPr bwMode="auto">
            <a:xfrm flipH="1">
              <a:off x="6596063" y="2006600"/>
              <a:ext cx="371475" cy="4095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AutoShape 12">
              <a:extLst>
                <a:ext uri="{FF2B5EF4-FFF2-40B4-BE49-F238E27FC236}">
                  <a16:creationId xmlns:a16="http://schemas.microsoft.com/office/drawing/2014/main" id="{A98B2B4C-06EF-E947-A8D2-90DF442E5013}"/>
                </a:ext>
              </a:extLst>
            </p:cNvPr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>
              <a:off x="7129463" y="2006600"/>
              <a:ext cx="147638" cy="90963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13">
              <a:extLst>
                <a:ext uri="{FF2B5EF4-FFF2-40B4-BE49-F238E27FC236}">
                  <a16:creationId xmlns:a16="http://schemas.microsoft.com/office/drawing/2014/main" id="{7F994002-3CFF-7D4D-A14B-6DFF7752F1E8}"/>
                </a:ext>
              </a:extLst>
            </p:cNvPr>
            <p:cNvCxnSpPr>
              <a:cxnSpLocks noChangeShapeType="1"/>
              <a:stCxn id="42" idx="5"/>
              <a:endCxn id="43" idx="2"/>
            </p:cNvCxnSpPr>
            <p:nvPr/>
          </p:nvCxnSpPr>
          <p:spPr bwMode="auto">
            <a:xfrm>
              <a:off x="6596063" y="2616200"/>
              <a:ext cx="547688" cy="4333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14">
              <a:extLst>
                <a:ext uri="{FF2B5EF4-FFF2-40B4-BE49-F238E27FC236}">
                  <a16:creationId xmlns:a16="http://schemas.microsoft.com/office/drawing/2014/main" id="{690F4979-4663-B14D-95FA-648C7537FCD9}"/>
                </a:ext>
              </a:extLst>
            </p:cNvPr>
            <p:cNvCxnSpPr>
              <a:cxnSpLocks noChangeShapeType="1"/>
              <a:stCxn id="40" idx="6"/>
              <a:endCxn id="41" idx="3"/>
            </p:cNvCxnSpPr>
            <p:nvPr/>
          </p:nvCxnSpPr>
          <p:spPr bwMode="auto">
            <a:xfrm flipV="1">
              <a:off x="7181850" y="1625600"/>
              <a:ext cx="547688" cy="2809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60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important edge attribute</a:t>
            </a:r>
          </a:p>
          <a:p>
            <a:r>
              <a:rPr lang="en-US" dirty="0"/>
              <a:t>More heavily weighted edge is </a:t>
            </a:r>
          </a:p>
          <a:p>
            <a:pPr lvl="1"/>
            <a:r>
              <a:rPr lang="en-US" dirty="0"/>
              <a:t>more significant</a:t>
            </a:r>
          </a:p>
          <a:p>
            <a:pPr lvl="1"/>
            <a:r>
              <a:rPr lang="en-US" dirty="0"/>
              <a:t>more trafficked</a:t>
            </a:r>
          </a:p>
          <a:p>
            <a:r>
              <a:rPr lang="en-US" dirty="0"/>
              <a:t>Sometimes weight = distance</a:t>
            </a:r>
          </a:p>
          <a:p>
            <a:pPr lvl="1"/>
            <a:r>
              <a:rPr lang="en-US" dirty="0"/>
              <a:t>then low weight = closer</a:t>
            </a:r>
          </a:p>
          <a:p>
            <a:pPr lvl="1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EF9CF2-AE68-1949-8E28-BBDDB03E8637}"/>
              </a:ext>
            </a:extLst>
          </p:cNvPr>
          <p:cNvGrpSpPr/>
          <p:nvPr/>
        </p:nvGrpSpPr>
        <p:grpSpPr>
          <a:xfrm>
            <a:off x="6954838" y="3657600"/>
            <a:ext cx="1600200" cy="1905000"/>
            <a:chOff x="6954838" y="3976120"/>
            <a:chExt cx="1600200" cy="1905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327BC2-1737-E440-B440-1D3B70B1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4438" y="449580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632985-F60F-3048-9D29-D00B7310B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438" y="412852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F9233A-DD26-4542-B102-9D4F03519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511912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84EF43-6215-D245-995C-542A34EC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3038" y="565252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1A4D88-3668-DD4D-95A8-0662F8E28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4838" y="397612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22" name="AutoShape 10">
              <a:extLst>
                <a:ext uri="{FF2B5EF4-FFF2-40B4-BE49-F238E27FC236}">
                  <a16:creationId xmlns:a16="http://schemas.microsoft.com/office/drawing/2014/main" id="{AFEB3470-3E68-EF4D-A5FC-CF68FE0628C2}"/>
                </a:ext>
              </a:extLst>
            </p:cNvPr>
            <p:cNvCxnSpPr>
              <a:cxnSpLocks noChangeShapeType="1"/>
              <a:stCxn id="21" idx="5"/>
              <a:endCxn id="17" idx="1"/>
            </p:cNvCxnSpPr>
            <p:nvPr/>
          </p:nvCxnSpPr>
          <p:spPr bwMode="auto">
            <a:xfrm>
              <a:off x="7149960" y="4171242"/>
              <a:ext cx="447956" cy="358036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11">
              <a:extLst>
                <a:ext uri="{FF2B5EF4-FFF2-40B4-BE49-F238E27FC236}">
                  <a16:creationId xmlns:a16="http://schemas.microsoft.com/office/drawing/2014/main" id="{541D5B40-1319-0241-B121-43305B230578}"/>
                </a:ext>
              </a:extLst>
            </p:cNvPr>
            <p:cNvCxnSpPr>
              <a:cxnSpLocks noChangeShapeType="1"/>
              <a:stCxn id="17" idx="3"/>
              <a:endCxn id="19" idx="7"/>
            </p:cNvCxnSpPr>
            <p:nvPr/>
          </p:nvCxnSpPr>
          <p:spPr bwMode="auto">
            <a:xfrm flipH="1">
              <a:off x="7226160" y="4690922"/>
              <a:ext cx="371756" cy="461676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12">
              <a:extLst>
                <a:ext uri="{FF2B5EF4-FFF2-40B4-BE49-F238E27FC236}">
                  <a16:creationId xmlns:a16="http://schemas.microsoft.com/office/drawing/2014/main" id="{F62DD230-0978-194A-B4A3-D7755EC0ABEE}"/>
                </a:ext>
              </a:extLst>
            </p:cNvPr>
            <p:cNvCxnSpPr>
              <a:cxnSpLocks noChangeShapeType="1"/>
              <a:stCxn id="17" idx="5"/>
              <a:endCxn id="20" idx="0"/>
            </p:cNvCxnSpPr>
            <p:nvPr/>
          </p:nvCxnSpPr>
          <p:spPr bwMode="auto">
            <a:xfrm>
              <a:off x="7759560" y="4690922"/>
              <a:ext cx="147778" cy="961598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13">
              <a:extLst>
                <a:ext uri="{FF2B5EF4-FFF2-40B4-BE49-F238E27FC236}">
                  <a16:creationId xmlns:a16="http://schemas.microsoft.com/office/drawing/2014/main" id="{C3E66619-FB23-B147-B5F9-70DB622C6514}"/>
                </a:ext>
              </a:extLst>
            </p:cNvPr>
            <p:cNvCxnSpPr>
              <a:cxnSpLocks noChangeShapeType="1"/>
              <a:stCxn id="19" idx="5"/>
              <a:endCxn id="20" idx="2"/>
            </p:cNvCxnSpPr>
            <p:nvPr/>
          </p:nvCxnSpPr>
          <p:spPr bwMode="auto">
            <a:xfrm>
              <a:off x="7226301" y="5333433"/>
              <a:ext cx="547688" cy="433387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4">
              <a:extLst>
                <a:ext uri="{FF2B5EF4-FFF2-40B4-BE49-F238E27FC236}">
                  <a16:creationId xmlns:a16="http://schemas.microsoft.com/office/drawing/2014/main" id="{509BBFF9-D475-374E-B24E-38903F04435A}"/>
                </a:ext>
              </a:extLst>
            </p:cNvPr>
            <p:cNvCxnSpPr>
              <a:cxnSpLocks noChangeShapeType="1"/>
              <a:stCxn id="17" idx="6"/>
              <a:endCxn id="18" idx="3"/>
            </p:cNvCxnSpPr>
            <p:nvPr/>
          </p:nvCxnSpPr>
          <p:spPr bwMode="auto">
            <a:xfrm flipV="1">
              <a:off x="7793038" y="4323642"/>
              <a:ext cx="566878" cy="286458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1245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Directed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directed edges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</a:t>
            </a:r>
            <a:r>
              <a:rPr lang="en-US" dirty="0">
                <a:solidFill>
                  <a:srgbClr val="FF0000"/>
                </a:solidFill>
              </a:rPr>
              <a:t>digraph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Undirected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undirected edges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Weighted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edges have weight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Simple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parallel edges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self-loops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5EBE150-FCCA-1545-B235-473E29B81376}"/>
              </a:ext>
            </a:extLst>
          </p:cNvPr>
          <p:cNvGrpSpPr/>
          <p:nvPr/>
        </p:nvGrpSpPr>
        <p:grpSpPr>
          <a:xfrm>
            <a:off x="7367313" y="1894309"/>
            <a:ext cx="1600200" cy="1905000"/>
            <a:chOff x="5541509" y="504144"/>
            <a:chExt cx="1600200" cy="1905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C15AD-A5BD-5140-8514-ED480E26C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109" y="1037544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2DFE8A4-843D-1942-B65A-6C0A40BE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109" y="656544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842F276-A4DE-B24D-833B-45EA9BBA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709" y="1647144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420E415-3F23-A542-97E5-728F0CFB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709" y="2180544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8B15185-D8DC-A247-8936-6105AF19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509" y="504144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70" name="AutoShape 10">
              <a:extLst>
                <a:ext uri="{FF2B5EF4-FFF2-40B4-BE49-F238E27FC236}">
                  <a16:creationId xmlns:a16="http://schemas.microsoft.com/office/drawing/2014/main" id="{A8EA466F-A5E6-C94B-BD44-1B246F31D2E2}"/>
                </a:ext>
              </a:extLst>
            </p:cNvPr>
            <p:cNvCxnSpPr>
              <a:cxnSpLocks noChangeShapeType="1"/>
              <a:stCxn id="69" idx="5"/>
              <a:endCxn id="65" idx="1"/>
            </p:cNvCxnSpPr>
            <p:nvPr/>
          </p:nvCxnSpPr>
          <p:spPr bwMode="auto">
            <a:xfrm>
              <a:off x="5736772" y="718457"/>
              <a:ext cx="447675" cy="3333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AutoShape 11">
              <a:extLst>
                <a:ext uri="{FF2B5EF4-FFF2-40B4-BE49-F238E27FC236}">
                  <a16:creationId xmlns:a16="http://schemas.microsoft.com/office/drawing/2014/main" id="{A3FA3AE2-2B41-B345-B3AB-DF39506DDC74}"/>
                </a:ext>
              </a:extLst>
            </p:cNvPr>
            <p:cNvCxnSpPr>
              <a:cxnSpLocks noChangeShapeType="1"/>
              <a:stCxn id="65" idx="3"/>
              <a:endCxn id="67" idx="7"/>
            </p:cNvCxnSpPr>
            <p:nvPr/>
          </p:nvCxnSpPr>
          <p:spPr bwMode="auto">
            <a:xfrm flipH="1">
              <a:off x="5812972" y="1251857"/>
              <a:ext cx="371475" cy="4095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AutoShape 12">
              <a:extLst>
                <a:ext uri="{FF2B5EF4-FFF2-40B4-BE49-F238E27FC236}">
                  <a16:creationId xmlns:a16="http://schemas.microsoft.com/office/drawing/2014/main" id="{24DC2993-8570-B644-B791-0E4BC9810128}"/>
                </a:ext>
              </a:extLst>
            </p:cNvPr>
            <p:cNvCxnSpPr>
              <a:cxnSpLocks noChangeShapeType="1"/>
              <a:stCxn id="65" idx="5"/>
              <a:endCxn id="68" idx="0"/>
            </p:cNvCxnSpPr>
            <p:nvPr/>
          </p:nvCxnSpPr>
          <p:spPr bwMode="auto">
            <a:xfrm>
              <a:off x="6346372" y="1251857"/>
              <a:ext cx="147638" cy="90963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 type="triangl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AutoShape 13">
              <a:extLst>
                <a:ext uri="{FF2B5EF4-FFF2-40B4-BE49-F238E27FC236}">
                  <a16:creationId xmlns:a16="http://schemas.microsoft.com/office/drawing/2014/main" id="{C4284A26-A8A6-A348-94E4-41E54A21FAF0}"/>
                </a:ext>
              </a:extLst>
            </p:cNvPr>
            <p:cNvCxnSpPr>
              <a:cxnSpLocks noChangeShapeType="1"/>
              <a:stCxn id="67" idx="5"/>
              <a:endCxn id="68" idx="2"/>
            </p:cNvCxnSpPr>
            <p:nvPr/>
          </p:nvCxnSpPr>
          <p:spPr bwMode="auto">
            <a:xfrm>
              <a:off x="5812972" y="1861457"/>
              <a:ext cx="547688" cy="4333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AutoShape 14">
              <a:extLst>
                <a:ext uri="{FF2B5EF4-FFF2-40B4-BE49-F238E27FC236}">
                  <a16:creationId xmlns:a16="http://schemas.microsoft.com/office/drawing/2014/main" id="{2C339ED6-D9D7-E44E-9F2D-E613688A5A2E}"/>
                </a:ext>
              </a:extLst>
            </p:cNvPr>
            <p:cNvCxnSpPr>
              <a:cxnSpLocks noChangeShapeType="1"/>
              <a:stCxn id="65" idx="6"/>
              <a:endCxn id="66" idx="3"/>
            </p:cNvCxnSpPr>
            <p:nvPr/>
          </p:nvCxnSpPr>
          <p:spPr bwMode="auto">
            <a:xfrm flipV="1">
              <a:off x="6398759" y="870857"/>
              <a:ext cx="547688" cy="2809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12B7E4-0FF4-084E-A3C1-85740D09ABBF}"/>
              </a:ext>
            </a:extLst>
          </p:cNvPr>
          <p:cNvGrpSpPr/>
          <p:nvPr/>
        </p:nvGrpSpPr>
        <p:grpSpPr>
          <a:xfrm>
            <a:off x="10015344" y="2030844"/>
            <a:ext cx="1600200" cy="1905000"/>
            <a:chOff x="6324600" y="1258887"/>
            <a:chExt cx="1600200" cy="1905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8A22B51-DDE4-9C49-B3A7-E01F0D368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792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9631D1-B29A-9D46-B61F-48AABB855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1411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E76B3E8-5ECB-EB4C-8896-FAD3CDCD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4018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5A49CE-BD95-804C-BEB3-EF0AE166F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35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0A84F3-DC16-B245-A302-C361B9D0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2588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81" name="AutoShape 10">
              <a:extLst>
                <a:ext uri="{FF2B5EF4-FFF2-40B4-BE49-F238E27FC236}">
                  <a16:creationId xmlns:a16="http://schemas.microsoft.com/office/drawing/2014/main" id="{67E5E61C-3170-1941-90D2-574A2F8249F6}"/>
                </a:ext>
              </a:extLst>
            </p:cNvPr>
            <p:cNvCxnSpPr>
              <a:cxnSpLocks noChangeShapeType="1"/>
              <a:stCxn id="80" idx="5"/>
              <a:endCxn id="76" idx="1"/>
            </p:cNvCxnSpPr>
            <p:nvPr/>
          </p:nvCxnSpPr>
          <p:spPr bwMode="auto">
            <a:xfrm>
              <a:off x="6519863" y="1473200"/>
              <a:ext cx="447675" cy="3333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11">
              <a:extLst>
                <a:ext uri="{FF2B5EF4-FFF2-40B4-BE49-F238E27FC236}">
                  <a16:creationId xmlns:a16="http://schemas.microsoft.com/office/drawing/2014/main" id="{0704D538-CFBF-CE49-885F-942F1D4CF92F}"/>
                </a:ext>
              </a:extLst>
            </p:cNvPr>
            <p:cNvCxnSpPr>
              <a:cxnSpLocks noChangeShapeType="1"/>
              <a:stCxn id="76" idx="3"/>
              <a:endCxn id="78" idx="7"/>
            </p:cNvCxnSpPr>
            <p:nvPr/>
          </p:nvCxnSpPr>
          <p:spPr bwMode="auto">
            <a:xfrm flipH="1">
              <a:off x="6596063" y="2006600"/>
              <a:ext cx="371475" cy="4095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12">
              <a:extLst>
                <a:ext uri="{FF2B5EF4-FFF2-40B4-BE49-F238E27FC236}">
                  <a16:creationId xmlns:a16="http://schemas.microsoft.com/office/drawing/2014/main" id="{99CD5B0D-9B6D-5B48-9B39-D48AE5B1383E}"/>
                </a:ext>
              </a:extLst>
            </p:cNvPr>
            <p:cNvCxnSpPr>
              <a:cxnSpLocks noChangeShapeType="1"/>
              <a:stCxn id="76" idx="5"/>
              <a:endCxn id="79" idx="0"/>
            </p:cNvCxnSpPr>
            <p:nvPr/>
          </p:nvCxnSpPr>
          <p:spPr bwMode="auto">
            <a:xfrm>
              <a:off x="7129463" y="2006600"/>
              <a:ext cx="147638" cy="90963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4" name="AutoShape 13">
              <a:extLst>
                <a:ext uri="{FF2B5EF4-FFF2-40B4-BE49-F238E27FC236}">
                  <a16:creationId xmlns:a16="http://schemas.microsoft.com/office/drawing/2014/main" id="{105709EA-6F06-884A-AAC8-AD0E63878345}"/>
                </a:ext>
              </a:extLst>
            </p:cNvPr>
            <p:cNvCxnSpPr>
              <a:cxnSpLocks noChangeShapeType="1"/>
              <a:stCxn id="78" idx="5"/>
              <a:endCxn id="79" idx="2"/>
            </p:cNvCxnSpPr>
            <p:nvPr/>
          </p:nvCxnSpPr>
          <p:spPr bwMode="auto">
            <a:xfrm>
              <a:off x="6596063" y="2616200"/>
              <a:ext cx="547688" cy="4333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" name="AutoShape 14">
              <a:extLst>
                <a:ext uri="{FF2B5EF4-FFF2-40B4-BE49-F238E27FC236}">
                  <a16:creationId xmlns:a16="http://schemas.microsoft.com/office/drawing/2014/main" id="{A79AD014-5CF0-5F45-9E94-29D973E9C075}"/>
                </a:ext>
              </a:extLst>
            </p:cNvPr>
            <p:cNvCxnSpPr>
              <a:cxnSpLocks noChangeShapeType="1"/>
              <a:stCxn id="76" idx="6"/>
              <a:endCxn id="77" idx="3"/>
            </p:cNvCxnSpPr>
            <p:nvPr/>
          </p:nvCxnSpPr>
          <p:spPr bwMode="auto">
            <a:xfrm flipV="1">
              <a:off x="7181850" y="1625600"/>
              <a:ext cx="547688" cy="2809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EA7A83D-8856-DB44-979D-F7483B9E8B25}"/>
              </a:ext>
            </a:extLst>
          </p:cNvPr>
          <p:cNvGrpSpPr/>
          <p:nvPr/>
        </p:nvGrpSpPr>
        <p:grpSpPr>
          <a:xfrm>
            <a:off x="5635987" y="3562561"/>
            <a:ext cx="1600200" cy="1905000"/>
            <a:chOff x="6954838" y="3976120"/>
            <a:chExt cx="1600200" cy="19050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9D0EF2C-4F50-1847-A47C-01980DF5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4438" y="449580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32F5B34-2664-B84B-A9A1-ACC44B9F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438" y="412852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A1181CE-FE73-9D4D-8DFB-583A1D57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511912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63E8095-A190-094B-811D-5978B1CC3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3038" y="565252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3CA8402-CA4D-6F4F-9ADB-EA430FBB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4838" y="397612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92" name="AutoShape 10">
              <a:extLst>
                <a:ext uri="{FF2B5EF4-FFF2-40B4-BE49-F238E27FC236}">
                  <a16:creationId xmlns:a16="http://schemas.microsoft.com/office/drawing/2014/main" id="{FBDF37A6-630C-EE45-AC18-2E009BDD4847}"/>
                </a:ext>
              </a:extLst>
            </p:cNvPr>
            <p:cNvCxnSpPr>
              <a:cxnSpLocks noChangeShapeType="1"/>
              <a:stCxn id="91" idx="5"/>
              <a:endCxn id="87" idx="1"/>
            </p:cNvCxnSpPr>
            <p:nvPr/>
          </p:nvCxnSpPr>
          <p:spPr bwMode="auto">
            <a:xfrm>
              <a:off x="7149960" y="4171242"/>
              <a:ext cx="447956" cy="358036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3" name="AutoShape 11">
              <a:extLst>
                <a:ext uri="{FF2B5EF4-FFF2-40B4-BE49-F238E27FC236}">
                  <a16:creationId xmlns:a16="http://schemas.microsoft.com/office/drawing/2014/main" id="{69B35ED6-8B9C-B447-ACA6-FEE4CA501EA8}"/>
                </a:ext>
              </a:extLst>
            </p:cNvPr>
            <p:cNvCxnSpPr>
              <a:cxnSpLocks noChangeShapeType="1"/>
              <a:stCxn id="87" idx="3"/>
              <a:endCxn id="89" idx="7"/>
            </p:cNvCxnSpPr>
            <p:nvPr/>
          </p:nvCxnSpPr>
          <p:spPr bwMode="auto">
            <a:xfrm flipH="1">
              <a:off x="7226160" y="4690922"/>
              <a:ext cx="371756" cy="461676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" name="AutoShape 12">
              <a:extLst>
                <a:ext uri="{FF2B5EF4-FFF2-40B4-BE49-F238E27FC236}">
                  <a16:creationId xmlns:a16="http://schemas.microsoft.com/office/drawing/2014/main" id="{59923353-3A5F-014E-90A7-BA36213DF649}"/>
                </a:ext>
              </a:extLst>
            </p:cNvPr>
            <p:cNvCxnSpPr>
              <a:cxnSpLocks noChangeShapeType="1"/>
              <a:stCxn id="87" idx="5"/>
              <a:endCxn id="90" idx="0"/>
            </p:cNvCxnSpPr>
            <p:nvPr/>
          </p:nvCxnSpPr>
          <p:spPr bwMode="auto">
            <a:xfrm>
              <a:off x="7759560" y="4690922"/>
              <a:ext cx="147778" cy="961598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" name="AutoShape 13">
              <a:extLst>
                <a:ext uri="{FF2B5EF4-FFF2-40B4-BE49-F238E27FC236}">
                  <a16:creationId xmlns:a16="http://schemas.microsoft.com/office/drawing/2014/main" id="{83C7AC9C-256D-6240-8CE4-C0F5801BC07A}"/>
                </a:ext>
              </a:extLst>
            </p:cNvPr>
            <p:cNvCxnSpPr>
              <a:cxnSpLocks noChangeShapeType="1"/>
              <a:stCxn id="89" idx="5"/>
              <a:endCxn id="90" idx="2"/>
            </p:cNvCxnSpPr>
            <p:nvPr/>
          </p:nvCxnSpPr>
          <p:spPr bwMode="auto">
            <a:xfrm>
              <a:off x="7226301" y="5333433"/>
              <a:ext cx="547688" cy="433387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" name="AutoShape 14">
              <a:extLst>
                <a:ext uri="{FF2B5EF4-FFF2-40B4-BE49-F238E27FC236}">
                  <a16:creationId xmlns:a16="http://schemas.microsoft.com/office/drawing/2014/main" id="{9BE99BB9-A20C-2A4E-991D-86EE7CAC2315}"/>
                </a:ext>
              </a:extLst>
            </p:cNvPr>
            <p:cNvCxnSpPr>
              <a:cxnSpLocks noChangeShapeType="1"/>
              <a:stCxn id="87" idx="6"/>
              <a:endCxn id="88" idx="3"/>
            </p:cNvCxnSpPr>
            <p:nvPr/>
          </p:nvCxnSpPr>
          <p:spPr bwMode="auto">
            <a:xfrm flipV="1">
              <a:off x="7793038" y="4323642"/>
              <a:ext cx="566878" cy="286458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4C0803-E6BA-8646-BDFE-C11C30775BD5}"/>
              </a:ext>
            </a:extLst>
          </p:cNvPr>
          <p:cNvGrpSpPr/>
          <p:nvPr/>
        </p:nvGrpSpPr>
        <p:grpSpPr>
          <a:xfrm>
            <a:off x="9329544" y="4705561"/>
            <a:ext cx="1981200" cy="1905000"/>
            <a:chOff x="7086600" y="4572000"/>
            <a:chExt cx="1981200" cy="1905000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6CCBD20-973D-5547-BFD4-38A1E83C10C6}"/>
                </a:ext>
              </a:extLst>
            </p:cNvPr>
            <p:cNvSpPr/>
            <p:nvPr/>
          </p:nvSpPr>
          <p:spPr bwMode="auto">
            <a:xfrm>
              <a:off x="7086600" y="5568402"/>
              <a:ext cx="487632" cy="386946"/>
            </a:xfrm>
            <a:custGeom>
              <a:avLst/>
              <a:gdLst>
                <a:gd name="connsiteX0" fmla="*/ 487632 w 487632"/>
                <a:gd name="connsiteY0" fmla="*/ 353427 h 386946"/>
                <a:gd name="connsiteX1" fmla="*/ 8661 w 487632"/>
                <a:gd name="connsiteY1" fmla="*/ 353427 h 386946"/>
                <a:gd name="connsiteX2" fmla="*/ 197347 w 487632"/>
                <a:gd name="connsiteY2" fmla="*/ 5084 h 386946"/>
                <a:gd name="connsiteX3" fmla="*/ 429575 w 487632"/>
                <a:gd name="connsiteY3" fmla="*/ 150227 h 386946"/>
                <a:gd name="connsiteX4" fmla="*/ 473118 w 487632"/>
                <a:gd name="connsiteY4" fmla="*/ 208284 h 38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32" h="386946">
                  <a:moveTo>
                    <a:pt x="487632" y="353427"/>
                  </a:moveTo>
                  <a:cubicBezTo>
                    <a:pt x="272337" y="382455"/>
                    <a:pt x="57042" y="411484"/>
                    <a:pt x="8661" y="353427"/>
                  </a:cubicBezTo>
                  <a:cubicBezTo>
                    <a:pt x="-39720" y="295370"/>
                    <a:pt x="127195" y="38951"/>
                    <a:pt x="197347" y="5084"/>
                  </a:cubicBezTo>
                  <a:cubicBezTo>
                    <a:pt x="267499" y="-28783"/>
                    <a:pt x="383613" y="116360"/>
                    <a:pt x="429575" y="150227"/>
                  </a:cubicBezTo>
                  <a:cubicBezTo>
                    <a:pt x="475537" y="184094"/>
                    <a:pt x="474327" y="196189"/>
                    <a:pt x="473118" y="2082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9" name="AutoShape 13">
              <a:extLst>
                <a:ext uri="{FF2B5EF4-FFF2-40B4-BE49-F238E27FC236}">
                  <a16:creationId xmlns:a16="http://schemas.microsoft.com/office/drawing/2014/main" id="{B82C1B2F-1DA5-0249-A45D-1E343989ED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46207" y="5931694"/>
              <a:ext cx="547688" cy="4333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" name="AutoShape 13">
              <a:extLst>
                <a:ext uri="{FF2B5EF4-FFF2-40B4-BE49-F238E27FC236}">
                  <a16:creationId xmlns:a16="http://schemas.microsoft.com/office/drawing/2014/main" id="{6148317B-0D6C-DC4E-BDE3-AF75AAE775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93831" y="5862637"/>
              <a:ext cx="547688" cy="4333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B14E6B1-E2A9-534E-988D-06425A7B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510540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5FF1208-8DA3-C64A-A9DB-47D834DA4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00" y="472440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FF4A77D-0403-F040-803C-87973C426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571500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81F018B-DD4D-F448-81DC-4C16AAF0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624840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8E4B219-098A-064C-BFAB-C50835C6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572000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106" name="AutoShape 10">
              <a:extLst>
                <a:ext uri="{FF2B5EF4-FFF2-40B4-BE49-F238E27FC236}">
                  <a16:creationId xmlns:a16="http://schemas.microsoft.com/office/drawing/2014/main" id="{E738FE8C-01E0-9145-A33C-50D2BA35AF09}"/>
                </a:ext>
              </a:extLst>
            </p:cNvPr>
            <p:cNvCxnSpPr>
              <a:cxnSpLocks noChangeShapeType="1"/>
              <a:stCxn id="105" idx="5"/>
              <a:endCxn id="101" idx="1"/>
            </p:cNvCxnSpPr>
            <p:nvPr/>
          </p:nvCxnSpPr>
          <p:spPr bwMode="auto">
            <a:xfrm>
              <a:off x="7662863" y="4786313"/>
              <a:ext cx="447675" cy="3333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" name="AutoShape 11">
              <a:extLst>
                <a:ext uri="{FF2B5EF4-FFF2-40B4-BE49-F238E27FC236}">
                  <a16:creationId xmlns:a16="http://schemas.microsoft.com/office/drawing/2014/main" id="{27D336BC-45E9-A746-84D1-DE5272885640}"/>
                </a:ext>
              </a:extLst>
            </p:cNvPr>
            <p:cNvCxnSpPr>
              <a:cxnSpLocks noChangeShapeType="1"/>
              <a:stCxn id="101" idx="3"/>
              <a:endCxn id="103" idx="7"/>
            </p:cNvCxnSpPr>
            <p:nvPr/>
          </p:nvCxnSpPr>
          <p:spPr bwMode="auto">
            <a:xfrm flipH="1">
              <a:off x="7739063" y="5319713"/>
              <a:ext cx="371475" cy="4095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8" name="AutoShape 12">
              <a:extLst>
                <a:ext uri="{FF2B5EF4-FFF2-40B4-BE49-F238E27FC236}">
                  <a16:creationId xmlns:a16="http://schemas.microsoft.com/office/drawing/2014/main" id="{EB006E0A-5F29-EE40-A1C7-0966C917340C}"/>
                </a:ext>
              </a:extLst>
            </p:cNvPr>
            <p:cNvCxnSpPr>
              <a:cxnSpLocks noChangeShapeType="1"/>
              <a:stCxn id="101" idx="5"/>
              <a:endCxn id="104" idx="0"/>
            </p:cNvCxnSpPr>
            <p:nvPr/>
          </p:nvCxnSpPr>
          <p:spPr bwMode="auto">
            <a:xfrm>
              <a:off x="8272463" y="5319713"/>
              <a:ext cx="147638" cy="90963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" name="AutoShape 14">
              <a:extLst>
                <a:ext uri="{FF2B5EF4-FFF2-40B4-BE49-F238E27FC236}">
                  <a16:creationId xmlns:a16="http://schemas.microsoft.com/office/drawing/2014/main" id="{432C70AF-0B5E-F647-863C-2E39D2731371}"/>
                </a:ext>
              </a:extLst>
            </p:cNvPr>
            <p:cNvCxnSpPr>
              <a:cxnSpLocks noChangeShapeType="1"/>
              <a:stCxn id="101" idx="6"/>
              <a:endCxn id="102" idx="3"/>
            </p:cNvCxnSpPr>
            <p:nvPr/>
          </p:nvCxnSpPr>
          <p:spPr bwMode="auto">
            <a:xfrm flipV="1">
              <a:off x="8324850" y="4938713"/>
              <a:ext cx="547688" cy="2809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1076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two collections</a:t>
            </a:r>
          </a:p>
          <a:p>
            <a:pPr lvl="1"/>
            <a:r>
              <a:rPr lang="en-US" dirty="0"/>
              <a:t>list of nodes</a:t>
            </a:r>
          </a:p>
          <a:p>
            <a:pPr lvl="2"/>
            <a:r>
              <a:rPr lang="en-US" dirty="0"/>
              <a:t>plus dictionary of node attributes</a:t>
            </a:r>
          </a:p>
          <a:p>
            <a:pPr lvl="1"/>
            <a:r>
              <a:rPr lang="en-US" dirty="0"/>
              <a:t>list of edges</a:t>
            </a:r>
          </a:p>
          <a:p>
            <a:pPr lvl="2"/>
            <a:r>
              <a:rPr lang="en-US" dirty="0"/>
              <a:t>plus dictionary of edge attributes</a:t>
            </a:r>
          </a:p>
          <a:p>
            <a:r>
              <a:rPr lang="en-US" dirty="0"/>
              <a:t>Directed graph</a:t>
            </a:r>
          </a:p>
          <a:p>
            <a:pPr lvl="1"/>
            <a:r>
              <a:rPr lang="en-US" dirty="0"/>
              <a:t>separate type </a:t>
            </a:r>
            <a:r>
              <a:rPr lang="en-US" dirty="0" err="1"/>
              <a:t>DiGraph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1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one of the strengths of </a:t>
            </a:r>
            <a:r>
              <a:rPr lang="en-US" dirty="0" err="1"/>
              <a:t>NetworkX</a:t>
            </a:r>
            <a:endParaRPr lang="en-US" dirty="0"/>
          </a:p>
          <a:p>
            <a:r>
              <a:rPr lang="en-US" dirty="0"/>
              <a:t>Sometimes show visualizations done with </a:t>
            </a:r>
            <a:r>
              <a:rPr lang="en-US" dirty="0" err="1"/>
              <a:t>Gephi</a:t>
            </a:r>
            <a:r>
              <a:rPr lang="en-US" dirty="0"/>
              <a:t> 0.9.1</a:t>
            </a:r>
          </a:p>
          <a:p>
            <a:pPr lvl="1"/>
            <a:r>
              <a:rPr lang="en-US" dirty="0"/>
              <a:t>open-source Java-based interactive graph visualization</a:t>
            </a:r>
          </a:p>
          <a:p>
            <a:pPr lvl="2"/>
            <a:r>
              <a:rPr lang="en-US" dirty="0" err="1"/>
              <a:t>gephi.org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7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14,  Part 2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Directed networks</a:t>
            </a:r>
          </a:p>
        </p:txBody>
      </p:sp>
      <p:sp>
        <p:nvSpPr>
          <p:cNvPr id="22532" name="Rectangle 291"/>
          <p:cNvSpPr>
            <a:spLocks noGrp="1" noChangeArrowheads="1"/>
          </p:cNvSpPr>
          <p:nvPr>
            <p:ph type="body" idx="1"/>
          </p:nvPr>
        </p:nvSpPr>
        <p:spPr>
          <a:xfrm>
            <a:off x="3136107" y="1219200"/>
            <a:ext cx="7150893" cy="5029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girls</a:t>
            </a:r>
            <a:r>
              <a:rPr lang="ja-JP" altLang="en-US" sz="20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school dormitory dining-table partners, 1</a:t>
            </a:r>
            <a:r>
              <a:rPr lang="en-US" sz="2000" baseline="30000" dirty="0">
                <a:latin typeface="Arial" charset="0"/>
                <a:ea typeface="ＭＳ Ｐゴシック" charset="0"/>
                <a:cs typeface="ＭＳ Ｐゴシック" charset="0"/>
              </a:rPr>
              <a:t>st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and 2</a:t>
            </a:r>
            <a:r>
              <a:rPr lang="en-US" sz="2000" baseline="30000" dirty="0">
                <a:latin typeface="Arial" charset="0"/>
                <a:ea typeface="ＭＳ Ｐゴシック" charset="0"/>
                <a:cs typeface="ＭＳ Ｐゴシック" charset="0"/>
              </a:rPr>
              <a:t>nd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choices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(Moreno, </a:t>
            </a:r>
            <a:r>
              <a:rPr lang="en-US" sz="1600" i="1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1600" i="1" dirty="0" err="1">
                <a:latin typeface="Arial" charset="0"/>
                <a:ea typeface="ＭＳ Ｐゴシック" charset="0"/>
                <a:cs typeface="ＭＳ Ｐゴシック" charset="0"/>
              </a:rPr>
              <a:t>sociometry</a:t>
            </a:r>
            <a:r>
              <a:rPr lang="en-US" sz="1600" i="1" dirty="0">
                <a:latin typeface="Arial" charset="0"/>
                <a:ea typeface="ＭＳ Ｐゴシック" charset="0"/>
                <a:cs typeface="ＭＳ Ｐゴシック" charset="0"/>
              </a:rPr>
              <a:t> reader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, 1960)</a:t>
            </a:r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22329"/>
          <a:stretch/>
        </p:blipFill>
        <p:spPr>
          <a:xfrm>
            <a:off x="3581401" y="2590800"/>
            <a:ext cx="6371797" cy="38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6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Pictures are nice!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easy for humans to examine at a glance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A picture is just one representation of a network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not necessarily the best one for all purposes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Computers are not so good at looking at pictures</a:t>
            </a:r>
          </a:p>
        </p:txBody>
      </p:sp>
    </p:spTree>
    <p:extLst>
      <p:ext uri="{BB962C8B-B14F-4D97-AF65-F5344CB8AC3E}">
        <p14:creationId xmlns:p14="http://schemas.microsoft.com/office/powerpoint/2010/main" val="427210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Most important graph representation is the adjacency matrix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also “</a:t>
            </a:r>
            <a:r>
              <a:rPr lang="en-US" dirty="0" err="1"/>
              <a:t>sociomatrix</a:t>
            </a:r>
            <a:r>
              <a:rPr lang="en-US" dirty="0"/>
              <a:t>”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Square </a:t>
            </a:r>
            <a:r>
              <a:rPr lang="en-US" dirty="0" err="1"/>
              <a:t>marix</a:t>
            </a:r>
            <a:r>
              <a:rPr lang="en-US" dirty="0"/>
              <a:t> with an entry for each pair of nodes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non-zero entry if the nodes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59730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6642101" y="2971800"/>
          <a:ext cx="298132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117600" imgH="1143000" progId="Equation.3">
                  <p:embed/>
                </p:oleObj>
              </mc:Choice>
              <mc:Fallback>
                <p:oleObj name="Equation" r:id="rId3" imgW="1117600" imgH="1143000" progId="Equation.3">
                  <p:embed/>
                  <p:pic>
                    <p:nvPicPr>
                      <p:cNvPr id="481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1" y="2971800"/>
                        <a:ext cx="298132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Oval 9"/>
          <p:cNvSpPr>
            <a:spLocks noChangeArrowheads="1"/>
          </p:cNvSpPr>
          <p:nvPr/>
        </p:nvSpPr>
        <p:spPr bwMode="auto">
          <a:xfrm>
            <a:off x="3257550" y="297180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8134" name="Oval 14"/>
          <p:cNvSpPr>
            <a:spLocks noChangeArrowheads="1"/>
          </p:cNvSpPr>
          <p:nvPr/>
        </p:nvSpPr>
        <p:spPr bwMode="auto">
          <a:xfrm>
            <a:off x="4697413" y="297180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8135" name="Oval 15"/>
          <p:cNvSpPr>
            <a:spLocks noChangeArrowheads="1"/>
          </p:cNvSpPr>
          <p:nvPr/>
        </p:nvSpPr>
        <p:spPr bwMode="auto">
          <a:xfrm>
            <a:off x="2335213" y="441325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8136" name="Oval 16"/>
          <p:cNvSpPr>
            <a:spLocks noChangeArrowheads="1"/>
          </p:cNvSpPr>
          <p:nvPr/>
        </p:nvSpPr>
        <p:spPr bwMode="auto">
          <a:xfrm>
            <a:off x="394335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137" name="Oval 17"/>
          <p:cNvSpPr>
            <a:spLocks noChangeArrowheads="1"/>
          </p:cNvSpPr>
          <p:nvPr/>
        </p:nvSpPr>
        <p:spPr bwMode="auto">
          <a:xfrm>
            <a:off x="5688013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8138" name="Straight Connector 11"/>
          <p:cNvCxnSpPr>
            <a:cxnSpLocks noChangeShapeType="1"/>
            <a:stCxn id="48135" idx="0"/>
            <a:endCxn id="48133" idx="3"/>
          </p:cNvCxnSpPr>
          <p:nvPr/>
        </p:nvCxnSpPr>
        <p:spPr bwMode="auto">
          <a:xfrm flipV="1">
            <a:off x="2678114" y="3557588"/>
            <a:ext cx="681037" cy="8556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39" name="Straight Connector 27"/>
          <p:cNvCxnSpPr>
            <a:cxnSpLocks noChangeShapeType="1"/>
            <a:stCxn id="48135" idx="6"/>
            <a:endCxn id="48136" idx="2"/>
          </p:cNvCxnSpPr>
          <p:nvPr/>
        </p:nvCxnSpPr>
        <p:spPr bwMode="auto">
          <a:xfrm>
            <a:off x="3021014" y="4756150"/>
            <a:ext cx="922337" cy="6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0" name="Straight Connector 30"/>
          <p:cNvCxnSpPr>
            <a:cxnSpLocks noChangeShapeType="1"/>
            <a:stCxn id="48136" idx="7"/>
            <a:endCxn id="48134" idx="4"/>
          </p:cNvCxnSpPr>
          <p:nvPr/>
        </p:nvCxnSpPr>
        <p:spPr bwMode="auto">
          <a:xfrm flipV="1">
            <a:off x="4529139" y="3657601"/>
            <a:ext cx="511175" cy="8620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1" name="Straight Connector 33"/>
          <p:cNvCxnSpPr>
            <a:cxnSpLocks noChangeShapeType="1"/>
            <a:stCxn id="48133" idx="6"/>
            <a:endCxn id="48134" idx="2"/>
          </p:cNvCxnSpPr>
          <p:nvPr/>
        </p:nvCxnSpPr>
        <p:spPr bwMode="auto">
          <a:xfrm>
            <a:off x="3943351" y="3314700"/>
            <a:ext cx="75406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2" name="Straight Connector 38"/>
          <p:cNvCxnSpPr>
            <a:cxnSpLocks noChangeShapeType="1"/>
            <a:stCxn id="48133" idx="5"/>
            <a:endCxn id="48137" idx="1"/>
          </p:cNvCxnSpPr>
          <p:nvPr/>
        </p:nvCxnSpPr>
        <p:spPr bwMode="auto">
          <a:xfrm>
            <a:off x="3843339" y="3557589"/>
            <a:ext cx="1944687" cy="9620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37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graph?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5189538" y="251460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6629400" y="251460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4267200" y="395605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5875338" y="396240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7620000" y="3962400"/>
            <a:ext cx="685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9161" name="Straight Connector 8"/>
          <p:cNvCxnSpPr>
            <a:cxnSpLocks noChangeShapeType="1"/>
            <a:stCxn id="49158" idx="0"/>
            <a:endCxn id="49156" idx="3"/>
          </p:cNvCxnSpPr>
          <p:nvPr/>
        </p:nvCxnSpPr>
        <p:spPr bwMode="auto">
          <a:xfrm flipV="1">
            <a:off x="4610100" y="3100388"/>
            <a:ext cx="681038" cy="8556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2" name="Straight Connector 9"/>
          <p:cNvCxnSpPr>
            <a:cxnSpLocks noChangeShapeType="1"/>
            <a:stCxn id="49158" idx="6"/>
            <a:endCxn id="49159" idx="2"/>
          </p:cNvCxnSpPr>
          <p:nvPr/>
        </p:nvCxnSpPr>
        <p:spPr bwMode="auto">
          <a:xfrm>
            <a:off x="4953000" y="4298950"/>
            <a:ext cx="922338" cy="6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3" name="Straight Connector 10"/>
          <p:cNvCxnSpPr>
            <a:cxnSpLocks noChangeShapeType="1"/>
            <a:stCxn id="49159" idx="7"/>
            <a:endCxn id="49157" idx="4"/>
          </p:cNvCxnSpPr>
          <p:nvPr/>
        </p:nvCxnSpPr>
        <p:spPr bwMode="auto">
          <a:xfrm flipV="1">
            <a:off x="6461126" y="3200401"/>
            <a:ext cx="511175" cy="8620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4" name="Straight Connector 12"/>
          <p:cNvCxnSpPr>
            <a:cxnSpLocks noChangeShapeType="1"/>
            <a:stCxn id="49156" idx="5"/>
            <a:endCxn id="49160" idx="1"/>
          </p:cNvCxnSpPr>
          <p:nvPr/>
        </p:nvCxnSpPr>
        <p:spPr bwMode="auto">
          <a:xfrm>
            <a:off x="5775325" y="3100389"/>
            <a:ext cx="1944688" cy="9620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5" name="Straight Connector 13"/>
          <p:cNvCxnSpPr>
            <a:cxnSpLocks noChangeShapeType="1"/>
            <a:stCxn id="49157" idx="1"/>
            <a:endCxn id="49156" idx="7"/>
          </p:cNvCxnSpPr>
          <p:nvPr/>
        </p:nvCxnSpPr>
        <p:spPr bwMode="auto">
          <a:xfrm flipH="1">
            <a:off x="5775325" y="2614613"/>
            <a:ext cx="9540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4836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graph computing</a:t>
            </a:r>
          </a:p>
          <a:p>
            <a:r>
              <a:rPr lang="en-US" dirty="0"/>
              <a:t>Matrix multiplication = path traversal</a:t>
            </a:r>
          </a:p>
          <a:p>
            <a:r>
              <a:rPr lang="en-US" dirty="0"/>
              <a:t>Must handle </a:t>
            </a:r>
            <a:r>
              <a:rPr lang="en-US" dirty="0" err="1"/>
              <a:t>sparsity</a:t>
            </a:r>
            <a:endParaRPr lang="en-US" dirty="0"/>
          </a:p>
          <a:p>
            <a:pPr lvl="1"/>
            <a:r>
              <a:rPr lang="en-US" dirty="0"/>
              <a:t>most entries zero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NetworkX</a:t>
            </a:r>
            <a:r>
              <a:rPr lang="en-US" dirty="0"/>
              <a:t> sparse matrix classes in </a:t>
            </a:r>
            <a:r>
              <a:rPr lang="en-US" dirty="0" err="1"/>
              <a:t>numpy</a:t>
            </a:r>
            <a:r>
              <a:rPr lang="en-US" dirty="0"/>
              <a:t> are used</a:t>
            </a:r>
          </a:p>
        </p:txBody>
      </p:sp>
    </p:spTree>
    <p:extLst>
      <p:ext uri="{BB962C8B-B14F-4D97-AF65-F5344CB8AC3E}">
        <p14:creationId xmlns:p14="http://schemas.microsoft.com/office/powerpoint/2010/main" val="124201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path is a sequence of edges going from one node to another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repeated nodes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allow repeated nodes = “walk”</a:t>
            </a:r>
          </a:p>
          <a:p>
            <a:pPr>
              <a:lnSpc>
                <a:spcPct val="120000"/>
              </a:lnSpc>
            </a:pPr>
            <a:r>
              <a:rPr lang="en-US" dirty="0"/>
              <a:t>A simple path has no repeated edges</a:t>
            </a:r>
          </a:p>
          <a:p>
            <a:pPr>
              <a:lnSpc>
                <a:spcPct val="120000"/>
              </a:lnSpc>
            </a:pPr>
            <a:r>
              <a:rPr lang="en-US" dirty="0"/>
              <a:t>No reason today to use non-simple paths</a:t>
            </a:r>
          </a:p>
          <a:p>
            <a:pPr>
              <a:lnSpc>
                <a:spcPct val="120000"/>
              </a:lnSpc>
            </a:pPr>
            <a:r>
              <a:rPr lang="en-US" dirty="0"/>
              <a:t>“Path” will mean “simple path”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9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Geodesic =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length of a path is the number of edges in 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unless it is a weighted graph, in which case the length could be the sum of the weights</a:t>
            </a:r>
          </a:p>
          <a:p>
            <a:pPr>
              <a:lnSpc>
                <a:spcPct val="120000"/>
              </a:lnSpc>
            </a:pPr>
            <a:r>
              <a:rPr lang="en-US" dirty="0"/>
              <a:t>A geodesic is the shortest path between two nodes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can be more than one shortest path</a:t>
            </a:r>
          </a:p>
          <a:p>
            <a:pPr>
              <a:lnSpc>
                <a:spcPct val="120000"/>
              </a:lnSpc>
            </a:pPr>
            <a:r>
              <a:rPr lang="en-US" dirty="0"/>
              <a:t>Usually we are not interested in detours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often “path” means “shortest path”</a:t>
            </a:r>
          </a:p>
        </p:txBody>
      </p:sp>
    </p:spTree>
    <p:extLst>
      <p:ext uri="{BB962C8B-B14F-4D97-AF65-F5344CB8AC3E}">
        <p14:creationId xmlns:p14="http://schemas.microsoft.com/office/powerpoint/2010/main" val="129872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Diameter = longest shortest path</a:t>
            </a:r>
          </a:p>
          <a:p>
            <a:pPr lvl="1"/>
            <a:r>
              <a:rPr lang="en-US" dirty="0"/>
              <a:t>how far apart are the farthest nodes?</a:t>
            </a:r>
          </a:p>
          <a:p>
            <a:r>
              <a:rPr lang="en-US" dirty="0"/>
              <a:t>In geometry</a:t>
            </a:r>
          </a:p>
          <a:p>
            <a:pPr lvl="1"/>
            <a:r>
              <a:rPr lang="en-US" dirty="0"/>
              <a:t>the diameter of a circle is the </a:t>
            </a:r>
            <a:br>
              <a:rPr lang="en-US" dirty="0"/>
            </a:br>
            <a:r>
              <a:rPr lang="en-US" dirty="0"/>
              <a:t>maximum distance two points can</a:t>
            </a:r>
            <a:br>
              <a:rPr lang="en-US" dirty="0"/>
            </a:br>
            <a:r>
              <a:rPr lang="en-US" dirty="0"/>
              <a:t>be from each other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8839200" y="2933700"/>
            <a:ext cx="1143000" cy="1143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6" name="Straight Connector 5"/>
          <p:cNvCxnSpPr>
            <a:stCxn id="4" idx="3"/>
            <a:endCxn id="4" idx="7"/>
          </p:cNvCxnSpPr>
          <p:nvPr/>
        </p:nvCxnSpPr>
        <p:spPr bwMode="auto">
          <a:xfrm flipV="1">
            <a:off x="9006588" y="3101088"/>
            <a:ext cx="808224" cy="808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917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Networks with multiple node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726" y="2133601"/>
            <a:ext cx="3311525" cy="3992563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i="1" dirty="0">
                <a:ea typeface="+mn-ea"/>
              </a:rPr>
              <a:t>Bipartite</a:t>
            </a:r>
            <a:r>
              <a:rPr lang="en-US" dirty="0">
                <a:ea typeface="+mn-ea"/>
              </a:rPr>
              <a:t> graphs have two node types that do not have connections within the type 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dirty="0">
                <a:ea typeface="+mn-ea"/>
              </a:rPr>
              <a:t>E.g. no people connected to one another</a:t>
            </a:r>
          </a:p>
          <a:p>
            <a:pPr>
              <a:lnSpc>
                <a:spcPct val="12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ea typeface="+mn-ea"/>
              </a:rPr>
              <a:t>Graphs can have multiple node types and not be bipartite</a:t>
            </a:r>
          </a:p>
        </p:txBody>
      </p:sp>
      <p:pic>
        <p:nvPicPr>
          <p:cNvPr id="21508" name="Picture 3" descr="bipart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955801"/>
            <a:ext cx="49974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“Social phenomena should be primarily conceived and investigated through the properties of relations between and within units, instead of the properties of these units themselves.”</a:t>
            </a:r>
          </a:p>
          <a:p>
            <a:pPr marL="0" indent="0">
              <a:buNone/>
            </a:pPr>
            <a:r>
              <a:rPr lang="en-US" dirty="0"/>
              <a:t>	- Wikipedia</a:t>
            </a:r>
          </a:p>
          <a:p>
            <a:pPr marL="0" indent="0">
              <a:buNone/>
            </a:pPr>
            <a:r>
              <a:rPr lang="en-US" dirty="0"/>
              <a:t>	“Social network analysis”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4507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idea extends to networks with more types</a:t>
            </a:r>
          </a:p>
          <a:p>
            <a:r>
              <a:rPr lang="en-US" dirty="0"/>
              <a:t>Example: a social tagging system</a:t>
            </a:r>
          </a:p>
          <a:p>
            <a:pPr lvl="1"/>
            <a:r>
              <a:rPr lang="en-US" dirty="0"/>
              <a:t>Last.fm lets users tag web pages related to music</a:t>
            </a:r>
          </a:p>
        </p:txBody>
      </p:sp>
    </p:spTree>
    <p:extLst>
      <p:ext uri="{BB962C8B-B14F-4D97-AF65-F5344CB8AC3E}">
        <p14:creationId xmlns:p14="http://schemas.microsoft.com/office/powerpoint/2010/main" val="234013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network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667000" y="3276600"/>
            <a:ext cx="1219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Arial" charset="0"/>
              </a:rPr>
              <a:t>Alice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096000" y="3352800"/>
            <a:ext cx="2209800" cy="609600"/>
          </a:xfrm>
          <a:prstGeom prst="ellipse">
            <a:avLst/>
          </a:prstGeom>
          <a:solidFill>
            <a:srgbClr val="B3DE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 err="1">
                <a:latin typeface="Arial" charset="0"/>
              </a:rPr>
              <a:t>FlamingLips</a:t>
            </a:r>
            <a:endParaRPr lang="en-US" dirty="0">
              <a:latin typeface="Arial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590800" y="4724400"/>
            <a:ext cx="1219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Arial" charset="0"/>
              </a:rPr>
              <a:t>Bob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6934200" y="5410200"/>
            <a:ext cx="2438400" cy="609600"/>
          </a:xfrm>
          <a:prstGeom prst="ellipse">
            <a:avLst/>
          </a:prstGeom>
          <a:solidFill>
            <a:srgbClr val="B3DE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MassiveAttack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267200" y="2667000"/>
            <a:ext cx="1447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psychedelic</a:t>
            </a:r>
          </a:p>
        </p:txBody>
      </p:sp>
      <p:cxnSp>
        <p:nvCxnSpPr>
          <p:cNvPr id="9" name="Straight Connector 20"/>
          <p:cNvCxnSpPr>
            <a:cxnSpLocks noChangeShapeType="1"/>
            <a:stCxn id="11" idx="0"/>
            <a:endCxn id="8" idx="2"/>
          </p:cNvCxnSpPr>
          <p:nvPr/>
        </p:nvCxnSpPr>
        <p:spPr bwMode="auto">
          <a:xfrm flipH="1" flipV="1">
            <a:off x="4991100" y="3124200"/>
            <a:ext cx="30480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21"/>
          <p:cNvCxnSpPr>
            <a:cxnSpLocks noChangeShapeType="1"/>
            <a:stCxn id="11" idx="2"/>
            <a:endCxn id="4" idx="6"/>
          </p:cNvCxnSpPr>
          <p:nvPr/>
        </p:nvCxnSpPr>
        <p:spPr bwMode="auto">
          <a:xfrm flipH="1" flipV="1">
            <a:off x="3886200" y="3581400"/>
            <a:ext cx="106680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Isosceles Triangle 24"/>
          <p:cNvSpPr>
            <a:spLocks noChangeArrowheads="1"/>
          </p:cNvSpPr>
          <p:nvPr/>
        </p:nvSpPr>
        <p:spPr bwMode="auto">
          <a:xfrm>
            <a:off x="4953000" y="3390900"/>
            <a:ext cx="685800" cy="457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Arial" charset="0"/>
            </a:endParaRPr>
          </a:p>
        </p:txBody>
      </p:sp>
      <p:cxnSp>
        <p:nvCxnSpPr>
          <p:cNvPr id="12" name="Straight Connector 27"/>
          <p:cNvCxnSpPr>
            <a:cxnSpLocks noChangeShapeType="1"/>
            <a:stCxn id="11" idx="4"/>
            <a:endCxn id="5" idx="2"/>
          </p:cNvCxnSpPr>
          <p:nvPr/>
        </p:nvCxnSpPr>
        <p:spPr bwMode="auto">
          <a:xfrm flipV="1">
            <a:off x="5638800" y="3657600"/>
            <a:ext cx="457200" cy="190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5939119" y="4724400"/>
            <a:ext cx="1447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  <a:sym typeface="Gill Sans" charset="0"/>
              </a:rPr>
              <a:t>alternative</a:t>
            </a:r>
          </a:p>
        </p:txBody>
      </p:sp>
      <p:cxnSp>
        <p:nvCxnSpPr>
          <p:cNvPr id="14" name="Straight Connector 32"/>
          <p:cNvCxnSpPr>
            <a:cxnSpLocks noChangeShapeType="1"/>
            <a:stCxn id="16" idx="0"/>
            <a:endCxn id="5" idx="3"/>
          </p:cNvCxnSpPr>
          <p:nvPr/>
        </p:nvCxnSpPr>
        <p:spPr bwMode="auto">
          <a:xfrm flipV="1">
            <a:off x="4984750" y="3873126"/>
            <a:ext cx="1434868" cy="16547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33"/>
          <p:cNvCxnSpPr>
            <a:cxnSpLocks noChangeShapeType="1"/>
            <a:stCxn id="16" idx="0"/>
            <a:endCxn id="4" idx="5"/>
          </p:cNvCxnSpPr>
          <p:nvPr/>
        </p:nvCxnSpPr>
        <p:spPr bwMode="auto">
          <a:xfrm flipH="1" flipV="1">
            <a:off x="3707652" y="3796926"/>
            <a:ext cx="1277098" cy="24167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Isosceles Triangle 34"/>
          <p:cNvSpPr>
            <a:spLocks noChangeArrowheads="1"/>
          </p:cNvSpPr>
          <p:nvPr/>
        </p:nvSpPr>
        <p:spPr bwMode="auto">
          <a:xfrm flipH="1">
            <a:off x="4559300" y="4038600"/>
            <a:ext cx="850900" cy="533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Arial" charset="0"/>
            </a:endParaRPr>
          </a:p>
        </p:txBody>
      </p:sp>
      <p:cxnSp>
        <p:nvCxnSpPr>
          <p:cNvPr id="17" name="Straight Connector 35"/>
          <p:cNvCxnSpPr>
            <a:cxnSpLocks noChangeShapeType="1"/>
            <a:stCxn id="16" idx="2"/>
            <a:endCxn id="13" idx="0"/>
          </p:cNvCxnSpPr>
          <p:nvPr/>
        </p:nvCxnSpPr>
        <p:spPr bwMode="auto">
          <a:xfrm>
            <a:off x="5410201" y="4572000"/>
            <a:ext cx="1252819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Connector 42"/>
          <p:cNvCxnSpPr>
            <a:cxnSpLocks noChangeShapeType="1"/>
            <a:stCxn id="20" idx="0"/>
            <a:endCxn id="13" idx="2"/>
          </p:cNvCxnSpPr>
          <p:nvPr/>
        </p:nvCxnSpPr>
        <p:spPr bwMode="auto">
          <a:xfrm flipV="1">
            <a:off x="5429251" y="5181600"/>
            <a:ext cx="1233769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Connector 43"/>
          <p:cNvCxnSpPr>
            <a:cxnSpLocks noChangeShapeType="1"/>
            <a:stCxn id="20" idx="2"/>
            <a:endCxn id="6" idx="5"/>
          </p:cNvCxnSpPr>
          <p:nvPr/>
        </p:nvCxnSpPr>
        <p:spPr bwMode="auto">
          <a:xfrm flipH="1" flipV="1">
            <a:off x="3631452" y="5244726"/>
            <a:ext cx="1512048" cy="77507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Isosceles Triangle 44"/>
          <p:cNvSpPr>
            <a:spLocks noChangeArrowheads="1"/>
          </p:cNvSpPr>
          <p:nvPr/>
        </p:nvSpPr>
        <p:spPr bwMode="auto">
          <a:xfrm>
            <a:off x="5143500" y="5486400"/>
            <a:ext cx="571500" cy="533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Arial" charset="0"/>
            </a:endParaRPr>
          </a:p>
        </p:txBody>
      </p:sp>
      <p:cxnSp>
        <p:nvCxnSpPr>
          <p:cNvPr id="21" name="Straight Connector 45"/>
          <p:cNvCxnSpPr>
            <a:cxnSpLocks noChangeShapeType="1"/>
            <a:stCxn id="20" idx="4"/>
            <a:endCxn id="7" idx="2"/>
          </p:cNvCxnSpPr>
          <p:nvPr/>
        </p:nvCxnSpPr>
        <p:spPr bwMode="auto">
          <a:xfrm flipV="1">
            <a:off x="5715000" y="5715000"/>
            <a:ext cx="12192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67300" y="3472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00600" y="4114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0650" y="5650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418956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up in many social media contexts</a:t>
            </a:r>
          </a:p>
          <a:p>
            <a:pPr lvl="1"/>
            <a:r>
              <a:rPr lang="en-US" dirty="0"/>
              <a:t>users are connected because they interact with the same resource</a:t>
            </a:r>
          </a:p>
          <a:p>
            <a:r>
              <a:rPr lang="en-US" dirty="0"/>
              <a:t>But they have special properties</a:t>
            </a:r>
          </a:p>
          <a:p>
            <a:pPr lvl="1"/>
            <a:r>
              <a:rPr lang="en-US" dirty="0"/>
              <a:t>cannot be directly compared to user-user networks</a:t>
            </a:r>
          </a:p>
          <a:p>
            <a:pPr lvl="1"/>
            <a:r>
              <a:rPr lang="en-US" dirty="0"/>
              <a:t>most useful analysis is done with projections</a:t>
            </a:r>
          </a:p>
          <a:p>
            <a:pPr lvl="2"/>
            <a:r>
              <a:rPr lang="en-US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34002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7010400" cy="2209800"/>
          </a:xfrm>
        </p:spPr>
        <p:txBody>
          <a:bodyPr/>
          <a:lstStyle/>
          <a:p>
            <a:r>
              <a:rPr lang="en-US" dirty="0"/>
              <a:t>A graph can be disconnected</a:t>
            </a:r>
          </a:p>
          <a:p>
            <a:pPr lvl="1"/>
            <a:r>
              <a:rPr lang="en-US" dirty="0"/>
              <a:t>no way to get from one set of nodes to another</a:t>
            </a:r>
          </a:p>
          <a:p>
            <a:r>
              <a:rPr lang="en-US" dirty="0"/>
              <a:t>Straightforward in an undirected graph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4076700"/>
            <a:ext cx="5486400" cy="2171700"/>
            <a:chOff x="1295400" y="2095500"/>
            <a:chExt cx="5486400" cy="2171700"/>
          </a:xfrm>
        </p:grpSpPr>
        <p:sp>
          <p:nvSpPr>
            <p:cNvPr id="5" name="Oval 4"/>
            <p:cNvSpPr/>
            <p:nvPr/>
          </p:nvSpPr>
          <p:spPr bwMode="auto">
            <a:xfrm>
              <a:off x="12954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860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004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200400" y="2971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648200" y="3048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1148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400800" y="2095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114800" y="3886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181600" y="3886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J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400800" y="29337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I</a:t>
              </a:r>
            </a:p>
          </p:txBody>
        </p:sp>
        <p:cxnSp>
          <p:nvCxnSpPr>
            <p:cNvPr id="15" name="Straight Connector 14"/>
            <p:cNvCxnSpPr>
              <a:stCxn id="5" idx="6"/>
              <a:endCxn id="6" idx="2"/>
            </p:cNvCxnSpPr>
            <p:nvPr/>
          </p:nvCxnSpPr>
          <p:spPr bwMode="auto">
            <a:xfrm>
              <a:off x="1676400" y="23241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6"/>
              <a:endCxn id="7" idx="2"/>
            </p:cNvCxnSpPr>
            <p:nvPr/>
          </p:nvCxnSpPr>
          <p:spPr bwMode="auto">
            <a:xfrm>
              <a:off x="2667000" y="2324100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6" idx="5"/>
              <a:endCxn id="8" idx="1"/>
            </p:cNvCxnSpPr>
            <p:nvPr/>
          </p:nvCxnSpPr>
          <p:spPr bwMode="auto">
            <a:xfrm>
              <a:off x="2611204" y="2458804"/>
              <a:ext cx="644992" cy="568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5"/>
              <a:endCxn id="12" idx="1"/>
            </p:cNvCxnSpPr>
            <p:nvPr/>
          </p:nvCxnSpPr>
          <p:spPr bwMode="auto">
            <a:xfrm>
              <a:off x="3525604" y="3297004"/>
              <a:ext cx="644992" cy="6449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7" idx="6"/>
              <a:endCxn id="10" idx="2"/>
            </p:cNvCxnSpPr>
            <p:nvPr/>
          </p:nvCxnSpPr>
          <p:spPr bwMode="auto">
            <a:xfrm>
              <a:off x="3581400" y="2324100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7" idx="4"/>
              <a:endCxn id="8" idx="0"/>
            </p:cNvCxnSpPr>
            <p:nvPr/>
          </p:nvCxnSpPr>
          <p:spPr bwMode="auto">
            <a:xfrm>
              <a:off x="3390900" y="25146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1" idx="4"/>
              <a:endCxn id="14" idx="0"/>
            </p:cNvCxnSpPr>
            <p:nvPr/>
          </p:nvCxnSpPr>
          <p:spPr bwMode="auto">
            <a:xfrm>
              <a:off x="6591300" y="24765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2" idx="6"/>
              <a:endCxn id="13" idx="2"/>
            </p:cNvCxnSpPr>
            <p:nvPr/>
          </p:nvCxnSpPr>
          <p:spPr bwMode="auto">
            <a:xfrm>
              <a:off x="4495800" y="4076700"/>
              <a:ext cx="685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7"/>
              <a:endCxn id="10" idx="3"/>
            </p:cNvCxnSpPr>
            <p:nvPr/>
          </p:nvCxnSpPr>
          <p:spPr bwMode="auto">
            <a:xfrm flipV="1">
              <a:off x="3525604" y="2458804"/>
              <a:ext cx="644992" cy="568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" idx="4"/>
              <a:endCxn id="12" idx="7"/>
            </p:cNvCxnSpPr>
            <p:nvPr/>
          </p:nvCxnSpPr>
          <p:spPr bwMode="auto">
            <a:xfrm flipH="1">
              <a:off x="4440004" y="3429000"/>
              <a:ext cx="398696" cy="5129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9" idx="5"/>
              <a:endCxn id="13" idx="1"/>
            </p:cNvCxnSpPr>
            <p:nvPr/>
          </p:nvCxnSpPr>
          <p:spPr bwMode="auto">
            <a:xfrm>
              <a:off x="4973404" y="3373204"/>
              <a:ext cx="263992" cy="568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416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Components in a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3717524" cy="4114800"/>
          </a:xfrm>
        </p:spPr>
        <p:txBody>
          <a:bodyPr/>
          <a:lstStyle/>
          <a:p>
            <a:r>
              <a:rPr lang="en-US" dirty="0"/>
              <a:t>How many components?</a:t>
            </a:r>
          </a:p>
          <a:p>
            <a:pPr lvl="1"/>
            <a:r>
              <a:rPr lang="en-US" dirty="0"/>
              <a:t>must be able to get from any node to any other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574820" y="2475045"/>
            <a:ext cx="352147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8070148" y="2675070"/>
            <a:ext cx="771525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8003472" y="2932247"/>
            <a:ext cx="914400" cy="685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9070272" y="3008445"/>
            <a:ext cx="304800" cy="8001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9527472" y="3694245"/>
            <a:ext cx="91440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9756072" y="3694245"/>
            <a:ext cx="762000" cy="990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9451272" y="4075245"/>
            <a:ext cx="2286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8536872" y="3999046"/>
            <a:ext cx="762000" cy="6572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8003472" y="3808545"/>
            <a:ext cx="381000" cy="8001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8455910" y="3008445"/>
            <a:ext cx="461963" cy="1600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1945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large network has a “giant component”</a:t>
            </a:r>
          </a:p>
          <a:p>
            <a:pPr lvl="1"/>
            <a:r>
              <a:rPr lang="en-US" dirty="0"/>
              <a:t>to which most of the nodes belong</a:t>
            </a:r>
          </a:p>
          <a:p>
            <a:pPr lvl="1"/>
            <a:r>
              <a:rPr lang="en-US" dirty="0"/>
              <a:t>even true when the network is random</a:t>
            </a:r>
          </a:p>
          <a:p>
            <a:r>
              <a:rPr lang="en-US" dirty="0"/>
              <a:t>As many as 90% of the nodes will be in the giant component</a:t>
            </a:r>
          </a:p>
        </p:txBody>
      </p:sp>
    </p:spTree>
    <p:extLst>
      <p:ext uri="{BB962C8B-B14F-4D97-AF65-F5344CB8AC3E}">
        <p14:creationId xmlns:p14="http://schemas.microsoft.com/office/powerpoint/2010/main" val="3880542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with a giant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66" y="1823545"/>
            <a:ext cx="6705600" cy="484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51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Interpersonal Networks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2173288" y="1952626"/>
            <a:ext cx="4451350" cy="4276725"/>
          </a:xfrm>
        </p:spPr>
        <p:txBody>
          <a:bodyPr/>
          <a:lstStyle/>
          <a:p>
            <a:pPr marL="471488"/>
            <a:r>
              <a:rPr lang="en-US"/>
              <a:t>Groups of People</a:t>
            </a:r>
          </a:p>
          <a:p>
            <a:pPr marL="471488"/>
            <a:r>
              <a:rPr lang="en-US"/>
              <a:t>Express friendships or other social relationships</a:t>
            </a:r>
          </a:p>
          <a:p>
            <a:pPr marL="471488"/>
            <a:r>
              <a:rPr lang="en-US"/>
              <a:t>Looking at power within the network</a:t>
            </a:r>
          </a:p>
          <a:p>
            <a:pPr marL="471488"/>
            <a:r>
              <a:rPr lang="en-US"/>
              <a:t>Looking at connectivity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9" y="2638426"/>
            <a:ext cx="31146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9483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Communication Networks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2173289" y="1952626"/>
            <a:ext cx="3730625" cy="4276725"/>
          </a:xfrm>
        </p:spPr>
        <p:txBody>
          <a:bodyPr/>
          <a:lstStyle/>
          <a:p>
            <a:pPr marL="471488"/>
            <a:r>
              <a:rPr lang="en-US"/>
              <a:t>Who talks to whom</a:t>
            </a:r>
          </a:p>
          <a:p>
            <a:pPr marL="471488"/>
            <a:r>
              <a:rPr lang="en-US"/>
              <a:t>Who works for who?</a:t>
            </a:r>
          </a:p>
          <a:p>
            <a:pPr marL="471488"/>
            <a:r>
              <a:rPr lang="en-US"/>
              <a:t>Understand organizational behavior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1703389" y="6053139"/>
            <a:ext cx="87645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ea typeface="Gill Sans"/>
                <a:cs typeface="Gill Sans"/>
              </a:rPr>
              <a:t>http://www-personal.umich.edu/~ladamic/img/hplabsemailhierarchy.jpg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6" y="2057400"/>
            <a:ext cx="3954463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8912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Information Networks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2173289" y="1952626"/>
            <a:ext cx="3736975" cy="4276725"/>
          </a:xfrm>
        </p:spPr>
        <p:txBody>
          <a:bodyPr/>
          <a:lstStyle/>
          <a:p>
            <a:pPr marL="471488"/>
            <a:r>
              <a:rPr lang="en-US" dirty="0"/>
              <a:t>Links on web pages</a:t>
            </a:r>
          </a:p>
          <a:p>
            <a:pPr marL="471488"/>
            <a:r>
              <a:rPr lang="en-US" dirty="0"/>
              <a:t>Political Blogs</a:t>
            </a:r>
          </a:p>
          <a:p>
            <a:pPr marL="471488"/>
            <a:r>
              <a:rPr lang="en-US" dirty="0"/>
              <a:t>Papers / References</a:t>
            </a:r>
          </a:p>
          <a:p>
            <a:pPr marL="471488"/>
            <a:r>
              <a:rPr lang="en-US" dirty="0"/>
              <a:t>How is information organized? </a:t>
            </a:r>
          </a:p>
        </p:txBody>
      </p:sp>
      <p:sp>
        <p:nvSpPr>
          <p:cNvPr id="33796" name="Rectangle 3"/>
          <p:cNvSpPr>
            <a:spLocks/>
          </p:cNvSpPr>
          <p:nvPr/>
        </p:nvSpPr>
        <p:spPr bwMode="auto">
          <a:xfrm>
            <a:off x="2732089" y="6223100"/>
            <a:ext cx="6448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ea typeface="Gill Sans"/>
                <a:cs typeface="Gill Sans"/>
              </a:rPr>
              <a:t>http://www-personal.umich.edu/~ladamic/img/politicalblogs.jpg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478088"/>
            <a:ext cx="33147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3647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who are important individuals in the network?</a:t>
            </a:r>
          </a:p>
          <a:p>
            <a:pPr lvl="1"/>
            <a:r>
              <a:rPr lang="en-US" dirty="0"/>
              <a:t>what properties of individuals explain the network structure?</a:t>
            </a:r>
          </a:p>
          <a:p>
            <a:pPr lvl="1"/>
            <a:r>
              <a:rPr lang="en-US" i="1" dirty="0"/>
              <a:t>can the network be divided into coherent parts?</a:t>
            </a:r>
          </a:p>
          <a:p>
            <a:pPr lvl="1"/>
            <a:r>
              <a:rPr lang="en-US" i="1" dirty="0"/>
              <a:t>can we predict new / missing edges? </a:t>
            </a:r>
          </a:p>
        </p:txBody>
      </p:sp>
    </p:spTree>
    <p:extLst>
      <p:ext uri="{BB962C8B-B14F-4D97-AF65-F5344CB8AC3E}">
        <p14:creationId xmlns:p14="http://schemas.microsoft.com/office/powerpoint/2010/main" val="255791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2173289" y="1981201"/>
            <a:ext cx="4937125" cy="4276725"/>
          </a:xfrm>
        </p:spPr>
        <p:txBody>
          <a:bodyPr>
            <a:normAutofit/>
          </a:bodyPr>
          <a:lstStyle/>
          <a:p>
            <a:pPr marL="471488">
              <a:lnSpc>
                <a:spcPct val="120000"/>
              </a:lnSpc>
              <a:defRPr/>
            </a:pPr>
            <a:r>
              <a:rPr lang="en-US" dirty="0"/>
              <a:t>Models of Networks </a:t>
            </a:r>
          </a:p>
          <a:p>
            <a:pPr marL="471488">
              <a:lnSpc>
                <a:spcPct val="120000"/>
              </a:lnSpc>
              <a:defRPr/>
            </a:pPr>
            <a:r>
              <a:rPr lang="en-US" dirty="0"/>
              <a:t>Vertices and Edges</a:t>
            </a:r>
          </a:p>
          <a:p>
            <a:pPr marL="471488">
              <a:lnSpc>
                <a:spcPct val="120000"/>
              </a:lnSpc>
              <a:defRPr/>
            </a:pPr>
            <a:r>
              <a:rPr lang="en-US" dirty="0"/>
              <a:t>We can use graphs to represent many different structures</a:t>
            </a:r>
          </a:p>
          <a:p>
            <a:pPr marL="655638" lvl="1">
              <a:lnSpc>
                <a:spcPct val="120000"/>
              </a:lnSpc>
              <a:defRPr/>
            </a:pPr>
            <a:r>
              <a:rPr lang="en-US" dirty="0"/>
              <a:t>Vertices = People</a:t>
            </a:r>
          </a:p>
          <a:p>
            <a:pPr marL="655638" lvl="1">
              <a:lnSpc>
                <a:spcPct val="120000"/>
              </a:lnSpc>
              <a:defRPr/>
            </a:pPr>
            <a:r>
              <a:rPr lang="en-US" dirty="0"/>
              <a:t>Edges = Friends</a:t>
            </a:r>
          </a:p>
          <a:p>
            <a:pPr marL="255588">
              <a:lnSpc>
                <a:spcPct val="120000"/>
              </a:lnSpc>
              <a:defRPr/>
            </a:pPr>
            <a:r>
              <a:rPr lang="en-US" dirty="0"/>
              <a:t>Also</a:t>
            </a:r>
          </a:p>
          <a:p>
            <a:pPr marL="655638" lvl="1">
              <a:lnSpc>
                <a:spcPct val="120000"/>
              </a:lnSpc>
              <a:defRPr/>
            </a:pPr>
            <a:r>
              <a:rPr lang="en-US" dirty="0"/>
              <a:t>Vertices = Companies</a:t>
            </a:r>
          </a:p>
          <a:p>
            <a:pPr marL="655638" lvl="1">
              <a:lnSpc>
                <a:spcPct val="120000"/>
              </a:lnSpc>
              <a:defRPr/>
            </a:pPr>
            <a:r>
              <a:rPr lang="en-US" dirty="0"/>
              <a:t>Edges = Purchases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741622-E294-A646-9D3B-1B451B000F4A}"/>
              </a:ext>
            </a:extLst>
          </p:cNvPr>
          <p:cNvGrpSpPr/>
          <p:nvPr/>
        </p:nvGrpSpPr>
        <p:grpSpPr>
          <a:xfrm>
            <a:off x="8252254" y="2476500"/>
            <a:ext cx="1600200" cy="1905000"/>
            <a:chOff x="6324600" y="1258887"/>
            <a:chExt cx="1600200" cy="1905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A54030-265C-7645-8278-266F1086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792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C04461B-E7A9-C747-A31C-C844D9CD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1411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1B5A17-8919-944F-AD85-628A7F97A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4018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E11410-38AB-2442-A70E-5E266F49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352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B80E90-B74B-7A46-BBE9-90238A96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258887"/>
              <a:ext cx="228600" cy="228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22" name="AutoShape 10">
              <a:extLst>
                <a:ext uri="{FF2B5EF4-FFF2-40B4-BE49-F238E27FC236}">
                  <a16:creationId xmlns:a16="http://schemas.microsoft.com/office/drawing/2014/main" id="{11A91248-039F-6A4F-A2AE-20A4B5DB583B}"/>
                </a:ext>
              </a:extLst>
            </p:cNvPr>
            <p:cNvCxnSpPr>
              <a:cxnSpLocks noChangeShapeType="1"/>
              <a:stCxn id="21" idx="5"/>
              <a:endCxn id="17" idx="1"/>
            </p:cNvCxnSpPr>
            <p:nvPr/>
          </p:nvCxnSpPr>
          <p:spPr bwMode="auto">
            <a:xfrm>
              <a:off x="6519863" y="1473200"/>
              <a:ext cx="447675" cy="3333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11">
              <a:extLst>
                <a:ext uri="{FF2B5EF4-FFF2-40B4-BE49-F238E27FC236}">
                  <a16:creationId xmlns:a16="http://schemas.microsoft.com/office/drawing/2014/main" id="{E3E674A1-3B47-3149-908E-C0E86840048D}"/>
                </a:ext>
              </a:extLst>
            </p:cNvPr>
            <p:cNvCxnSpPr>
              <a:cxnSpLocks noChangeShapeType="1"/>
              <a:stCxn id="17" idx="3"/>
              <a:endCxn id="19" idx="7"/>
            </p:cNvCxnSpPr>
            <p:nvPr/>
          </p:nvCxnSpPr>
          <p:spPr bwMode="auto">
            <a:xfrm flipH="1">
              <a:off x="6596063" y="2006600"/>
              <a:ext cx="371475" cy="409575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12">
              <a:extLst>
                <a:ext uri="{FF2B5EF4-FFF2-40B4-BE49-F238E27FC236}">
                  <a16:creationId xmlns:a16="http://schemas.microsoft.com/office/drawing/2014/main" id="{F632D41A-E448-394A-98E6-233EAEE9A964}"/>
                </a:ext>
              </a:extLst>
            </p:cNvPr>
            <p:cNvCxnSpPr>
              <a:cxnSpLocks noChangeShapeType="1"/>
              <a:stCxn id="17" idx="5"/>
              <a:endCxn id="20" idx="0"/>
            </p:cNvCxnSpPr>
            <p:nvPr/>
          </p:nvCxnSpPr>
          <p:spPr bwMode="auto">
            <a:xfrm>
              <a:off x="7129463" y="2006600"/>
              <a:ext cx="147638" cy="90963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13">
              <a:extLst>
                <a:ext uri="{FF2B5EF4-FFF2-40B4-BE49-F238E27FC236}">
                  <a16:creationId xmlns:a16="http://schemas.microsoft.com/office/drawing/2014/main" id="{DBF869EC-4283-B34A-917D-5678C41909BD}"/>
                </a:ext>
              </a:extLst>
            </p:cNvPr>
            <p:cNvCxnSpPr>
              <a:cxnSpLocks noChangeShapeType="1"/>
              <a:stCxn id="19" idx="5"/>
              <a:endCxn id="20" idx="2"/>
            </p:cNvCxnSpPr>
            <p:nvPr/>
          </p:nvCxnSpPr>
          <p:spPr bwMode="auto">
            <a:xfrm>
              <a:off x="6596063" y="2616200"/>
              <a:ext cx="547688" cy="4333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4">
              <a:extLst>
                <a:ext uri="{FF2B5EF4-FFF2-40B4-BE49-F238E27FC236}">
                  <a16:creationId xmlns:a16="http://schemas.microsoft.com/office/drawing/2014/main" id="{8D5C4323-3394-AB4B-AA85-E455DE32BEA1}"/>
                </a:ext>
              </a:extLst>
            </p:cNvPr>
            <p:cNvCxnSpPr>
              <a:cxnSpLocks noChangeShapeType="1"/>
              <a:stCxn id="17" idx="6"/>
              <a:endCxn id="18" idx="3"/>
            </p:cNvCxnSpPr>
            <p:nvPr/>
          </p:nvCxnSpPr>
          <p:spPr bwMode="auto">
            <a:xfrm flipV="1">
              <a:off x="7181850" y="1625600"/>
              <a:ext cx="547688" cy="28098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66068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Formalizing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7010400" cy="12954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network</a:t>
            </a:r>
            <a:r>
              <a:rPr lang="en-US" altLang="en-US" dirty="0"/>
              <a:t> is a set of nodes</a:t>
            </a:r>
          </a:p>
          <a:p>
            <a:pPr lvl="1"/>
            <a:r>
              <a:rPr lang="en-US" altLang="en-US" dirty="0"/>
              <a:t>connected by a set of edges </a:t>
            </a:r>
          </a:p>
        </p:txBody>
      </p:sp>
      <p:sp>
        <p:nvSpPr>
          <p:cNvPr id="34821" name="Text Box 24"/>
          <p:cNvSpPr txBox="1">
            <a:spLocks noChangeArrowheads="1"/>
          </p:cNvSpPr>
          <p:nvPr/>
        </p:nvSpPr>
        <p:spPr bwMode="auto">
          <a:xfrm>
            <a:off x="6629401" y="3221038"/>
            <a:ext cx="2378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>
                <a:solidFill>
                  <a:schemeClr val="tx1"/>
                </a:solidFill>
                <a:ea typeface="MS PGothic" pitchFamily="34" charset="-128"/>
              </a:rPr>
              <a:t>“</a:t>
            </a:r>
            <a:r>
              <a:rPr lang="en-US" altLang="en-US" sz="1800" dirty="0">
                <a:solidFill>
                  <a:schemeClr val="tx1"/>
                </a:solidFill>
                <a:ea typeface="MS PGothic" pitchFamily="34" charset="-128"/>
              </a:rPr>
              <a:t>Network</a:t>
            </a:r>
            <a:r>
              <a:rPr lang="ja-JP" altLang="en-US" sz="1800" dirty="0">
                <a:solidFill>
                  <a:schemeClr val="tx1"/>
                </a:solidFill>
                <a:ea typeface="MS PGothic" pitchFamily="34" charset="-128"/>
              </a:rPr>
              <a:t>”</a:t>
            </a:r>
            <a:r>
              <a:rPr lang="en-US" altLang="en-US" sz="1800" dirty="0">
                <a:solidFill>
                  <a:schemeClr val="tx1"/>
                </a:solidFill>
                <a:ea typeface="MS PGothic" pitchFamily="34" charset="-128"/>
              </a:rPr>
              <a:t> ≡ </a:t>
            </a:r>
            <a:r>
              <a:rPr lang="ja-JP" altLang="en-US" sz="1800" dirty="0">
                <a:solidFill>
                  <a:schemeClr val="tx1"/>
                </a:solidFill>
                <a:ea typeface="MS PGothic" pitchFamily="34" charset="-128"/>
              </a:rPr>
              <a:t>“</a:t>
            </a:r>
            <a:r>
              <a:rPr lang="en-US" altLang="en-US" sz="1800" dirty="0">
                <a:solidFill>
                  <a:srgbClr val="FF0000"/>
                </a:solidFill>
                <a:ea typeface="MS PGothic" pitchFamily="34" charset="-128"/>
              </a:rPr>
              <a:t>Graph</a:t>
            </a:r>
            <a:r>
              <a:rPr lang="ja-JP" altLang="en-US" sz="1800" dirty="0">
                <a:solidFill>
                  <a:schemeClr val="tx1"/>
                </a:solidFill>
                <a:ea typeface="MS PGothic" pitchFamily="34" charset="-128"/>
              </a:rPr>
              <a:t>”</a:t>
            </a:r>
            <a:endParaRPr lang="en-US" altLang="en-US" sz="1800" dirty="0">
              <a:solidFill>
                <a:schemeClr val="tx1"/>
              </a:solidFill>
              <a:ea typeface="MS PGothic" pitchFamily="34" charset="-128"/>
            </a:endParaRPr>
          </a:p>
        </p:txBody>
      </p:sp>
      <p:graphicFrame>
        <p:nvGraphicFramePr>
          <p:cNvPr id="20" name="Group 1066"/>
          <p:cNvGraphicFramePr>
            <a:graphicFrameLocks/>
          </p:cNvGraphicFramePr>
          <p:nvPr/>
        </p:nvGraphicFramePr>
        <p:xfrm>
          <a:off x="4876800" y="3886200"/>
          <a:ext cx="5334000" cy="1981200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points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vertices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edges, arcs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nodes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links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computer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sites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actors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ties,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sociology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Group 4">
            <a:extLst>
              <a:ext uri="{FF2B5EF4-FFF2-40B4-BE49-F238E27FC236}">
                <a16:creationId xmlns:a16="http://schemas.microsoft.com/office/drawing/2014/main" id="{3E08FB49-AFAC-784A-9ECA-3F871D682410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3160713"/>
            <a:ext cx="2733675" cy="2020887"/>
            <a:chOff x="1008" y="1511"/>
            <a:chExt cx="1722" cy="1273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E8CC0D7B-1A27-254B-AC64-3D660F269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144" cy="1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B65ECE17-52A7-F04C-8A76-4B8D6066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144" cy="1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2470D7AD-F95D-1546-B8B8-1EEA851A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144" cy="1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2B1122B5-3914-AA4E-B41B-72452C483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40"/>
              <a:ext cx="144" cy="1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8A5B3E1C-6E41-1349-92D1-CAA15903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84"/>
              <a:ext cx="144" cy="1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27" name="AutoShape 10">
              <a:extLst>
                <a:ext uri="{FF2B5EF4-FFF2-40B4-BE49-F238E27FC236}">
                  <a16:creationId xmlns:a16="http://schemas.microsoft.com/office/drawing/2014/main" id="{43B53AA2-2A47-6440-B237-B92A50FEBB01}"/>
                </a:ext>
              </a:extLst>
            </p:cNvPr>
            <p:cNvCxnSpPr>
              <a:cxnSpLocks noChangeShapeType="1"/>
              <a:stCxn id="26" idx="5"/>
              <a:endCxn id="22" idx="1"/>
            </p:cNvCxnSpPr>
            <p:nvPr/>
          </p:nvCxnSpPr>
          <p:spPr bwMode="auto">
            <a:xfrm>
              <a:off x="1131" y="1719"/>
              <a:ext cx="282" cy="210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11">
              <a:extLst>
                <a:ext uri="{FF2B5EF4-FFF2-40B4-BE49-F238E27FC236}">
                  <a16:creationId xmlns:a16="http://schemas.microsoft.com/office/drawing/2014/main" id="{3B671755-BFCC-5F4B-B16A-FBB996C6BF51}"/>
                </a:ext>
              </a:extLst>
            </p:cNvPr>
            <p:cNvCxnSpPr>
              <a:cxnSpLocks noChangeShapeType="1"/>
              <a:stCxn id="22" idx="3"/>
              <a:endCxn id="24" idx="7"/>
            </p:cNvCxnSpPr>
            <p:nvPr/>
          </p:nvCxnSpPr>
          <p:spPr bwMode="auto">
            <a:xfrm flipH="1">
              <a:off x="1179" y="2055"/>
              <a:ext cx="234" cy="258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AutoShape 12">
              <a:extLst>
                <a:ext uri="{FF2B5EF4-FFF2-40B4-BE49-F238E27FC236}">
                  <a16:creationId xmlns:a16="http://schemas.microsoft.com/office/drawing/2014/main" id="{80B6E068-EFF9-0147-AC7B-0BE430768338}"/>
                </a:ext>
              </a:extLst>
            </p:cNvPr>
            <p:cNvCxnSpPr>
              <a:cxnSpLocks noChangeShapeType="1"/>
              <a:stCxn id="22" idx="5"/>
              <a:endCxn id="25" idx="0"/>
            </p:cNvCxnSpPr>
            <p:nvPr/>
          </p:nvCxnSpPr>
          <p:spPr bwMode="auto">
            <a:xfrm>
              <a:off x="1515" y="2055"/>
              <a:ext cx="93" cy="573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AutoShape 13">
              <a:extLst>
                <a:ext uri="{FF2B5EF4-FFF2-40B4-BE49-F238E27FC236}">
                  <a16:creationId xmlns:a16="http://schemas.microsoft.com/office/drawing/2014/main" id="{0599283C-1BBA-E64A-9740-1D1B3E6A8707}"/>
                </a:ext>
              </a:extLst>
            </p:cNvPr>
            <p:cNvCxnSpPr>
              <a:cxnSpLocks noChangeShapeType="1"/>
              <a:stCxn id="24" idx="5"/>
              <a:endCxn id="25" idx="2"/>
            </p:cNvCxnSpPr>
            <p:nvPr/>
          </p:nvCxnSpPr>
          <p:spPr bwMode="auto">
            <a:xfrm>
              <a:off x="1179" y="2439"/>
              <a:ext cx="345" cy="273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AutoShape 14">
              <a:extLst>
                <a:ext uri="{FF2B5EF4-FFF2-40B4-BE49-F238E27FC236}">
                  <a16:creationId xmlns:a16="http://schemas.microsoft.com/office/drawing/2014/main" id="{038933F5-C8D5-8C4B-AAEC-6254D7A09FA7}"/>
                </a:ext>
              </a:extLst>
            </p:cNvPr>
            <p:cNvCxnSpPr>
              <a:cxnSpLocks noChangeShapeType="1"/>
              <a:stCxn id="22" idx="6"/>
              <a:endCxn id="23" idx="3"/>
            </p:cNvCxnSpPr>
            <p:nvPr/>
          </p:nvCxnSpPr>
          <p:spPr bwMode="auto">
            <a:xfrm flipV="1">
              <a:off x="1548" y="1815"/>
              <a:ext cx="345" cy="177"/>
            </a:xfrm>
            <a:prstGeom prst="straightConnector1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11FC0FEB-4B3F-DE4E-AFE0-54A8E276A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680"/>
              <a:ext cx="240" cy="9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E3A9E996-134C-7845-B8B0-79B7B8A4B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1511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66"/>
                  </a:solidFill>
                  <a:ea typeface="MS PGothic" pitchFamily="34" charset="-128"/>
                </a:rPr>
                <a:t>node</a:t>
              </a: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A06ED695-F7D4-A248-AD21-6DA4B3854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4" y="2185"/>
              <a:ext cx="240" cy="9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BC439933-6E02-BF4B-8EDA-F5BC7BB11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64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Char char="¢"/>
                <a:defRPr sz="3000">
                  <a:solidFill>
                    <a:schemeClr val="tx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2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66"/>
                  </a:solidFill>
                  <a:ea typeface="MS PGothic" pitchFamily="34" charset="-128"/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1672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14143</TotalTime>
  <Words>1087</Words>
  <Application>Microsoft Macintosh PowerPoint</Application>
  <PresentationFormat>Widescreen</PresentationFormat>
  <Paragraphs>268</Paragraphs>
  <Slides>36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Gill Sans</vt:lpstr>
      <vt:lpstr>Gill Sans MT</vt:lpstr>
      <vt:lpstr>Tahoma</vt:lpstr>
      <vt:lpstr>Wingdings</vt:lpstr>
      <vt:lpstr>Wingdings 2</vt:lpstr>
      <vt:lpstr>Dividend</vt:lpstr>
      <vt:lpstr>Equation</vt:lpstr>
      <vt:lpstr>INFO 5871-001: Data Science / Info Science</vt:lpstr>
      <vt:lpstr>Networks</vt:lpstr>
      <vt:lpstr>Social networks</vt:lpstr>
      <vt:lpstr>Interpersonal Networks</vt:lpstr>
      <vt:lpstr>Communication Networks</vt:lpstr>
      <vt:lpstr>Information Networks</vt:lpstr>
      <vt:lpstr>Social network analysis</vt:lpstr>
      <vt:lpstr>Graphs</vt:lpstr>
      <vt:lpstr>Formalizing</vt:lpstr>
      <vt:lpstr>Vertices</vt:lpstr>
      <vt:lpstr>Vertices</vt:lpstr>
      <vt:lpstr>Vertex types</vt:lpstr>
      <vt:lpstr>Edges</vt:lpstr>
      <vt:lpstr>Edge attributes</vt:lpstr>
      <vt:lpstr>Direction</vt:lpstr>
      <vt:lpstr>Weight</vt:lpstr>
      <vt:lpstr>Graphs</vt:lpstr>
      <vt:lpstr>NetworkX</vt:lpstr>
      <vt:lpstr>Visualizations</vt:lpstr>
      <vt:lpstr>Directed networks</vt:lpstr>
      <vt:lpstr>Network representation</vt:lpstr>
      <vt:lpstr>Adjacency Matrix</vt:lpstr>
      <vt:lpstr>Matrix</vt:lpstr>
      <vt:lpstr>Directed graph?</vt:lpstr>
      <vt:lpstr>Matrix</vt:lpstr>
      <vt:lpstr>Paths</vt:lpstr>
      <vt:lpstr>Geodesic = shortest path</vt:lpstr>
      <vt:lpstr>Diameter</vt:lpstr>
      <vt:lpstr>Networks with multiple node types</vt:lpstr>
      <vt:lpstr>Multimodal</vt:lpstr>
      <vt:lpstr>Tagging network</vt:lpstr>
      <vt:lpstr>Bipartite networks</vt:lpstr>
      <vt:lpstr>Components</vt:lpstr>
      <vt:lpstr>Components in a directed graph</vt:lpstr>
      <vt:lpstr>Giant component</vt:lpstr>
      <vt:lpstr>Social network with a giant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73</cp:revision>
  <dcterms:created xsi:type="dcterms:W3CDTF">2019-08-24T17:30:40Z</dcterms:created>
  <dcterms:modified xsi:type="dcterms:W3CDTF">2019-12-02T01:37:43Z</dcterms:modified>
</cp:coreProperties>
</file>