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821" r:id="rId4"/>
    <p:sldId id="822" r:id="rId5"/>
    <p:sldId id="823" r:id="rId6"/>
    <p:sldId id="824" r:id="rId7"/>
    <p:sldId id="825" r:id="rId8"/>
    <p:sldId id="833" r:id="rId9"/>
    <p:sldId id="834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7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890C9-5856-4D7F-AD7E-165B5D2395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81FA3-9A3C-4B9C-8A31-0F8C5CA01B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average degree over the network</a:t>
            </a:r>
          </a:p>
          <a:p>
            <a:pPr lvl="1"/>
            <a:r>
              <a:rPr lang="en-US" dirty="0"/>
              <a:t>kind of like measuring the number of edges (density)</a:t>
            </a:r>
          </a:p>
          <a:p>
            <a:r>
              <a:rPr lang="en-US" dirty="0"/>
              <a:t>But also captures the extent of concentration of edges</a:t>
            </a:r>
          </a:p>
          <a:p>
            <a:r>
              <a:rPr lang="en-US" dirty="0"/>
              <a:t>But average degree is not that practically useful in many cases</a:t>
            </a:r>
          </a:p>
        </p:txBody>
      </p:sp>
    </p:spTree>
    <p:extLst>
      <p:ext uri="{BB962C8B-B14F-4D97-AF65-F5344CB8AC3E}">
        <p14:creationId xmlns:p14="http://schemas.microsoft.com/office/powerpoint/2010/main" val="102432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average degree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3.6</a:t>
            </a:r>
          </a:p>
        </p:txBody>
      </p:sp>
      <p:sp>
        <p:nvSpPr>
          <p:cNvPr id="70660" name="AutoShape 2" descr="data:image/png;base64,iVBORw0KGgoAAAANSUhEUgAAAd8AAAFBCAYAAAA2bKVrAAAABHNCSVQICAgIfAhkiAAAAAlwSFlzAAALEgAACxIB0t1+/AAAIABJREFUeJzs3XdYFNfbxvEviIAUO83eEbEQLLFFTGIvsUWNGnvDbowtJBpLbD/sGgxqYg1q7B2NvZdoLIBdhIAFUZRe97x/oLwiqPQFfD7XtRcwO3PmWdC9d86cOaOjlFIIIYQQIsvoarsAIYQQ4mMj4SuEEEJkMQlfIYQQIotJ+AohhBBZTMJXCCGEyGISvkIIIUQWk/AVQgghspiErxBCCJHFJHyFEEKILCbhK4QQQmQxCV8hhBAii0n4CiGEEFlMwlcIIYTIYhK+QgghRBaT8BVCCCGymISvEEIIkcUkfIUQQogsJuErhBBCZDEJXyGEECKLSfgKIYQQWUzCVwghhMhiEr5CCCFEFpPwFUIIIbKYhK8QQgiRxSR8hRBCiCwm4SuEEEJkMQlfIYQQIotJ+AohhBBZTMJXCCGEyGISvkIIIUQWk/AVQgghspiErxBCCJHFJHyFEEKILKan7QKEEELkXEopgoODefnyJQYGBhQuXJi8efNqu6xsT458hRBCpNqLFy9YtHAhNiVLUtzMjAY2NlQtU4ZCJib07tyZ8+fPo5TSdpnZlo6S344QQogU0mg0/DxxIkuXLKGlri5Dw8NpAOi8ej4QWKWryzJDQ4qUKsX6HTuwtrbWYsXZk4SvEEKIFImNjeXbTp14ePgwm8LCsHrPuhpgpY4Ok01N2X3oELVr186qMnMECV8hhBAfNGTIEP69cAHTmzfZHR6OYQq32wUMLlCA05cvU65cucwsMUeRc75CCCEoU6YMRkZG5M+fn0KFCtGgQQNcXV0TztsOGjQIv5s32ZKK4AX4ChgREoLTqFGZUndOJeErhBACHR0d9uzZQ3BwML6+vkycOJE5c+bQv39/AFzmz2dIVBQF0tD2MI2GA3//zePHjzO26BxMwlcIIUQipqamtG3blk2bNrFmzRrOnj3LGjc3AuPiAAgC2gDmQGGgLeD/xvaNgclAQyA/0IX4I+CVrq4AnDt3jvr161OoUCHs7Ow4fvx4Fr2y7EPCVwghRLJq165NiRIlWL16NeZ58mDyarkC+gO+rx75gOFvbbsBWA0EANFAXFQUu9zc8Pf3p02bNkyePJmgoCDmzp1Lp06dCAwMzJoXlU1I+AohhHinYsWKERAQgJFGk7CsMNABMARMACfgzWNXHaAvUOHVOl2ID+lnL16wfv16WrVqRYsWLQBo0qQJtWrVYt++fVnxcrINCV8hhBDv5O/vj7GxcaJl4cBgoAxQAHAAXhJ/RPya5Rvf5wMiiJ8Ny8fHh82bN1OoUKGEx+nTpz+688EyvaQQQohkHTx4EH9/fwICAgjRaBIm0pgH3AYuEH/e9wpgT3z46iTfFNFA4YIFKVWqFD179mT58uWZXX62Jke+QgghUErh6enJwoUL+frrr7G0tKRFixZYWFhga2tLIBD2at1Q4o9mCwDPganJtffWz091dGjduTPffvstu3fv5uDBg8TFxREZGcmxY8fw9/dPppXcSybZEEKIj4xSijt37nD+/PmEx6VLlwDQ09NDT08Pa2trBgwYwNChQ9HR0aFC2bKUfvCAw8AjoDvwD1AcGAMMAWKIP6L7HOgJ9Hu1v9+AETo6ePv6UqJECS5cuMD48eO5fv06efLk4dNPP8XFxYWSJUtm7S9CiyR8hRAilwsMDEwI2QsXLnDhwgVMTU359NNPEx729vYYGRklu31UVBQjR45k+/LleAPGya71bvN1dDjdtClbDxxI92vJLSR8hRAiF4mKiuLff/9NdFQbGBhIrVq1EoWtpaXlhxsDjhw5wpAhQ7C2tsb/3j0KeXmxH0jpTQP/Br41NeX4hQtUrlw5rS8r15HwFUKIHEopxd27dxMFraenJ5UqVUoUtNbW1uTJkydVbT958oTvv/+ekydPMn/+fPbv38/FixexMDVF599/2RgeTqH31Ub8tb6jjY3Zun8/n332WXpeaq4jo52FECKHePbsGRcuXEjUhWxsbJwQsl26dMHe3j7JpUGpodFoWL58OZMmTaJv376cOnWKPn36YGRkxOnTpzE0NGTciBGUW72azsDQyEjs3tg+BFgPuJiYEFe4MH/v2kWNGjXS+cpzHznyFbleTEwMO3bs4MD27TwPCEBXV5eiVla079aNZs2aoasrg/4/NhqNhoiICIyMjNDRedfFMdoVFRXFlStXEh3VPn36lFq1alGnTp2EwLWyet+N/VLnypUrODo6oqenx7JlyzA2NqZ169Y0b96cefPmJTp6fvz4Mb8vX47r4sVEh4dTSE+PSKUIjI6m+eefM3T8eD7//PNs+/vVNglfkWs9e/aMxfPns8LFhUpxcXQJCcGc+O4wf2CtiQnBJiY4fvcdQ4cPf+dgE5E7BAYG8seKFaxcsoT7T56QV1eXGI2GSsWLM2j0aHr37UuhQu/rSM08Sinu3buXKGg9PDyoWLFiou7jypUrp7r7OCVCQkL4+eef+fPPP5k5cyZ9+/bl3LlzdOrUiZ9++olhw4a9c9u4uDgeP37MixcvMDQ0xNzcHFNT0wyvMbeR8BW50t27d2np4ECjZ88YExWFbTLrKOInCZidLx/+Zcuy+8gRLCwssrhSkdnCw8MZPWgQf23ZQgddXRwjIqhJ/Dm3GOAcsMzIiP0aDb169cJ5yRL09fUztabnz58n6T7Oly9foqCtWbNmurqPU0IpxbZt2xg9ejRNmjThf//7H2ZmZmzYsIGRI0eydu1aWrZsmak1fKwkfEWu4+fnR307O5yCgnB8Yz7ad1HApLx52VWyJCcvX6ZAgaQ3TdPV1eXu3btyM/AcJigoiBaffUale/dYGBlJkfes+wRwzJePl9Wrs/vw4QwLvujo6CTdx0+ePKFmzZqJwrZYsWIZsr+U8vb2Zvjw4Xh7e7Ns2TIcHBxQSjFjxgxWrFjB7t27qV69epbW9DGR8BU5mpubG/Pnz+fWrVuYmppiZ2eH761b9PLxYfyr25+lhAKGGRjwvGlTNu7eneR5Cd+cJyoqiuYNG1L92jUWRUe/c9rD1x4A5YCeBgY8b9CA7QcOoKeXujGpSinu37+fKGivX79OhQoVEgWtjY1NpnQfp0R0dDTz5s1j3rx5jB07ljFjxqCvr09UVBQDBw7kxo0b7Nq1K0PPJYtkKCFyqHnz5ilzc3O1fft2FR4ermJjY9XcuXNVwbx5VRwolcJHzKuvIaAKGRgoX1/fJPvS0dFR9+7d08KrFGm1ZPFi1czISJUGlQ+UyRuPEcn8O/AGpQMqElQ9Y2O1fv36D+7j+fPnyt3dXU2dOlW1atVKFS1aVBUvXlx17NhRzZkzRx07dkyFhIRkwatNmWPHjikbGxvVqlUrdf/+/YTlgYGBqlGjRqpjx44qLCxMixV+PCR8RY704sULZWJiorZs2ZJoec9OndRcHR11HlRdUAVBWYEaDir6jTdaHVC/gqoAqtyrZctBFdDRUfkMDdVXX32lHj58mNCuhG/OotFolE3JkuooqDKgDqfgQ9jr8I0DtR1U/WrVErUZFRWlLly4oJYsWaK+/fZbValSJWVqaqoaN26sJkyYoLZu3ar8/Py09IrfLyAgQPXu3VuVKFFCbd26VWk0moTnbt26pSpUqKDGjx+v4uLitFjlx0XCV+RI+/fvV3p6eoneLF6+fKkKGBqqQFCXQJ1/9Ub6AJQNqIVvhW8zUEGvjnQOgyoKagsoi/z51YgRI1SjRo0S2pbwzVmOHj2qbIyNleY94RsH6vtXf/dyoJa+Eb4xoIobGqqZM2eqUaNGqbp16yojIyNVrVo1NWDAALVixQp17do1FRsbq+2X+l5xcXFqxYoVyszMTI0ZM0YFBwcnev7YsWPKwsJCLV++XEsVfrxkkg2RIz179oyiRYsmukbX398fy7x5KfLWwJrSwCDib/Y96o3lPwAFX33/J9Af6AT0CAtj8uTJFCtWDF9fX0qVKpWpr0VkvK1ubvQOD084z5vcwJblwF7ib4dnBHTk/2+Hpwd0i4xk7erV9OnXj1mzZlGrVi1MTEwyvfaMcv36dRwdHYmLi+PgwYPY2dklen7t2rWMHTsWNzc3mjRpoqUqP14SviJHKlKkCIGBgWg0moQADg0NxfjV97eJv9PKJeJv/B0L1HqrjTfvn/LojedN8uZFo9FQpEgR/P39JXxzoKf+/tR/NZZUAe1J/GbnDGwGviP+rjwATsR/QHutLNC4Xj0mTJiQ6fVmpLCwMKZOncrq1auZPn06AwcOTPQhVaPRJFzTe/z4cWxsbLRY7cdLpvYROVK9evUwMDBg+/btCctMTU0JeXVp0RCgCnAXeAnMAN6+6OjN0a/FiB/tqoDg6Gjy5MnDs2fPKF68OCLniYuN5fVYYh1gJxD0xmMA8JDEH8De/oiVB4iNicnkSjPWzp07qVKlCo8ePeL69esMHjw4UfBGRkbSvXt3Dh8+zLlz5yR4tUiOfEWOVKBAAaZNm8awYcPQ09OjadOmWFpa8jAqiuHE3+zblPjuxJvAMsD8Pe11e/X4BLAsVIhp06ZRt25dOerNoQpbWBDwgXWsAN83fvZ96/lAoFAOmXTFx8eHkSNHcvPmTVatWsUXX3yRZJ2AgADat29PqVKlOHLkCIaGhlqoVLwmR74ixxozZgzz58/nl19+wdzcHBsbG4qYmRGjq8tcwA3IT/z53m9IfKT79jWfXwLTgUE6OgSGh+Pt7c3GjRv/f32ZnzZH+bJNG7a+McVhcud8uwCLiZ9qNAiY/cZzCthiYkKTFi0ys8x0i4mJwdnZmZo1a1KrVi2uXbuWbPB6eXlRt25dvvzyS9zc3CR4swGZZEPkKlevXqVN/fp4h4enulsnCChnaMjNBw9kmskcLjo6mtLm5hx++ZLWxM9e9eaUFs2Av4BxwFqgAPA9MIL4KSfPA72trLjp55dtb7xx+vRpHB0dKVasGL/++isVKlRIdr1Dhw7RvXt3nJ2d6d27dxZXKd4le/6rEiKNatSoQZVPPuHHVM7NqwGG5stH56+/luDNBfT19Rng6MhCfX28iR90F/LGYyvxYTyf+O7le8BQII74N8UF+fLhOGZMtgzeZ8+eMXDgQLp06cKkSZNwd3d/Z/CuWLGCHj16sHnzZgnebCb7/csSIp3cdu5kh7k50/T0ku1ufFssMFBPj/+srVm8YkVmlyeyyMjvv+fvggX5I5WnDBbmyYOnuTkDBg3KpMrSRinF6tWrsbW1JV++fHh5edGlS5dkT4loNBrGjx/P//73P06ePImDg4MWKhbvIwOuRK5TpEgRjl24QJvPP+fCf/8xJjycz0l6njeW+Os8p+nqclujYbuzs5wLy0XMzMyYtWgR/bt3J0RXl5EazXvnd9YAs/T0WFGoEMePHyd//vxZVeoHeXl5MWTIEMLCwtizZw+1ar194dz/Cw8P59tvvyUwMJBz585RpMj7bichtEWOfEWuZGVlxcnLl2n1v/8xsnRpqpiY8DPwK7AEmKirSzkjI2bb2tJ30SL08uene/fuPHr0SMuVi4zi4eHBqFGjWLJyJb+XKUM5wIX4buc3BQELdXSwMTZmb5UqnL16ldKlS2d9wckIDw/HyckJBwcHunTpwvnz598bvI8ePcLBwQETExP+/vtvCd5sTAZciVxPKcXJkyc5sG8fQU+eoJsnD0WsrGjXoQP29vYA7N27lx49elC5cmVOnDiR6fdzFZnr/v37NGrUCGdnZ7p168b48ePx8vLCMDaWw8eOUc7QEBMgRCm8o6Np1aIFQ8eOpX79+tlmZPvevXsZPnw4devWZf78+R+8y9C1a9do27YtAwcO5Mcff8w2r0MkT8JXiFeGDBnCnj17aNu2LS4uLtouR6TRo0ePaNiwIWPHjmXIkCH4+/tTvXp1rl27RvHixXn69Ck+Pj6EhISQP39+ypYtS+HChbVddgI/Pz9GjRrF1atXcXFxoVmzZh/cZt++ffTu3ZvFixfTrVu3LKhSpJv2ppUWInsJCwtTFStWVFZWVmrlypXaLkekwbNnz1TVqlXVjBkzEpYNHjxYjRs3TotVpUxMTIyaP3++KlKkiPr5559VREREirZbunSpsrS0VKdPn87kCkVGkiNfId5w+fJlmjRpgq6uLvv27aNOnTraLkmkUGhoKE2bNqVBgwY4Ozujo6PD3bt3qVu3Lrdu3crW5z/Pnz/P4MGDKVq0KC4uLlSqVOmD28TFxfH9999z4MAB9u7dS7ly5bKgUpFRJHyFeMucOXNYt24dwcHBXLx4Ua77zQGioqJo27YtJUuWZOXKlQnnO7t3706VKlX46aeftFxh8oKCgnBycmLHjh3MmzePbt26pehcbWhoKN26dSMiIoItW7ZQsGDBD24jshcZ7SzEW8aOHUuRIkWoVKkSnTt3JiaHTa7/sYmLi6NHjx6Ympri6uqaEF5XrlzhyJEjjB49WssVJqWUYv369VSpUgUdHR28vLzo3r17ioLXz8+Pzz77DAsLC/bv3y/Bm0PJka8QyfD19aVmzZrY2NhgZ2fH4sWLtV2SSIZSioEDB+Lj48OePXswMDBIeK5169a0aNGCESNGaLHCpG7dusWQIUMICgrC1dU1Vac2Ll++TLt27Rg5ciRjx46VEc05mBz5CpGMUqVKsXjxYh4/foy7uztr1qzRdkniLUopxo8fj4eHB9u3b08UvKdOncLLy4tB2WiWqoiICCZPnkyDBg1o164dFy9eTFXw7ty5k+bNm7No0SLGjRsnwZvDyQxXQrxDt27d2LNnDxqNhnHjxmFra/veCQ5E1po9ezbu7u4cP34cExOThOVKKSZOnMiUKVMSBbI2HThwgGHDhvHJJ59w9erVVN0nWinFwoULmTt3Lvv27aN27dqZWKnIKhK+QrzHr7/+ip2dHQMHDqRTp05cvHgRc/P33RlYZIXffvuNlStXcvLkySTX6O7bt4+goCC+/fZbLVX3/x4+fMiYMWO4cOECS5cupVWrVqnaPjY2lhEjRnD69GnOnj0r95fORaTbWYj3KFiwIGvXrmXVqlV07NiRLl26yAAsLdu4cSPTp0/n4MGDFCtWLNFzGo2GH3/8kRkzZpAnT553tJD54uLiWLp0KTVq1KB8+fJ4eHikOnhfvnxJ69atefDgAadOnZLgzWUkfIX4gEaNGtG7d2/u3LmDkZER48eP13ZJH619+/YxatQo3N3dKV++fJLnN23ahKGhIe3atdNCdfH++ecfPv30U7Zs2cKJEyeYMWMGRkZGqWrjwYMHNGjQgAoVKrB79+5sdZMHkUG0NLmHEDlKVFSUsre3V3PnzlXly5dX69at03ZJH50TJ06ookWLqrNnzyb7fHR0tCpfvrw6fPhwFlcW78WLF2r48OHKwsJCrVmzRmk0mjS1c+7cOWVlZaUWLFiQ5jZE9ifhK0QK3bhxQxUtWlTt2rVLFS1aVF2+fFnbJX00Ll++rMzMzNTBgwffuc6yZctU06ZNs7CqeBqNRm3YsEEVK1ZMDRw4UD179izNbW3evDnh35jI3SR8hUiFZcuWqZo1ayo3NzdVpkwZ9fTpU22XlOvdunVLWVlZqc2bN79znbCwMFWsWDF18eLFLKxMqTt37qimTZuqatWqpWtuZY1Go2bNmqVKlCghH+o+EnLOV4hUGDx4MFZWVly/fp2uXbvyzTffEBsbq+2yci0/Pz+aNWvG9OnT+frrr9+53tKlS6lXr16WXQoWFRXFtGnTqFu3Ls2aNePSpUvUr18/TW1FR0czYMAA/vrrL86dO8cnn3ySwdWK7EhmuBIilQICArCzs8PNzY1Zs2ZRvXp1nJ2dtV1WrvP06VMaNWpE//79GTt27DvXe/HiBRUrVuTEiRPY2Nhkel2HDx9m6NChVKlShUWLFqVrFHJQUBCdOnXCxMQENze3RNcri9xNjnyFSCVzc3NWrFhBnz59cHV1ZevWrWzcuFHbZeUqwcHBtGzZko4dO743eAGcnZ356quvMj14nzx5wrfffkv//v1xdnZm+/bt6Qree/fuUa9ePezs7Ni+fbsE78dG2/3eQuRUQ4YMUT169FBXrlxRRYsWVVeuXNF2SblCeHi4cnBwUI6Ojh8c7fvo0SNVuHBh5ePjk2n1xMbGKhcXF2VmZqYmTJigQkND093myZMnlYWFhXJxccmACkVOJN3OQqRReHg4NWvWZPLkyejo6ODk5MTFixez9X1js7uYmBg6deqEsbEx69ev/+BEGSNGjEBPT48FCxZkSj3//vsvjo6O5M2bl99++42qVaumu003NzdGjx7N2rVradGiRQZUKXIiCV8h0uHy5cu0aNGCf/75hyVLlnD16lX279+v1dmVciqNRkOfPn0IDAxkx44d6Ovrv3d9b29vatWqxc2bNzEzM8vQWkJCQpg8eXLCef0+ffqgq5u+s3RKKaZPn84ff/zB7t27qVatWgZVK3IiOecrRDrY29szZswYevXqxS+//JIwvaFIHaUUo0ePxtvbmy1btnwweAF+/vlnRowYkaHBq5Ri69atVKlShZcvX+Lp6Um/fv3SHbxRUVH06tWLPXv2cO7cOQleITdWECK9xo0bx/79+1m4cCEbN26kdu3a2Nvb06VLF22XlmNMnTqVkydPcvTo0RRNxejh4cGBAwe4c+dOhtXg7e3N8OHDefDgAX/++SeNGjXKkHYDAwPp0KEDFhYWHDt2LNVTTYrcSY58hUinPHnysG7dOubNm4evry/btm1j2LBhXL9+Xdul5QiLFi3Czc0Nd3d3ChYsmKJtfvrpJyZMmJAhcx5HR0cza9YsateuTaNGjfj3338zLHhv3bpFvXr1aNiwIX/99ZcEr/h/WhzsJUSu4ubmpipXrqzCwsLUunXrVPny5dXz58+1XVa2tmbNGlWyZEn14MGDFG9z5swZVbJkSRUREZHu/R87dkzZ2Nio1q1bK29v73S396ajR48qc3NztXLlygxtV+QOEr5CZKDu3buroUOHKqWUGj16tGrZsqWKjY3VclXZ044dO5SlpaXy8vJK8TYajUY1btw43YEWEBCgevfurUqUKKG2bduW4TcwWLVqlTI3N9faTR5E9ifhK0QGCgoKUqVLl1Z79+5V0dHRqnHjxurHH3/UdlnZzpEjR5SZmZn6559/UrXdgQMHlLW1tYqJiUnTfuPi4tSKFSuUmZmZGjNmjAoODk5TO+9r38nJSZUrV07duHEjQ9sWuYtcaiREBjtx4gTffPMNV65cAaB27dosWLCAjh07army7OHixYu0bt2av/76i8aNG6d4O41GQ+3atZk4cSKdO3dO9X6vXbuGo6MjGo2G3377DTs7u1S38T4RERH06dMHPz8/duzYkeGXP4ncRQZcCZHBGjVqRO/evenfvz9mZmZs3bqVwYMH4+Xlpe3StM7Ly4u2bduycuXKVAUvwNatW9HR0aFTp06p2i40NJRx48bRpEkTevfuzZkzZzI8eJ88ecLnn39Onjx5OHz4sASv+DBtH3oLkRtFRUUpe3t7tWzZMqVU/DnASpUqqRcvXmi5Mu3x9vZWJUqUUGvXrk31tjExMcra2lodOHAgVdvt2LFDlSpVSvXs2VM9efIk1ftNCQ8PD1WmTBk1efLkDD93LHIvCV8hMsmNGzdU0aJF1c2bN5VSSg0fPly1adNGxcXFabmyrPfo0SNVoUIFtXjx4jRtv3LlStW4ceMUh9uDBw/UV199paytrdWRI0fStM+UOHjwoDIzM0vTBwrxcZPwFSITLVu2TNWsWVNFRUWp6Oho9dlnn6nJkydru6wsFRQUpKpXr66mTp2apu0jIiJUiRIl1NmzZz+4bnR0tJozZ44qUqSImj59uoqMjEzTPlPC1dVVWVhYqOPHj2faPkTuJQOuhMhESim++uorqlWrxsyZM3ny5Am1atVi6dKltGvXTtvlZbqwsDCaNWuWMOhMR0cn1W3Mnz+fEydOsGPHjveud+rUKYYMGULx4sX59ddfKV++fFrLfq+4uDgmTJjArl272Lt3LxUrVsyU/YjcTcJXiEwWEBCAnZ0dmzZt4rPPPuPChQu0adOGEydOULlyZW2Xl2mio6Np164d5ubmrFq1Kk3zIwcHB1OxYkUOHz78zjsKPXv2jAkTJuDu7s6CBQv4+uuv0xTyKREWFsa3335LUFAQ27Zto3DhwpmyH5H7yWhnITKZubk5K1asoGfPnrx8+ZI6deowe/Zs2rdvT3BwsLbLyxRxcXH06tULAwMDfv/99zTfmGD+/Pk0b9482eBVSrF69WpsbW0xNjbGy8uLzp07Z1rwPnz4EAcHBwoUKMDBgwcleEW6yJGvEFlk6NChBAcHs379+oSfHz58yLZt29J915zsRCmFo6Mjd+7cYd++fRgaGqapnadPn1K5cmX++ecfypYtm+g5Ly8vhgwZQnh4OK6urtjb22dE6e909epV2rZty+DBg3Fycsq0gBcfj9zzP16IbG7u3LlcunSJDRs2ALBw4UKePn3KjBkztFxZxnJycuLff/9l586daQ5egJkzZ9K9e/dEwRseHo6TkxMODg507dqVc+fOZXrw7tu3jyZNmuDs7MyPP/4owSsyhtaGegnxEbp06ZIyMzNTPj4+SimlHj58qIoXL652796t5coyxpw5c5SNjY16+vRputrx8fFRhQsXVo8fP05YtmfPHlWmTBnVrVs39fDhw/SWmiJLlixRlpaW6syZM1myP/HxkG5nIbLY7NmzcXd35/Dhw+TJk4ezZ8/Srl07Tp06RaVKlbRdXpqtWLGCmTNncvLkSUqUKJGutvr164eVlRUzZszAz8+PUaNGce3aNVxcXGjatGkGVfxucXFxfPfddxw6dIi9e/cm6fYWIr2k21mILDZu3DiUUsydOxeAevXq8csvv9ChQwdCQkK0XF3abN68mSlTpnDw4MF0B++NGzfYs2cP3333HQsWLMDOzo5q1apx/fr1LAnekJAQ2rVrx40bNzhz5oyeP0OzAAAgAElEQVQEr8gUcuQrhBb4+vpSq1Yt3N3dE85ZDho0iGfPnrFly5YcdV7xwIED9OrVi4MHD1KjRo10t/f1119jYWHB6dOnMTMz49dff82yHoH//vuPtm3bUqdOHX799Vfy5s2bJfsVHyGtdnoL8RFzc3NTlStXVmFhYUoppSIjI9Wnn36qZs6cqeXKUu706dOqaNGi6tSpUxnS3qFDh5SRkZGytLRUbm5uWTpX8j///KOKFy+unJ2dZY5mkekkfIXQou7du6uhQ4cm/Ozn56eKFSum9u3bp8WqUubq1avK3Nxc7d+/P91taTQatW7dOqWvr68cHBxUUFBQBlSYctu3b1dFixZV27Zty9L9io+XdDsLoUUvXrzAzs4OFxcXWrVqBcRPk9ixY0fOnDlDhQoVtFxh8u7evYuDgwPz58+na9eu6Wrr5s2bDB06lP/++4/IyEju37+fZd29Sinmz5/PggUL2LFjB7Vq1cqS/QohA66E0KKCBQuydu1aBgwYQEBAAAANGzZkypQpdOjQgdDQUC1XmJS/vz/NmjXj559/TlfwRkREMGnSJBo2bMhXX31FoUKF+N///pdlwRsTE8OQIUNYu3YtZ8+eleAVWUrCVwgta9SoEb1796Z///687ogaMmQIderUoV+/fmSnzqlnz57RrFkzBg8ezKBBg9LczoEDB6hatSq3bt3i6tWrlC5dmujo6HQfRafUy5cvad26Nb6+vpw6dYqSJUtmyX6FSKDVTm8hhFJKqaioKGVvb6+WLVuWsCwiIkLVrl1bzZkzR4uV/b/g4GBVp04dNX78+DS34e/vr7p06aLKlSuXcF47NjZWValSRe3duzejSn0vb29vVaVKFTVs2DAVExOTJfsU4m1y5CtENqCvr8+ff/7JpEmTuHXrFgCGhoZs3bqVhQsXcvDgQa3WFxkZSfv27alevTqzZ89O9fZxcXEsWbKEGjVqULFiRTw8PGjZsiUA69evp3Dhwgk/Z6Zz585Rv359Bg8ezNKlS9HT08v0fQqRLG2nvxDi/7m4uKiaNWuqqKiohGXHjx9X5ubm6t69e1qpKSYmRrVv31517txZxcbGpnr7ixcvqpo1a6rGjRsrLy+vRM9FRkaq0qVLq5MnT2ZUue+0adMmVbRo0VwzlafI2eTIV4hsxNHRESsrK6ZMmZKwrFGjRvz000906NCBsLCwLK1Ho9EwcOBAwsPDWbduHXny5Enxti9fvmTEiBG0bduWUaNGceTIEWxsbBKt4+rqiq2tLQ0bNszo0hMopZg5cyZjx47l77//pk2bNpm2LyFSSi41EiKbCQgIwM7Ojk2bNvHZZ58B8QHSp08fYmJi+PPPP7NkBiylFGPGjOH8+fP8/fffGBsbp3i7TZs28f3339OmTRtmzZqV7L1vQ0NDqVChAgcOHMiQmbGSEx0dzeDBg7l27Rq7d++mWLFimbIfIVJLwleIbGjv3r0MGzaMq1evUqBAASD+0pyGDRvSo0cPxowZk+k1/PLLL/z1118cP36cQoUKpWibO3fuMGzYMJ48ecKyZcuoX7/+e9v38vLCzc0to0pO5Pnz53Ts2JECBQrg5uaW4g8PQmQJ7fV4CyHeZ8iQIapHjx6Jlj148EBZWlqqw4cPZ+q+ly5dqsqXL5/iW/dFRkaqqVOnqiJFiqh58+Z9cBRxYGCgKlKkiLpz505GlJvEnTt3VKVKldSYMWPSdJ5aiMwm4StENhUWFqYqV66s3NzcEi0/cuSIsrCwUA8ePMiU/a5fv16VKFFC3b9/P0XrHzp0SFWqVEl16NBB+fr6pmibsWPHKkdHx/SU+U4nTpxQFhYWiS7bEiK7kfAVIhu7dOmSMjMzUz4+PomWz58/X33yyScJN2XIKLt371YWFhbKw8Pjg+s+evRIde/eXZUuXVrt2rUrxfvw8/NThQsXVv7+/ukpNVnr1q1TZmZm6sCBAxnethAZSUY7C5GN2dvbM2bMGHr16kVcXFzC8tGjR2NjY8OgQYMybAas48eP07dvX3bt2oWtre0714uLi2PZsmVUq1aNkiVL4unpSdu2bVO8n2nTpjFgwIAMHfyklGLKlClMmjSJI0eO0KxZswxrW4jMIAOuhMjm4uLi+OKLL2jVqhUTJkxIWB4eHk79+vXp27cvo0aNStc+Ll++TIsWLdiwYQNffvnlO9f7999/cXR0RF9fn2XLllG1atVU7ef27dvUr1+f27dvJzsCOi0iIyPp378/9+7dY+fOnVhYWGRIu0JkJgnfj0xUVBS7d+/m7t27hAYHY1qgANbW1rRu3VpuHJ6N+fr6UqtWLdzd3bG3t09Y7u3tTb169di4cSONGzdOU9s3b97k888/x8XFhQ4dOiS7TnBwMJMnT2bDhg3MmjWLPn36oKub+o6zb775hurVq+Pk5JSmWt/29OlTOnToQLFixVizZg358uXLkHaFyHTa7PMWWcfHx0f9MHasMjc1VV+YmqpxefKoaaDG6empz0xNlVXBgmqyk5Py8/PTdqniHdzc3FTlypWTnOf9+++/laWlZZLzwinh4+OjSpUqpVatWpXs8xqNRm3evFkVL15c9evXTz19+jQtpSullLp8+bKytLRUoaGhaW7jTTdu3FDly5dXP/zwg4qLi8uQNoXIKhK+H4GdO3eqosbGapS+vroBSiXzuA5qqIGBKmpsrA4ePKjtksU7dO/eXQ0dOjTJcmdnZ1WzZk0VHh6e4raePHmiKlWqpBYsWJDs8/fu3VMtW7ZUtra26sSJE2mu+bWWLVuqJUuWpLsdpZQ6fPiwMjc3V3/88UeGtCdEVpPwzeW2bt2qLPPlUxfeEbpvP06AMjcyUvv379d26SIZQUFBqnTp0knuAKTRaFTXrl1V7969lUaj+WA7L168UJ988omaNGlSkueioqLUjBkzVJEiRdTs2bMTzTOdVsePH1dly5bNkLb++OMPZW5uro4cOZLutoTQFgnfXMzDw0OZGRmpSykM3tePU6DMjI3V3bt3E7Xn4OCgVq5cqaVXI147fvy4srKyUk+ePEm0PDQ0VFWrVk0tXbr0vduHh4erzz77TA0bNixJUB87dkzZ2NioNm3aKG9v7wypV6PRqPr166u1a9emq524uDg1ceJEVb58eXXz5s0MqU0IbZFLjXKAMmXKYGRkhKmpKYULF6ZNmzb4+fl9cLsFM2cyOjIS+w+umVgDYEBUFEvnzUu0XEdHJ0vmFBbv16hRI3r37k3//v0TLjOKiIhg+/btODRqhNPYsfTp3Zv169cTHh6eaNuYmBg6d+5MyZIlWbx4ccLfMyAggN69e9OzZ09mzpzJrl27KFOmTIbUu3fvXl6+fEn37t3T3EZERARdu3bl5MmTnDt3Dmtr6wypTQhtkfDNAXR0dNizZw8hISE8evQICwsLRowY8d5tgoKC2LptGwM0mjTtc3BsLOvWriUsLAylFJo0tiMyx9SpU3n48CG//PILY0eOpKSZGW5DhlDk11+ZHBlJ6bVrcXN0pJS5Od+PGMG9e/fQaDT06dMHHR0dVq9eja6uLhqNhhUrVlC1alXMzMzw8vKiffv2GfYhS6PR4OTkxIwZM1J1R6Q3PXnyhMaNG6Ovr8/hw4cpWrRohtQmhDZJ+OYwBgYGdOrUCS8vLyD+0qGxY8dSunRpLC0tGTJkCJGRkaxbswZNVBQX39g2FjADrrz6+RxQHygE2AHH31i3N1A4Oho7OztMTEzw9vZOeC46OprChQvj4eGRsCwgIABjY2OePXuWCa9avE1fX58+ffowe/JkdJct40JYGPtCQ5kCfA9MBfaFhXExLIy8rq7UrV6d1q1b4+fnx19//UXevHm5du0aDRs2ZNWqVRw6dIi5c+diYmKSoXVu2LABY2NjvvrqqzRt7+HhwaeffkrLli1Zv349BgYGGVqfENoi4ZtDvO5eDA8PZ9OmTdSrVw+AiRMncvfuXa5evcrdu3fx9/dn2rRpXDt/nsZKseGNNg4A5sQHrT/QBpgMBAFzgU7Am9EZGBNDvZo1CQkJoXTp0gnL9fX16datG+vXr09YtmHDBpo0aUKRIkUy4dWLt23dsoVZEydyAvhfbCzl3rFeX6BiTAwHwsM5f+AA/fv1Iy4ujnHjxtGkSRP69u3LqVOnqF69eobXGB0dzeTJk5k1a1aajqQPHDjAF198wYwZM5gyZYqc8hC5i5bPOYsUKF26tDIxMVEFCxZUefPmVcWLF1fXr19XGo1GGRsbq3v37iWse+bMGVW2bFnVqWlTtQiUKaiIVwOpuoOa/ur72aB6vjXQqjmoNa++bwzqK1C1q1RRzs7OysXFRVWuXFkNGTJE7du3Ty1btkxZWloqLy8v5ePjo2rUqKH+/PPPFI20FSnj4OCgChUqlGSEsKenpypqZKQup2DwXGNQv7/6/jKoQvr6ytLSUvXq1SvJgK2M5uLiopo1a5ambZctW6YsLCwy5BInIbIjPW2Hv/gwHR0ddu7cyRdffIFSih07duDg4MCVK1cIDw+nZs2aCeuqV+dnjT/5hPyADbCL+KPc3cD0V+v5AJtfLXstFvjijZ+NgZehoVy5cgUDAwOCgoI4f/489+/fJywsjKCgIJo3b050dDQBAQH06dOHnj17YmRkhLGxMcbGxom+T8nPH1pHX18/E3/T2ceDBw+4cOECpUqVYteuXXz99dcJzy2aPZuRUVF8kso2PwFGR0fzT9WqrFmzJtFc0RktLCyM6dOns3v37g+v/IbXR+V79+7l1KlTVKhQIZMqFEK7JHxzGB0dHTp06MDgwYM5d+4c+fLlw8vLCysrq0TrTXZy4nrevHSLiWEDEAdUgYTuyVJAT2D5e/blp6tLvgIFErq0AaysrLC3t8fW1hY7OztCQ0MpVqwYT58+Zfny5cTGxhIeHk5YWBhhYWGJvn/Xz8+fP3/n828vA1Id2KkJeT297PFfYu3atTRp0oRPP/2UNWvWJIRv9+7d2frXXzSKiyM/8X9TN/7/7/o3MAJ4TPzf9825Y1cDe4BrR49SpEgRhg0bxk8//YSTkxObN28mKiqKDh06sGDBAgwNDdNV/5IlS2jYsGGiD4YfEhoaSo8ePQgODubs2bMZNvezENmRzO2cA5QtW5aVK1fy5ZdfopRi165ddO7cmatXr+Lq6sqjR49YunQpZmZm+Pv74+npSbly5ahXrRoXIiOxBWoDXxP/xgzg92rZGuBLIIb4AVgVgeJAI+CSnh53fHwoVqwYMTExNGzYEHt7eywtLfH09OTKlSvcuXMHPT096tWrR6NGjbC1tcXW1hZra+tMGRwTHR2dokBPzc9vLtPT00vzUfmHtjEyMkrxfMgVKlRg6tSp1KlTB1tbW/z9/TEzM6Pup5/y74ULnCb+SLY38R+sNgCBxIfwaqAdsAQYB7gC/V4tHwjUyJuXXs7ODBo8mB9++AFvb29Wr16Nnp4e3bt3p2rVqsycOTPNf6OgoCAqVarEqVOnUnxJkL+/P23btqVGjRq4urp+ND0c4uOVPT7miw9q27YtefLkQUdHhzJlyrBmzRpsbGyYM2cO06ZNo27dugQGBlK8eHGGDh1Ks2bNqGlvz8kzZ6gPnCC+m/m1EsBOYDzQDcgDfAose/X8Y8CmcuWE277lzZsXIyMjateuTb9+/RLa+eKLL7hz5w7Dhw/H09OTrVu3Mm3aNLy9vSlTpkxCGL9+VKpUKV1vrPr6+ujr61OwYME0t/EuSimioqJSFeBBQUH4+fmlKOAjIiIwNDT8YGAHBwfj4+ODh4cHDx8+xNzcnFGjRtGhQwf8//uPWkCtVzX3AMa8+n4fUBXo+Orn0UDiK7WhGNA/Joarly9jYGDAihUruHbtWsLv84cffqBHjx7pCl9nZ2fatWuX4uC9cuUKbdu2ZejQoUycOFEGVomPgoRvDvDmZT5vMzAwYMaMGcyYMSPJcyN//JGRnTtzPjyc5MYg1wGOJbP8ERBpZMTKX39NtPzo0aNJ1i1btiwNGzakS5cuiZZHRUVx+/ZtPD098fT0ZNOmTXh6euLj40O5cuWShHLFihW1flclHR0dDA0NMTQ0zJRR20opIiIiPhjoK1asoFKlShgYGBAQEEDx4sVxd3cnJiaGF0FBiSZNyQeEvvr+IfEfqt5UMpmf8wPBz5/z9OnTd44ZSKtHjx7h6urKlStXPrwysGfPHvr27YuLiwudO3dO836FyGkkfHOxVq1acXzQINosX87e8HBScgYtAGhlZMSgsWNp1KjRe9d98OAB27ZtS/aN1sDAgGrVqlGtWrVEyyMjI7l161ZCKP/55594enri5+dH+fLlk4RyhQoVss152PTS0dHByMgIIyMjzMzMkl0nIiKCUaNGodFocHV1BeI/yLx8+ZJJkyZx7fJlYu7fT3bbYsT3ZrymgP/ergEIAx74+vLs2bN3jhlIq19++YU+ffpQsuTbsZ/U4sWLmT17Nrt376Zu3boZsn8hcorc8a4m3mnWvHmMj42lwapVzAkLozXxXcxviyF+VPR4IyN6jBjBj1OmvLfdSZMmsXDhQpycnBJdA/whhoaG1KhRgxo1aiRaHhERwc2bNxNCec2aNXh6evLw4UMqVqyYJJTLly+f5hmTsrMdO3agp6fH1atXE7rnlVJ06dKFtWvXYlKgAE/y5IFkRiq3AoYD24G2wK/Enz542z+6ulzy9KRZs2ZERUVha2tL8+bNqV27NlZWVujq6tK1a9dU137//n02bdrEzZs337tebGws3333HUeOHOHMmTMZNo2lEDmJDLj6SGzevJn5U6fy0NubQVFR1IyLwxQIAc7r6bE8b17KW1szdurUNM9GlBnCw8O5ceNGQii/fjx58oRKlSolCeWyZcvm6FBu2bIlVatWxdnZOdHyzZs3M3LkSBo0aMCeHTt4+urvdwzoBfi+Wu8AMBJ4QvxoZ49XX/sRP7huOXDDwIA+Q4dy8eJFNm7ciJOTE/v27SM4OBg9PT2UUpiYmFCtWjWqV6+e0INha2uLkZHRO2vv2bMnFSpU4Oeff37nOsHBwXzzzTfExsayefNmChQokMbflBA5m4TvR+by5cusXLqUu56ehISEkD9/fqyrV2fgiBFJuoizs9DQ0GRDOTAwEGtr6yShXKZMmRSPNM7uOrVowZcHDjA0Ddu6AgeaNmWLuzvt27enVKlSLF26NNE6Sin8/f25fv06169f59q1a1y/fp3bt29TsmTJhDB+HczlypXDy8uLpk2bcufOHUxNTZPdt6+vL23atKF+/fosWbJE6+f4hdAmCV+Rq4SEhODl5ZUklIOCgqhcuXKSUC5VqlSOC+WVK1cycdAgrilFsVRs9wioY2jIuv37ady4MS9fvqROnTpMnDiRvn37fnD7mJgYbt++nRDGr4M5MDAQfX19rK2t+eabbxJC+c3z2v/88w/t2rXj+++/57vvvpMRzeKjJ+ErPgovX75MNpSDg4OxsbFJEsolS5bMdgGhlGLx4sX88ssvfOngwA13dw6EhWGZgm0fA1/q6+OXJw8uK1bQo0cPAG7cuIGDgwN79+6ldu3aaarr4MGD9OrVix9//JEbN24kBLOhoSHVqlUjX758HD16lClTpjB06FDy5cuXpv0IkZtI+IqPWlBQULKhHBYWRpUqVZKEcvHixbUSyoGBgfTr149Hjx6xceNGypUrxy8//8zv8+YxIzycr4HkpjSJArYCE/T1iTIyYsvOnQn37Z0yZQq6urps376dUaNGcfHiRSwsLFJVl1KKxo0b07t370TXfyul8PX1ZerUqWzdupX69evj5+fH3bt3KV26dJLzyWXLls1xPRBCpIeErxDJeP78eZJA9vT0TBgd/PbD0tIy00L5+PHjfPvtt3Tt2pWZM2cmmqTE3d2deVOmcO3qVXpERtIQEgbSXcyblz/09KhWrRpjfv6Zo0ePcvHiRdavX0+XLl0oUaIEq1evxsjIiEmTJnHixAkOHTqUqnOx7u7ufPfdd1y/fj3RJWExMTEMGzaMCxcusGfPHkqUiL8COTo6mlu3biXqur5+/TrPnz+natWqSc4ny12yRG4l4StEKgQGBiYbynFxccmGsrm5eZpDOS4ujunTp+Pq6soff/xBy5Yt37nuypUrmfHzz9hZWxP88iWm+fNTsXp1+g8ZQuXKlRPaa9++PVZWVixatIiBAwdy69Ytdu7ciYWFBV999RUVKlRg0aJFKapPo9FQq1YtfvzxRzp16pSw/MWLF3Tu3BkDAwM2bNjwzgFYbwoKCsLDwyPRAC8PDw+MjY0THSFXq1YNGxubdM89LYS2SfgKkQECAgKSDWUdHZ1kQ/ldk2y85ufnR48ePdDT02P9+vUfnARjwoQJ5MuXjykfuD47JCSE+vXr079/f0aNGsWsWbNYtmwZO3fupFy5ctSuXZtJkybRq1cvYmNj2b17N785O3PFw4OXEREY6etTytKSvsOHk79gQVxcXLhw4ULCBwxvb29at25NkyZNmD9/fromSFFK4ePjk+gI+dq1a9y/f5+yZcsm6bouXbq0dF2LHEPCV4hMopTiyZMnyYZy3rx5kw3lIkWKsGvXLgYNGsTIkSOZMGFCiq5brlOnDs7Ozjg4OHxw3QcPHlCvXj1+//13WrVqxdatW3F0dMTV1ZVKlSrRuHFjBvTpw5+rVlE6JoahISF8DhQAIgBPwNXIiO0RETRt0oQ/t23DxMSEs2fP0rFjR5ycnBgxYsT7i0iHqKgobt68maTrOjg4ONmu60KFCmVaLUKklYSvEFlMKcWjR4+SDeXY2Fg0Gg1t2rShSZMmCaH8vgB5+fIlJUqUIDAwMMV3kjp9+jTt27fn2LFj2NracunSJdq3b4+joyOnDh3i3vHjbFaKGu9p4wkw0cCAa2XK4Pj99zg5ObF69Wpat26dul9IBnn+/HmSa5M9PDwoUKBAoiPk6tWrU7lyZblzktAqCV8hsoHbt2/TtWtXLC0t6d+/P76+vgmB7OXlhYmJSbJHygUKFGDPnj0sWLCAw4cPp2qfa9euZcqUKVy4cIGiRYvi7+9PXXt7LJ49Y0BcHH8CJz/QhgLG6+qyQlcX95Mns90czRqNBh8fnyTXJj948IDy5csn6bouVapUtrvETOROEr5CaNnatWv5/vvvmTZtGo6Ojkne/JVS/Pfff0mOkr28vChYsCB6enoUL16cfv36YWtrS5UqVcifP3+K9v3DDz9w+vRpDh06xL///kuDevXYrBTBwEo+HL4QH8CdDQyoOnYsU375JbUvXysiIyO5ceNGkq7r8PDwJF3XVatWzZRbWIqPm4SvEFoSEhLC0KFDuXTpEhs3bqR69eqp2l6j0eDr68sXX3xBy5YtCQ0NxdPTkxs3blCkSJEkR8lVqlTBxMQkSRudOnWiUKFCxIWEsHvLFrYQP1f076QsfCF+DunmBQvyICAgR08bGRgYmKTr2tPTk8KFCyfpura2ts7Rr1Vol4SvEFpw+fJlunbtioODA4sWLcLY2DhN7Tx//pwyZcrw7NmzhCDQaDQ8ePAgyZHyzZs3MTc3T3Y2ry+//BLfW7coFBvLKpKG7zjgHLAP0ABjgP2ALtAXmAp8bmrKiD/+4Ouvv07Hbyb70Wg0eHt7J+m69vX1pWLFikm6rkuUKJHtu64jIyP566+/+Hv7doICA9HV1cWsWDE69exJ8+bNc/TNSXIKCV8hstCbU0QuWbKEb775Jl3tbd++HVdXV9zd3T+4blxcHN7e3klC+fbt2xgaGtIgKAgP4kP3dfieAAYBfsTfqtAQ6ABYAvOBUKAN0J/4GbZ2N2vGlgMH0vWacoqIiAi8vLwSHSVfv36dqKioJCOuq1atmuJTAZnp8ePHzJ89m9W//05N4OvQUMyBOOL/xmtMTXmWLx+Oo0czfNSo997FSqSPhK8QWSQwMJC+ffvy5MmThCki02vkyJEUL16cCRMmpLmN2NhYxo8fT96FC/lLKVYS/0a8DChN/JHuBuJv/v3k1bIXxAcxr55bAfwMTKpWjRPXrqW5ltwgICAgybXJXl5emJmZJem6rlSpUrquhU4NDw8PWn/+Oe1evmRUTAzl37HeRWBmvnw8LFeO3UeOYG5uniX1fWyy5q8uxEfu9RSR3bp1Y+vWrRl2mcvRo0f5/fff09WGnp4eBQoUIO7V5/DXHaZ3gWvAef7/jcIHiAHenPJDA5QC9IEbN29ib29P/vz5MTU1JX/+/Im+T8nXnN7laW5uzpdffsmXX36ZsCwuLo779+8nHCFv3ryZSZMm4efnh7W1dZJZvIoVK5ahXdf37t2jacOGzAsOpvsHjrdqA9siIvjx9m2aNWjAycuXE2YpW716Nb///jsnT6Z0NIB4FwlfITJRbGws06dPZ/ny5axatYoWLVpkWNtPnz7lv//+w97ePt1tFSxYkNsGBhAVxeu3ZhtgGNASOAJUAkoS3738jPjzvW/aA9hWqcLc5csJCQkhODg4ydeAgIBkl7/+PjQ0FENDwzQH95vbmJiYZJsgz5MnDxUrVqRixYqJpuIMCwtL1HXt7u7OtWvX0Gg0yXZdvz1g7m0bN25kwYIFeHp6YmxsTNmyZenVqxe/zZvH5JCQDwbvazrAwJgYZt29y9A+fVi3dWt6Xr5IhoSvEJnkv//+o0ePHujr63P58uUPThGZWseOHaNhw4YZ0m3ZqFEj5ufJkxCor9+ivwGigSbAMaAc0Iz4AVfTAWPAG/AHdhga0rRjR2rVqpXmOjQaDeHh4ckG9NtfHz169N51wsLCyJcvX6oC+11fTUxMMmXqSmNjY2rXrp3odo6vZ0Z73W195swZfvvtN27cuIGVlVWiI+Tq1atToUIF9PT0mDdvHs7Ozri4uNC8eXOMjY25cuUKY8eORfPkCY4aTYrriiU+gHWAPXv38vjxYywtU3LzSpFSEr5CZIJdu3YxcOBARo8ezYQJEzLljfvo0aN8/vnnGdLWJxiB7eIAACAASURBVJ98gnmJEvjevp3wpvu607MX8QH8BfEDsNYCE4EqxN89qRwwgvhbF94cPDhddejq6mJiYvLBI7yU0Gg0hIWFJXuE/fZXf3//9wZ5eHg4RkZG6epOf72NsbHxe7uUdXR0sLS0xNLSkqZNmyYsj4uL4+7duwld1xs2bMDJyYmHDx9SsWJFvLy86NGjByYmJgQHB2NkZISdnR0F8uTh67Aw9gE/AfeJnyq0P/Hn6QEeEP93XEn8yPUyr5YBhEVFUaZ0aY4dP55Q97hx4/j9998p+Gp+74zs0flYSPgKkYEiIyMZP348u3btYvv27dSvXz/T9nX06FEGDBiQ7naCgoKYM2cON/z9+SRvXj6PiUEH6P3GOgNePV5zefV4bZ6ODi2bNUv1/YAzk66uLqampim6q9KHxMXFERoa+sGj8ZcvX/Lff/+9N+wjIyMxMTFJdTf66681atSgYcOG5M+fHyMjI8LCwli5ciVjx47F1NSUWbNmcf36dXR0dLC2tubquXOsBi4D6wFb4DrQFLAD2r3xOk8AN4k/pfAYKEv8JWYd8+enbt263Lx5k/Pnz9OnTx+ePXuGq6sr/fv3x9/fP92/44+NjHYWIoP8X3t3Hldj3v9x/FUSZamURtYwIXslexjG4LbEIHGPdW7LzLiNdZTd2BnZxm4IY82esYwhy80QyU7cRrmJsiSh7XS+vz+in4yl5XSO6vN8PHqoc67lc0rn3XVd3+v7CQkJwdPTk/Lly7N8+fIsndD/3r17VKlShQcPHmT4uuaLFy+YP38+s2fPpkOHDowcORKP1q358uZNRms0ad7OcaBDgQIEnDpFlSpVMlRLbqLRaN4b5Gk55f7q3/j4eAoVKoSxsTExMTG4uLikhPSRI0eIjo4mSaPhCOD2Rh2DSQ5ZH/7/yPcvko96ee2xBCCfkREJiYmsXbuWKVOmcOPGDSD5/1DBggW5f/++jIpOJznyFSKTlFIpU0ROnjyZ/v37Z/kkCwEBATRu3DhDwZuYmMgvv/zCpEmTaNiwIcePH6dChQoA7A4IwM3FhfiHD5n48gj4fX4H/mlmxq9bt0rwppGJiQmWlpY6mbJSo9EQExPDzp076du3Lz/99FPKqfbWrVsTHBzM0p9/RpE8at2L5K5UCUA84PHG9kq9ZR/GgJmJCS9evABIde331X3Az549k/BNJwlfITLh9SkiAwICqFatml72m5HrvVqtls2bNzNmzBjKly/Prl27cHFxSbWMnZ0dx4ODadOkCWuvXWM40B14fXqIJGAfsKhgQU5oNJQoV46mTZtm8hWJjDAxMcHKyor27dszcOBAIiMj+fLLL1OeP3/+PEsXLkQpRTdgELCf5NvChgAP39ie0Vs+TwLikpIyPAubeDvpPC1EBgUFBeHs7IyZmRlnzpzRW/BC+sJXKcW+fftwcXFhzpw5LFu2jP379/8teF/55JNPqOjiQoN//pOAFi0oky8fTS0saGFiglvevJQ1N2dipUp0XrCAOw8fUqZMGUaNGqXLlyfSydLSkvHjx/Ptt9+ydetWYmJi0Gq1PH36FI1SPCF5NjIrkoM3EFgP7z2zUZTkgPADKpQokSWDBnM1JYRIF61Wq+bMmaOKFi2qNm7cqPf93759W9nY2KikpKQPLnvixAnVuHFjValSJbV161al1Wo/uM6pU6dU8eLFVUxMjFJKqfDwcPXHH3+odevWKQcHBzVo0KBUyz98+FCVLl1a7dq1K2MvSOjMunXrVO3atZW5ubkqWrSoqlOnjqpfq5aaYmSktoAqA6oQqDag/g2qOygF6hYoY1BJL79+9TEOVD5Q5ubm6uTJk8rX11e5ubml2qexsbG6efOmgV5x9iXhK0Q6REZGqtatW6vatWsb7A1n9erVqlOnTu9d5tKlS8rd3V2VKlVK/fLLLyoxMTFN29ZqtapBgwZq5cqVb33+zp07qmTJkmrr1q2pHj9x4oSytbVVoaGhaXsRQm8CAwOVvbm50rwRrGn5uA/KMn9+FRUVZeiXkePIeQQh0ujw4cM4OTlRpUoVjh07ppO5mTPifaecQ0ND6dWrF5999hmNGjXi+vXr9OnTJ80TcWzZsoXnz5/To0ePtz5fokQJtm/fTv/+/Tl79mzK4/Xq1eOHH37Aw8ODhISE9L8okWVcXV0pW7UqY9M5pakG+Je5Ob1795Z+xlnB0OkvxMcuMTFRjR07VtnZ2al9+/YZuhxVpkwZdeXKlVSPRUREqO+//14VKVJEjR07Vj158iTd242NjVX29vYqICDgg8tu3rxZlSxZUoWHh6c8ptVqVbt27dTgwYPTvW+RtSIjI9WnxYurSSYmSpuGI944UF3z51fNGzRQCQkJhi4/R5IjXyHe43//+x+fffYZf/75J2fPnqVFixYGrefWrVvEx8dTqVIlAJ4+fcr48eNxdHREq9Vy5coVfvzxRywsLNK97Xnz5lGzZk2aNGnywWU7d+5Mv379cHd3JzY2FkiemcnX15cdO3awbdu2dO9fZJ2iRYty9MwZtpUrRxtzc/4guSHGmxKAjUD9AgWIa9yYnQcOpPSJFjpm6PQX4mO1Y8cOZWtrq6ZNm5amwU368MsvvyhPT08VGxurfHx8lK2trerevbv666+/MrXd+/fvK2tra3X9+vU0r6PVapWnp6fq0qVLqoFcp06dUkWLFpVBOB+h58+fqyWLF6tqZcsqhwIFlLeRkfIBNQvU9yYm6hMzM9XU1VX5+fkpjUZj6HJzNJnhSog3xMXFMWLECHbv3s369eupV6+eoUtK8c9//pO8efMSEBBAzZo1mTx5sk5ucRowYADm5ub4+Pika73Y2FiaNGlC69atGTduXMrj8+bNY+3atRw/fpx8+fJluj6hW0opTpw4wYHffycqIoI8JibYFC9Ohw4dcHR0NHR5uYKErxCvuXbtGp6enjg4OLB8+fKPZqCJUoodO3bg4eFBzZo1mTdvns7mjb548SKff/45165dy9CUmPfu3aNOnTrMnj2bzp07p9TbqVMn7Ozs+Pnnn3VSpxA5iYSvECSHxerVqxkxYgRTpkyhb9++WT5FZFodPnwYLy8voqOjefjwIRERETqb8EApRYsWLWjXrh0DBw7M8HaCg4P54osv2Lt3b0pLwSdPnuDi4sK0adPw8HhzIkMhcjeZXlLkejExMXzzzTcEBwcTEBBA1apVDV0SAGfPnmXUqFHcuHGDyZMn8+TJE/7880+dzjS0Z88e/ve//9E/k60AnZycWLZsGR06dODkyZOUKFECS0tLNm/eTMuWLXFycsLBwUFHVQuR/cloZ5GrnTlzBicnJ8zNzTl9+vRHEbw3btzA09OTNm3a4O7uztWrV+natStHjhzRWf9eSG6wMGzYMGbPnq2TEa0dOnTg22+/xd3dPWUSfhcXFyZMmICHhwdxcXGZ3ocQOYWEr8iVtFotPj4+/OMf/2Dq1KksW7YspUOLoYSHhzNgwADq169PjRo1uHHjBt988w2mpqYopTh8+LBOw3fp0qWULl2aVq1a6WybXl5eODo60rNnT7Ta5JtZvv32WypUqMDgwYN1th8hsjsJX5HrPHjwgLZt27J582ZOnTpl8OuRUVFReHl5Ua1aNSwsLAgJCcHb2ztVF5mrV69iZmaGvb29zvY5adIkfHx8dHpt28jIiOXLl3Pnzh0mTpyY6rFDhw6xYcMGne1LiOxMwlfkKgEBATg5OVGtWjWOHTtG2bJlDVbL8+fPmTZtGhUqVCAqKooLFy4wY8YMihQp8rdlM9JC8H0mTZpEhw4dsuQ0e/78+dmxYwe+vr4pYVu4cGE2b97MoEGDCAkJ0fk+hch2DHN7sRD6lZiYqMaMGaPs7OzU/v37DVpLQkKCWrRokbKzs1MeHh4qJCTkg+t07NhRrVmzRif7v379urK2tlYRERE62d67nDt3TtnY2KiTJ0+mPLZ06VJVrVo19fz58yzdtxAfO7nVSOR4t2/fplu3bpibm7NmzRqKFStmkDq0Wi2bNm1i7NixlC9fnqlTp76zp+6b69na2nLu3DlKliyZ6To6dOhA3bp1GTlyZKa39SG7du3im2++4eTJk5QqVQqlFF999RVmZmasWLEiy/cvxEfLwOEvRJbatm2bsrW1VTNmzDDYFJFarVbt2bNH1ahRQ9WuXVsdPHgwXeufO3dOOTg46KSWQ4cOqbJly6rY2FidbC8tZsyYoWrWrKmePXumlFIqJiZGVaxYUWdH8kJkR3LkK3KkuLg4hg8fzm+//caGDRuoW7euQeo4ceIE3t7eREZGMnXqVNq3b5/uAU5z587l6tWrLF26NFO1JCUlUatWLUaNGpUyE5U+KKXo3bs3T58+ZcuWLRgbG3Px4kWaNm3KkSNHqFy5st5qEeJjIQOuRI5z7do16tSpQ2RkJMHBwQYJ3kuXLuHu7o6npye9evXi4sWLdOjQIUMji3U12Gr16tUUKFCATp06ZXpb6WFkZMTSpUuJjIxMmf+5WrVqzJgxg86dO/P8+XO91iPER8HAR95C6IxWq1UrV65UNjY2aunSpak67ejLrVu3VI8ePZStra3y8fHJ9OldjUajLC0t1b179zK1nZiYGFW8eHEVGBiYqe1kRmRkpLK3t1e//vqrUir559WjRw/Vs2dPg9UkhKHI9JIiR3j69CkDBgzgwoULBpkiMjIykilTpvDrr78ycOBAbty4QeHChTO93XPnzmFnZ5fpQWIzZsygadOmuLq6ZrqmjCpatCj+/v40bdqUcuXKUa9ePRYtWkTt2rVZtWoVvXv3NlhtQuibnHYW2d6ZM2dwdnamcOHCBAYG6jV4X29mD8mTYUycOFEnwQu6OeV8+/ZtFi9ezLRp03RSU2ZUrVqVVatW0bFjR8LCwihQoAB+fn788MMPXLp0ydDlCaE3Er4i23p9ishp06axZMkSvU0RGRcXx5w5c3BwcCA0NJSgoCDmzZuHra2tTveji/D19vbmu+++08ltSrrQunVrhg0bRrt27Xj27BmVK1dOaUf47NkzQ5cnhF7IaGeRLUVGRtKrVy8eP37Mhg0b9DZTlUajYe3atUyYMIGaNWsyZcqULDvS1mg0WFtbc/PmTWxsbDK0jVOnTtGxY0dCQkJSTVdpaEop/vWvf/Hw4UO2b9+OsbExX3/9NfHx8axdu/ajaecoRFaRI1+R7Rw6dAhnZ2dq1KihtykilVJs376d6tWrs2rVKjZs2MDOnTuz9BR3UFAQZcqUyXDwKqUYMmQIkydP/qiCF5JHQC9evJgnT54watQoABYsWMD58+dl8g2RK8iAK5FtaDQaJkyYwMqVK1m9ejXNmzfXy34DAgLw8vIiPj6e2bNn07JlS70cmQUEBNC0adMMr79582bi4+Pp0aOHDqvSHVNTU7Zu3UqdOnVSOiH5+fnh5uaGq6srNWvWNHSJQmQZCV+RLbyaIrJAgQIEBwfzySefZPk+g4KCGDVqFDdv3mTSpEl06dJFp43sP+TQoUN89913GVo3Li6OkSNHsmbNGr3WnF42Njb4+/vTuHFjypcvT8OGDZk3bx6dO3cmKChIZwPXhPjYfLy/lUK8tH37dlxdXWnXrh179+7N8uC9fv06Xbp0oW3btrRv354rV67QtWtXvYZYQkICf/75J40aNcrQ+nPmzMHFxSXD6+tT5cqVWbNmDZ07dyY0NJRu3brRtGlT+vbtiwxJETmWIW8yFuJ9Xrx4ob799ltVtmzZVJ1xssqdO3dUv379lI2NjZo6dWrKXMSGcOzYMeXs7Jyhde/fv6+sra3VjRs3dFxV1po7d66qWrWqevr0qXrx4oWqUaOGWrhwoaHLEiJLyJGv+ChdvXqVOnXq8PDhQ86ePUudOnWybF+PHz9m5MiRVK9eHUtLy7c2s9e3zNxiNHbsWHr16sWnn36q46qy1qBBg6hfvz7dunXD1NQUPz8/xo8fT1BQkKFLE0LnJHzFR0UpxcqVK2nUqBGDBg1i48aNWFpaZsm+XjWzr1ixIk+ePHlvM3t9y2j4XrhwgV27djFmzJgsqCprGRkZ8fPPP/Ps2TO8vLxwcHBg4cKFeHh4EB0dbejyhNApGXAlPhqvTxF5+PBhqlSpkiX7SUxMZMWKFUyaNAk3NzeOHz9OhQoVsmRfGREXF0dgYCBubm7pWk8pxdChQxk3blyW/cGS1fLmzcuWLVuoW7cujo6O9OnThyNHjtCnTx+2bNki9/+KHEOOfMVH4fTp0zg5OWFhYcHp06ezJHi1Wi0bNmzA0dGRHTt24O/vz6ZNmz6q4AU4efIkVapUSfdI3927dxMeHk6/fv2yqDL9sLa2xt/fHy8vL44ePYqPjw+hoaEsWLDA0KUJoTNy5CsM6tUUkTNnzmTRokVZ0u5OKcW+ffvw9vYmX758LFu2LFP3z2a1jJxyTkxMZPjw4cydOxcTk+z/a12pUiXWrVuHh4cHJ06cYPPmzdSrV4+6detSu3ZtQ5cnRKZl/99SkW1FRkbSs2dPoqOjCQwMxN7eXuf7eNXM/sGDB0yZMiVDzez1LSAggNGjR6drncWLF1O2bFlatWqVRVXpX/PmzRkzZgxt27blxIkTLF68mC5dunD27FmsrKwMXZ4QmSJzOwuDOHjwID169KBnz55MnDiRvHnz6nT7ly5dYvTo0QQHBzNx4kS6d++eLY4IX7x4ga2tLREREWkebf348WMqVapEQEBAll0nNxSlFN999x23bt3C39+fYcOGERYWxvbt2z/6P6KEeB+55iv0SqPRMHr0aHr06MHq1auZOnWqToM3NDSUnj170qxZM5o0acL169fp3bt3tghegOPHj1OzZs103eb0448/0qlTpxwXvJA8AnrevHkkJiYyYsQIZs2aRXh4OHPmzDF0aUJkSvZ4RxI5QlhYGN26daNQoUKcPXtWpzNVZVUze31L7/Xe69evs27dOq5cuZKFVRlW3rx58fPzo27dulSuXJnNmzdTu3Zt6tevT926dQ1dnhAZIke+Qi+2bt2Kq6sr7du3Z8+ePToL3qxuZq9v6Q3fESNG8MMPP1C0aNEsrMrwrKys8Pf3Z8yYMYSGhrJ8+XK6dOnCo0ePDF2aEBki13xFloqNjWXYsGHs27ePjRs36mykalxcHIsXL2b69Om0atWKCRMmZMmALX2KiYnBzs6OBw8eYGZm9sHlDx06RN++fbly5Qr58uXTQ4WGd/DgQbp168bx48dZsmQJ165dY9euXR918wgh3kb+x4os82qKyMePHxMcHKyT4NVoNKxatYqKFSty5MgRDh48iK+vb7YPXoD//Oc/1KpVK03Bm5SUxJAhQ5g5c2auCV6AZs2aMXHiRNq2bcvIkSN5/PgxP/30k6HLEiLd5Jqv0DmlFL/88gve3t5Mnz6dPn36ZHpkqlKKHTt2MHr0aIoWLcrGjRupV6+ejir+OKTnlLOvry8WFhZ8+eWXWVzVx2fAgAFcuXKFr776inXr1lGvXj3q169Pw4YNDV2aEGkmp52FTkVHR9O/f38uX77Mpk2bqFy5cqa3+aqZfUJCAtOmTaNFixY58jYTV1dXZs+e/cE2gDExMVSsWJFdu3ZRq1YtPVX3cdFoNLRu3ZqKFSvSsmVLBgwYQFBQUI6/9i1yDjntLHQmMDAQZ2dnihQpQmBgYKaDNygoiBYtWtC3b18GDx5MUFAQLVu2zJHBGx0dzbVr19LUvWn69Ok0b9481wYvgImJCZs2beLAgQMpo+i7d++OVqs1dGlCpImEr8g0rVbLrFmzaNOmTco0kWm5bvkuH0Mze307evQoderU+eD127CwMJYuXcrUqVP1VNnHy9LSEn9/fyZOnMhnn33G8+fPmT59uqHLEiJN5JqvyJTIyEh69OjB06dPOX36NGXKlMnwtu7evcuPP/7Itm3bGDp0KCtXrjRoT119OnToUJrmm/by8uLf//43JUqU0ENVH79PP/2UjRs30qVLF7Zs2YKHhwcNGjSgcePGhi5NiPfKuYcSIsv98ccfODk54eLiwpEjRzIcvI8fP+aHH36gWrVqH00ze31Ly2CrP//8k2PHjjF8+HA9VZU9NGnShMmTJ/P111+zYMECunXrRkREhKHLEuK9ZMCVSLfExETGjx/P6tWrWbNmDc2aNcvQdp4/f868efPw8fGhU6dOjB07Nlce0T169IiyZcvy6NGjd061qZSifv36fPPNN/To0UPPFWYPQ4YM4eLFi7i6unL69Gn2799Pnjx5DF2WEG8lR74iXUJDQ2ncuDHBwcEEBwdnKHgTEhJYtGgRDg4OXLhwgRMnTrBkyZJcGbwAR44coUGDBu+d43rjxo1oNBq++uorPVaWvcyaNQtTU1OioqLQaDRMnjzZ0CUJ8U4SviLNtm7dSu3atfnyyy/57bffsLW1Tdf6Wq2W9evX4+joyK5du9i9ezcbN2786JrZ69uHTjnHxsbi5eWFj49Pjh50llkmJiZs2LCBY8eO8cUXX7B06VIOHjxo6LKEeCsZcCU+KDY2lqFDh/L777+ze/fudM9UpZRi7969jBo1ivz587NixYp0N4vPyQICAli1atU7n58zZw6urq64ubnpsarsycLCAn9/f+rXr8+QIUPo3r07QUFB2NnZGbo0IVKRa77ivS5fvoynpydVq1ZlyZIlWFhYpGv915vZT506FXd39xx5n25GRUZGUqFCBR4+fPjWtof379+natWqBAYGUq5cOQNUmD0dPXqUTp064eHhweXLlzlw4EC2aSspcgc5hyXeSinFihUraNKkCUOGDGH9+vXpCt5Lly7h7u5O165d6d27NxcvXqR9+/YSvG84fPgwbm5u7wyGMWPG0KdPHwnedGrUqBHTp09n3759aLVaJk6caOiShEhF/hQUfxMdHU2/fv24evUqR48eTWnXlxahoaGMHz+effv24e3tzaZNm8ifP38WVpu9ve9677lz59i9ezchISF6ripn6NOnD1evXuXEiROsXLkSNzc3vvjiC0OXJQQgR77iDadOncLJyQkbGxtOnTqV5uCNiIhg0KBBuLi4ULZsWW7cuMHgwYMleD8gICDgrZNrKKUYOnQo48ePT/epfvH/pk+fTpEiRXBycqJnz57cvXvX0CUJAUj4ipe0Wi0zZ86kXbt2/PTTTyxcuDBNU0Q+ffqUcePGUblyZYyNjbl69SoTJkzIts3s9Sk8PJwHDx5QvXr1vz3n7+9PZGQkffv2NUBlOUeePHlYv349YWFhODs707VrVzQajaHLEkLCVyQftbZq1YqdO3cSGBiYpjZ1cXFx+Pj44ODgwO3btwkKCmLu3Lnpvv0oNwsICKBx48Z/u30oISGB4cOHM3v2bBkkpAOFChXC39+foKAgnj9/ztixYw1dkhASvrndgQMHcHZ2xtXVNU1TRGo0GlauXEmFChU4evRojmpmr2/vut67aNEiPv30U1q0aGGAqnIme3t7tmzZQmhoKKtWrWLPnj2GLknkcnKrUS6VmJjIuHHjWLNmDWvXrv3gpP5KKbZv387o0aOxtbVl+vTpOa6Zvb6VL1+enTt3UrVq1ZTHHj16hKOjI4cPH9ZJL2SR2urVq/H29kaj0RAUFESpUqUMXZLIpSR8c6HQ0FC6du2KlZUVvr6+HzxVfOjQIby9vXN8M3t9un37NrVq1SIiIiLV9/L7779Ho9GwcOFCA1aXs3l5ebFp0yaKFSvG0aNH3zutpxBZRU475zJ+fn7Url2bTp06sXv37vcGb1BQEF988QX9+vVjyJAhObqZvb4FBATQpEmTVN/LkJAQ1q9fL/ekZrGpU6dSvXp17ty5g7e3t6HLEbmUhG8uERsby4ABA/D29ua3335j2LBh75wnOCQkBA8PD9q2bcuXX37J1atX8fT0lHmFdeht13uHDx+Ol5cXNjY2BqoqdzA2NmbdunVYWFjwyy+/4O/vb+iSRC4k76a5wOXLl3F1deXp06ecPXsWV1fXty53584d+vXrR8OGDXF2dubGjRsMGDBATsvpmFLqb+H7xx9/cPXqVQYOHGjAynKPggULsmfPHvLkyUOPHj0ICwszdEkil5HwzcGUUixfvpwmTZowbNgw1q1b99b7b181s69RowZFihQhJCQELy+vXNXMXp9u3bpFQkICFStWBCApKYmhQ4cyc+ZM8uXLZ+Dqco/SpUvj7+9PYmIibdu2JSEhAYAzZ87Qp2tXHEuWxM7CAnsbG+pVqcKC+fOJjo42cNUix1AiR4qKilKdO3dW1atXV1euXHnrMs+ePVNTpkxR1tbWqn///urOnTt6rjJ3WrFiherWrVvK18uWLVONGzdWWq3WgFXlXmvXrlVmZmaqVatWyrVSJVXG3FxNNzZWF0HdAfUXqAOgupibK8v8+VX/Hj1UVFSUocsW2ZyEbw70559/Knt7e/Xdd9+p2NjYvz0fHx+vFi5cqOzs7FSXLl3U9evXDVBl7tWtWze1fPlypZRS0dHRqlixYiooKMjAVeVuzZo0UZagdoDSgFLv+LgHaoCpqapcpoy6ffu2ocsW2Zicds5BtFotM2bMwN3dHR8fH37++edUcyu/q5m9g4ODAavOXdQb13unTZtGy5YtcXZ2NnBludeva9bw38BAzgLuQJ73LFsMWJyQQPc7d2jp5saTJ0/0U6TIceQ+3xwiIiKC7t278+LFC9avX0/p0qVTnlNvNLOfNm2aNLM3kJCQEJo3b05YWBhhYWHUqlWLCxcuULx4cUOXlqs0adKE7t2706ZNGxzLluVYbCxV0rmNb01NSerShaVr1mRJjSJnk4ljc4ADBw7Qs2dPvv76a8aPH59qPuDjx4/j7e3Nw4cPpZm9nmk0Gnbt2sWxgwd58uABeU1NufvwITVr1sTIyAgvLy8GDRokwWsARkZGGBkZsWLpUjpCuoMXYFxCAo5+fsyYPx9LS0tdlyhyOAnfbCwxMZGxY8fy66+/8uuvv6aaIvLixYuMWHGNYgAADspJREFUHj2a8+fPM3HiRLp3706ePO87oSZ05eHDhyyaP59lP/+MvUaDe0wM1YBEwMLIiDUmJrhUqEDY48esWLHC0OXmWklJSSyeO5eysbHYAhqgAbAEKPFymSZAI+AQcAGoB6wHrEk+BV1LKZycnHjy5AllypRh3rx5NG7cWN8vRWRDcs03m7p16xZubm5cvHiR4ODglOC9desWPXr04PPPP6dp06aEhITQq1cvCV49uXz5Mi6OjtyeOZM9UVH8JyaGEUAfoD8wSynuJCbifeMGJZ4941///CdxcXEGrjp3+u9//4t1YiJDgdsvP8yAN++03gD4ApFAAvDTy8fvAoHx8ZhqNERFRfHTTz/RsWNHHj58qJ8XILI1Cd9syM/Pjzp16tClSxf8/f0pWrRoSjN7V1dXypUrJ83sDeDGjRt83qABkx89YkV8PH/v0pssL9AJOBkfT+KBA3Rp25akpKQ07aNXr17SEk9Hnjx5QiUjIzoA+YGCwCjgyGvLGAG9gU9fLuMBnHv53K/A50DsixcAfP7559SqVUs6Jok0kfDNRl68eEH//v3x9vZmz549DBkyhJiYmFTN7K9cuSLN7NPB3t4ec3NzChUqRKFChShcuDD3799P93Y0Gg1tmzVj4tOndE/jGEYzYENsLM9PnGDyuHFpWufVtUqReRqNBuOkJPoD9oAF0BiIBl7/CRZ77XMz4NnLz8OAPcCdx4+xsrLCysqK48ePZ+j/j8h95Jqvnmk0Gk6dOkVERASJiYlYWlpSu3ZtrKys3rvepUuX8PT0pEaNGpw9exZTU1N8fHyYMWMGrVq1IigoSHrqZoCRkRG7d+/+YEvFd0lKSiJPnjzs3r2bIlFR9EvnzQOmwJIXL6g/fz4jx45N05kKuUFBN8zMzPhPUhLFgUDAluSjWmeSw/dDf+KUBtoC5+3sCAkPz9JaRc4jR756EhERwZQff6RcsWIMbNWKtb17s6VvX2Z06UK54sX5uls3goKC/raeUoqlS5fy2WefMXz4cHx9fdmyZYs0s89C0dHRfP311xQvXpySJUsyduxYtFotAL6+vjRo0IChQ4diY2PDhAkT6N27N/8eMIDYZ88oDNQF/npte9+T/EZtAdQC/vPacxNIPtWZNy4OKysrqlatmur/QXBwMM7OzhQuXBhPT8+/XR9evnw5Dg4OWFtb4+7uzr1793T/Dcmh7O3tCdNoyEvyz+Yx8LZ+Uu/6U+crYB9Qqnx5kpKSiIuL4/Dhw9y9ezeLKhY5iYSvHixfuhRHe3vCpk1j56NHBMfEsP3pU/xiYjgUHc31uDgqbNpEx0aN8GjThtjYWCD5mpSHhweLFy/m6NGjFC5cmOrVq7N69Wo2bdrEjh07UjViFxnz5pFkr169MDU15ebNmwQHB/P777+nGpUcGBhI+fLliYyMZPTo0cTExHA3IoKFQBTJ1wdHv7a92sD5l891AzqTPHDnFX+gr0aD86ef0q5du5TmCgkJCbRv356ePXsSFRVF586d2bp1a8pp50OHDjFq1Cj8/Py4d+8eZcqUwdPTU8ffnZzL2tqapg0bEgbYAPWBVvz9iNfojc9ffV0cKJQ/P4+fP8fW1pbSpUsze/bslD/UhHgvA86ulSvMmDxZlTc3V9ffM2Xdq484UJ5mZqqRi4sKCAhQ9vb2auDAgWrv3r3K1dVV1axZU+3du1fmANahMmXKqIIFCypLS0tlaWmpWrVqpfLly5dqWs7169erzz77TCml1KpVq1Tp0qVTbaN58+aqRN68KT/HPaAqvefnbAXqwsvPx4NqDuo+qKIFC6rLly8rMzMzpZRSR44cUcWLF0+1r/r166uxY8cqpZTq06ePGjlyZMpzz549U3nz5lVhYWFZ8r3KSZydndXOnTvVgQMHVNWCBVVSGn4/3/z4DZSzg4P8PooMkWu+Wchv0yYWTpnCn7GxfGgahcNAdyAsNhaP8+fp0KIFo6dM4ffff2fv3r1MnjwZDw8P6amrY0ZGRuzcuTPlmu/p06fZv38/dnZ2KctotdpUM4aVKlUq1TYSExMp+NogqNcH5UDyrSkrgXCSj5qeAq/fjPIJUAh4GheHubk5cXFxaLVawsPDKVGiBK8rU6ZMyuf37t2jVq1aKV8XKFAAa2tr7t69m6pekdrly5e5evUqTk5OlChRAhtHR0acP8/shIQPr/zSbaCfmRlLfHxkAJzIEHknfw97e3sOHjyY6jFfX1/c3Nw+uK5Wq2X0kCGseUfwGpP6uuDrj6/TaMiblMTMmTOlmb2elSxZknz58vHo0SOioqKIiooiOjqaixcvpizz5ptt3rx5SXjHG/AxYBbgBzwh+dSzBX+/jhhD8inM19nZ2f3t+uHrfWeLFy9OaGhoytfPnz/n0aNHfwts8f9GjhxJixYtmDlzJqVKlcLY2Jht+/ezv0QJhpqakpYTxteAJubmjJg0iTZt2mR1ySKHknfz98jMbR2HDh3CLCaGRu9Z5l0DOfIB3ymFe4sWGWpmr9Fo0rW8+H92dnZ88cUXDB06lJiYGLRaLTdv3uTo0aPvXKdgwYJEaDS87bgphuRbCmxIvs77I8lHvm86Azi8dlQLUK9ePUxMTJg/fz6JiYls27aN06dPpzzftWtXVq1axfnz54mPj2fUqFHUrVtXjnrfY8aMGdy5cyflujqAlZUVx4KCCK5Rg5oFC7KU1GcuXjkPDMifn/r58zN2/ny+HzZMX2WLHEjCN51eD+Pw8HA6duyIra0t5cqVY8GCBSnPTR49mphnzyhC8sCMf5M8vSCQEsg1SD7d6Pfa9n1IPg25WKtl/aZNPH2a/FYdHx/P8OHDKVOmDMWKFeObb75JGfl6+PBhSpYsycyZM7Gzs+Prr7/Oipeea6xZs4aEhAQqV65MkSJF6Ny5c8q9m2/7g8zCwoKitrZse+2xV0u0fPlRgeR7Sc1IHvn8+nJGwOKCBen78s381fZNTU3Ztm0bvr6+WFtbs3nzZjp27JiybrNmzZg0aRIdO3akePHi3Lp1i40bN+rq25CrWFlZcfDkSWZv28a+5s0pnS8f7QoXpleBAnQtVIjahQvT2sqK4iNGcOnmTXrL75jILENfdP6Y2dvbqz/++CPVY6tWrVINGzZUWq1WOTs7q0mTJqnExET1119/qXLlyqn9+/crpZSyMjdXu0ElgQoF5Qhq7muDNYxA3Xzt6wBQJi8H4GheDtoxBvXbb78ppZQaPHiwcnd3V1FRUSomJka1bdtWeXt7K6WUCggIUCYmJsrLy0slJCS8tYevyFp+fn7KrWDBdA/aUS+btVsXKKCeP39u6JchXrp9+7batm2bWrlypVq3bp06ePCgSkxMNHRZIgeR8H2PN0fCWlpaKnNzc+Xm5qZOnTr1t1GvU6dOVb1791ZKKZU3Tx4V99ob7BxQHT4QvmYvw/rVY6ZGRmrWrFlKq9WqAgUKqJs3b6bs68SJE6ps2bJKqeTwNTU1VfHx8fr75ohUEhISVHk7O+VrZJSu4E0E1crcXI0aPtzQL0EIoUcy2vk93hwJC7B69WpWrFhBWFgY4eHhqWamSkpKolGj5JPKJsbGuCclcR54QXLHlFq8nzWprwMYk3z99sGDB7x48QIXF5eU55RSqe4nLFq0KKamphl9qSKT8ubNi//BgzSpUwfzmBg6p2GdBKBX/vwoFxcmTJ2a1SUKIT4iEr7ppF5OyFCqVCnKli3L9evX376gkRHFgK1AAWDuy8/TvB+SA7tIkSLY2NhgZmbGlStXUt0Ck3p3cruDoTk6OrL/6FHaNGvG0WfPGJiQQMW3LJcE7AWmFiiAbf36bN2xI92D6oQQ2ZsMuMqg2rVrU6hQIWbOnElsbCxJSUlcunSJM2fOAGBlbc21PHkwJ/nWhMVvrP8JcPM92z8GGBkbU758eYyNjenbty+DBw/mwYMHANy9e5fff/9d9y9MZErNmjU5fekShQYNolGhQjQvWJCfSe4BuxqYYGxMeXNzJjk60n/hQrbu3Yu5ubmBqxZC6JuEbzq9Gu1qbGzM7t27OXfuHOXKlaNo0aL069cvZXTyvPnzOa3VUhjoB3iSepq6CUBPwArYQupp6wAWmZtTyMIi5Yh2xowZfPrpp9StWxcLCwuaN2+e6qhbjnw/HnZ2dkydNYvbDx7Qa8kSLvfsya5//IODHTrw7Lvv2HLkCKeuXKFnz57SZ1mIXMpIvTqPKnSuQ/PmOAUEMC6NvVpfOQc0NTfnVng4FhYWWVOcEEIIg5Ej3yy0YNUqVlhasiYd6/wXaGtuzjJfXwleIYTIoSR8s1DJkiXZe+QIY6ytGZ8nD9HvWVYL7ALczMwYN3s2nTqnZbysEEKI7EhOO+vBnTt3GNq/PwcOHqSLkRF94uKwB/KSPMH+DmNjFufPj1WJEkxdsIAWLVoYtmAhhBBZSsJXj8LDw1mxZAmbfH2JjIoiUaPBqmBBGjVpwncjRuDq6ioDp4QQIheQ8BVCCCH0TK75CiGEEHom4SuEEELomYSvEEIIoWcSvkIIIYSeSfgKIYQQeibhK4QQQuiZhK8QQgihZxK+QgghhJ5J+AohhBB6JuErhBBC6JmErxBCCKFnEr5CCCGEnkn4CiGEEHom4SuEEELomYSvEEIIoWcSvkIIIYSeSfgKIYQQeibhK4QQQuiZhK8QQgihZxK+QgghhJ5J+AohhBB6JuErhBBC6JmErxBCCKFnEr5CCCGEnkn4CiGEEHom4SuEEELomYSvEEIIoWcSvkIIIYSeSfgKIYQQeibhK4QQQuiZhK8QQgihZxK+QgghhJ5J+AohhBB6JuErhBBC6JmErxBCCKFnEr5CCCGEnkn4CiGEEHom4SuEEELomYSvEEIIoWcSvkIIIYSeSfgKIYQQeibhK4QQQuiZhK8QQgihZxK+QgghhJ5J+AohhBB6JuErhBBC6JmErxBCCKFnEr5CCCGEnkn4CiGEEHom4SuEEELomYSvEEIIoWcSvkIIIYSeSfgKIYQQeibhK4QQQuiZhK8QQgihZxK+QgghhJ5J+AohhBB6JuErhBBC6JmErxBCCKFn/wcsO8s/jGzQ+Q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971801"/>
            <a:ext cx="4562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2514601"/>
            <a:ext cx="4562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7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Looks at how the value is spread over the nodes</a:t>
            </a:r>
          </a:p>
          <a:p>
            <a:r>
              <a:rPr lang="en-US" altLang="en-US" dirty="0"/>
              <a:t>Count how many nodes have each degree value</a:t>
            </a:r>
          </a:p>
          <a:p>
            <a:pPr lvl="1"/>
            <a:r>
              <a:rPr lang="en-US" altLang="en-US" dirty="0"/>
              <a:t>discrete distribution</a:t>
            </a:r>
          </a:p>
          <a:p>
            <a:pPr lvl="1"/>
            <a:r>
              <a:rPr lang="en-US" altLang="en-US" dirty="0"/>
              <a:t>histogram</a:t>
            </a:r>
          </a:p>
          <a:p>
            <a:endParaRPr lang="en-US" altLang="en-US" dirty="0"/>
          </a:p>
        </p:txBody>
      </p:sp>
      <p:sp>
        <p:nvSpPr>
          <p:cNvPr id="71684" name="AutoShape 4" descr="data:image/png;base64,iVBORw0KGgoAAAANSUhEUgAAAWgAAAEACAYAAACeQuziAAAABHNCSVQICAgIfAhkiAAAAAlwSFlzAAALEgAACxIB0t1+/AAAD2dJREFUeJzt3G1o1fX/x/HXmRuIF5stptNcTFa5nW25o+ZAFM90aiWCyxXpvMCrbkiQ0o1wBCqRGRI1re5IGGbMG1FUpkNXnlozWWMTAivJJm46LO0/c1fNc/b933DZ9Kc750x3vu+x5wO+sOH3HF+BPjt8do4ex3EcAQDMiXN7AADgzgg0ABhFoAHAKAINAEYRaAAwikADgFFhA93S0qLi4mJlZWXJ6/Xq5MmTsdgFAENefLgbXnrpJT399NP65JNPFAwG1dbWFotdADDkefr6oMrVq1fl8/n0+++/x3ITAEBhjjgaGhqUkpKiNWvWaOrUqdqwYYPa29tjtQ0AhrQ+Ax0MBlVXV6eNGzeqrq5OI0eO1M6dO2O1DQCGNqcPzc3NTnp6+s3vq6qqnEWLFt1yjyQuLi4uriivjIyMvvLrOI7j9PkKOjU1VWlpaTpz5owkqbKyUtnZ2Xe4093/1ri4LXr99dflOE7U19atW/v1OCsX+9k/VPcP5u2O4+js2bN95VdSBO/i2LNnj0pKStTV1aWMjAzt27cv7JMCAO5d2EBPmTJFP/74Yyy2AAB6GfKfJPT7/W5PuCfsdxf73TOYt0eqz/dBR/QEHo9unAW7Jy6uVK+9NkqlpaWu7gCASHk8HoXL75B/BQ0AVhFoADCKQAOAUQQaAIwi0ABgFIEGAKMINAAYRaABwCgCDQBGEWgAMIpAA4BRBBoAjCLQAGAUgQYAowg0ABhFoAHAKAINAEYRaAAwikADgFEEGgCMItAAYBSBBgCjCDQAGEWgAcAoAg0ARhFoADAqPpKb0tPTlZiYqGHDhikhIUE1NTUDvQsAhryIAu3xeBQIBJScnDzQewAAPSI+4nAcZyB3AABuE1GgPR6PCgsLNX36dO3du3egNwEAFOERR3V1tcaPH68///xT8+fPV2ZmpmbPnj3Q2wBgSIso0OPHj5ckpaSkqKioSDU1NbcFeluvr/09FwDgX4FAQIFAIKrHhA10e3u7QqGQRo8erba2Nh09elRbt2697a5tUf2mADDU+P1++f3+m99v37497GPCBvrSpUsqKiqSJAWDQZWUlGjBggX9XwkAiEjYQE+aNEmnTp2KxRYAQC98khAAjCLQAGAUgQYAowg0ABhFoAHAKAINAEYRaAAwikADgFEEGgCMItAAYBSBBgCjCDQAGEWgAcAoAg0ARhFoADCKQAOAUQQaAIwi0ABgFIEGAKMINAAYRaABwCgCDQBGEWgAMIpAA4BRBBoAjCLQAGAUgQYAowg0ABhFoAHAqIgCHQqF5PP5tHjx4oHeAwDoEVGgy8rK5PV65fF4BnoPAKBH2EA3NTXp8OHDWr9+vRzHicUmAIAiCPTmzZu1a9cuxcVxXA0AsRTf1y8eOnRIY8eOlc/nUyAQ6OPObb2+9vdcAIB/BQKBMB39Xx6nj3OL0tJSffTRR4qPj1dnZ6f+/vtvLV26VPv37//vCTweSe4efcTFleq110aptLTU1R0AECmPxxP22LjPc4sdO3aosbFRDQ0NOnjwoObOnXtLnAEAAyeqg2XexQEAsdPnGXRvc+bM0Zw5cwZyCwCgF96aAQBGEWgAMIpAA4BRBBoAjCLQAGAUgQYAowg0ABhFoAHAKAINAEYRaAAwikADgFEEGgCMItAAYBSBBgCjCDQAGEWgAcAoAg0ARhFoADCKQAOAUQQaAIwi0ABgFIEGAKMINAAYRaABwCgCDQBGEWgAMIpAA4BRBBoAjAob6M7OTuXn5ysvL09er1dbtmyJxS4AGPLiw90wfPhwHT9+XCNGjFAwGNSsWbP0/fffa9asWbHYBwBDVkRHHCNGjJAkdXV1KRQKKTk5eUBHAQAiDHR3d7fy8vI0btw4FRQUyOv1DvQuABjywh5xSFJcXJxOnTqlq1evauHChQoEAvL7/b3u2Nbra3/PBQD4VyAQUCAQiOoxEQX6X0lJSVq0aJFqa2v7CDQA4HZ+v/+Wbm7fvj3sY8IecVy+fFktLS2SpI6ODh07dkw+n6//KwEAEQn7Crq5uVmrV69Wd3e3uru7tXLlSs2bNy8W2wBgSAsb6NzcXNXV1cViCwCgFz5JCABGEWgAMIpAA4BRBBoAjCLQAGAUgQYAowg0ABhFoAHAKAINAEYRaAAwikADgFEEGgCMItAAYBSBBgCjCDQAGEWgAcAoAg0ARhFoADCKQAOAUQQaAIwi0ABgFIEGAKMINAAYRaABwCgCDQBGEWgAMIpAA4BRBBoAjAob6MbGRhUUFCg7O1s5OTnavXt3LHYBwJAXH+6GhIQEvf3228rLy1Nra6umTZum+fPnKysrKxb7AGDICvsKOjU1VXl5eZKkUaNGKSsrSxcvXhzwYQAw1EV1Bn3u3DnV19crPz9/oPYAAHp4HMdxIrmxtbVVfr9fr776qpYsWfLfE3g8krb2utPfc8VOXFyp4uN3q6urLaa/7+1Gj35Af//9l6sbAISXmJisa9f+z+0ZCpffsGfQknT9+nUtXbpUK1asuCXO/9nWj2n31404R/T/mgFz7ZrH1d8fQGRuxNndXkjhexH2iMNxHK1bt05er1ebNm26L7MAAOGFDXR1dbUOHDig48ePy+fzyefzqaKiIhbbAGBIC3vEMWvWLHV3d8diCwCgFz5JCABGEWgAMIpAA4BRBBoAjCLQAGAUgQYAowg0ABhFoAHAKAINAEYRaAAwikADgFEEGgCMItAAYBSBBgCjCDQAGEWgAcAoAg0ARhFoADCKQAOAUQQaAIwi0ABgFIEGAKMINAAYRaABwCgCDQBGEWgAMIpAA4BRBBoAjAob6LVr12rcuHHKzc2NxR4AQI+wgV6zZo0qKipisQUA0EvYQM+ePVsPPPBALLYAAHrhDBoAjCLQAGBU/P15mm29vvb3XACA/wR6rsgNQKABAP/Lr1tfvG4P+4iwRxzLli3TzJkzdebMGaWlpWnfvn39ngcAiFzYV9Dl5eWx2AEAuA0/JAQAowg0ABhFoAHAKAINAEYRaAAwikADgFEEGgCMItAAYBSBBgCjCDQAGEWgAcAoAg0ARhFoADCKQAOAUQQaAIwi0ABgFIEGAKMINAAYRaABwCgCDQBGEWgAMIpAA4BRBBoAjCLQAGAUgQYAowg0ABhFoAHAKAINAEaFDXRFRYUyMzP16KOP6s0334zFJgCAwgQ6FArpxRdfVEVFhU6fPq3y8nL9/PPPsdoWIwG3B9yTQCDg9oR7wn53Deb9g3l7pPoMdE1NjR555BGlp6crISFBzz//vD7//PNYbYuRgNsD7slg/0PKfncN5v2DeXuk+gz0hQsXlJaWdvP7iRMn6sKFCwM+CgAgxff1ix6PJ6InSUxcfF/G9Nc///ysf/5xdQIA3H9OH3744Qdn4cKFN7/fsWOHs3PnzlvuycjIcCRxcXFxcUVxZWRk9JVfx3Ecx+M4jqO7CAaDmjx5sr7++mtNmDBBM2bMUHl5ubKysu72EADAfdLnEUd8fLzeffddLVy4UKFQSOvWrSPOABAjfb6CBgC4p9+fJGxsbFRBQYGys7OVk5Oj3bt3389dA66zs1P5+fnKy8uT1+vVli1b3J7UL6FQSD6fT4sXu/uD2v5IT0/X448/Lp/PpxkzZrg9JyotLS0qLi5WVlaWvF6vTp486fakiP3666/y+Xw3r6SkpEH39/eNN95Qdna2cnNztXz5cv0zyN4lUFZWptzcXOXk5KisrOzuN4Y9pb6L5uZmp76+3nEcx7l27Zrz2GOPOadPn+7v07mira3NcRzHuX79upOfn+9UVVW5vCh6b731lrN8+XJn8eLFbk+JWnp6unPlyhW3Z/TLqlWrnA8++MBxnBt/flpaWlxe1D+hUMhJTU11zp8/7/aUiDU0NDiTJk1yOjs7HcdxnOeee8758MMPXV4VuZ9++snJyclxOjo6nGAw6BQWFjq//fbbHe/t9yvo1NRU5eXlSZJGjRqlrKwsXbx4sb9P54oRI0ZIkrq6uhQKhZScnOzyoug0NTXp8OHDWr9+vZxBelI1GHdfvXpVVVVVWrt2raQbP6tJSkpyeVX/VFZWKiMj45bPO1iXmJiohIQEtbe3KxgMqr29XQ899JDbsyL2yy+/KD8/X8OHD9ewYcM0Z84cffrpp3e89778Y0nnzp1TfX298vPz78fTxUx3d7fy8vI0btw4FRQUyOv1uj0pKps3b9auXbsUFzc4/80rj8ejwsJCTZ8+XXv37nV7TsQaGhqUkpKiNWvWaOrUqdqwYYPa29vdntUvBw8e1PLly92eEZXk5GS9/PLLevjhhzVhwgSNGTNGhYWFbs+KWE5OjqqqqvTXX3+pvb1dX331lZqamu547z3/zW5tbVVxcbHKyso0atSoe326mIqLi9OpU6fU1NSk7777blB9dPTQoUMaO3asfD7foHwVKknV1dWqr6/XkSNH9N5776mqqsrtSREJBoOqq6vTxo0bVVdXp5EjR2rnzp1uz4paV1eXvvzySz377LNuT4nK2bNn9c477+jcuXO6ePGiWltb9fHHH7s9K2KZmZl65ZVXtGDBAj311FPy+Xx3fZF1T4G+fv26li5dqhUrVmjJkiX38lSuSkpK0qJFi1RbW+v2lIidOHFCX3zxhSZNmqRly5bpm2++0apVq9yeFZXx48dLklJSUlRUVKSamhqXF0Vm4sSJmjhxop544glJUnFxserq6lxeFb0jR45o2rRpSklJcXtKVGprazVz5kw9+OCDio+P1zPPPKMTJ064PSsqa9euVW1trb799luNGTNGkydPvuN9/Q604zhat26dvF6vNm3a1O+hbrl8+bJaWlokSR0dHTp27Jh8Pp/LqyK3Y8cONTY2qqGhQQcPHtTcuXO1f/9+t2dFrL29XdeuXZMktbW16ejRo8rNzXV5VWRSU1OVlpamM2fOSLpxjpudne3yquiVl5dr2bJlbs+IWmZmpk6ePKmOjg45jqPKyspBdzz5xx9/SJLOnz+vzz777K7HTH1+UKUv1dXVOnDgwM23SUk33vry5JNP9vcpY6q5uVmrV69Wd3e3uru7tXLlSs2bN8/tWf0W6b+bYsWlS5dUVFQk6caRQUlJiRYsWODyqsjt2bNHJSUl6urqUkZGhvbt2+f2pKi0tbWpsrJyUJ39/2vKlClatWqVpk+frri4OE2dOlUvvPCC27OiUlxcrCtXrighIUHvv/++EhMT73gfH1QBAKMG54//AWAIINAAYBSBBgCjCDQAGEWgAcAoAg0ARhFoADCKQAOAUf8PE+Kte2/xFpc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AutoShape 6" descr="data:image/png;base64,iVBORw0KGgoAAAANSUhEUgAAAWgAAAEACAYAAACeQuziAAAABHNCSVQICAgIfAhkiAAAAAlwSFlzAAALEgAACxIB0t1+/AAAD2dJREFUeJzt3G1o1fX/x/HXmRuIF5stptNcTFa5nW25o+ZAFM90aiWCyxXpvMCrbkiQ0o1wBCqRGRI1re5IGGbMG1FUpkNXnlozWWMTAivJJm46LO0/c1fNc/b933DZ9Kc750x3vu+x5wO+sOH3HF+BPjt8do4ex3EcAQDMiXN7AADgzgg0ABhFoAHAKAINAEYRaAAwikADgFFhA93S0qLi4mJlZWXJ6/Xq5MmTsdgFAENefLgbXnrpJT399NP65JNPFAwG1dbWFotdADDkefr6oMrVq1fl8/n0+++/x3ITAEBhjjgaGhqUkpKiNWvWaOrUqdqwYYPa29tjtQ0AhrQ+Ax0MBlVXV6eNGzeqrq5OI0eO1M6dO2O1DQCGNqcPzc3NTnp6+s3vq6qqnEWLFt1yjyQuLi4uriivjIyMvvLrOI7j9PkKOjU1VWlpaTpz5owkqbKyUtnZ2Xe4093/1ri4LXr99dflOE7U19atW/v1OCsX+9k/VPcP5u2O4+js2bN95VdSBO/i2LNnj0pKStTV1aWMjAzt27cv7JMCAO5d2EBPmTJFP/74Yyy2AAB6GfKfJPT7/W5PuCfsdxf73TOYt0eqz/dBR/QEHo9unAW7Jy6uVK+9NkqlpaWu7gCASHk8HoXL75B/BQ0AVhFoADCKQAOAUQQaAIwi0ABgFIEGAKMINAAYRaABwCgCDQBGEWgAMIpAA4BRBBoAjCLQAGAUgQYAowg0ABhFoAHAKAINAEYRaAAwikADgFEEGgCMItAAYBSBBgCjCDQAGEWgAcAoAg0ARhFoADAqPpKb0tPTlZiYqGHDhikhIUE1NTUDvQsAhryIAu3xeBQIBJScnDzQewAAPSI+4nAcZyB3AABuE1GgPR6PCgsLNX36dO3du3egNwEAFOERR3V1tcaPH68///xT8+fPV2ZmpmbPnj3Q2wBgSIso0OPHj5ckpaSkqKioSDU1NbcFeluvr/09FwDgX4FAQIFAIKrHhA10e3u7QqGQRo8erba2Nh09elRbt2697a5tUf2mADDU+P1++f3+m99v37497GPCBvrSpUsqKiqSJAWDQZWUlGjBggX9XwkAiEjYQE+aNEmnTp2KxRYAQC98khAAjCLQAGAUgQYAowg0ABhFoAHAKAINAEYRaAAwikADgFEEGgCMItAAYBSBBgCjCDQAGEWgAcAoAg0ARhFoADCKQAOAUQQaAIwi0ABgFIEGAKMINAAYRaABwCgCDQBGEWgAMIpAA4BRBBoAjCLQAGAUgQYAowg0ABhFoAHAqIgCHQqF5PP5tHjx4oHeAwDoEVGgy8rK5PV65fF4BnoPAKBH2EA3NTXp8OHDWr9+vRzHicUmAIAiCPTmzZu1a9cuxcVxXA0AsRTf1y8eOnRIY8eOlc/nUyAQ6OPObb2+9vdcAIB/BQKBMB39Xx6nj3OL0tJSffTRR4qPj1dnZ6f+/vtvLV26VPv37//vCTweSe4efcTFleq110aptLTU1R0AECmPxxP22LjPc4sdO3aosbFRDQ0NOnjwoObOnXtLnAEAAyeqg2XexQEAsdPnGXRvc+bM0Zw5cwZyCwCgF96aAQBGEWgAMIpAA4BRBBoAjCLQAGAUgQYAowg0ABhFoAHAKAINAEYRaAAwikADgFEEGgCMItAAYBSBBgCjCDQAGEWgAcAoAg0ARhFoADCKQAOAUQQaAIwi0ABgFIEGAKMINAAYRaABwCgCDQBGEWgAMIpAA4BRBBoAjAob6M7OTuXn5ysvL09er1dbtmyJxS4AGPLiw90wfPhwHT9+XCNGjFAwGNSsWbP0/fffa9asWbHYBwBDVkRHHCNGjJAkdXV1KRQKKTk5eUBHAQAiDHR3d7fy8vI0btw4FRQUyOv1DvQuABjywh5xSFJcXJxOnTqlq1evauHChQoEAvL7/b3u2Nbra3/PBQD4VyAQUCAQiOoxEQX6X0lJSVq0aJFqa2v7CDQA4HZ+v/+Wbm7fvj3sY8IecVy+fFktLS2SpI6ODh07dkw+n6//KwEAEQn7Crq5uVmrV69Wd3e3uru7tXLlSs2bNy8W2wBgSAsb6NzcXNXV1cViCwCgFz5JCABGEWgAMIpAA4BRBBoAjCLQAGAUgQYAowg0ABhFoAHAKAINAEYRaAAwikADgFEEGgCMItAAYBSBBgCjCDQAGEWgAcAoAg0ARhFoADCKQAOAUQQaAIwi0ABgFIEGAKMINAAYRaABwCgCDQBGEWgAMIpAA4BRBBoAjAob6MbGRhUUFCg7O1s5OTnavXt3LHYBwJAXH+6GhIQEvf3228rLy1Nra6umTZum+fPnKysrKxb7AGDICvsKOjU1VXl5eZKkUaNGKSsrSxcvXhzwYQAw1EV1Bn3u3DnV19crPz9/oPYAAHp4HMdxIrmxtbVVfr9fr776qpYsWfLfE3g8krb2utPfc8VOXFyp4uN3q6urLaa/7+1Gj35Af//9l6sbAISXmJisa9f+z+0ZCpffsGfQknT9+nUtXbpUK1asuCXO/9nWj2n31404R/T/mgFz7ZrH1d8fQGRuxNndXkjhexH2iMNxHK1bt05er1ebNm26L7MAAOGFDXR1dbUOHDig48ePy+fzyefzqaKiIhbbAGBIC3vEMWvWLHV3d8diCwCgFz5JCABGEWgAMIpAA4BRBBoAjCLQAGAUgQYAowg0ABhFoAHAKAINAEYRaAAwikADgFEEGgCMItAAYBSBBgCjCDQAGEWgAcAoAg0ARhFoADCKQAOAUQQaAIwi0ABgFIEGAKMINAAYRaABwCgCDQBGEWgAMIpAA4BRBBoAjAob6LVr12rcuHHKzc2NxR4AQI+wgV6zZo0qKipisQUA0EvYQM+ePVsPPPBALLYAAHrhDBoAjCLQAGBU/P15mm29vvb3XACA/wR6rsgNQKABAP/Lr1tfvG4P+4iwRxzLli3TzJkzdebMGaWlpWnfvn39ngcAiFzYV9Dl5eWx2AEAuA0/JAQAowg0ABhFoAHAKAINAEYRaAAwikADgFEEGgCMItAAYBSBBgCjCDQAGEWgAcAoAg0ARhFoADCKQAOAUQQaAIwi0ABgFIEGAKMINAAYRaABwCgCDQBGEWgAMIpAA4BRBBoAjCLQAGAUgQYAowg0ABhFoAHAKAINAEaFDXRFRYUyMzP16KOP6s0334zFJgCAwgQ6FArpxRdfVEVFhU6fPq3y8nL9/PPPsdoWIwG3B9yTQCDg9oR7wn53Deb9g3l7pPoMdE1NjR555BGlp6crISFBzz//vD7//PNYbYuRgNsD7slg/0PKfncN5v2DeXuk+gz0hQsXlJaWdvP7iRMn6sKFCwM+CgAgxff1ix6PJ6InSUxcfF/G9Nc///ysf/5xdQIA3H9OH3744Qdn4cKFN7/fsWOHs3PnzlvuycjIcCRxcXFxcUVxZWRk9JVfx3Ecx+M4jqO7CAaDmjx5sr7++mtNmDBBM2bMUHl5ubKysu72EADAfdLnEUd8fLzeffddLVy4UKFQSOvWrSPOABAjfb6CBgC4p9+fJGxsbFRBQYGys7OVk5Oj3bt3389dA66zs1P5+fnKy8uT1+vVli1b3J7UL6FQSD6fT4sXu/uD2v5IT0/X448/Lp/PpxkzZrg9JyotLS0qLi5WVlaWvF6vTp486fakiP3666/y+Xw3r6SkpEH39/eNN95Qdna2cnNztXz5cv0zyN4lUFZWptzcXOXk5KisrOzuN4Y9pb6L5uZmp76+3nEcx7l27Zrz2GOPOadPn+7v07mira3NcRzHuX79upOfn+9UVVW5vCh6b731lrN8+XJn8eLFbk+JWnp6unPlyhW3Z/TLqlWrnA8++MBxnBt/flpaWlxe1D+hUMhJTU11zp8/7/aUiDU0NDiTJk1yOjs7HcdxnOeee8758MMPXV4VuZ9++snJyclxOjo6nGAw6BQWFjq//fbbHe/t9yvo1NRU5eXlSZJGjRqlrKwsXbx4sb9P54oRI0ZIkrq6uhQKhZScnOzyoug0NTXp8OHDWr9+vZxBelI1GHdfvXpVVVVVWrt2raQbP6tJSkpyeVX/VFZWKiMj45bPO1iXmJiohIQEtbe3KxgMqr29XQ899JDbsyL2yy+/KD8/X8OHD9ewYcM0Z84cffrpp3e89778Y0nnzp1TfX298vPz78fTxUx3d7fy8vI0btw4FRQUyOv1uj0pKps3b9auXbsUFzc4/80rj8ejwsJCTZ8+XXv37nV7TsQaGhqUkpKiNWvWaOrUqdqwYYPa29vdntUvBw8e1PLly92eEZXk5GS9/PLLevjhhzVhwgSNGTNGhYWFbs+KWE5OjqqqqvTXX3+pvb1dX331lZqamu547z3/zW5tbVVxcbHKyso0atSoe326mIqLi9OpU6fU1NSk7777blB9dPTQoUMaO3asfD7foHwVKknV1dWqr6/XkSNH9N5776mqqsrtSREJBoOqq6vTxo0bVVdXp5EjR2rnzp1uz4paV1eXvvzySz377LNuT4nK2bNn9c477+jcuXO6ePGiWltb9fHHH7s9K2KZmZl65ZVXtGDBAj311FPy+Xx3fZF1T4G+fv26li5dqhUrVmjJkiX38lSuSkpK0qJFi1RbW+v2lIidOHFCX3zxhSZNmqRly5bpm2++0apVq9yeFZXx48dLklJSUlRUVKSamhqXF0Vm4sSJmjhxop544glJUnFxserq6lxeFb0jR45o2rRpSklJcXtKVGprazVz5kw9+OCDio+P1zPPPKMTJ064PSsqa9euVW1trb799luNGTNGkydPvuN9/Q604zhat26dvF6vNm3a1O+hbrl8+bJaWlokSR0dHTp27Jh8Pp/LqyK3Y8cONTY2qqGhQQcPHtTcuXO1f/9+t2dFrL29XdeuXZMktbW16ejRo8rNzXV5VWRSU1OVlpamM2fOSLpxjpudne3yquiVl5dr2bJlbs+IWmZmpk6ePKmOjg45jqPKyspBdzz5xx9/SJLOnz+vzz777K7HTH1+UKUv1dXVOnDgwM23SUk33vry5JNP9vcpY6q5uVmrV69Wd3e3uru7tXLlSs2bN8/tWf0W6b+bYsWlS5dUVFQk6caRQUlJiRYsWODyqsjt2bNHJSUl6urqUkZGhvbt2+f2pKi0tbWpsrJyUJ39/2vKlClatWqVpk+frri4OE2dOlUvvPCC27OiUlxcrCtXrighIUHvv/++EhMT73gfH1QBAKMG54//AWAIINAAYBSBBgCjCDQAGEWgAcAoAg0ARhFoADCKQAOAUf8PE+Kte2/xFpcAAAAASUVORK5CYII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4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93" y="1927224"/>
            <a:ext cx="4562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5" y="1873251"/>
            <a:ext cx="4562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51" y="4930776"/>
            <a:ext cx="23495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70" y="4930776"/>
            <a:ext cx="2286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691978" y="363499"/>
            <a:ext cx="9366422" cy="1409699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question</a:t>
            </a:r>
            <a:br>
              <a:rPr lang="en-US" altLang="en-US" sz="2400" dirty="0"/>
            </a:br>
            <a:r>
              <a:rPr lang="en-US" altLang="en-US" sz="2400" dirty="0"/>
              <a:t>a) left degree distribution matches left network</a:t>
            </a:r>
            <a:br>
              <a:rPr lang="en-US" altLang="en-US" sz="2400" dirty="0"/>
            </a:br>
            <a:r>
              <a:rPr lang="en-US" altLang="en-US" sz="2400" dirty="0"/>
              <a:t>b) left degree distribution matches right network</a:t>
            </a:r>
          </a:p>
        </p:txBody>
      </p:sp>
    </p:spTree>
    <p:extLst>
      <p:ext uri="{BB962C8B-B14F-4D97-AF65-F5344CB8AC3E}">
        <p14:creationId xmlns:p14="http://schemas.microsoft.com/office/powerpoint/2010/main" val="71260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Degree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Average degree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tells us where the graph overall has few or many connections in it, but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We want a sense of how a value is distributed over all of the nodes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Are all the nodes more or less the same?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Are some nodes WAY more popular than others?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Dining network</a:t>
            </a:r>
          </a:p>
          <a:p>
            <a:r>
              <a:rPr lang="en-US" dirty="0"/>
              <a:t>if a node has high in-degree, it means</a:t>
            </a:r>
          </a:p>
          <a:p>
            <a:pPr lvl="1"/>
            <a:r>
              <a:rPr lang="en-US" dirty="0"/>
              <a:t>a. The individual eats a lot</a:t>
            </a:r>
          </a:p>
          <a:p>
            <a:pPr lvl="1"/>
            <a:r>
              <a:rPr lang="en-US" dirty="0"/>
              <a:t>b. Nothing in particular</a:t>
            </a:r>
          </a:p>
          <a:p>
            <a:pPr lvl="1"/>
            <a:r>
              <a:rPr lang="en-US" dirty="0"/>
              <a:t>c. The individual is desirable as a dinner companion</a:t>
            </a:r>
          </a:p>
          <a:p>
            <a:pPr lvl="1"/>
            <a:r>
              <a:rPr lang="en-US" dirty="0"/>
              <a:t>d. The individual is more senior</a:t>
            </a:r>
          </a:p>
          <a:p>
            <a:pPr lvl="1"/>
            <a:r>
              <a:rPr lang="en-US" dirty="0"/>
              <a:t>e. This can’t happen in this network</a:t>
            </a:r>
          </a:p>
        </p:txBody>
      </p:sp>
    </p:spTree>
    <p:extLst>
      <p:ext uri="{BB962C8B-B14F-4D97-AF65-F5344CB8AC3E}">
        <p14:creationId xmlns:p14="http://schemas.microsoft.com/office/powerpoint/2010/main" val="151312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Dining network</a:t>
            </a:r>
          </a:p>
          <a:p>
            <a:r>
              <a:rPr lang="en-US" dirty="0"/>
              <a:t>if a node has high out-degree, it means</a:t>
            </a:r>
          </a:p>
          <a:p>
            <a:pPr lvl="1"/>
            <a:r>
              <a:rPr lang="en-US" dirty="0"/>
              <a:t>a. The individual eats a lot</a:t>
            </a:r>
          </a:p>
          <a:p>
            <a:pPr lvl="1"/>
            <a:r>
              <a:rPr lang="en-US" dirty="0"/>
              <a:t>b. Nothing in particular</a:t>
            </a:r>
          </a:p>
          <a:p>
            <a:pPr lvl="1"/>
            <a:r>
              <a:rPr lang="en-US" dirty="0"/>
              <a:t>c. The individual is desirable as a dinner companion</a:t>
            </a:r>
          </a:p>
          <a:p>
            <a:pPr lvl="1"/>
            <a:r>
              <a:rPr lang="en-US" dirty="0"/>
              <a:t>d. The individual is more senior</a:t>
            </a:r>
          </a:p>
          <a:p>
            <a:pPr lvl="1"/>
            <a:r>
              <a:rPr lang="en-US" dirty="0"/>
              <a:t>e. This can’t happen in this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7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Network = </a:t>
            </a:r>
          </a:p>
          <a:p>
            <a:pPr lvl="1"/>
            <a:r>
              <a:rPr lang="en-US" dirty="0"/>
              <a:t>set of nodes +</a:t>
            </a:r>
          </a:p>
          <a:p>
            <a:pPr lvl="1"/>
            <a:r>
              <a:rPr lang="en-US" dirty="0"/>
              <a:t>edges connecting them</a:t>
            </a:r>
          </a:p>
          <a:p>
            <a:pPr lvl="1"/>
            <a:r>
              <a:rPr lang="en-US" dirty="0"/>
              <a:t>plus attributes</a:t>
            </a:r>
          </a:p>
          <a:p>
            <a:r>
              <a:rPr lang="en-US" dirty="0"/>
              <a:t>Paths</a:t>
            </a:r>
          </a:p>
          <a:p>
            <a:pPr lvl="1"/>
            <a:r>
              <a:rPr lang="en-US" dirty="0"/>
              <a:t>connect nodes</a:t>
            </a:r>
          </a:p>
          <a:p>
            <a:pPr lvl="1"/>
            <a:r>
              <a:rPr lang="en-US" dirty="0"/>
              <a:t>diameter = length of longest shortest paths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chunks of the network</a:t>
            </a:r>
          </a:p>
          <a:p>
            <a:r>
              <a:rPr lang="en-US" dirty="0"/>
              <a:t>Degree</a:t>
            </a:r>
          </a:p>
          <a:p>
            <a:pPr lvl="1"/>
            <a:r>
              <a:rPr lang="en-US" dirty="0"/>
              <a:t># of incident edges</a:t>
            </a:r>
          </a:p>
          <a:p>
            <a:pPr lvl="1"/>
            <a:r>
              <a:rPr lang="en-US" dirty="0"/>
              <a:t>degree distribution characterizes network as a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14,  Part 3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notion of popularity</a:t>
            </a:r>
          </a:p>
          <a:p>
            <a:pPr lvl="1"/>
            <a:r>
              <a:rPr lang="en-US" dirty="0"/>
              <a:t>How “connected” is each node?</a:t>
            </a:r>
          </a:p>
          <a:p>
            <a:r>
              <a:rPr lang="en-US" dirty="0"/>
              <a:t>High degree nodes have many neighbors</a:t>
            </a:r>
          </a:p>
          <a:p>
            <a:pPr lvl="1"/>
            <a:r>
              <a:rPr lang="en-US" dirty="0"/>
              <a:t>more potential for exchange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4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825" y="2093913"/>
            <a:ext cx="53340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 degree</a:t>
            </a:r>
          </a:p>
          <a:p>
            <a:pPr lvl="1">
              <a:defRPr/>
            </a:pPr>
            <a:r>
              <a:rPr lang="en-US" dirty="0"/>
              <a:t>how many directed edges are incident (coming in)?</a:t>
            </a:r>
          </a:p>
          <a:p>
            <a:pPr>
              <a:defRPr/>
            </a:pPr>
            <a:r>
              <a:rPr lang="en-US" dirty="0"/>
              <a:t>out degree</a:t>
            </a:r>
          </a:p>
          <a:p>
            <a:pPr lvl="1">
              <a:defRPr/>
            </a:pPr>
            <a:r>
              <a:rPr lang="en-US" dirty="0"/>
              <a:t>how many directed edges originate (go out)?</a:t>
            </a:r>
          </a:p>
          <a:p>
            <a:pPr>
              <a:defRPr/>
            </a:pPr>
            <a:r>
              <a:rPr lang="en-US" dirty="0"/>
              <a:t>degree</a:t>
            </a:r>
          </a:p>
          <a:p>
            <a:pPr lvl="1">
              <a:defRPr/>
            </a:pPr>
            <a:r>
              <a:rPr lang="en-US" dirty="0"/>
              <a:t>number of edges connected to a node</a:t>
            </a:r>
          </a:p>
          <a:p>
            <a:pPr lvl="1">
              <a:defRPr/>
            </a:pPr>
            <a:r>
              <a:rPr lang="en-US" dirty="0"/>
              <a:t>usually applied for undirected networks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9067801" y="3641725"/>
            <a:ext cx="1330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37931725" indent="-374745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1600">
                <a:solidFill>
                  <a:schemeClr val="tx1"/>
                </a:solidFill>
                <a:ea typeface="MS PGothic" pitchFamily="34" charset="-128"/>
                <a:cs typeface="MS PGothic" pitchFamily="34" charset="-128"/>
              </a:rPr>
              <a:t>outdegree=2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9296401" y="2727325"/>
            <a:ext cx="1217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37931725" indent="-374745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1600">
                <a:solidFill>
                  <a:schemeClr val="tx1"/>
                </a:solidFill>
                <a:ea typeface="MS PGothic" pitchFamily="34" charset="-128"/>
                <a:cs typeface="MS PGothic" pitchFamily="34" charset="-128"/>
              </a:rPr>
              <a:t>indegree=3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9296400" y="4556125"/>
            <a:ext cx="1047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itchFamily="34" charset="0"/>
              </a:defRPr>
            </a:lvl1pPr>
            <a:lvl2pPr marL="37931725" indent="-374745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1600">
                <a:solidFill>
                  <a:schemeClr val="tx1"/>
                </a:solidFill>
                <a:ea typeface="MS PGothic" pitchFamily="34" charset="-128"/>
                <a:cs typeface="MS PGothic" pitchFamily="34" charset="-128"/>
              </a:rPr>
              <a:t>degree=5</a:t>
            </a:r>
          </a:p>
        </p:txBody>
      </p:sp>
      <p:sp>
        <p:nvSpPr>
          <p:cNvPr id="33" name="Line 4">
            <a:extLst>
              <a:ext uri="{FF2B5EF4-FFF2-40B4-BE49-F238E27FC236}">
                <a16:creationId xmlns:a16="http://schemas.microsoft.com/office/drawing/2014/main" id="{268932E8-B288-3A45-8399-776A93D4A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1576" y="2803525"/>
            <a:ext cx="2286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D70E81B7-6AD3-FA48-A0BE-8FF9C4A87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376" y="2727325"/>
            <a:ext cx="3048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76D6C339-3D83-CD42-9B1A-3A55378AA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5376" y="3032125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E4CF7E7B-5D91-E34C-AEAC-A8934E63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6" y="2879725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9A912176-5227-5042-99D1-274234740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76" y="3617913"/>
            <a:ext cx="0" cy="3048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38517C3F-C492-1B48-A730-1A83AEACF4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91576" y="3998913"/>
            <a:ext cx="304800" cy="152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Oval 10">
            <a:extLst>
              <a:ext uri="{FF2B5EF4-FFF2-40B4-BE49-F238E27FC236}">
                <a16:creationId xmlns:a16="http://schemas.microsoft.com/office/drawing/2014/main" id="{879E3142-4FD3-5B47-AD86-729FE415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6" y="3922713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41499B35-704F-C748-A582-7B2C3F797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1" y="4419600"/>
            <a:ext cx="0" cy="3048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ACA6CB7-8545-7644-B646-8C7E58B10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07451" y="4648200"/>
            <a:ext cx="2286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C2E41673-876A-4B4D-838E-C6E7ACA62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1" y="4572000"/>
            <a:ext cx="3048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21061988-00AE-6B43-8151-FE5DB80A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251" y="4876800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0F9240BA-6EAC-564E-952A-11BA6BBEF6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7451" y="4800600"/>
            <a:ext cx="304800" cy="152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Oval 16">
            <a:extLst>
              <a:ext uri="{FF2B5EF4-FFF2-40B4-BE49-F238E27FC236}">
                <a16:creationId xmlns:a16="http://schemas.microsoft.com/office/drawing/2014/main" id="{42C3CE62-F704-724E-A54A-02F31E2B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1" y="4724400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0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edges have weight,</a:t>
            </a:r>
          </a:p>
          <a:p>
            <a:pPr lvl="1"/>
            <a:r>
              <a:rPr lang="en-US" dirty="0"/>
              <a:t>might make sense to take this into account</a:t>
            </a:r>
          </a:p>
          <a:p>
            <a:r>
              <a:rPr lang="en-US" dirty="0"/>
              <a:t>In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Can pass the name for the weight attribute to include in calculation</a:t>
            </a:r>
          </a:p>
          <a:p>
            <a:r>
              <a:rPr lang="en-US" dirty="0"/>
              <a:t>Example: communication network</a:t>
            </a:r>
          </a:p>
          <a:p>
            <a:pPr lvl="1"/>
            <a:r>
              <a:rPr lang="en-US" dirty="0"/>
              <a:t>if weight = # of emails</a:t>
            </a:r>
          </a:p>
          <a:p>
            <a:pPr lvl="2"/>
            <a:r>
              <a:rPr lang="en-US" dirty="0"/>
              <a:t>degree = # of contacts</a:t>
            </a:r>
          </a:p>
          <a:p>
            <a:pPr lvl="2"/>
            <a:r>
              <a:rPr lang="en-US" dirty="0"/>
              <a:t>weighted degree = total amount of email</a:t>
            </a:r>
          </a:p>
        </p:txBody>
      </p:sp>
    </p:spTree>
    <p:extLst>
      <p:ext uri="{BB962C8B-B14F-4D97-AF65-F5344CB8AC3E}">
        <p14:creationId xmlns:p14="http://schemas.microsoft.com/office/powerpoint/2010/main" val="313768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In-degree vs out-degree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These measure very different things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 I care about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depends on my question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Do I want to know about importers or exporters?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 social networks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in-degree is often associated with prestige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people want to connect to you</a:t>
            </a:r>
          </a:p>
        </p:txBody>
      </p:sp>
    </p:spTree>
    <p:extLst>
      <p:ext uri="{BB962C8B-B14F-4D97-AF65-F5344CB8AC3E}">
        <p14:creationId xmlns:p14="http://schemas.microsoft.com/office/powerpoint/2010/main" val="207616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05000"/>
            <a:ext cx="4953000" cy="4953000"/>
          </a:xfrm>
        </p:spPr>
      </p:pic>
    </p:spTree>
    <p:extLst>
      <p:ext uri="{BB962C8B-B14F-4D97-AF65-F5344CB8AC3E}">
        <p14:creationId xmlns:p14="http://schemas.microsoft.com/office/powerpoint/2010/main" val="859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g.degree</a:t>
            </a:r>
            <a:r>
              <a:rPr lang="en-US" dirty="0"/>
              <a:t>(node)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returns the degree of that node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g.degree</a:t>
            </a:r>
            <a:r>
              <a:rPr lang="en-US" dirty="0"/>
              <a:t>(g)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returns the degree of all the nodes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a dictionary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{'Andre': 9, 'Beverly': 2, 'Carol': 2, 'Diane': 3, 'Ed': 3, 'Fernando': 2, 'Garth': 2, 'Heather': 2, 'Ike': 9, 'Jane': 2}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g.degree</a:t>
            </a:r>
            <a:r>
              <a:rPr lang="en-US" dirty="0"/>
              <a:t>(g).values()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returns just the values as a list</a:t>
            </a:r>
          </a:p>
        </p:txBody>
      </p:sp>
    </p:spTree>
    <p:extLst>
      <p:ext uri="{BB962C8B-B14F-4D97-AF65-F5344CB8AC3E}">
        <p14:creationId xmlns:p14="http://schemas.microsoft.com/office/powerpoint/2010/main" val="425365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dg.in_degree</a:t>
            </a:r>
            <a:r>
              <a:rPr lang="en-US" dirty="0"/>
              <a:t>(dg)</a:t>
            </a:r>
          </a:p>
          <a:p>
            <a:pPr lvl="1"/>
            <a:r>
              <a:rPr lang="en-US" dirty="0"/>
              <a:t>returns the in-degrees of all the nodes as a dictionary</a:t>
            </a:r>
          </a:p>
          <a:p>
            <a:r>
              <a:rPr lang="en-US" dirty="0" err="1"/>
              <a:t>dg.out_degree</a:t>
            </a:r>
            <a:r>
              <a:rPr lang="en-US" dirty="0"/>
              <a:t>(dg)</a:t>
            </a:r>
          </a:p>
          <a:p>
            <a:pPr lvl="1"/>
            <a:r>
              <a:rPr lang="en-US" dirty="0"/>
              <a:t>returns the out-degrees of all the nodes as a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82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14144</TotalTime>
  <Words>597</Words>
  <Application>Microsoft Macintosh PowerPoint</Application>
  <PresentationFormat>Widescreen</PresentationFormat>
  <Paragraphs>104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Tahoma</vt:lpstr>
      <vt:lpstr>Wingdings</vt:lpstr>
      <vt:lpstr>Wingdings 2</vt:lpstr>
      <vt:lpstr>Dividend</vt:lpstr>
      <vt:lpstr>INFO 5871-001: Data Science / Info Science</vt:lpstr>
      <vt:lpstr>Degree</vt:lpstr>
      <vt:lpstr>Degree</vt:lpstr>
      <vt:lpstr>Types of degree</vt:lpstr>
      <vt:lpstr>Weighted degree</vt:lpstr>
      <vt:lpstr>In-degree vs out-degree</vt:lpstr>
      <vt:lpstr>Dining network</vt:lpstr>
      <vt:lpstr>In NetworkX</vt:lpstr>
      <vt:lpstr>For directed graphs</vt:lpstr>
      <vt:lpstr>Average degree</vt:lpstr>
      <vt:lpstr>Same average degree</vt:lpstr>
      <vt:lpstr>Distribution</vt:lpstr>
      <vt:lpstr>question a) left degree distribution matches left network b) left degree distribution matches right network</vt:lpstr>
      <vt:lpstr>Degree distribution</vt:lpstr>
      <vt:lpstr>question</vt:lpstr>
      <vt:lpstr>question</vt:lpstr>
      <vt:lpstr>Summing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73</cp:revision>
  <dcterms:created xsi:type="dcterms:W3CDTF">2019-08-24T17:30:40Z</dcterms:created>
  <dcterms:modified xsi:type="dcterms:W3CDTF">2019-12-02T01:38:16Z</dcterms:modified>
</cp:coreProperties>
</file>