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7" r:id="rId2"/>
    <p:sldId id="261" r:id="rId3"/>
    <p:sldId id="258" r:id="rId4"/>
    <p:sldId id="262" r:id="rId5"/>
    <p:sldId id="263" r:id="rId6"/>
    <p:sldId id="264" r:id="rId7"/>
    <p:sldId id="265" r:id="rId8"/>
    <p:sldId id="269" r:id="rId9"/>
    <p:sldId id="271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89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1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7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6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8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06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1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63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0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5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179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7B1F-1643-DB4A-A2FA-8BCD8F58F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 5871-001: Data Science / Info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303BC-0E65-1448-8347-E5E53CB03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>
            <a:normAutofit/>
          </a:bodyPr>
          <a:lstStyle/>
          <a:p>
            <a:r>
              <a:rPr lang="en-US" dirty="0"/>
              <a:t>Robin burke, Fall 2019</a:t>
            </a:r>
          </a:p>
        </p:txBody>
      </p:sp>
    </p:spTree>
    <p:extLst>
      <p:ext uri="{BB962C8B-B14F-4D97-AF65-F5344CB8AC3E}">
        <p14:creationId xmlns:p14="http://schemas.microsoft.com/office/powerpoint/2010/main" val="2821102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AEF64-6342-EC4D-92A3-AA06BD20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D0FB0-4748-D840-A3F3-9A579BAB0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Diez, </a:t>
            </a:r>
            <a:r>
              <a:rPr lang="en-US" dirty="0" err="1"/>
              <a:t>Çetinkaya-Rundel</a:t>
            </a:r>
            <a:r>
              <a:rPr lang="en-US" dirty="0"/>
              <a:t>, Barr. </a:t>
            </a:r>
            <a:r>
              <a:rPr lang="en-US" i="1" dirty="0" err="1"/>
              <a:t>OpenIntro</a:t>
            </a:r>
            <a:r>
              <a:rPr lang="en-US" i="1" dirty="0"/>
              <a:t> Statistics</a:t>
            </a:r>
            <a:r>
              <a:rPr lang="en-US" dirty="0"/>
              <a:t> (4</a:t>
            </a:r>
            <a:r>
              <a:rPr lang="en-US" baseline="30000" dirty="0"/>
              <a:t>th</a:t>
            </a:r>
            <a:r>
              <a:rPr lang="en-US" dirty="0"/>
              <a:t> ed). </a:t>
            </a:r>
            <a:r>
              <a:rPr lang="en-US" dirty="0" err="1"/>
              <a:t>OpenIntro.org</a:t>
            </a:r>
            <a:r>
              <a:rPr lang="en-US" dirty="0"/>
              <a:t>. 2019.</a:t>
            </a:r>
          </a:p>
          <a:p>
            <a:pPr lvl="1"/>
            <a:r>
              <a:rPr lang="en-US" dirty="0"/>
              <a:t>Free download at </a:t>
            </a:r>
            <a:r>
              <a:rPr lang="en-US" dirty="0" err="1"/>
              <a:t>openintro.org</a:t>
            </a:r>
            <a:r>
              <a:rPr lang="en-US" dirty="0"/>
              <a:t>/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Grus. </a:t>
            </a:r>
            <a:r>
              <a:rPr lang="en-US" i="1" dirty="0"/>
              <a:t>Data Science from Scratch: First Principles with Python </a:t>
            </a:r>
            <a:r>
              <a:rPr lang="en-US" dirty="0"/>
              <a:t>(2</a:t>
            </a:r>
            <a:r>
              <a:rPr lang="en-US" baseline="30000" dirty="0"/>
              <a:t>nd</a:t>
            </a:r>
            <a:r>
              <a:rPr lang="en-US" dirty="0"/>
              <a:t> ed). O’Reilly. 2019.</a:t>
            </a:r>
          </a:p>
          <a:p>
            <a:pPr lvl="1"/>
            <a:r>
              <a:rPr lang="en-US" dirty="0"/>
              <a:t>Free access through the CU library</a:t>
            </a:r>
          </a:p>
          <a:p>
            <a:r>
              <a:rPr lang="en-US" dirty="0"/>
              <a:t>McKinney, </a:t>
            </a:r>
            <a:r>
              <a:rPr lang="en-US" i="1" dirty="0"/>
              <a:t>Python for Data Analysis </a:t>
            </a:r>
            <a:r>
              <a:rPr lang="en-US" dirty="0"/>
              <a:t>(2</a:t>
            </a:r>
            <a:r>
              <a:rPr lang="en-US" baseline="30000" dirty="0"/>
              <a:t>nd</a:t>
            </a:r>
            <a:r>
              <a:rPr lang="en-US" dirty="0"/>
              <a:t> ed). 2017.</a:t>
            </a:r>
          </a:p>
          <a:p>
            <a:pPr lvl="1"/>
            <a:r>
              <a:rPr lang="en-US" dirty="0"/>
              <a:t>Free access through the CU library.</a:t>
            </a:r>
          </a:p>
          <a:p>
            <a:r>
              <a:rPr lang="en-US" dirty="0"/>
              <a:t>But then you knew this already because you did tonight’s reading 👍</a:t>
            </a:r>
          </a:p>
          <a:p>
            <a:r>
              <a:rPr lang="en-US" dirty="0"/>
              <a:t>Many outside resources you might want to access</a:t>
            </a:r>
          </a:p>
          <a:p>
            <a:pPr lvl="1"/>
            <a:r>
              <a:rPr lang="en-US" dirty="0" err="1"/>
              <a:t>KDNuggets</a:t>
            </a:r>
            <a:r>
              <a:rPr lang="en-US" dirty="0"/>
              <a:t> is an important mailing list on data science and machine learning topics</a:t>
            </a:r>
          </a:p>
          <a:p>
            <a:pPr lvl="1"/>
            <a:r>
              <a:rPr lang="en-US" dirty="0"/>
              <a:t>Many blogs and sites (</a:t>
            </a:r>
            <a:r>
              <a:rPr lang="en-US" dirty="0" err="1"/>
              <a:t>informationisbeautiful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599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BFC0-6525-9845-88FF-FD17DBDE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9D46D-D315-B74C-A526-983B5EA45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JupyterLab</a:t>
            </a:r>
            <a:r>
              <a:rPr lang="en-US" dirty="0"/>
              <a:t> (more later tonight)</a:t>
            </a:r>
          </a:p>
          <a:p>
            <a:pPr lvl="1"/>
            <a:r>
              <a:rPr lang="en-US" dirty="0"/>
              <a:t>Anaconda distribution</a:t>
            </a:r>
          </a:p>
          <a:p>
            <a:pPr lvl="1"/>
            <a:r>
              <a:rPr lang="en-US" dirty="0"/>
              <a:t>Campus cloud installation</a:t>
            </a:r>
          </a:p>
          <a:p>
            <a:r>
              <a:rPr lang="en-US" dirty="0"/>
              <a:t>Canvas</a:t>
            </a:r>
          </a:p>
          <a:p>
            <a:pPr lvl="1"/>
            <a:r>
              <a:rPr lang="en-US" dirty="0"/>
              <a:t>Submitting homework</a:t>
            </a:r>
          </a:p>
          <a:p>
            <a:pPr lvl="1"/>
            <a:r>
              <a:rPr lang="en-US" dirty="0"/>
              <a:t>Lecture notes</a:t>
            </a:r>
          </a:p>
          <a:p>
            <a:pPr lvl="1"/>
            <a:r>
              <a:rPr lang="en-US" dirty="0"/>
              <a:t>Other documents</a:t>
            </a:r>
          </a:p>
          <a:p>
            <a:r>
              <a:rPr lang="en-US" dirty="0"/>
              <a:t>Slack</a:t>
            </a:r>
          </a:p>
          <a:p>
            <a:pPr lvl="1"/>
            <a:r>
              <a:rPr lang="en-US" dirty="0"/>
              <a:t>Course discussion</a:t>
            </a:r>
          </a:p>
          <a:p>
            <a:pPr lvl="1"/>
            <a:r>
              <a:rPr lang="en-US" dirty="0"/>
              <a:t>Let me know if you didn’t get an invite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2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9CE5-5206-344B-998C-28004996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2F159-A6DB-7E44-AA39-B7A9B9D12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Late policy</a:t>
            </a:r>
          </a:p>
          <a:p>
            <a:pPr lvl="1"/>
            <a:r>
              <a:rPr lang="en-US" dirty="0"/>
              <a:t>4 late days over the semester</a:t>
            </a:r>
          </a:p>
          <a:p>
            <a:pPr lvl="1"/>
            <a:r>
              <a:rPr lang="en-US" dirty="0"/>
              <a:t>Can be used on any assignment (not project assignments)</a:t>
            </a:r>
          </a:p>
          <a:p>
            <a:pPr lvl="1"/>
            <a:r>
              <a:rPr lang="en-US" dirty="0"/>
              <a:t>Once you’ve used these four, late assignments not accepted</a:t>
            </a:r>
          </a:p>
          <a:p>
            <a:pPr lvl="2"/>
            <a:r>
              <a:rPr lang="en-US" dirty="0"/>
              <a:t>Without accommodation documentation</a:t>
            </a:r>
          </a:p>
          <a:p>
            <a:r>
              <a:rPr lang="en-US" dirty="0"/>
              <a:t>Honor code</a:t>
            </a:r>
          </a:p>
          <a:p>
            <a:pPr lvl="1"/>
            <a:r>
              <a:rPr lang="en-US" dirty="0"/>
              <a:t>Assignments are meant to be individual work</a:t>
            </a:r>
          </a:p>
          <a:p>
            <a:pPr lvl="1"/>
            <a:r>
              <a:rPr lang="en-US" dirty="0"/>
              <a:t>General help on programming / math concepts is welcome esp. on Slack</a:t>
            </a:r>
          </a:p>
          <a:p>
            <a:pPr lvl="2"/>
            <a:r>
              <a:rPr lang="en-US" dirty="0"/>
              <a:t>Not specific answers, though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👍 “How do you compute the maximum of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/>
              <a:t>? Is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max(x)</a:t>
            </a:r>
            <a:r>
              <a:rPr lang="en-US" dirty="0"/>
              <a:t>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?” </a:t>
            </a:r>
          </a:p>
          <a:p>
            <a:pPr lvl="2"/>
            <a:r>
              <a:rPr lang="en-US" dirty="0"/>
              <a:t>❌ “My answer to Step 6b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max(tuition) </a:t>
            </a:r>
            <a:r>
              <a:rPr lang="en-US" dirty="0"/>
              <a:t>but I’m getting an error.  Anybody have a different solution?”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57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FB9F-F5E6-D64E-94AA-B5AAE20F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B0B46-5100-8145-8149-3977A3877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Setup: groups of three or four</a:t>
            </a:r>
          </a:p>
          <a:p>
            <a:r>
              <a:rPr lang="en-US" dirty="0"/>
              <a:t>Activity: Sketch one or two personas for students who might take this class</a:t>
            </a:r>
          </a:p>
          <a:p>
            <a:pPr lvl="1"/>
            <a:r>
              <a:rPr lang="en-US" dirty="0"/>
              <a:t>Persona:  “A persona is a user archetype used to help guide decisions about product features, navigation, interactions, and even visual design” (Wikipedia)</a:t>
            </a:r>
          </a:p>
          <a:p>
            <a:pPr lvl="1"/>
            <a:r>
              <a:rPr lang="en-US" dirty="0"/>
              <a:t>Who is this person? </a:t>
            </a:r>
          </a:p>
          <a:p>
            <a:pPr lvl="1"/>
            <a:r>
              <a:rPr lang="en-US" dirty="0"/>
              <a:t>What is their background?</a:t>
            </a:r>
          </a:p>
          <a:p>
            <a:pPr lvl="1"/>
            <a:r>
              <a:rPr lang="en-US" dirty="0"/>
              <a:t>How does the course fit into their academic career?</a:t>
            </a:r>
          </a:p>
          <a:p>
            <a:pPr lvl="1"/>
            <a:r>
              <a:rPr lang="en-US" dirty="0"/>
              <a:t>What specifically do they want to get out of the class?</a:t>
            </a:r>
          </a:p>
          <a:p>
            <a:pPr lvl="1"/>
            <a:r>
              <a:rPr lang="en-US" dirty="0"/>
              <a:t>What might they be concerned about?</a:t>
            </a:r>
          </a:p>
          <a:p>
            <a:r>
              <a:rPr lang="en-US" dirty="0"/>
              <a:t>Time: 15 min</a:t>
            </a:r>
          </a:p>
          <a:p>
            <a:r>
              <a:rPr lang="en-US" dirty="0"/>
              <a:t>Reconvene and discuss</a:t>
            </a:r>
          </a:p>
        </p:txBody>
      </p:sp>
    </p:spTree>
    <p:extLst>
      <p:ext uri="{BB962C8B-B14F-4D97-AF65-F5344CB8AC3E}">
        <p14:creationId xmlns:p14="http://schemas.microsoft.com/office/powerpoint/2010/main" val="30667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D99DC3-F0DD-004F-9FE6-4B85C635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Organization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EEB25-5992-4A42-B295-B47A2AA3E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1,  Part 2</a:t>
            </a:r>
          </a:p>
        </p:txBody>
      </p:sp>
    </p:spTree>
    <p:extLst>
      <p:ext uri="{BB962C8B-B14F-4D97-AF65-F5344CB8AC3E}">
        <p14:creationId xmlns:p14="http://schemas.microsoft.com/office/powerpoint/2010/main" val="335182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012D-5F33-0144-A935-BAF756A37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EBB66-D557-2F44-9E17-D96F69C8B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structure</a:t>
            </a:r>
          </a:p>
          <a:p>
            <a:r>
              <a:rPr lang="en-US" dirty="0"/>
              <a:t>Weekly outline</a:t>
            </a:r>
          </a:p>
          <a:p>
            <a:r>
              <a:rPr lang="en-US" dirty="0"/>
              <a:t>Assignments</a:t>
            </a:r>
          </a:p>
          <a:p>
            <a:r>
              <a:rPr lang="en-US" dirty="0"/>
              <a:t>Readings</a:t>
            </a:r>
          </a:p>
          <a:p>
            <a:r>
              <a:rPr lang="en-US" dirty="0"/>
              <a:t>Tools</a:t>
            </a:r>
          </a:p>
          <a:p>
            <a:r>
              <a:rPr lang="en-US" dirty="0"/>
              <a:t>Policies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2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D4FC-AD5A-AA45-A65C-4911E051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6ED0FF-978A-4D4A-A968-C8F3F83BD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8713" y="1415912"/>
            <a:ext cx="4927837" cy="4863958"/>
          </a:xfrm>
        </p:spPr>
      </p:pic>
      <p:sp>
        <p:nvSpPr>
          <p:cNvPr id="6" name="Notched Right Arrow 5">
            <a:extLst>
              <a:ext uri="{FF2B5EF4-FFF2-40B4-BE49-F238E27FC236}">
                <a16:creationId xmlns:a16="http://schemas.microsoft.com/office/drawing/2014/main" id="{1F5179AF-4E7D-5E49-9AEB-A84EDBAAD267}"/>
              </a:ext>
            </a:extLst>
          </p:cNvPr>
          <p:cNvSpPr/>
          <p:nvPr/>
        </p:nvSpPr>
        <p:spPr>
          <a:xfrm>
            <a:off x="5625547" y="3925957"/>
            <a:ext cx="1411356" cy="39756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Notched Right Arrow 6">
            <a:extLst>
              <a:ext uri="{FF2B5EF4-FFF2-40B4-BE49-F238E27FC236}">
                <a16:creationId xmlns:a16="http://schemas.microsoft.com/office/drawing/2014/main" id="{3F03D98E-B605-0346-AAAC-9D51C2C8C458}"/>
              </a:ext>
            </a:extLst>
          </p:cNvPr>
          <p:cNvSpPr/>
          <p:nvPr/>
        </p:nvSpPr>
        <p:spPr>
          <a:xfrm flipH="1">
            <a:off x="8143460" y="3925956"/>
            <a:ext cx="1411356" cy="39756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F85E74C8-9FA0-5E49-99BB-F81763E867BB}"/>
              </a:ext>
            </a:extLst>
          </p:cNvPr>
          <p:cNvSpPr/>
          <p:nvPr/>
        </p:nvSpPr>
        <p:spPr>
          <a:xfrm>
            <a:off x="735496" y="3359426"/>
            <a:ext cx="3617843" cy="964095"/>
          </a:xfrm>
          <a:prstGeom prst="borderCallout1">
            <a:avLst>
              <a:gd name="adj1" fmla="val 19781"/>
              <a:gd name="adj2" fmla="val 106930"/>
              <a:gd name="adj3" fmla="val -69975"/>
              <a:gd name="adj4" fmla="val 1776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Assuming you have  / will develop this part of the picture</a:t>
            </a:r>
          </a:p>
        </p:txBody>
      </p:sp>
    </p:spTree>
    <p:extLst>
      <p:ext uri="{BB962C8B-B14F-4D97-AF65-F5344CB8AC3E}">
        <p14:creationId xmlns:p14="http://schemas.microsoft.com/office/powerpoint/2010/main" val="280922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22ADE-AB18-F34B-9979-7DD83F0A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D0882-2D64-C64B-8379-34F33676B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half+ (5:00 – 6:15)</a:t>
            </a:r>
          </a:p>
          <a:p>
            <a:pPr lvl="1"/>
            <a:r>
              <a:rPr lang="en-US" dirty="0"/>
              <a:t>Mostly math / stats material</a:t>
            </a:r>
          </a:p>
          <a:p>
            <a:r>
              <a:rPr lang="en-US" dirty="0"/>
              <a:t>Break (6:15 – 6:30)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half- (6:30 – 7:30)</a:t>
            </a:r>
          </a:p>
          <a:p>
            <a:pPr lvl="1"/>
            <a:r>
              <a:rPr lang="en-US" dirty="0"/>
              <a:t>Mostly Python / CS material</a:t>
            </a:r>
          </a:p>
          <a:p>
            <a:r>
              <a:rPr lang="en-US" dirty="0"/>
              <a:t>Balance between ”halves” may shift week to week</a:t>
            </a:r>
          </a:p>
        </p:txBody>
      </p:sp>
    </p:spTree>
    <p:extLst>
      <p:ext uri="{BB962C8B-B14F-4D97-AF65-F5344CB8AC3E}">
        <p14:creationId xmlns:p14="http://schemas.microsoft.com/office/powerpoint/2010/main" val="3764801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1D22-B780-374B-A9B9-1E1CFB21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AAA38-5F03-8846-AD66-2C333450DC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r>
              <a:rPr lang="en-US" sz="1400" dirty="0"/>
              <a:t>Week 1 (8/26), Introduction / Python &amp; </a:t>
            </a:r>
            <a:r>
              <a:rPr lang="en-US" sz="1400" dirty="0" err="1"/>
              <a:t>Jupyter</a:t>
            </a:r>
            <a:endParaRPr lang="en-US" sz="1400" dirty="0"/>
          </a:p>
          <a:p>
            <a:r>
              <a:rPr lang="en-US" sz="1400" dirty="0"/>
              <a:t>Week 2 (9/2), No Class</a:t>
            </a:r>
          </a:p>
          <a:p>
            <a:r>
              <a:rPr lang="en-US" sz="1400" dirty="0"/>
              <a:t>Week 3 (9/9), Probability / Python Data Structures</a:t>
            </a:r>
          </a:p>
          <a:p>
            <a:r>
              <a:rPr lang="en-US" sz="1400" i="1" dirty="0"/>
              <a:t>Week 4 (9/16), Distributions / Pandas Intro</a:t>
            </a:r>
            <a:br>
              <a:rPr lang="en-US" sz="1400" i="1" dirty="0"/>
            </a:br>
            <a:r>
              <a:rPr lang="en-US" sz="1400" i="1" dirty="0"/>
              <a:t>Guest Instructor</a:t>
            </a:r>
          </a:p>
          <a:p>
            <a:r>
              <a:rPr lang="en-US" sz="1400" dirty="0"/>
              <a:t>Week 5 (9/23), Visualization / Matplotlib</a:t>
            </a:r>
          </a:p>
          <a:p>
            <a:r>
              <a:rPr lang="en-US" sz="1400" dirty="0"/>
              <a:t>Week 6 (9/30), Statistical Inference / Data Preparation</a:t>
            </a:r>
          </a:p>
          <a:p>
            <a:r>
              <a:rPr lang="en-US" sz="1400" dirty="0"/>
              <a:t>Week 7 (10/7), Midterm Presentations</a:t>
            </a:r>
          </a:p>
          <a:p>
            <a:r>
              <a:rPr lang="en-US" sz="1400" dirty="0"/>
              <a:t>Week 8 (10/14), Inference For Categorical Data / Data Shaping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A51CB-A7E2-7E4E-860F-7D62EE4AA4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>
            <a:normAutofit/>
          </a:bodyPr>
          <a:lstStyle/>
          <a:p>
            <a:r>
              <a:rPr lang="en-US" sz="1500" dirty="0"/>
              <a:t>Week 9 (10/21), Inference For Numerical Data / Group Operations</a:t>
            </a:r>
          </a:p>
          <a:p>
            <a:r>
              <a:rPr lang="en-US" sz="1500" dirty="0"/>
              <a:t>Week 10 (10/28), Linear Regression / Time Series Data</a:t>
            </a:r>
          </a:p>
          <a:p>
            <a:r>
              <a:rPr lang="en-US" sz="1500" dirty="0"/>
              <a:t>Week 11, (11/4), Multiple And Logistic Regression / </a:t>
            </a:r>
            <a:r>
              <a:rPr lang="en-US" sz="1500" dirty="0" err="1"/>
              <a:t>Sql</a:t>
            </a:r>
            <a:endParaRPr lang="en-US" sz="1500" dirty="0"/>
          </a:p>
          <a:p>
            <a:r>
              <a:rPr lang="en-US" sz="1500" dirty="0"/>
              <a:t>Week 12 (11/11), Text Data / Web Scraping And </a:t>
            </a:r>
            <a:r>
              <a:rPr lang="en-US" sz="1500" dirty="0" err="1"/>
              <a:t>Apis</a:t>
            </a:r>
            <a:endParaRPr lang="en-US" sz="1500" dirty="0"/>
          </a:p>
          <a:p>
            <a:r>
              <a:rPr lang="en-US" sz="1500" dirty="0"/>
              <a:t>Week 13 (11/18), Text Modeling / </a:t>
            </a:r>
            <a:r>
              <a:rPr lang="en-US" sz="1500" dirty="0" err="1"/>
              <a:t>Gensim</a:t>
            </a:r>
            <a:endParaRPr lang="en-US" sz="1500" dirty="0"/>
          </a:p>
          <a:p>
            <a:r>
              <a:rPr lang="en-US" sz="1500" dirty="0"/>
              <a:t>Week 14 (11/25), Thanksgiving Break, No Class </a:t>
            </a:r>
          </a:p>
          <a:p>
            <a:r>
              <a:rPr lang="en-US" sz="1500" dirty="0"/>
              <a:t>Week 15 (12/2), Relational Data / </a:t>
            </a:r>
            <a:r>
              <a:rPr lang="en-US" sz="1500" dirty="0" err="1"/>
              <a:t>Networkx</a:t>
            </a:r>
            <a:endParaRPr lang="en-US" sz="1500" dirty="0"/>
          </a:p>
          <a:p>
            <a:r>
              <a:rPr lang="en-US" sz="1500" dirty="0"/>
              <a:t>Week 16 (12/9), Social Network Analysis / </a:t>
            </a:r>
            <a:r>
              <a:rPr lang="en-US" sz="1500" dirty="0" err="1"/>
              <a:t>Gephi</a:t>
            </a:r>
            <a:endParaRPr lang="en-US" sz="1500" dirty="0"/>
          </a:p>
          <a:p>
            <a:r>
              <a:rPr lang="en-US" sz="1500" dirty="0"/>
              <a:t>Finals Week (12/16), Final Presentations (7:30 Pm)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86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418F-29E2-C44F-8B70-C645C485D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DCEBD-EF17-B94E-88FE-542686484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Homework</a:t>
            </a:r>
          </a:p>
          <a:p>
            <a:pPr lvl="1"/>
            <a:r>
              <a:rPr lang="en-US" dirty="0"/>
              <a:t>Due every week</a:t>
            </a:r>
          </a:p>
          <a:p>
            <a:pPr lvl="1"/>
            <a:r>
              <a:rPr lang="en-US" dirty="0"/>
              <a:t>Mostly Python/</a:t>
            </a:r>
            <a:r>
              <a:rPr lang="en-US" dirty="0" err="1"/>
              <a:t>Jupyter</a:t>
            </a:r>
            <a:r>
              <a:rPr lang="en-US" dirty="0"/>
              <a:t> notebook work</a:t>
            </a:r>
          </a:p>
          <a:p>
            <a:pPr lvl="1"/>
            <a:r>
              <a:rPr lang="en-US" dirty="0"/>
              <a:t>Embedded questions to test understanding of math concepts</a:t>
            </a:r>
          </a:p>
          <a:p>
            <a:r>
              <a:rPr lang="en-US" dirty="0"/>
              <a:t>Projects</a:t>
            </a:r>
          </a:p>
          <a:p>
            <a:pPr lvl="1"/>
            <a:r>
              <a:rPr lang="en-US" dirty="0"/>
              <a:t>Midterm project</a:t>
            </a:r>
          </a:p>
          <a:p>
            <a:pPr lvl="2"/>
            <a:r>
              <a:rPr lang="en-US" dirty="0"/>
              <a:t>Data set as assigned</a:t>
            </a:r>
          </a:p>
          <a:p>
            <a:pPr lvl="2"/>
            <a:r>
              <a:rPr lang="en-US" dirty="0"/>
              <a:t>Results in class on 10/7</a:t>
            </a:r>
          </a:p>
          <a:p>
            <a:pPr lvl="1"/>
            <a:r>
              <a:rPr lang="en-US" dirty="0"/>
              <a:t>Final project</a:t>
            </a:r>
          </a:p>
          <a:p>
            <a:pPr lvl="2"/>
            <a:r>
              <a:rPr lang="en-US" dirty="0"/>
              <a:t>Data set own choice</a:t>
            </a:r>
          </a:p>
          <a:p>
            <a:pPr lvl="2"/>
            <a:r>
              <a:rPr lang="en-US" dirty="0"/>
              <a:t>Results in class on 12/16</a:t>
            </a:r>
          </a:p>
          <a:p>
            <a:pPr lvl="2"/>
            <a:r>
              <a:rPr lang="en-US" dirty="0"/>
              <a:t>Also final report</a:t>
            </a:r>
          </a:p>
        </p:txBody>
      </p:sp>
    </p:spTree>
    <p:extLst>
      <p:ext uri="{BB962C8B-B14F-4D97-AF65-F5344CB8AC3E}">
        <p14:creationId xmlns:p14="http://schemas.microsoft.com/office/powerpoint/2010/main" val="1982759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DF96B-7F87-E64E-BBE3-33BE79F96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5F2A8-9C80-264C-92CD-4E41284FA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Participation: 10%</a:t>
            </a:r>
          </a:p>
          <a:p>
            <a:pPr lvl="1"/>
            <a:r>
              <a:rPr lang="en-US" dirty="0"/>
              <a:t>Includes in-class and Slack contributions</a:t>
            </a:r>
          </a:p>
          <a:p>
            <a:r>
              <a:rPr lang="en-US" dirty="0"/>
              <a:t>Assignments: 40</a:t>
            </a:r>
            <a:r>
              <a:rPr lang="en-US" i="1" dirty="0"/>
              <a:t>%</a:t>
            </a:r>
          </a:p>
          <a:p>
            <a:pPr lvl="1"/>
            <a:r>
              <a:rPr lang="en-US" dirty="0"/>
              <a:t>12 </a:t>
            </a:r>
            <a:r>
              <a:rPr lang="en-US" dirty="0" err="1"/>
              <a:t>homeworks</a:t>
            </a:r>
            <a:r>
              <a:rPr lang="en-US" dirty="0"/>
              <a:t> (more or less weekly)</a:t>
            </a:r>
          </a:p>
          <a:p>
            <a:r>
              <a:rPr lang="en-US" dirty="0"/>
              <a:t>Midterm project: 20%</a:t>
            </a:r>
          </a:p>
          <a:p>
            <a:pPr lvl="1"/>
            <a:r>
              <a:rPr lang="en-US" dirty="0"/>
              <a:t>Presentation</a:t>
            </a:r>
          </a:p>
          <a:p>
            <a:r>
              <a:rPr lang="en-US" dirty="0"/>
              <a:t>Final project: 30%</a:t>
            </a:r>
          </a:p>
          <a:p>
            <a:pPr lvl="1"/>
            <a:r>
              <a:rPr lang="en-US" dirty="0"/>
              <a:t>Presentation + Report</a:t>
            </a:r>
          </a:p>
        </p:txBody>
      </p:sp>
    </p:spTree>
    <p:extLst>
      <p:ext uri="{BB962C8B-B14F-4D97-AF65-F5344CB8AC3E}">
        <p14:creationId xmlns:p14="http://schemas.microsoft.com/office/powerpoint/2010/main" val="2395711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1821-EB5D-B245-B2B5-145BF407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8BC11-4434-4946-BC12-FBC47C70E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questions do you have about the course organization?</a:t>
            </a:r>
          </a:p>
        </p:txBody>
      </p:sp>
    </p:spTree>
    <p:extLst>
      <p:ext uri="{BB962C8B-B14F-4D97-AF65-F5344CB8AC3E}">
        <p14:creationId xmlns:p14="http://schemas.microsoft.com/office/powerpoint/2010/main" val="10042762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{E1965DA6-1EDB-A44E-B17D-48CC4EF17F92}tf10001123</Template>
  <TotalTime>250</TotalTime>
  <Words>659</Words>
  <Application>Microsoft Macintosh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Courier New</vt:lpstr>
      <vt:lpstr>Gill Sans MT</vt:lpstr>
      <vt:lpstr>Wingdings 2</vt:lpstr>
      <vt:lpstr>Dividend</vt:lpstr>
      <vt:lpstr>INFO 5871-001: Data Science / Info Science</vt:lpstr>
      <vt:lpstr>Class Organization</vt:lpstr>
      <vt:lpstr>Outline</vt:lpstr>
      <vt:lpstr>Class structure</vt:lpstr>
      <vt:lpstr>Class time</vt:lpstr>
      <vt:lpstr>Weekly topics</vt:lpstr>
      <vt:lpstr>Assignments</vt:lpstr>
      <vt:lpstr>Grading</vt:lpstr>
      <vt:lpstr>Questions</vt:lpstr>
      <vt:lpstr>Readings</vt:lpstr>
      <vt:lpstr>Tools</vt:lpstr>
      <vt:lpstr>Policies</vt:lpstr>
      <vt:lpstr>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5871-001: Data Science / Info Science</dc:title>
  <dc:creator>Robin Douglas Burke</dc:creator>
  <cp:lastModifiedBy>Keke Wu</cp:lastModifiedBy>
  <cp:revision>12</cp:revision>
  <dcterms:created xsi:type="dcterms:W3CDTF">2019-08-24T18:54:18Z</dcterms:created>
  <dcterms:modified xsi:type="dcterms:W3CDTF">2019-09-02T16:51:22Z</dcterms:modified>
</cp:coreProperties>
</file>