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0" r:id="rId2"/>
    <p:sldId id="256" r:id="rId3"/>
    <p:sldId id="257" r:id="rId4"/>
    <p:sldId id="286" r:id="rId5"/>
    <p:sldId id="288" r:id="rId6"/>
    <p:sldId id="289" r:id="rId7"/>
    <p:sldId id="291" r:id="rId8"/>
    <p:sldId id="292" r:id="rId9"/>
    <p:sldId id="293" r:id="rId10"/>
    <p:sldId id="294" r:id="rId11"/>
    <p:sldId id="299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5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7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6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711F9BD-AAF1-354F-9380-3F9A0F273F74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48A8CD-FCF7-1B4A-AFCA-926339EA08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29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6750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6DEC-21D0-F341-BC32-5894118E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Variables: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DA96-BD5E-BB47-B31D-29FD02A95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5" cy="3633047"/>
          </a:xfrm>
        </p:spPr>
        <p:txBody>
          <a:bodyPr>
            <a:normAutofit/>
          </a:bodyPr>
          <a:lstStyle/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Variable that can (theoretically) take on any value in a numeric range.</a:t>
            </a:r>
          </a:p>
          <a:p>
            <a:pPr lvl="1"/>
            <a:r>
              <a:rPr lang="en-US" dirty="0"/>
              <a:t>Example: temperature</a:t>
            </a:r>
          </a:p>
          <a:p>
            <a:pPr lvl="1"/>
            <a:r>
              <a:rPr lang="en-US" dirty="0"/>
              <a:t>Typical format: floating point value, 85.3</a:t>
            </a:r>
          </a:p>
          <a:p>
            <a:r>
              <a:rPr lang="en-US" dirty="0"/>
              <a:t>Discrete</a:t>
            </a:r>
          </a:p>
          <a:p>
            <a:pPr lvl="1"/>
            <a:r>
              <a:rPr lang="en-US" dirty="0"/>
              <a:t>Variable that can take on only a fixed number of values in a numeric range</a:t>
            </a:r>
          </a:p>
          <a:p>
            <a:pPr lvl="1"/>
            <a:r>
              <a:rPr lang="en-US" dirty="0"/>
              <a:t>Example: age in years</a:t>
            </a:r>
          </a:p>
          <a:p>
            <a:pPr lvl="1"/>
            <a:r>
              <a:rPr lang="en-US" dirty="0"/>
              <a:t>Typical format: integer value, 26</a:t>
            </a:r>
          </a:p>
        </p:txBody>
      </p:sp>
    </p:spTree>
    <p:extLst>
      <p:ext uri="{BB962C8B-B14F-4D97-AF65-F5344CB8AC3E}">
        <p14:creationId xmlns:p14="http://schemas.microsoft.com/office/powerpoint/2010/main" val="9732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6DEC-21D0-F341-BC32-5894118E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Variables: Categorical &amp; COMPLEX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00B48-B565-1948-910B-6FC15C75E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Complex</a:t>
            </a:r>
          </a:p>
          <a:p>
            <a:pPr lvl="1"/>
            <a:r>
              <a:rPr lang="en-US" dirty="0"/>
              <a:t>Many possibilities: images, text, audio</a:t>
            </a:r>
          </a:p>
          <a:p>
            <a:pPr lvl="1"/>
            <a:r>
              <a:rPr lang="en-US" dirty="0"/>
              <a:t>Think of a electronic medical record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9E160-7501-D947-9E56-9267E9DC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/>
              <a:t>Categorical</a:t>
            </a:r>
          </a:p>
          <a:p>
            <a:pPr lvl="1"/>
            <a:r>
              <a:rPr lang="en-US" dirty="0"/>
              <a:t>Nominal</a:t>
            </a:r>
          </a:p>
          <a:p>
            <a:pPr lvl="2"/>
            <a:r>
              <a:rPr lang="en-US" dirty="0"/>
              <a:t>Variable that is drawn from a set of descriptors</a:t>
            </a:r>
          </a:p>
          <a:p>
            <a:pPr lvl="2"/>
            <a:r>
              <a:rPr lang="en-US" dirty="0"/>
              <a:t>Example: publication type</a:t>
            </a:r>
          </a:p>
          <a:p>
            <a:pPr lvl="2"/>
            <a:r>
              <a:rPr lang="en-US" dirty="0"/>
              <a:t>Typical format: short string value, “book”</a:t>
            </a:r>
          </a:p>
          <a:p>
            <a:pPr lvl="1"/>
            <a:r>
              <a:rPr lang="en-US" dirty="0"/>
              <a:t>Ordinal</a:t>
            </a:r>
          </a:p>
          <a:p>
            <a:pPr lvl="2"/>
            <a:r>
              <a:rPr lang="en-US" dirty="0"/>
              <a:t>Variable that is drawn from an ordered set of descriptors</a:t>
            </a:r>
          </a:p>
          <a:p>
            <a:pPr lvl="2"/>
            <a:r>
              <a:rPr lang="en-US" dirty="0"/>
              <a:t>Example: degree of agreement</a:t>
            </a:r>
          </a:p>
          <a:p>
            <a:pPr lvl="2"/>
            <a:r>
              <a:rPr lang="en-US" dirty="0"/>
              <a:t>Typical format: short string value, “Strongly agree”</a:t>
            </a:r>
          </a:p>
          <a:p>
            <a:pPr lvl="1"/>
            <a:r>
              <a:rPr lang="en-US" dirty="0"/>
              <a:t>Free</a:t>
            </a:r>
          </a:p>
          <a:p>
            <a:pPr lvl="2"/>
            <a:r>
              <a:rPr lang="en-US" dirty="0"/>
              <a:t>A categorical label drawn from an unlimited vocabulary</a:t>
            </a:r>
          </a:p>
          <a:p>
            <a:pPr lvl="2"/>
            <a:r>
              <a:rPr lang="en-US" dirty="0"/>
              <a:t>Example: user-generated hash tag</a:t>
            </a:r>
          </a:p>
          <a:p>
            <a:pPr lvl="2"/>
            <a:r>
              <a:rPr lang="en-US" dirty="0"/>
              <a:t>Typical format: short string value, “#</a:t>
            </a:r>
            <a:r>
              <a:rPr lang="en-US" dirty="0" err="1"/>
              <a:t>nevertrump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8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8DAF1B-EECA-EF47-B34D-3C07DCAE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as Discrete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F3831-E23A-DB47-A5BD-E49168E5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often treat ordinal values as discrete</a:t>
            </a:r>
          </a:p>
          <a:p>
            <a:r>
              <a:rPr lang="en-US" dirty="0"/>
              <a:t>For example, Likert scale</a:t>
            </a:r>
          </a:p>
          <a:p>
            <a:pPr lvl="1"/>
            <a:r>
              <a:rPr lang="en-US" dirty="0"/>
              <a:t>Strongly disagree</a:t>
            </a:r>
          </a:p>
          <a:p>
            <a:pPr lvl="1"/>
            <a:r>
              <a:rPr lang="en-US" dirty="0"/>
              <a:t>Disagree</a:t>
            </a:r>
          </a:p>
          <a:p>
            <a:pPr lvl="1"/>
            <a:r>
              <a:rPr lang="en-US" dirty="0"/>
              <a:t>Neither agree nor disagree</a:t>
            </a:r>
          </a:p>
          <a:p>
            <a:pPr lvl="1"/>
            <a:r>
              <a:rPr lang="en-US" dirty="0"/>
              <a:t>Agree</a:t>
            </a:r>
          </a:p>
          <a:p>
            <a:pPr lvl="1"/>
            <a:r>
              <a:rPr lang="en-US" dirty="0"/>
              <a:t>Strongly agree</a:t>
            </a:r>
          </a:p>
          <a:p>
            <a:r>
              <a:rPr lang="en-US" dirty="0"/>
              <a:t>Treat as identical to a discrete scale {1, 2, 3, 4, 5}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Discrete scales have the guarantee that all elements are equidistant from neighbors</a:t>
            </a:r>
          </a:p>
          <a:p>
            <a:pPr lvl="1"/>
            <a:r>
              <a:rPr lang="en-US" dirty="0"/>
              <a:t>Really true of Likert? Neutral -&gt; Agree same as Agree -&gt;  Strongly agree?</a:t>
            </a:r>
          </a:p>
          <a:p>
            <a:pPr lvl="2"/>
            <a:r>
              <a:rPr lang="en-US" dirty="0"/>
              <a:t>How would we know?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2AFF-B397-4341-8FD5-7FB318C1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7D18-4751-AD45-ABD9-86E352BB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up: same groups as before</a:t>
            </a:r>
          </a:p>
          <a:p>
            <a:r>
              <a:rPr lang="en-US" dirty="0"/>
              <a:t>Activity: Label variable types</a:t>
            </a:r>
          </a:p>
          <a:p>
            <a:pPr lvl="1"/>
            <a:r>
              <a:rPr lang="en-US" dirty="0"/>
              <a:t>Continuous, discrete, nominal, ordinal, free, complex, or ”Need more information”</a:t>
            </a:r>
          </a:p>
          <a:p>
            <a:pPr lvl="1"/>
            <a:r>
              <a:rPr lang="en-US" dirty="0"/>
              <a:t>Come up with a category for each variable / column</a:t>
            </a:r>
          </a:p>
          <a:p>
            <a:r>
              <a:rPr lang="en-US" dirty="0"/>
              <a:t>Time: 15 min</a:t>
            </a:r>
          </a:p>
          <a:p>
            <a:r>
              <a:rPr lang="en-US" dirty="0"/>
              <a:t>Reconvene and discuss after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7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4DB07-3BCB-9A43-A388-CD1AB347472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3309938"/>
            <a:ext cx="5422900" cy="325913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Passenger Class (first, second, third)</a:t>
            </a:r>
          </a:p>
          <a:p>
            <a:pPr lvl="1"/>
            <a:r>
              <a:rPr lang="en-US" dirty="0"/>
              <a:t>Survived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# of siblings / spouses aboard</a:t>
            </a:r>
          </a:p>
          <a:p>
            <a:pPr lvl="1"/>
            <a:r>
              <a:rPr lang="en-US" dirty="0"/>
              <a:t># of parents aboard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6E13F-1B59-194B-A67A-DDD181D44FD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69100" y="3429000"/>
            <a:ext cx="5422900" cy="31400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Ticket number</a:t>
            </a:r>
          </a:p>
          <a:p>
            <a:pPr lvl="1"/>
            <a:r>
              <a:rPr lang="en-US" dirty="0"/>
              <a:t>Fare paid</a:t>
            </a:r>
          </a:p>
          <a:p>
            <a:pPr lvl="1"/>
            <a:r>
              <a:rPr lang="en-US" dirty="0"/>
              <a:t>Cabin</a:t>
            </a:r>
          </a:p>
          <a:p>
            <a:pPr lvl="1"/>
            <a:r>
              <a:rPr lang="en-US" dirty="0"/>
              <a:t>Port of embarkation</a:t>
            </a:r>
          </a:p>
          <a:p>
            <a:pPr lvl="1"/>
            <a:r>
              <a:rPr lang="en-US" dirty="0"/>
              <a:t>Lifeboat</a:t>
            </a:r>
          </a:p>
          <a:p>
            <a:pPr lvl="1"/>
            <a:r>
              <a:rPr lang="en-US" dirty="0"/>
              <a:t>Recovered body number </a:t>
            </a:r>
          </a:p>
          <a:p>
            <a:pPr lvl="1"/>
            <a:r>
              <a:rPr lang="en-US" dirty="0"/>
              <a:t>Home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643098-6DF6-0840-AD63-0A891B531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22" y="729658"/>
            <a:ext cx="10890230" cy="25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A580-51F6-5742-91A5-EF47F81A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(15 min)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33D1-CBC3-4D40-838D-AB700646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7408-E61F-FB4B-802E-21330298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8F0B-28CD-774C-86C8-2B3ED41B7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Week 1, Part 3</a:t>
            </a:r>
          </a:p>
          <a:p>
            <a:r>
              <a:rPr lang="en-US" sz="1200" dirty="0"/>
              <a:t>Thanks to Brian Keegan for some materials</a:t>
            </a:r>
          </a:p>
        </p:txBody>
      </p:sp>
    </p:spTree>
    <p:extLst>
      <p:ext uri="{BB962C8B-B14F-4D97-AF65-F5344CB8AC3E}">
        <p14:creationId xmlns:p14="http://schemas.microsoft.com/office/powerpoint/2010/main" val="328908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60CD-645D-824A-9858-7E396C24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0CA5-D2CC-CA44-85FE-D525A083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117189" cy="36783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Different objectives for analyzing data</a:t>
            </a:r>
          </a:p>
          <a:p>
            <a:r>
              <a:rPr lang="en-US" dirty="0"/>
              <a:t>I can report on the average tuition at US universities</a:t>
            </a:r>
          </a:p>
          <a:p>
            <a:pPr lvl="1"/>
            <a:r>
              <a:rPr lang="en-US" dirty="0"/>
              <a:t>Descriptive – here is a way to describe the data in summary</a:t>
            </a:r>
          </a:p>
          <a:p>
            <a:r>
              <a:rPr lang="en-US" dirty="0"/>
              <a:t>I can report on the differences between private and public university tuition</a:t>
            </a:r>
          </a:p>
          <a:p>
            <a:pPr lvl="1"/>
            <a:r>
              <a:rPr lang="en-US" dirty="0"/>
              <a:t>Exploratory – I’m interpreting the average in terms of these different types of entities</a:t>
            </a:r>
          </a:p>
          <a:p>
            <a:r>
              <a:rPr lang="en-US" dirty="0"/>
              <a:t>I can try to predict next year’s tuition rates</a:t>
            </a:r>
          </a:p>
          <a:p>
            <a:pPr lvl="1"/>
            <a:r>
              <a:rPr lang="en-US" dirty="0"/>
              <a:t>Inferential – if this is an aggregate prediction (next year’s average)</a:t>
            </a:r>
          </a:p>
          <a:p>
            <a:pPr lvl="1"/>
            <a:r>
              <a:rPr lang="en-US" dirty="0"/>
              <a:t>Predictive – if I’m trying to predict each university’s rate</a:t>
            </a:r>
          </a:p>
          <a:p>
            <a:r>
              <a:rPr lang="en-US" dirty="0"/>
              <a:t>I’m trying to determine how consumer-price inflation drives changes in tuition rates</a:t>
            </a:r>
          </a:p>
          <a:p>
            <a:pPr lvl="1"/>
            <a:r>
              <a:rPr lang="en-US" dirty="0"/>
              <a:t>Causal – I’m trying to find a general trend</a:t>
            </a:r>
          </a:p>
          <a:p>
            <a:pPr lvl="1"/>
            <a:r>
              <a:rPr lang="en-US" i="1" dirty="0"/>
              <a:t>Mechanistic – I’m trying to derive a mathematical law (scientific theory)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49E8C-E2FF-B847-AB41-794D41FC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81" y="702156"/>
            <a:ext cx="4912426" cy="5669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86D0E-FA02-CA4B-875A-920C7B85B418}"/>
              </a:ext>
            </a:extLst>
          </p:cNvPr>
          <p:cNvSpPr txBox="1"/>
          <p:nvPr/>
        </p:nvSpPr>
        <p:spPr>
          <a:xfrm>
            <a:off x="6976194" y="6535907"/>
            <a:ext cx="39869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Figure 2.1 from Leek  (2015) </a:t>
            </a:r>
            <a:r>
              <a:rPr lang="en-US" sz="1200" i="1" dirty="0"/>
              <a:t>The Elements of Data Analytic Style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052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39C9-D98A-0D46-873C-9DF83A5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Epicycles of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652F3-4EA5-7641-890E-71CC3E3D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3A0B0-A58F-4143-BF39-ABE1AE10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420481"/>
            <a:ext cx="6349774" cy="4572000"/>
          </a:xfrm>
        </p:spPr>
        <p:txBody>
          <a:bodyPr/>
          <a:lstStyle/>
          <a:p>
            <a:r>
              <a:rPr lang="en-US" dirty="0"/>
              <a:t>Setting expectations</a:t>
            </a:r>
          </a:p>
          <a:p>
            <a:pPr lvl="1"/>
            <a:r>
              <a:rPr lang="en-US" i="1" dirty="0"/>
              <a:t>A priori</a:t>
            </a:r>
            <a:r>
              <a:rPr lang="en-US" dirty="0"/>
              <a:t> knowledge: what should happen?</a:t>
            </a:r>
          </a:p>
          <a:p>
            <a:r>
              <a:rPr lang="en-US" dirty="0"/>
              <a:t>Collecting information</a:t>
            </a:r>
          </a:p>
          <a:p>
            <a:pPr lvl="1"/>
            <a:r>
              <a:rPr lang="en-US" dirty="0"/>
              <a:t>Review literature and ask experts about question</a:t>
            </a:r>
          </a:p>
          <a:p>
            <a:pPr lvl="1"/>
            <a:r>
              <a:rPr lang="en-US" dirty="0"/>
              <a:t>Identify and retrieve relevant data</a:t>
            </a:r>
          </a:p>
          <a:p>
            <a:pPr lvl="1"/>
            <a:r>
              <a:rPr lang="en-US" dirty="0"/>
              <a:t>If you have to conduct experiments to get the data</a:t>
            </a:r>
          </a:p>
          <a:p>
            <a:pPr lvl="2"/>
            <a:r>
              <a:rPr lang="en-US" dirty="0"/>
              <a:t>That’s science, not data science</a:t>
            </a:r>
          </a:p>
          <a:p>
            <a:r>
              <a:rPr lang="en-US" dirty="0"/>
              <a:t>Revising expectations or fixing data to create a match</a:t>
            </a:r>
          </a:p>
          <a:p>
            <a:pPr lvl="1"/>
            <a:r>
              <a:rPr lang="en-US" dirty="0"/>
              <a:t>Compare expectations and data</a:t>
            </a:r>
          </a:p>
          <a:p>
            <a:pPr lvl="1"/>
            <a:r>
              <a:rPr lang="en-US" dirty="0"/>
              <a:t>Update expectations or find alternative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F777D-394E-2C40-AC24-F92E6E28DA5D}"/>
              </a:ext>
            </a:extLst>
          </p:cNvPr>
          <p:cNvSpPr txBox="1"/>
          <p:nvPr/>
        </p:nvSpPr>
        <p:spPr>
          <a:xfrm>
            <a:off x="4089973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643D4-0F96-2D4C-A9E1-885E88E4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9" y="0"/>
            <a:ext cx="4840941" cy="6858000"/>
          </a:xfrm>
          <a:prstGeom prst="rect">
            <a:avLst/>
          </a:prstGeom>
        </p:spPr>
      </p:pic>
      <p:sp>
        <p:nvSpPr>
          <p:cNvPr id="3" name="Line Callout 1 2">
            <a:extLst>
              <a:ext uri="{FF2B5EF4-FFF2-40B4-BE49-F238E27FC236}">
                <a16:creationId xmlns:a16="http://schemas.microsoft.com/office/drawing/2014/main" id="{6A33F4CA-A58D-A34F-97E3-5295966965E9}"/>
              </a:ext>
            </a:extLst>
          </p:cNvPr>
          <p:cNvSpPr/>
          <p:nvPr/>
        </p:nvSpPr>
        <p:spPr>
          <a:xfrm>
            <a:off x="5878761" y="5715000"/>
            <a:ext cx="1635222" cy="440844"/>
          </a:xfrm>
          <a:prstGeom prst="borderCallout1">
            <a:avLst>
              <a:gd name="adj1" fmla="val 18750"/>
              <a:gd name="adj2" fmla="val -8333"/>
              <a:gd name="adj3" fmla="val -313613"/>
              <a:gd name="adj4" fmla="val -102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Although…</a:t>
            </a:r>
          </a:p>
        </p:txBody>
      </p:sp>
    </p:spTree>
    <p:extLst>
      <p:ext uri="{BB962C8B-B14F-4D97-AF65-F5344CB8AC3E}">
        <p14:creationId xmlns:p14="http://schemas.microsoft.com/office/powerpoint/2010/main" val="95276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39C9-D98A-0D46-873C-9DF83A5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Epicycles of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652F3-4EA5-7641-890E-71CC3E3D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9236B4-F73C-F44F-84F3-80F57D59D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983968"/>
              </p:ext>
            </p:extLst>
          </p:nvPr>
        </p:nvGraphicFramePr>
        <p:xfrm>
          <a:off x="434543" y="2085177"/>
          <a:ext cx="687154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7">
                  <a:extLst>
                    <a:ext uri="{9D8B030D-6E8A-4147-A177-3AD203B41FA5}">
                      <a16:colId xmlns:a16="http://schemas.microsoft.com/office/drawing/2014/main" val="445060034"/>
                    </a:ext>
                  </a:extLst>
                </a:gridCol>
                <a:gridCol w="1676722">
                  <a:extLst>
                    <a:ext uri="{9D8B030D-6E8A-4147-A177-3AD203B41FA5}">
                      <a16:colId xmlns:a16="http://schemas.microsoft.com/office/drawing/2014/main" val="2457788687"/>
                    </a:ext>
                  </a:extLst>
                </a:gridCol>
                <a:gridCol w="1676722">
                  <a:extLst>
                    <a:ext uri="{9D8B030D-6E8A-4147-A177-3AD203B41FA5}">
                      <a16:colId xmlns:a16="http://schemas.microsoft.com/office/drawing/2014/main" val="1669980256"/>
                    </a:ext>
                  </a:extLst>
                </a:gridCol>
                <a:gridCol w="1676722">
                  <a:extLst>
                    <a:ext uri="{9D8B030D-6E8A-4147-A177-3AD203B41FA5}">
                      <a16:colId xmlns:a16="http://schemas.microsoft.com/office/drawing/2014/main" val="334556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expectations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 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Question is of interest to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 literature and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Sharpen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 are appropriate for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Make exploratory plots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Refine question or collect more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Primary model answers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Fit secondary models, sensitivity analyses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Revise model to include other predictors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1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Specific and meaningful answer to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Focus on effect sizes, 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Revise analysis to provide meaningful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Results are understood and meaningful to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Seek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Revise analyses of approach to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099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6F777D-394E-2C40-AC24-F92E6E28DA5D}"/>
              </a:ext>
            </a:extLst>
          </p:cNvPr>
          <p:cNvSpPr txBox="1"/>
          <p:nvPr/>
        </p:nvSpPr>
        <p:spPr>
          <a:xfrm>
            <a:off x="4089973" y="6673334"/>
            <a:ext cx="32610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From Peng &amp; Matsui (2018). </a:t>
            </a:r>
            <a:r>
              <a:rPr lang="en-US" sz="1200" i="1" dirty="0"/>
              <a:t>The Art of Data Science.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643D4-0F96-2D4C-A9E1-885E88E4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9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2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F378-E8F8-A944-8CE3-CD6E226D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looking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DF0C-9469-5542-8ED6-C041655B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data analysis patterns</a:t>
            </a:r>
          </a:p>
          <a:p>
            <a:pPr lvl="1"/>
            <a:r>
              <a:rPr lang="en-US" dirty="0"/>
              <a:t>Differences or patterns across time</a:t>
            </a:r>
          </a:p>
          <a:p>
            <a:pPr lvl="1"/>
            <a:r>
              <a:rPr lang="en-US" dirty="0"/>
              <a:t>Differences or patterns across space/geography</a:t>
            </a:r>
          </a:p>
          <a:p>
            <a:pPr lvl="1"/>
            <a:r>
              <a:rPr lang="en-US" dirty="0"/>
              <a:t>Differences or patterns across categories/contexts</a:t>
            </a:r>
          </a:p>
          <a:p>
            <a:pPr lvl="1"/>
            <a:r>
              <a:rPr lang="en-US" dirty="0"/>
              <a:t>Differences or patterns in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19C-F55C-8340-AF26-41295C7D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98E8-62D5-1F4A-8AD8-4F26F43F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Setup: same groups as before</a:t>
            </a:r>
          </a:p>
          <a:p>
            <a:r>
              <a:rPr lang="en-US" dirty="0"/>
              <a:t>Activity: Derive analysis questions</a:t>
            </a:r>
          </a:p>
          <a:p>
            <a:pPr lvl="1"/>
            <a:r>
              <a:rPr lang="en-US" dirty="0"/>
              <a:t>I have a data set of tuition costs at US universities for the year 2016</a:t>
            </a:r>
          </a:p>
          <a:p>
            <a:pPr lvl="1"/>
            <a:r>
              <a:rPr lang="en-US" dirty="0"/>
              <a:t>What questions might I ask?</a:t>
            </a:r>
          </a:p>
          <a:p>
            <a:pPr lvl="2"/>
            <a:r>
              <a:rPr lang="en-US" dirty="0"/>
              <a:t>Time</a:t>
            </a:r>
          </a:p>
          <a:p>
            <a:pPr lvl="2"/>
            <a:r>
              <a:rPr lang="en-US" dirty="0"/>
              <a:t>Space</a:t>
            </a:r>
          </a:p>
          <a:p>
            <a:pPr lvl="2"/>
            <a:r>
              <a:rPr lang="en-US" dirty="0"/>
              <a:t>Categories (other than private/public)</a:t>
            </a:r>
          </a:p>
          <a:p>
            <a:pPr lvl="2"/>
            <a:r>
              <a:rPr lang="en-US" dirty="0"/>
              <a:t>Relationships</a:t>
            </a:r>
          </a:p>
          <a:p>
            <a:pPr lvl="1"/>
            <a:r>
              <a:rPr lang="en-US" dirty="0"/>
              <a:t>Free to make assumptions about what the data set contains</a:t>
            </a:r>
          </a:p>
          <a:p>
            <a:r>
              <a:rPr lang="en-US" dirty="0"/>
              <a:t>Time: 10 min</a:t>
            </a:r>
          </a:p>
          <a:p>
            <a:r>
              <a:rPr lang="en-US" dirty="0"/>
              <a:t>Reconvene and discuss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3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9C85-AFE2-6248-918D-DA80D233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EDA5-F2B7-1D46-A571-E3113E13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old-fashioned tabular data</a:t>
            </a:r>
          </a:p>
          <a:p>
            <a:pPr lvl="1"/>
            <a:r>
              <a:rPr lang="en-US" dirty="0"/>
              <a:t>Observations (rows)</a:t>
            </a:r>
          </a:p>
          <a:p>
            <a:pPr lvl="1"/>
            <a:r>
              <a:rPr lang="en-US" dirty="0"/>
              <a:t>Variables (columns)</a:t>
            </a:r>
          </a:p>
          <a:p>
            <a:pPr lvl="1"/>
            <a:r>
              <a:rPr lang="en-US" dirty="0"/>
              <a:t>Each observation has value for each variable</a:t>
            </a:r>
          </a:p>
          <a:p>
            <a:r>
              <a:rPr lang="en-US" dirty="0"/>
              <a:t>Not the only kind of data</a:t>
            </a:r>
          </a:p>
          <a:p>
            <a:pPr lvl="1"/>
            <a:r>
              <a:rPr lang="en-US" dirty="0"/>
              <a:t>Value might be complex (a long document, an image, etc.)</a:t>
            </a:r>
          </a:p>
          <a:p>
            <a:pPr lvl="1"/>
            <a:r>
              <a:rPr lang="en-US" dirty="0"/>
              <a:t>Value might represent a relationship to other observations (example: a friendship network)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D4A0F-50BE-5E4D-B572-AE01F76C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2180496"/>
            <a:ext cx="6007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5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DADD-BEC8-6C42-B36F-B389C2B8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7B1D-429F-9945-AC50-42846FF6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interpret the columns?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How gathered</a:t>
            </a:r>
          </a:p>
          <a:p>
            <a:pPr lvl="1"/>
            <a:r>
              <a:rPr lang="en-US" dirty="0"/>
              <a:t>What categories mean</a:t>
            </a:r>
          </a:p>
          <a:p>
            <a:r>
              <a:rPr lang="en-US" dirty="0"/>
              <a:t>How to interpret the rows?</a:t>
            </a:r>
          </a:p>
          <a:p>
            <a:pPr lvl="1"/>
            <a:r>
              <a:rPr lang="en-US" dirty="0"/>
              <a:t>Is this a complete set? A sample of possible observations?</a:t>
            </a:r>
          </a:p>
          <a:p>
            <a:r>
              <a:rPr lang="en-US" dirty="0"/>
              <a:t>Other issues</a:t>
            </a:r>
          </a:p>
          <a:p>
            <a:pPr lvl="1"/>
            <a:r>
              <a:rPr lang="en-US" dirty="0"/>
              <a:t>Does the way the data gathered impact potential analyses?</a:t>
            </a:r>
          </a:p>
          <a:p>
            <a:pPr lvl="1"/>
            <a:r>
              <a:rPr lang="en-US" dirty="0"/>
              <a:t>Are there missing/ambiguous values?</a:t>
            </a:r>
          </a:p>
          <a:p>
            <a:pPr lvl="1"/>
            <a:r>
              <a:rPr lang="en-US" dirty="0"/>
              <a:t>Are appropriate distinctions captured?</a:t>
            </a:r>
          </a:p>
        </p:txBody>
      </p:sp>
    </p:spTree>
    <p:extLst>
      <p:ext uri="{BB962C8B-B14F-4D97-AF65-F5344CB8AC3E}">
        <p14:creationId xmlns:p14="http://schemas.microsoft.com/office/powerpoint/2010/main" val="2439536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302</TotalTime>
  <Words>885</Words>
  <Application>Microsoft Macintosh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INFO 5871-001: Data Science / Info Science</vt:lpstr>
      <vt:lpstr>Working with Data</vt:lpstr>
      <vt:lpstr>What are we trying to learn?</vt:lpstr>
      <vt:lpstr>Epicycles of Analysis</vt:lpstr>
      <vt:lpstr>Epicycles of Analysis</vt:lpstr>
      <vt:lpstr>What are we looking for?</vt:lpstr>
      <vt:lpstr>Activity</vt:lpstr>
      <vt:lpstr>Types of Data sets</vt:lpstr>
      <vt:lpstr>Data Set questions</vt:lpstr>
      <vt:lpstr>Types of Variables: Numerical</vt:lpstr>
      <vt:lpstr>Types of Variables: Categorical &amp; COMPLEX</vt:lpstr>
      <vt:lpstr>Ordinal as Discrete </vt:lpstr>
      <vt:lpstr>Activity</vt:lpstr>
      <vt:lpstr>PowerPoint Presentation</vt:lpstr>
      <vt:lpstr>Break (15 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Douglas Burke</dc:creator>
  <cp:lastModifiedBy>Keke Wu</cp:lastModifiedBy>
  <cp:revision>16</cp:revision>
  <dcterms:created xsi:type="dcterms:W3CDTF">2019-08-24T18:02:01Z</dcterms:created>
  <dcterms:modified xsi:type="dcterms:W3CDTF">2019-09-02T16:51:36Z</dcterms:modified>
</cp:coreProperties>
</file>