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79" r:id="rId3"/>
    <p:sldId id="257" r:id="rId4"/>
    <p:sldId id="261" r:id="rId5"/>
    <p:sldId id="265" r:id="rId6"/>
    <p:sldId id="259" r:id="rId7"/>
    <p:sldId id="266" r:id="rId8"/>
    <p:sldId id="267" r:id="rId9"/>
    <p:sldId id="268" r:id="rId10"/>
    <p:sldId id="269" r:id="rId11"/>
    <p:sldId id="271" r:id="rId12"/>
    <p:sldId id="272" r:id="rId13"/>
    <p:sldId id="270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F059-412B-6549-9BF9-0166647D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DAF59-BD62-1A4A-BE02-53135DCAF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X be our random variable ("Weather")</a:t>
            </a:r>
          </a:p>
          <a:p>
            <a:r>
              <a:rPr lang="en-US" dirty="0"/>
              <a:t>X is drawn from U</a:t>
            </a:r>
          </a:p>
          <a:p>
            <a:pPr lvl="1"/>
            <a:r>
              <a:rPr lang="en-US" dirty="0"/>
              <a:t>The universe of possible outcomes</a:t>
            </a:r>
          </a:p>
          <a:p>
            <a:r>
              <a:rPr lang="en-US" dirty="0"/>
              <a:t>Assume that U</a:t>
            </a:r>
          </a:p>
          <a:p>
            <a:pPr lvl="1"/>
            <a:r>
              <a:rPr lang="en-US" dirty="0"/>
              <a:t>Is </a:t>
            </a:r>
            <a:r>
              <a:rPr lang="en-US" b="1" dirty="0"/>
              <a:t>complete</a:t>
            </a:r>
            <a:r>
              <a:rPr lang="en-US" dirty="0"/>
              <a:t> (we have a name for everything that can happen)</a:t>
            </a:r>
          </a:p>
          <a:p>
            <a:pPr lvl="1"/>
            <a:r>
              <a:rPr lang="en-US" dirty="0"/>
              <a:t>Has members </a:t>
            </a:r>
            <a:r>
              <a:rPr lang="en-US" i="1" dirty="0"/>
              <a:t>x</a:t>
            </a:r>
            <a:r>
              <a:rPr lang="en-US" dirty="0"/>
              <a:t> that are </a:t>
            </a:r>
            <a:r>
              <a:rPr lang="en-US" b="1" dirty="0"/>
              <a:t>disjoint</a:t>
            </a:r>
            <a:r>
              <a:rPr lang="en-US" dirty="0"/>
              <a:t> (meaning the only one observation is possible at a time)</a:t>
            </a:r>
          </a:p>
          <a:p>
            <a:pPr lvl="2"/>
            <a:r>
              <a:rPr lang="en-US" dirty="0"/>
              <a:t>No "Sunny / Cloudy", must be a distinct outcome "Partly cloudy"</a:t>
            </a:r>
          </a:p>
          <a:p>
            <a:r>
              <a:rPr lang="en-US" dirty="0"/>
              <a:t>Then we can talk about a distribution </a:t>
            </a:r>
          </a:p>
          <a:p>
            <a:pPr lvl="1"/>
            <a:r>
              <a:rPr lang="en-US" dirty="0"/>
              <a:t>For all x in U, P(X=x) has some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9F64D-9067-A046-ABFE-513628359623}"/>
              </a:ext>
            </a:extLst>
          </p:cNvPr>
          <p:cNvSpPr txBox="1"/>
          <p:nvPr/>
        </p:nvSpPr>
        <p:spPr>
          <a:xfrm>
            <a:off x="2755557" y="5971178"/>
            <a:ext cx="2045625" cy="369332"/>
          </a:xfrm>
          <a:prstGeom prst="rect">
            <a:avLst/>
          </a:prstGeom>
          <a:noFill/>
          <a:ln>
            <a:solidFill>
              <a:schemeClr val="accent1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Usually, just say P(x)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1837EC-374C-F440-A029-6982E0269E16}"/>
              </a:ext>
            </a:extLst>
          </p:cNvPr>
          <p:cNvCxnSpPr/>
          <p:nvPr/>
        </p:nvCxnSpPr>
        <p:spPr>
          <a:xfrm flipH="1" flipV="1">
            <a:off x="2879124" y="5708822"/>
            <a:ext cx="210065" cy="26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370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1F87-1731-9547-8853-EAF7E017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4898-68D7-1540-9E2B-DB3961A19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coin</a:t>
            </a:r>
          </a:p>
          <a:p>
            <a:r>
              <a:rPr lang="en-US" dirty="0"/>
              <a:t>Flip five times and record outcomes</a:t>
            </a:r>
          </a:p>
          <a:p>
            <a:pPr lvl="1"/>
            <a:r>
              <a:rPr lang="en-US" dirty="0"/>
              <a:t>"T H H T T" for example</a:t>
            </a:r>
          </a:p>
        </p:txBody>
      </p:sp>
    </p:spTree>
    <p:extLst>
      <p:ext uri="{BB962C8B-B14F-4D97-AF65-F5344CB8AC3E}">
        <p14:creationId xmlns:p14="http://schemas.microsoft.com/office/powerpoint/2010/main" val="27531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0BD5-EE34-8D4A-8DF2-040686D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(Empirical distribution)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9C21C-E8CD-F845-A131-1DDBDC055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Universe 1: Value of the first throw (H, T)</a:t>
            </a:r>
          </a:p>
          <a:p>
            <a:r>
              <a:rPr lang="en-US" dirty="0"/>
              <a:t>Universe 2: Number of heads (0, 1, 2, 3, 4, 5)</a:t>
            </a:r>
          </a:p>
          <a:p>
            <a:r>
              <a:rPr lang="en-US" dirty="0"/>
              <a:t>Universe 3: First and last throws were the same (True, False)</a:t>
            </a:r>
          </a:p>
          <a:p>
            <a:r>
              <a:rPr lang="en-US" dirty="0"/>
              <a:t>Universe 4: Number of longest consecutive run of heads: (0, 1, 2, 3, 4, 5)</a:t>
            </a:r>
          </a:p>
          <a:p>
            <a:r>
              <a:rPr lang="en-US" dirty="0"/>
              <a:t>Universe 5: Number of heads greater than or equal to (0, 1, 2, 3, 4, 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737F9-1E84-1B4A-A972-58D15EE120F3}"/>
              </a:ext>
            </a:extLst>
          </p:cNvPr>
          <p:cNvSpPr txBox="1"/>
          <p:nvPr/>
        </p:nvSpPr>
        <p:spPr>
          <a:xfrm>
            <a:off x="6466883" y="5489467"/>
            <a:ext cx="239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non-disjoint outcomes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9AA645-9687-EC4E-956A-B707A55685B0}"/>
              </a:ext>
            </a:extLst>
          </p:cNvPr>
          <p:cNvCxnSpPr/>
          <p:nvPr/>
        </p:nvCxnSpPr>
        <p:spPr>
          <a:xfrm flipH="1" flipV="1">
            <a:off x="6627520" y="4974184"/>
            <a:ext cx="247135" cy="4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50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71BD-3EFC-F640-84AA-7BF7FA8D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39B9-BD44-924C-AC9F-D5EE231C4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theory, a fair coin has a uniform distribution between heads and tails</a:t>
            </a:r>
          </a:p>
          <a:p>
            <a:pPr lvl="1"/>
            <a:r>
              <a:rPr lang="en-US" dirty="0"/>
              <a:t>A bar chart with equal bars</a:t>
            </a:r>
          </a:p>
          <a:p>
            <a:r>
              <a:rPr lang="en-US" dirty="0"/>
              <a:t>What about Universe 2 (First and last throws were the same)?</a:t>
            </a:r>
          </a:p>
        </p:txBody>
      </p:sp>
    </p:spTree>
    <p:extLst>
      <p:ext uri="{BB962C8B-B14F-4D97-AF65-F5344CB8AC3E}">
        <p14:creationId xmlns:p14="http://schemas.microsoft.com/office/powerpoint/2010/main" val="72554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10AD-266C-8F44-BA73-122051B6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Non-uniform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64571-6483-DB44-9887-BB1ABCFF4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heads thrown</a:t>
            </a:r>
          </a:p>
          <a:p>
            <a:pPr lvl="1"/>
            <a:r>
              <a:rPr lang="en-US" dirty="0"/>
              <a:t>Is 5 (all heads) likely?</a:t>
            </a:r>
          </a:p>
          <a:p>
            <a:pPr lvl="1"/>
            <a:r>
              <a:rPr lang="en-US" dirty="0"/>
              <a:t>Is 1 as likely as 2?</a:t>
            </a:r>
          </a:p>
          <a:p>
            <a:r>
              <a:rPr lang="en-US" dirty="0"/>
              <a:t>What should this look like?</a:t>
            </a:r>
          </a:p>
          <a:p>
            <a:r>
              <a:rPr lang="en-US" dirty="0"/>
              <a:t>Key method = counting possibilities</a:t>
            </a:r>
          </a:p>
          <a:p>
            <a:pPr lvl="1"/>
            <a:r>
              <a:rPr lang="en-US" dirty="0"/>
              <a:t>More later</a:t>
            </a:r>
          </a:p>
        </p:txBody>
      </p:sp>
    </p:spTree>
    <p:extLst>
      <p:ext uri="{BB962C8B-B14F-4D97-AF65-F5344CB8AC3E}">
        <p14:creationId xmlns:p14="http://schemas.microsoft.com/office/powerpoint/2010/main" val="3479180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26F6-ADB7-454B-871C-C9D940E9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 of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801E0-B5CD-BB47-ADA7-1051773E8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 &gt;= P(X=x) &gt;= 0</a:t>
            </a:r>
          </a:p>
          <a:p>
            <a:pPr lvl="1"/>
            <a:r>
              <a:rPr lang="en-US" dirty="0"/>
              <a:t>No negative probabilities</a:t>
            </a:r>
          </a:p>
          <a:p>
            <a:pPr lvl="1"/>
            <a:r>
              <a:rPr lang="en-US" dirty="0"/>
              <a:t>No probabilities above 1</a:t>
            </a:r>
          </a:p>
          <a:p>
            <a:pPr lvl="1"/>
            <a:r>
              <a:rPr lang="en-US" dirty="0"/>
              <a:t>Often we talk about %</a:t>
            </a:r>
          </a:p>
          <a:p>
            <a:r>
              <a:rPr lang="en-US" dirty="0"/>
              <a:t>For all x in U, there is a complement of x (~x)</a:t>
            </a:r>
          </a:p>
          <a:p>
            <a:pPr lvl="1"/>
            <a:r>
              <a:rPr lang="en-US" dirty="0"/>
              <a:t>Meaning the outcome where x doesn't happen</a:t>
            </a:r>
          </a:p>
          <a:p>
            <a:pPr lvl="1"/>
            <a:r>
              <a:rPr lang="en-US" dirty="0"/>
              <a:t>P(X=~x) = 1 – P(X=x)</a:t>
            </a:r>
          </a:p>
          <a:p>
            <a:pPr lvl="1"/>
            <a:r>
              <a:rPr lang="en-US" dirty="0"/>
              <a:t>Sometimes it is easier to compute P(~x) than P(x)</a:t>
            </a:r>
          </a:p>
          <a:p>
            <a:r>
              <a:rPr lang="en-US" dirty="0"/>
              <a:t>For all x in U, P(X=x) must add up to 1</a:t>
            </a:r>
          </a:p>
          <a:p>
            <a:pPr lvl="1"/>
            <a:r>
              <a:rPr lang="en-US" dirty="0"/>
              <a:t>Some outcome must happen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0919A7-575F-E347-B9A0-78A5A1498346}"/>
                  </a:ext>
                </a:extLst>
              </p:cNvPr>
              <p:cNvSpPr txBox="1"/>
              <p:nvPr/>
            </p:nvSpPr>
            <p:spPr>
              <a:xfrm>
                <a:off x="4722047" y="4952966"/>
                <a:ext cx="2111797" cy="736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0919A7-575F-E347-B9A0-78A5A1498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047" y="4952966"/>
                <a:ext cx="2111797" cy="736868"/>
              </a:xfrm>
              <a:prstGeom prst="rect">
                <a:avLst/>
              </a:prstGeom>
              <a:blipFill>
                <a:blip r:embed="rId2"/>
                <a:stretch>
                  <a:fillRect l="-31325" t="-123729" r="-1205" b="-18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711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1F99-5252-7A41-B5D2-161390AD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D5CD-3638-6A4B-9460-C1E3414E2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Game: You flip a coin 5 times</a:t>
            </a:r>
          </a:p>
          <a:p>
            <a:r>
              <a:rPr lang="en-US" dirty="0"/>
              <a:t>Reward: I give you a dollar for every head</a:t>
            </a:r>
          </a:p>
          <a:p>
            <a:r>
              <a:rPr lang="en-US" dirty="0"/>
              <a:t>How much should you expect to earn?</a:t>
            </a:r>
          </a:p>
          <a:p>
            <a:r>
              <a:rPr lang="en-US" dirty="0"/>
              <a:t>Add up the value for each outcome X the probability of that outcome</a:t>
            </a:r>
          </a:p>
          <a:p>
            <a:pPr lvl="1"/>
            <a:r>
              <a:rPr lang="en-US" dirty="0"/>
              <a:t>$0 * P(0) + $1 * P(1) + … + $5 * P(5)</a:t>
            </a:r>
          </a:p>
          <a:p>
            <a:r>
              <a:rPr lang="en-US" dirty="0"/>
              <a:t>Need the probabilities…</a:t>
            </a:r>
          </a:p>
        </p:txBody>
      </p:sp>
    </p:spTree>
    <p:extLst>
      <p:ext uri="{BB962C8B-B14F-4D97-AF65-F5344CB8AC3E}">
        <p14:creationId xmlns:p14="http://schemas.microsoft.com/office/powerpoint/2010/main" val="4234940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901A-77F0-DE4A-95C6-21771B51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031D6-4900-CE47-962C-7C386884A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successes out of some number of trials</a:t>
            </a:r>
          </a:p>
          <a:p>
            <a:pPr lvl="1"/>
            <a:r>
              <a:rPr lang="en-US" dirty="0"/>
              <a:t>More next week</a:t>
            </a:r>
          </a:p>
          <a:p>
            <a:r>
              <a:rPr lang="en-US" dirty="0"/>
              <a:t>Points to note</a:t>
            </a:r>
          </a:p>
          <a:p>
            <a:pPr lvl="1"/>
            <a:r>
              <a:rPr lang="en-US" dirty="0"/>
              <a:t>P(0) = P(5) because switching heads and tail shouldn't change our probability</a:t>
            </a:r>
          </a:p>
          <a:p>
            <a:pPr lvl="1"/>
            <a:r>
              <a:rPr lang="en-US" dirty="0"/>
              <a:t>Similarly P(1) = P(4) and P(2) = P(3)</a:t>
            </a:r>
          </a:p>
          <a:p>
            <a:pPr lvl="1"/>
            <a:r>
              <a:rPr lang="en-US" dirty="0"/>
              <a:t>P(0) + P(1) + P(2) + P(3) + P(4) + P(5) = 1, because those are all the possibilities</a:t>
            </a:r>
          </a:p>
          <a:p>
            <a:pPr lvl="1"/>
            <a:r>
              <a:rPr lang="en-US" dirty="0"/>
              <a:t>P(0) and P(5) should be less likely because there fewer ways to make this happen</a:t>
            </a:r>
          </a:p>
        </p:txBody>
      </p:sp>
    </p:spTree>
    <p:extLst>
      <p:ext uri="{BB962C8B-B14F-4D97-AF65-F5344CB8AC3E}">
        <p14:creationId xmlns:p14="http://schemas.microsoft.com/office/powerpoint/2010/main" val="960824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909C-8AE2-4B43-B3FE-121A3963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8BB5-2921-DC41-93AB-397379636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P(0) = P(5) = 1/32 = 0.031</a:t>
            </a:r>
          </a:p>
          <a:p>
            <a:r>
              <a:rPr lang="en-US" dirty="0"/>
              <a:t>P(1) = P(4) = 15/96 = 0.16</a:t>
            </a:r>
          </a:p>
          <a:p>
            <a:r>
              <a:rPr lang="en-US" dirty="0"/>
              <a:t>P(2) = P(3) = 5/16 = 0.31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2ABFA-330F-2843-867D-148A58F18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196" y="2180496"/>
            <a:ext cx="52451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0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8165-AFC3-5A4A-B1E1-C44B7921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1FFA4-CF26-A54B-B856-F75B09169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145696"/>
            <a:ext cx="11029615" cy="2713103"/>
          </a:xfrm>
        </p:spPr>
        <p:txBody>
          <a:bodyPr/>
          <a:lstStyle/>
          <a:p>
            <a:r>
              <a:rPr lang="en-US" dirty="0"/>
              <a:t>E(game) = 2.5</a:t>
            </a:r>
          </a:p>
          <a:p>
            <a:r>
              <a:rPr lang="en-US" dirty="0"/>
              <a:t>This makes sense because $0/$5 are equally likely</a:t>
            </a:r>
          </a:p>
          <a:p>
            <a:pPr lvl="1"/>
            <a:r>
              <a:rPr lang="en-US" dirty="0"/>
              <a:t>And $1/$4 are equally likely</a:t>
            </a:r>
          </a:p>
          <a:p>
            <a:pPr lvl="1"/>
            <a:r>
              <a:rPr lang="en-US" dirty="0"/>
              <a:t>And $2/$3 are equally likely</a:t>
            </a:r>
          </a:p>
          <a:p>
            <a:r>
              <a:rPr lang="en-US" dirty="0"/>
              <a:t>So the payoff should be balanced between the outcomes of 0 and 5</a:t>
            </a:r>
          </a:p>
          <a:p>
            <a:r>
              <a:rPr lang="en-US" dirty="0"/>
              <a:t>If you played this game 1000 times</a:t>
            </a:r>
          </a:p>
          <a:p>
            <a:pPr lvl="1"/>
            <a:r>
              <a:rPr lang="en-US" dirty="0"/>
              <a:t>You would likely earn $2500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6EC56-DA82-6746-875B-8659F4CD0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55" y="2180496"/>
            <a:ext cx="5245100" cy="96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65BE0F-9BD2-2441-8F8D-A51F88A1E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174" y="1238347"/>
            <a:ext cx="52451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8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0466-409A-484B-B477-A1572DD3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Announcement: 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9C6F5-6266-934B-A16D-426334870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I'm moving my office hours</a:t>
            </a:r>
          </a:p>
          <a:p>
            <a:r>
              <a:rPr lang="en-US" dirty="0"/>
              <a:t>Originally 11 – noon on Tuesdays</a:t>
            </a:r>
          </a:p>
          <a:p>
            <a:r>
              <a:rPr lang="en-US" dirty="0"/>
              <a:t>Moving to 1 – 2 pm on Tuesdays</a:t>
            </a:r>
          </a:p>
          <a:p>
            <a:pPr lvl="1"/>
            <a:r>
              <a:rPr lang="en-US" dirty="0"/>
              <a:t>Always by appointment if this time doesn't work</a:t>
            </a:r>
          </a:p>
        </p:txBody>
      </p:sp>
    </p:spTree>
    <p:extLst>
      <p:ext uri="{BB962C8B-B14F-4D97-AF65-F5344CB8AC3E}">
        <p14:creationId xmlns:p14="http://schemas.microsoft.com/office/powerpoint/2010/main" val="420134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012D-5F33-0144-A935-BAF756A3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EBB66-D557-2F44-9E17-D96F69C8B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</a:t>
            </a:r>
          </a:p>
          <a:p>
            <a:r>
              <a:rPr lang="en-US" dirty="0"/>
              <a:t>Conditional probability</a:t>
            </a:r>
          </a:p>
          <a:p>
            <a:r>
              <a:rPr lang="en-US" dirty="0"/>
              <a:t>Continuous distributions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48285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3,  Part 1</a:t>
            </a:r>
          </a:p>
        </p:txBody>
      </p:sp>
    </p:spTree>
    <p:extLst>
      <p:ext uri="{BB962C8B-B14F-4D97-AF65-F5344CB8AC3E}">
        <p14:creationId xmlns:p14="http://schemas.microsoft.com/office/powerpoint/2010/main" val="75365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51DB11-99E5-3E43-906E-471E42FA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/ statistics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CCD38-F368-AD4C-B8A4-C275EB30EC72}"/>
              </a:ext>
            </a:extLst>
          </p:cNvPr>
          <p:cNvSpPr txBox="1"/>
          <p:nvPr/>
        </p:nvSpPr>
        <p:spPr>
          <a:xfrm>
            <a:off x="2027582" y="3498574"/>
            <a:ext cx="2435087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Theory</a:t>
            </a:r>
          </a:p>
          <a:p>
            <a:r>
              <a:rPr lang="en-US" dirty="0"/>
              <a:t>(Mathematical model)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3878C-2B2E-864F-A685-0879F63D015C}"/>
              </a:ext>
            </a:extLst>
          </p:cNvPr>
          <p:cNvSpPr txBox="1"/>
          <p:nvPr/>
        </p:nvSpPr>
        <p:spPr>
          <a:xfrm>
            <a:off x="6849762" y="3498574"/>
            <a:ext cx="2435087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(Observations)</a:t>
            </a:r>
          </a:p>
        </p:txBody>
      </p:sp>
      <p:sp>
        <p:nvSpPr>
          <p:cNvPr id="8" name="U-Turn Arrow 7">
            <a:extLst>
              <a:ext uri="{FF2B5EF4-FFF2-40B4-BE49-F238E27FC236}">
                <a16:creationId xmlns:a16="http://schemas.microsoft.com/office/drawing/2014/main" id="{2C64FE1C-6B1F-554C-9E79-AA63182D6FB7}"/>
              </a:ext>
            </a:extLst>
          </p:cNvPr>
          <p:cNvSpPr/>
          <p:nvPr/>
        </p:nvSpPr>
        <p:spPr>
          <a:xfrm>
            <a:off x="3064475" y="2585517"/>
            <a:ext cx="5239265" cy="91305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936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Probability</a:t>
            </a:r>
          </a:p>
        </p:txBody>
      </p:sp>
      <p:sp>
        <p:nvSpPr>
          <p:cNvPr id="11" name="U-Turn Arrow 10">
            <a:extLst>
              <a:ext uri="{FF2B5EF4-FFF2-40B4-BE49-F238E27FC236}">
                <a16:creationId xmlns:a16="http://schemas.microsoft.com/office/drawing/2014/main" id="{25EAA0A1-FFB0-BC4E-B0AD-6F30900EDBE6}"/>
              </a:ext>
            </a:extLst>
          </p:cNvPr>
          <p:cNvSpPr/>
          <p:nvPr/>
        </p:nvSpPr>
        <p:spPr>
          <a:xfrm rot="10800000">
            <a:off x="3064476" y="4144905"/>
            <a:ext cx="5128054" cy="97618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6519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6B77D4-27E1-0341-9B75-9B3AA529889B}"/>
              </a:ext>
            </a:extLst>
          </p:cNvPr>
          <p:cNvSpPr txBox="1"/>
          <p:nvPr/>
        </p:nvSpPr>
        <p:spPr>
          <a:xfrm>
            <a:off x="5048357" y="4402164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19579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9AED-93A0-5C4F-BB0C-4286B804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CAFA-5B47-A64F-AC34-8385B3F6E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probability that it will rain tomorrow?</a:t>
            </a:r>
          </a:p>
          <a:p>
            <a:pPr lvl="1"/>
            <a:r>
              <a:rPr lang="en-US" dirty="0"/>
              <a:t>A number and a reason why</a:t>
            </a:r>
          </a:p>
          <a:p>
            <a:r>
              <a:rPr lang="en-US" dirty="0"/>
              <a:t>Discuss in groups of 3 or 4</a:t>
            </a:r>
          </a:p>
          <a:p>
            <a:r>
              <a:rPr lang="en-US" dirty="0"/>
              <a:t>Time: 10 minutes</a:t>
            </a:r>
          </a:p>
        </p:txBody>
      </p:sp>
    </p:spTree>
    <p:extLst>
      <p:ext uri="{BB962C8B-B14F-4D97-AF65-F5344CB8AC3E}">
        <p14:creationId xmlns:p14="http://schemas.microsoft.com/office/powerpoint/2010/main" val="73884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1E14-7235-C54B-A53A-D630B011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think about probability?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C8BF5-A5C3-1B44-9E66-F7841CE11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P(Weather=Rain) = 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191AD-537E-194D-9C1F-8520D62BFC15}"/>
              </a:ext>
            </a:extLst>
          </p:cNvPr>
          <p:cNvSpPr txBox="1"/>
          <p:nvPr/>
        </p:nvSpPr>
        <p:spPr>
          <a:xfrm>
            <a:off x="1556952" y="4534930"/>
            <a:ext cx="239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variable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AC4EEF-65A1-3F45-8A47-90BE65A0ED1B}"/>
              </a:ext>
            </a:extLst>
          </p:cNvPr>
          <p:cNvCxnSpPr/>
          <p:nvPr/>
        </p:nvCxnSpPr>
        <p:spPr>
          <a:xfrm flipH="1" flipV="1">
            <a:off x="1717589" y="4019647"/>
            <a:ext cx="247135" cy="4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F91535-9BE2-FB4C-8E2C-0DFBF1625E8E}"/>
              </a:ext>
            </a:extLst>
          </p:cNvPr>
          <p:cNvSpPr txBox="1"/>
          <p:nvPr/>
        </p:nvSpPr>
        <p:spPr>
          <a:xfrm>
            <a:off x="1717589" y="2594815"/>
            <a:ext cx="239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A0F44D-F318-5249-9642-B2F8E71F16AA}"/>
              </a:ext>
            </a:extLst>
          </p:cNvPr>
          <p:cNvCxnSpPr>
            <a:cxnSpLocks/>
          </p:cNvCxnSpPr>
          <p:nvPr/>
        </p:nvCxnSpPr>
        <p:spPr>
          <a:xfrm flipH="1">
            <a:off x="2323070" y="2964147"/>
            <a:ext cx="135926" cy="71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CF4D8B0-2E67-E040-A1BC-E6F00FC144E1}"/>
              </a:ext>
            </a:extLst>
          </p:cNvPr>
          <p:cNvSpPr txBox="1"/>
          <p:nvPr/>
        </p:nvSpPr>
        <p:spPr>
          <a:xfrm>
            <a:off x="3439085" y="3609492"/>
            <a:ext cx="239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value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24C606-80E5-7B40-8719-67CAE90928CC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101546" y="3794158"/>
            <a:ext cx="337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3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ABB8-526C-D340-A3EF-C1A9C021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D7CD0-1EB4-6241-B661-77D05E94B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universe of outcomes?</a:t>
            </a:r>
          </a:p>
          <a:p>
            <a:pPr lvl="1"/>
            <a:r>
              <a:rPr lang="en-US" dirty="0"/>
              <a:t>What possible values can "Weather" take on?</a:t>
            </a:r>
          </a:p>
          <a:p>
            <a:r>
              <a:rPr lang="en-US" dirty="0"/>
              <a:t>How do we precisely define each condition?</a:t>
            </a:r>
          </a:p>
          <a:p>
            <a:pPr lvl="1"/>
            <a:r>
              <a:rPr lang="en-US" dirty="0"/>
              <a:t>What is "Rain" vs "Scattered showers"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2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1736-6FFA-4D4F-B5FB-E441C55D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value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76DCE-106A-8F48-BE90-793FCB0B4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Frequentist answer: How often the outcome tends to occur</a:t>
            </a:r>
          </a:p>
          <a:p>
            <a:pPr lvl="1"/>
            <a:r>
              <a:rPr lang="en-US" dirty="0"/>
              <a:t>But people state probabilities of unique events all the time (election outcomes, for example)</a:t>
            </a:r>
          </a:p>
          <a:p>
            <a:r>
              <a:rPr lang="en-US" dirty="0"/>
              <a:t>Bayesian answer: Measure of expectation / belief</a:t>
            </a:r>
          </a:p>
          <a:p>
            <a:pPr lvl="1"/>
            <a:r>
              <a:rPr lang="en-US" dirty="0"/>
              <a:t>What outcomes we think are likely in the circumstances (but purely subjective)</a:t>
            </a:r>
          </a:p>
          <a:p>
            <a:r>
              <a:rPr lang="en-US" dirty="0"/>
              <a:t>Is anything really random? Or maybe everything is random?</a:t>
            </a:r>
          </a:p>
          <a:p>
            <a:pPr lvl="1"/>
            <a:r>
              <a:rPr lang="en-US" dirty="0"/>
              <a:t>NB: Spinoza, Heisenberg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284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1769</TotalTime>
  <Words>909</Words>
  <Application>Microsoft Macintosh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Cambria Math</vt:lpstr>
      <vt:lpstr>Gill Sans MT</vt:lpstr>
      <vt:lpstr>Wingdings 2</vt:lpstr>
      <vt:lpstr>Dividend</vt:lpstr>
      <vt:lpstr>INFO 5871-001: Data Science / Info Science</vt:lpstr>
      <vt:lpstr>Announcement: Office hours</vt:lpstr>
      <vt:lpstr>Outline</vt:lpstr>
      <vt:lpstr>Probability</vt:lpstr>
      <vt:lpstr>Probability / statistics</vt:lpstr>
      <vt:lpstr>Probability question</vt:lpstr>
      <vt:lpstr>How do we think about probability?</vt:lpstr>
      <vt:lpstr>Understanding the definition</vt:lpstr>
      <vt:lpstr>What does the value mean?</vt:lpstr>
      <vt:lpstr>Distribution</vt:lpstr>
      <vt:lpstr>Some Outcomes</vt:lpstr>
      <vt:lpstr>Report (Empirical distribution)</vt:lpstr>
      <vt:lpstr>UNIFORM Distribution</vt:lpstr>
      <vt:lpstr>Non-uniform distribution</vt:lpstr>
      <vt:lpstr>Laws of probability</vt:lpstr>
      <vt:lpstr>Expected value</vt:lpstr>
      <vt:lpstr>Binomial Distribution</vt:lpstr>
      <vt:lpstr>Theoretical Distribution</vt:lpstr>
      <vt:lpstr>Expected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Robin Douglas Burke</cp:lastModifiedBy>
  <cp:revision>28</cp:revision>
  <dcterms:created xsi:type="dcterms:W3CDTF">2019-08-24T17:30:40Z</dcterms:created>
  <dcterms:modified xsi:type="dcterms:W3CDTF">2019-09-09T18:02:05Z</dcterms:modified>
</cp:coreProperties>
</file>