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72" r:id="rId5"/>
    <p:sldId id="273" r:id="rId6"/>
    <p:sldId id="268" r:id="rId7"/>
    <p:sldId id="262" r:id="rId8"/>
    <p:sldId id="263" r:id="rId9"/>
    <p:sldId id="264" r:id="rId10"/>
    <p:sldId id="265" r:id="rId11"/>
    <p:sldId id="267" r:id="rId12"/>
    <p:sldId id="266" r:id="rId13"/>
    <p:sldId id="270" r:id="rId14"/>
    <p:sldId id="27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D52E79-90BB-0C42-A798-89F0074F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10" y="1801184"/>
            <a:ext cx="5295900" cy="130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4D6EC8-0B32-9E4A-9B95-E5DE69DB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DD8A-2256-B54D-A8A9-2EA58D2A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question we might ask is: how reliable is the machine learning predictor?</a:t>
            </a:r>
          </a:p>
          <a:p>
            <a:pPr lvl="1"/>
            <a:r>
              <a:rPr lang="en-US" dirty="0"/>
              <a:t>If it says the photo is fashion-rated, how often is it right?</a:t>
            </a:r>
          </a:p>
          <a:p>
            <a:pPr lvl="1"/>
            <a:r>
              <a:rPr lang="en-US" dirty="0"/>
              <a:t>Condition is the prediction, outcome of interest is the true status of the photo</a:t>
            </a:r>
          </a:p>
          <a:p>
            <a:r>
              <a:rPr lang="en-US" dirty="0"/>
              <a:t>P(fashion | </a:t>
            </a:r>
            <a:r>
              <a:rPr lang="en-US" dirty="0" err="1"/>
              <a:t>pred_fashion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means we only care about the cases when this is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134755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6EC8-0B32-9E4A-9B95-E5DE69DB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DD8A-2256-B54D-A8A9-2EA58D2A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P(fashion | </a:t>
            </a:r>
            <a:r>
              <a:rPr lang="en-US" dirty="0" err="1"/>
              <a:t>pred_fashion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were 219 such predictions</a:t>
            </a:r>
          </a:p>
          <a:p>
            <a:pPr lvl="1"/>
            <a:r>
              <a:rPr lang="en-US" dirty="0"/>
              <a:t>197 of them were correct</a:t>
            </a:r>
          </a:p>
          <a:p>
            <a:pPr lvl="1"/>
            <a:r>
              <a:rPr lang="en-US" dirty="0"/>
              <a:t>= 197/219 = 0.89954 = 0.90 or 90%</a:t>
            </a:r>
          </a:p>
          <a:p>
            <a:r>
              <a:rPr lang="en-US" dirty="0"/>
              <a:t>That looks pretty 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52E79-90BB-0C42-A798-89F0074F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472" y="2268323"/>
            <a:ext cx="5295900" cy="13081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C01848-A6E0-B448-85C9-97D3A88CA0D9}"/>
              </a:ext>
            </a:extLst>
          </p:cNvPr>
          <p:cNvSpPr/>
          <p:nvPr/>
        </p:nvSpPr>
        <p:spPr>
          <a:xfrm>
            <a:off x="7176052" y="2504661"/>
            <a:ext cx="4214191" cy="646043"/>
          </a:xfrm>
          <a:custGeom>
            <a:avLst/>
            <a:gdLst>
              <a:gd name="connsiteX0" fmla="*/ 59635 w 4214191"/>
              <a:gd name="connsiteY0" fmla="*/ 238539 h 646043"/>
              <a:gd name="connsiteX1" fmla="*/ 526774 w 4214191"/>
              <a:gd name="connsiteY1" fmla="*/ 238539 h 646043"/>
              <a:gd name="connsiteX2" fmla="*/ 904461 w 4214191"/>
              <a:gd name="connsiteY2" fmla="*/ 228600 h 646043"/>
              <a:gd name="connsiteX3" fmla="*/ 1222513 w 4214191"/>
              <a:gd name="connsiteY3" fmla="*/ 208722 h 646043"/>
              <a:gd name="connsiteX4" fmla="*/ 1331844 w 4214191"/>
              <a:gd name="connsiteY4" fmla="*/ 198782 h 646043"/>
              <a:gd name="connsiteX5" fmla="*/ 1451113 w 4214191"/>
              <a:gd name="connsiteY5" fmla="*/ 178904 h 646043"/>
              <a:gd name="connsiteX6" fmla="*/ 1630018 w 4214191"/>
              <a:gd name="connsiteY6" fmla="*/ 159026 h 646043"/>
              <a:gd name="connsiteX7" fmla="*/ 1769165 w 4214191"/>
              <a:gd name="connsiteY7" fmla="*/ 139148 h 646043"/>
              <a:gd name="connsiteX8" fmla="*/ 1818861 w 4214191"/>
              <a:gd name="connsiteY8" fmla="*/ 129209 h 646043"/>
              <a:gd name="connsiteX9" fmla="*/ 1908313 w 4214191"/>
              <a:gd name="connsiteY9" fmla="*/ 119269 h 646043"/>
              <a:gd name="connsiteX10" fmla="*/ 1958009 w 4214191"/>
              <a:gd name="connsiteY10" fmla="*/ 109330 h 646043"/>
              <a:gd name="connsiteX11" fmla="*/ 2067339 w 4214191"/>
              <a:gd name="connsiteY11" fmla="*/ 99391 h 646043"/>
              <a:gd name="connsiteX12" fmla="*/ 2335696 w 4214191"/>
              <a:gd name="connsiteY12" fmla="*/ 79513 h 646043"/>
              <a:gd name="connsiteX13" fmla="*/ 2613991 w 4214191"/>
              <a:gd name="connsiteY13" fmla="*/ 49696 h 646043"/>
              <a:gd name="connsiteX14" fmla="*/ 2703444 w 4214191"/>
              <a:gd name="connsiteY14" fmla="*/ 29817 h 646043"/>
              <a:gd name="connsiteX15" fmla="*/ 2812774 w 4214191"/>
              <a:gd name="connsiteY15" fmla="*/ 19878 h 646043"/>
              <a:gd name="connsiteX16" fmla="*/ 2991678 w 4214191"/>
              <a:gd name="connsiteY16" fmla="*/ 0 h 646043"/>
              <a:gd name="connsiteX17" fmla="*/ 3707296 w 4214191"/>
              <a:gd name="connsiteY17" fmla="*/ 9939 h 646043"/>
              <a:gd name="connsiteX18" fmla="*/ 3816626 w 4214191"/>
              <a:gd name="connsiteY18" fmla="*/ 39756 h 646043"/>
              <a:gd name="connsiteX19" fmla="*/ 3916018 w 4214191"/>
              <a:gd name="connsiteY19" fmla="*/ 69574 h 646043"/>
              <a:gd name="connsiteX20" fmla="*/ 3975652 w 4214191"/>
              <a:gd name="connsiteY20" fmla="*/ 79513 h 646043"/>
              <a:gd name="connsiteX21" fmla="*/ 4025348 w 4214191"/>
              <a:gd name="connsiteY21" fmla="*/ 99391 h 646043"/>
              <a:gd name="connsiteX22" fmla="*/ 4094922 w 4214191"/>
              <a:gd name="connsiteY22" fmla="*/ 129209 h 646043"/>
              <a:gd name="connsiteX23" fmla="*/ 4144618 w 4214191"/>
              <a:gd name="connsiteY23" fmla="*/ 178904 h 646043"/>
              <a:gd name="connsiteX24" fmla="*/ 4174435 w 4214191"/>
              <a:gd name="connsiteY24" fmla="*/ 208722 h 646043"/>
              <a:gd name="connsiteX25" fmla="*/ 4194313 w 4214191"/>
              <a:gd name="connsiteY25" fmla="*/ 268356 h 646043"/>
              <a:gd name="connsiteX26" fmla="*/ 4204252 w 4214191"/>
              <a:gd name="connsiteY26" fmla="*/ 298174 h 646043"/>
              <a:gd name="connsiteX27" fmla="*/ 4214191 w 4214191"/>
              <a:gd name="connsiteY27" fmla="*/ 337930 h 646043"/>
              <a:gd name="connsiteX28" fmla="*/ 4194313 w 4214191"/>
              <a:gd name="connsiteY28" fmla="*/ 427382 h 646043"/>
              <a:gd name="connsiteX29" fmla="*/ 4174435 w 4214191"/>
              <a:gd name="connsiteY29" fmla="*/ 447261 h 646043"/>
              <a:gd name="connsiteX30" fmla="*/ 4084983 w 4214191"/>
              <a:gd name="connsiteY30" fmla="*/ 487017 h 646043"/>
              <a:gd name="connsiteX31" fmla="*/ 4055165 w 4214191"/>
              <a:gd name="connsiteY31" fmla="*/ 496956 h 646043"/>
              <a:gd name="connsiteX32" fmla="*/ 4025348 w 4214191"/>
              <a:gd name="connsiteY32" fmla="*/ 506896 h 646043"/>
              <a:gd name="connsiteX33" fmla="*/ 3975652 w 4214191"/>
              <a:gd name="connsiteY33" fmla="*/ 516835 h 646043"/>
              <a:gd name="connsiteX34" fmla="*/ 3896139 w 4214191"/>
              <a:gd name="connsiteY34" fmla="*/ 536713 h 646043"/>
              <a:gd name="connsiteX35" fmla="*/ 3776870 w 4214191"/>
              <a:gd name="connsiteY35" fmla="*/ 556591 h 646043"/>
              <a:gd name="connsiteX36" fmla="*/ 3230218 w 4214191"/>
              <a:gd name="connsiteY36" fmla="*/ 586409 h 646043"/>
              <a:gd name="connsiteX37" fmla="*/ 3091070 w 4214191"/>
              <a:gd name="connsiteY37" fmla="*/ 596348 h 646043"/>
              <a:gd name="connsiteX38" fmla="*/ 2266122 w 4214191"/>
              <a:gd name="connsiteY38" fmla="*/ 626165 h 646043"/>
              <a:gd name="connsiteX39" fmla="*/ 1997765 w 4214191"/>
              <a:gd name="connsiteY39" fmla="*/ 636104 h 646043"/>
              <a:gd name="connsiteX40" fmla="*/ 1103244 w 4214191"/>
              <a:gd name="connsiteY40" fmla="*/ 646043 h 646043"/>
              <a:gd name="connsiteX41" fmla="*/ 834887 w 4214191"/>
              <a:gd name="connsiteY41" fmla="*/ 636104 h 646043"/>
              <a:gd name="connsiteX42" fmla="*/ 606287 w 4214191"/>
              <a:gd name="connsiteY42" fmla="*/ 606287 h 646043"/>
              <a:gd name="connsiteX43" fmla="*/ 457200 w 4214191"/>
              <a:gd name="connsiteY43" fmla="*/ 596348 h 646043"/>
              <a:gd name="connsiteX44" fmla="*/ 357809 w 4214191"/>
              <a:gd name="connsiteY44" fmla="*/ 576469 h 646043"/>
              <a:gd name="connsiteX45" fmla="*/ 298174 w 4214191"/>
              <a:gd name="connsiteY45" fmla="*/ 556591 h 646043"/>
              <a:gd name="connsiteX46" fmla="*/ 268357 w 4214191"/>
              <a:gd name="connsiteY46" fmla="*/ 546652 h 646043"/>
              <a:gd name="connsiteX47" fmla="*/ 248478 w 4214191"/>
              <a:gd name="connsiteY47" fmla="*/ 526774 h 646043"/>
              <a:gd name="connsiteX48" fmla="*/ 188844 w 4214191"/>
              <a:gd name="connsiteY48" fmla="*/ 506896 h 646043"/>
              <a:gd name="connsiteX49" fmla="*/ 159026 w 4214191"/>
              <a:gd name="connsiteY49" fmla="*/ 496956 h 646043"/>
              <a:gd name="connsiteX50" fmla="*/ 119270 w 4214191"/>
              <a:gd name="connsiteY50" fmla="*/ 477078 h 646043"/>
              <a:gd name="connsiteX51" fmla="*/ 69574 w 4214191"/>
              <a:gd name="connsiteY51" fmla="*/ 447261 h 646043"/>
              <a:gd name="connsiteX52" fmla="*/ 49696 w 4214191"/>
              <a:gd name="connsiteY52" fmla="*/ 427382 h 646043"/>
              <a:gd name="connsiteX53" fmla="*/ 9939 w 4214191"/>
              <a:gd name="connsiteY53" fmla="*/ 367748 h 646043"/>
              <a:gd name="connsiteX54" fmla="*/ 0 w 4214191"/>
              <a:gd name="connsiteY54" fmla="*/ 337930 h 646043"/>
              <a:gd name="connsiteX55" fmla="*/ 159026 w 4214191"/>
              <a:gd name="connsiteY55" fmla="*/ 278296 h 64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214191" h="646043">
                <a:moveTo>
                  <a:pt x="59635" y="238539"/>
                </a:moveTo>
                <a:cubicBezTo>
                  <a:pt x="656827" y="212574"/>
                  <a:pt x="-89602" y="238539"/>
                  <a:pt x="526774" y="238539"/>
                </a:cubicBezTo>
                <a:cubicBezTo>
                  <a:pt x="652713" y="238539"/>
                  <a:pt x="778565" y="231913"/>
                  <a:pt x="904461" y="228600"/>
                </a:cubicBezTo>
                <a:lnTo>
                  <a:pt x="1222513" y="208722"/>
                </a:lnTo>
                <a:cubicBezTo>
                  <a:pt x="1258999" y="205915"/>
                  <a:pt x="1295400" y="202095"/>
                  <a:pt x="1331844" y="198782"/>
                </a:cubicBezTo>
                <a:cubicBezTo>
                  <a:pt x="1400913" y="181515"/>
                  <a:pt x="1351398" y="192199"/>
                  <a:pt x="1451113" y="178904"/>
                </a:cubicBezTo>
                <a:cubicBezTo>
                  <a:pt x="1580664" y="161631"/>
                  <a:pt x="1460257" y="174459"/>
                  <a:pt x="1630018" y="159026"/>
                </a:cubicBezTo>
                <a:cubicBezTo>
                  <a:pt x="1715318" y="137701"/>
                  <a:pt x="1623902" y="158516"/>
                  <a:pt x="1769165" y="139148"/>
                </a:cubicBezTo>
                <a:cubicBezTo>
                  <a:pt x="1785910" y="136915"/>
                  <a:pt x="1802137" y="131598"/>
                  <a:pt x="1818861" y="129209"/>
                </a:cubicBezTo>
                <a:cubicBezTo>
                  <a:pt x="1848560" y="124966"/>
                  <a:pt x="1878614" y="123512"/>
                  <a:pt x="1908313" y="119269"/>
                </a:cubicBezTo>
                <a:cubicBezTo>
                  <a:pt x="1925037" y="116880"/>
                  <a:pt x="1941246" y="111425"/>
                  <a:pt x="1958009" y="109330"/>
                </a:cubicBezTo>
                <a:cubicBezTo>
                  <a:pt x="1994320" y="104791"/>
                  <a:pt x="2030946" y="103222"/>
                  <a:pt x="2067339" y="99391"/>
                </a:cubicBezTo>
                <a:cubicBezTo>
                  <a:pt x="2262672" y="78830"/>
                  <a:pt x="1994460" y="97473"/>
                  <a:pt x="2335696" y="79513"/>
                </a:cubicBezTo>
                <a:cubicBezTo>
                  <a:pt x="2520877" y="53059"/>
                  <a:pt x="2428110" y="62973"/>
                  <a:pt x="2613991" y="49696"/>
                </a:cubicBezTo>
                <a:cubicBezTo>
                  <a:pt x="2639533" y="43310"/>
                  <a:pt x="2678200" y="32972"/>
                  <a:pt x="2703444" y="29817"/>
                </a:cubicBezTo>
                <a:cubicBezTo>
                  <a:pt x="2739755" y="25278"/>
                  <a:pt x="2776375" y="23643"/>
                  <a:pt x="2812774" y="19878"/>
                </a:cubicBezTo>
                <a:lnTo>
                  <a:pt x="2991678" y="0"/>
                </a:lnTo>
                <a:lnTo>
                  <a:pt x="3707296" y="9939"/>
                </a:lnTo>
                <a:cubicBezTo>
                  <a:pt x="3737766" y="10730"/>
                  <a:pt x="3790297" y="30979"/>
                  <a:pt x="3816626" y="39756"/>
                </a:cubicBezTo>
                <a:cubicBezTo>
                  <a:pt x="3850802" y="51148"/>
                  <a:pt x="3879012" y="61034"/>
                  <a:pt x="3916018" y="69574"/>
                </a:cubicBezTo>
                <a:cubicBezTo>
                  <a:pt x="3935654" y="74105"/>
                  <a:pt x="3955774" y="76200"/>
                  <a:pt x="3975652" y="79513"/>
                </a:cubicBezTo>
                <a:cubicBezTo>
                  <a:pt x="3992217" y="86139"/>
                  <a:pt x="4009044" y="92145"/>
                  <a:pt x="4025348" y="99391"/>
                </a:cubicBezTo>
                <a:cubicBezTo>
                  <a:pt x="4099048" y="132146"/>
                  <a:pt x="4033674" y="108791"/>
                  <a:pt x="4094922" y="129209"/>
                </a:cubicBezTo>
                <a:lnTo>
                  <a:pt x="4144618" y="178904"/>
                </a:lnTo>
                <a:lnTo>
                  <a:pt x="4174435" y="208722"/>
                </a:lnTo>
                <a:lnTo>
                  <a:pt x="4194313" y="268356"/>
                </a:lnTo>
                <a:cubicBezTo>
                  <a:pt x="4197626" y="278295"/>
                  <a:pt x="4201711" y="288010"/>
                  <a:pt x="4204252" y="298174"/>
                </a:cubicBezTo>
                <a:lnTo>
                  <a:pt x="4214191" y="337930"/>
                </a:lnTo>
                <a:cubicBezTo>
                  <a:pt x="4212184" y="349974"/>
                  <a:pt x="4205606" y="408560"/>
                  <a:pt x="4194313" y="427382"/>
                </a:cubicBezTo>
                <a:cubicBezTo>
                  <a:pt x="4189492" y="435417"/>
                  <a:pt x="4181752" y="441407"/>
                  <a:pt x="4174435" y="447261"/>
                </a:cubicBezTo>
                <a:cubicBezTo>
                  <a:pt x="4140685" y="474261"/>
                  <a:pt x="4132266" y="471256"/>
                  <a:pt x="4084983" y="487017"/>
                </a:cubicBezTo>
                <a:lnTo>
                  <a:pt x="4055165" y="496956"/>
                </a:lnTo>
                <a:cubicBezTo>
                  <a:pt x="4045226" y="500269"/>
                  <a:pt x="4035621" y="504841"/>
                  <a:pt x="4025348" y="506896"/>
                </a:cubicBezTo>
                <a:cubicBezTo>
                  <a:pt x="4008783" y="510209"/>
                  <a:pt x="3992113" y="513036"/>
                  <a:pt x="3975652" y="516835"/>
                </a:cubicBezTo>
                <a:cubicBezTo>
                  <a:pt x="3949032" y="522978"/>
                  <a:pt x="3922928" y="531355"/>
                  <a:pt x="3896139" y="536713"/>
                </a:cubicBezTo>
                <a:cubicBezTo>
                  <a:pt x="3857253" y="544490"/>
                  <a:pt x="3816321" y="553632"/>
                  <a:pt x="3776870" y="556591"/>
                </a:cubicBezTo>
                <a:cubicBezTo>
                  <a:pt x="3416962" y="583584"/>
                  <a:pt x="3531043" y="569696"/>
                  <a:pt x="3230218" y="586409"/>
                </a:cubicBezTo>
                <a:cubicBezTo>
                  <a:pt x="3183789" y="588989"/>
                  <a:pt x="3137521" y="594204"/>
                  <a:pt x="3091070" y="596348"/>
                </a:cubicBezTo>
                <a:cubicBezTo>
                  <a:pt x="2657367" y="616365"/>
                  <a:pt x="2640791" y="613465"/>
                  <a:pt x="2266122" y="626165"/>
                </a:cubicBezTo>
                <a:lnTo>
                  <a:pt x="1997765" y="636104"/>
                </a:lnTo>
                <a:lnTo>
                  <a:pt x="1103244" y="646043"/>
                </a:lnTo>
                <a:lnTo>
                  <a:pt x="834887" y="636104"/>
                </a:lnTo>
                <a:cubicBezTo>
                  <a:pt x="637610" y="625144"/>
                  <a:pt x="870804" y="623921"/>
                  <a:pt x="606287" y="606287"/>
                </a:cubicBezTo>
                <a:lnTo>
                  <a:pt x="457200" y="596348"/>
                </a:lnTo>
                <a:cubicBezTo>
                  <a:pt x="416887" y="589629"/>
                  <a:pt x="394885" y="587592"/>
                  <a:pt x="357809" y="576469"/>
                </a:cubicBezTo>
                <a:cubicBezTo>
                  <a:pt x="337739" y="570448"/>
                  <a:pt x="318052" y="563217"/>
                  <a:pt x="298174" y="556591"/>
                </a:cubicBezTo>
                <a:lnTo>
                  <a:pt x="268357" y="546652"/>
                </a:lnTo>
                <a:cubicBezTo>
                  <a:pt x="261731" y="540026"/>
                  <a:pt x="256860" y="530965"/>
                  <a:pt x="248478" y="526774"/>
                </a:cubicBezTo>
                <a:cubicBezTo>
                  <a:pt x="229737" y="517404"/>
                  <a:pt x="208722" y="513522"/>
                  <a:pt x="188844" y="506896"/>
                </a:cubicBezTo>
                <a:cubicBezTo>
                  <a:pt x="178905" y="503583"/>
                  <a:pt x="168397" y="501641"/>
                  <a:pt x="159026" y="496956"/>
                </a:cubicBezTo>
                <a:cubicBezTo>
                  <a:pt x="145774" y="490330"/>
                  <a:pt x="131598" y="485296"/>
                  <a:pt x="119270" y="477078"/>
                </a:cubicBezTo>
                <a:cubicBezTo>
                  <a:pt x="64698" y="440697"/>
                  <a:pt x="138786" y="470332"/>
                  <a:pt x="69574" y="447261"/>
                </a:cubicBezTo>
                <a:cubicBezTo>
                  <a:pt x="62948" y="440635"/>
                  <a:pt x="55319" y="434879"/>
                  <a:pt x="49696" y="427382"/>
                </a:cubicBezTo>
                <a:cubicBezTo>
                  <a:pt x="35362" y="408270"/>
                  <a:pt x="9939" y="367748"/>
                  <a:pt x="9939" y="367748"/>
                </a:cubicBezTo>
                <a:cubicBezTo>
                  <a:pt x="6626" y="357809"/>
                  <a:pt x="0" y="348407"/>
                  <a:pt x="0" y="337930"/>
                </a:cubicBezTo>
                <a:cubicBezTo>
                  <a:pt x="0" y="229276"/>
                  <a:pt x="34444" y="278296"/>
                  <a:pt x="159026" y="278296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78C7-EFA7-8940-931A-6A0E630F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71565-CA4C-A44D-9D3A-B7C6DF5D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472" y="2268323"/>
            <a:ext cx="5295900" cy="1308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BC67-6725-FE4F-86BE-4E109F24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628" y="2120861"/>
            <a:ext cx="6643929" cy="36783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matrix that compares predictions with known values is a "confusion matrix"</a:t>
            </a:r>
          </a:p>
          <a:p>
            <a:r>
              <a:rPr lang="en-US" dirty="0"/>
              <a:t>A correct Yes prediction is a "True positive" / TP</a:t>
            </a:r>
          </a:p>
          <a:p>
            <a:pPr lvl="1"/>
            <a:r>
              <a:rPr lang="en-US" dirty="0" err="1"/>
              <a:t>pred_fashion</a:t>
            </a:r>
            <a:r>
              <a:rPr lang="en-US" dirty="0"/>
              <a:t> &amp; fashion</a:t>
            </a:r>
          </a:p>
          <a:p>
            <a:r>
              <a:rPr lang="en-US" dirty="0"/>
              <a:t>A correct No prediction is a "True negative" / TN</a:t>
            </a:r>
          </a:p>
          <a:p>
            <a:pPr lvl="1"/>
            <a:r>
              <a:rPr lang="en-US" dirty="0" err="1"/>
              <a:t>pred_not</a:t>
            </a:r>
            <a:r>
              <a:rPr lang="en-US" dirty="0"/>
              <a:t> &amp; not</a:t>
            </a:r>
          </a:p>
          <a:p>
            <a:r>
              <a:rPr lang="en-US" dirty="0"/>
              <a:t>The other two cells are errors</a:t>
            </a:r>
          </a:p>
          <a:p>
            <a:pPr lvl="1"/>
            <a:r>
              <a:rPr lang="en-US" dirty="0"/>
              <a:t>Type I error: False positive</a:t>
            </a:r>
          </a:p>
          <a:p>
            <a:pPr lvl="2"/>
            <a:r>
              <a:rPr lang="en-US" dirty="0" err="1"/>
              <a:t>pred_fashion</a:t>
            </a:r>
            <a:r>
              <a:rPr lang="en-US" dirty="0"/>
              <a:t> &amp; not</a:t>
            </a:r>
          </a:p>
          <a:p>
            <a:pPr lvl="1"/>
            <a:r>
              <a:rPr lang="en-US" dirty="0"/>
              <a:t>Type II error: False negative</a:t>
            </a:r>
          </a:p>
          <a:p>
            <a:pPr lvl="2"/>
            <a:r>
              <a:rPr lang="en-US" dirty="0" err="1"/>
              <a:t>pred_not</a:t>
            </a:r>
            <a:r>
              <a:rPr lang="en-US" dirty="0"/>
              <a:t> &amp; fashion</a:t>
            </a:r>
          </a:p>
          <a:p>
            <a:r>
              <a:rPr lang="en-US" dirty="0"/>
              <a:t>The cost of different kinds of errors is very application-specific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6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FD0C-FEEA-DD43-8F33-08F58F34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82D4-2222-3347-BAF2-E2D362382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P(A | B) = P(A)</a:t>
            </a:r>
          </a:p>
          <a:p>
            <a:pPr lvl="1"/>
            <a:r>
              <a:rPr lang="en-US" dirty="0"/>
              <a:t>If A and B are independent</a:t>
            </a:r>
          </a:p>
          <a:p>
            <a:pPr lvl="1"/>
            <a:r>
              <a:rPr lang="en-US" dirty="0"/>
              <a:t>B gives you no information about A</a:t>
            </a:r>
          </a:p>
          <a:p>
            <a:r>
              <a:rPr lang="en-US" dirty="0"/>
              <a:t>P(A | B) = P(A, B) / P(B)</a:t>
            </a:r>
          </a:p>
          <a:p>
            <a:pPr lvl="1"/>
            <a:r>
              <a:rPr lang="en-US" dirty="0"/>
              <a:t>Remember that P(A|B) is relative to B</a:t>
            </a:r>
          </a:p>
          <a:p>
            <a:pPr lvl="1"/>
            <a:r>
              <a:rPr lang="en-US" dirty="0"/>
              <a:t>P(fashion | </a:t>
            </a:r>
            <a:r>
              <a:rPr lang="en-US" dirty="0" err="1"/>
              <a:t>pred_fashion</a:t>
            </a:r>
            <a:r>
              <a:rPr lang="en-US" dirty="0"/>
              <a:t>) = P(fashion, </a:t>
            </a:r>
            <a:r>
              <a:rPr lang="en-US" dirty="0" err="1"/>
              <a:t>pred_fashion</a:t>
            </a:r>
            <a:r>
              <a:rPr lang="en-US" dirty="0"/>
              <a:t>) / P(</a:t>
            </a:r>
            <a:r>
              <a:rPr lang="en-US" dirty="0" err="1"/>
              <a:t>pred_fashion</a:t>
            </a:r>
            <a:r>
              <a:rPr lang="en-US" dirty="0"/>
              <a:t>) = (197/1822) / (219/1822) = 197/219 = .90 as before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C09B4-FAA7-BD43-9F05-6B811D9F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472" y="2268323"/>
            <a:ext cx="5295900" cy="1308100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410868F4-CCCD-734A-91CB-CE4C851B33EC}"/>
              </a:ext>
            </a:extLst>
          </p:cNvPr>
          <p:cNvSpPr/>
          <p:nvPr/>
        </p:nvSpPr>
        <p:spPr>
          <a:xfrm>
            <a:off x="7473995" y="4611757"/>
            <a:ext cx="646275" cy="308113"/>
          </a:xfrm>
          <a:custGeom>
            <a:avLst/>
            <a:gdLst>
              <a:gd name="connsiteX0" fmla="*/ 149318 w 646275"/>
              <a:gd name="connsiteY0" fmla="*/ 0 h 308113"/>
              <a:gd name="connsiteX1" fmla="*/ 228831 w 646275"/>
              <a:gd name="connsiteY1" fmla="*/ 9939 h 308113"/>
              <a:gd name="connsiteX2" fmla="*/ 377918 w 646275"/>
              <a:gd name="connsiteY2" fmla="*/ 19878 h 308113"/>
              <a:gd name="connsiteX3" fmla="*/ 467370 w 646275"/>
              <a:gd name="connsiteY3" fmla="*/ 39756 h 308113"/>
              <a:gd name="connsiteX4" fmla="*/ 527005 w 646275"/>
              <a:gd name="connsiteY4" fmla="*/ 69573 h 308113"/>
              <a:gd name="connsiteX5" fmla="*/ 586640 w 646275"/>
              <a:gd name="connsiteY5" fmla="*/ 99391 h 308113"/>
              <a:gd name="connsiteX6" fmla="*/ 616457 w 646275"/>
              <a:gd name="connsiteY6" fmla="*/ 119269 h 308113"/>
              <a:gd name="connsiteX7" fmla="*/ 626396 w 646275"/>
              <a:gd name="connsiteY7" fmla="*/ 149086 h 308113"/>
              <a:gd name="connsiteX8" fmla="*/ 646275 w 646275"/>
              <a:gd name="connsiteY8" fmla="*/ 178904 h 308113"/>
              <a:gd name="connsiteX9" fmla="*/ 606518 w 646275"/>
              <a:gd name="connsiteY9" fmla="*/ 278295 h 308113"/>
              <a:gd name="connsiteX10" fmla="*/ 546883 w 646275"/>
              <a:gd name="connsiteY10" fmla="*/ 298173 h 308113"/>
              <a:gd name="connsiteX11" fmla="*/ 517066 w 646275"/>
              <a:gd name="connsiteY11" fmla="*/ 308113 h 308113"/>
              <a:gd name="connsiteX12" fmla="*/ 179135 w 646275"/>
              <a:gd name="connsiteY12" fmla="*/ 288234 h 308113"/>
              <a:gd name="connsiteX13" fmla="*/ 89683 w 646275"/>
              <a:gd name="connsiteY13" fmla="*/ 268356 h 308113"/>
              <a:gd name="connsiteX14" fmla="*/ 39988 w 646275"/>
              <a:gd name="connsiteY14" fmla="*/ 218660 h 308113"/>
              <a:gd name="connsiteX15" fmla="*/ 10170 w 646275"/>
              <a:gd name="connsiteY15" fmla="*/ 159026 h 308113"/>
              <a:gd name="connsiteX16" fmla="*/ 231 w 646275"/>
              <a:gd name="connsiteY16" fmla="*/ 129208 h 308113"/>
              <a:gd name="connsiteX17" fmla="*/ 20109 w 646275"/>
              <a:gd name="connsiteY17" fmla="*/ 99391 h 308113"/>
              <a:gd name="connsiteX18" fmla="*/ 99622 w 646275"/>
              <a:gd name="connsiteY18" fmla="*/ 39756 h 308113"/>
              <a:gd name="connsiteX19" fmla="*/ 129440 w 646275"/>
              <a:gd name="connsiteY19" fmla="*/ 29817 h 308113"/>
              <a:gd name="connsiteX20" fmla="*/ 199014 w 646275"/>
              <a:gd name="connsiteY20" fmla="*/ 29817 h 30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6275" h="308113">
                <a:moveTo>
                  <a:pt x="149318" y="0"/>
                </a:moveTo>
                <a:cubicBezTo>
                  <a:pt x="175822" y="3313"/>
                  <a:pt x="202221" y="7625"/>
                  <a:pt x="228831" y="9939"/>
                </a:cubicBezTo>
                <a:cubicBezTo>
                  <a:pt x="278450" y="14254"/>
                  <a:pt x="328359" y="14922"/>
                  <a:pt x="377918" y="19878"/>
                </a:cubicBezTo>
                <a:cubicBezTo>
                  <a:pt x="398950" y="21981"/>
                  <a:pt x="445234" y="34222"/>
                  <a:pt x="467370" y="39756"/>
                </a:cubicBezTo>
                <a:cubicBezTo>
                  <a:pt x="552840" y="96734"/>
                  <a:pt x="444692" y="28415"/>
                  <a:pt x="527005" y="69573"/>
                </a:cubicBezTo>
                <a:cubicBezTo>
                  <a:pt x="604071" y="108107"/>
                  <a:pt x="511695" y="74410"/>
                  <a:pt x="586640" y="99391"/>
                </a:cubicBezTo>
                <a:cubicBezTo>
                  <a:pt x="596579" y="106017"/>
                  <a:pt x="608995" y="109941"/>
                  <a:pt x="616457" y="119269"/>
                </a:cubicBezTo>
                <a:cubicBezTo>
                  <a:pt x="623002" y="127450"/>
                  <a:pt x="621711" y="139715"/>
                  <a:pt x="626396" y="149086"/>
                </a:cubicBezTo>
                <a:cubicBezTo>
                  <a:pt x="631738" y="159770"/>
                  <a:pt x="639649" y="168965"/>
                  <a:pt x="646275" y="178904"/>
                </a:cubicBezTo>
                <a:cubicBezTo>
                  <a:pt x="638276" y="242888"/>
                  <a:pt x="657029" y="255846"/>
                  <a:pt x="606518" y="278295"/>
                </a:cubicBezTo>
                <a:cubicBezTo>
                  <a:pt x="587370" y="286805"/>
                  <a:pt x="566761" y="291547"/>
                  <a:pt x="546883" y="298173"/>
                </a:cubicBezTo>
                <a:lnTo>
                  <a:pt x="517066" y="308113"/>
                </a:lnTo>
                <a:cubicBezTo>
                  <a:pt x="425449" y="303948"/>
                  <a:pt x="279859" y="300084"/>
                  <a:pt x="179135" y="288234"/>
                </a:cubicBezTo>
                <a:cubicBezTo>
                  <a:pt x="155303" y="285430"/>
                  <a:pt x="114084" y="274456"/>
                  <a:pt x="89683" y="268356"/>
                </a:cubicBezTo>
                <a:cubicBezTo>
                  <a:pt x="73118" y="251791"/>
                  <a:pt x="47397" y="240884"/>
                  <a:pt x="39988" y="218660"/>
                </a:cubicBezTo>
                <a:cubicBezTo>
                  <a:pt x="26270" y="177511"/>
                  <a:pt x="35859" y="197560"/>
                  <a:pt x="10170" y="159026"/>
                </a:cubicBezTo>
                <a:cubicBezTo>
                  <a:pt x="6857" y="149087"/>
                  <a:pt x="-1491" y="139542"/>
                  <a:pt x="231" y="129208"/>
                </a:cubicBezTo>
                <a:cubicBezTo>
                  <a:pt x="2195" y="117425"/>
                  <a:pt x="12647" y="108719"/>
                  <a:pt x="20109" y="99391"/>
                </a:cubicBezTo>
                <a:cubicBezTo>
                  <a:pt x="37233" y="77987"/>
                  <a:pt x="82285" y="45535"/>
                  <a:pt x="99622" y="39756"/>
                </a:cubicBezTo>
                <a:cubicBezTo>
                  <a:pt x="109561" y="36443"/>
                  <a:pt x="119015" y="30859"/>
                  <a:pt x="129440" y="29817"/>
                </a:cubicBezTo>
                <a:cubicBezTo>
                  <a:pt x="152516" y="27509"/>
                  <a:pt x="175823" y="29817"/>
                  <a:pt x="199014" y="298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5ECDCB9-8643-5148-B323-29840F42C669}"/>
              </a:ext>
            </a:extLst>
          </p:cNvPr>
          <p:cNvSpPr/>
          <p:nvPr/>
        </p:nvSpPr>
        <p:spPr>
          <a:xfrm>
            <a:off x="8604422" y="4611757"/>
            <a:ext cx="646275" cy="308113"/>
          </a:xfrm>
          <a:custGeom>
            <a:avLst/>
            <a:gdLst>
              <a:gd name="connsiteX0" fmla="*/ 149318 w 646275"/>
              <a:gd name="connsiteY0" fmla="*/ 0 h 308113"/>
              <a:gd name="connsiteX1" fmla="*/ 228831 w 646275"/>
              <a:gd name="connsiteY1" fmla="*/ 9939 h 308113"/>
              <a:gd name="connsiteX2" fmla="*/ 377918 w 646275"/>
              <a:gd name="connsiteY2" fmla="*/ 19878 h 308113"/>
              <a:gd name="connsiteX3" fmla="*/ 467370 w 646275"/>
              <a:gd name="connsiteY3" fmla="*/ 39756 h 308113"/>
              <a:gd name="connsiteX4" fmla="*/ 527005 w 646275"/>
              <a:gd name="connsiteY4" fmla="*/ 69573 h 308113"/>
              <a:gd name="connsiteX5" fmla="*/ 586640 w 646275"/>
              <a:gd name="connsiteY5" fmla="*/ 99391 h 308113"/>
              <a:gd name="connsiteX6" fmla="*/ 616457 w 646275"/>
              <a:gd name="connsiteY6" fmla="*/ 119269 h 308113"/>
              <a:gd name="connsiteX7" fmla="*/ 626396 w 646275"/>
              <a:gd name="connsiteY7" fmla="*/ 149086 h 308113"/>
              <a:gd name="connsiteX8" fmla="*/ 646275 w 646275"/>
              <a:gd name="connsiteY8" fmla="*/ 178904 h 308113"/>
              <a:gd name="connsiteX9" fmla="*/ 606518 w 646275"/>
              <a:gd name="connsiteY9" fmla="*/ 278295 h 308113"/>
              <a:gd name="connsiteX10" fmla="*/ 546883 w 646275"/>
              <a:gd name="connsiteY10" fmla="*/ 298173 h 308113"/>
              <a:gd name="connsiteX11" fmla="*/ 517066 w 646275"/>
              <a:gd name="connsiteY11" fmla="*/ 308113 h 308113"/>
              <a:gd name="connsiteX12" fmla="*/ 179135 w 646275"/>
              <a:gd name="connsiteY12" fmla="*/ 288234 h 308113"/>
              <a:gd name="connsiteX13" fmla="*/ 89683 w 646275"/>
              <a:gd name="connsiteY13" fmla="*/ 268356 h 308113"/>
              <a:gd name="connsiteX14" fmla="*/ 39988 w 646275"/>
              <a:gd name="connsiteY14" fmla="*/ 218660 h 308113"/>
              <a:gd name="connsiteX15" fmla="*/ 10170 w 646275"/>
              <a:gd name="connsiteY15" fmla="*/ 159026 h 308113"/>
              <a:gd name="connsiteX16" fmla="*/ 231 w 646275"/>
              <a:gd name="connsiteY16" fmla="*/ 129208 h 308113"/>
              <a:gd name="connsiteX17" fmla="*/ 20109 w 646275"/>
              <a:gd name="connsiteY17" fmla="*/ 99391 h 308113"/>
              <a:gd name="connsiteX18" fmla="*/ 99622 w 646275"/>
              <a:gd name="connsiteY18" fmla="*/ 39756 h 308113"/>
              <a:gd name="connsiteX19" fmla="*/ 129440 w 646275"/>
              <a:gd name="connsiteY19" fmla="*/ 29817 h 308113"/>
              <a:gd name="connsiteX20" fmla="*/ 199014 w 646275"/>
              <a:gd name="connsiteY20" fmla="*/ 29817 h 30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6275" h="308113">
                <a:moveTo>
                  <a:pt x="149318" y="0"/>
                </a:moveTo>
                <a:cubicBezTo>
                  <a:pt x="175822" y="3313"/>
                  <a:pt x="202221" y="7625"/>
                  <a:pt x="228831" y="9939"/>
                </a:cubicBezTo>
                <a:cubicBezTo>
                  <a:pt x="278450" y="14254"/>
                  <a:pt x="328359" y="14922"/>
                  <a:pt x="377918" y="19878"/>
                </a:cubicBezTo>
                <a:cubicBezTo>
                  <a:pt x="398950" y="21981"/>
                  <a:pt x="445234" y="34222"/>
                  <a:pt x="467370" y="39756"/>
                </a:cubicBezTo>
                <a:cubicBezTo>
                  <a:pt x="552840" y="96734"/>
                  <a:pt x="444692" y="28415"/>
                  <a:pt x="527005" y="69573"/>
                </a:cubicBezTo>
                <a:cubicBezTo>
                  <a:pt x="604071" y="108107"/>
                  <a:pt x="511695" y="74410"/>
                  <a:pt x="586640" y="99391"/>
                </a:cubicBezTo>
                <a:cubicBezTo>
                  <a:pt x="596579" y="106017"/>
                  <a:pt x="608995" y="109941"/>
                  <a:pt x="616457" y="119269"/>
                </a:cubicBezTo>
                <a:cubicBezTo>
                  <a:pt x="623002" y="127450"/>
                  <a:pt x="621711" y="139715"/>
                  <a:pt x="626396" y="149086"/>
                </a:cubicBezTo>
                <a:cubicBezTo>
                  <a:pt x="631738" y="159770"/>
                  <a:pt x="639649" y="168965"/>
                  <a:pt x="646275" y="178904"/>
                </a:cubicBezTo>
                <a:cubicBezTo>
                  <a:pt x="638276" y="242888"/>
                  <a:pt x="657029" y="255846"/>
                  <a:pt x="606518" y="278295"/>
                </a:cubicBezTo>
                <a:cubicBezTo>
                  <a:pt x="587370" y="286805"/>
                  <a:pt x="566761" y="291547"/>
                  <a:pt x="546883" y="298173"/>
                </a:cubicBezTo>
                <a:lnTo>
                  <a:pt x="517066" y="308113"/>
                </a:lnTo>
                <a:cubicBezTo>
                  <a:pt x="425449" y="303948"/>
                  <a:pt x="279859" y="300084"/>
                  <a:pt x="179135" y="288234"/>
                </a:cubicBezTo>
                <a:cubicBezTo>
                  <a:pt x="155303" y="285430"/>
                  <a:pt x="114084" y="274456"/>
                  <a:pt x="89683" y="268356"/>
                </a:cubicBezTo>
                <a:cubicBezTo>
                  <a:pt x="73118" y="251791"/>
                  <a:pt x="47397" y="240884"/>
                  <a:pt x="39988" y="218660"/>
                </a:cubicBezTo>
                <a:cubicBezTo>
                  <a:pt x="26270" y="177511"/>
                  <a:pt x="35859" y="197560"/>
                  <a:pt x="10170" y="159026"/>
                </a:cubicBezTo>
                <a:cubicBezTo>
                  <a:pt x="6857" y="149087"/>
                  <a:pt x="-1491" y="139542"/>
                  <a:pt x="231" y="129208"/>
                </a:cubicBezTo>
                <a:cubicBezTo>
                  <a:pt x="2195" y="117425"/>
                  <a:pt x="12647" y="108719"/>
                  <a:pt x="20109" y="99391"/>
                </a:cubicBezTo>
                <a:cubicBezTo>
                  <a:pt x="37233" y="77987"/>
                  <a:pt x="82285" y="45535"/>
                  <a:pt x="99622" y="39756"/>
                </a:cubicBezTo>
                <a:cubicBezTo>
                  <a:pt x="109561" y="36443"/>
                  <a:pt x="119015" y="30859"/>
                  <a:pt x="129440" y="29817"/>
                </a:cubicBezTo>
                <a:cubicBezTo>
                  <a:pt x="152516" y="27509"/>
                  <a:pt x="175823" y="29817"/>
                  <a:pt x="199014" y="298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E17A3658-F1BC-F54E-BE1F-4AADD0387AA6}"/>
              </a:ext>
            </a:extLst>
          </p:cNvPr>
          <p:cNvSpPr/>
          <p:nvPr/>
        </p:nvSpPr>
        <p:spPr>
          <a:xfrm>
            <a:off x="2643809" y="5446007"/>
            <a:ext cx="1043609" cy="412792"/>
          </a:xfrm>
          <a:prstGeom prst="borderCallout1">
            <a:avLst>
              <a:gd name="adj1" fmla="val 18750"/>
              <a:gd name="adj2" fmla="val -8333"/>
              <a:gd name="adj3" fmla="val -289599"/>
              <a:gd name="adj4" fmla="val -34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323AE6C3-105B-7347-B789-5BDC328CA3E9}"/>
              </a:ext>
            </a:extLst>
          </p:cNvPr>
          <p:cNvSpPr/>
          <p:nvPr/>
        </p:nvSpPr>
        <p:spPr>
          <a:xfrm>
            <a:off x="4058478" y="5446007"/>
            <a:ext cx="1043609" cy="412792"/>
          </a:xfrm>
          <a:prstGeom prst="borderCallout1">
            <a:avLst>
              <a:gd name="adj1" fmla="val 18750"/>
              <a:gd name="adj2" fmla="val -8333"/>
              <a:gd name="adj3" fmla="val -296822"/>
              <a:gd name="adj4" fmla="val -90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Marginal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678A0C9B-D465-8445-B00C-CAD27D343E27}"/>
              </a:ext>
            </a:extLst>
          </p:cNvPr>
          <p:cNvSpPr/>
          <p:nvPr/>
        </p:nvSpPr>
        <p:spPr>
          <a:xfrm>
            <a:off x="8927559" y="5760773"/>
            <a:ext cx="2131738" cy="562565"/>
          </a:xfrm>
          <a:prstGeom prst="borderCallout1">
            <a:avLst>
              <a:gd name="adj1" fmla="val 18750"/>
              <a:gd name="adj2" fmla="val -8333"/>
              <a:gd name="adj3" fmla="val -134144"/>
              <a:gd name="adj4" fmla="val -48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number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24529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8494-C5AC-C849-BB3C-8E2D7604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Bayes'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22FB-3495-8F4F-BA68-4A5AB2FA50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P(A | B) = P(A, B) / P(B)</a:t>
            </a:r>
          </a:p>
          <a:p>
            <a:r>
              <a:rPr lang="en-US" dirty="0"/>
              <a:t>P(B | A) = P(A, B) / P(A)</a:t>
            </a:r>
          </a:p>
          <a:p>
            <a:r>
              <a:rPr lang="en-US" dirty="0"/>
              <a:t>P(A, B) = P(A | B) P(B)</a:t>
            </a:r>
          </a:p>
          <a:p>
            <a:r>
              <a:rPr lang="en-US" dirty="0"/>
              <a:t>P(A, B) = P(B | A) P(A)</a:t>
            </a:r>
          </a:p>
          <a:p>
            <a:r>
              <a:rPr lang="en-US" dirty="0"/>
              <a:t>P(A | B) P(B) = P(B | A) P(A)</a:t>
            </a:r>
          </a:p>
          <a:p>
            <a:r>
              <a:rPr lang="en-US" dirty="0"/>
              <a:t>P(A | B) = P(B | A) P(A) / P(B)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674BE-0391-9E46-98F2-FFCFB3A2B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525" y="2228003"/>
            <a:ext cx="5886284" cy="3633047"/>
          </a:xfrm>
        </p:spPr>
        <p:txBody>
          <a:bodyPr/>
          <a:lstStyle/>
          <a:p>
            <a:r>
              <a:rPr lang="en-US" dirty="0"/>
              <a:t>Seems abstract, but consider</a:t>
            </a:r>
          </a:p>
          <a:p>
            <a:r>
              <a:rPr lang="en-US" dirty="0"/>
              <a:t>P(c | test) = P (test | c) P(c) / P(test)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99628-6C4F-B14C-8A00-EE31FE014ED7}"/>
              </a:ext>
            </a:extLst>
          </p:cNvPr>
          <p:cNvSpPr txBox="1"/>
          <p:nvPr/>
        </p:nvSpPr>
        <p:spPr>
          <a:xfrm>
            <a:off x="5439035" y="4622687"/>
            <a:ext cx="278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A0145B-B3BA-3B4C-8A35-63C594025A25}"/>
              </a:ext>
            </a:extLst>
          </p:cNvPr>
          <p:cNvCxnSpPr>
            <a:cxnSpLocks/>
          </p:cNvCxnSpPr>
          <p:nvPr/>
        </p:nvCxnSpPr>
        <p:spPr>
          <a:xfrm flipV="1">
            <a:off x="6208663" y="4289509"/>
            <a:ext cx="316220" cy="38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8EA194-C4D9-C84D-9077-436B11697DE6}"/>
              </a:ext>
            </a:extLst>
          </p:cNvPr>
          <p:cNvSpPr txBox="1"/>
          <p:nvPr/>
        </p:nvSpPr>
        <p:spPr>
          <a:xfrm>
            <a:off x="7515482" y="4791404"/>
            <a:ext cx="278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observable from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0AD25B-B7E3-7645-BF7B-6706A83480AB}"/>
              </a:ext>
            </a:extLst>
          </p:cNvPr>
          <p:cNvCxnSpPr>
            <a:cxnSpLocks/>
          </p:cNvCxnSpPr>
          <p:nvPr/>
        </p:nvCxnSpPr>
        <p:spPr>
          <a:xfrm flipH="1" flipV="1">
            <a:off x="7915275" y="4289509"/>
            <a:ext cx="277513" cy="5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2FFE2-D4C5-2F4A-BF66-C40E67BBB66D}"/>
              </a:ext>
            </a:extLst>
          </p:cNvPr>
          <p:cNvCxnSpPr>
            <a:cxnSpLocks/>
          </p:cNvCxnSpPr>
          <p:nvPr/>
        </p:nvCxnSpPr>
        <p:spPr>
          <a:xfrm flipV="1">
            <a:off x="8268989" y="4257613"/>
            <a:ext cx="198736" cy="54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472410-3AD0-3D48-AF50-97575CA167F8}"/>
              </a:ext>
            </a:extLst>
          </p:cNvPr>
          <p:cNvCxnSpPr>
            <a:cxnSpLocks/>
          </p:cNvCxnSpPr>
          <p:nvPr/>
        </p:nvCxnSpPr>
        <p:spPr>
          <a:xfrm flipV="1">
            <a:off x="8345188" y="4281392"/>
            <a:ext cx="701888" cy="59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EB3A0A-1481-A540-B51F-FCC27ECBDD09}"/>
              </a:ext>
            </a:extLst>
          </p:cNvPr>
          <p:cNvSpPr txBox="1"/>
          <p:nvPr/>
        </p:nvSpPr>
        <p:spPr>
          <a:xfrm>
            <a:off x="5585791" y="5695122"/>
            <a:ext cx="414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generalized for multiple features!</a:t>
            </a:r>
          </a:p>
          <a:p>
            <a:r>
              <a:rPr lang="en-US" dirty="0"/>
              <a:t>A powerful tool</a:t>
            </a:r>
          </a:p>
        </p:txBody>
      </p:sp>
    </p:spTree>
    <p:extLst>
      <p:ext uri="{BB962C8B-B14F-4D97-AF65-F5344CB8AC3E}">
        <p14:creationId xmlns:p14="http://schemas.microsoft.com/office/powerpoint/2010/main" val="117719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103E-A058-104B-AC9A-8BCE2F31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9F7B-A53D-0B4F-95C9-152AEB85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of 0 heads in 5 throws, if the first three throws were all tails?</a:t>
            </a:r>
          </a:p>
          <a:p>
            <a:r>
              <a:rPr lang="en-US" dirty="0"/>
              <a:t>P(0 heads) = 1/32</a:t>
            </a:r>
          </a:p>
          <a:p>
            <a:r>
              <a:rPr lang="en-US" dirty="0"/>
              <a:t>But what about</a:t>
            </a:r>
          </a:p>
          <a:p>
            <a:pPr lvl="1"/>
            <a:r>
              <a:rPr lang="en-US" dirty="0"/>
              <a:t>P(0 heads | T</a:t>
            </a:r>
            <a:r>
              <a:rPr lang="en-US" baseline="-25000" dirty="0"/>
              <a:t>1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) = </a:t>
            </a:r>
          </a:p>
          <a:p>
            <a:r>
              <a:rPr lang="en-US" dirty="0"/>
              <a:t>To answer</a:t>
            </a:r>
          </a:p>
          <a:p>
            <a:pPr lvl="1"/>
            <a:r>
              <a:rPr lang="en-US" dirty="0"/>
              <a:t>Write down all four possibilities for the last two throws</a:t>
            </a:r>
          </a:p>
          <a:p>
            <a:pPr lvl="1"/>
            <a:r>
              <a:rPr lang="en-US" dirty="0"/>
              <a:t>Make a table: "0 heads" "1 or more heads" and put the counts there</a:t>
            </a:r>
          </a:p>
          <a:p>
            <a:pPr lvl="1"/>
            <a:r>
              <a:rPr lang="en-US" dirty="0"/>
              <a:t>Divide by total # of possibilities</a:t>
            </a:r>
          </a:p>
          <a:p>
            <a:pPr lvl="1"/>
            <a:r>
              <a:rPr lang="en-US" dirty="0"/>
              <a:t>That's the 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374209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2D-5F33-0144-A935-BAF756A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B66-D557-2F44-9E17-D96F69C8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</a:t>
            </a:r>
          </a:p>
          <a:p>
            <a:r>
              <a:rPr lang="en-US" dirty="0"/>
              <a:t>Conditional probability</a:t>
            </a:r>
          </a:p>
          <a:p>
            <a:r>
              <a:rPr lang="en-US" dirty="0"/>
              <a:t>Continuous distributions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8285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3,  </a:t>
            </a:r>
            <a:r>
              <a:rPr lang="en-US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5E8F89-1A54-F349-B3AE-274E9715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F4C19-898D-124B-8C32-6BA40F54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that two outcomes happen together</a:t>
            </a:r>
          </a:p>
          <a:p>
            <a:pPr lvl="1"/>
            <a:r>
              <a:rPr lang="en-US" dirty="0"/>
              <a:t>Not possible if they are disjoint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Probability that the first two throws were heads and the last two throws were tails</a:t>
            </a:r>
          </a:p>
          <a:p>
            <a:pPr lvl="1"/>
            <a:r>
              <a:rPr lang="en-US" dirty="0"/>
              <a:t>Two different events</a:t>
            </a:r>
          </a:p>
          <a:p>
            <a:pPr lvl="1"/>
            <a:r>
              <a:rPr lang="en-US" dirty="0"/>
              <a:t>Not disjoint</a:t>
            </a:r>
          </a:p>
          <a:p>
            <a:r>
              <a:rPr lang="en-US" dirty="0"/>
              <a:t>P(A, B)</a:t>
            </a:r>
          </a:p>
          <a:p>
            <a:pPr lvl="1"/>
            <a:r>
              <a:rPr lang="en-US" dirty="0"/>
              <a:t>Both A and B are observed</a:t>
            </a:r>
          </a:p>
        </p:txBody>
      </p:sp>
    </p:spTree>
    <p:extLst>
      <p:ext uri="{BB962C8B-B14F-4D97-AF65-F5344CB8AC3E}">
        <p14:creationId xmlns:p14="http://schemas.microsoft.com/office/powerpoint/2010/main" val="307566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DB4D4-9633-4B4F-91CB-56AAD6E6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6314"/>
            <a:ext cx="5295900" cy="130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896C1-1E6D-7847-B364-F97FAED8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05A1-F8E7-C546-B79F-AF4E6D20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896886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the book</a:t>
            </a:r>
          </a:p>
          <a:p>
            <a:pPr lvl="1"/>
            <a:r>
              <a:rPr lang="en-US" dirty="0"/>
              <a:t>A machine learning system is predicting whether a photo is fashion-related or not</a:t>
            </a:r>
          </a:p>
          <a:p>
            <a:pPr lvl="1"/>
            <a:r>
              <a:rPr lang="en-US" dirty="0"/>
              <a:t>The researchers have people label 1822 photos</a:t>
            </a:r>
          </a:p>
          <a:p>
            <a:pPr lvl="1"/>
            <a:r>
              <a:rPr lang="en-US" dirty="0"/>
              <a:t>See if the machine can reproduce this judgement</a:t>
            </a:r>
          </a:p>
          <a:p>
            <a:r>
              <a:rPr lang="en-US" dirty="0"/>
              <a:t>Human label "fashion"</a:t>
            </a:r>
          </a:p>
          <a:p>
            <a:r>
              <a:rPr lang="en-US" dirty="0"/>
              <a:t>Machine prediction "</a:t>
            </a:r>
            <a:r>
              <a:rPr lang="en-US" dirty="0" err="1"/>
              <a:t>pred_not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These are not disjoint events</a:t>
            </a:r>
          </a:p>
          <a:p>
            <a:pPr lvl="1"/>
            <a:r>
              <a:rPr lang="en-US" dirty="0"/>
              <a:t>Happened together 112 times out of 1822</a:t>
            </a:r>
          </a:p>
          <a:p>
            <a:r>
              <a:rPr lang="en-US" dirty="0"/>
              <a:t>P(fashion, </a:t>
            </a:r>
            <a:r>
              <a:rPr lang="en-US" dirty="0" err="1"/>
              <a:t>pred_not</a:t>
            </a:r>
            <a:r>
              <a:rPr lang="en-US" dirty="0"/>
              <a:t>) = 112 / 1822 = 0.061 = 6.1%</a:t>
            </a:r>
          </a:p>
          <a:p>
            <a:r>
              <a:rPr lang="en-US" dirty="0"/>
              <a:t>What's the most common (joint) outcome?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2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63BE-6EDB-A64B-956A-F0E508A2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037A-6DD3-4045-877E-6E34290A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associated with the specific condition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pred_fashion</a:t>
            </a:r>
            <a:r>
              <a:rPr lang="en-US" dirty="0"/>
              <a:t>) = 219 / 1822 = 0.12</a:t>
            </a:r>
          </a:p>
          <a:p>
            <a:pPr lvl="1"/>
            <a:r>
              <a:rPr lang="en-US" dirty="0"/>
              <a:t>P(fashion) = 309 / 1822 =  0.17</a:t>
            </a:r>
          </a:p>
          <a:p>
            <a:r>
              <a:rPr lang="en-US" dirty="0"/>
              <a:t>So, the predictor is a little bit conservative in the frequency of the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83129-2B76-DB42-8BA8-89E1EEC4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472" y="2268323"/>
            <a:ext cx="52959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0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BE36B-984E-7747-B543-6D4FBE23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impacts probability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CD30AC-784A-5643-A910-1BBBD726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that it will rain tomorrow changes if the month is May</a:t>
            </a:r>
          </a:p>
          <a:p>
            <a:r>
              <a:rPr lang="en-US" dirty="0"/>
              <a:t>Conditional probability quantifies the interaction between one observation and another</a:t>
            </a:r>
          </a:p>
          <a:p>
            <a:pPr lvl="1"/>
            <a:r>
              <a:rPr lang="en-US" dirty="0"/>
              <a:t>One observation (the month)</a:t>
            </a:r>
          </a:p>
          <a:p>
            <a:pPr lvl="1"/>
            <a:r>
              <a:rPr lang="en-US" dirty="0"/>
              <a:t>May change the likelihood of another (the weather)</a:t>
            </a:r>
          </a:p>
        </p:txBody>
      </p:sp>
    </p:spTree>
    <p:extLst>
      <p:ext uri="{BB962C8B-B14F-4D97-AF65-F5344CB8AC3E}">
        <p14:creationId xmlns:p14="http://schemas.microsoft.com/office/powerpoint/2010/main" val="363549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F2EA-64E7-9D40-95A8-15846B03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D7D1-206A-8A4B-88D0-AC08E2DE1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0435"/>
            <a:ext cx="11029615" cy="3678303"/>
          </a:xfrm>
        </p:spPr>
        <p:txBody>
          <a:bodyPr/>
          <a:lstStyle/>
          <a:p>
            <a:r>
              <a:rPr lang="en-US" dirty="0"/>
              <a:t>If one observation has no impact on another</a:t>
            </a:r>
          </a:p>
          <a:p>
            <a:pPr lvl="1"/>
            <a:r>
              <a:rPr lang="en-US" dirty="0"/>
              <a:t>They are independent</a:t>
            </a:r>
          </a:p>
          <a:p>
            <a:r>
              <a:rPr lang="en-US" dirty="0"/>
              <a:t>Knowing the first flip = "Heads" tells me nothing about the second flip</a:t>
            </a:r>
          </a:p>
          <a:p>
            <a:r>
              <a:rPr lang="en-US" dirty="0"/>
              <a:t>Law of independence</a:t>
            </a:r>
          </a:p>
          <a:p>
            <a:pPr lvl="1"/>
            <a:r>
              <a:rPr lang="en-US" dirty="0"/>
              <a:t>P(A, B) = P(A) X P(B)</a:t>
            </a:r>
          </a:p>
          <a:p>
            <a:pPr lvl="1"/>
            <a:r>
              <a:rPr lang="en-US" dirty="0"/>
              <a:t>The probability of both A and B is the product of the two individual probabilities</a:t>
            </a:r>
          </a:p>
          <a:p>
            <a:pPr lvl="1"/>
            <a:r>
              <a:rPr lang="en-US" dirty="0"/>
              <a:t>One outcome has no effect on the other</a:t>
            </a:r>
          </a:p>
          <a:p>
            <a:pPr lvl="1"/>
            <a:r>
              <a:rPr lang="en-US" dirty="0"/>
              <a:t>P(first coin heads, second coin heads) = ½ * ½ = ¼ </a:t>
            </a:r>
          </a:p>
        </p:txBody>
      </p:sp>
    </p:spTree>
    <p:extLst>
      <p:ext uri="{BB962C8B-B14F-4D97-AF65-F5344CB8AC3E}">
        <p14:creationId xmlns:p14="http://schemas.microsoft.com/office/powerpoint/2010/main" val="188373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9780-621E-3741-8635-18B04D7E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ConditionAL</a:t>
            </a:r>
            <a:r>
              <a:rPr lang="en-US" dirty="0"/>
              <a:t>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48A1-F2E2-8F49-AA84-31F9CCDE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P(Weather = Rain | Month = May)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AB908-6D39-B748-9575-5BCD97868920}"/>
              </a:ext>
            </a:extLst>
          </p:cNvPr>
          <p:cNvSpPr txBox="1"/>
          <p:nvPr/>
        </p:nvSpPr>
        <p:spPr>
          <a:xfrm>
            <a:off x="1359243" y="2767809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9E4D9-71BF-6347-8395-F123B1BF4783}"/>
              </a:ext>
            </a:extLst>
          </p:cNvPr>
          <p:cNvCxnSpPr>
            <a:cxnSpLocks/>
          </p:cNvCxnSpPr>
          <p:nvPr/>
        </p:nvCxnSpPr>
        <p:spPr>
          <a:xfrm flipH="1">
            <a:off x="1964724" y="3137141"/>
            <a:ext cx="135926" cy="71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A3964E-8801-3F4F-A54D-C5DF9CBABE22}"/>
              </a:ext>
            </a:extLst>
          </p:cNvPr>
          <p:cNvSpPr txBox="1"/>
          <p:nvPr/>
        </p:nvSpPr>
        <p:spPr>
          <a:xfrm>
            <a:off x="3163329" y="2767809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82F01B-9C57-FB40-842D-A6F54C0CBC83}"/>
              </a:ext>
            </a:extLst>
          </p:cNvPr>
          <p:cNvCxnSpPr>
            <a:cxnSpLocks/>
          </p:cNvCxnSpPr>
          <p:nvPr/>
        </p:nvCxnSpPr>
        <p:spPr>
          <a:xfrm flipH="1">
            <a:off x="3348256" y="3137141"/>
            <a:ext cx="135926" cy="71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047D9D-83E6-684F-9B04-7952A78FF246}"/>
              </a:ext>
            </a:extLst>
          </p:cNvPr>
          <p:cNvSpPr txBox="1"/>
          <p:nvPr/>
        </p:nvSpPr>
        <p:spPr>
          <a:xfrm>
            <a:off x="2772032" y="4832294"/>
            <a:ext cx="278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 for conditionality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51A28A-B17C-7B49-9399-2391BB530591}"/>
              </a:ext>
            </a:extLst>
          </p:cNvPr>
          <p:cNvCxnSpPr>
            <a:cxnSpLocks/>
          </p:cNvCxnSpPr>
          <p:nvPr/>
        </p:nvCxnSpPr>
        <p:spPr>
          <a:xfrm flipH="1" flipV="1">
            <a:off x="2772033" y="4194258"/>
            <a:ext cx="391296" cy="66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61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1762</TotalTime>
  <Words>874</Words>
  <Application>Microsoft Macintosh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INFO 5871-001: Data Science / Info Science</vt:lpstr>
      <vt:lpstr>Outline</vt:lpstr>
      <vt:lpstr>CONDITIONAL Probability</vt:lpstr>
      <vt:lpstr>Joint Probability</vt:lpstr>
      <vt:lpstr>Example</vt:lpstr>
      <vt:lpstr>Marginal probability</vt:lpstr>
      <vt:lpstr>Context impacts probability</vt:lpstr>
      <vt:lpstr>Independence</vt:lpstr>
      <vt:lpstr>ConditionAL Probability</vt:lpstr>
      <vt:lpstr>Example</vt:lpstr>
      <vt:lpstr>Example</vt:lpstr>
      <vt:lpstr>Aside: confusion matrix</vt:lpstr>
      <vt:lpstr>conditional probability laws</vt:lpstr>
      <vt:lpstr>Bayes' Theorem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31</cp:revision>
  <dcterms:created xsi:type="dcterms:W3CDTF">2019-08-24T17:30:40Z</dcterms:created>
  <dcterms:modified xsi:type="dcterms:W3CDTF">2019-09-09T18:02:02Z</dcterms:modified>
</cp:coreProperties>
</file>