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24"/>
  </p:notesMasterIdLst>
  <p:sldIdLst>
    <p:sldId id="256" r:id="rId2"/>
    <p:sldId id="279" r:id="rId3"/>
    <p:sldId id="257" r:id="rId4"/>
    <p:sldId id="261" r:id="rId5"/>
    <p:sldId id="265"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p:scale>
          <a:sx n="120" d="100"/>
          <a:sy n="120" d="100"/>
        </p:scale>
        <p:origin x="800" y="20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9DF5E6-1C9C-1645-84C7-07C94D82A3D1}" type="datetimeFigureOut">
              <a:rPr lang="en-US" smtClean="0"/>
              <a:t>9/15/19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97F2A-77BC-2647-88EC-248BB500C724}" type="slidenum">
              <a:rPr lang="en-US" smtClean="0"/>
              <a:t>‹#›</a:t>
            </a:fld>
            <a:endParaRPr lang="en-US"/>
          </a:p>
        </p:txBody>
      </p:sp>
    </p:spTree>
    <p:extLst>
      <p:ext uri="{BB962C8B-B14F-4D97-AF65-F5344CB8AC3E}">
        <p14:creationId xmlns:p14="http://schemas.microsoft.com/office/powerpoint/2010/main" val="3180120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Meaning that we are going to be working from data to mathematical descriptions of the distributions of the data. A topic for the rest of the class.</a:t>
            </a:r>
          </a:p>
        </p:txBody>
      </p:sp>
      <p:sp>
        <p:nvSpPr>
          <p:cNvPr id="4" name="Slide Number Placeholder 3"/>
          <p:cNvSpPr>
            <a:spLocks noGrp="1"/>
          </p:cNvSpPr>
          <p:nvPr>
            <p:ph type="sldNum" sz="quarter" idx="5"/>
          </p:nvPr>
        </p:nvSpPr>
        <p:spPr/>
        <p:txBody>
          <a:bodyPr/>
          <a:lstStyle/>
          <a:p>
            <a:fld id="{6DF97F2A-77BC-2647-88EC-248BB500C724}" type="slidenum">
              <a:rPr lang="en-US" smtClean="0"/>
              <a:t>5</a:t>
            </a:fld>
            <a:endParaRPr lang="en-US"/>
          </a:p>
        </p:txBody>
      </p:sp>
    </p:spTree>
    <p:extLst>
      <p:ext uri="{BB962C8B-B14F-4D97-AF65-F5344CB8AC3E}">
        <p14:creationId xmlns:p14="http://schemas.microsoft.com/office/powerpoint/2010/main" val="3552800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what is happening in this discussion. We look at an empirical distribution (heights that users supply to </a:t>
            </a:r>
            <a:r>
              <a:rPr lang="en-US" dirty="0" err="1"/>
              <a:t>OKCupid</a:t>
            </a:r>
            <a:r>
              <a:rPr lang="en-US" dirty="0"/>
              <a:t> in their profiles). Then we calculate the theoretical normal distribution that these observations imply and then we compare this with another theoretical curve as derived from the US population as a whole.</a:t>
            </a:r>
          </a:p>
        </p:txBody>
      </p:sp>
      <p:sp>
        <p:nvSpPr>
          <p:cNvPr id="4" name="Slide Number Placeholder 3"/>
          <p:cNvSpPr>
            <a:spLocks noGrp="1"/>
          </p:cNvSpPr>
          <p:nvPr>
            <p:ph type="sldNum" sz="quarter" idx="5"/>
          </p:nvPr>
        </p:nvSpPr>
        <p:spPr/>
        <p:txBody>
          <a:bodyPr/>
          <a:lstStyle/>
          <a:p>
            <a:fld id="{6DF97F2A-77BC-2647-88EC-248BB500C724}" type="slidenum">
              <a:rPr lang="en-US" smtClean="0"/>
              <a:t>6</a:t>
            </a:fld>
            <a:endParaRPr lang="en-US"/>
          </a:p>
        </p:txBody>
      </p:sp>
    </p:spTree>
    <p:extLst>
      <p:ext uri="{BB962C8B-B14F-4D97-AF65-F5344CB8AC3E}">
        <p14:creationId xmlns:p14="http://schemas.microsoft.com/office/powerpoint/2010/main" val="3899179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curves look the same as plotted, but on the same axis, you can see that one is much more "peaked" and one is flatter. The area under both curves is still 1. Must be because otherwise it wouldn't be a probability distribution.</a:t>
            </a:r>
          </a:p>
        </p:txBody>
      </p:sp>
      <p:sp>
        <p:nvSpPr>
          <p:cNvPr id="4" name="Slide Number Placeholder 3"/>
          <p:cNvSpPr>
            <a:spLocks noGrp="1"/>
          </p:cNvSpPr>
          <p:nvPr>
            <p:ph type="sldNum" sz="quarter" idx="5"/>
          </p:nvPr>
        </p:nvSpPr>
        <p:spPr/>
        <p:txBody>
          <a:bodyPr/>
          <a:lstStyle/>
          <a:p>
            <a:fld id="{6DF97F2A-77BC-2647-88EC-248BB500C724}" type="slidenum">
              <a:rPr lang="en-US" smtClean="0"/>
              <a:t>10</a:t>
            </a:fld>
            <a:endParaRPr lang="en-US"/>
          </a:p>
        </p:txBody>
      </p:sp>
    </p:spTree>
    <p:extLst>
      <p:ext uri="{BB962C8B-B14F-4D97-AF65-F5344CB8AC3E}">
        <p14:creationId xmlns:p14="http://schemas.microsoft.com/office/powerpoint/2010/main" val="1435607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9/15/19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45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8380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9/15/19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9544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929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9/15/19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966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5876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3655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9/15/19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94438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9/15/19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3580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9/15/19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7508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0765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9/15/19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436462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77B1F-1643-DB4A-A2FA-8BCD8F58FFA3}"/>
              </a:ext>
            </a:extLst>
          </p:cNvPr>
          <p:cNvSpPr>
            <a:spLocks noGrp="1"/>
          </p:cNvSpPr>
          <p:nvPr>
            <p:ph type="ctrTitle"/>
          </p:nvPr>
        </p:nvSpPr>
        <p:spPr/>
        <p:txBody>
          <a:bodyPr/>
          <a:lstStyle/>
          <a:p>
            <a:r>
              <a:rPr lang="en-US" dirty="0"/>
              <a:t>INFO 5871-001: Data Science / Info Science</a:t>
            </a:r>
          </a:p>
        </p:txBody>
      </p:sp>
      <p:sp>
        <p:nvSpPr>
          <p:cNvPr id="3" name="Subtitle 2">
            <a:extLst>
              <a:ext uri="{FF2B5EF4-FFF2-40B4-BE49-F238E27FC236}">
                <a16:creationId xmlns:a16="http://schemas.microsoft.com/office/drawing/2014/main" id="{5E5303BC-0E65-1448-8347-E5E53CB03C45}"/>
              </a:ext>
            </a:extLst>
          </p:cNvPr>
          <p:cNvSpPr>
            <a:spLocks noGrp="1"/>
          </p:cNvSpPr>
          <p:nvPr>
            <p:ph type="subTitle" idx="1"/>
          </p:nvPr>
        </p:nvSpPr>
        <p:spPr>
          <a:xfrm>
            <a:off x="581194" y="2495445"/>
            <a:ext cx="10993546" cy="590321"/>
          </a:xfrm>
        </p:spPr>
        <p:txBody>
          <a:bodyPr>
            <a:normAutofit/>
          </a:bodyPr>
          <a:lstStyle/>
          <a:p>
            <a:r>
              <a:rPr lang="en-US" dirty="0"/>
              <a:t>Robin burke, Fall 2019</a:t>
            </a:r>
          </a:p>
        </p:txBody>
      </p:sp>
    </p:spTree>
    <p:extLst>
      <p:ext uri="{BB962C8B-B14F-4D97-AF65-F5344CB8AC3E}">
        <p14:creationId xmlns:p14="http://schemas.microsoft.com/office/powerpoint/2010/main" val="2693079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95DA1-667E-1449-B20F-BFCAA454D1E5}"/>
              </a:ext>
            </a:extLst>
          </p:cNvPr>
          <p:cNvSpPr>
            <a:spLocks noGrp="1"/>
          </p:cNvSpPr>
          <p:nvPr>
            <p:ph type="title"/>
          </p:nvPr>
        </p:nvSpPr>
        <p:spPr/>
        <p:txBody>
          <a:bodyPr/>
          <a:lstStyle/>
          <a:p>
            <a:r>
              <a:rPr lang="en-US" dirty="0"/>
              <a:t>different parameters = different curves</a:t>
            </a:r>
          </a:p>
        </p:txBody>
      </p:sp>
      <p:sp>
        <p:nvSpPr>
          <p:cNvPr id="3" name="Content Placeholder 2">
            <a:extLst>
              <a:ext uri="{FF2B5EF4-FFF2-40B4-BE49-F238E27FC236}">
                <a16:creationId xmlns:a16="http://schemas.microsoft.com/office/drawing/2014/main" id="{ED0CE3C3-4C19-7C48-8D7D-3E2E80896147}"/>
              </a:ext>
            </a:extLst>
          </p:cNvPr>
          <p:cNvSpPr>
            <a:spLocks noGrp="1"/>
          </p:cNvSpPr>
          <p:nvPr>
            <p:ph idx="1"/>
          </p:nvPr>
        </p:nvSpPr>
        <p:spPr/>
        <p:txBody>
          <a:bodyPr/>
          <a:lstStyle/>
          <a:p>
            <a:r>
              <a:rPr lang="en-US" dirty="0"/>
              <a:t>N(𝜇=0, 𝜎=1)</a:t>
            </a:r>
          </a:p>
          <a:p>
            <a:pPr lvl="1"/>
            <a:r>
              <a:rPr lang="en-US" dirty="0"/>
              <a:t>standardized</a:t>
            </a:r>
          </a:p>
          <a:p>
            <a:r>
              <a:rPr lang="en-US" dirty="0"/>
              <a:t>N(𝜇=19, 𝜎=4)</a:t>
            </a:r>
          </a:p>
          <a:p>
            <a:pPr lvl="1"/>
            <a:r>
              <a:rPr lang="en-US" dirty="0"/>
              <a:t>shifted from 0 (𝜇= 19)</a:t>
            </a:r>
          </a:p>
          <a:p>
            <a:pPr lvl="1"/>
            <a:r>
              <a:rPr lang="en-US" dirty="0"/>
              <a:t>spread out more (𝜎=4)</a:t>
            </a:r>
          </a:p>
        </p:txBody>
      </p:sp>
      <p:pic>
        <p:nvPicPr>
          <p:cNvPr id="4" name="Picture 3">
            <a:extLst>
              <a:ext uri="{FF2B5EF4-FFF2-40B4-BE49-F238E27FC236}">
                <a16:creationId xmlns:a16="http://schemas.microsoft.com/office/drawing/2014/main" id="{A8E343D4-5CE4-0D49-91D2-3670946540A8}"/>
              </a:ext>
            </a:extLst>
          </p:cNvPr>
          <p:cNvPicPr>
            <a:picLocks noChangeAspect="1"/>
          </p:cNvPicPr>
          <p:nvPr/>
        </p:nvPicPr>
        <p:blipFill>
          <a:blip r:embed="rId3"/>
          <a:stretch>
            <a:fillRect/>
          </a:stretch>
        </p:blipFill>
        <p:spPr>
          <a:xfrm>
            <a:off x="5705988" y="2438400"/>
            <a:ext cx="5444174" cy="3985610"/>
          </a:xfrm>
          <a:prstGeom prst="rect">
            <a:avLst/>
          </a:prstGeom>
        </p:spPr>
      </p:pic>
    </p:spTree>
    <p:extLst>
      <p:ext uri="{BB962C8B-B14F-4D97-AF65-F5344CB8AC3E}">
        <p14:creationId xmlns:p14="http://schemas.microsoft.com/office/powerpoint/2010/main" val="711103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1F35B-FE3D-E449-B5AA-4C5E24EA8A22}"/>
              </a:ext>
            </a:extLst>
          </p:cNvPr>
          <p:cNvSpPr>
            <a:spLocks noGrp="1"/>
          </p:cNvSpPr>
          <p:nvPr>
            <p:ph type="title"/>
          </p:nvPr>
        </p:nvSpPr>
        <p:spPr/>
        <p:txBody>
          <a:bodyPr/>
          <a:lstStyle/>
          <a:p>
            <a:r>
              <a:rPr lang="en-US" dirty="0"/>
              <a:t>z score</a:t>
            </a:r>
          </a:p>
        </p:txBody>
      </p:sp>
      <p:sp>
        <p:nvSpPr>
          <p:cNvPr id="3" name="Content Placeholder 2">
            <a:extLst>
              <a:ext uri="{FF2B5EF4-FFF2-40B4-BE49-F238E27FC236}">
                <a16:creationId xmlns:a16="http://schemas.microsoft.com/office/drawing/2014/main" id="{D0245FBC-9268-5C43-976B-2A0B714AE728}"/>
              </a:ext>
            </a:extLst>
          </p:cNvPr>
          <p:cNvSpPr>
            <a:spLocks noGrp="1"/>
          </p:cNvSpPr>
          <p:nvPr>
            <p:ph idx="1"/>
          </p:nvPr>
        </p:nvSpPr>
        <p:spPr/>
        <p:txBody>
          <a:bodyPr/>
          <a:lstStyle/>
          <a:p>
            <a:r>
              <a:rPr lang="en-US" dirty="0"/>
              <a:t>The normal distribution gives us a way to compare points from different distributions</a:t>
            </a:r>
          </a:p>
          <a:p>
            <a:r>
              <a:rPr lang="en-US" dirty="0"/>
              <a:t>Question: how far are we from the mean?</a:t>
            </a:r>
          </a:p>
          <a:p>
            <a:r>
              <a:rPr lang="en-US" dirty="0"/>
              <a:t>Express answer in terms of standard deviation (SD) units.</a:t>
            </a:r>
          </a:p>
          <a:p>
            <a:endParaRPr lang="en-US" dirty="0"/>
          </a:p>
        </p:txBody>
      </p:sp>
    </p:spTree>
    <p:extLst>
      <p:ext uri="{BB962C8B-B14F-4D97-AF65-F5344CB8AC3E}">
        <p14:creationId xmlns:p14="http://schemas.microsoft.com/office/powerpoint/2010/main" val="2363433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7D68B-0239-0A42-B12B-31461886B15F}"/>
              </a:ext>
            </a:extLst>
          </p:cNvPr>
          <p:cNvSpPr>
            <a:spLocks noGrp="1"/>
          </p:cNvSpPr>
          <p:nvPr>
            <p:ph type="title"/>
          </p:nvPr>
        </p:nvSpPr>
        <p:spPr/>
        <p:txBody>
          <a:bodyPr/>
          <a:lstStyle/>
          <a:p>
            <a:r>
              <a:rPr lang="en-US" dirty="0"/>
              <a:t>Example: compare test takers</a:t>
            </a:r>
          </a:p>
        </p:txBody>
      </p:sp>
      <p:sp>
        <p:nvSpPr>
          <p:cNvPr id="3" name="Content Placeholder 2">
            <a:extLst>
              <a:ext uri="{FF2B5EF4-FFF2-40B4-BE49-F238E27FC236}">
                <a16:creationId xmlns:a16="http://schemas.microsoft.com/office/drawing/2014/main" id="{7FDC8929-BC83-0848-8D8B-CD4DD0056759}"/>
              </a:ext>
            </a:extLst>
          </p:cNvPr>
          <p:cNvSpPr>
            <a:spLocks noGrp="1"/>
          </p:cNvSpPr>
          <p:nvPr>
            <p:ph idx="1"/>
          </p:nvPr>
        </p:nvSpPr>
        <p:spPr/>
        <p:txBody>
          <a:bodyPr/>
          <a:lstStyle/>
          <a:p>
            <a:r>
              <a:rPr lang="en-US" dirty="0"/>
              <a:t>Different test scores have different scales</a:t>
            </a:r>
          </a:p>
          <a:p>
            <a:pPr lvl="1"/>
            <a:r>
              <a:rPr lang="en-US" dirty="0"/>
              <a:t>Standardized tests are questionable – yes!</a:t>
            </a:r>
          </a:p>
          <a:p>
            <a:r>
              <a:rPr lang="en-US" dirty="0"/>
              <a:t>Did Pam do better relative to other test-takers</a:t>
            </a:r>
            <a:br>
              <a:rPr lang="en-US" dirty="0"/>
            </a:br>
            <a:r>
              <a:rPr lang="en-US" dirty="0"/>
              <a:t>than Jim did?</a:t>
            </a:r>
          </a:p>
          <a:p>
            <a:r>
              <a:rPr lang="en-US" dirty="0"/>
              <a:t>Compute with Z-score</a:t>
            </a:r>
          </a:p>
        </p:txBody>
      </p:sp>
      <p:pic>
        <p:nvPicPr>
          <p:cNvPr id="4" name="Picture 3">
            <a:extLst>
              <a:ext uri="{FF2B5EF4-FFF2-40B4-BE49-F238E27FC236}">
                <a16:creationId xmlns:a16="http://schemas.microsoft.com/office/drawing/2014/main" id="{67EF9617-E5B2-E247-A77F-AEAA3FA00FB0}"/>
              </a:ext>
            </a:extLst>
          </p:cNvPr>
          <p:cNvPicPr>
            <a:picLocks noChangeAspect="1"/>
          </p:cNvPicPr>
          <p:nvPr/>
        </p:nvPicPr>
        <p:blipFill>
          <a:blip r:embed="rId2"/>
          <a:stretch>
            <a:fillRect/>
          </a:stretch>
        </p:blipFill>
        <p:spPr>
          <a:xfrm>
            <a:off x="5463788" y="2180496"/>
            <a:ext cx="6147019" cy="2633239"/>
          </a:xfrm>
          <a:prstGeom prst="rect">
            <a:avLst/>
          </a:prstGeom>
        </p:spPr>
      </p:pic>
    </p:spTree>
    <p:extLst>
      <p:ext uri="{BB962C8B-B14F-4D97-AF65-F5344CB8AC3E}">
        <p14:creationId xmlns:p14="http://schemas.microsoft.com/office/powerpoint/2010/main" val="1149914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B753E-CC1D-A143-8F3A-96FC3716B22F}"/>
              </a:ext>
            </a:extLst>
          </p:cNvPr>
          <p:cNvSpPr>
            <a:spLocks noGrp="1"/>
          </p:cNvSpPr>
          <p:nvPr>
            <p:ph type="title"/>
          </p:nvPr>
        </p:nvSpPr>
        <p:spPr/>
        <p:txBody>
          <a:bodyPr/>
          <a:lstStyle/>
          <a:p>
            <a:r>
              <a:rPr lang="en-US" dirty="0"/>
              <a:t>EXAMPLE: Z-SCORE</a:t>
            </a:r>
          </a:p>
        </p:txBody>
      </p:sp>
      <p:sp>
        <p:nvSpPr>
          <p:cNvPr id="3" name="Content Placeholder 2">
            <a:extLst>
              <a:ext uri="{FF2B5EF4-FFF2-40B4-BE49-F238E27FC236}">
                <a16:creationId xmlns:a16="http://schemas.microsoft.com/office/drawing/2014/main" id="{14B87A61-A1C3-8340-A532-CBC60A2A7966}"/>
              </a:ext>
            </a:extLst>
          </p:cNvPr>
          <p:cNvSpPr>
            <a:spLocks noGrp="1"/>
          </p:cNvSpPr>
          <p:nvPr>
            <p:ph idx="1"/>
          </p:nvPr>
        </p:nvSpPr>
        <p:spPr>
          <a:xfrm>
            <a:off x="581193" y="2180496"/>
            <a:ext cx="5893180" cy="3678303"/>
          </a:xfrm>
        </p:spPr>
        <p:txBody>
          <a:bodyPr/>
          <a:lstStyle/>
          <a:p>
            <a:r>
              <a:rPr lang="en-US" dirty="0"/>
              <a:t>Pam’s score is (1800-1500) / 300 = 1 standard deviation above the mean.</a:t>
            </a:r>
          </a:p>
          <a:p>
            <a:r>
              <a:rPr lang="en-US" dirty="0"/>
              <a:t>Jim’s score is (24-21)/5 = 0:6 standard deviations above the mean.</a:t>
            </a:r>
          </a:p>
          <a:p>
            <a:r>
              <a:rPr lang="en-US" dirty="0"/>
              <a:t>Pam did "better"</a:t>
            </a:r>
          </a:p>
          <a:p>
            <a:pPr lvl="1"/>
            <a:r>
              <a:rPr lang="en-US" dirty="0"/>
              <a:t>on the test relative to the peers taking it</a:t>
            </a:r>
          </a:p>
          <a:p>
            <a:endParaRPr lang="en-US" dirty="0"/>
          </a:p>
        </p:txBody>
      </p:sp>
      <p:pic>
        <p:nvPicPr>
          <p:cNvPr id="4" name="Picture 3">
            <a:extLst>
              <a:ext uri="{FF2B5EF4-FFF2-40B4-BE49-F238E27FC236}">
                <a16:creationId xmlns:a16="http://schemas.microsoft.com/office/drawing/2014/main" id="{C87C99D6-B498-2746-93F5-C2A92613145E}"/>
              </a:ext>
            </a:extLst>
          </p:cNvPr>
          <p:cNvPicPr>
            <a:picLocks noChangeAspect="1"/>
          </p:cNvPicPr>
          <p:nvPr/>
        </p:nvPicPr>
        <p:blipFill>
          <a:blip r:embed="rId2"/>
          <a:stretch>
            <a:fillRect/>
          </a:stretch>
        </p:blipFill>
        <p:spPr>
          <a:xfrm>
            <a:off x="6567609" y="2841612"/>
            <a:ext cx="4731450" cy="2356069"/>
          </a:xfrm>
          <a:prstGeom prst="rect">
            <a:avLst/>
          </a:prstGeom>
        </p:spPr>
      </p:pic>
    </p:spTree>
    <p:extLst>
      <p:ext uri="{BB962C8B-B14F-4D97-AF65-F5344CB8AC3E}">
        <p14:creationId xmlns:p14="http://schemas.microsoft.com/office/powerpoint/2010/main" val="2603330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2F74F-A206-7841-B4B9-97E894AB01DF}"/>
              </a:ext>
            </a:extLst>
          </p:cNvPr>
          <p:cNvSpPr>
            <a:spLocks noGrp="1"/>
          </p:cNvSpPr>
          <p:nvPr>
            <p:ph type="title"/>
          </p:nvPr>
        </p:nvSpPr>
        <p:spPr/>
        <p:txBody>
          <a:bodyPr/>
          <a:lstStyle/>
          <a:p>
            <a:r>
              <a:rPr lang="en-US" dirty="0"/>
              <a:t>Z-SCORE</a:t>
            </a:r>
          </a:p>
        </p:txBody>
      </p:sp>
      <p:sp>
        <p:nvSpPr>
          <p:cNvPr id="3" name="Content Placeholder 2">
            <a:extLst>
              <a:ext uri="{FF2B5EF4-FFF2-40B4-BE49-F238E27FC236}">
                <a16:creationId xmlns:a16="http://schemas.microsoft.com/office/drawing/2014/main" id="{52008322-3AC9-AA4C-BAD2-6596AE956898}"/>
              </a:ext>
            </a:extLst>
          </p:cNvPr>
          <p:cNvSpPr>
            <a:spLocks noGrp="1"/>
          </p:cNvSpPr>
          <p:nvPr>
            <p:ph idx="1"/>
          </p:nvPr>
        </p:nvSpPr>
        <p:spPr/>
        <p:txBody>
          <a:bodyPr/>
          <a:lstStyle/>
          <a:p>
            <a:r>
              <a:rPr lang="en-US" dirty="0"/>
              <a:t>Z = (</a:t>
            </a:r>
            <a:r>
              <a:rPr lang="en-US" dirty="0" err="1"/>
              <a:t>val</a:t>
            </a:r>
            <a:r>
              <a:rPr lang="en-US" dirty="0"/>
              <a:t> – mean) / SD</a:t>
            </a:r>
          </a:p>
          <a:p>
            <a:pPr lvl="1"/>
            <a:r>
              <a:rPr lang="en-US" dirty="0"/>
              <a:t>Also called a standardized score</a:t>
            </a:r>
          </a:p>
          <a:p>
            <a:r>
              <a:rPr lang="en-US" dirty="0"/>
              <a:t>Rule of thumb</a:t>
            </a:r>
          </a:p>
          <a:p>
            <a:pPr lvl="1"/>
            <a:r>
              <a:rPr lang="en-US" dirty="0"/>
              <a:t>observation that is more than 2 SD from mean is unusual / unexpected</a:t>
            </a:r>
          </a:p>
          <a:p>
            <a:pPr lvl="2"/>
            <a:r>
              <a:rPr lang="en-US" dirty="0"/>
              <a:t>later we will quantify this</a:t>
            </a:r>
          </a:p>
          <a:p>
            <a:pPr lvl="1"/>
            <a:endParaRPr lang="en-US" dirty="0"/>
          </a:p>
        </p:txBody>
      </p:sp>
    </p:spTree>
    <p:extLst>
      <p:ext uri="{BB962C8B-B14F-4D97-AF65-F5344CB8AC3E}">
        <p14:creationId xmlns:p14="http://schemas.microsoft.com/office/powerpoint/2010/main" val="1866617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7E84B-A524-5745-9AA0-8934B4AC5BD0}"/>
              </a:ext>
            </a:extLst>
          </p:cNvPr>
          <p:cNvSpPr>
            <a:spLocks noGrp="1"/>
          </p:cNvSpPr>
          <p:nvPr>
            <p:ph type="title"/>
          </p:nvPr>
        </p:nvSpPr>
        <p:spPr/>
        <p:txBody>
          <a:bodyPr/>
          <a:lstStyle/>
          <a:p>
            <a:r>
              <a:rPr lang="en-US" dirty="0"/>
              <a:t>Percentile</a:t>
            </a:r>
          </a:p>
        </p:txBody>
      </p:sp>
      <p:sp>
        <p:nvSpPr>
          <p:cNvPr id="3" name="Content Placeholder 2">
            <a:extLst>
              <a:ext uri="{FF2B5EF4-FFF2-40B4-BE49-F238E27FC236}">
                <a16:creationId xmlns:a16="http://schemas.microsoft.com/office/drawing/2014/main" id="{448711DE-58DD-0447-A11E-DFEE29622464}"/>
              </a:ext>
            </a:extLst>
          </p:cNvPr>
          <p:cNvSpPr>
            <a:spLocks noGrp="1"/>
          </p:cNvSpPr>
          <p:nvPr>
            <p:ph idx="1"/>
          </p:nvPr>
        </p:nvSpPr>
        <p:spPr>
          <a:xfrm>
            <a:off x="581192" y="2180496"/>
            <a:ext cx="6691965" cy="3678303"/>
          </a:xfrm>
        </p:spPr>
        <p:txBody>
          <a:bodyPr/>
          <a:lstStyle/>
          <a:p>
            <a:r>
              <a:rPr lang="en-US" dirty="0"/>
              <a:t>This is the proportion of observations that lie below a given data point in the distribution</a:t>
            </a:r>
          </a:p>
          <a:p>
            <a:r>
              <a:rPr lang="en-US" dirty="0"/>
              <a:t>We can also think of this as the area to the left of the data point</a:t>
            </a:r>
          </a:p>
        </p:txBody>
      </p:sp>
      <p:pic>
        <p:nvPicPr>
          <p:cNvPr id="4" name="Picture 3">
            <a:extLst>
              <a:ext uri="{FF2B5EF4-FFF2-40B4-BE49-F238E27FC236}">
                <a16:creationId xmlns:a16="http://schemas.microsoft.com/office/drawing/2014/main" id="{1DDC5FC0-E5D7-464D-82BE-B396E09A7547}"/>
              </a:ext>
            </a:extLst>
          </p:cNvPr>
          <p:cNvPicPr>
            <a:picLocks noChangeAspect="1"/>
          </p:cNvPicPr>
          <p:nvPr/>
        </p:nvPicPr>
        <p:blipFill>
          <a:blip r:embed="rId2"/>
          <a:stretch>
            <a:fillRect/>
          </a:stretch>
        </p:blipFill>
        <p:spPr>
          <a:xfrm>
            <a:off x="7273157" y="2804510"/>
            <a:ext cx="4206547" cy="1918500"/>
          </a:xfrm>
          <a:prstGeom prst="rect">
            <a:avLst/>
          </a:prstGeom>
        </p:spPr>
      </p:pic>
    </p:spTree>
    <p:extLst>
      <p:ext uri="{BB962C8B-B14F-4D97-AF65-F5344CB8AC3E}">
        <p14:creationId xmlns:p14="http://schemas.microsoft.com/office/powerpoint/2010/main" val="3617087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26096-A4CA-F248-980F-A293020E6FD4}"/>
              </a:ext>
            </a:extLst>
          </p:cNvPr>
          <p:cNvSpPr>
            <a:spLocks noGrp="1"/>
          </p:cNvSpPr>
          <p:nvPr>
            <p:ph type="title"/>
          </p:nvPr>
        </p:nvSpPr>
        <p:spPr/>
        <p:txBody>
          <a:bodyPr/>
          <a:lstStyle/>
          <a:p>
            <a:r>
              <a:rPr lang="en-US" dirty="0"/>
              <a:t>cumulative density function</a:t>
            </a:r>
          </a:p>
        </p:txBody>
      </p:sp>
      <p:sp>
        <p:nvSpPr>
          <p:cNvPr id="3" name="Content Placeholder 2">
            <a:extLst>
              <a:ext uri="{FF2B5EF4-FFF2-40B4-BE49-F238E27FC236}">
                <a16:creationId xmlns:a16="http://schemas.microsoft.com/office/drawing/2014/main" id="{9BCEC958-4649-D741-BF3B-AB3A9187BEBC}"/>
              </a:ext>
            </a:extLst>
          </p:cNvPr>
          <p:cNvSpPr>
            <a:spLocks noGrp="1"/>
          </p:cNvSpPr>
          <p:nvPr>
            <p:ph idx="1"/>
          </p:nvPr>
        </p:nvSpPr>
        <p:spPr>
          <a:xfrm>
            <a:off x="581192" y="2180496"/>
            <a:ext cx="6386089" cy="4272856"/>
          </a:xfrm>
        </p:spPr>
        <p:txBody>
          <a:bodyPr/>
          <a:lstStyle/>
          <a:p>
            <a:r>
              <a:rPr lang="en-US" dirty="0"/>
              <a:t>We can think of this as the probability that an observation will be less than some value</a:t>
            </a:r>
          </a:p>
          <a:p>
            <a:pPr lvl="1"/>
            <a:r>
              <a:rPr lang="en-US" dirty="0"/>
              <a:t>P(X &lt; w) = percentile of w</a:t>
            </a:r>
          </a:p>
          <a:p>
            <a:r>
              <a:rPr lang="en-US" dirty="0"/>
              <a:t>This is considered a distribution of its own</a:t>
            </a:r>
          </a:p>
          <a:p>
            <a:pPr lvl="1"/>
            <a:r>
              <a:rPr lang="en-US" dirty="0"/>
              <a:t>always goes up (monotonically increasing)</a:t>
            </a:r>
          </a:p>
          <a:p>
            <a:pPr lvl="1"/>
            <a:r>
              <a:rPr lang="en-US" dirty="0"/>
              <a:t>because you can't lose any probability as w increases</a:t>
            </a:r>
          </a:p>
          <a:p>
            <a:r>
              <a:rPr lang="en-US" dirty="0"/>
              <a:t>Picture</a:t>
            </a:r>
          </a:p>
          <a:p>
            <a:pPr lvl="1"/>
            <a:r>
              <a:rPr lang="en-US" dirty="0"/>
              <a:t>starts at 0, low probability this far to the left</a:t>
            </a:r>
          </a:p>
          <a:p>
            <a:pPr lvl="1"/>
            <a:r>
              <a:rPr lang="en-US" dirty="0"/>
              <a:t>When we get to 0 (mean), the probability is 0.5</a:t>
            </a:r>
          </a:p>
          <a:p>
            <a:pPr lvl="2"/>
            <a:r>
              <a:rPr lang="en-US" dirty="0"/>
              <a:t>which makes sense, probability of being less than the mean = ½</a:t>
            </a:r>
          </a:p>
          <a:p>
            <a:pPr lvl="1"/>
            <a:r>
              <a:rPr lang="en-US" dirty="0"/>
              <a:t>ends at 1 as we get far to the right</a:t>
            </a:r>
          </a:p>
          <a:p>
            <a:pPr lvl="2"/>
            <a:r>
              <a:rPr lang="en-US" dirty="0"/>
              <a:t>probability of the value below this is 100%</a:t>
            </a:r>
          </a:p>
        </p:txBody>
      </p:sp>
      <p:pic>
        <p:nvPicPr>
          <p:cNvPr id="4" name="Picture 3">
            <a:extLst>
              <a:ext uri="{FF2B5EF4-FFF2-40B4-BE49-F238E27FC236}">
                <a16:creationId xmlns:a16="http://schemas.microsoft.com/office/drawing/2014/main" id="{91557F03-2083-734B-B980-43C9CFD1AFD4}"/>
              </a:ext>
            </a:extLst>
          </p:cNvPr>
          <p:cNvPicPr>
            <a:picLocks noChangeAspect="1"/>
          </p:cNvPicPr>
          <p:nvPr/>
        </p:nvPicPr>
        <p:blipFill>
          <a:blip r:embed="rId2"/>
          <a:stretch>
            <a:fillRect/>
          </a:stretch>
        </p:blipFill>
        <p:spPr>
          <a:xfrm>
            <a:off x="6967281" y="2242954"/>
            <a:ext cx="4907219" cy="3615845"/>
          </a:xfrm>
          <a:prstGeom prst="rect">
            <a:avLst/>
          </a:prstGeom>
        </p:spPr>
      </p:pic>
    </p:spTree>
    <p:extLst>
      <p:ext uri="{BB962C8B-B14F-4D97-AF65-F5344CB8AC3E}">
        <p14:creationId xmlns:p14="http://schemas.microsoft.com/office/powerpoint/2010/main" val="4138458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6C308-C501-5449-86F1-4409ED85E76B}"/>
              </a:ext>
            </a:extLst>
          </p:cNvPr>
          <p:cNvSpPr>
            <a:spLocks noGrp="1"/>
          </p:cNvSpPr>
          <p:nvPr>
            <p:ph type="title"/>
          </p:nvPr>
        </p:nvSpPr>
        <p:spPr/>
        <p:txBody>
          <a:bodyPr/>
          <a:lstStyle/>
          <a:p>
            <a:r>
              <a:rPr lang="en-US" dirty="0"/>
              <a:t>In Python</a:t>
            </a:r>
          </a:p>
        </p:txBody>
      </p:sp>
      <p:sp>
        <p:nvSpPr>
          <p:cNvPr id="3" name="Content Placeholder 2">
            <a:extLst>
              <a:ext uri="{FF2B5EF4-FFF2-40B4-BE49-F238E27FC236}">
                <a16:creationId xmlns:a16="http://schemas.microsoft.com/office/drawing/2014/main" id="{6532A584-E6CC-4F45-9FF7-8CFE5FAB20D3}"/>
              </a:ext>
            </a:extLst>
          </p:cNvPr>
          <p:cNvSpPr>
            <a:spLocks noGrp="1"/>
          </p:cNvSpPr>
          <p:nvPr>
            <p:ph idx="1"/>
          </p:nvPr>
        </p:nvSpPr>
        <p:spPr/>
        <p:txBody>
          <a:bodyPr>
            <a:normAutofit lnSpcReduction="10000"/>
          </a:bodyPr>
          <a:lstStyle/>
          <a:p>
            <a:r>
              <a:rPr lang="en-US" dirty="0"/>
              <a:t>We can create a normally distributed random variable by specified mean and standard deviation.</a:t>
            </a:r>
          </a:p>
          <a:p>
            <a:pPr lvl="1"/>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scipy.stats</a:t>
            </a:r>
            <a:r>
              <a:rPr lang="en-US" dirty="0">
                <a:latin typeface="Courier New" panose="02070309020205020404" pitchFamily="49" charset="0"/>
                <a:cs typeface="Courier New" panose="02070309020205020404" pitchFamily="49" charset="0"/>
              </a:rPr>
              <a:t> as </a:t>
            </a:r>
            <a:r>
              <a:rPr lang="en-US" dirty="0" err="1">
                <a:latin typeface="Courier New" panose="02070309020205020404" pitchFamily="49" charset="0"/>
                <a:cs typeface="Courier New" panose="02070309020205020404" pitchFamily="49" charset="0"/>
              </a:rPr>
              <a:t>st</a:t>
            </a:r>
            <a:endParaRPr lang="en-US" dirty="0">
              <a:latin typeface="Courier New" panose="02070309020205020404" pitchFamily="49" charset="0"/>
              <a:cs typeface="Courier New" panose="02070309020205020404" pitchFamily="49" charset="0"/>
            </a:endParaRPr>
          </a:p>
          <a:p>
            <a:pPr lvl="1"/>
            <a:r>
              <a:rPr lang="en-US" dirty="0" err="1">
                <a:latin typeface="Courier New" panose="02070309020205020404" pitchFamily="49" charset="0"/>
                <a:cs typeface="Courier New" panose="02070309020205020404" pitchFamily="49" charset="0"/>
              </a:rPr>
              <a:t>rv</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st.norm</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score_mean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score_std</a:t>
            </a:r>
            <a:r>
              <a:rPr lang="en-US" dirty="0">
                <a:latin typeface="Courier New" panose="02070309020205020404" pitchFamily="49" charset="0"/>
                <a:cs typeface="Courier New" panose="02070309020205020404" pitchFamily="49" charset="0"/>
              </a:rPr>
              <a:t>)</a:t>
            </a:r>
          </a:p>
          <a:p>
            <a:r>
              <a:rPr lang="en-US" dirty="0"/>
              <a:t>Once we have the variable, we can do various computations</a:t>
            </a:r>
          </a:p>
          <a:p>
            <a:r>
              <a:rPr lang="en-US" dirty="0"/>
              <a:t>CDF</a:t>
            </a:r>
          </a:p>
          <a:p>
            <a:pPr lvl="1"/>
            <a:r>
              <a:rPr lang="en-US" dirty="0" err="1">
                <a:latin typeface="Courier New" panose="02070309020205020404" pitchFamily="49" charset="0"/>
                <a:cs typeface="Courier New" panose="02070309020205020404" pitchFamily="49" charset="0"/>
              </a:rPr>
              <a:t>rv.cdf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a:t>
            </a:r>
          </a:p>
          <a:p>
            <a:pPr lvl="1"/>
            <a:r>
              <a:rPr lang="en-US" dirty="0"/>
              <a:t>Tells us the percentile of this value</a:t>
            </a:r>
          </a:p>
          <a:p>
            <a:r>
              <a:rPr lang="en-US" dirty="0"/>
              <a:t>PPF = percentile point function</a:t>
            </a:r>
          </a:p>
          <a:p>
            <a:pPr lvl="1"/>
            <a:r>
              <a:rPr lang="en-US" dirty="0"/>
              <a:t>inverse of CDF: what value lies at the given percentile</a:t>
            </a:r>
          </a:p>
          <a:p>
            <a:pPr lvl="1"/>
            <a:r>
              <a:rPr lang="en-US" dirty="0" err="1">
                <a:latin typeface="Courier New" panose="02070309020205020404" pitchFamily="49" charset="0"/>
                <a:cs typeface="Courier New" panose="02070309020205020404" pitchFamily="49" charset="0"/>
              </a:rPr>
              <a:t>rv.ppf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ptle</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pPr lvl="1"/>
            <a:endParaRPr lang="en-US" dirty="0"/>
          </a:p>
        </p:txBody>
      </p:sp>
    </p:spTree>
    <p:extLst>
      <p:ext uri="{BB962C8B-B14F-4D97-AF65-F5344CB8AC3E}">
        <p14:creationId xmlns:p14="http://schemas.microsoft.com/office/powerpoint/2010/main" val="1162471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B15EA1-5B72-BC48-97C2-9B76FBE6066D}"/>
              </a:ext>
            </a:extLst>
          </p:cNvPr>
          <p:cNvSpPr>
            <a:spLocks noGrp="1"/>
          </p:cNvSpPr>
          <p:nvPr>
            <p:ph idx="1"/>
          </p:nvPr>
        </p:nvSpPr>
        <p:spPr>
          <a:xfrm>
            <a:off x="581192" y="2180496"/>
            <a:ext cx="11029615" cy="3148249"/>
          </a:xfrm>
        </p:spPr>
        <p:txBody>
          <a:bodyPr/>
          <a:lstStyle/>
          <a:p>
            <a:r>
              <a:rPr lang="en-US" dirty="0"/>
              <a:t>Using Z-scores, we can compute the region around the mean containing most of the observations</a:t>
            </a:r>
          </a:p>
          <a:p>
            <a:pPr lvl="1"/>
            <a:r>
              <a:rPr lang="en-US" dirty="0"/>
              <a:t>68% of observations are within 1 SD of the mean (+/-)</a:t>
            </a:r>
          </a:p>
          <a:p>
            <a:pPr lvl="1"/>
            <a:r>
              <a:rPr lang="en-US" dirty="0"/>
              <a:t>95% of observations are within 2 SD of the mean</a:t>
            </a:r>
          </a:p>
          <a:p>
            <a:pPr lvl="1"/>
            <a:r>
              <a:rPr lang="en-US" dirty="0"/>
              <a:t>99.7% of observations are within 3 SD of the mean</a:t>
            </a:r>
          </a:p>
          <a:p>
            <a:r>
              <a:rPr lang="en-US" dirty="0"/>
              <a:t> </a:t>
            </a:r>
          </a:p>
        </p:txBody>
      </p:sp>
      <p:sp>
        <p:nvSpPr>
          <p:cNvPr id="5" name="Title 4">
            <a:extLst>
              <a:ext uri="{FF2B5EF4-FFF2-40B4-BE49-F238E27FC236}">
                <a16:creationId xmlns:a16="http://schemas.microsoft.com/office/drawing/2014/main" id="{7A358509-AC56-E64D-90BE-6E13F86B4A9A}"/>
              </a:ext>
            </a:extLst>
          </p:cNvPr>
          <p:cNvSpPr>
            <a:spLocks noGrp="1"/>
          </p:cNvSpPr>
          <p:nvPr>
            <p:ph type="title"/>
          </p:nvPr>
        </p:nvSpPr>
        <p:spPr/>
        <p:txBody>
          <a:bodyPr/>
          <a:lstStyle/>
          <a:p>
            <a:r>
              <a:rPr lang="en-US" dirty="0"/>
              <a:t>68-95-99.7 Rule</a:t>
            </a:r>
          </a:p>
        </p:txBody>
      </p:sp>
      <p:pic>
        <p:nvPicPr>
          <p:cNvPr id="6" name="Picture 5">
            <a:extLst>
              <a:ext uri="{FF2B5EF4-FFF2-40B4-BE49-F238E27FC236}">
                <a16:creationId xmlns:a16="http://schemas.microsoft.com/office/drawing/2014/main" id="{51C601D4-B831-BF47-8804-A7ADB03F6E4B}"/>
              </a:ext>
            </a:extLst>
          </p:cNvPr>
          <p:cNvPicPr>
            <a:picLocks noChangeAspect="1"/>
          </p:cNvPicPr>
          <p:nvPr/>
        </p:nvPicPr>
        <p:blipFill>
          <a:blip r:embed="rId2"/>
          <a:stretch>
            <a:fillRect/>
          </a:stretch>
        </p:blipFill>
        <p:spPr>
          <a:xfrm>
            <a:off x="2641599" y="4481135"/>
            <a:ext cx="4473904" cy="2162935"/>
          </a:xfrm>
          <a:prstGeom prst="rect">
            <a:avLst/>
          </a:prstGeom>
        </p:spPr>
      </p:pic>
    </p:spTree>
    <p:extLst>
      <p:ext uri="{BB962C8B-B14F-4D97-AF65-F5344CB8AC3E}">
        <p14:creationId xmlns:p14="http://schemas.microsoft.com/office/powerpoint/2010/main" val="2589355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E4BA5-96AE-424C-B094-509BB5E520EF}"/>
              </a:ext>
            </a:extLst>
          </p:cNvPr>
          <p:cNvSpPr>
            <a:spLocks noGrp="1"/>
          </p:cNvSpPr>
          <p:nvPr>
            <p:ph type="title"/>
          </p:nvPr>
        </p:nvSpPr>
        <p:spPr/>
        <p:txBody>
          <a:bodyPr/>
          <a:lstStyle/>
          <a:p>
            <a:r>
              <a:rPr lang="en-US" dirty="0"/>
              <a:t>2 SD outlier rule</a:t>
            </a:r>
          </a:p>
        </p:txBody>
      </p:sp>
      <p:sp>
        <p:nvSpPr>
          <p:cNvPr id="3" name="Content Placeholder 2">
            <a:extLst>
              <a:ext uri="{FF2B5EF4-FFF2-40B4-BE49-F238E27FC236}">
                <a16:creationId xmlns:a16="http://schemas.microsoft.com/office/drawing/2014/main" id="{0866AE7C-9AC9-1A42-BF9F-085306AB8E49}"/>
              </a:ext>
            </a:extLst>
          </p:cNvPr>
          <p:cNvSpPr>
            <a:spLocks noGrp="1"/>
          </p:cNvSpPr>
          <p:nvPr>
            <p:ph idx="1"/>
          </p:nvPr>
        </p:nvSpPr>
        <p:spPr/>
        <p:txBody>
          <a:bodyPr/>
          <a:lstStyle/>
          <a:p>
            <a:r>
              <a:rPr lang="en-US" dirty="0"/>
              <a:t>Why are observations more than 2 SD from the mean considered outliers?</a:t>
            </a:r>
          </a:p>
          <a:p>
            <a:r>
              <a:rPr lang="en-US" dirty="0"/>
              <a:t>Because they are outside of where 95% of the data lies</a:t>
            </a:r>
          </a:p>
          <a:p>
            <a:r>
              <a:rPr lang="en-US" dirty="0"/>
              <a:t>They are very unlikely as representatives of the central tendency of the data</a:t>
            </a:r>
          </a:p>
          <a:p>
            <a:r>
              <a:rPr lang="en-US" dirty="0"/>
              <a:t>This is just a rule of thumb</a:t>
            </a:r>
          </a:p>
          <a:p>
            <a:pPr lvl="1"/>
            <a:r>
              <a:rPr lang="en-US" dirty="0"/>
              <a:t>Certainly you will want to investigate such points to try to understand them better</a:t>
            </a:r>
          </a:p>
          <a:p>
            <a:pPr lvl="2"/>
            <a:r>
              <a:rPr lang="en-US" dirty="0"/>
              <a:t>Often you will find typos, coding errors, etc.</a:t>
            </a:r>
          </a:p>
          <a:p>
            <a:pPr lvl="1"/>
            <a:r>
              <a:rPr lang="en-US" dirty="0"/>
              <a:t>Other times these are legitimate data points, but they suggest that your model is not correct</a:t>
            </a:r>
          </a:p>
          <a:p>
            <a:pPr lvl="1"/>
            <a:r>
              <a:rPr lang="en-US" dirty="0"/>
              <a:t>Maybe there are really multiple populations or multiple effects at work</a:t>
            </a:r>
          </a:p>
        </p:txBody>
      </p:sp>
    </p:spTree>
    <p:extLst>
      <p:ext uri="{BB962C8B-B14F-4D97-AF65-F5344CB8AC3E}">
        <p14:creationId xmlns:p14="http://schemas.microsoft.com/office/powerpoint/2010/main" val="3619853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A0466-409A-484B-B477-A1572DD36D50}"/>
              </a:ext>
            </a:extLst>
          </p:cNvPr>
          <p:cNvSpPr>
            <a:spLocks noGrp="1"/>
          </p:cNvSpPr>
          <p:nvPr>
            <p:ph type="title"/>
          </p:nvPr>
        </p:nvSpPr>
        <p:spPr/>
        <p:txBody>
          <a:bodyPr/>
          <a:lstStyle/>
          <a:p>
            <a:r>
              <a:rPr lang="en-US" dirty="0"/>
              <a:t>Who am I?</a:t>
            </a:r>
          </a:p>
        </p:txBody>
      </p:sp>
      <p:sp>
        <p:nvSpPr>
          <p:cNvPr id="3" name="Content Placeholder 2">
            <a:extLst>
              <a:ext uri="{FF2B5EF4-FFF2-40B4-BE49-F238E27FC236}">
                <a16:creationId xmlns:a16="http://schemas.microsoft.com/office/drawing/2014/main" id="{0CD9C6F5-6266-934B-A16D-426334870C2B}"/>
              </a:ext>
            </a:extLst>
          </p:cNvPr>
          <p:cNvSpPr>
            <a:spLocks noGrp="1"/>
          </p:cNvSpPr>
          <p:nvPr>
            <p:ph idx="1"/>
          </p:nvPr>
        </p:nvSpPr>
        <p:spPr/>
        <p:txBody>
          <a:bodyPr/>
          <a:lstStyle/>
          <a:p>
            <a:r>
              <a:rPr lang="en-US" dirty="0"/>
              <a:t>[TODO Nasim]</a:t>
            </a:r>
          </a:p>
          <a:p>
            <a:r>
              <a:rPr lang="en-US" dirty="0"/>
              <a:t>[Put something about yourself here!]</a:t>
            </a:r>
          </a:p>
        </p:txBody>
      </p:sp>
    </p:spTree>
    <p:extLst>
      <p:ext uri="{BB962C8B-B14F-4D97-AF65-F5344CB8AC3E}">
        <p14:creationId xmlns:p14="http://schemas.microsoft.com/office/powerpoint/2010/main" val="4201344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3690B-1E80-6043-AA97-6D55397BE672}"/>
              </a:ext>
            </a:extLst>
          </p:cNvPr>
          <p:cNvSpPr>
            <a:spLocks noGrp="1"/>
          </p:cNvSpPr>
          <p:nvPr>
            <p:ph type="title"/>
          </p:nvPr>
        </p:nvSpPr>
        <p:spPr/>
        <p:txBody>
          <a:bodyPr/>
          <a:lstStyle/>
          <a:p>
            <a:r>
              <a:rPr lang="en-US" dirty="0"/>
              <a:t>Is my data normal?</a:t>
            </a:r>
          </a:p>
        </p:txBody>
      </p:sp>
      <p:sp>
        <p:nvSpPr>
          <p:cNvPr id="3" name="Content Placeholder 2">
            <a:extLst>
              <a:ext uri="{FF2B5EF4-FFF2-40B4-BE49-F238E27FC236}">
                <a16:creationId xmlns:a16="http://schemas.microsoft.com/office/drawing/2014/main" id="{767D39A1-60DF-0943-B4B5-6482669BD959}"/>
              </a:ext>
            </a:extLst>
          </p:cNvPr>
          <p:cNvSpPr>
            <a:spLocks noGrp="1"/>
          </p:cNvSpPr>
          <p:nvPr>
            <p:ph idx="1"/>
          </p:nvPr>
        </p:nvSpPr>
        <p:spPr/>
        <p:txBody>
          <a:bodyPr/>
          <a:lstStyle/>
          <a:p>
            <a:r>
              <a:rPr lang="en-US" dirty="0"/>
              <a:t>Probably not</a:t>
            </a:r>
          </a:p>
          <a:p>
            <a:r>
              <a:rPr lang="en-US" dirty="0"/>
              <a:t>But is it close enough that you can use this as an approximation?</a:t>
            </a:r>
          </a:p>
          <a:p>
            <a:r>
              <a:rPr lang="en-US" dirty="0"/>
              <a:t>The </a:t>
            </a:r>
            <a:r>
              <a:rPr lang="en-US" b="1" dirty="0"/>
              <a:t>normal probability plot </a:t>
            </a:r>
            <a:r>
              <a:rPr lang="en-US" dirty="0"/>
              <a:t>is a test for normality</a:t>
            </a:r>
          </a:p>
          <a:p>
            <a:r>
              <a:rPr lang="en-US" dirty="0"/>
              <a:t>Question that it asks:</a:t>
            </a:r>
          </a:p>
          <a:p>
            <a:pPr lvl="1"/>
            <a:r>
              <a:rPr lang="en-US" dirty="0"/>
              <a:t>How does the quantiles of the data compare to what the theory would predict?</a:t>
            </a:r>
          </a:p>
          <a:p>
            <a:pPr lvl="1"/>
            <a:r>
              <a:rPr lang="en-US" dirty="0"/>
              <a:t>Places special emphasis on the "tails" of the distribution: left (lower values) and right (higher values)</a:t>
            </a:r>
          </a:p>
          <a:p>
            <a:pPr lvl="1"/>
            <a:r>
              <a:rPr lang="en-US" dirty="0"/>
              <a:t>Heavy-tailed = more values here than normally distributed data would have</a:t>
            </a:r>
          </a:p>
          <a:p>
            <a:pPr lvl="1"/>
            <a:r>
              <a:rPr lang="en-US" dirty="0"/>
              <a:t>Light-tailed = fewer values that normally distributed data would have</a:t>
            </a:r>
          </a:p>
          <a:p>
            <a:r>
              <a:rPr lang="en-US" dirty="0"/>
              <a:t>Red diagonal is the theoretical distribution</a:t>
            </a:r>
          </a:p>
        </p:txBody>
      </p:sp>
    </p:spTree>
    <p:extLst>
      <p:ext uri="{BB962C8B-B14F-4D97-AF65-F5344CB8AC3E}">
        <p14:creationId xmlns:p14="http://schemas.microsoft.com/office/powerpoint/2010/main" val="1310924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837EA-312C-1B4D-9D9D-A166F5B881CC}"/>
              </a:ext>
            </a:extLst>
          </p:cNvPr>
          <p:cNvSpPr>
            <a:spLocks noGrp="1"/>
          </p:cNvSpPr>
          <p:nvPr>
            <p:ph type="title"/>
          </p:nvPr>
        </p:nvSpPr>
        <p:spPr/>
        <p:txBody>
          <a:bodyPr/>
          <a:lstStyle/>
          <a:p>
            <a:r>
              <a:rPr lang="en-US" dirty="0"/>
              <a:t>Example: (from exercise)</a:t>
            </a:r>
          </a:p>
        </p:txBody>
      </p:sp>
      <p:sp>
        <p:nvSpPr>
          <p:cNvPr id="3" name="Content Placeholder 2">
            <a:extLst>
              <a:ext uri="{FF2B5EF4-FFF2-40B4-BE49-F238E27FC236}">
                <a16:creationId xmlns:a16="http://schemas.microsoft.com/office/drawing/2014/main" id="{B75297E2-8C10-F94D-B97E-809C40F35726}"/>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453C15D1-125D-B144-B0C6-44699B1E3CD6}"/>
              </a:ext>
            </a:extLst>
          </p:cNvPr>
          <p:cNvPicPr>
            <a:picLocks noChangeAspect="1"/>
          </p:cNvPicPr>
          <p:nvPr/>
        </p:nvPicPr>
        <p:blipFill>
          <a:blip r:embed="rId2"/>
          <a:stretch>
            <a:fillRect/>
          </a:stretch>
        </p:blipFill>
        <p:spPr>
          <a:xfrm>
            <a:off x="1399409" y="2373063"/>
            <a:ext cx="4978400" cy="3162300"/>
          </a:xfrm>
          <a:prstGeom prst="rect">
            <a:avLst/>
          </a:prstGeom>
        </p:spPr>
      </p:pic>
      <p:pic>
        <p:nvPicPr>
          <p:cNvPr id="5" name="Picture 4">
            <a:extLst>
              <a:ext uri="{FF2B5EF4-FFF2-40B4-BE49-F238E27FC236}">
                <a16:creationId xmlns:a16="http://schemas.microsoft.com/office/drawing/2014/main" id="{1CE7BAA9-FE44-6B4E-847A-84DD42AF694F}"/>
              </a:ext>
            </a:extLst>
          </p:cNvPr>
          <p:cNvPicPr>
            <a:picLocks noChangeAspect="1"/>
          </p:cNvPicPr>
          <p:nvPr/>
        </p:nvPicPr>
        <p:blipFill>
          <a:blip r:embed="rId3"/>
          <a:stretch>
            <a:fillRect/>
          </a:stretch>
        </p:blipFill>
        <p:spPr>
          <a:xfrm>
            <a:off x="6377809" y="2180496"/>
            <a:ext cx="5448300" cy="3568700"/>
          </a:xfrm>
          <a:prstGeom prst="rect">
            <a:avLst/>
          </a:prstGeom>
        </p:spPr>
      </p:pic>
      <p:sp>
        <p:nvSpPr>
          <p:cNvPr id="6" name="Line Callout 1 5">
            <a:extLst>
              <a:ext uri="{FF2B5EF4-FFF2-40B4-BE49-F238E27FC236}">
                <a16:creationId xmlns:a16="http://schemas.microsoft.com/office/drawing/2014/main" id="{14FF61C9-0852-0247-A654-FD1074258891}"/>
              </a:ext>
            </a:extLst>
          </p:cNvPr>
          <p:cNvSpPr/>
          <p:nvPr/>
        </p:nvSpPr>
        <p:spPr>
          <a:xfrm>
            <a:off x="4288221" y="6155844"/>
            <a:ext cx="1376855" cy="528735"/>
          </a:xfrm>
          <a:prstGeom prst="borderCallout1">
            <a:avLst>
              <a:gd name="adj1" fmla="val 18750"/>
              <a:gd name="adj2" fmla="val -8333"/>
              <a:gd name="adj3" fmla="val -207240"/>
              <a:gd name="adj4" fmla="val -1016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 enough low values</a:t>
            </a:r>
          </a:p>
        </p:txBody>
      </p:sp>
      <p:sp>
        <p:nvSpPr>
          <p:cNvPr id="7" name="Freeform 6">
            <a:extLst>
              <a:ext uri="{FF2B5EF4-FFF2-40B4-BE49-F238E27FC236}">
                <a16:creationId xmlns:a16="http://schemas.microsoft.com/office/drawing/2014/main" id="{7D3EA24A-CC52-7C41-91C8-A2687B490D89}"/>
              </a:ext>
            </a:extLst>
          </p:cNvPr>
          <p:cNvSpPr/>
          <p:nvPr/>
        </p:nvSpPr>
        <p:spPr>
          <a:xfrm>
            <a:off x="1839433" y="2881423"/>
            <a:ext cx="4072269" cy="2562447"/>
          </a:xfrm>
          <a:custGeom>
            <a:avLst/>
            <a:gdLst>
              <a:gd name="connsiteX0" fmla="*/ 0 w 4072269"/>
              <a:gd name="connsiteY0" fmla="*/ 2339163 h 2562447"/>
              <a:gd name="connsiteX1" fmla="*/ 404037 w 4072269"/>
              <a:gd name="connsiteY1" fmla="*/ 2339163 h 2562447"/>
              <a:gd name="connsiteX2" fmla="*/ 489097 w 4072269"/>
              <a:gd name="connsiteY2" fmla="*/ 2317898 h 2562447"/>
              <a:gd name="connsiteX3" fmla="*/ 552893 w 4072269"/>
              <a:gd name="connsiteY3" fmla="*/ 2296633 h 2562447"/>
              <a:gd name="connsiteX4" fmla="*/ 584790 w 4072269"/>
              <a:gd name="connsiteY4" fmla="*/ 2275368 h 2562447"/>
              <a:gd name="connsiteX5" fmla="*/ 616688 w 4072269"/>
              <a:gd name="connsiteY5" fmla="*/ 2264735 h 2562447"/>
              <a:gd name="connsiteX6" fmla="*/ 637953 w 4072269"/>
              <a:gd name="connsiteY6" fmla="*/ 2232837 h 2562447"/>
              <a:gd name="connsiteX7" fmla="*/ 691116 w 4072269"/>
              <a:gd name="connsiteY7" fmla="*/ 2147777 h 2562447"/>
              <a:gd name="connsiteX8" fmla="*/ 723014 w 4072269"/>
              <a:gd name="connsiteY8" fmla="*/ 2062717 h 2562447"/>
              <a:gd name="connsiteX9" fmla="*/ 744279 w 4072269"/>
              <a:gd name="connsiteY9" fmla="*/ 1998921 h 2562447"/>
              <a:gd name="connsiteX10" fmla="*/ 754911 w 4072269"/>
              <a:gd name="connsiteY10" fmla="*/ 1967024 h 2562447"/>
              <a:gd name="connsiteX11" fmla="*/ 797441 w 4072269"/>
              <a:gd name="connsiteY11" fmla="*/ 1913861 h 2562447"/>
              <a:gd name="connsiteX12" fmla="*/ 808074 w 4072269"/>
              <a:gd name="connsiteY12" fmla="*/ 1881963 h 2562447"/>
              <a:gd name="connsiteX13" fmla="*/ 829339 w 4072269"/>
              <a:gd name="connsiteY13" fmla="*/ 1828800 h 2562447"/>
              <a:gd name="connsiteX14" fmla="*/ 861237 w 4072269"/>
              <a:gd name="connsiteY14" fmla="*/ 1711842 h 2562447"/>
              <a:gd name="connsiteX15" fmla="*/ 882502 w 4072269"/>
              <a:gd name="connsiteY15" fmla="*/ 1637414 h 2562447"/>
              <a:gd name="connsiteX16" fmla="*/ 967562 w 4072269"/>
              <a:gd name="connsiteY16" fmla="*/ 1520456 h 2562447"/>
              <a:gd name="connsiteX17" fmla="*/ 988827 w 4072269"/>
              <a:gd name="connsiteY17" fmla="*/ 1477926 h 2562447"/>
              <a:gd name="connsiteX18" fmla="*/ 1020725 w 4072269"/>
              <a:gd name="connsiteY18" fmla="*/ 1435396 h 2562447"/>
              <a:gd name="connsiteX19" fmla="*/ 1041990 w 4072269"/>
              <a:gd name="connsiteY19" fmla="*/ 1382233 h 2562447"/>
              <a:gd name="connsiteX20" fmla="*/ 1105786 w 4072269"/>
              <a:gd name="connsiteY20" fmla="*/ 1244010 h 2562447"/>
              <a:gd name="connsiteX21" fmla="*/ 1116418 w 4072269"/>
              <a:gd name="connsiteY21" fmla="*/ 1190847 h 2562447"/>
              <a:gd name="connsiteX22" fmla="*/ 1158948 w 4072269"/>
              <a:gd name="connsiteY22" fmla="*/ 1073889 h 2562447"/>
              <a:gd name="connsiteX23" fmla="*/ 1180214 w 4072269"/>
              <a:gd name="connsiteY23" fmla="*/ 956930 h 2562447"/>
              <a:gd name="connsiteX24" fmla="*/ 1201479 w 4072269"/>
              <a:gd name="connsiteY24" fmla="*/ 903768 h 2562447"/>
              <a:gd name="connsiteX25" fmla="*/ 1244009 w 4072269"/>
              <a:gd name="connsiteY25" fmla="*/ 744279 h 2562447"/>
              <a:gd name="connsiteX26" fmla="*/ 1286539 w 4072269"/>
              <a:gd name="connsiteY26" fmla="*/ 669851 h 2562447"/>
              <a:gd name="connsiteX27" fmla="*/ 1297172 w 4072269"/>
              <a:gd name="connsiteY27" fmla="*/ 616689 h 2562447"/>
              <a:gd name="connsiteX28" fmla="*/ 1318437 w 4072269"/>
              <a:gd name="connsiteY28" fmla="*/ 584791 h 2562447"/>
              <a:gd name="connsiteX29" fmla="*/ 1371600 w 4072269"/>
              <a:gd name="connsiteY29" fmla="*/ 499730 h 2562447"/>
              <a:gd name="connsiteX30" fmla="*/ 1392865 w 4072269"/>
              <a:gd name="connsiteY30" fmla="*/ 435935 h 2562447"/>
              <a:gd name="connsiteX31" fmla="*/ 1424762 w 4072269"/>
              <a:gd name="connsiteY31" fmla="*/ 372140 h 2562447"/>
              <a:gd name="connsiteX32" fmla="*/ 1456660 w 4072269"/>
              <a:gd name="connsiteY32" fmla="*/ 350875 h 2562447"/>
              <a:gd name="connsiteX33" fmla="*/ 1488558 w 4072269"/>
              <a:gd name="connsiteY33" fmla="*/ 318977 h 2562447"/>
              <a:gd name="connsiteX34" fmla="*/ 1541720 w 4072269"/>
              <a:gd name="connsiteY34" fmla="*/ 276447 h 2562447"/>
              <a:gd name="connsiteX35" fmla="*/ 1562986 w 4072269"/>
              <a:gd name="connsiteY35" fmla="*/ 244549 h 2562447"/>
              <a:gd name="connsiteX36" fmla="*/ 1626781 w 4072269"/>
              <a:gd name="connsiteY36" fmla="*/ 180754 h 2562447"/>
              <a:gd name="connsiteX37" fmla="*/ 1648046 w 4072269"/>
              <a:gd name="connsiteY37" fmla="*/ 148856 h 2562447"/>
              <a:gd name="connsiteX38" fmla="*/ 1679944 w 4072269"/>
              <a:gd name="connsiteY38" fmla="*/ 116958 h 2562447"/>
              <a:gd name="connsiteX39" fmla="*/ 1765004 w 4072269"/>
              <a:gd name="connsiteY39" fmla="*/ 21265 h 2562447"/>
              <a:gd name="connsiteX40" fmla="*/ 1828800 w 4072269"/>
              <a:gd name="connsiteY40" fmla="*/ 0 h 2562447"/>
              <a:gd name="connsiteX41" fmla="*/ 1924493 w 4072269"/>
              <a:gd name="connsiteY41" fmla="*/ 21265 h 2562447"/>
              <a:gd name="connsiteX42" fmla="*/ 2041451 w 4072269"/>
              <a:gd name="connsiteY42" fmla="*/ 180754 h 2562447"/>
              <a:gd name="connsiteX43" fmla="*/ 2126511 w 4072269"/>
              <a:gd name="connsiteY43" fmla="*/ 265814 h 2562447"/>
              <a:gd name="connsiteX44" fmla="*/ 2169041 w 4072269"/>
              <a:gd name="connsiteY44" fmla="*/ 329610 h 2562447"/>
              <a:gd name="connsiteX45" fmla="*/ 2179674 w 4072269"/>
              <a:gd name="connsiteY45" fmla="*/ 382772 h 2562447"/>
              <a:gd name="connsiteX46" fmla="*/ 2200939 w 4072269"/>
              <a:gd name="connsiteY46" fmla="*/ 425303 h 2562447"/>
              <a:gd name="connsiteX47" fmla="*/ 2232837 w 4072269"/>
              <a:gd name="connsiteY47" fmla="*/ 489098 h 2562447"/>
              <a:gd name="connsiteX48" fmla="*/ 2254102 w 4072269"/>
              <a:gd name="connsiteY48" fmla="*/ 552893 h 2562447"/>
              <a:gd name="connsiteX49" fmla="*/ 2349795 w 4072269"/>
              <a:gd name="connsiteY49" fmla="*/ 765544 h 2562447"/>
              <a:gd name="connsiteX50" fmla="*/ 2392325 w 4072269"/>
              <a:gd name="connsiteY50" fmla="*/ 893135 h 2562447"/>
              <a:gd name="connsiteX51" fmla="*/ 2434855 w 4072269"/>
              <a:gd name="connsiteY51" fmla="*/ 1020726 h 2562447"/>
              <a:gd name="connsiteX52" fmla="*/ 2456120 w 4072269"/>
              <a:gd name="connsiteY52" fmla="*/ 1127051 h 2562447"/>
              <a:gd name="connsiteX53" fmla="*/ 2466753 w 4072269"/>
              <a:gd name="connsiteY53" fmla="*/ 1180214 h 2562447"/>
              <a:gd name="connsiteX54" fmla="*/ 2488018 w 4072269"/>
              <a:gd name="connsiteY54" fmla="*/ 1265275 h 2562447"/>
              <a:gd name="connsiteX55" fmla="*/ 2498651 w 4072269"/>
              <a:gd name="connsiteY55" fmla="*/ 1307805 h 2562447"/>
              <a:gd name="connsiteX56" fmla="*/ 2509283 w 4072269"/>
              <a:gd name="connsiteY56" fmla="*/ 1392865 h 2562447"/>
              <a:gd name="connsiteX57" fmla="*/ 2530548 w 4072269"/>
              <a:gd name="connsiteY57" fmla="*/ 1435396 h 2562447"/>
              <a:gd name="connsiteX58" fmla="*/ 2541181 w 4072269"/>
              <a:gd name="connsiteY58" fmla="*/ 1520456 h 2562447"/>
              <a:gd name="connsiteX59" fmla="*/ 2573079 w 4072269"/>
              <a:gd name="connsiteY59" fmla="*/ 1626782 h 2562447"/>
              <a:gd name="connsiteX60" fmla="*/ 2583711 w 4072269"/>
              <a:gd name="connsiteY60" fmla="*/ 1658679 h 2562447"/>
              <a:gd name="connsiteX61" fmla="*/ 2658139 w 4072269"/>
              <a:gd name="connsiteY61" fmla="*/ 1754372 h 2562447"/>
              <a:gd name="connsiteX62" fmla="*/ 2690037 w 4072269"/>
              <a:gd name="connsiteY62" fmla="*/ 1807535 h 2562447"/>
              <a:gd name="connsiteX63" fmla="*/ 2753832 w 4072269"/>
              <a:gd name="connsiteY63" fmla="*/ 1892596 h 2562447"/>
              <a:gd name="connsiteX64" fmla="*/ 2785730 w 4072269"/>
              <a:gd name="connsiteY64" fmla="*/ 1935126 h 2562447"/>
              <a:gd name="connsiteX65" fmla="*/ 2806995 w 4072269"/>
              <a:gd name="connsiteY65" fmla="*/ 1967024 h 2562447"/>
              <a:gd name="connsiteX66" fmla="*/ 2817627 w 4072269"/>
              <a:gd name="connsiteY66" fmla="*/ 1998921 h 2562447"/>
              <a:gd name="connsiteX67" fmla="*/ 2860158 w 4072269"/>
              <a:gd name="connsiteY67" fmla="*/ 2073349 h 2562447"/>
              <a:gd name="connsiteX68" fmla="*/ 2892055 w 4072269"/>
              <a:gd name="connsiteY68" fmla="*/ 2169042 h 2562447"/>
              <a:gd name="connsiteX69" fmla="*/ 2902688 w 4072269"/>
              <a:gd name="connsiteY69" fmla="*/ 2200940 h 2562447"/>
              <a:gd name="connsiteX70" fmla="*/ 3019646 w 4072269"/>
              <a:gd name="connsiteY70" fmla="*/ 2307265 h 2562447"/>
              <a:gd name="connsiteX71" fmla="*/ 3062176 w 4072269"/>
              <a:gd name="connsiteY71" fmla="*/ 2328530 h 2562447"/>
              <a:gd name="connsiteX72" fmla="*/ 3115339 w 4072269"/>
              <a:gd name="connsiteY72" fmla="*/ 2371061 h 2562447"/>
              <a:gd name="connsiteX73" fmla="*/ 3157869 w 4072269"/>
              <a:gd name="connsiteY73" fmla="*/ 2392326 h 2562447"/>
              <a:gd name="connsiteX74" fmla="*/ 3242930 w 4072269"/>
              <a:gd name="connsiteY74" fmla="*/ 2445489 h 2562447"/>
              <a:gd name="connsiteX75" fmla="*/ 3381153 w 4072269"/>
              <a:gd name="connsiteY75" fmla="*/ 2519917 h 2562447"/>
              <a:gd name="connsiteX76" fmla="*/ 3413051 w 4072269"/>
              <a:gd name="connsiteY76" fmla="*/ 2541182 h 2562447"/>
              <a:gd name="connsiteX77" fmla="*/ 3476846 w 4072269"/>
              <a:gd name="connsiteY77" fmla="*/ 2562447 h 2562447"/>
              <a:gd name="connsiteX78" fmla="*/ 4072269 w 4072269"/>
              <a:gd name="connsiteY78" fmla="*/ 2551814 h 2562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4072269" h="2562447">
                <a:moveTo>
                  <a:pt x="0" y="2339163"/>
                </a:moveTo>
                <a:cubicBezTo>
                  <a:pt x="169747" y="2360382"/>
                  <a:pt x="134227" y="2360464"/>
                  <a:pt x="404037" y="2339163"/>
                </a:cubicBezTo>
                <a:cubicBezTo>
                  <a:pt x="433172" y="2336863"/>
                  <a:pt x="461371" y="2327140"/>
                  <a:pt x="489097" y="2317898"/>
                </a:cubicBezTo>
                <a:lnTo>
                  <a:pt x="552893" y="2296633"/>
                </a:lnTo>
                <a:cubicBezTo>
                  <a:pt x="563525" y="2289545"/>
                  <a:pt x="573361" y="2281083"/>
                  <a:pt x="584790" y="2275368"/>
                </a:cubicBezTo>
                <a:cubicBezTo>
                  <a:pt x="594815" y="2270356"/>
                  <a:pt x="607936" y="2271737"/>
                  <a:pt x="616688" y="2264735"/>
                </a:cubicBezTo>
                <a:cubicBezTo>
                  <a:pt x="626667" y="2256752"/>
                  <a:pt x="630525" y="2243236"/>
                  <a:pt x="637953" y="2232837"/>
                </a:cubicBezTo>
                <a:cubicBezTo>
                  <a:pt x="683963" y="2168423"/>
                  <a:pt x="657810" y="2214389"/>
                  <a:pt x="691116" y="2147777"/>
                </a:cubicBezTo>
                <a:cubicBezTo>
                  <a:pt x="714136" y="2055695"/>
                  <a:pt x="685946" y="2155386"/>
                  <a:pt x="723014" y="2062717"/>
                </a:cubicBezTo>
                <a:cubicBezTo>
                  <a:pt x="731339" y="2041905"/>
                  <a:pt x="737191" y="2020186"/>
                  <a:pt x="744279" y="1998921"/>
                </a:cubicBezTo>
                <a:cubicBezTo>
                  <a:pt x="747823" y="1988289"/>
                  <a:pt x="746986" y="1974949"/>
                  <a:pt x="754911" y="1967024"/>
                </a:cubicBezTo>
                <a:cubicBezTo>
                  <a:pt x="774689" y="1947245"/>
                  <a:pt x="784029" y="1940685"/>
                  <a:pt x="797441" y="1913861"/>
                </a:cubicBezTo>
                <a:cubicBezTo>
                  <a:pt x="802453" y="1903836"/>
                  <a:pt x="804139" y="1892457"/>
                  <a:pt x="808074" y="1881963"/>
                </a:cubicBezTo>
                <a:cubicBezTo>
                  <a:pt x="814776" y="1864092"/>
                  <a:pt x="822637" y="1846671"/>
                  <a:pt x="829339" y="1828800"/>
                </a:cubicBezTo>
                <a:cubicBezTo>
                  <a:pt x="844248" y="1789043"/>
                  <a:pt x="850205" y="1755970"/>
                  <a:pt x="861237" y="1711842"/>
                </a:cubicBezTo>
                <a:cubicBezTo>
                  <a:pt x="863741" y="1701827"/>
                  <a:pt x="875567" y="1649897"/>
                  <a:pt x="882502" y="1637414"/>
                </a:cubicBezTo>
                <a:cubicBezTo>
                  <a:pt x="937399" y="1538599"/>
                  <a:pt x="909263" y="1607905"/>
                  <a:pt x="967562" y="1520456"/>
                </a:cubicBezTo>
                <a:cubicBezTo>
                  <a:pt x="976354" y="1507268"/>
                  <a:pt x="980426" y="1491367"/>
                  <a:pt x="988827" y="1477926"/>
                </a:cubicBezTo>
                <a:cubicBezTo>
                  <a:pt x="998219" y="1462899"/>
                  <a:pt x="1012119" y="1450887"/>
                  <a:pt x="1020725" y="1435396"/>
                </a:cubicBezTo>
                <a:cubicBezTo>
                  <a:pt x="1029994" y="1418712"/>
                  <a:pt x="1033992" y="1399562"/>
                  <a:pt x="1041990" y="1382233"/>
                </a:cubicBezTo>
                <a:cubicBezTo>
                  <a:pt x="1118601" y="1216241"/>
                  <a:pt x="1057366" y="1365053"/>
                  <a:pt x="1105786" y="1244010"/>
                </a:cubicBezTo>
                <a:cubicBezTo>
                  <a:pt x="1109330" y="1226289"/>
                  <a:pt x="1111663" y="1208282"/>
                  <a:pt x="1116418" y="1190847"/>
                </a:cubicBezTo>
                <a:cubicBezTo>
                  <a:pt x="1128119" y="1147944"/>
                  <a:pt x="1142640" y="1114657"/>
                  <a:pt x="1158948" y="1073889"/>
                </a:cubicBezTo>
                <a:cubicBezTo>
                  <a:pt x="1161472" y="1058744"/>
                  <a:pt x="1174641" y="975507"/>
                  <a:pt x="1180214" y="956930"/>
                </a:cubicBezTo>
                <a:cubicBezTo>
                  <a:pt x="1185698" y="938649"/>
                  <a:pt x="1194391" y="921489"/>
                  <a:pt x="1201479" y="903768"/>
                </a:cubicBezTo>
                <a:cubicBezTo>
                  <a:pt x="1209364" y="856452"/>
                  <a:pt x="1218197" y="782996"/>
                  <a:pt x="1244009" y="744279"/>
                </a:cubicBezTo>
                <a:cubicBezTo>
                  <a:pt x="1274066" y="699194"/>
                  <a:pt x="1259559" y="723812"/>
                  <a:pt x="1286539" y="669851"/>
                </a:cubicBezTo>
                <a:cubicBezTo>
                  <a:pt x="1290083" y="652130"/>
                  <a:pt x="1290827" y="633610"/>
                  <a:pt x="1297172" y="616689"/>
                </a:cubicBezTo>
                <a:cubicBezTo>
                  <a:pt x="1301659" y="604724"/>
                  <a:pt x="1312097" y="595886"/>
                  <a:pt x="1318437" y="584791"/>
                </a:cubicBezTo>
                <a:cubicBezTo>
                  <a:pt x="1365140" y="503060"/>
                  <a:pt x="1310611" y="581049"/>
                  <a:pt x="1371600" y="499730"/>
                </a:cubicBezTo>
                <a:lnTo>
                  <a:pt x="1392865" y="435935"/>
                </a:lnTo>
                <a:cubicBezTo>
                  <a:pt x="1401513" y="409991"/>
                  <a:pt x="1404149" y="392753"/>
                  <a:pt x="1424762" y="372140"/>
                </a:cubicBezTo>
                <a:cubicBezTo>
                  <a:pt x="1433798" y="363104"/>
                  <a:pt x="1446843" y="359056"/>
                  <a:pt x="1456660" y="350875"/>
                </a:cubicBezTo>
                <a:cubicBezTo>
                  <a:pt x="1468212" y="341249"/>
                  <a:pt x="1477242" y="328879"/>
                  <a:pt x="1488558" y="318977"/>
                </a:cubicBezTo>
                <a:cubicBezTo>
                  <a:pt x="1505637" y="304033"/>
                  <a:pt x="1525673" y="292494"/>
                  <a:pt x="1541720" y="276447"/>
                </a:cubicBezTo>
                <a:cubicBezTo>
                  <a:pt x="1550756" y="267411"/>
                  <a:pt x="1554496" y="254100"/>
                  <a:pt x="1562986" y="244549"/>
                </a:cubicBezTo>
                <a:cubicBezTo>
                  <a:pt x="1582966" y="222072"/>
                  <a:pt x="1610100" y="205777"/>
                  <a:pt x="1626781" y="180754"/>
                </a:cubicBezTo>
                <a:cubicBezTo>
                  <a:pt x="1633869" y="170121"/>
                  <a:pt x="1639865" y="158673"/>
                  <a:pt x="1648046" y="148856"/>
                </a:cubicBezTo>
                <a:cubicBezTo>
                  <a:pt x="1657672" y="137304"/>
                  <a:pt x="1670318" y="128510"/>
                  <a:pt x="1679944" y="116958"/>
                </a:cubicBezTo>
                <a:cubicBezTo>
                  <a:pt x="1707220" y="84227"/>
                  <a:pt x="1717287" y="37171"/>
                  <a:pt x="1765004" y="21265"/>
                </a:cubicBezTo>
                <a:lnTo>
                  <a:pt x="1828800" y="0"/>
                </a:lnTo>
                <a:cubicBezTo>
                  <a:pt x="1860698" y="7088"/>
                  <a:pt x="1897567" y="2753"/>
                  <a:pt x="1924493" y="21265"/>
                </a:cubicBezTo>
                <a:cubicBezTo>
                  <a:pt x="2006392" y="77571"/>
                  <a:pt x="1981703" y="121006"/>
                  <a:pt x="2041451" y="180754"/>
                </a:cubicBezTo>
                <a:cubicBezTo>
                  <a:pt x="2069804" y="209107"/>
                  <a:pt x="2104269" y="232451"/>
                  <a:pt x="2126511" y="265814"/>
                </a:cubicBezTo>
                <a:lnTo>
                  <a:pt x="2169041" y="329610"/>
                </a:lnTo>
                <a:cubicBezTo>
                  <a:pt x="2172585" y="347331"/>
                  <a:pt x="2173959" y="365628"/>
                  <a:pt x="2179674" y="382772"/>
                </a:cubicBezTo>
                <a:cubicBezTo>
                  <a:pt x="2184686" y="397809"/>
                  <a:pt x="2194695" y="410734"/>
                  <a:pt x="2200939" y="425303"/>
                </a:cubicBezTo>
                <a:cubicBezTo>
                  <a:pt x="2227350" y="486929"/>
                  <a:pt x="2191973" y="427801"/>
                  <a:pt x="2232837" y="489098"/>
                </a:cubicBezTo>
                <a:cubicBezTo>
                  <a:pt x="2239925" y="510363"/>
                  <a:pt x="2244078" y="532844"/>
                  <a:pt x="2254102" y="552893"/>
                </a:cubicBezTo>
                <a:cubicBezTo>
                  <a:pt x="2288661" y="622010"/>
                  <a:pt x="2325409" y="692385"/>
                  <a:pt x="2349795" y="765544"/>
                </a:cubicBezTo>
                <a:lnTo>
                  <a:pt x="2392325" y="893135"/>
                </a:lnTo>
                <a:cubicBezTo>
                  <a:pt x="2392326" y="893139"/>
                  <a:pt x="2434854" y="1020723"/>
                  <a:pt x="2434855" y="1020726"/>
                </a:cubicBezTo>
                <a:lnTo>
                  <a:pt x="2456120" y="1127051"/>
                </a:lnTo>
                <a:cubicBezTo>
                  <a:pt x="2459664" y="1144772"/>
                  <a:pt x="2462370" y="1162682"/>
                  <a:pt x="2466753" y="1180214"/>
                </a:cubicBezTo>
                <a:lnTo>
                  <a:pt x="2488018" y="1265275"/>
                </a:lnTo>
                <a:lnTo>
                  <a:pt x="2498651" y="1307805"/>
                </a:lnTo>
                <a:cubicBezTo>
                  <a:pt x="2502195" y="1336158"/>
                  <a:pt x="2502353" y="1365144"/>
                  <a:pt x="2509283" y="1392865"/>
                </a:cubicBezTo>
                <a:cubicBezTo>
                  <a:pt x="2513127" y="1408242"/>
                  <a:pt x="2526704" y="1420019"/>
                  <a:pt x="2530548" y="1435396"/>
                </a:cubicBezTo>
                <a:cubicBezTo>
                  <a:pt x="2537478" y="1463117"/>
                  <a:pt x="2536836" y="1492214"/>
                  <a:pt x="2541181" y="1520456"/>
                </a:cubicBezTo>
                <a:cubicBezTo>
                  <a:pt x="2551084" y="1584820"/>
                  <a:pt x="2549827" y="1564776"/>
                  <a:pt x="2573079" y="1626782"/>
                </a:cubicBezTo>
                <a:cubicBezTo>
                  <a:pt x="2577014" y="1637276"/>
                  <a:pt x="2577494" y="1649354"/>
                  <a:pt x="2583711" y="1658679"/>
                </a:cubicBezTo>
                <a:cubicBezTo>
                  <a:pt x="2606126" y="1692302"/>
                  <a:pt x="2637348" y="1719721"/>
                  <a:pt x="2658139" y="1754372"/>
                </a:cubicBezTo>
                <a:cubicBezTo>
                  <a:pt x="2668772" y="1772093"/>
                  <a:pt x="2678274" y="1790543"/>
                  <a:pt x="2690037" y="1807535"/>
                </a:cubicBezTo>
                <a:cubicBezTo>
                  <a:pt x="2710211" y="1836675"/>
                  <a:pt x="2732567" y="1864242"/>
                  <a:pt x="2753832" y="1892596"/>
                </a:cubicBezTo>
                <a:cubicBezTo>
                  <a:pt x="2764465" y="1906773"/>
                  <a:pt x="2775900" y="1920381"/>
                  <a:pt x="2785730" y="1935126"/>
                </a:cubicBezTo>
                <a:lnTo>
                  <a:pt x="2806995" y="1967024"/>
                </a:lnTo>
                <a:cubicBezTo>
                  <a:pt x="2810539" y="1977656"/>
                  <a:pt x="2813212" y="1988620"/>
                  <a:pt x="2817627" y="1998921"/>
                </a:cubicBezTo>
                <a:cubicBezTo>
                  <a:pt x="2833813" y="2036688"/>
                  <a:pt x="2838804" y="2041318"/>
                  <a:pt x="2860158" y="2073349"/>
                </a:cubicBezTo>
                <a:lnTo>
                  <a:pt x="2892055" y="2169042"/>
                </a:lnTo>
                <a:cubicBezTo>
                  <a:pt x="2895599" y="2179675"/>
                  <a:pt x="2894763" y="2193015"/>
                  <a:pt x="2902688" y="2200940"/>
                </a:cubicBezTo>
                <a:cubicBezTo>
                  <a:pt x="2943056" y="2241308"/>
                  <a:pt x="2972579" y="2277848"/>
                  <a:pt x="3019646" y="2307265"/>
                </a:cubicBezTo>
                <a:cubicBezTo>
                  <a:pt x="3033087" y="2315665"/>
                  <a:pt x="3047999" y="2321442"/>
                  <a:pt x="3062176" y="2328530"/>
                </a:cubicBezTo>
                <a:cubicBezTo>
                  <a:pt x="3085463" y="2351818"/>
                  <a:pt x="3084040" y="2353176"/>
                  <a:pt x="3115339" y="2371061"/>
                </a:cubicBezTo>
                <a:cubicBezTo>
                  <a:pt x="3129101" y="2378925"/>
                  <a:pt x="3144178" y="2384340"/>
                  <a:pt x="3157869" y="2392326"/>
                </a:cubicBezTo>
                <a:cubicBezTo>
                  <a:pt x="3186750" y="2409173"/>
                  <a:pt x="3215110" y="2426942"/>
                  <a:pt x="3242930" y="2445489"/>
                </a:cubicBezTo>
                <a:cubicBezTo>
                  <a:pt x="3350782" y="2517390"/>
                  <a:pt x="3301432" y="2499986"/>
                  <a:pt x="3381153" y="2519917"/>
                </a:cubicBezTo>
                <a:cubicBezTo>
                  <a:pt x="3391786" y="2527005"/>
                  <a:pt x="3401374" y="2535992"/>
                  <a:pt x="3413051" y="2541182"/>
                </a:cubicBezTo>
                <a:cubicBezTo>
                  <a:pt x="3433534" y="2550286"/>
                  <a:pt x="3476846" y="2562447"/>
                  <a:pt x="3476846" y="2562447"/>
                </a:cubicBezTo>
                <a:lnTo>
                  <a:pt x="4072269" y="2551814"/>
                </a:ln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52F7E69E-907C-7346-9BF6-C6ADA6617D2C}"/>
              </a:ext>
            </a:extLst>
          </p:cNvPr>
          <p:cNvCxnSpPr/>
          <p:nvPr/>
        </p:nvCxnSpPr>
        <p:spPr>
          <a:xfrm flipV="1">
            <a:off x="5773479" y="5061098"/>
            <a:ext cx="1679944" cy="1094746"/>
          </a:xfrm>
          <a:prstGeom prst="line">
            <a:avLst/>
          </a:prstGeom>
        </p:spPr>
        <p:style>
          <a:lnRef idx="1">
            <a:schemeClr val="accent1"/>
          </a:lnRef>
          <a:fillRef idx="0">
            <a:schemeClr val="accent1"/>
          </a:fillRef>
          <a:effectRef idx="0">
            <a:schemeClr val="accent1"/>
          </a:effectRef>
          <a:fontRef idx="minor">
            <a:schemeClr val="tx1"/>
          </a:fontRef>
        </p:style>
      </p:cxnSp>
      <p:sp>
        <p:nvSpPr>
          <p:cNvPr id="11" name="Line Callout 1 10">
            <a:extLst>
              <a:ext uri="{FF2B5EF4-FFF2-40B4-BE49-F238E27FC236}">
                <a16:creationId xmlns:a16="http://schemas.microsoft.com/office/drawing/2014/main" id="{28473168-32CF-8249-9D6E-FE31579D7352}"/>
              </a:ext>
            </a:extLst>
          </p:cNvPr>
          <p:cNvSpPr/>
          <p:nvPr/>
        </p:nvSpPr>
        <p:spPr>
          <a:xfrm>
            <a:off x="6227189" y="1926755"/>
            <a:ext cx="1376855" cy="528735"/>
          </a:xfrm>
          <a:prstGeom prst="borderCallout1">
            <a:avLst>
              <a:gd name="adj1" fmla="val 123319"/>
              <a:gd name="adj2" fmla="val 22556"/>
              <a:gd name="adj3" fmla="val 540831"/>
              <a:gd name="adj4" fmla="val -970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Too many high values</a:t>
            </a:r>
          </a:p>
        </p:txBody>
      </p:sp>
      <p:cxnSp>
        <p:nvCxnSpPr>
          <p:cNvPr id="12" name="Straight Connector 11">
            <a:extLst>
              <a:ext uri="{FF2B5EF4-FFF2-40B4-BE49-F238E27FC236}">
                <a16:creationId xmlns:a16="http://schemas.microsoft.com/office/drawing/2014/main" id="{CF7CD958-53E3-C242-A982-6D3D59F16AE2}"/>
              </a:ext>
            </a:extLst>
          </p:cNvPr>
          <p:cNvCxnSpPr>
            <a:cxnSpLocks/>
          </p:cNvCxnSpPr>
          <p:nvPr/>
        </p:nvCxnSpPr>
        <p:spPr>
          <a:xfrm>
            <a:off x="7196026" y="2658690"/>
            <a:ext cx="3596565" cy="1236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67E1E20-A13E-8246-8505-103642766CB0}"/>
              </a:ext>
            </a:extLst>
          </p:cNvPr>
          <p:cNvCxnSpPr>
            <a:cxnSpLocks/>
          </p:cNvCxnSpPr>
          <p:nvPr/>
        </p:nvCxnSpPr>
        <p:spPr>
          <a:xfrm flipV="1">
            <a:off x="7859279" y="4816549"/>
            <a:ext cx="1242680" cy="942872"/>
          </a:xfrm>
          <a:prstGeom prst="line">
            <a:avLst/>
          </a:prstGeom>
        </p:spPr>
        <p:style>
          <a:lnRef idx="1">
            <a:schemeClr val="accent1"/>
          </a:lnRef>
          <a:fillRef idx="0">
            <a:schemeClr val="accent1"/>
          </a:fillRef>
          <a:effectRef idx="0">
            <a:schemeClr val="accent1"/>
          </a:effectRef>
          <a:fontRef idx="minor">
            <a:schemeClr val="tx1"/>
          </a:fontRef>
        </p:style>
      </p:cxnSp>
      <p:sp>
        <p:nvSpPr>
          <p:cNvPr id="16" name="Line Callout 1 15">
            <a:extLst>
              <a:ext uri="{FF2B5EF4-FFF2-40B4-BE49-F238E27FC236}">
                <a16:creationId xmlns:a16="http://schemas.microsoft.com/office/drawing/2014/main" id="{13C35B12-ED86-5E4E-B4A5-5624BD200132}"/>
              </a:ext>
            </a:extLst>
          </p:cNvPr>
          <p:cNvSpPr/>
          <p:nvPr/>
        </p:nvSpPr>
        <p:spPr>
          <a:xfrm>
            <a:off x="6764995" y="5949368"/>
            <a:ext cx="1376855" cy="528735"/>
          </a:xfrm>
          <a:prstGeom prst="borderCallout1">
            <a:avLst>
              <a:gd name="adj1" fmla="val 18750"/>
              <a:gd name="adj2" fmla="val -8333"/>
              <a:gd name="adj3" fmla="val -583286"/>
              <a:gd name="adj4" fmla="val -2414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Peaks too early</a:t>
            </a:r>
          </a:p>
        </p:txBody>
      </p:sp>
    </p:spTree>
    <p:extLst>
      <p:ext uri="{BB962C8B-B14F-4D97-AF65-F5344CB8AC3E}">
        <p14:creationId xmlns:p14="http://schemas.microsoft.com/office/powerpoint/2010/main" val="1616326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0A505-0980-3F4C-A9D1-BF84ACFB871C}"/>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DF314CC7-D494-8D45-9A99-4B58C734C6AD}"/>
              </a:ext>
            </a:extLst>
          </p:cNvPr>
          <p:cNvSpPr>
            <a:spLocks noGrp="1"/>
          </p:cNvSpPr>
          <p:nvPr>
            <p:ph idx="1"/>
          </p:nvPr>
        </p:nvSpPr>
        <p:spPr/>
        <p:txBody>
          <a:bodyPr/>
          <a:lstStyle/>
          <a:p>
            <a:r>
              <a:rPr lang="en-US" dirty="0"/>
              <a:t>What can we say about this distribution?</a:t>
            </a:r>
          </a:p>
          <a:p>
            <a:r>
              <a:rPr lang="en-US" dirty="0"/>
              <a:t>Left tail?</a:t>
            </a:r>
          </a:p>
          <a:p>
            <a:r>
              <a:rPr lang="en-US" dirty="0"/>
              <a:t>Right tail?</a:t>
            </a:r>
          </a:p>
        </p:txBody>
      </p:sp>
      <p:pic>
        <p:nvPicPr>
          <p:cNvPr id="1026" name="Picture 2" descr="normal probability plot for data with long tails">
            <a:extLst>
              <a:ext uri="{FF2B5EF4-FFF2-40B4-BE49-F238E27FC236}">
                <a16:creationId xmlns:a16="http://schemas.microsoft.com/office/drawing/2014/main" id="{2D2A73DC-51CB-9C42-ACDD-B3B99E42A0F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289" b="7392"/>
          <a:stretch/>
        </p:blipFill>
        <p:spPr bwMode="auto">
          <a:xfrm>
            <a:off x="6638852" y="2285999"/>
            <a:ext cx="4826000" cy="2998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0052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C012D-5F33-0144-A935-BAF756A373EE}"/>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B11EBB66-D557-2F44-9E17-D96F69C8B32C}"/>
              </a:ext>
            </a:extLst>
          </p:cNvPr>
          <p:cNvSpPr>
            <a:spLocks noGrp="1"/>
          </p:cNvSpPr>
          <p:nvPr>
            <p:ph idx="1"/>
          </p:nvPr>
        </p:nvSpPr>
        <p:spPr/>
        <p:txBody>
          <a:bodyPr>
            <a:normAutofit/>
          </a:bodyPr>
          <a:lstStyle/>
          <a:p>
            <a:r>
              <a:rPr lang="en-US" dirty="0"/>
              <a:t>Normal distribution</a:t>
            </a:r>
          </a:p>
          <a:p>
            <a:r>
              <a:rPr lang="en-US" dirty="0"/>
              <a:t>Binomial distribution</a:t>
            </a:r>
          </a:p>
          <a:p>
            <a:r>
              <a:rPr lang="en-US" dirty="0"/>
              <a:t>Break</a:t>
            </a:r>
          </a:p>
          <a:p>
            <a:r>
              <a:rPr lang="en-US" dirty="0"/>
              <a:t>Lab</a:t>
            </a:r>
          </a:p>
        </p:txBody>
      </p:sp>
    </p:spTree>
    <p:extLst>
      <p:ext uri="{BB962C8B-B14F-4D97-AF65-F5344CB8AC3E}">
        <p14:creationId xmlns:p14="http://schemas.microsoft.com/office/powerpoint/2010/main" val="482859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D99DC3-F0DD-004F-9FE6-4B85C63567B4}"/>
              </a:ext>
            </a:extLst>
          </p:cNvPr>
          <p:cNvSpPr>
            <a:spLocks noGrp="1"/>
          </p:cNvSpPr>
          <p:nvPr>
            <p:ph type="title"/>
          </p:nvPr>
        </p:nvSpPr>
        <p:spPr/>
        <p:txBody>
          <a:bodyPr/>
          <a:lstStyle/>
          <a:p>
            <a:r>
              <a:rPr lang="en-US" dirty="0"/>
              <a:t>NORMAL DISTRIBUTION</a:t>
            </a:r>
          </a:p>
        </p:txBody>
      </p:sp>
      <p:sp>
        <p:nvSpPr>
          <p:cNvPr id="5" name="Text Placeholder 4">
            <a:extLst>
              <a:ext uri="{FF2B5EF4-FFF2-40B4-BE49-F238E27FC236}">
                <a16:creationId xmlns:a16="http://schemas.microsoft.com/office/drawing/2014/main" id="{7B1EEB25-5992-4A42-B295-B47A2AA3E04B}"/>
              </a:ext>
            </a:extLst>
          </p:cNvPr>
          <p:cNvSpPr>
            <a:spLocks noGrp="1"/>
          </p:cNvSpPr>
          <p:nvPr>
            <p:ph type="body" idx="1"/>
          </p:nvPr>
        </p:nvSpPr>
        <p:spPr/>
        <p:txBody>
          <a:bodyPr>
            <a:normAutofit/>
          </a:bodyPr>
          <a:lstStyle/>
          <a:p>
            <a:r>
              <a:rPr lang="en-US" dirty="0"/>
              <a:t>Week 4,  Part 1</a:t>
            </a:r>
          </a:p>
        </p:txBody>
      </p:sp>
    </p:spTree>
    <p:extLst>
      <p:ext uri="{BB962C8B-B14F-4D97-AF65-F5344CB8AC3E}">
        <p14:creationId xmlns:p14="http://schemas.microsoft.com/office/powerpoint/2010/main" val="753653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51DB11-99E5-3E43-906E-471E42FAC4D0}"/>
              </a:ext>
            </a:extLst>
          </p:cNvPr>
          <p:cNvSpPr>
            <a:spLocks noGrp="1"/>
          </p:cNvSpPr>
          <p:nvPr>
            <p:ph type="title"/>
          </p:nvPr>
        </p:nvSpPr>
        <p:spPr/>
        <p:txBody>
          <a:bodyPr/>
          <a:lstStyle/>
          <a:p>
            <a:r>
              <a:rPr lang="en-US" dirty="0"/>
              <a:t>statistics TOPIC</a:t>
            </a:r>
          </a:p>
        </p:txBody>
      </p:sp>
      <p:sp>
        <p:nvSpPr>
          <p:cNvPr id="6" name="TextBox 5">
            <a:extLst>
              <a:ext uri="{FF2B5EF4-FFF2-40B4-BE49-F238E27FC236}">
                <a16:creationId xmlns:a16="http://schemas.microsoft.com/office/drawing/2014/main" id="{753CCD38-F368-AD4C-B8A4-C275EB30EC72}"/>
              </a:ext>
            </a:extLst>
          </p:cNvPr>
          <p:cNvSpPr txBox="1"/>
          <p:nvPr/>
        </p:nvSpPr>
        <p:spPr>
          <a:xfrm>
            <a:off x="2027582" y="3498574"/>
            <a:ext cx="2435087" cy="646331"/>
          </a:xfrm>
          <a:prstGeom prst="rect">
            <a:avLst/>
          </a:prstGeom>
          <a:noFill/>
          <a:ln w="38100">
            <a:solidFill>
              <a:schemeClr val="accent1"/>
            </a:solidFill>
          </a:ln>
        </p:spPr>
        <p:txBody>
          <a:bodyPr wrap="square" rtlCol="0">
            <a:spAutoFit/>
          </a:bodyPr>
          <a:lstStyle/>
          <a:p>
            <a:r>
              <a:rPr lang="en-US" dirty="0"/>
              <a:t>Theory</a:t>
            </a:r>
          </a:p>
          <a:p>
            <a:r>
              <a:rPr lang="en-US" dirty="0"/>
              <a:t>(Mathematical model)</a:t>
            </a:r>
          </a:p>
        </p:txBody>
      </p:sp>
      <p:sp>
        <p:nvSpPr>
          <p:cNvPr id="7" name="TextBox 6">
            <a:extLst>
              <a:ext uri="{FF2B5EF4-FFF2-40B4-BE49-F238E27FC236}">
                <a16:creationId xmlns:a16="http://schemas.microsoft.com/office/drawing/2014/main" id="{9833878C-2B2E-864F-A685-0879F63D015C}"/>
              </a:ext>
            </a:extLst>
          </p:cNvPr>
          <p:cNvSpPr txBox="1"/>
          <p:nvPr/>
        </p:nvSpPr>
        <p:spPr>
          <a:xfrm>
            <a:off x="6849762" y="3498574"/>
            <a:ext cx="2435087" cy="646331"/>
          </a:xfrm>
          <a:prstGeom prst="rect">
            <a:avLst/>
          </a:prstGeom>
          <a:noFill/>
          <a:ln w="38100">
            <a:solidFill>
              <a:schemeClr val="accent1"/>
            </a:solidFill>
          </a:ln>
        </p:spPr>
        <p:txBody>
          <a:bodyPr wrap="square" rtlCol="0">
            <a:spAutoFit/>
          </a:bodyPr>
          <a:lstStyle/>
          <a:p>
            <a:r>
              <a:rPr lang="en-US" dirty="0"/>
              <a:t>Data</a:t>
            </a:r>
          </a:p>
          <a:p>
            <a:r>
              <a:rPr lang="en-US" dirty="0"/>
              <a:t>(Observations)</a:t>
            </a:r>
          </a:p>
        </p:txBody>
      </p:sp>
      <p:sp>
        <p:nvSpPr>
          <p:cNvPr id="8" name="U-Turn Arrow 7">
            <a:extLst>
              <a:ext uri="{FF2B5EF4-FFF2-40B4-BE49-F238E27FC236}">
                <a16:creationId xmlns:a16="http://schemas.microsoft.com/office/drawing/2014/main" id="{2C64FE1C-6B1F-554C-9E79-AA63182D6FB7}"/>
              </a:ext>
            </a:extLst>
          </p:cNvPr>
          <p:cNvSpPr/>
          <p:nvPr/>
        </p:nvSpPr>
        <p:spPr>
          <a:xfrm>
            <a:off x="3064475" y="2585517"/>
            <a:ext cx="5239265" cy="913057"/>
          </a:xfrm>
          <a:prstGeom prst="uturnArrow">
            <a:avLst>
              <a:gd name="adj1" fmla="val 25000"/>
              <a:gd name="adj2" fmla="val 25000"/>
              <a:gd name="adj3" fmla="val 25000"/>
              <a:gd name="adj4" fmla="val 43750"/>
              <a:gd name="adj5" fmla="val 99360"/>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Probability</a:t>
            </a:r>
          </a:p>
        </p:txBody>
      </p:sp>
      <p:sp>
        <p:nvSpPr>
          <p:cNvPr id="11" name="U-Turn Arrow 10">
            <a:extLst>
              <a:ext uri="{FF2B5EF4-FFF2-40B4-BE49-F238E27FC236}">
                <a16:creationId xmlns:a16="http://schemas.microsoft.com/office/drawing/2014/main" id="{25EAA0A1-FFB0-BC4E-B0AD-6F30900EDBE6}"/>
              </a:ext>
            </a:extLst>
          </p:cNvPr>
          <p:cNvSpPr/>
          <p:nvPr/>
        </p:nvSpPr>
        <p:spPr>
          <a:xfrm rot="10800000">
            <a:off x="3064476" y="4144905"/>
            <a:ext cx="5128054" cy="976183"/>
          </a:xfrm>
          <a:prstGeom prst="uturnArrow">
            <a:avLst>
              <a:gd name="adj1" fmla="val 25000"/>
              <a:gd name="adj2" fmla="val 25000"/>
              <a:gd name="adj3" fmla="val 25000"/>
              <a:gd name="adj4" fmla="val 43750"/>
              <a:gd name="adj5" fmla="val 96519"/>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996B77D4-27E1-0341-9B75-9B3AA529889B}"/>
              </a:ext>
            </a:extLst>
          </p:cNvPr>
          <p:cNvSpPr txBox="1"/>
          <p:nvPr/>
        </p:nvSpPr>
        <p:spPr>
          <a:xfrm>
            <a:off x="5048357" y="4402164"/>
            <a:ext cx="1492716" cy="461665"/>
          </a:xfrm>
          <a:prstGeom prst="rect">
            <a:avLst/>
          </a:prstGeom>
          <a:noFill/>
        </p:spPr>
        <p:txBody>
          <a:bodyPr wrap="none" rtlCol="0">
            <a:spAutoFit/>
          </a:bodyPr>
          <a:lstStyle/>
          <a:p>
            <a:r>
              <a:rPr lang="en-US" sz="2400" b="1" dirty="0"/>
              <a:t>Statistics</a:t>
            </a:r>
          </a:p>
        </p:txBody>
      </p:sp>
    </p:spTree>
    <p:extLst>
      <p:ext uri="{BB962C8B-B14F-4D97-AF65-F5344CB8AC3E}">
        <p14:creationId xmlns:p14="http://schemas.microsoft.com/office/powerpoint/2010/main" val="2195796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4B871-6DDE-304C-87B4-563F69F1DEDD}"/>
              </a:ext>
            </a:extLst>
          </p:cNvPr>
          <p:cNvSpPr>
            <a:spLocks noGrp="1"/>
          </p:cNvSpPr>
          <p:nvPr>
            <p:ph type="title"/>
          </p:nvPr>
        </p:nvSpPr>
        <p:spPr/>
        <p:txBody>
          <a:bodyPr/>
          <a:lstStyle/>
          <a:p>
            <a:r>
              <a:rPr lang="en-US" dirty="0"/>
              <a:t>Heights of males</a:t>
            </a:r>
          </a:p>
        </p:txBody>
      </p:sp>
      <p:sp>
        <p:nvSpPr>
          <p:cNvPr id="3" name="Content Placeholder 2">
            <a:extLst>
              <a:ext uri="{FF2B5EF4-FFF2-40B4-BE49-F238E27FC236}">
                <a16:creationId xmlns:a16="http://schemas.microsoft.com/office/drawing/2014/main" id="{E37A67CC-AB03-3242-B1EF-D6DB0A1B34D8}"/>
              </a:ext>
            </a:extLst>
          </p:cNvPr>
          <p:cNvSpPr>
            <a:spLocks noGrp="1"/>
          </p:cNvSpPr>
          <p:nvPr>
            <p:ph idx="1"/>
          </p:nvPr>
        </p:nvSpPr>
        <p:spPr>
          <a:xfrm>
            <a:off x="581192" y="2180496"/>
            <a:ext cx="6324105" cy="3678303"/>
          </a:xfrm>
        </p:spPr>
        <p:txBody>
          <a:bodyPr>
            <a:normAutofit/>
          </a:bodyPr>
          <a:lstStyle/>
          <a:p>
            <a:r>
              <a:rPr lang="en-US" dirty="0"/>
              <a:t>“The male heights on </a:t>
            </a:r>
            <a:r>
              <a:rPr lang="en-US" dirty="0" err="1"/>
              <a:t>OkCupid</a:t>
            </a:r>
            <a:r>
              <a:rPr lang="en-US" dirty="0"/>
              <a:t> very nearly follow the expected </a:t>
            </a:r>
            <a:r>
              <a:rPr lang="en-US" b="1" dirty="0"/>
              <a:t>normal</a:t>
            </a:r>
            <a:r>
              <a:rPr lang="en-US" dirty="0"/>
              <a:t> distribution – except the whole thing is shifted to the right of where it should be. Almost universally guys like to add a couple inches.”</a:t>
            </a:r>
          </a:p>
          <a:p>
            <a:r>
              <a:rPr lang="en-US" dirty="0"/>
              <a:t>“You can also see a more subtle vanity at work: starting at roughly 5’ 8”, the top of the dotted curve tilts even further rightward. This means that guys as they get closer to six feet round up a bit more than usual, stretching for that coveted psychological benchmark.”</a:t>
            </a:r>
          </a:p>
          <a:p>
            <a:r>
              <a:rPr lang="en-US" sz="1400" dirty="0"/>
              <a:t>http:// </a:t>
            </a:r>
            <a:r>
              <a:rPr lang="en-US" sz="1400" dirty="0" err="1"/>
              <a:t>blog.okcupid.com</a:t>
            </a:r>
            <a:r>
              <a:rPr lang="en-US" sz="1400" dirty="0"/>
              <a:t>/ </a:t>
            </a:r>
            <a:r>
              <a:rPr lang="en-US" sz="1400" dirty="0" err="1"/>
              <a:t>index.php</a:t>
            </a:r>
            <a:r>
              <a:rPr lang="en-US" sz="1400" dirty="0"/>
              <a:t>/ the-biggest-lies-in-online-dating/</a:t>
            </a:r>
          </a:p>
          <a:p>
            <a:endParaRPr lang="en-US" dirty="0"/>
          </a:p>
          <a:p>
            <a:endParaRPr lang="en-US" dirty="0"/>
          </a:p>
        </p:txBody>
      </p:sp>
      <p:pic>
        <p:nvPicPr>
          <p:cNvPr id="4" name="Picture 3">
            <a:extLst>
              <a:ext uri="{FF2B5EF4-FFF2-40B4-BE49-F238E27FC236}">
                <a16:creationId xmlns:a16="http://schemas.microsoft.com/office/drawing/2014/main" id="{E686ECB0-8676-6E45-8283-9E465475A2A4}"/>
              </a:ext>
            </a:extLst>
          </p:cNvPr>
          <p:cNvPicPr>
            <a:picLocks noChangeAspect="1"/>
          </p:cNvPicPr>
          <p:nvPr/>
        </p:nvPicPr>
        <p:blipFill>
          <a:blip r:embed="rId3"/>
          <a:stretch>
            <a:fillRect/>
          </a:stretch>
        </p:blipFill>
        <p:spPr>
          <a:xfrm>
            <a:off x="7275031" y="2180496"/>
            <a:ext cx="4335776" cy="3678302"/>
          </a:xfrm>
          <a:prstGeom prst="rect">
            <a:avLst/>
          </a:prstGeom>
        </p:spPr>
      </p:pic>
      <p:sp>
        <p:nvSpPr>
          <p:cNvPr id="5" name="Line Callout 1 4">
            <a:extLst>
              <a:ext uri="{FF2B5EF4-FFF2-40B4-BE49-F238E27FC236}">
                <a16:creationId xmlns:a16="http://schemas.microsoft.com/office/drawing/2014/main" id="{3C327445-33E0-E440-809C-54A759F83123}"/>
              </a:ext>
            </a:extLst>
          </p:cNvPr>
          <p:cNvSpPr/>
          <p:nvPr/>
        </p:nvSpPr>
        <p:spPr>
          <a:xfrm>
            <a:off x="5137687" y="1671464"/>
            <a:ext cx="2724052" cy="509032"/>
          </a:xfrm>
          <a:prstGeom prst="borderCallout1">
            <a:avLst>
              <a:gd name="adj1" fmla="val 49722"/>
              <a:gd name="adj2" fmla="val 103418"/>
              <a:gd name="adj3" fmla="val 277682"/>
              <a:gd name="adj4" fmla="val 164542"/>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Distribution of heights (theoretical)</a:t>
            </a:r>
          </a:p>
        </p:txBody>
      </p:sp>
      <p:sp>
        <p:nvSpPr>
          <p:cNvPr id="6" name="Line Callout 1 5">
            <a:extLst>
              <a:ext uri="{FF2B5EF4-FFF2-40B4-BE49-F238E27FC236}">
                <a16:creationId xmlns:a16="http://schemas.microsoft.com/office/drawing/2014/main" id="{0902C278-6A59-4845-9713-023918414906}"/>
              </a:ext>
            </a:extLst>
          </p:cNvPr>
          <p:cNvSpPr/>
          <p:nvPr/>
        </p:nvSpPr>
        <p:spPr>
          <a:xfrm>
            <a:off x="8641376" y="405440"/>
            <a:ext cx="2724052" cy="509032"/>
          </a:xfrm>
          <a:prstGeom prst="borderCallout1">
            <a:avLst>
              <a:gd name="adj1" fmla="val 130248"/>
              <a:gd name="adj2" fmla="val 41299"/>
              <a:gd name="adj3" fmla="val 517195"/>
              <a:gd name="adj4" fmla="val 41075"/>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Distribution of heights (empirical)</a:t>
            </a:r>
          </a:p>
        </p:txBody>
      </p:sp>
    </p:spTree>
    <p:extLst>
      <p:ext uri="{BB962C8B-B14F-4D97-AF65-F5344CB8AC3E}">
        <p14:creationId xmlns:p14="http://schemas.microsoft.com/office/powerpoint/2010/main" val="998874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122D5-A42A-0746-9442-C4E277569F67}"/>
              </a:ext>
            </a:extLst>
          </p:cNvPr>
          <p:cNvSpPr>
            <a:spLocks noGrp="1"/>
          </p:cNvSpPr>
          <p:nvPr>
            <p:ph type="title"/>
          </p:nvPr>
        </p:nvSpPr>
        <p:spPr/>
        <p:txBody>
          <a:bodyPr/>
          <a:lstStyle/>
          <a:p>
            <a:r>
              <a:rPr lang="en-US" dirty="0"/>
              <a:t>comparative parametric methodology</a:t>
            </a:r>
          </a:p>
        </p:txBody>
      </p:sp>
      <p:sp>
        <p:nvSpPr>
          <p:cNvPr id="3" name="Content Placeholder 2">
            <a:extLst>
              <a:ext uri="{FF2B5EF4-FFF2-40B4-BE49-F238E27FC236}">
                <a16:creationId xmlns:a16="http://schemas.microsoft.com/office/drawing/2014/main" id="{DF1208CE-CF5F-4C41-B3F0-92AC8235BABA}"/>
              </a:ext>
            </a:extLst>
          </p:cNvPr>
          <p:cNvSpPr>
            <a:spLocks noGrp="1"/>
          </p:cNvSpPr>
          <p:nvPr>
            <p:ph idx="1"/>
          </p:nvPr>
        </p:nvSpPr>
        <p:spPr/>
        <p:txBody>
          <a:bodyPr/>
          <a:lstStyle/>
          <a:p>
            <a:r>
              <a:rPr lang="en-US" dirty="0"/>
              <a:t>1. Start with two data sets (ex. US population vs </a:t>
            </a:r>
            <a:r>
              <a:rPr lang="en-US" dirty="0" err="1"/>
              <a:t>OKCupid</a:t>
            </a:r>
            <a:r>
              <a:rPr lang="en-US" dirty="0"/>
              <a:t>)</a:t>
            </a:r>
          </a:p>
          <a:p>
            <a:r>
              <a:rPr lang="en-US" dirty="0"/>
              <a:t>2. Using a particular model (ex. normal distribution) derive the parameters of the model that fit the two data sets</a:t>
            </a:r>
          </a:p>
          <a:p>
            <a:r>
              <a:rPr lang="en-US" dirty="0"/>
              <a:t>3. Compare the parameters and draw conclusions about the data</a:t>
            </a:r>
          </a:p>
          <a:p>
            <a:endParaRPr lang="en-US" dirty="0"/>
          </a:p>
        </p:txBody>
      </p:sp>
      <p:sp>
        <p:nvSpPr>
          <p:cNvPr id="4" name="Rectangle 3">
            <a:extLst>
              <a:ext uri="{FF2B5EF4-FFF2-40B4-BE49-F238E27FC236}">
                <a16:creationId xmlns:a16="http://schemas.microsoft.com/office/drawing/2014/main" id="{E7C229D4-F8E8-404F-99CF-BFF97043F061}"/>
              </a:ext>
            </a:extLst>
          </p:cNvPr>
          <p:cNvSpPr/>
          <p:nvPr/>
        </p:nvSpPr>
        <p:spPr>
          <a:xfrm>
            <a:off x="1313793" y="5752439"/>
            <a:ext cx="1187669" cy="806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5" name="Rectangle 4">
            <a:extLst>
              <a:ext uri="{FF2B5EF4-FFF2-40B4-BE49-F238E27FC236}">
                <a16:creationId xmlns:a16="http://schemas.microsoft.com/office/drawing/2014/main" id="{77C892A6-EDCF-7F43-9E86-5F7B636509DC}"/>
              </a:ext>
            </a:extLst>
          </p:cNvPr>
          <p:cNvSpPr/>
          <p:nvPr/>
        </p:nvSpPr>
        <p:spPr>
          <a:xfrm>
            <a:off x="3011214" y="5752439"/>
            <a:ext cx="1187669" cy="806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Fitting</a:t>
            </a:r>
          </a:p>
        </p:txBody>
      </p:sp>
      <p:cxnSp>
        <p:nvCxnSpPr>
          <p:cNvPr id="7" name="Straight Arrow Connector 6">
            <a:extLst>
              <a:ext uri="{FF2B5EF4-FFF2-40B4-BE49-F238E27FC236}">
                <a16:creationId xmlns:a16="http://schemas.microsoft.com/office/drawing/2014/main" id="{A3DEA536-D70E-784F-AD63-38B06FD202C8}"/>
              </a:ext>
            </a:extLst>
          </p:cNvPr>
          <p:cNvCxnSpPr>
            <a:stCxn id="4" idx="3"/>
            <a:endCxn id="5" idx="1"/>
          </p:cNvCxnSpPr>
          <p:nvPr/>
        </p:nvCxnSpPr>
        <p:spPr>
          <a:xfrm>
            <a:off x="2501462" y="6155844"/>
            <a:ext cx="5097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16BF4C8-A790-0544-914A-878F91AEC4EA}"/>
              </a:ext>
            </a:extLst>
          </p:cNvPr>
          <p:cNvSpPr/>
          <p:nvPr/>
        </p:nvSpPr>
        <p:spPr>
          <a:xfrm>
            <a:off x="3011213" y="4464056"/>
            <a:ext cx="1187669" cy="806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cxnSp>
        <p:nvCxnSpPr>
          <p:cNvPr id="9" name="Straight Arrow Connector 8">
            <a:extLst>
              <a:ext uri="{FF2B5EF4-FFF2-40B4-BE49-F238E27FC236}">
                <a16:creationId xmlns:a16="http://schemas.microsoft.com/office/drawing/2014/main" id="{FD9B044A-F2AA-CE4F-9BEF-452C57301C9C}"/>
              </a:ext>
            </a:extLst>
          </p:cNvPr>
          <p:cNvCxnSpPr>
            <a:cxnSpLocks/>
            <a:stCxn id="8" idx="2"/>
            <a:endCxn id="5" idx="0"/>
          </p:cNvCxnSpPr>
          <p:nvPr/>
        </p:nvCxnSpPr>
        <p:spPr>
          <a:xfrm>
            <a:off x="3605048" y="5270866"/>
            <a:ext cx="1" cy="4815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F5C1989-BD7B-1B44-8403-74F6602FC4C3}"/>
              </a:ext>
            </a:extLst>
          </p:cNvPr>
          <p:cNvSpPr/>
          <p:nvPr/>
        </p:nvSpPr>
        <p:spPr>
          <a:xfrm>
            <a:off x="4708634" y="5749849"/>
            <a:ext cx="1460936" cy="806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Parameters</a:t>
            </a:r>
          </a:p>
        </p:txBody>
      </p:sp>
      <p:cxnSp>
        <p:nvCxnSpPr>
          <p:cNvPr id="13" name="Straight Arrow Connector 12">
            <a:extLst>
              <a:ext uri="{FF2B5EF4-FFF2-40B4-BE49-F238E27FC236}">
                <a16:creationId xmlns:a16="http://schemas.microsoft.com/office/drawing/2014/main" id="{6FAF69EA-6FD5-134A-9CD7-EF585CEEF536}"/>
              </a:ext>
            </a:extLst>
          </p:cNvPr>
          <p:cNvCxnSpPr>
            <a:cxnSpLocks/>
          </p:cNvCxnSpPr>
          <p:nvPr/>
        </p:nvCxnSpPr>
        <p:spPr>
          <a:xfrm>
            <a:off x="4198882" y="6202588"/>
            <a:ext cx="5097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988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1DAA4-7EDE-3A4E-9D70-2B12BDEA6EE7}"/>
              </a:ext>
            </a:extLst>
          </p:cNvPr>
          <p:cNvSpPr>
            <a:spLocks noGrp="1"/>
          </p:cNvSpPr>
          <p:nvPr>
            <p:ph type="title"/>
          </p:nvPr>
        </p:nvSpPr>
        <p:spPr/>
        <p:txBody>
          <a:bodyPr/>
          <a:lstStyle/>
          <a:p>
            <a:r>
              <a:rPr lang="en-US" dirty="0"/>
              <a:t>Normal distribution</a:t>
            </a:r>
          </a:p>
        </p:txBody>
      </p:sp>
      <p:sp>
        <p:nvSpPr>
          <p:cNvPr id="3" name="Content Placeholder 2">
            <a:extLst>
              <a:ext uri="{FF2B5EF4-FFF2-40B4-BE49-F238E27FC236}">
                <a16:creationId xmlns:a16="http://schemas.microsoft.com/office/drawing/2014/main" id="{CDCEDD00-257B-0C4A-9347-0D3D670CA528}"/>
              </a:ext>
            </a:extLst>
          </p:cNvPr>
          <p:cNvSpPr>
            <a:spLocks noGrp="1"/>
          </p:cNvSpPr>
          <p:nvPr>
            <p:ph idx="1"/>
          </p:nvPr>
        </p:nvSpPr>
        <p:spPr/>
        <p:txBody>
          <a:bodyPr/>
          <a:lstStyle/>
          <a:p>
            <a:r>
              <a:rPr lang="en-US" dirty="0" err="1"/>
              <a:t>Unimodel</a:t>
            </a:r>
            <a:r>
              <a:rPr lang="en-US" dirty="0"/>
              <a:t> (one hump)</a:t>
            </a:r>
          </a:p>
          <a:p>
            <a:r>
              <a:rPr lang="en-US" dirty="0"/>
              <a:t>Symmetric (around a central value)</a:t>
            </a:r>
          </a:p>
          <a:p>
            <a:r>
              <a:rPr lang="en-US" dirty="0"/>
              <a:t>Bell-shaped</a:t>
            </a:r>
          </a:p>
          <a:p>
            <a:r>
              <a:rPr lang="en-US" dirty="0"/>
              <a:t>Theoretical idea</a:t>
            </a:r>
          </a:p>
          <a:p>
            <a:pPr lvl="1"/>
            <a:r>
              <a:rPr lang="en-US" dirty="0"/>
              <a:t>no observed variable is going to be perfectly normal in its </a:t>
            </a:r>
            <a:r>
              <a:rPr lang="en-US" dirty="0" err="1"/>
              <a:t>distributionm</a:t>
            </a:r>
            <a:endParaRPr lang="en-US" dirty="0"/>
          </a:p>
          <a:p>
            <a:r>
              <a:rPr lang="en-US" dirty="0"/>
              <a:t>N(𝜇, 𝜎) where 𝜇 is the mean and 𝜎 is the standard deviation</a:t>
            </a:r>
          </a:p>
          <a:p>
            <a:pPr lvl="1"/>
            <a:r>
              <a:rPr lang="en-US" dirty="0"/>
              <a:t>𝜇, 𝜎 are the parameters of the distribution</a:t>
            </a:r>
          </a:p>
        </p:txBody>
      </p:sp>
      <p:pic>
        <p:nvPicPr>
          <p:cNvPr id="4" name="Picture 3">
            <a:extLst>
              <a:ext uri="{FF2B5EF4-FFF2-40B4-BE49-F238E27FC236}">
                <a16:creationId xmlns:a16="http://schemas.microsoft.com/office/drawing/2014/main" id="{76F02334-5ED2-5F4F-BA7B-522BE19A56B0}"/>
              </a:ext>
            </a:extLst>
          </p:cNvPr>
          <p:cNvPicPr>
            <a:picLocks noChangeAspect="1"/>
          </p:cNvPicPr>
          <p:nvPr/>
        </p:nvPicPr>
        <p:blipFill>
          <a:blip r:embed="rId2"/>
          <a:stretch>
            <a:fillRect/>
          </a:stretch>
        </p:blipFill>
        <p:spPr>
          <a:xfrm>
            <a:off x="7052442" y="2180496"/>
            <a:ext cx="4076700" cy="1905000"/>
          </a:xfrm>
          <a:prstGeom prst="rect">
            <a:avLst/>
          </a:prstGeom>
        </p:spPr>
      </p:pic>
    </p:spTree>
    <p:extLst>
      <p:ext uri="{BB962C8B-B14F-4D97-AF65-F5344CB8AC3E}">
        <p14:creationId xmlns:p14="http://schemas.microsoft.com/office/powerpoint/2010/main" val="2362067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81304-E27E-5742-AEA1-CB494B91D1CA}"/>
              </a:ext>
            </a:extLst>
          </p:cNvPr>
          <p:cNvSpPr>
            <a:spLocks noGrp="1"/>
          </p:cNvSpPr>
          <p:nvPr>
            <p:ph type="title"/>
          </p:nvPr>
        </p:nvSpPr>
        <p:spPr/>
        <p:txBody>
          <a:bodyPr/>
          <a:lstStyle/>
          <a:p>
            <a:r>
              <a:rPr lang="en-US" dirty="0"/>
              <a:t>mathematical description</a:t>
            </a:r>
          </a:p>
        </p:txBody>
      </p:sp>
      <p:sp>
        <p:nvSpPr>
          <p:cNvPr id="3" name="Content Placeholder 2">
            <a:extLst>
              <a:ext uri="{FF2B5EF4-FFF2-40B4-BE49-F238E27FC236}">
                <a16:creationId xmlns:a16="http://schemas.microsoft.com/office/drawing/2014/main" id="{F61DC932-A59A-3E45-8BDA-DE64C3E65A0D}"/>
              </a:ext>
            </a:extLst>
          </p:cNvPr>
          <p:cNvSpPr>
            <a:spLocks noGrp="1"/>
          </p:cNvSpPr>
          <p:nvPr>
            <p:ph idx="1"/>
          </p:nvPr>
        </p:nvSpPr>
        <p:spPr/>
        <p:txBody>
          <a:bodyPr/>
          <a:lstStyle/>
          <a:p>
            <a:r>
              <a:rPr lang="en-US" dirty="0"/>
              <a:t>We typically won't have any need to know this</a:t>
            </a:r>
          </a:p>
          <a:p>
            <a:pPr lvl="1"/>
            <a:r>
              <a:rPr lang="en-US" dirty="0"/>
              <a:t>Software keeps track</a:t>
            </a:r>
          </a:p>
          <a:p>
            <a:r>
              <a:rPr lang="en-US" dirty="0"/>
              <a:t>Why is it so ugly?</a:t>
            </a:r>
          </a:p>
          <a:p>
            <a:pPr lvl="1"/>
            <a:r>
              <a:rPr lang="en-US" dirty="0"/>
              <a:t>Need to sum to 1 under the curve</a:t>
            </a:r>
          </a:p>
          <a:p>
            <a:pPr lvl="1"/>
            <a:r>
              <a:rPr lang="en-US" dirty="0"/>
              <a:t>Need to have symmetric decay from a central point</a:t>
            </a:r>
          </a:p>
          <a:p>
            <a:pPr lvl="1"/>
            <a:r>
              <a:rPr lang="en-US" dirty="0"/>
              <a:t>Need to "spread" based on 𝜎 </a:t>
            </a:r>
          </a:p>
          <a:p>
            <a:pPr lvl="1"/>
            <a:r>
              <a:rPr lang="en-US" dirty="0"/>
              <a:t>Need to be </a:t>
            </a:r>
            <a:r>
              <a:rPr lang="en-US" dirty="0" err="1"/>
              <a:t>centerd</a:t>
            </a:r>
            <a:r>
              <a:rPr lang="en-US" dirty="0"/>
              <a:t> on 𝜇: (x- 𝜇)</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FB49579-FD83-9146-B973-C5BA6373A54C}"/>
                  </a:ext>
                </a:extLst>
              </p:cNvPr>
              <p:cNvSpPr txBox="1"/>
              <p:nvPr/>
            </p:nvSpPr>
            <p:spPr>
              <a:xfrm>
                <a:off x="5628290" y="2974427"/>
                <a:ext cx="1871090" cy="518412"/>
              </a:xfrm>
              <a:prstGeom prst="rect">
                <a:avLst/>
              </a:prstGeom>
              <a:noFill/>
            </p:spPr>
            <p:txBody>
              <a:bodyPr wrap="none" lIns="0" tIns="0" rIns="0" bIns="0" rtlCol="0">
                <a:spAutoFit/>
              </a:bodyPr>
              <a:lstStyle/>
              <a:p>
                <a:r>
                  <a:rPr lang="en-US" dirty="0"/>
                  <a:t>pdf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e>
                        </m:rad>
                      </m:den>
                    </m:f>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den>
                        </m:f>
                      </m:sup>
                    </m:sSup>
                  </m:oMath>
                </a14:m>
                <a:endParaRPr lang="en-US" dirty="0"/>
              </a:p>
            </p:txBody>
          </p:sp>
        </mc:Choice>
        <mc:Fallback xmlns="">
          <p:sp>
            <p:nvSpPr>
              <p:cNvPr id="4" name="TextBox 3">
                <a:extLst>
                  <a:ext uri="{FF2B5EF4-FFF2-40B4-BE49-F238E27FC236}">
                    <a16:creationId xmlns:a16="http://schemas.microsoft.com/office/drawing/2014/main" id="{BFB49579-FD83-9146-B973-C5BA6373A54C}"/>
                  </a:ext>
                </a:extLst>
              </p:cNvPr>
              <p:cNvSpPr txBox="1">
                <a:spLocks noRot="1" noChangeAspect="1" noMove="1" noResize="1" noEditPoints="1" noAdjustHandles="1" noChangeArrowheads="1" noChangeShapeType="1" noTextEdit="1"/>
              </p:cNvSpPr>
              <p:nvPr/>
            </p:nvSpPr>
            <p:spPr>
              <a:xfrm>
                <a:off x="5628290" y="2974427"/>
                <a:ext cx="1871090" cy="518412"/>
              </a:xfrm>
              <a:prstGeom prst="rect">
                <a:avLst/>
              </a:prstGeom>
              <a:blipFill>
                <a:blip r:embed="rId2"/>
                <a:stretch>
                  <a:fillRect l="-6711" b="-9524"/>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AF2D8401-E108-D14B-8CBE-924772999E55}"/>
              </a:ext>
            </a:extLst>
          </p:cNvPr>
          <p:cNvCxnSpPr>
            <a:cxnSpLocks/>
          </p:cNvCxnSpPr>
          <p:nvPr/>
        </p:nvCxnSpPr>
        <p:spPr>
          <a:xfrm flipV="1">
            <a:off x="4298731" y="3584029"/>
            <a:ext cx="1891862" cy="4729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B2D93C8-E12D-D442-90F1-8F9C8AA5627A}"/>
              </a:ext>
            </a:extLst>
          </p:cNvPr>
          <p:cNvCxnSpPr>
            <a:cxnSpLocks/>
          </p:cNvCxnSpPr>
          <p:nvPr/>
        </p:nvCxnSpPr>
        <p:spPr>
          <a:xfrm flipV="1">
            <a:off x="5628290" y="3429001"/>
            <a:ext cx="1518744" cy="9538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148378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{E1965DA6-1EDB-A44E-B17D-48CC4EF17F92}tf10001123</Template>
  <TotalTime>2422</TotalTime>
  <Words>1191</Words>
  <Application>Microsoft Macintosh PowerPoint</Application>
  <PresentationFormat>Widescreen</PresentationFormat>
  <Paragraphs>141</Paragraphs>
  <Slides>22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Cambria Math</vt:lpstr>
      <vt:lpstr>Courier New</vt:lpstr>
      <vt:lpstr>Gill Sans MT</vt:lpstr>
      <vt:lpstr>Wingdings 2</vt:lpstr>
      <vt:lpstr>Dividend</vt:lpstr>
      <vt:lpstr>INFO 5871-001: Data Science / Info Science</vt:lpstr>
      <vt:lpstr>Who am I?</vt:lpstr>
      <vt:lpstr>Outline</vt:lpstr>
      <vt:lpstr>NORMAL DISTRIBUTION</vt:lpstr>
      <vt:lpstr>statistics TOPIC</vt:lpstr>
      <vt:lpstr>Heights of males</vt:lpstr>
      <vt:lpstr>comparative parametric methodology</vt:lpstr>
      <vt:lpstr>Normal distribution</vt:lpstr>
      <vt:lpstr>mathematical description</vt:lpstr>
      <vt:lpstr>different parameters = different curves</vt:lpstr>
      <vt:lpstr>z score</vt:lpstr>
      <vt:lpstr>Example: compare test takers</vt:lpstr>
      <vt:lpstr>EXAMPLE: Z-SCORE</vt:lpstr>
      <vt:lpstr>Z-SCORE</vt:lpstr>
      <vt:lpstr>Percentile</vt:lpstr>
      <vt:lpstr>cumulative density function</vt:lpstr>
      <vt:lpstr>In Python</vt:lpstr>
      <vt:lpstr>68-95-99.7 Rule</vt:lpstr>
      <vt:lpstr>2 SD outlier rule</vt:lpstr>
      <vt:lpstr>Is my data normal?</vt:lpstr>
      <vt:lpstr>Example: (from exercise)</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 5871-001: Data Science / Info Science</dc:title>
  <dc:creator>Robin Douglas Burke</dc:creator>
  <cp:lastModifiedBy>Robin Douglas Burke</cp:lastModifiedBy>
  <cp:revision>42</cp:revision>
  <dcterms:created xsi:type="dcterms:W3CDTF">2019-08-24T17:30:40Z</dcterms:created>
  <dcterms:modified xsi:type="dcterms:W3CDTF">2019-09-15T16:51:47Z</dcterms:modified>
</cp:coreProperties>
</file>