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62" r:id="rId4"/>
    <p:sldId id="264" r:id="rId5"/>
    <p:sldId id="265" r:id="rId6"/>
    <p:sldId id="266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* n-1 * … * 1 / (2) (n-2)! = n*(n-1)/2 because the rest cancels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6FAB-A9D7-1649-8E32-1BF62B1B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with increasing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AC53-5E29-E748-9961-07B7E57B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= 0.10</a:t>
            </a:r>
          </a:p>
          <a:p>
            <a:r>
              <a:rPr lang="en-US" dirty="0"/>
              <a:t>n increases from 10 to 300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277B5-F1B6-5D46-BD4F-B67D3542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34" y="2114247"/>
            <a:ext cx="5165811" cy="40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2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BD22-A6B4-C148-9BE0-715C86B5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4DF0-348E-9540-BFA4-8EE8C5D8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 is "large enough", you can approximate it with the normal distribution</a:t>
            </a:r>
          </a:p>
          <a:p>
            <a:pPr lvl="1"/>
            <a:r>
              <a:rPr lang="en-US" dirty="0"/>
              <a:t>using the mean and std from previous slide</a:t>
            </a:r>
          </a:p>
          <a:p>
            <a:r>
              <a:rPr lang="en-US" dirty="0"/>
              <a:t>"Large enough" rule of thumb</a:t>
            </a:r>
          </a:p>
          <a:p>
            <a:pPr lvl="1"/>
            <a:r>
              <a:rPr lang="en-US" dirty="0"/>
              <a:t>np &gt;= 10, n(1-p) &gt;= 10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8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FFCC3D-994F-2A4E-AF79-8C2098A1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EA758-1791-C840-837E-2BC72906C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68F35B-D5EF-E149-BEBA-70AF1023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2625AB-B24E-0D4A-8C36-535B3C1D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the "poison" distribution</a:t>
            </a:r>
          </a:p>
          <a:p>
            <a:r>
              <a:rPr lang="en-US" dirty="0"/>
              <a:t>Discrete distribution</a:t>
            </a:r>
          </a:p>
          <a:p>
            <a:pPr lvl="1"/>
            <a:r>
              <a:rPr lang="en-US" dirty="0"/>
              <a:t>like binomial</a:t>
            </a:r>
          </a:p>
          <a:p>
            <a:r>
              <a:rPr lang="en-US" dirty="0"/>
              <a:t>This is also about counting</a:t>
            </a:r>
          </a:p>
          <a:p>
            <a:pPr lvl="1"/>
            <a:r>
              <a:rPr lang="en-US" dirty="0"/>
              <a:t>about the occurrence of events</a:t>
            </a:r>
          </a:p>
          <a:p>
            <a:pPr lvl="1"/>
            <a:r>
              <a:rPr lang="en-US" dirty="0"/>
              <a:t>How many customers arrive in a business during an hour?</a:t>
            </a:r>
          </a:p>
          <a:p>
            <a:pPr lvl="2"/>
            <a:r>
              <a:rPr lang="en-US" dirty="0"/>
              <a:t>might be zero</a:t>
            </a:r>
          </a:p>
          <a:p>
            <a:pPr lvl="2"/>
            <a:r>
              <a:rPr lang="en-US" dirty="0"/>
              <a:t>might be 50 is a busy period</a:t>
            </a:r>
          </a:p>
          <a:p>
            <a:r>
              <a:rPr lang="en-US" dirty="0"/>
              <a:t>Counts have special properties</a:t>
            </a:r>
          </a:p>
          <a:p>
            <a:pPr lvl="1"/>
            <a:r>
              <a:rPr lang="en-US" dirty="0"/>
              <a:t>0 minimum</a:t>
            </a:r>
          </a:p>
          <a:p>
            <a:pPr lvl="2"/>
            <a:r>
              <a:rPr lang="en-US" dirty="0"/>
              <a:t>can't have negative counts</a:t>
            </a:r>
          </a:p>
          <a:p>
            <a:pPr lvl="1"/>
            <a:r>
              <a:rPr lang="en-US" dirty="0"/>
              <a:t>But 0 is often a frequent value</a:t>
            </a:r>
          </a:p>
        </p:txBody>
      </p:sp>
    </p:spTree>
    <p:extLst>
      <p:ext uri="{BB962C8B-B14F-4D97-AF65-F5344CB8AC3E}">
        <p14:creationId xmlns:p14="http://schemas.microsoft.com/office/powerpoint/2010/main" val="320063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6836-3D58-2042-BA51-68331E80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CD28-63C6-1548-9097-DC989F4B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= number of times the event occurs</a:t>
            </a:r>
          </a:p>
          <a:p>
            <a:r>
              <a:rPr lang="en-US" dirty="0"/>
              <a:t>events are independent</a:t>
            </a:r>
          </a:p>
          <a:p>
            <a:r>
              <a:rPr lang="en-US" dirty="0"/>
              <a:t>the average rate is constant over time</a:t>
            </a:r>
          </a:p>
          <a:p>
            <a:r>
              <a:rPr lang="en-US" dirty="0"/>
              <a:t>binomial distribution could apply</a:t>
            </a:r>
          </a:p>
          <a:p>
            <a:pPr lvl="1"/>
            <a:r>
              <a:rPr lang="en-US" dirty="0"/>
              <a:t>BUT events are fairly rare n&gt;&gt;k</a:t>
            </a:r>
          </a:p>
        </p:txBody>
      </p:sp>
    </p:spTree>
    <p:extLst>
      <p:ext uri="{BB962C8B-B14F-4D97-AF65-F5344CB8AC3E}">
        <p14:creationId xmlns:p14="http://schemas.microsoft.com/office/powerpoint/2010/main" val="46274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40A5-E04F-C346-BB9A-B9F3524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6181-8109-C84C-9D39-DC8C2944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67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Goals in a World Cup soccer match</a:t>
            </a:r>
          </a:p>
          <a:p>
            <a:r>
              <a:rPr lang="en-US" dirty="0"/>
              <a:t>P(k goals)</a:t>
            </a:r>
          </a:p>
          <a:p>
            <a:r>
              <a:rPr lang="en-US" dirty="0"/>
              <a:t>Average = 2.5</a:t>
            </a:r>
            <a:endParaRPr lang="en-US" u="sng" dirty="0"/>
          </a:p>
          <a:p>
            <a:r>
              <a:rPr lang="en-US" dirty="0"/>
              <a:t>0 goals fairly common</a:t>
            </a:r>
          </a:p>
          <a:p>
            <a:pPr lvl="1"/>
            <a:r>
              <a:rPr lang="en-US" dirty="0"/>
              <a:t>SD = 1.58</a:t>
            </a:r>
          </a:p>
          <a:p>
            <a:r>
              <a:rPr lang="en-US" dirty="0"/>
              <a:t>Normal distribution doesn't make sense</a:t>
            </a:r>
          </a:p>
          <a:p>
            <a:pPr lvl="1"/>
            <a:r>
              <a:rPr lang="en-US" dirty="0"/>
              <a:t>10% of games have a negative score</a:t>
            </a:r>
          </a:p>
          <a:p>
            <a:r>
              <a:rPr lang="en-US" dirty="0"/>
              <a:t>We can't just cut off at zero!</a:t>
            </a:r>
          </a:p>
          <a:p>
            <a:pPr lvl="1"/>
            <a:r>
              <a:rPr lang="en-US" dirty="0"/>
              <a:t>then area doesn't add up to 1</a:t>
            </a:r>
          </a:p>
          <a:p>
            <a:r>
              <a:rPr lang="en-US" dirty="0"/>
              <a:t>Binomial distribution could apply</a:t>
            </a:r>
          </a:p>
          <a:p>
            <a:pPr lvl="1"/>
            <a:r>
              <a:rPr lang="en-US" dirty="0"/>
              <a:t>but it is hard to say how many "trials" in a game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6129F-9590-4143-906F-38103A62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56" y="2707872"/>
            <a:ext cx="6503773" cy="30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9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D275-11CA-C14B-94F3-125ECD64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96EB2-D61F-0A4A-8D11-D5C7B7CB5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𝑒𝑣𝑒𝑛𝑡𝑠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Note: </a:t>
                </a:r>
                <a:r>
                  <a:rPr lang="en-US" sz="2400" dirty="0" err="1"/>
                  <a:t>λ</a:t>
                </a:r>
                <a:r>
                  <a:rPr lang="en-US" sz="2400" dirty="0"/>
                  <a:t> = mean, no additional SD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96EB2-D61F-0A4A-8D11-D5C7B7CB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3C4478-4609-1F42-93EB-3DEA1D3F8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32" y="1842186"/>
            <a:ext cx="4791890" cy="35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9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F9CA-38B5-DE48-BD76-59A4E26E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06DD-89D3-4F42-8EFE-54545FBC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random variable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st.poisson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(mean)</a:t>
            </a:r>
          </a:p>
          <a:p>
            <a:r>
              <a:rPr lang="en-US" dirty="0"/>
              <a:t>Then you can access various aspects of the distribution as before</a:t>
            </a:r>
          </a:p>
        </p:txBody>
      </p:sp>
    </p:spTree>
    <p:extLst>
      <p:ext uri="{BB962C8B-B14F-4D97-AF65-F5344CB8AC3E}">
        <p14:creationId xmlns:p14="http://schemas.microsoft.com/office/powerpoint/2010/main" val="15070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4,  Part 2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FB51A1-849B-8946-BFD9-D99E8D63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random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5D096-8014-AD43-AC89-B8600D09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Bernoulli random variable</a:t>
            </a:r>
          </a:p>
          <a:p>
            <a:pPr lvl="1"/>
            <a:r>
              <a:rPr lang="en-US" dirty="0"/>
              <a:t>two outcomes: Success / Failure</a:t>
            </a:r>
          </a:p>
          <a:p>
            <a:pPr lvl="1"/>
            <a:r>
              <a:rPr lang="en-US" dirty="0"/>
              <a:t>Some fixed probability p of success</a:t>
            </a:r>
          </a:p>
          <a:p>
            <a:r>
              <a:rPr lang="en-US" dirty="0"/>
              <a:t>Coin flip</a:t>
            </a:r>
          </a:p>
          <a:p>
            <a:pPr lvl="1"/>
            <a:r>
              <a:rPr lang="en-US" dirty="0"/>
              <a:t>p = 0.5</a:t>
            </a:r>
          </a:p>
          <a:p>
            <a:r>
              <a:rPr lang="en-US" dirty="0"/>
              <a:t>Bet "red" on a double-zero roulette wheel</a:t>
            </a:r>
          </a:p>
          <a:p>
            <a:pPr lvl="1"/>
            <a:r>
              <a:rPr lang="en-US" dirty="0"/>
              <a:t>p = 18/38 = 0.474</a:t>
            </a:r>
          </a:p>
          <a:p>
            <a:r>
              <a:rPr lang="en-US" dirty="0"/>
              <a:t>Many other random distributions are built on top of Bernoulli RVs</a:t>
            </a:r>
          </a:p>
        </p:txBody>
      </p:sp>
    </p:spTree>
    <p:extLst>
      <p:ext uri="{BB962C8B-B14F-4D97-AF65-F5344CB8AC3E}">
        <p14:creationId xmlns:p14="http://schemas.microsoft.com/office/powerpoint/2010/main" val="61946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2B99-4E27-E54A-A93D-4094037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D353-8995-544E-AC71-87A38D05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successes in k independent trials?</a:t>
            </a:r>
          </a:p>
          <a:p>
            <a:pPr lvl="1"/>
            <a:r>
              <a:rPr lang="en-US" dirty="0"/>
              <a:t>This is a distribution with k+1 outcomes</a:t>
            </a:r>
          </a:p>
          <a:p>
            <a:pPr lvl="1"/>
            <a:r>
              <a:rPr lang="en-US" dirty="0"/>
              <a:t>We looked at the number of heads in 5 coin flips in week 3</a:t>
            </a:r>
          </a:p>
          <a:p>
            <a:r>
              <a:rPr lang="en-US" dirty="0"/>
              <a:t>Certain properties</a:t>
            </a:r>
          </a:p>
          <a:p>
            <a:pPr lvl="1"/>
            <a:r>
              <a:rPr lang="en-US" dirty="0"/>
              <a:t>symmetrical</a:t>
            </a:r>
          </a:p>
          <a:p>
            <a:pPr lvl="1"/>
            <a:r>
              <a:rPr lang="en-US" dirty="0" err="1"/>
              <a:t>uni</a:t>
            </a:r>
            <a:r>
              <a:rPr lang="en-US" dirty="0"/>
              <a:t>-modal</a:t>
            </a:r>
          </a:p>
          <a:p>
            <a:r>
              <a:rPr lang="en-US" dirty="0"/>
              <a:t>Independence is important</a:t>
            </a:r>
          </a:p>
          <a:p>
            <a:pPr lvl="1"/>
            <a:r>
              <a:rPr lang="en-US" dirty="0"/>
              <a:t>trial </a:t>
            </a:r>
            <a:r>
              <a:rPr lang="en-US" dirty="0" err="1"/>
              <a:t>i</a:t>
            </a:r>
            <a:r>
              <a:rPr lang="en-US" dirty="0"/>
              <a:t> not influenced by the outcome of trial i-1</a:t>
            </a:r>
          </a:p>
          <a:p>
            <a:pPr lvl="1"/>
            <a:r>
              <a:rPr lang="en-US" dirty="0"/>
              <a:t>also called a "memory-free" process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21D0F-42FB-5D47-9318-099CC9FB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76" y="2180496"/>
            <a:ext cx="4419020" cy="27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1573-5164-594B-A3DA-CE67AB07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B2E8-CE31-B449-84D6-698B6853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outcome (0-k) successes has some number of "ways" of happening</a:t>
            </a:r>
          </a:p>
          <a:p>
            <a:pPr lvl="1"/>
            <a:r>
              <a:rPr lang="en-US" dirty="0"/>
              <a:t>particular sequence of outcomes</a:t>
            </a:r>
          </a:p>
          <a:p>
            <a:pPr lvl="1"/>
            <a:r>
              <a:rPr lang="en-US" dirty="0"/>
              <a:t>0 successes = only 1 way</a:t>
            </a:r>
          </a:p>
          <a:p>
            <a:pPr lvl="1"/>
            <a:r>
              <a:rPr lang="en-US" dirty="0"/>
              <a:t>k successes = only 1 way</a:t>
            </a:r>
          </a:p>
          <a:p>
            <a:pPr lvl="1"/>
            <a:r>
              <a:rPr lang="en-US" dirty="0"/>
              <a:t>1 success</a:t>
            </a:r>
          </a:p>
          <a:p>
            <a:pPr lvl="2"/>
            <a:r>
              <a:rPr lang="en-US" dirty="0"/>
              <a:t>HTTTT / THTTT / TTHTT / TTTHT / TTTH = 5 ways</a:t>
            </a:r>
          </a:p>
          <a:p>
            <a:r>
              <a:rPr lang="en-US" dirty="0"/>
              <a:t>Each sequence has probability 0.5 * 0.5 * 0.5 * 0.5 * 0.5 = (1/2)</a:t>
            </a:r>
            <a:r>
              <a:rPr lang="en-US" baseline="30000" dirty="0"/>
              <a:t>5</a:t>
            </a:r>
            <a:r>
              <a:rPr lang="en-US" dirty="0"/>
              <a:t>=1/32</a:t>
            </a:r>
          </a:p>
          <a:p>
            <a:pPr lvl="1"/>
            <a:r>
              <a:rPr lang="en-US" dirty="0"/>
              <a:t>1 success = 5/32</a:t>
            </a:r>
          </a:p>
          <a:p>
            <a:r>
              <a:rPr lang="en-US" dirty="0"/>
              <a:t>more generally p</a:t>
            </a:r>
            <a:r>
              <a:rPr lang="en-US" baseline="30000" dirty="0"/>
              <a:t>k</a:t>
            </a:r>
            <a:r>
              <a:rPr lang="en-US" dirty="0"/>
              <a:t>(1-p)</a:t>
            </a:r>
            <a:r>
              <a:rPr lang="en-US" baseline="30000" dirty="0"/>
              <a:t>n-k</a:t>
            </a:r>
          </a:p>
          <a:p>
            <a:pPr lvl="1"/>
            <a:r>
              <a:rPr lang="en-US" dirty="0"/>
              <a:t>because we have to have k positive results and therefore n-k negative ones</a:t>
            </a:r>
          </a:p>
          <a:p>
            <a:r>
              <a:rPr lang="en-US" dirty="0"/>
              <a:t>Counting up sequences is slow and error-prone</a:t>
            </a:r>
          </a:p>
        </p:txBody>
      </p:sp>
    </p:spTree>
    <p:extLst>
      <p:ext uri="{BB962C8B-B14F-4D97-AF65-F5344CB8AC3E}">
        <p14:creationId xmlns:p14="http://schemas.microsoft.com/office/powerpoint/2010/main" val="26173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CF9-06D7-6B43-93FC-4E0CEC3C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37CF5-4ED7-FE49-B4D9-A1AE6EEE7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"n choose k" </a:t>
                </a:r>
              </a:p>
              <a:p>
                <a:r>
                  <a:rPr lang="en-US" dirty="0"/>
                  <a:t>Out of n items how many ways are there to choose k items</a:t>
                </a:r>
              </a:p>
              <a:p>
                <a:pPr lvl="1"/>
                <a:r>
                  <a:rPr lang="en-US" dirty="0"/>
                  <a:t>for example, [</a:t>
                </a:r>
                <a:r>
                  <a:rPr lang="en-US" dirty="0">
                    <a:solidFill>
                      <a:srgbClr val="FF0000"/>
                    </a:solidFill>
                  </a:rPr>
                  <a:t>3,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3,</a:t>
                </a:r>
                <a:r>
                  <a:rPr lang="en-US" dirty="0"/>
                  <a:t> 3] how many possible pairs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 3 because [</a:t>
                </a:r>
                <a:r>
                  <a:rPr lang="en-US" dirty="0">
                    <a:solidFill>
                      <a:srgbClr val="FF0000"/>
                    </a:solidFill>
                  </a:rPr>
                  <a:t>3,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3], [</a:t>
                </a:r>
                <a:r>
                  <a:rPr lang="en-US" dirty="0">
                    <a:solidFill>
                      <a:srgbClr val="FF0000"/>
                    </a:solidFill>
                  </a:rPr>
                  <a:t>3,</a:t>
                </a:r>
                <a:r>
                  <a:rPr lang="en-US" dirty="0"/>
                  <a:t> 3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], [3,</a:t>
                </a:r>
                <a:r>
                  <a:rPr lang="en-US" dirty="0"/>
                  <a:t> 3]</a:t>
                </a:r>
              </a:p>
              <a:p>
                <a:r>
                  <a:rPr lang="en-US" dirty="0"/>
                  <a:t>Formula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, where! is the factorial operation n! = n * n-1 * n-2 * … * 1 (0! = 1 by convention)</a:t>
                </a:r>
              </a:p>
              <a:p>
                <a:pPr lvl="1"/>
                <a:r>
                  <a:rPr lang="en-US" dirty="0"/>
                  <a:t>also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scipy.misc.comb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n,k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 (3*2*1)/(1)(2*1) = 3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37CF5-4ED7-FE49-B4D9-A1AE6EEE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5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783-DDE3-F74E-9322-5AD2C93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F1C8-870A-924B-AF9E-88A50764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pairs in n items?</a:t>
            </a:r>
          </a:p>
          <a:p>
            <a:pPr lvl="1"/>
            <a:r>
              <a:rPr lang="en-US" dirty="0"/>
              <a:t>giving you k = 2</a:t>
            </a:r>
          </a:p>
        </p:txBody>
      </p:sp>
    </p:spTree>
    <p:extLst>
      <p:ext uri="{BB962C8B-B14F-4D97-AF65-F5344CB8AC3E}">
        <p14:creationId xmlns:p14="http://schemas.microsoft.com/office/powerpoint/2010/main" val="203692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CF50-F431-AE4C-9967-ECFDE31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27D7-6783-9448-A046-3BD9BD66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27A5C-2428-E041-9258-E063285BA76F}"/>
                  </a:ext>
                </a:extLst>
              </p:cNvPr>
              <p:cNvSpPr txBox="1"/>
              <p:nvPr/>
            </p:nvSpPr>
            <p:spPr>
              <a:xfrm>
                <a:off x="1927654" y="2974427"/>
                <a:ext cx="8377881" cy="654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P(k successes in n trials)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27A5C-2428-E041-9258-E063285BA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54" y="2974427"/>
                <a:ext cx="8377881" cy="654923"/>
              </a:xfrm>
              <a:prstGeom prst="rect">
                <a:avLst/>
              </a:prstGeom>
              <a:blipFill>
                <a:blip r:embed="rId2"/>
                <a:stretch>
                  <a:fillRect l="-3182" t="-15094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1 4">
            <a:extLst>
              <a:ext uri="{FF2B5EF4-FFF2-40B4-BE49-F238E27FC236}">
                <a16:creationId xmlns:a16="http://schemas.microsoft.com/office/drawing/2014/main" id="{8E750D77-D24C-BB4E-AF29-98BC32E188A6}"/>
              </a:ext>
            </a:extLst>
          </p:cNvPr>
          <p:cNvSpPr/>
          <p:nvPr/>
        </p:nvSpPr>
        <p:spPr>
          <a:xfrm>
            <a:off x="3596241" y="4423281"/>
            <a:ext cx="2347784" cy="926757"/>
          </a:xfrm>
          <a:prstGeom prst="borderCallout1">
            <a:avLst>
              <a:gd name="adj1" fmla="val -9250"/>
              <a:gd name="adj2" fmla="val 50614"/>
              <a:gd name="adj3" fmla="val -92833"/>
              <a:gd name="adj4" fmla="val 14008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ways to get</a:t>
            </a:r>
            <a:br>
              <a:rPr lang="en-US" dirty="0"/>
            </a:br>
            <a:r>
              <a:rPr lang="en-US" dirty="0"/>
              <a:t>k successes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0AA26313-9473-8947-A98B-F382DA81353B}"/>
              </a:ext>
            </a:extLst>
          </p:cNvPr>
          <p:cNvSpPr/>
          <p:nvPr/>
        </p:nvSpPr>
        <p:spPr>
          <a:xfrm>
            <a:off x="6837405" y="4423281"/>
            <a:ext cx="2347784" cy="926757"/>
          </a:xfrm>
          <a:prstGeom prst="borderCallout1">
            <a:avLst>
              <a:gd name="adj1" fmla="val -17250"/>
              <a:gd name="adj2" fmla="val 23246"/>
              <a:gd name="adj3" fmla="val -91499"/>
              <a:gd name="adj4" fmla="val 3429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of</a:t>
            </a:r>
            <a:br>
              <a:rPr lang="en-US" dirty="0"/>
            </a:br>
            <a:r>
              <a:rPr lang="en-US" dirty="0"/>
              <a:t>k successes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98EF09CA-6FAE-E941-B165-6A810B672E63}"/>
              </a:ext>
            </a:extLst>
          </p:cNvPr>
          <p:cNvSpPr/>
          <p:nvPr/>
        </p:nvSpPr>
        <p:spPr>
          <a:xfrm>
            <a:off x="9498227" y="4423280"/>
            <a:ext cx="2347784" cy="926757"/>
          </a:xfrm>
          <a:prstGeom prst="borderCallout1">
            <a:avLst>
              <a:gd name="adj1" fmla="val -17250"/>
              <a:gd name="adj2" fmla="val 23246"/>
              <a:gd name="adj3" fmla="val -88833"/>
              <a:gd name="adj4" fmla="val -2544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of</a:t>
            </a:r>
            <a:br>
              <a:rPr lang="en-US" dirty="0"/>
            </a:br>
            <a:r>
              <a:rPr lang="en-US" dirty="0"/>
              <a:t>n-k failures</a:t>
            </a:r>
          </a:p>
        </p:txBody>
      </p:sp>
    </p:spTree>
    <p:extLst>
      <p:ext uri="{BB962C8B-B14F-4D97-AF65-F5344CB8AC3E}">
        <p14:creationId xmlns:p14="http://schemas.microsoft.com/office/powerpoint/2010/main" val="11420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4F32-27F8-9245-8F78-98F8EEC8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23EFD-295B-074C-895B-ECB82842C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Mean = 𝜇 = np</a:t>
                </a:r>
              </a:p>
              <a:p>
                <a:pPr lvl="1"/>
                <a:r>
                  <a:rPr lang="en-US" dirty="0"/>
                  <a:t>remember 2.5 for 5 heads = 0.5 * 5</a:t>
                </a:r>
              </a:p>
              <a:p>
                <a:pPr lvl="1"/>
                <a:r>
                  <a:rPr lang="en-US" dirty="0"/>
                  <a:t>makes sense that, on average, you'd expected get the proportion of outcomes E(k)/n = p  </a:t>
                </a:r>
              </a:p>
              <a:p>
                <a:r>
                  <a:rPr lang="en-US" dirty="0"/>
                  <a:t>Standard deviation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note that p(1-p) is fixed by p</a:t>
                </a:r>
              </a:p>
              <a:p>
                <a:pPr lvl="1"/>
                <a:r>
                  <a:rPr lang="en-US" dirty="0"/>
                  <a:t>so the standard deviation increases with the square root of the number of trials</a:t>
                </a:r>
              </a:p>
              <a:p>
                <a:pPr lvl="1"/>
                <a:r>
                  <a:rPr lang="en-US" dirty="0"/>
                  <a:t>which makes sense – the more trials, the wider the spread of possible outcomes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23EFD-295B-074C-895B-ECB82842C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646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3281</TotalTime>
  <Words>736</Words>
  <Application>Microsoft Macintosh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Courier New</vt:lpstr>
      <vt:lpstr>Gill Sans MT</vt:lpstr>
      <vt:lpstr>Wingdings 2</vt:lpstr>
      <vt:lpstr>Dividend</vt:lpstr>
      <vt:lpstr>INFO 5871-001: Data Science / Info Science</vt:lpstr>
      <vt:lpstr>binomial DISTRIBUTION</vt:lpstr>
      <vt:lpstr>Bernoulli random variable</vt:lpstr>
      <vt:lpstr>Binomial distribution</vt:lpstr>
      <vt:lpstr>computing the distribution</vt:lpstr>
      <vt:lpstr>Choose function</vt:lpstr>
      <vt:lpstr>Exercise</vt:lpstr>
      <vt:lpstr>binomial distribution</vt:lpstr>
      <vt:lpstr>Binomial Distribution properties</vt:lpstr>
      <vt:lpstr>Distribution with increasing n</vt:lpstr>
      <vt:lpstr>Normal approximation</vt:lpstr>
      <vt:lpstr>Poisson distribution</vt:lpstr>
      <vt:lpstr>Poisson</vt:lpstr>
      <vt:lpstr>conditions</vt:lpstr>
      <vt:lpstr>Example</vt:lpstr>
      <vt:lpstr>POISSON PDF</vt:lpstr>
      <vt:lpstr>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50</cp:revision>
  <dcterms:created xsi:type="dcterms:W3CDTF">2019-08-24T17:30:40Z</dcterms:created>
  <dcterms:modified xsi:type="dcterms:W3CDTF">2019-09-15T16:54:01Z</dcterms:modified>
</cp:coreProperties>
</file>