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4"/>
  </p:notesMasterIdLst>
  <p:sldIdLst>
    <p:sldId id="256" r:id="rId2"/>
    <p:sldId id="261" r:id="rId3"/>
    <p:sldId id="265" r:id="rId4"/>
    <p:sldId id="266" r:id="rId5"/>
    <p:sldId id="269" r:id="rId6"/>
    <p:sldId id="267" r:id="rId7"/>
    <p:sldId id="268" r:id="rId8"/>
    <p:sldId id="270" r:id="rId9"/>
    <p:sldId id="271" r:id="rId10"/>
    <p:sldId id="272" r:id="rId11"/>
    <p:sldId id="273" r:id="rId12"/>
    <p:sldId id="27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DF5E6-1C9C-1645-84C7-07C94D82A3D1}" type="datetimeFigureOut">
              <a:rPr lang="en-US" smtClean="0"/>
              <a:t>9/29/19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97F2A-77BC-2647-88EC-248BB500C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20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97F2A-77BC-2647-88EC-248BB500C7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00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5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380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54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2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66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87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655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3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580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0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76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364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ivecommons.org/licenses/by-sa/3.0/us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7B1F-1643-DB4A-A2FA-8BCD8F58FF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INFO 5871-001: Data Science / Info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303BC-0E65-1448-8347-E5E53CB03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>
            <a:normAutofit/>
          </a:bodyPr>
          <a:lstStyle/>
          <a:p>
            <a:r>
              <a:rPr lang="en-US" dirty="0"/>
              <a:t>Robin burke, Fall 2019</a:t>
            </a:r>
          </a:p>
        </p:txBody>
      </p:sp>
    </p:spTree>
    <p:extLst>
      <p:ext uri="{BB962C8B-B14F-4D97-AF65-F5344CB8AC3E}">
        <p14:creationId xmlns:p14="http://schemas.microsoft.com/office/powerpoint/2010/main" val="2693079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D2819-C0A2-E448-8190-8F864A392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𝘱 is unknown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193566-4554-9648-B0B1-E3BF9CF15F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The CLT states</a:t>
                </a:r>
              </a:p>
              <a:p>
                <a:pPr marL="0" lvl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dirty="0"/>
              </a:p>
              <a:p>
                <a:pPr marL="0" lvl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dirty="0"/>
              </a:p>
              <a:p>
                <a:pPr marL="0" lvl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dirty="0"/>
              </a:p>
              <a:p>
                <a:pPr marL="0" lvl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with the condition that </a:t>
                </a:r>
                <a:r>
                  <a:rPr lang="en-US" i="1" dirty="0"/>
                  <a:t>np</a:t>
                </a:r>
                <a:r>
                  <a:rPr lang="en-US" dirty="0"/>
                  <a:t> and </a:t>
                </a:r>
                <a:r>
                  <a:rPr lang="en-US" i="1" dirty="0"/>
                  <a:t>n(1 − p)</a:t>
                </a:r>
                <a:r>
                  <a:rPr lang="en-US" dirty="0"/>
                  <a:t> are at least 10.</a:t>
                </a:r>
              </a:p>
              <a:p>
                <a:pPr marL="0" lvl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dirty="0"/>
              </a:p>
              <a:p>
                <a:pPr marL="0" lvl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However, we often don’t know the value of </a:t>
                </a:r>
                <a:r>
                  <a:rPr lang="en-US" i="1" dirty="0"/>
                  <a:t>p</a:t>
                </a:r>
                <a:r>
                  <a:rPr lang="en-US" dirty="0"/>
                  <a:t>, the population proportion.</a:t>
                </a:r>
              </a:p>
              <a:p>
                <a:pPr marL="0" lvl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None/>
                </a:pPr>
                <a:r>
                  <a:rPr lang="en-US" dirty="0"/>
                  <a:t>In these cases we substitute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/>
                  <a:t> for </a:t>
                </a:r>
                <a:r>
                  <a:rPr lang="en-US" i="1" dirty="0"/>
                  <a:t>p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193566-4554-9648-B0B1-E3BF9CF15F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oogle Shape;160;p32">
            <a:extLst>
              <a:ext uri="{FF2B5EF4-FFF2-40B4-BE49-F238E27FC236}">
                <a16:creationId xmlns:a16="http://schemas.microsoft.com/office/drawing/2014/main" id="{945B5A30-FCCD-674A-994F-C5576FDDA3F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48664" r="5269"/>
          <a:stretch/>
        </p:blipFill>
        <p:spPr>
          <a:xfrm>
            <a:off x="2176225" y="2665468"/>
            <a:ext cx="2091750" cy="1061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Line Callout 1 4">
            <a:extLst>
              <a:ext uri="{FF2B5EF4-FFF2-40B4-BE49-F238E27FC236}">
                <a16:creationId xmlns:a16="http://schemas.microsoft.com/office/drawing/2014/main" id="{DE6D7A9B-B5D0-1541-8512-EA3F9668B07F}"/>
              </a:ext>
            </a:extLst>
          </p:cNvPr>
          <p:cNvSpPr/>
          <p:nvPr/>
        </p:nvSpPr>
        <p:spPr>
          <a:xfrm>
            <a:off x="4035971" y="5780690"/>
            <a:ext cx="2648607" cy="557048"/>
          </a:xfrm>
          <a:prstGeom prst="borderCallout1">
            <a:avLst>
              <a:gd name="adj1" fmla="val 18750"/>
              <a:gd name="adj2" fmla="val -8333"/>
              <a:gd name="adj3" fmla="val -112028"/>
              <a:gd name="adj4" fmla="val -27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sample proportion</a:t>
            </a:r>
          </a:p>
          <a:p>
            <a:pPr algn="ctr"/>
            <a:r>
              <a:rPr lang="en-US" dirty="0"/>
              <a:t>(our estimate)</a:t>
            </a:r>
          </a:p>
        </p:txBody>
      </p:sp>
    </p:spTree>
    <p:extLst>
      <p:ext uri="{BB962C8B-B14F-4D97-AF65-F5344CB8AC3E}">
        <p14:creationId xmlns:p14="http://schemas.microsoft.com/office/powerpoint/2010/main" val="3963479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443CD-FF87-464E-96AC-05C831A82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numbers don't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AA600-4762-E544-91FD-5C1433C5A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6877261" cy="1996649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Suppose the true population proportion is </a:t>
            </a:r>
            <a:r>
              <a:rPr lang="en-US" i="1" dirty="0"/>
              <a:t>p</a:t>
            </a:r>
            <a:r>
              <a:rPr lang="en-US" dirty="0"/>
              <a:t> = 0.05, 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Samples of size </a:t>
            </a:r>
            <a:r>
              <a:rPr lang="en-US" i="1" dirty="0"/>
              <a:t>n</a:t>
            </a:r>
            <a:r>
              <a:rPr lang="en-US" dirty="0"/>
              <a:t> = 50 from this population. 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Would you expect this distribution to be nearly normal? Why, or why not?</a:t>
            </a:r>
          </a:p>
          <a:p>
            <a:endParaRPr lang="en-US" dirty="0"/>
          </a:p>
        </p:txBody>
      </p:sp>
      <p:pic>
        <p:nvPicPr>
          <p:cNvPr id="4" name="Google Shape;167;p33">
            <a:extLst>
              <a:ext uri="{FF2B5EF4-FFF2-40B4-BE49-F238E27FC236}">
                <a16:creationId xmlns:a16="http://schemas.microsoft.com/office/drawing/2014/main" id="{63E0940A-4728-E845-9F5C-C0983C36849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58453" y="3748264"/>
            <a:ext cx="4152354" cy="25750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93EB41B-E342-814E-8E3B-238AE56B48F8}"/>
              </a:ext>
            </a:extLst>
          </p:cNvPr>
          <p:cNvSpPr txBox="1">
            <a:spLocks/>
          </p:cNvSpPr>
          <p:nvPr/>
        </p:nvSpPr>
        <p:spPr>
          <a:xfrm>
            <a:off x="581192" y="4281055"/>
            <a:ext cx="6877261" cy="1688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Success-failure condition is not met (50 x 0.05 = 2.5), 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 sampling distribution may not be nearly normal.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62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443CD-FF87-464E-96AC-05C831A82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numbers don't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AA600-4762-E544-91FD-5C1433C5A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6877261" cy="1996649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Suppose the true population proportion is </a:t>
            </a:r>
            <a:r>
              <a:rPr lang="en-US" i="1" dirty="0"/>
              <a:t>p</a:t>
            </a:r>
            <a:r>
              <a:rPr lang="en-US" dirty="0"/>
              <a:t> = 0.05, 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Samples of size </a:t>
            </a:r>
            <a:r>
              <a:rPr lang="en-US" i="1" dirty="0"/>
              <a:t>n</a:t>
            </a:r>
            <a:r>
              <a:rPr lang="en-US" dirty="0"/>
              <a:t> = 50 from this population. 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Would you expect this distribution to be nearly normal? Why, or why not?</a:t>
            </a:r>
          </a:p>
          <a:p>
            <a:endParaRPr lang="en-US" dirty="0"/>
          </a:p>
        </p:txBody>
      </p:sp>
      <p:pic>
        <p:nvPicPr>
          <p:cNvPr id="4" name="Google Shape;167;p33">
            <a:extLst>
              <a:ext uri="{FF2B5EF4-FFF2-40B4-BE49-F238E27FC236}">
                <a16:creationId xmlns:a16="http://schemas.microsoft.com/office/drawing/2014/main" id="{63E0940A-4728-E845-9F5C-C0983C36849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58453" y="3748264"/>
            <a:ext cx="4152354" cy="25750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93EB41B-E342-814E-8E3B-238AE56B48F8}"/>
              </a:ext>
            </a:extLst>
          </p:cNvPr>
          <p:cNvSpPr txBox="1">
            <a:spLocks/>
          </p:cNvSpPr>
          <p:nvPr/>
        </p:nvSpPr>
        <p:spPr>
          <a:xfrm>
            <a:off x="581192" y="4281055"/>
            <a:ext cx="6877261" cy="1688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Success-failure condition is not met (50 x 0.05 = 2.5), 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 sampling distribution may not be nearly normal.</a:t>
            </a:r>
          </a:p>
          <a:p>
            <a:endParaRPr lang="en-US" dirty="0"/>
          </a:p>
        </p:txBody>
      </p:sp>
      <p:sp>
        <p:nvSpPr>
          <p:cNvPr id="6" name="Line Callout 1 5">
            <a:extLst>
              <a:ext uri="{FF2B5EF4-FFF2-40B4-BE49-F238E27FC236}">
                <a16:creationId xmlns:a16="http://schemas.microsoft.com/office/drawing/2014/main" id="{E90EF1F8-FD8D-764D-B9D3-DC5560989A5E}"/>
              </a:ext>
            </a:extLst>
          </p:cNvPr>
          <p:cNvSpPr/>
          <p:nvPr/>
        </p:nvSpPr>
        <p:spPr>
          <a:xfrm>
            <a:off x="8328454" y="2273643"/>
            <a:ext cx="1952368" cy="741406"/>
          </a:xfrm>
          <a:prstGeom prst="borderCallout1">
            <a:avLst>
              <a:gd name="adj1" fmla="val 118750"/>
              <a:gd name="adj2" fmla="val 50528"/>
              <a:gd name="adj3" fmla="val 205833"/>
              <a:gd name="adj4" fmla="val 363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Why isn't this normal?</a:t>
            </a:r>
          </a:p>
        </p:txBody>
      </p:sp>
    </p:spTree>
    <p:extLst>
      <p:ext uri="{BB962C8B-B14F-4D97-AF65-F5344CB8AC3E}">
        <p14:creationId xmlns:p14="http://schemas.microsoft.com/office/powerpoint/2010/main" val="1221232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D99DC3-F0DD-004F-9FE6-4B85C6356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and point estimates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1EEB25-5992-4A42-B295-B47A2AA3E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Week 6,  Part 2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5EE17D-19E8-8E4B-BF0E-15092115050C}"/>
              </a:ext>
            </a:extLst>
          </p:cNvPr>
          <p:cNvSpPr txBox="1"/>
          <p:nvPr/>
        </p:nvSpPr>
        <p:spPr>
          <a:xfrm>
            <a:off x="8219209" y="1392382"/>
            <a:ext cx="3803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Some parts based on material by </a:t>
            </a:r>
            <a:br>
              <a:rPr lang="en-US" dirty="0"/>
            </a:br>
            <a:r>
              <a:rPr lang="en-US" dirty="0"/>
              <a:t>Mine </a:t>
            </a:r>
            <a:r>
              <a:rPr lang="en-US" dirty="0" err="1"/>
              <a:t>Çetinkaya-Rundel</a:t>
            </a:r>
            <a:r>
              <a:rPr lang="en-US" dirty="0"/>
              <a:t> of </a:t>
            </a:r>
            <a:r>
              <a:rPr lang="en-US" dirty="0" err="1"/>
              <a:t>OpenIntro</a:t>
            </a:r>
            <a:endParaRPr lang="en-US" dirty="0"/>
          </a:p>
          <a:p>
            <a:pPr lvl="0"/>
            <a:r>
              <a:rPr lang="en-US" dirty="0"/>
              <a:t>under the </a:t>
            </a:r>
            <a:r>
              <a:rPr lang="en-US" u="sng" dirty="0">
                <a:solidFill>
                  <a:schemeClr val="hlink"/>
                </a:solidFill>
                <a:hlinkClick r:id="rId2"/>
              </a:rPr>
              <a:t>CC BY-SA license</a:t>
            </a:r>
            <a:endParaRPr lang="en-US" dirty="0">
              <a:solidFill>
                <a:schemeClr val="dk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653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51DB11-99E5-3E43-906E-471E42FAC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CNN Poll: Democrats knotted in Nevada while Biden leads South Carolina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92566-9F5F-CA4B-BE7A-0A0D18B18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Biden tops Warren by 21 points in South Carolina -- 37% of likely voters back the former vice president, 16% Warren and 11% Sanders. In Nevada, there is no clear leader, with Biden and Sanders tied at 22% of likely </a:t>
            </a:r>
            <a:r>
              <a:rPr lang="en-US" dirty="0" err="1"/>
              <a:t>caucusgoers</a:t>
            </a:r>
            <a:r>
              <a:rPr lang="en-US" dirty="0"/>
              <a:t> with 18% for Warren, all within the poll's margin of sampling error. In neither state does any other candidate reach double-digits.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The CNN polls in Nevada and South Carolina were conducted by telephone among random samples of adults in each state. In Nevada, results among the 1,203 adults have a margin of sampling error of plus or minus 3.6 percentage points, it is 7.1 points for results among the 324 likely Democratic </a:t>
            </a:r>
            <a:r>
              <a:rPr lang="en-US" dirty="0" err="1"/>
              <a:t>caucusgoers</a:t>
            </a:r>
            <a:r>
              <a:rPr lang="en-US" dirty="0"/>
              <a:t>. In South Carolina, results among 1,200 adults carry an error margin of 3.4 percentage points, while those among the 406 likely Democratic primary voters have an error margin of 5.9 points.</a:t>
            </a:r>
          </a:p>
          <a:p>
            <a:r>
              <a:rPr lang="en-US" dirty="0"/>
              <a:t>CNN 9/29/2019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796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111F-5ED3-D645-8841-1DEA92103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7B71-CAFC-0549-997A-D148713E5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Sampling</a:t>
            </a:r>
          </a:p>
          <a:p>
            <a:pPr lvl="1"/>
            <a:r>
              <a:rPr lang="en-US" dirty="0"/>
              <a:t>They didn't interview every voter in South Carolina</a:t>
            </a:r>
          </a:p>
          <a:p>
            <a:pPr lvl="1"/>
            <a:r>
              <a:rPr lang="en-US" dirty="0"/>
              <a:t>How could that even be possible?</a:t>
            </a:r>
          </a:p>
          <a:p>
            <a:r>
              <a:rPr lang="en-US" dirty="0"/>
              <a:t>Result</a:t>
            </a:r>
          </a:p>
          <a:p>
            <a:pPr lvl="1"/>
            <a:r>
              <a:rPr lang="en-US" dirty="0"/>
              <a:t>Is a "point estimate": 37% of voters back Biden in SC</a:t>
            </a:r>
          </a:p>
          <a:p>
            <a:pPr lvl="1"/>
            <a:r>
              <a:rPr lang="en-US" dirty="0"/>
              <a:t>We are intended to see this as representative of what all voters think</a:t>
            </a:r>
          </a:p>
          <a:p>
            <a:r>
              <a:rPr lang="en-US" dirty="0"/>
              <a:t>Error</a:t>
            </a:r>
          </a:p>
          <a:p>
            <a:pPr lvl="1"/>
            <a:r>
              <a:rPr lang="en-US" dirty="0"/>
              <a:t>In SC, 3.4% margin of error</a:t>
            </a:r>
          </a:p>
        </p:txBody>
      </p:sp>
    </p:spTree>
    <p:extLst>
      <p:ext uri="{BB962C8B-B14F-4D97-AF65-F5344CB8AC3E}">
        <p14:creationId xmlns:p14="http://schemas.microsoft.com/office/powerpoint/2010/main" val="567095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39A0B-D28F-894C-8285-B2C9899A9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71B244-DBC3-9D40-9559-61B319A619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Suppose the proportion of American adults who support the expansion of solar energy is p = 0.88, which is our parameter of interest. 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Suppose we</a:t>
                </a:r>
              </a:p>
              <a:p>
                <a:pPr marL="781200" lvl="1" indent="-34925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900"/>
                  <a:buChar char="●"/>
                </a:pPr>
                <a:r>
                  <a:rPr lang="en-US" dirty="0">
                    <a:solidFill>
                      <a:schemeClr val="dk2"/>
                    </a:solidFill>
                  </a:rPr>
                  <a:t>Sample, with replacement, 1000 American adults from the population, and record whether they support solar power or not expansion.</a:t>
                </a:r>
              </a:p>
              <a:p>
                <a:pPr marL="781200" lvl="1" indent="-34925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900"/>
                  <a:buChar char="●"/>
                </a:pPr>
                <a:r>
                  <a:rPr lang="en-US" dirty="0">
                    <a:solidFill>
                      <a:schemeClr val="dk2"/>
                    </a:solidFill>
                  </a:rPr>
                  <a:t>Find the sample proportion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dk2"/>
                    </a:solidFill>
                  </a:rPr>
                  <a:t>.</a:t>
                </a:r>
              </a:p>
              <a:p>
                <a:pPr marL="781200" lvl="1" indent="-34925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900"/>
                  <a:buChar char="●"/>
                </a:pPr>
                <a:r>
                  <a:rPr lang="en-US" dirty="0">
                    <a:solidFill>
                      <a:schemeClr val="dk2"/>
                    </a:solidFill>
                  </a:rPr>
                  <a:t>Plot the distribution of the sample proportions that we get.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71B244-DBC3-9D40-9559-61B319A619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1358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631B8-3138-7645-8AF8-CC57201ED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distribution</a:t>
            </a:r>
          </a:p>
        </p:txBody>
      </p:sp>
      <p:pic>
        <p:nvPicPr>
          <p:cNvPr id="4" name="Google Shape;114;p26">
            <a:extLst>
              <a:ext uri="{FF2B5EF4-FFF2-40B4-BE49-F238E27FC236}">
                <a16:creationId xmlns:a16="http://schemas.microsoft.com/office/drawing/2014/main" id="{99F14439-948F-DE4E-A3F7-AE88750E4FD6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54800" y="2181225"/>
            <a:ext cx="5882399" cy="36782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8878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F8461-051B-5D43-A583-03079EA86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25D04-A38B-EB43-ACBF-B6CE07776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we say about this distribution?</a:t>
            </a:r>
          </a:p>
          <a:p>
            <a:pPr lvl="1"/>
            <a:r>
              <a:rPr lang="en-US" dirty="0"/>
              <a:t>Centered around 88%</a:t>
            </a:r>
          </a:p>
          <a:p>
            <a:r>
              <a:rPr lang="en-US" dirty="0"/>
              <a:t>Symmetric, bell-shaped</a:t>
            </a:r>
          </a:p>
          <a:p>
            <a:r>
              <a:rPr lang="en-US" dirty="0"/>
              <a:t>Looks like a normal distribution</a:t>
            </a:r>
          </a:p>
        </p:txBody>
      </p:sp>
      <p:pic>
        <p:nvPicPr>
          <p:cNvPr id="4" name="Google Shape;114;p26">
            <a:extLst>
              <a:ext uri="{FF2B5EF4-FFF2-40B4-BE49-F238E27FC236}">
                <a16:creationId xmlns:a16="http://schemas.microsoft.com/office/drawing/2014/main" id="{18479228-6AF2-1C4D-829E-561DC226999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5073" y="2402851"/>
            <a:ext cx="3420153" cy="23250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0546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7546-4E87-BA4C-B96F-5DE9E4FC6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limit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B3D7C-A424-174E-9931-17A8D20F1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r>
              <a:rPr lang="en-US" dirty="0"/>
              <a:t>Sample proportions will be nearly normally distributed with mean equal to the population proportion, </a:t>
            </a:r>
            <a:r>
              <a:rPr lang="en-US" i="1" dirty="0"/>
              <a:t>p</a:t>
            </a:r>
            <a:r>
              <a:rPr lang="en-US" dirty="0"/>
              <a:t>, and standard error equal to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The error is inversely related to sqrt(1/n). The more samples, the less error in our estimate</a:t>
            </a:r>
          </a:p>
          <a:p>
            <a:r>
              <a:rPr lang="en-US" dirty="0"/>
              <a:t>It doesn't matter what the proportion is</a:t>
            </a:r>
          </a:p>
          <a:p>
            <a:pPr lvl="1"/>
            <a:r>
              <a:rPr lang="en-US" dirty="0"/>
              <a:t>we can get an estimate of the mean by sampling individuals</a:t>
            </a:r>
          </a:p>
          <a:p>
            <a:pPr lvl="1"/>
            <a:r>
              <a:rPr lang="en-US" dirty="0"/>
              <a:t>and we can make the estimate as accurate as we want by sampling more</a:t>
            </a:r>
          </a:p>
          <a:p>
            <a:pPr lvl="1"/>
            <a:r>
              <a:rPr lang="en-US" dirty="0"/>
              <a:t>and once we have the estimate we know how much error there is in our result</a:t>
            </a:r>
          </a:p>
          <a:p>
            <a:endParaRPr lang="en-US" dirty="0"/>
          </a:p>
        </p:txBody>
      </p:sp>
      <p:pic>
        <p:nvPicPr>
          <p:cNvPr id="4" name="Google Shape;143;p30">
            <a:extLst>
              <a:ext uri="{FF2B5EF4-FFF2-40B4-BE49-F238E27FC236}">
                <a16:creationId xmlns:a16="http://schemas.microsoft.com/office/drawing/2014/main" id="{39D3BACD-6D69-1844-92E1-FC8FA66CF78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3024" y="2845928"/>
            <a:ext cx="992900" cy="659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841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DE116-08CE-484C-993F-95ACF36B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limit theorem -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E6ABD-1F53-C84D-88B7-CBBD32853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Independence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Sampled observations must be independent. This is difficult to verify, but is more likely if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random sampling/assignment is used, and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if sampling without replacement, </a:t>
            </a:r>
            <a:r>
              <a:rPr lang="en-US" i="1" dirty="0"/>
              <a:t>n</a:t>
            </a:r>
            <a:r>
              <a:rPr lang="en-US" dirty="0"/>
              <a:t> &lt; 10% of the population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Suppose we only sampled people who live in big cities in South Carolina?</a:t>
            </a:r>
          </a:p>
          <a:p>
            <a: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Would we still be confident about the result?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Sample size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There should be at least 10 expected successes and 10 expected failures in the observed sample.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This is difficult to verify if you don’t know the population proportion (or can’t assume a value for it). In those cases we look for the number of observed successes and failures to be at least 10.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2148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{E1965DA6-1EDB-A44E-B17D-48CC4EF17F92}tf10001123</Template>
  <TotalTime>4483</TotalTime>
  <Words>760</Words>
  <Application>Microsoft Macintosh PowerPoint</Application>
  <PresentationFormat>Widescreen</PresentationFormat>
  <Paragraphs>79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Cambria Math</vt:lpstr>
      <vt:lpstr>Gill Sans MT</vt:lpstr>
      <vt:lpstr>Wingdings 2</vt:lpstr>
      <vt:lpstr>Dividend</vt:lpstr>
      <vt:lpstr>INFO 5871-001: Data Science / Info Science</vt:lpstr>
      <vt:lpstr>Sampling and point estimates</vt:lpstr>
      <vt:lpstr>CNN Poll: Democrats knotted in Nevada while Biden leads South Carolina</vt:lpstr>
      <vt:lpstr>three key points</vt:lpstr>
      <vt:lpstr>another example</vt:lpstr>
      <vt:lpstr>Sampling distribution</vt:lpstr>
      <vt:lpstr>Sampling distribution</vt:lpstr>
      <vt:lpstr>Central limit theorem</vt:lpstr>
      <vt:lpstr>central limit theorem - conditions</vt:lpstr>
      <vt:lpstr>when 𝘱 is unknown</vt:lpstr>
      <vt:lpstr>Small numbers don't work</vt:lpstr>
      <vt:lpstr>Small numbers don't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 5871-001: Data Science / Info Science</dc:title>
  <dc:creator>Robin Douglas Burke</dc:creator>
  <cp:lastModifiedBy>Robin Douglas Burke</cp:lastModifiedBy>
  <cp:revision>63</cp:revision>
  <dcterms:created xsi:type="dcterms:W3CDTF">2019-08-24T17:30:40Z</dcterms:created>
  <dcterms:modified xsi:type="dcterms:W3CDTF">2019-09-30T04:06:09Z</dcterms:modified>
</cp:coreProperties>
</file>