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3.0/u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Week 6,  Part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EE17D-19E8-8E4B-BF0E-15092115050C}"/>
              </a:ext>
            </a:extLst>
          </p:cNvPr>
          <p:cNvSpPr txBox="1"/>
          <p:nvPr/>
        </p:nvSpPr>
        <p:spPr>
          <a:xfrm>
            <a:off x="8219209" y="1392382"/>
            <a:ext cx="380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Some parts based on material by </a:t>
            </a:r>
            <a:br>
              <a:rPr lang="en-US" dirty="0"/>
            </a:br>
            <a:r>
              <a:rPr lang="en-US" dirty="0"/>
              <a:t>Mine </a:t>
            </a:r>
            <a:r>
              <a:rPr lang="en-US" dirty="0" err="1"/>
              <a:t>Çetinkaya-Rundel</a:t>
            </a:r>
            <a:r>
              <a:rPr lang="en-US" dirty="0"/>
              <a:t> of </a:t>
            </a:r>
            <a:r>
              <a:rPr lang="en-US" dirty="0" err="1"/>
              <a:t>OpenIntro</a:t>
            </a:r>
            <a:endParaRPr lang="en-US" dirty="0"/>
          </a:p>
          <a:p>
            <a:pPr lvl="0"/>
            <a:r>
              <a:rPr lang="en-US" dirty="0"/>
              <a:t>under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CC BY-SA license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Poll: Democrats knotted in Nevada while Biden leads South Carolina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Biden tops Warren by 21 points in South Carolina -- 37% of likely voters back the former vice president, 16% Warren and 11% Sanders. In Nevada, there is no clear leader, with Biden and Sanders tied at 22% of likely </a:t>
            </a:r>
            <a:r>
              <a:rPr lang="en-US" dirty="0" err="1"/>
              <a:t>caucusgoers</a:t>
            </a:r>
            <a:r>
              <a:rPr lang="en-US" dirty="0"/>
              <a:t> with 18% for Warren, all within the poll's margin of sampling error. In neither state does any other candidate reach double-digits.</a:t>
            </a:r>
          </a:p>
          <a:p>
            <a:r>
              <a:rPr lang="en-US" dirty="0"/>
              <a:t>South Carolina: 1,200 voters</a:t>
            </a:r>
          </a:p>
          <a:p>
            <a:r>
              <a:rPr lang="en-US" dirty="0"/>
              <a:t>Nevada: 1,203 voters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C744-C0EB-D442-B938-E3AEDDCA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E009-DF59-C54D-8642-29DCA0FC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22677"/>
          </a:xfrm>
        </p:spPr>
        <p:txBody>
          <a:bodyPr/>
          <a:lstStyle/>
          <a:p>
            <a:r>
              <a:rPr lang="en-US" dirty="0"/>
              <a:t>Large interval says "I'm fairly ignorant about the true value"</a:t>
            </a:r>
          </a:p>
          <a:p>
            <a:r>
              <a:rPr lang="en-US" dirty="0"/>
              <a:t>Small interval says "I have gathered enough data to be pretty sure that the value is correct."</a:t>
            </a:r>
          </a:p>
          <a:p>
            <a:endParaRPr lang="en-US" dirty="0"/>
          </a:p>
        </p:txBody>
      </p:sp>
      <p:pic>
        <p:nvPicPr>
          <p:cNvPr id="4" name="Google Shape;106;p23">
            <a:extLst>
              <a:ext uri="{FF2B5EF4-FFF2-40B4-BE49-F238E27FC236}">
                <a16:creationId xmlns:a16="http://schemas.microsoft.com/office/drawing/2014/main" id="{DDF0CE6C-FB52-CB4A-B4F2-5268A0ED19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1287" y="4097123"/>
            <a:ext cx="5879123" cy="176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0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BB05-9E5D-584F-A1B2-18757283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= 1.96 * standard error +/-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A0F60-7806-7D4D-8DC0-ED9B07A72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504279"/>
                <a:ext cx="11029615" cy="367830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Why? Because that's the shape of the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= 0.37 back Biden</a:t>
                </a:r>
              </a:p>
              <a:p>
                <a:pPr lvl="1"/>
                <a:r>
                  <a:rPr lang="en-US" dirty="0"/>
                  <a:t>n = 1,200</a:t>
                </a:r>
              </a:p>
              <a:p>
                <a:r>
                  <a:rPr lang="en-US" dirty="0"/>
                  <a:t>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dirty="0"/>
                          <m:t>.2331 / 1200</m:t>
                        </m:r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/>
                          <m:t>0.000194</m:t>
                        </m:r>
                      </m:e>
                    </m:rad>
                  </m:oMath>
                </a14:m>
                <a:r>
                  <a:rPr lang="en-US" dirty="0"/>
                  <a:t> = 0.0138</a:t>
                </a:r>
              </a:p>
              <a:p>
                <a:r>
                  <a:rPr lang="en-US" dirty="0"/>
                  <a:t>0.0138 * 1.96 = 0.027</a:t>
                </a:r>
              </a:p>
              <a:p>
                <a:r>
                  <a:rPr lang="en-US" dirty="0"/>
                  <a:t>0.37 – 0.027 (lower bound) / 0.37 + 0.027 (upper bound)</a:t>
                </a:r>
              </a:p>
              <a:p>
                <a:r>
                  <a:rPr lang="en-US" dirty="0"/>
                  <a:t>(34.3%, 39.7%) this is the range</a:t>
                </a:r>
              </a:p>
              <a:p>
                <a:r>
                  <a:rPr lang="en-US" dirty="0"/>
                  <a:t>CNN says 3.4% is the error margin. Why not 2.7%? </a:t>
                </a:r>
              </a:p>
              <a:p>
                <a:pPr lvl="1"/>
                <a:r>
                  <a:rPr lang="en-US" dirty="0"/>
                  <a:t>Possibly using a different confidence level – not specified</a:t>
                </a:r>
              </a:p>
              <a:p>
                <a:pPr lvl="1"/>
                <a:r>
                  <a:rPr lang="en-US" dirty="0"/>
                  <a:t>Possibly doing other statistical corrections based on the survey methodology</a:t>
                </a:r>
              </a:p>
              <a:p>
                <a:pPr lvl="1"/>
                <a:r>
                  <a:rPr lang="en-US" dirty="0"/>
                  <a:t>Also "difference of means" not the same as simple proportion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A0F60-7806-7D4D-8DC0-ED9B07A72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504279"/>
                <a:ext cx="11029615" cy="3678303"/>
              </a:xfrm>
              <a:blipFill>
                <a:blip r:embed="rId2"/>
                <a:stretch>
                  <a:fillRect l="-115" t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2618F97-AF63-9D41-B98D-8E43E718D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163" y="2180496"/>
            <a:ext cx="4473904" cy="21629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53421-486D-AD41-AB13-A1972928F0E9}"/>
              </a:ext>
            </a:extLst>
          </p:cNvPr>
          <p:cNvCxnSpPr/>
          <p:nvPr/>
        </p:nvCxnSpPr>
        <p:spPr>
          <a:xfrm>
            <a:off x="6494318" y="3429000"/>
            <a:ext cx="146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78;p19">
            <a:extLst>
              <a:ext uri="{FF2B5EF4-FFF2-40B4-BE49-F238E27FC236}">
                <a16:creationId xmlns:a16="http://schemas.microsoft.com/office/drawing/2014/main" id="{B325B89F-681B-2A4B-B32D-69959453A68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6557" r="56686" b="37434"/>
          <a:stretch/>
        </p:blipFill>
        <p:spPr>
          <a:xfrm>
            <a:off x="3248474" y="2322262"/>
            <a:ext cx="1688364" cy="939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5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A780-E275-0843-90EC-A20131BD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FD93-35E3-234E-A628-CFD887BE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Which of the following is the correct interpretation of this confidence interval? We are 95% confident that...</a:t>
            </a:r>
          </a:p>
          <a:p>
            <a:pPr marL="457200" lvl="0" indent="-3492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-US" dirty="0">
                <a:solidFill>
                  <a:schemeClr val="dk2"/>
                </a:solidFill>
              </a:rPr>
              <a:t>34.3% to 39.7% of South Carolina voters in this sample would choose Biden.</a:t>
            </a:r>
          </a:p>
          <a:p>
            <a: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AutoNum type="alphaLcParenBoth"/>
            </a:pPr>
            <a:r>
              <a:rPr lang="en-US" i="1" dirty="0">
                <a:solidFill>
                  <a:srgbClr val="E69138"/>
                </a:solidFill>
              </a:rPr>
              <a:t>34.3% to 39.7% of all South Carolina voters would choose Biden</a:t>
            </a:r>
          </a:p>
          <a:p>
            <a: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-US" dirty="0">
                <a:solidFill>
                  <a:schemeClr val="dk2"/>
                </a:solidFill>
              </a:rPr>
              <a:t>there is a 34.3% to 39.7% chance that a randomly chosen South Carolina voter would choose Biden.</a:t>
            </a:r>
          </a:p>
          <a:p>
            <a: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-US" dirty="0">
                <a:solidFill>
                  <a:schemeClr val="dk2"/>
                </a:solidFill>
              </a:rPr>
              <a:t>there is a 34.3% to 39.7% chance that 95% of South Carolina voters would choose Biden.</a:t>
            </a:r>
          </a:p>
          <a:p>
            <a:pPr marL="10795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1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E650-5198-4F40-A3D4-078423CA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E978-F16F-0141-91EF-078778FD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</a:rPr>
              <a:t>Suppose we took many samples and built a confidence interval from each sample using the equation</a:t>
            </a:r>
          </a:p>
          <a:p>
            <a: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</a:rPr>
              <a:t>point estimate ± 1.96 × SE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chemeClr val="dk2"/>
                </a:solidFill>
              </a:rPr>
              <a:t>Then about 95% of those intervals would contain the true population proportion (</a:t>
            </a:r>
            <a:r>
              <a:rPr lang="en-US" i="1" dirty="0">
                <a:solidFill>
                  <a:schemeClr val="dk2"/>
                </a:solidFill>
              </a:rPr>
              <a:t>p</a:t>
            </a:r>
            <a:r>
              <a:rPr lang="en-US" dirty="0">
                <a:solidFill>
                  <a:schemeClr val="dk2"/>
                </a:solidFill>
              </a:rPr>
              <a:t>).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chemeClr val="dk2"/>
                </a:solidFill>
              </a:rPr>
              <a:t>5% would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C314-D6F4-9249-899F-2A5C6619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A356-D9BF-3240-BEF6-B5758EC6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pick any level of confidence</a:t>
            </a:r>
          </a:p>
          <a:p>
            <a:pPr lvl="1"/>
            <a:r>
              <a:rPr lang="en-US" sz="2000" dirty="0"/>
              <a:t>95% corresponds to z* = 1.96</a:t>
            </a:r>
          </a:p>
          <a:p>
            <a:pPr lvl="1"/>
            <a:r>
              <a:rPr lang="en-US" sz="2000" dirty="0"/>
              <a:t>98% corresponds to z* = 2.33</a:t>
            </a:r>
          </a:p>
        </p:txBody>
      </p:sp>
    </p:spTree>
    <p:extLst>
      <p:ext uri="{BB962C8B-B14F-4D97-AF65-F5344CB8AC3E}">
        <p14:creationId xmlns:p14="http://schemas.microsoft.com/office/powerpoint/2010/main" val="172775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CD1C-BD81-1A4C-9D6A-E5A2B85B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FF31-D181-AE4E-B7F7-A0ED95B1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</a:pPr>
            <a:r>
              <a:rPr lang="en-US" dirty="0">
                <a:solidFill>
                  <a:schemeClr val="dk2"/>
                </a:solidFill>
              </a:rPr>
              <a:t>always about the population</a:t>
            </a:r>
          </a:p>
          <a:p>
            <a:pPr marL="393700" indent="-2857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</a:pPr>
            <a:r>
              <a:rPr lang="en-US" dirty="0">
                <a:solidFill>
                  <a:schemeClr val="dk2"/>
                </a:solidFill>
              </a:rPr>
              <a:t>are not probability statements</a:t>
            </a:r>
          </a:p>
          <a:p>
            <a:pPr marL="393700" indent="-2857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</a:pPr>
            <a:r>
              <a:rPr lang="en-US" dirty="0">
                <a:solidFill>
                  <a:schemeClr val="dk2"/>
                </a:solidFill>
              </a:rPr>
              <a:t>only about population parameters, not individual observations</a:t>
            </a:r>
          </a:p>
          <a:p>
            <a:pPr marL="393700" indent="-2857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</a:pPr>
            <a:r>
              <a:rPr lang="en-US" dirty="0">
                <a:solidFill>
                  <a:schemeClr val="dk2"/>
                </a:solidFill>
              </a:rPr>
              <a:t>only reliable if the sample statistic they’re based on is an </a:t>
            </a:r>
            <a:r>
              <a:rPr lang="en-US" i="1" dirty="0">
                <a:solidFill>
                  <a:schemeClr val="dk2"/>
                </a:solidFill>
              </a:rPr>
              <a:t>unbiased estimator </a:t>
            </a:r>
            <a:r>
              <a:rPr lang="en-US" dirty="0">
                <a:solidFill>
                  <a:schemeClr val="dk2"/>
                </a:solidFill>
              </a:rPr>
              <a:t>of the population parameter</a:t>
            </a:r>
          </a:p>
          <a:p>
            <a:pPr marL="717700" lvl="1" indent="-2857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</a:pPr>
            <a:r>
              <a:rPr lang="en-US" dirty="0">
                <a:solidFill>
                  <a:schemeClr val="dk2"/>
                </a:solidFill>
              </a:rPr>
              <a:t>true for the 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814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4463</TotalTime>
  <Words>461</Words>
  <Application>Microsoft Macintosh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Gill Sans MT</vt:lpstr>
      <vt:lpstr>Wingdings 2</vt:lpstr>
      <vt:lpstr>Dividend</vt:lpstr>
      <vt:lpstr>INFO 5871-001: Data Science / Info Science</vt:lpstr>
      <vt:lpstr>CONFIDENCE interval</vt:lpstr>
      <vt:lpstr>CNN Poll: Democrats knotted in Nevada while Biden leads South Carolina</vt:lpstr>
      <vt:lpstr>Confidence interval</vt:lpstr>
      <vt:lpstr>95% confidence = 1.96 * standard error +/-</vt:lpstr>
      <vt:lpstr>Interpretation</vt:lpstr>
      <vt:lpstr>Key point</vt:lpstr>
      <vt:lpstr>levels of confidence</vt:lpstr>
      <vt:lpstr>Confidence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65</cp:revision>
  <dcterms:created xsi:type="dcterms:W3CDTF">2019-08-24T17:30:40Z</dcterms:created>
  <dcterms:modified xsi:type="dcterms:W3CDTF">2019-09-30T04:09:33Z</dcterms:modified>
</cp:coreProperties>
</file>