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0"/>
  </p:notesMasterIdLst>
  <p:sldIdLst>
    <p:sldId id="256" r:id="rId2"/>
    <p:sldId id="261" r:id="rId3"/>
    <p:sldId id="262" r:id="rId4"/>
    <p:sldId id="263" r:id="rId5"/>
    <p:sldId id="264" r:id="rId6"/>
    <p:sldId id="269" r:id="rId7"/>
    <p:sldId id="270" r:id="rId8"/>
    <p:sldId id="271" r:id="rId9"/>
    <p:sldId id="272" r:id="rId10"/>
    <p:sldId id="273" r:id="rId11"/>
    <p:sldId id="277" r:id="rId12"/>
    <p:sldId id="279" r:id="rId13"/>
    <p:sldId id="280" r:id="rId14"/>
    <p:sldId id="265" r:id="rId15"/>
    <p:sldId id="284" r:id="rId16"/>
    <p:sldId id="285" r:id="rId17"/>
    <p:sldId id="286" r:id="rId18"/>
    <p:sldId id="296" r:id="rId19"/>
    <p:sldId id="288" r:id="rId20"/>
    <p:sldId id="289" r:id="rId21"/>
    <p:sldId id="290" r:id="rId22"/>
    <p:sldId id="291" r:id="rId23"/>
    <p:sldId id="292" r:id="rId24"/>
    <p:sldId id="293" r:id="rId25"/>
    <p:sldId id="294" r:id="rId26"/>
    <p:sldId id="295" r:id="rId27"/>
    <p:sldId id="297"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DF5E6-1C9C-1645-84C7-07C94D82A3D1}" type="datetimeFigureOut">
              <a:rPr lang="en-US" smtClean="0"/>
              <a:t>9/30/19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97F2A-77BC-2647-88EC-248BB500C724}" type="slidenum">
              <a:rPr lang="en-US" smtClean="0"/>
              <a:t>‹#›</a:t>
            </a:fld>
            <a:endParaRPr lang="en-US"/>
          </a:p>
        </p:txBody>
      </p:sp>
    </p:spTree>
    <p:extLst>
      <p:ext uri="{BB962C8B-B14F-4D97-AF65-F5344CB8AC3E}">
        <p14:creationId xmlns:p14="http://schemas.microsoft.com/office/powerpoint/2010/main" val="318012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Quantify our confidence</a:t>
            </a:r>
          </a:p>
        </p:txBody>
      </p:sp>
      <p:sp>
        <p:nvSpPr>
          <p:cNvPr id="4" name="Slide Number Placeholder 3"/>
          <p:cNvSpPr>
            <a:spLocks noGrp="1"/>
          </p:cNvSpPr>
          <p:nvPr>
            <p:ph type="sldNum" sz="quarter" idx="5"/>
          </p:nvPr>
        </p:nvSpPr>
        <p:spPr/>
        <p:txBody>
          <a:bodyPr/>
          <a:lstStyle/>
          <a:p>
            <a:fld id="{6DF97F2A-77BC-2647-88EC-248BB500C724}" type="slidenum">
              <a:rPr lang="en-US" smtClean="0"/>
              <a:t>3</a:t>
            </a:fld>
            <a:endParaRPr lang="en-US"/>
          </a:p>
        </p:txBody>
      </p:sp>
    </p:spTree>
    <p:extLst>
      <p:ext uri="{BB962C8B-B14F-4D97-AF65-F5344CB8AC3E}">
        <p14:creationId xmlns:p14="http://schemas.microsoft.com/office/powerpoint/2010/main" val="393923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f280035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f280035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9283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f2800350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f280035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52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5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f28003507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f2800350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836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f28003507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f28003507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27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f2800350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f2800350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10% -&gt; make this a restricted sampling process -&gt; the distribution is  </a:t>
            </a:r>
            <a:endParaRPr dirty="0"/>
          </a:p>
        </p:txBody>
      </p:sp>
    </p:spTree>
    <p:extLst>
      <p:ext uri="{BB962C8B-B14F-4D97-AF65-F5344CB8AC3E}">
        <p14:creationId xmlns:p14="http://schemas.microsoft.com/office/powerpoint/2010/main" val="2297355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f2800350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f28003507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Significant level -&gt; sample size (formula)</a:t>
            </a:r>
          </a:p>
          <a:p>
            <a:pPr marL="0" lvl="0" indent="0" algn="l" rtl="0">
              <a:spcBef>
                <a:spcPts val="0"/>
              </a:spcBef>
              <a:spcAft>
                <a:spcPts val="0"/>
              </a:spcAft>
              <a:buNone/>
            </a:pPr>
            <a:r>
              <a:rPr lang="en-US" dirty="0"/>
              <a:t>Survey -&gt; sample without replacement – never ask the same person twice</a:t>
            </a:r>
            <a:endParaRPr dirty="0"/>
          </a:p>
        </p:txBody>
      </p:sp>
    </p:spTree>
    <p:extLst>
      <p:ext uri="{BB962C8B-B14F-4D97-AF65-F5344CB8AC3E}">
        <p14:creationId xmlns:p14="http://schemas.microsoft.com/office/powerpoint/2010/main" val="348699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f28003507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f28003507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21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f28003507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f2800350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044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5f28003507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5f2800350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10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H0: no difference -&gt; reject</a:t>
            </a:r>
          </a:p>
          <a:p>
            <a:r>
              <a:rPr lang="en-US" dirty="0"/>
              <a:t>Ha: some difference</a:t>
            </a:r>
          </a:p>
        </p:txBody>
      </p:sp>
      <p:sp>
        <p:nvSpPr>
          <p:cNvPr id="4" name="Slide Number Placeholder 3"/>
          <p:cNvSpPr>
            <a:spLocks noGrp="1"/>
          </p:cNvSpPr>
          <p:nvPr>
            <p:ph type="sldNum" sz="quarter" idx="5"/>
          </p:nvPr>
        </p:nvSpPr>
        <p:spPr/>
        <p:txBody>
          <a:bodyPr/>
          <a:lstStyle/>
          <a:p>
            <a:fld id="{6DF97F2A-77BC-2647-88EC-248BB500C724}" type="slidenum">
              <a:rPr lang="en-US" smtClean="0"/>
              <a:t>5</a:t>
            </a:fld>
            <a:endParaRPr lang="en-US"/>
          </a:p>
        </p:txBody>
      </p:sp>
    </p:spTree>
    <p:extLst>
      <p:ext uri="{BB962C8B-B14F-4D97-AF65-F5344CB8AC3E}">
        <p14:creationId xmlns:p14="http://schemas.microsoft.com/office/powerpoint/2010/main" val="2634603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f28003507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f28003507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6433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f28003507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f28003507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735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f28003507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f28003507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341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0d60de8_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b0d60de8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42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0d60de8_0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0d60de8_0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79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79a6bd8b3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79a6bd8b3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957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9a6bd8b3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79a6bd8b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030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6bd8b3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6bd8b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875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6bd8b3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6bd8b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7248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79a6bd8b3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79a6bd8b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629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9/30/19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38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9/30/19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54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09214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2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9/30/19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6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7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6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944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58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9/30/19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5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76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9/30/19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364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reativecommons.org/licenses/by-sa/3.0/u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7B1F-1643-DB4A-A2FA-8BCD8F58FFA3}"/>
              </a:ext>
            </a:extLst>
          </p:cNvPr>
          <p:cNvSpPr>
            <a:spLocks noGrp="1"/>
          </p:cNvSpPr>
          <p:nvPr>
            <p:ph type="ctrTitle"/>
          </p:nvPr>
        </p:nvSpPr>
        <p:spPr/>
        <p:txBody>
          <a:bodyPr/>
          <a:lstStyle/>
          <a:p>
            <a:r>
              <a:rPr lang="en-US" dirty="0"/>
              <a:t>INFO 5871-001: Data Science / Info Science</a:t>
            </a:r>
          </a:p>
        </p:txBody>
      </p:sp>
      <p:sp>
        <p:nvSpPr>
          <p:cNvPr id="3" name="Subtitle 2">
            <a:extLst>
              <a:ext uri="{FF2B5EF4-FFF2-40B4-BE49-F238E27FC236}">
                <a16:creationId xmlns:a16="http://schemas.microsoft.com/office/drawing/2014/main" id="{5E5303BC-0E65-1448-8347-E5E53CB03C45}"/>
              </a:ext>
            </a:extLst>
          </p:cNvPr>
          <p:cNvSpPr>
            <a:spLocks noGrp="1"/>
          </p:cNvSpPr>
          <p:nvPr>
            <p:ph type="subTitle" idx="1"/>
          </p:nvPr>
        </p:nvSpPr>
        <p:spPr>
          <a:xfrm>
            <a:off x="581194" y="2495445"/>
            <a:ext cx="10993546" cy="590321"/>
          </a:xfrm>
        </p:spPr>
        <p:txBody>
          <a:bodyPr>
            <a:normAutofit/>
          </a:bodyPr>
          <a:lstStyle/>
          <a:p>
            <a:r>
              <a:rPr lang="en-US" dirty="0"/>
              <a:t>Robin burke, Fall 2019</a:t>
            </a:r>
          </a:p>
        </p:txBody>
      </p:sp>
    </p:spTree>
    <p:extLst>
      <p:ext uri="{BB962C8B-B14F-4D97-AF65-F5344CB8AC3E}">
        <p14:creationId xmlns:p14="http://schemas.microsoft.com/office/powerpoint/2010/main" val="269307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32"/>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Decision errors (cont.)</a:t>
            </a:r>
            <a:endParaRPr dirty="0"/>
          </a:p>
        </p:txBody>
      </p:sp>
      <p:sp>
        <p:nvSpPr>
          <p:cNvPr id="157" name="Google Shape;157;p32"/>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pic>
        <p:nvPicPr>
          <p:cNvPr id="159" name="Google Shape;159;p32"/>
          <p:cNvPicPr preferRelativeResize="0"/>
          <p:nvPr/>
        </p:nvPicPr>
        <p:blipFill>
          <a:blip r:embed="rId3">
            <a:alphaModFix/>
          </a:blip>
          <a:stretch>
            <a:fillRect/>
          </a:stretch>
        </p:blipFill>
        <p:spPr>
          <a:xfrm>
            <a:off x="2540400" y="330167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5531775" y="4128034"/>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7407700" y="4639634"/>
            <a:ext cx="438150" cy="276225"/>
          </a:xfrm>
          <a:prstGeom prst="rect">
            <a:avLst/>
          </a:prstGeom>
          <a:noFill/>
          <a:ln>
            <a:noFill/>
          </a:ln>
        </p:spPr>
      </p:pic>
    </p:spTree>
    <p:extLst>
      <p:ext uri="{BB962C8B-B14F-4D97-AF65-F5344CB8AC3E}">
        <p14:creationId xmlns:p14="http://schemas.microsoft.com/office/powerpoint/2010/main" val="303538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32"/>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Decision errors (cont.)</a:t>
            </a:r>
            <a:endParaRPr dirty="0"/>
          </a:p>
        </p:txBody>
      </p:sp>
      <p:sp>
        <p:nvSpPr>
          <p:cNvPr id="157" name="Google Shape;157;p32"/>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pic>
        <p:nvPicPr>
          <p:cNvPr id="159" name="Google Shape;159;p32"/>
          <p:cNvPicPr preferRelativeResize="0"/>
          <p:nvPr/>
        </p:nvPicPr>
        <p:blipFill>
          <a:blip r:embed="rId3">
            <a:alphaModFix/>
          </a:blip>
          <a:stretch>
            <a:fillRect/>
          </a:stretch>
        </p:blipFill>
        <p:spPr>
          <a:xfrm>
            <a:off x="2540400" y="330167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5531775" y="4128034"/>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7407700" y="4639634"/>
            <a:ext cx="438150" cy="276225"/>
          </a:xfrm>
          <a:prstGeom prst="rect">
            <a:avLst/>
          </a:prstGeom>
          <a:noFill/>
          <a:ln>
            <a:noFill/>
          </a:ln>
        </p:spPr>
      </p:pic>
      <p:sp>
        <p:nvSpPr>
          <p:cNvPr id="7" name="Google Shape;166;p33">
            <a:extLst>
              <a:ext uri="{FF2B5EF4-FFF2-40B4-BE49-F238E27FC236}">
                <a16:creationId xmlns:a16="http://schemas.microsoft.com/office/drawing/2014/main" id="{85B4B6F3-6049-1640-A398-AD0ECB63E476}"/>
              </a:ext>
            </a:extLst>
          </p:cNvPr>
          <p:cNvSpPr txBox="1">
            <a:spLocks/>
          </p:cNvSpPr>
          <p:nvPr/>
        </p:nvSpPr>
        <p:spPr>
          <a:xfrm>
            <a:off x="581192" y="5146790"/>
            <a:ext cx="11029615" cy="1189529"/>
          </a:xfrm>
          <a:prstGeom prst="rect">
            <a:avLst/>
          </a:prstGeom>
        </p:spPr>
        <p:txBody>
          <a:bodyPr spcFirstLastPara="1" vert="horz" wrap="square" lIns="91425" tIns="91425" rIns="91425" bIns="91425" rtlCol="0"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68300">
              <a:lnSpc>
                <a:spcPct val="115000"/>
              </a:lnSpc>
              <a:spcBef>
                <a:spcPts val="0"/>
              </a:spcBef>
              <a:buSzPts val="2200"/>
            </a:pPr>
            <a:r>
              <a:rPr lang="en-US" sz="2200"/>
              <a:t>A </a:t>
            </a:r>
            <a:r>
              <a:rPr lang="en-US" sz="2200" i="1">
                <a:solidFill>
                  <a:schemeClr val="accent1"/>
                </a:solidFill>
              </a:rPr>
              <a:t>Type 1 Error</a:t>
            </a:r>
            <a:r>
              <a:rPr lang="en-US" sz="2200"/>
              <a:t> is rejecting the null hypothesis when </a:t>
            </a:r>
            <a:r>
              <a:rPr lang="en-US" sz="2200" i="1"/>
              <a:t>H</a:t>
            </a:r>
            <a:r>
              <a:rPr lang="en-US" sz="2200" i="1" baseline="-25000"/>
              <a:t>0</a:t>
            </a:r>
            <a:r>
              <a:rPr lang="en-US" sz="2200"/>
              <a:t> is true.</a:t>
            </a:r>
            <a:endParaRPr lang="en-US" sz="2200" dirty="0"/>
          </a:p>
        </p:txBody>
      </p:sp>
      <p:pic>
        <p:nvPicPr>
          <p:cNvPr id="8" name="Google Shape;172;p33">
            <a:extLst>
              <a:ext uri="{FF2B5EF4-FFF2-40B4-BE49-F238E27FC236}">
                <a16:creationId xmlns:a16="http://schemas.microsoft.com/office/drawing/2014/main" id="{4B6507B6-89F0-DF4E-8145-4A304AF44CC2}"/>
              </a:ext>
            </a:extLst>
          </p:cNvPr>
          <p:cNvPicPr preferRelativeResize="0"/>
          <p:nvPr/>
        </p:nvPicPr>
        <p:blipFill>
          <a:blip r:embed="rId5">
            <a:alphaModFix/>
          </a:blip>
          <a:stretch>
            <a:fillRect/>
          </a:stretch>
        </p:blipFill>
        <p:spPr>
          <a:xfrm>
            <a:off x="6837325" y="4158513"/>
            <a:ext cx="1676400" cy="361950"/>
          </a:xfrm>
          <a:prstGeom prst="rect">
            <a:avLst/>
          </a:prstGeom>
          <a:noFill/>
          <a:ln>
            <a:noFill/>
          </a:ln>
        </p:spPr>
      </p:pic>
    </p:spTree>
    <p:extLst>
      <p:ext uri="{BB962C8B-B14F-4D97-AF65-F5344CB8AC3E}">
        <p14:creationId xmlns:p14="http://schemas.microsoft.com/office/powerpoint/2010/main" val="36307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32"/>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Decision errors (cont.)</a:t>
            </a:r>
            <a:endParaRPr dirty="0"/>
          </a:p>
        </p:txBody>
      </p:sp>
      <p:sp>
        <p:nvSpPr>
          <p:cNvPr id="157" name="Google Shape;157;p32"/>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400" dirty="0"/>
              <a:t>There are two competing hypotheses: the null and the alternative. In a hypothesis test, we make a decision about which might be true, but our choice might be incorrect.</a:t>
            </a:r>
            <a:endParaRPr sz="2400" dirty="0"/>
          </a:p>
        </p:txBody>
      </p:sp>
      <p:pic>
        <p:nvPicPr>
          <p:cNvPr id="159" name="Google Shape;159;p32"/>
          <p:cNvPicPr preferRelativeResize="0"/>
          <p:nvPr/>
        </p:nvPicPr>
        <p:blipFill>
          <a:blip r:embed="rId3">
            <a:alphaModFix/>
          </a:blip>
          <a:stretch>
            <a:fillRect/>
          </a:stretch>
        </p:blipFill>
        <p:spPr>
          <a:xfrm>
            <a:off x="2540400" y="330167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5531775" y="4128034"/>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7407700" y="4639634"/>
            <a:ext cx="438150" cy="276225"/>
          </a:xfrm>
          <a:prstGeom prst="rect">
            <a:avLst/>
          </a:prstGeom>
          <a:noFill/>
          <a:ln>
            <a:noFill/>
          </a:ln>
        </p:spPr>
      </p:pic>
      <p:sp>
        <p:nvSpPr>
          <p:cNvPr id="7" name="Google Shape;166;p33">
            <a:extLst>
              <a:ext uri="{FF2B5EF4-FFF2-40B4-BE49-F238E27FC236}">
                <a16:creationId xmlns:a16="http://schemas.microsoft.com/office/drawing/2014/main" id="{85B4B6F3-6049-1640-A398-AD0ECB63E476}"/>
              </a:ext>
            </a:extLst>
          </p:cNvPr>
          <p:cNvSpPr txBox="1">
            <a:spLocks/>
          </p:cNvSpPr>
          <p:nvPr/>
        </p:nvSpPr>
        <p:spPr>
          <a:xfrm>
            <a:off x="581192" y="5146790"/>
            <a:ext cx="11029615" cy="1189529"/>
          </a:xfrm>
          <a:prstGeom prst="rect">
            <a:avLst/>
          </a:prstGeom>
        </p:spPr>
        <p:txBody>
          <a:bodyPr spcFirstLastPara="1" vert="horz" wrap="square" lIns="91425" tIns="91425" rIns="91425" bIns="91425" rtlCol="0"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68300">
              <a:lnSpc>
                <a:spcPct val="115000"/>
              </a:lnSpc>
              <a:spcBef>
                <a:spcPts val="0"/>
              </a:spcBef>
              <a:buSzPts val="2200"/>
            </a:pPr>
            <a:r>
              <a:rPr lang="en-US" sz="2200" dirty="0"/>
              <a:t>A </a:t>
            </a:r>
            <a:r>
              <a:rPr lang="en-US" sz="2200" i="1" dirty="0">
                <a:solidFill>
                  <a:schemeClr val="accent1"/>
                </a:solidFill>
              </a:rPr>
              <a:t>Type 1 Error</a:t>
            </a:r>
            <a:r>
              <a:rPr lang="en-US" sz="2200" dirty="0"/>
              <a:t> is rejecting the null hypothesis when </a:t>
            </a:r>
            <a:r>
              <a:rPr lang="en-US" sz="2200" i="1" dirty="0"/>
              <a:t>H</a:t>
            </a:r>
            <a:r>
              <a:rPr lang="en-US" sz="2200" i="1" baseline="-25000" dirty="0"/>
              <a:t>0</a:t>
            </a:r>
            <a:r>
              <a:rPr lang="en-US" sz="2200" dirty="0"/>
              <a:t> is true.</a:t>
            </a:r>
          </a:p>
          <a:p>
            <a:pPr indent="-368300">
              <a:lnSpc>
                <a:spcPct val="115000"/>
              </a:lnSpc>
              <a:spcBef>
                <a:spcPts val="0"/>
              </a:spcBef>
              <a:buSzPts val="2200"/>
            </a:pPr>
            <a:r>
              <a:rPr lang="en-US" sz="2200" dirty="0"/>
              <a:t>A </a:t>
            </a:r>
            <a:r>
              <a:rPr lang="en-US" sz="2200" i="1" dirty="0">
                <a:solidFill>
                  <a:schemeClr val="accent1"/>
                </a:solidFill>
              </a:rPr>
              <a:t>Type 2 Error</a:t>
            </a:r>
            <a:r>
              <a:rPr lang="en-US" sz="2200" dirty="0"/>
              <a:t> is failing to reject the null hypothesis when</a:t>
            </a:r>
            <a:r>
              <a:rPr lang="en-US" sz="2200" i="1" dirty="0"/>
              <a:t> H</a:t>
            </a:r>
            <a:r>
              <a:rPr lang="en-US" sz="2200" i="1" baseline="-25000" dirty="0"/>
              <a:t>A</a:t>
            </a:r>
            <a:r>
              <a:rPr lang="en-US" sz="2200" dirty="0"/>
              <a:t> is true.</a:t>
            </a:r>
          </a:p>
          <a:p>
            <a:pPr indent="-368300">
              <a:lnSpc>
                <a:spcPct val="115000"/>
              </a:lnSpc>
              <a:spcBef>
                <a:spcPts val="0"/>
              </a:spcBef>
              <a:buSzPts val="2200"/>
            </a:pPr>
            <a:endParaRPr lang="en-US" sz="2200" dirty="0"/>
          </a:p>
        </p:txBody>
      </p:sp>
      <p:pic>
        <p:nvPicPr>
          <p:cNvPr id="8" name="Google Shape;172;p33">
            <a:extLst>
              <a:ext uri="{FF2B5EF4-FFF2-40B4-BE49-F238E27FC236}">
                <a16:creationId xmlns:a16="http://schemas.microsoft.com/office/drawing/2014/main" id="{4B6507B6-89F0-DF4E-8145-4A304AF44CC2}"/>
              </a:ext>
            </a:extLst>
          </p:cNvPr>
          <p:cNvPicPr preferRelativeResize="0"/>
          <p:nvPr/>
        </p:nvPicPr>
        <p:blipFill>
          <a:blip r:embed="rId5">
            <a:alphaModFix/>
          </a:blip>
          <a:stretch>
            <a:fillRect/>
          </a:stretch>
        </p:blipFill>
        <p:spPr>
          <a:xfrm>
            <a:off x="6837325" y="4158513"/>
            <a:ext cx="1676400" cy="361950"/>
          </a:xfrm>
          <a:prstGeom prst="rect">
            <a:avLst/>
          </a:prstGeom>
          <a:noFill/>
          <a:ln>
            <a:noFill/>
          </a:ln>
        </p:spPr>
      </p:pic>
      <p:pic>
        <p:nvPicPr>
          <p:cNvPr id="9" name="Google Shape;184;p34">
            <a:extLst>
              <a:ext uri="{FF2B5EF4-FFF2-40B4-BE49-F238E27FC236}">
                <a16:creationId xmlns:a16="http://schemas.microsoft.com/office/drawing/2014/main" id="{E030B41C-AE8C-D540-A5DA-43FDA86C0BBC}"/>
              </a:ext>
            </a:extLst>
          </p:cNvPr>
          <p:cNvPicPr preferRelativeResize="0"/>
          <p:nvPr/>
        </p:nvPicPr>
        <p:blipFill>
          <a:blip r:embed="rId6">
            <a:alphaModFix/>
          </a:blip>
          <a:stretch>
            <a:fillRect/>
          </a:stretch>
        </p:blipFill>
        <p:spPr>
          <a:xfrm>
            <a:off x="4799321" y="4558427"/>
            <a:ext cx="1628775" cy="333375"/>
          </a:xfrm>
          <a:prstGeom prst="rect">
            <a:avLst/>
          </a:prstGeom>
          <a:noFill/>
          <a:ln>
            <a:noFill/>
          </a:ln>
        </p:spPr>
      </p:pic>
    </p:spTree>
    <p:extLst>
      <p:ext uri="{BB962C8B-B14F-4D97-AF65-F5344CB8AC3E}">
        <p14:creationId xmlns:p14="http://schemas.microsoft.com/office/powerpoint/2010/main" val="2842519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36"/>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Hypothesis Test as a trial</a:t>
            </a:r>
            <a:endParaRPr dirty="0"/>
          </a:p>
        </p:txBody>
      </p:sp>
      <p:sp>
        <p:nvSpPr>
          <p:cNvPr id="202" name="Google Shape;202;p36"/>
          <p:cNvSpPr txBox="1">
            <a:spLocks noGrp="1"/>
          </p:cNvSpPr>
          <p:nvPr>
            <p:ph idx="1"/>
          </p:nvPr>
        </p:nvSpPr>
        <p:spPr>
          <a:prstGeom prst="rect">
            <a:avLst/>
          </a:prstGeom>
        </p:spPr>
        <p:txBody>
          <a:bodyPr spcFirstLastPara="1" vert="horz" wrap="square" lIns="91425" tIns="91425" rIns="91425" bIns="91425" rtlCol="0" anchor="t" anchorCtr="0">
            <a:noAutofit/>
          </a:bodyPr>
          <a:lstStyle/>
          <a:p>
            <a:pPr>
              <a:lnSpc>
                <a:spcPct val="115000"/>
              </a:lnSpc>
              <a:spcBef>
                <a:spcPts val="0"/>
              </a:spcBef>
              <a:buClr>
                <a:schemeClr val="dk1"/>
              </a:buClr>
              <a:buSzPts val="1100"/>
            </a:pPr>
            <a:r>
              <a:rPr lang="en" dirty="0"/>
              <a:t>If we again think of a hypothesis test as a criminal trial then it makes sense to frame the verdict in terms of the null and alternative hypotheses:</a:t>
            </a:r>
          </a:p>
          <a:p>
            <a:pPr lvl="1">
              <a:lnSpc>
                <a:spcPct val="115000"/>
              </a:lnSpc>
              <a:spcBef>
                <a:spcPts val="0"/>
              </a:spcBef>
              <a:buClr>
                <a:schemeClr val="dk1"/>
              </a:buClr>
              <a:buSzPts val="1100"/>
            </a:pPr>
            <a:r>
              <a:rPr lang="en" i="1" dirty="0"/>
              <a:t>H</a:t>
            </a:r>
            <a:r>
              <a:rPr lang="en" i="1" baseline="-25000" dirty="0"/>
              <a:t>0</a:t>
            </a:r>
            <a:r>
              <a:rPr lang="en" dirty="0"/>
              <a:t>: Defendant is innocent</a:t>
            </a:r>
          </a:p>
          <a:p>
            <a:pPr lvl="1">
              <a:lnSpc>
                <a:spcPct val="115000"/>
              </a:lnSpc>
              <a:spcBef>
                <a:spcPts val="0"/>
              </a:spcBef>
              <a:buClr>
                <a:schemeClr val="dk1"/>
              </a:buClr>
              <a:buSzPts val="1100"/>
            </a:pPr>
            <a:r>
              <a:rPr lang="en" i="1" dirty="0"/>
              <a:t>H</a:t>
            </a:r>
            <a:r>
              <a:rPr lang="en" i="1" baseline="-25000" dirty="0"/>
              <a:t>A</a:t>
            </a:r>
            <a:r>
              <a:rPr lang="en" dirty="0"/>
              <a:t>: Defendant is guilty</a:t>
            </a:r>
            <a:endParaRPr dirty="0"/>
          </a:p>
          <a:p>
            <a:pPr>
              <a:lnSpc>
                <a:spcPct val="115000"/>
              </a:lnSpc>
              <a:spcBef>
                <a:spcPts val="1000"/>
              </a:spcBef>
              <a:buClr>
                <a:schemeClr val="dk1"/>
              </a:buClr>
              <a:buSzPts val="1100"/>
            </a:pPr>
            <a:r>
              <a:rPr lang="en" dirty="0"/>
              <a:t>Which type of error is being committed in the following circumstances?</a:t>
            </a:r>
            <a:endParaRPr dirty="0"/>
          </a:p>
          <a:p>
            <a:pPr lvl="1">
              <a:lnSpc>
                <a:spcPct val="115000"/>
              </a:lnSpc>
              <a:spcBef>
                <a:spcPts val="1000"/>
              </a:spcBef>
              <a:buSzPts val="1800"/>
            </a:pPr>
            <a:r>
              <a:rPr lang="en" dirty="0"/>
              <a:t>Declaring the defendant innocent when they are actually guilty</a:t>
            </a:r>
            <a:endParaRPr dirty="0"/>
          </a:p>
          <a:p>
            <a:pPr lvl="1">
              <a:lnSpc>
                <a:spcPct val="115000"/>
              </a:lnSpc>
              <a:spcBef>
                <a:spcPts val="1000"/>
              </a:spcBef>
              <a:buSzPts val="1800"/>
            </a:pPr>
            <a:r>
              <a:rPr lang="en" dirty="0"/>
              <a:t>Declaring the defendant guilty when they are actually innocent</a:t>
            </a:r>
            <a:endParaRPr dirty="0"/>
          </a:p>
          <a:p>
            <a:pPr marL="0" indent="457200">
              <a:lnSpc>
                <a:spcPct val="115000"/>
              </a:lnSpc>
              <a:spcBef>
                <a:spcPts val="1000"/>
              </a:spcBef>
              <a:spcAft>
                <a:spcPts val="1000"/>
              </a:spcAft>
              <a:buNone/>
            </a:pPr>
            <a:endParaRPr dirty="0"/>
          </a:p>
        </p:txBody>
      </p:sp>
    </p:spTree>
    <p:extLst>
      <p:ext uri="{BB962C8B-B14F-4D97-AF65-F5344CB8AC3E}">
        <p14:creationId xmlns:p14="http://schemas.microsoft.com/office/powerpoint/2010/main" val="115635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B68C-FD6C-144F-93B0-FB85CA71CBEA}"/>
              </a:ext>
            </a:extLst>
          </p:cNvPr>
          <p:cNvSpPr>
            <a:spLocks noGrp="1"/>
          </p:cNvSpPr>
          <p:nvPr>
            <p:ph type="title"/>
          </p:nvPr>
        </p:nvSpPr>
        <p:spPr/>
        <p:txBody>
          <a:bodyPr/>
          <a:lstStyle/>
          <a:p>
            <a:r>
              <a:rPr lang="en-US" dirty="0"/>
              <a:t>How do we think about this in the US legal system?</a:t>
            </a:r>
          </a:p>
        </p:txBody>
      </p:sp>
      <p:sp>
        <p:nvSpPr>
          <p:cNvPr id="3" name="Content Placeholder 2">
            <a:extLst>
              <a:ext uri="{FF2B5EF4-FFF2-40B4-BE49-F238E27FC236}">
                <a16:creationId xmlns:a16="http://schemas.microsoft.com/office/drawing/2014/main" id="{0E3266F9-F402-954A-BAC0-A12D59A0545E}"/>
              </a:ext>
            </a:extLst>
          </p:cNvPr>
          <p:cNvSpPr>
            <a:spLocks noGrp="1"/>
          </p:cNvSpPr>
          <p:nvPr>
            <p:ph idx="1"/>
          </p:nvPr>
        </p:nvSpPr>
        <p:spPr/>
        <p:txBody>
          <a:bodyPr/>
          <a:lstStyle/>
          <a:p>
            <a:r>
              <a:rPr lang="en-US" i="1" dirty="0"/>
              <a:t>“better that ten guilty persons escape than that one innocent suffer”</a:t>
            </a:r>
            <a:br>
              <a:rPr lang="en-US" i="1" dirty="0"/>
            </a:br>
            <a:r>
              <a:rPr lang="en-US" dirty="0"/>
              <a:t>- William Blackstone</a:t>
            </a:r>
          </a:p>
          <a:p>
            <a:r>
              <a:rPr lang="en-US" dirty="0"/>
              <a:t>Type 2 errors are better than Type 1 errors</a:t>
            </a:r>
          </a:p>
          <a:p>
            <a:r>
              <a:rPr lang="en-US" dirty="0"/>
              <a:t>Value individual liberty</a:t>
            </a:r>
          </a:p>
          <a:p>
            <a:endParaRPr lang="en-US" dirty="0"/>
          </a:p>
        </p:txBody>
      </p:sp>
    </p:spTree>
    <p:extLst>
      <p:ext uri="{BB962C8B-B14F-4D97-AF65-F5344CB8AC3E}">
        <p14:creationId xmlns:p14="http://schemas.microsoft.com/office/powerpoint/2010/main" val="344689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43"/>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Type 1 error rate</a:t>
            </a:r>
            <a:endParaRPr dirty="0"/>
          </a:p>
        </p:txBody>
      </p:sp>
      <p:sp>
        <p:nvSpPr>
          <p:cNvPr id="246" name="Google Shape;246;p43"/>
          <p:cNvSpPr txBox="1">
            <a:spLocks noGrp="1"/>
          </p:cNvSpPr>
          <p:nvPr>
            <p:ph idx="1"/>
          </p:nvPr>
        </p:nvSpPr>
        <p:spPr>
          <a:prstGeom prst="rect">
            <a:avLst/>
          </a:prstGeom>
        </p:spPr>
        <p:txBody>
          <a:bodyPr spcFirstLastPara="1" vert="horz" wrap="square" lIns="91425" tIns="91425" rIns="91425" bIns="91425" rtlCol="0" anchor="t" anchorCtr="0">
            <a:noAutofit/>
          </a:bodyPr>
          <a:lstStyle/>
          <a:p>
            <a:pPr indent="-381000">
              <a:lnSpc>
                <a:spcPct val="115000"/>
              </a:lnSpc>
              <a:spcBef>
                <a:spcPts val="0"/>
              </a:spcBef>
              <a:buSzPts val="2400"/>
            </a:pPr>
            <a:r>
              <a:rPr lang="en" sz="2400"/>
              <a:t>As a general rule we reject H</a:t>
            </a:r>
            <a:r>
              <a:rPr lang="en" sz="2400" baseline="-25000"/>
              <a:t>0</a:t>
            </a:r>
            <a:r>
              <a:rPr lang="en" sz="2400"/>
              <a:t> when the p-value is less than 0.05, i.e. we use a </a:t>
            </a:r>
            <a:r>
              <a:rPr lang="en" sz="2400" i="1">
                <a:solidFill>
                  <a:schemeClr val="accent1"/>
                </a:solidFill>
              </a:rPr>
              <a:t>significance level</a:t>
            </a:r>
            <a:r>
              <a:rPr lang="en" sz="2400"/>
              <a:t> of 0.05, </a:t>
            </a:r>
            <a:r>
              <a:rPr lang="en" sz="2400" i="1">
                <a:solidFill>
                  <a:schemeClr val="accent1"/>
                </a:solidFill>
              </a:rPr>
              <a:t>α</a:t>
            </a:r>
            <a:r>
              <a:rPr lang="en" sz="2400">
                <a:solidFill>
                  <a:schemeClr val="accent1"/>
                </a:solidFill>
              </a:rPr>
              <a:t> = 0.05</a:t>
            </a:r>
            <a:r>
              <a:rPr lang="en" sz="2400"/>
              <a:t>.</a:t>
            </a:r>
            <a:endParaRPr sz="2400"/>
          </a:p>
          <a:p>
            <a:pPr indent="-381000">
              <a:lnSpc>
                <a:spcPct val="115000"/>
              </a:lnSpc>
              <a:spcBef>
                <a:spcPts val="0"/>
              </a:spcBef>
              <a:buSzPts val="2400"/>
            </a:pPr>
            <a:r>
              <a:rPr lang="en" sz="2400"/>
              <a:t>This means that, for those cases where </a:t>
            </a:r>
            <a:r>
              <a:rPr lang="en" sz="2400" i="1"/>
              <a:t>H</a:t>
            </a:r>
            <a:r>
              <a:rPr lang="en" sz="2400" i="1" baseline="-25000"/>
              <a:t>0</a:t>
            </a:r>
            <a:r>
              <a:rPr lang="en" sz="2400"/>
              <a:t> is actually true, we do not want to incorrectly reject it more than 5% of those times. </a:t>
            </a:r>
            <a:endParaRPr sz="2400"/>
          </a:p>
          <a:p>
            <a:pPr indent="-381000">
              <a:lnSpc>
                <a:spcPct val="115000"/>
              </a:lnSpc>
              <a:spcBef>
                <a:spcPts val="0"/>
              </a:spcBef>
              <a:buSzPts val="2400"/>
            </a:pPr>
            <a:r>
              <a:rPr lang="en" sz="2400"/>
              <a:t>In other words, when using a 5% significance level there is about 5% chance of making a Type 1 error if the null hypothesis is true.</a:t>
            </a:r>
            <a:br>
              <a:rPr lang="en" sz="2400"/>
            </a:br>
            <a:r>
              <a:rPr lang="en" sz="2400"/>
              <a:t>                    </a:t>
            </a:r>
            <a:r>
              <a:rPr lang="en" sz="2400" i="1">
                <a:solidFill>
                  <a:schemeClr val="accent1"/>
                </a:solidFill>
              </a:rPr>
              <a:t>P(Type 1 error | H</a:t>
            </a:r>
            <a:r>
              <a:rPr lang="en" sz="2400" i="1" baseline="-25000">
                <a:solidFill>
                  <a:schemeClr val="accent1"/>
                </a:solidFill>
              </a:rPr>
              <a:t>0</a:t>
            </a:r>
            <a:r>
              <a:rPr lang="en" sz="2400" i="1">
                <a:solidFill>
                  <a:schemeClr val="accent1"/>
                </a:solidFill>
              </a:rPr>
              <a:t> true) = α</a:t>
            </a:r>
            <a:endParaRPr sz="2400" i="1">
              <a:solidFill>
                <a:schemeClr val="accent1"/>
              </a:solidFill>
            </a:endParaRPr>
          </a:p>
          <a:p>
            <a:pPr indent="-381000">
              <a:lnSpc>
                <a:spcPct val="115000"/>
              </a:lnSpc>
              <a:spcBef>
                <a:spcPts val="0"/>
              </a:spcBef>
              <a:buSzPts val="2400"/>
            </a:pPr>
            <a:r>
              <a:rPr lang="en" sz="2400"/>
              <a:t>This is why we prefer small values of </a:t>
            </a:r>
            <a:r>
              <a:rPr lang="en" sz="2400" i="1"/>
              <a:t>α</a:t>
            </a:r>
            <a:r>
              <a:rPr lang="en" sz="2400"/>
              <a:t> -- increasing </a:t>
            </a:r>
            <a:r>
              <a:rPr lang="en" sz="2400" i="1"/>
              <a:t>α</a:t>
            </a:r>
            <a:r>
              <a:rPr lang="en" sz="2400"/>
              <a:t> increases the Type 1 error rate.</a:t>
            </a:r>
            <a:endParaRPr sz="2400"/>
          </a:p>
        </p:txBody>
      </p:sp>
    </p:spTree>
    <p:extLst>
      <p:ext uri="{BB962C8B-B14F-4D97-AF65-F5344CB8AC3E}">
        <p14:creationId xmlns:p14="http://schemas.microsoft.com/office/powerpoint/2010/main" val="1910237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44"/>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Facebook interest categories</a:t>
            </a:r>
            <a:endParaRPr dirty="0"/>
          </a:p>
        </p:txBody>
      </p:sp>
      <p:sp>
        <p:nvSpPr>
          <p:cNvPr id="252" name="Google Shape;252;p44"/>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dirty="0"/>
              <a:t>A</a:t>
            </a:r>
            <a:r>
              <a:rPr lang="en-US" dirty="0"/>
              <a:t> s</a:t>
            </a:r>
            <a:r>
              <a:rPr lang="en" dirty="0" err="1"/>
              <a:t>urv</a:t>
            </a:r>
            <a:r>
              <a:rPr lang="en-US" dirty="0" err="1"/>
              <a:t>ey</a:t>
            </a:r>
            <a:r>
              <a:rPr lang="en-US" dirty="0"/>
              <a:t> asked 850 respondents how comfortable they are with Facebook creating a list of categories for them instead of identifying their own interests. 41% of the respondents said they are comfortable. Do these data provide convincing evidence that the proportion of American Facebook users are comfortable with Facebook creating a list of interest categories for them is different than 50%?</a:t>
            </a:r>
          </a:p>
          <a:p>
            <a:pPr marL="0" indent="0">
              <a:lnSpc>
                <a:spcPct val="115000"/>
              </a:lnSpc>
              <a:spcBef>
                <a:spcPts val="1000"/>
              </a:spcBef>
              <a:buNone/>
            </a:pPr>
            <a:endParaRPr lang="en-US" dirty="0"/>
          </a:p>
          <a:p>
            <a:pPr marL="0" indent="0">
              <a:lnSpc>
                <a:spcPct val="115000"/>
              </a:lnSpc>
              <a:spcBef>
                <a:spcPts val="1000"/>
              </a:spcBef>
              <a:buNone/>
            </a:pPr>
            <a:endParaRPr dirty="0"/>
          </a:p>
          <a:p>
            <a:pPr marL="0" indent="0">
              <a:lnSpc>
                <a:spcPct val="115000"/>
              </a:lnSpc>
              <a:spcBef>
                <a:spcPts val="1000"/>
              </a:spcBef>
              <a:buNone/>
            </a:pPr>
            <a:endParaRPr dirty="0"/>
          </a:p>
          <a:p>
            <a:pPr marL="0" indent="0">
              <a:lnSpc>
                <a:spcPct val="115000"/>
              </a:lnSpc>
              <a:spcBef>
                <a:spcPts val="1000"/>
              </a:spcBef>
              <a:buNone/>
            </a:pPr>
            <a:endParaRPr dirty="0"/>
          </a:p>
          <a:p>
            <a:pPr marL="0" indent="0">
              <a:lnSpc>
                <a:spcPct val="115000"/>
              </a:lnSpc>
              <a:spcBef>
                <a:spcPts val="1000"/>
              </a:spcBef>
              <a:buNone/>
            </a:pPr>
            <a:endParaRPr dirty="0"/>
          </a:p>
          <a:p>
            <a:pPr marL="0" indent="0">
              <a:lnSpc>
                <a:spcPct val="115000"/>
              </a:lnSpc>
              <a:spcBef>
                <a:spcPts val="1000"/>
              </a:spcBef>
              <a:buNone/>
            </a:pPr>
            <a:endParaRPr dirty="0"/>
          </a:p>
          <a:p>
            <a:pPr marL="0" indent="0">
              <a:lnSpc>
                <a:spcPct val="115000"/>
              </a:lnSpc>
              <a:spcBef>
                <a:spcPts val="1000"/>
              </a:spcBef>
              <a:buNone/>
            </a:pPr>
            <a:endParaRPr lang="en-US" dirty="0"/>
          </a:p>
          <a:p>
            <a:pPr marL="0" indent="0">
              <a:lnSpc>
                <a:spcPct val="115000"/>
              </a:lnSpc>
              <a:spcBef>
                <a:spcPts val="1000"/>
              </a:spcBef>
              <a:spcAft>
                <a:spcPts val="1000"/>
              </a:spcAft>
              <a:buNone/>
            </a:pPr>
            <a:r>
              <a:rPr lang="en-US" sz="1200" dirty="0"/>
              <a:t>https://</a:t>
            </a:r>
            <a:r>
              <a:rPr lang="en-US" sz="1200" dirty="0" err="1"/>
              <a:t>www.pewinternet.org</a:t>
            </a:r>
            <a:r>
              <a:rPr lang="en-US" sz="1200" dirty="0"/>
              <a:t>/2019/01/16/</a:t>
            </a:r>
            <a:r>
              <a:rPr lang="en-US" sz="1200" dirty="0" err="1"/>
              <a:t>facebook</a:t>
            </a:r>
            <a:r>
              <a:rPr lang="en-US" sz="1200" dirty="0"/>
              <a:t>-algorithms-and-personal-data/</a:t>
            </a:r>
          </a:p>
        </p:txBody>
      </p:sp>
    </p:spTree>
    <p:extLst>
      <p:ext uri="{BB962C8B-B14F-4D97-AF65-F5344CB8AC3E}">
        <p14:creationId xmlns:p14="http://schemas.microsoft.com/office/powerpoint/2010/main" val="240125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45"/>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Facebook interest categories</a:t>
            </a:r>
            <a:endParaRPr dirty="0"/>
          </a:p>
        </p:txBody>
      </p:sp>
      <p:sp>
        <p:nvSpPr>
          <p:cNvPr id="258" name="Google Shape;258;p45"/>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dirty="0"/>
              <a:t>A</a:t>
            </a:r>
            <a:r>
              <a:rPr lang="en-US" dirty="0"/>
              <a:t> s</a:t>
            </a:r>
            <a:r>
              <a:rPr lang="en" dirty="0" err="1"/>
              <a:t>urv</a:t>
            </a:r>
            <a:r>
              <a:rPr lang="en-US" dirty="0" err="1"/>
              <a:t>ey</a:t>
            </a:r>
            <a:r>
              <a:rPr lang="en-US" dirty="0"/>
              <a:t> asked 850 respondents how comfortable they are with Facebook creating a list of categories for them instead of identifying their own interests. 41% of the respondents said they are comfortable. Do these data provide convincing evidence that the proportion of American Facebook users are comfortable with Facebook creating a list of interest categories for them is different than 50%?</a:t>
            </a:r>
          </a:p>
          <a:p>
            <a:pPr marL="0" indent="0">
              <a:lnSpc>
                <a:spcPct val="115000"/>
              </a:lnSpc>
              <a:spcBef>
                <a:spcPts val="1000"/>
              </a:spcBef>
              <a:spcAft>
                <a:spcPts val="1000"/>
              </a:spcAft>
              <a:buNone/>
            </a:pPr>
            <a:r>
              <a:rPr lang="en" b="1" dirty="0"/>
              <a:t>Setting the hypotheses</a:t>
            </a:r>
            <a:br>
              <a:rPr lang="en" dirty="0"/>
            </a:br>
            <a:r>
              <a:rPr lang="en" dirty="0"/>
              <a:t>The </a:t>
            </a:r>
            <a:r>
              <a:rPr lang="en" i="1" dirty="0">
                <a:solidFill>
                  <a:srgbClr val="3D85C6"/>
                </a:solidFill>
              </a:rPr>
              <a:t>parameter of interest</a:t>
            </a:r>
            <a:r>
              <a:rPr lang="en" dirty="0"/>
              <a:t> is the proportion of </a:t>
            </a:r>
            <a:r>
              <a:rPr lang="en" u="sng" dirty="0"/>
              <a:t>all</a:t>
            </a:r>
            <a:r>
              <a:rPr lang="en" dirty="0"/>
              <a:t> American Facebook users who are comfortable with Facebook creating categories of interests for them.</a:t>
            </a:r>
            <a:endParaRPr dirty="0"/>
          </a:p>
        </p:txBody>
      </p:sp>
      <p:sp>
        <p:nvSpPr>
          <p:cNvPr id="260" name="Google Shape;260;p45"/>
          <p:cNvSpPr txBox="1">
            <a:spLocks noGrp="1"/>
          </p:cNvSpPr>
          <p:nvPr>
            <p:ph type="body" idx="4294967295"/>
          </p:nvPr>
        </p:nvSpPr>
        <p:spPr>
          <a:xfrm flipH="1">
            <a:off x="581192" y="4829810"/>
            <a:ext cx="9944568" cy="1865313"/>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dirty="0"/>
              <a:t>There may be two explanations why our sample proportion is lower than 0.50 (minority).</a:t>
            </a:r>
            <a:endParaRPr dirty="0"/>
          </a:p>
          <a:p>
            <a:pPr indent="-342900">
              <a:lnSpc>
                <a:spcPct val="115000"/>
              </a:lnSpc>
              <a:spcBef>
                <a:spcPts val="0"/>
              </a:spcBef>
              <a:buSzPts val="1800"/>
            </a:pPr>
            <a:r>
              <a:rPr lang="en" dirty="0"/>
              <a:t>The true population proportion is different than 0.50.</a:t>
            </a:r>
            <a:endParaRPr dirty="0"/>
          </a:p>
          <a:p>
            <a:pPr indent="-342900">
              <a:lnSpc>
                <a:spcPct val="115000"/>
              </a:lnSpc>
              <a:spcBef>
                <a:spcPts val="0"/>
              </a:spcBef>
              <a:buSzPts val="1800"/>
            </a:pPr>
            <a:r>
              <a:rPr lang="en" dirty="0"/>
              <a:t>The true population mean is 0.50, and the difference between the true population proportion and the sample proportion is simply due to natural sampling variability.</a:t>
            </a:r>
            <a:endParaRPr dirty="0"/>
          </a:p>
        </p:txBody>
      </p:sp>
    </p:spTree>
    <p:extLst>
      <p:ext uri="{BB962C8B-B14F-4D97-AF65-F5344CB8AC3E}">
        <p14:creationId xmlns:p14="http://schemas.microsoft.com/office/powerpoint/2010/main" val="123651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44"/>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Facebook interest categories</a:t>
            </a:r>
            <a:endParaRPr dirty="0"/>
          </a:p>
        </p:txBody>
      </p:sp>
      <p:sp>
        <p:nvSpPr>
          <p:cNvPr id="252" name="Google Shape;252;p44"/>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dirty="0"/>
              <a:t>A</a:t>
            </a:r>
            <a:r>
              <a:rPr lang="en-US" dirty="0"/>
              <a:t> s</a:t>
            </a:r>
            <a:r>
              <a:rPr lang="en" dirty="0" err="1"/>
              <a:t>urv</a:t>
            </a:r>
            <a:r>
              <a:rPr lang="en-US" dirty="0" err="1"/>
              <a:t>ey</a:t>
            </a:r>
            <a:r>
              <a:rPr lang="en-US" dirty="0"/>
              <a:t> asked 850 respondents how comfortable they are with Facebook creating a list of categories for them instead of identifying their own interests. 41% of the respondents said they are comfortable. Do these data provide convincing evidence that the proportion of American Facebook users are comfortable with Facebook creating a list of interest categories for them is different than 50%?</a:t>
            </a:r>
          </a:p>
          <a:p>
            <a:pPr marL="0" indent="0">
              <a:lnSpc>
                <a:spcPct val="115000"/>
              </a:lnSpc>
              <a:spcBef>
                <a:spcPts val="1000"/>
              </a:spcBef>
              <a:buNone/>
            </a:pPr>
            <a:endParaRPr lang="en-US" dirty="0"/>
          </a:p>
          <a:p>
            <a:pPr marL="0" indent="0">
              <a:lnSpc>
                <a:spcPct val="115000"/>
              </a:lnSpc>
              <a:spcBef>
                <a:spcPts val="1000"/>
              </a:spcBef>
              <a:buNone/>
            </a:pPr>
            <a:endParaRPr dirty="0"/>
          </a:p>
          <a:p>
            <a:pPr marL="0" indent="0">
              <a:lnSpc>
                <a:spcPct val="115000"/>
              </a:lnSpc>
              <a:spcBef>
                <a:spcPts val="1000"/>
              </a:spcBef>
              <a:buNone/>
            </a:pPr>
            <a:endParaRPr dirty="0"/>
          </a:p>
          <a:p>
            <a:pPr marL="0" indent="0">
              <a:lnSpc>
                <a:spcPct val="115000"/>
              </a:lnSpc>
              <a:spcBef>
                <a:spcPts val="1000"/>
              </a:spcBef>
              <a:buNone/>
            </a:pPr>
            <a:endParaRPr dirty="0"/>
          </a:p>
          <a:p>
            <a:pPr marL="0" indent="0">
              <a:lnSpc>
                <a:spcPct val="115000"/>
              </a:lnSpc>
              <a:spcBef>
                <a:spcPts val="1000"/>
              </a:spcBef>
              <a:buNone/>
            </a:pPr>
            <a:endParaRPr dirty="0"/>
          </a:p>
          <a:p>
            <a:pPr marL="0" indent="0">
              <a:lnSpc>
                <a:spcPct val="115000"/>
              </a:lnSpc>
              <a:spcBef>
                <a:spcPts val="1000"/>
              </a:spcBef>
              <a:buNone/>
            </a:pPr>
            <a:endParaRPr dirty="0"/>
          </a:p>
          <a:p>
            <a:pPr marL="0" indent="0">
              <a:lnSpc>
                <a:spcPct val="115000"/>
              </a:lnSpc>
              <a:spcBef>
                <a:spcPts val="1000"/>
              </a:spcBef>
              <a:buNone/>
            </a:pPr>
            <a:endParaRPr lang="en-US" dirty="0"/>
          </a:p>
          <a:p>
            <a:pPr marL="0" indent="0">
              <a:lnSpc>
                <a:spcPct val="115000"/>
              </a:lnSpc>
              <a:spcBef>
                <a:spcPts val="1000"/>
              </a:spcBef>
              <a:spcAft>
                <a:spcPts val="1000"/>
              </a:spcAft>
              <a:buNone/>
            </a:pPr>
            <a:r>
              <a:rPr lang="en-US" sz="1200" dirty="0"/>
              <a:t>https://</a:t>
            </a:r>
            <a:r>
              <a:rPr lang="en-US" sz="1200" dirty="0" err="1"/>
              <a:t>www.pewinternet.org</a:t>
            </a:r>
            <a:r>
              <a:rPr lang="en-US" sz="1200" dirty="0"/>
              <a:t>/2019/01/16/</a:t>
            </a:r>
            <a:r>
              <a:rPr lang="en-US" sz="1200" dirty="0" err="1"/>
              <a:t>facebook</a:t>
            </a:r>
            <a:r>
              <a:rPr lang="en-US" sz="1200" dirty="0"/>
              <a:t>-algorithms-and-personal-data/</a:t>
            </a:r>
          </a:p>
        </p:txBody>
      </p:sp>
      <p:sp>
        <p:nvSpPr>
          <p:cNvPr id="4" name="Google Shape;266;p46">
            <a:extLst>
              <a:ext uri="{FF2B5EF4-FFF2-40B4-BE49-F238E27FC236}">
                <a16:creationId xmlns:a16="http://schemas.microsoft.com/office/drawing/2014/main" id="{47CC303A-393C-C84E-B29B-E53739CE575F}"/>
              </a:ext>
            </a:extLst>
          </p:cNvPr>
          <p:cNvSpPr txBox="1">
            <a:spLocks/>
          </p:cNvSpPr>
          <p:nvPr/>
        </p:nvSpPr>
        <p:spPr>
          <a:xfrm flipH="1">
            <a:off x="581192" y="3530600"/>
            <a:ext cx="10718800" cy="3643313"/>
          </a:xfrm>
          <a:prstGeom prst="rect">
            <a:avLst/>
          </a:prstGeom>
        </p:spPr>
        <p:txBody>
          <a:bodyPr spcFirstLastPara="1" vert="horz" wrap="square" lIns="91425" tIns="91425" rIns="91425" bIns="91425" rtlCol="0"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15000"/>
              </a:lnSpc>
              <a:spcBef>
                <a:spcPts val="1000"/>
              </a:spcBef>
              <a:buFont typeface="Wingdings 2" panose="05020102010507070707" pitchFamily="18" charset="2"/>
              <a:buNone/>
            </a:pPr>
            <a:r>
              <a:rPr lang="en-US" b="1" dirty="0"/>
              <a:t>Setting the hypotheses</a:t>
            </a:r>
            <a:br>
              <a:rPr lang="en-US" dirty="0"/>
            </a:br>
            <a:r>
              <a:rPr lang="en-US" dirty="0"/>
              <a:t>We start with the assumption that 50% of American Facebook users are comfortable with Facebook creating categories of interests for them</a:t>
            </a:r>
          </a:p>
          <a:p>
            <a:pPr marL="0" indent="457200">
              <a:lnSpc>
                <a:spcPct val="115000"/>
              </a:lnSpc>
              <a:spcBef>
                <a:spcPts val="1000"/>
              </a:spcBef>
              <a:spcAft>
                <a:spcPts val="1000"/>
              </a:spcAft>
              <a:buFont typeface="Wingdings 2" panose="05020102010507070707" pitchFamily="18" charset="2"/>
              <a:buNone/>
            </a:pPr>
            <a:r>
              <a:rPr lang="en-US" dirty="0"/>
              <a:t>H</a:t>
            </a:r>
            <a:r>
              <a:rPr lang="en-US" baseline="-25000" dirty="0"/>
              <a:t>0</a:t>
            </a:r>
            <a:r>
              <a:rPr lang="en-US" dirty="0"/>
              <a:t>: </a:t>
            </a:r>
            <a:r>
              <a:rPr lang="en-US" i="1" dirty="0"/>
              <a:t>p </a:t>
            </a:r>
            <a:r>
              <a:rPr lang="en-US" dirty="0"/>
              <a:t>= 0.50</a:t>
            </a:r>
          </a:p>
        </p:txBody>
      </p:sp>
      <p:sp>
        <p:nvSpPr>
          <p:cNvPr id="5" name="Google Shape;265;p46">
            <a:extLst>
              <a:ext uri="{FF2B5EF4-FFF2-40B4-BE49-F238E27FC236}">
                <a16:creationId xmlns:a16="http://schemas.microsoft.com/office/drawing/2014/main" id="{C5A5273D-8ECB-004E-9E65-887EF14CD2BA}"/>
              </a:ext>
            </a:extLst>
          </p:cNvPr>
          <p:cNvSpPr txBox="1">
            <a:spLocks/>
          </p:cNvSpPr>
          <p:nvPr/>
        </p:nvSpPr>
        <p:spPr>
          <a:xfrm>
            <a:off x="581192" y="5157377"/>
            <a:ext cx="11029615" cy="1385664"/>
          </a:xfrm>
          <a:prstGeom prst="rect">
            <a:avLst/>
          </a:prstGeom>
        </p:spPr>
        <p:txBody>
          <a:bodyPr spcFirstLastPara="1" vert="horz" wrap="square" lIns="91425" tIns="91425" rIns="91425" bIns="91425" rtlCol="0"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15000"/>
              </a:lnSpc>
              <a:spcBef>
                <a:spcPts val="0"/>
              </a:spcBef>
              <a:buFont typeface="Wingdings 2" panose="05020102010507070707" pitchFamily="18" charset="2"/>
              <a:buNone/>
            </a:pPr>
            <a:r>
              <a:rPr lang="en-US"/>
              <a:t>We test the claim that the proportion of American Facebook users who are comfortable with Facebook creating categories of interests for them is different than 50%.</a:t>
            </a:r>
          </a:p>
          <a:p>
            <a:pPr marL="0" indent="0">
              <a:lnSpc>
                <a:spcPct val="115000"/>
              </a:lnSpc>
              <a:spcBef>
                <a:spcPts val="1000"/>
              </a:spcBef>
              <a:buFont typeface="Wingdings 2" panose="05020102010507070707" pitchFamily="18" charset="2"/>
              <a:buNone/>
            </a:pPr>
            <a:r>
              <a:rPr lang="en-US"/>
              <a:t>	H</a:t>
            </a:r>
            <a:r>
              <a:rPr lang="en-US" baseline="-25000"/>
              <a:t>A</a:t>
            </a:r>
            <a:r>
              <a:rPr lang="en-US"/>
              <a:t>: </a:t>
            </a:r>
            <a:r>
              <a:rPr lang="en-US" i="1"/>
              <a:t>p</a:t>
            </a:r>
            <a:r>
              <a:rPr lang="en-US"/>
              <a:t> ≠ 0.50</a:t>
            </a:r>
            <a:endParaRPr lang="en-US" dirty="0"/>
          </a:p>
        </p:txBody>
      </p:sp>
    </p:spTree>
    <p:extLst>
      <p:ext uri="{BB962C8B-B14F-4D97-AF65-F5344CB8AC3E}">
        <p14:creationId xmlns:p14="http://schemas.microsoft.com/office/powerpoint/2010/main" val="106641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7"/>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sz="3200"/>
              <a:t>Facebook interest categories - conditions</a:t>
            </a:r>
            <a:endParaRPr sz="3200"/>
          </a:p>
        </p:txBody>
      </p:sp>
      <p:sp>
        <p:nvSpPr>
          <p:cNvPr id="273" name="Google Shape;273;p47"/>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dirty="0"/>
              <a:t>Which of the following is </a:t>
            </a:r>
            <a:r>
              <a:rPr lang="en" b="1" dirty="0"/>
              <a:t>not</a:t>
            </a:r>
            <a:r>
              <a:rPr lang="en" dirty="0"/>
              <a:t> a condition that needs to be met to proceed with this hypothesis test?</a:t>
            </a:r>
            <a:endParaRPr dirty="0"/>
          </a:p>
          <a:p>
            <a:pPr indent="-342900">
              <a:lnSpc>
                <a:spcPct val="115000"/>
              </a:lnSpc>
              <a:spcBef>
                <a:spcPts val="1000"/>
              </a:spcBef>
              <a:buSzPts val="1800"/>
              <a:buAutoNum type="alphaLcParenBoth"/>
            </a:pPr>
            <a:r>
              <a:rPr lang="en" dirty="0"/>
              <a:t>Respondents in the sample should be independent of each other with respect to whether or not they feel comfortable with their interests being categorized by Facebook.</a:t>
            </a:r>
            <a:endParaRPr dirty="0"/>
          </a:p>
          <a:p>
            <a:pPr indent="-342900">
              <a:lnSpc>
                <a:spcPct val="115000"/>
              </a:lnSpc>
              <a:spcBef>
                <a:spcPts val="1000"/>
              </a:spcBef>
              <a:buSzPts val="1800"/>
              <a:buAutoNum type="alphaLcParenBoth"/>
            </a:pPr>
            <a:r>
              <a:rPr lang="en" dirty="0"/>
              <a:t>Sampling should have been done randomly.</a:t>
            </a:r>
            <a:endParaRPr dirty="0"/>
          </a:p>
          <a:p>
            <a:pPr indent="-342900">
              <a:lnSpc>
                <a:spcPct val="115000"/>
              </a:lnSpc>
              <a:spcBef>
                <a:spcPts val="1000"/>
              </a:spcBef>
              <a:buSzPts val="1800"/>
              <a:buAutoNum type="alphaLcParenBoth"/>
            </a:pPr>
            <a:r>
              <a:rPr lang="en" dirty="0"/>
              <a:t>The sample size should be less than 10% of the population of all American Facebook users.</a:t>
            </a:r>
            <a:endParaRPr dirty="0"/>
          </a:p>
          <a:p>
            <a:pPr indent="-342900">
              <a:lnSpc>
                <a:spcPct val="115000"/>
              </a:lnSpc>
              <a:spcBef>
                <a:spcPts val="1000"/>
              </a:spcBef>
              <a:buSzPts val="1800"/>
              <a:buAutoNum type="alphaLcParenBoth"/>
            </a:pPr>
            <a:r>
              <a:rPr lang="en" dirty="0"/>
              <a:t>There should be at least 30 respondents in the sample.</a:t>
            </a:r>
            <a:endParaRPr dirty="0"/>
          </a:p>
          <a:p>
            <a:pPr indent="-342900">
              <a:lnSpc>
                <a:spcPct val="115000"/>
              </a:lnSpc>
              <a:spcBef>
                <a:spcPts val="1000"/>
              </a:spcBef>
              <a:spcAft>
                <a:spcPts val="1000"/>
              </a:spcAft>
              <a:buSzPts val="1800"/>
              <a:buAutoNum type="alphaLcParenBoth"/>
            </a:pPr>
            <a:r>
              <a:rPr lang="en" dirty="0"/>
              <a:t>There should be at least 10 expected successes and 10 expected failure.</a:t>
            </a:r>
            <a:endParaRPr dirty="0"/>
          </a:p>
        </p:txBody>
      </p:sp>
    </p:spTree>
    <p:extLst>
      <p:ext uri="{BB962C8B-B14F-4D97-AF65-F5344CB8AC3E}">
        <p14:creationId xmlns:p14="http://schemas.microsoft.com/office/powerpoint/2010/main" val="298897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99DC3-F0DD-004F-9FE6-4B85C63567B4}"/>
              </a:ext>
            </a:extLst>
          </p:cNvPr>
          <p:cNvSpPr>
            <a:spLocks noGrp="1"/>
          </p:cNvSpPr>
          <p:nvPr>
            <p:ph type="title"/>
          </p:nvPr>
        </p:nvSpPr>
        <p:spPr/>
        <p:txBody>
          <a:bodyPr/>
          <a:lstStyle/>
          <a:p>
            <a:r>
              <a:rPr lang="en-US" dirty="0"/>
              <a:t>hypothesis testing</a:t>
            </a:r>
          </a:p>
        </p:txBody>
      </p:sp>
      <p:sp>
        <p:nvSpPr>
          <p:cNvPr id="5" name="Text Placeholder 4">
            <a:extLst>
              <a:ext uri="{FF2B5EF4-FFF2-40B4-BE49-F238E27FC236}">
                <a16:creationId xmlns:a16="http://schemas.microsoft.com/office/drawing/2014/main" id="{7B1EEB25-5992-4A42-B295-B47A2AA3E04B}"/>
              </a:ext>
            </a:extLst>
          </p:cNvPr>
          <p:cNvSpPr>
            <a:spLocks noGrp="1"/>
          </p:cNvSpPr>
          <p:nvPr>
            <p:ph type="body" idx="1"/>
          </p:nvPr>
        </p:nvSpPr>
        <p:spPr/>
        <p:txBody>
          <a:bodyPr>
            <a:normAutofit/>
          </a:bodyPr>
          <a:lstStyle/>
          <a:p>
            <a:r>
              <a:rPr lang="en-US" dirty="0"/>
              <a:t>Week 6,  Part 4</a:t>
            </a:r>
          </a:p>
        </p:txBody>
      </p:sp>
      <p:sp>
        <p:nvSpPr>
          <p:cNvPr id="2" name="TextBox 1">
            <a:extLst>
              <a:ext uri="{FF2B5EF4-FFF2-40B4-BE49-F238E27FC236}">
                <a16:creationId xmlns:a16="http://schemas.microsoft.com/office/drawing/2014/main" id="{EB5EE17D-19E8-8E4B-BF0E-15092115050C}"/>
              </a:ext>
            </a:extLst>
          </p:cNvPr>
          <p:cNvSpPr txBox="1"/>
          <p:nvPr/>
        </p:nvSpPr>
        <p:spPr>
          <a:xfrm>
            <a:off x="8219209" y="1392382"/>
            <a:ext cx="3803073" cy="1200329"/>
          </a:xfrm>
          <a:prstGeom prst="rect">
            <a:avLst/>
          </a:prstGeom>
          <a:noFill/>
        </p:spPr>
        <p:txBody>
          <a:bodyPr wrap="square" rtlCol="0">
            <a:spAutoFit/>
          </a:bodyPr>
          <a:lstStyle/>
          <a:p>
            <a:pPr lvl="0"/>
            <a:r>
              <a:rPr lang="en-US" dirty="0"/>
              <a:t>Some parts based on material by </a:t>
            </a:r>
            <a:br>
              <a:rPr lang="en-US" dirty="0"/>
            </a:br>
            <a:r>
              <a:rPr lang="en-US" dirty="0"/>
              <a:t>Mine </a:t>
            </a:r>
            <a:r>
              <a:rPr lang="en-US" dirty="0" err="1"/>
              <a:t>Çetinkaya-Rundel</a:t>
            </a:r>
            <a:r>
              <a:rPr lang="en-US" dirty="0"/>
              <a:t> of </a:t>
            </a:r>
            <a:r>
              <a:rPr lang="en-US" dirty="0" err="1"/>
              <a:t>OpenIntro</a:t>
            </a:r>
            <a:endParaRPr lang="en-US" dirty="0"/>
          </a:p>
          <a:p>
            <a:pPr lvl="0"/>
            <a:r>
              <a:rPr lang="en-US" dirty="0"/>
              <a:t>under the </a:t>
            </a:r>
            <a:r>
              <a:rPr lang="en-US" u="sng" dirty="0">
                <a:solidFill>
                  <a:schemeClr val="hlink"/>
                </a:solidFill>
                <a:hlinkClick r:id="rId2"/>
              </a:rPr>
              <a:t>CC BY-SA license</a:t>
            </a:r>
            <a:endParaRPr lang="en-US" dirty="0">
              <a:solidFill>
                <a:schemeClr val="dk1"/>
              </a:solidFill>
            </a:endParaRPr>
          </a:p>
          <a:p>
            <a:endParaRPr lang="en-US" dirty="0"/>
          </a:p>
        </p:txBody>
      </p:sp>
    </p:spTree>
    <p:extLst>
      <p:ext uri="{BB962C8B-B14F-4D97-AF65-F5344CB8AC3E}">
        <p14:creationId xmlns:p14="http://schemas.microsoft.com/office/powerpoint/2010/main" val="753653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sz="3200" dirty="0"/>
              <a:t>Facebook interest categories - conditions</a:t>
            </a:r>
            <a:endParaRPr sz="3200" dirty="0"/>
          </a:p>
        </p:txBody>
      </p:sp>
      <p:sp>
        <p:nvSpPr>
          <p:cNvPr id="279" name="Google Shape;279;p48"/>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a:t>Which of the following is not a condition that needs to be met to proceed with this hypothesis test?</a:t>
            </a:r>
            <a:endParaRPr/>
          </a:p>
          <a:p>
            <a:pPr indent="-342900">
              <a:lnSpc>
                <a:spcPct val="115000"/>
              </a:lnSpc>
              <a:spcBef>
                <a:spcPts val="1000"/>
              </a:spcBef>
              <a:buSzPts val="1800"/>
              <a:buAutoNum type="alphaLcParenBoth"/>
            </a:pPr>
            <a:r>
              <a:rPr lang="en"/>
              <a:t>Respondents in the sample should be independent of each other with respect to whether or not they feel comfortable with their interests being categorized by Facebook.</a:t>
            </a:r>
            <a:endParaRPr/>
          </a:p>
          <a:p>
            <a:pPr indent="-342900">
              <a:lnSpc>
                <a:spcPct val="115000"/>
              </a:lnSpc>
              <a:spcBef>
                <a:spcPts val="1000"/>
              </a:spcBef>
              <a:buSzPts val="1800"/>
              <a:buAutoNum type="alphaLcParenBoth"/>
            </a:pPr>
            <a:r>
              <a:rPr lang="en"/>
              <a:t>Sampling should have been done randomly.</a:t>
            </a:r>
            <a:endParaRPr/>
          </a:p>
          <a:p>
            <a:pPr indent="-342900">
              <a:lnSpc>
                <a:spcPct val="115000"/>
              </a:lnSpc>
              <a:spcBef>
                <a:spcPts val="1000"/>
              </a:spcBef>
              <a:buSzPts val="1800"/>
              <a:buAutoNum type="alphaLcParenBoth"/>
            </a:pPr>
            <a:r>
              <a:rPr lang="en"/>
              <a:t>The sample size should be less than 10% of the population of all American Facebook users.</a:t>
            </a:r>
            <a:endParaRPr/>
          </a:p>
          <a:p>
            <a:pPr indent="-342900">
              <a:lnSpc>
                <a:spcPct val="115000"/>
              </a:lnSpc>
              <a:spcBef>
                <a:spcPts val="1000"/>
              </a:spcBef>
              <a:buClr>
                <a:srgbClr val="E69138"/>
              </a:buClr>
              <a:buSzPts val="1800"/>
              <a:buAutoNum type="alphaLcParenBoth"/>
            </a:pPr>
            <a:r>
              <a:rPr lang="en" i="1">
                <a:solidFill>
                  <a:srgbClr val="E69138"/>
                </a:solidFill>
              </a:rPr>
              <a:t>There should be at least 30 respondents in the sample.</a:t>
            </a:r>
            <a:endParaRPr i="1">
              <a:solidFill>
                <a:srgbClr val="E69138"/>
              </a:solidFill>
            </a:endParaRPr>
          </a:p>
          <a:p>
            <a:pPr indent="-342900">
              <a:lnSpc>
                <a:spcPct val="115000"/>
              </a:lnSpc>
              <a:spcBef>
                <a:spcPts val="1000"/>
              </a:spcBef>
              <a:buSzPts val="1800"/>
              <a:buAutoNum type="alphaLcParenBoth"/>
            </a:pPr>
            <a:r>
              <a:rPr lang="en"/>
              <a:t>There should be at least 10 expected successes and 10 expected failure.</a:t>
            </a:r>
            <a:endParaRPr/>
          </a:p>
          <a:p>
            <a:pPr marL="0" indent="0">
              <a:lnSpc>
                <a:spcPct val="115000"/>
              </a:lnSpc>
              <a:spcBef>
                <a:spcPts val="1000"/>
              </a:spcBef>
              <a:spcAft>
                <a:spcPts val="1000"/>
              </a:spcAft>
              <a:buNone/>
            </a:pPr>
            <a:endParaRPr/>
          </a:p>
        </p:txBody>
      </p:sp>
    </p:spTree>
    <p:extLst>
      <p:ext uri="{BB962C8B-B14F-4D97-AF65-F5344CB8AC3E}">
        <p14:creationId xmlns:p14="http://schemas.microsoft.com/office/powerpoint/2010/main" val="3457828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49"/>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a:t>Test statistic</a:t>
            </a:r>
            <a:endParaRPr/>
          </a:p>
        </p:txBody>
      </p:sp>
      <p:sp>
        <p:nvSpPr>
          <p:cNvPr id="284" name="Google Shape;284;p49"/>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000"/>
              <a:t>In order to evaluate if the observed sample mean is unusual for the hypothesized sampling distribution, we determine how many standard errors away from the null it is, which is also called the </a:t>
            </a:r>
            <a:r>
              <a:rPr lang="en" sz="2000" i="1">
                <a:solidFill>
                  <a:srgbClr val="3D85C6"/>
                </a:solidFill>
              </a:rPr>
              <a:t>test statistic</a:t>
            </a:r>
            <a:r>
              <a:rPr lang="en" sz="2000"/>
              <a:t>.</a:t>
            </a:r>
            <a:endParaRPr sz="2000"/>
          </a:p>
        </p:txBody>
      </p:sp>
      <p:sp>
        <p:nvSpPr>
          <p:cNvPr id="288" name="Google Shape;288;p49"/>
          <p:cNvSpPr txBox="1">
            <a:spLocks noGrp="1"/>
          </p:cNvSpPr>
          <p:nvPr>
            <p:ph type="body" idx="4294967295"/>
          </p:nvPr>
        </p:nvSpPr>
        <p:spPr>
          <a:xfrm flipH="1">
            <a:off x="581192" y="4115019"/>
            <a:ext cx="8229600" cy="1795463"/>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dirty="0"/>
              <a:t>The sample proportion is 5.26 standard errors away from the hypothesized value. Is this considered unusually low? That is, is the result </a:t>
            </a:r>
            <a:r>
              <a:rPr lang="en" sz="2000" i="1" dirty="0"/>
              <a:t>statistically significant</a:t>
            </a:r>
            <a:r>
              <a:rPr lang="en" sz="2000" dirty="0"/>
              <a:t>?</a:t>
            </a:r>
            <a:endParaRPr sz="2000" dirty="0"/>
          </a:p>
          <a:p>
            <a:pPr marL="0" indent="0">
              <a:lnSpc>
                <a:spcPct val="115000"/>
              </a:lnSpc>
              <a:spcBef>
                <a:spcPts val="1000"/>
              </a:spcBef>
              <a:spcAft>
                <a:spcPts val="1000"/>
              </a:spcAft>
              <a:buNone/>
            </a:pPr>
            <a:r>
              <a:rPr lang="en" sz="2000" i="1" dirty="0">
                <a:solidFill>
                  <a:srgbClr val="E69138"/>
                </a:solidFill>
              </a:rPr>
              <a:t>Yes, and we can quantify how unusual it is using a p-value.</a:t>
            </a:r>
            <a:endParaRPr sz="2000" i="1" dirty="0">
              <a:solidFill>
                <a:srgbClr val="E69138"/>
              </a:solidFill>
            </a:endParaRPr>
          </a:p>
        </p:txBody>
      </p:sp>
      <p:pic>
        <p:nvPicPr>
          <p:cNvPr id="286" name="Google Shape;286;p49"/>
          <p:cNvPicPr preferRelativeResize="0"/>
          <p:nvPr/>
        </p:nvPicPr>
        <p:blipFill rotWithShape="1">
          <a:blip r:embed="rId3">
            <a:alphaModFix/>
          </a:blip>
          <a:srcRect b="47813"/>
          <a:stretch/>
        </p:blipFill>
        <p:spPr>
          <a:xfrm>
            <a:off x="870077" y="3032097"/>
            <a:ext cx="4138803" cy="899076"/>
          </a:xfrm>
          <a:prstGeom prst="rect">
            <a:avLst/>
          </a:prstGeom>
          <a:noFill/>
          <a:ln>
            <a:noFill/>
          </a:ln>
        </p:spPr>
      </p:pic>
      <p:pic>
        <p:nvPicPr>
          <p:cNvPr id="287" name="Google Shape;287;p49"/>
          <p:cNvPicPr preferRelativeResize="0"/>
          <p:nvPr/>
        </p:nvPicPr>
        <p:blipFill rotWithShape="1">
          <a:blip r:embed="rId3">
            <a:alphaModFix/>
          </a:blip>
          <a:srcRect t="52187"/>
          <a:stretch/>
        </p:blipFill>
        <p:spPr>
          <a:xfrm>
            <a:off x="4991800" y="3084579"/>
            <a:ext cx="4382644" cy="875391"/>
          </a:xfrm>
          <a:prstGeom prst="rect">
            <a:avLst/>
          </a:prstGeom>
          <a:noFill/>
          <a:ln>
            <a:noFill/>
          </a:ln>
        </p:spPr>
      </p:pic>
    </p:spTree>
    <p:extLst>
      <p:ext uri="{BB962C8B-B14F-4D97-AF65-F5344CB8AC3E}">
        <p14:creationId xmlns:p14="http://schemas.microsoft.com/office/powerpoint/2010/main" val="425753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1"/>
                                        <p:tgtEl>
                                          <p:spTgt spid="2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xEl>
                                              <p:pRg st="0" end="0"/>
                                            </p:txEl>
                                          </p:spTgt>
                                        </p:tgtEl>
                                        <p:attrNameLst>
                                          <p:attrName>style.visibility</p:attrName>
                                        </p:attrNameLst>
                                      </p:cBhvr>
                                      <p:to>
                                        <p:strVal val="visible"/>
                                      </p:to>
                                    </p:set>
                                    <p:animEffect transition="in" filter="fade">
                                      <p:cBhvr>
                                        <p:cTn id="17" dur="1"/>
                                        <p:tgtEl>
                                          <p:spTgt spid="2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8">
                                            <p:txEl>
                                              <p:pRg st="1" end="1"/>
                                            </p:txEl>
                                          </p:spTgt>
                                        </p:tgtEl>
                                        <p:attrNameLst>
                                          <p:attrName>style.visibility</p:attrName>
                                        </p:attrNameLst>
                                      </p:cBhvr>
                                      <p:to>
                                        <p:strVal val="visible"/>
                                      </p:to>
                                    </p:set>
                                    <p:animEffect transition="in" filter="fade">
                                      <p:cBhvr>
                                        <p:cTn id="22" dur="1"/>
                                        <p:tgtEl>
                                          <p:spTgt spid="2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50"/>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a:t>p-values</a:t>
            </a:r>
            <a:endParaRPr/>
          </a:p>
        </p:txBody>
      </p:sp>
      <p:sp>
        <p:nvSpPr>
          <p:cNvPr id="293" name="Google Shape;293;p50"/>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dirty="0"/>
              <a:t>We then use this test statistic to calculate the </a:t>
            </a:r>
            <a:r>
              <a:rPr lang="en" sz="2200" i="1" dirty="0">
                <a:solidFill>
                  <a:srgbClr val="3D85C6"/>
                </a:solidFill>
              </a:rPr>
              <a:t>p-value</a:t>
            </a:r>
            <a:r>
              <a:rPr lang="en" sz="2200" dirty="0"/>
              <a:t>, the probability of observing data at least as favorable to the alternative hypothesis as our current data set, if the null hypothesis were true.</a:t>
            </a:r>
            <a:endParaRPr sz="2200" dirty="0"/>
          </a:p>
          <a:p>
            <a:pPr marL="0" indent="0">
              <a:lnSpc>
                <a:spcPct val="115000"/>
              </a:lnSpc>
              <a:spcBef>
                <a:spcPts val="0"/>
              </a:spcBef>
              <a:buClr>
                <a:schemeClr val="dk1"/>
              </a:buClr>
              <a:buSzPts val="1100"/>
              <a:buNone/>
            </a:pPr>
            <a:endParaRPr sz="2200" dirty="0"/>
          </a:p>
          <a:p>
            <a:pPr marL="0" indent="0">
              <a:lnSpc>
                <a:spcPct val="115000"/>
              </a:lnSpc>
              <a:spcBef>
                <a:spcPts val="0"/>
              </a:spcBef>
              <a:buClr>
                <a:schemeClr val="dk1"/>
              </a:buClr>
              <a:buSzPts val="1100"/>
              <a:buNone/>
            </a:pPr>
            <a:r>
              <a:rPr lang="en" sz="2200" dirty="0"/>
              <a:t>If the p-value is </a:t>
            </a:r>
            <a:r>
              <a:rPr lang="en" sz="2200" i="1" dirty="0">
                <a:solidFill>
                  <a:srgbClr val="3D85C6"/>
                </a:solidFill>
              </a:rPr>
              <a:t>low</a:t>
            </a:r>
            <a:r>
              <a:rPr lang="en" sz="2200" dirty="0"/>
              <a:t> (lower than the significance level, α, which is usually 5%) we say that it would be very unlikely to observe the data if the null hypothesis were true, and hence </a:t>
            </a:r>
            <a:r>
              <a:rPr lang="en" sz="2200" i="1" dirty="0">
                <a:solidFill>
                  <a:srgbClr val="3D85C6"/>
                </a:solidFill>
              </a:rPr>
              <a:t>reject H</a:t>
            </a:r>
            <a:r>
              <a:rPr lang="en" sz="2200" i="1" baseline="-25000" dirty="0">
                <a:solidFill>
                  <a:srgbClr val="3D85C6"/>
                </a:solidFill>
              </a:rPr>
              <a:t>0</a:t>
            </a:r>
            <a:r>
              <a:rPr lang="en" sz="2200" dirty="0"/>
              <a:t>.</a:t>
            </a:r>
            <a:endParaRPr sz="2200" dirty="0"/>
          </a:p>
          <a:p>
            <a:pPr marL="0" indent="0">
              <a:lnSpc>
                <a:spcPct val="115000"/>
              </a:lnSpc>
              <a:spcBef>
                <a:spcPts val="0"/>
              </a:spcBef>
              <a:buNone/>
            </a:pPr>
            <a:endParaRPr sz="2200" dirty="0"/>
          </a:p>
          <a:p>
            <a:pPr marL="0" indent="0">
              <a:lnSpc>
                <a:spcPct val="115000"/>
              </a:lnSpc>
              <a:spcBef>
                <a:spcPts val="0"/>
              </a:spcBef>
              <a:buNone/>
            </a:pPr>
            <a:r>
              <a:rPr lang="en" sz="2200" dirty="0"/>
              <a:t>If the p-value is </a:t>
            </a:r>
            <a:r>
              <a:rPr lang="en" sz="2200" i="1" dirty="0">
                <a:solidFill>
                  <a:srgbClr val="3D85C6"/>
                </a:solidFill>
              </a:rPr>
              <a:t>high</a:t>
            </a:r>
            <a:r>
              <a:rPr lang="en" sz="2200" dirty="0"/>
              <a:t> (higher than α) we say that it is likely to observe the data even if the null hypothesis were true, and hence </a:t>
            </a:r>
            <a:r>
              <a:rPr lang="en" sz="2200" i="1" dirty="0">
                <a:solidFill>
                  <a:srgbClr val="3D85C6"/>
                </a:solidFill>
              </a:rPr>
              <a:t>do not reject H</a:t>
            </a:r>
            <a:r>
              <a:rPr lang="en" sz="2200" i="1" baseline="-25000" dirty="0">
                <a:solidFill>
                  <a:srgbClr val="3D85C6"/>
                </a:solidFill>
              </a:rPr>
              <a:t>0</a:t>
            </a:r>
            <a:r>
              <a:rPr lang="en" sz="2200" dirty="0"/>
              <a:t>.</a:t>
            </a:r>
            <a:endParaRPr sz="2200" dirty="0"/>
          </a:p>
        </p:txBody>
      </p:sp>
    </p:spTree>
    <p:extLst>
      <p:ext uri="{BB962C8B-B14F-4D97-AF65-F5344CB8AC3E}">
        <p14:creationId xmlns:p14="http://schemas.microsoft.com/office/powerpoint/2010/main" val="358124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Effect transition="in" filter="fade">
                                      <p:cBhvr>
                                        <p:cTn id="7" dur="1"/>
                                        <p:tgtEl>
                                          <p:spTgt spid="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3">
                                            <p:txEl>
                                              <p:pRg st="2" end="2"/>
                                            </p:txEl>
                                          </p:spTgt>
                                        </p:tgtEl>
                                        <p:attrNameLst>
                                          <p:attrName>style.visibility</p:attrName>
                                        </p:attrNameLst>
                                      </p:cBhvr>
                                      <p:to>
                                        <p:strVal val="visible"/>
                                      </p:to>
                                    </p:set>
                                    <p:animEffect transition="in" filter="fade">
                                      <p:cBhvr>
                                        <p:cTn id="12" dur="1"/>
                                        <p:tgtEl>
                                          <p:spTgt spid="2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xEl>
                                              <p:pRg st="4" end="4"/>
                                            </p:txEl>
                                          </p:spTgt>
                                        </p:tgtEl>
                                        <p:attrNameLst>
                                          <p:attrName>style.visibility</p:attrName>
                                        </p:attrNameLst>
                                      </p:cBhvr>
                                      <p:to>
                                        <p:strVal val="visible"/>
                                      </p:to>
                                    </p:set>
                                    <p:animEffect transition="in" filter="fade">
                                      <p:cBhvr>
                                        <p:cTn id="17" dur="1"/>
                                        <p:tgtEl>
                                          <p:spTgt spid="2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51"/>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sz="3200"/>
              <a:t>Facebook interest categories - p-value</a:t>
            </a:r>
            <a:endParaRPr sz="3200"/>
          </a:p>
        </p:txBody>
      </p:sp>
      <p:sp>
        <p:nvSpPr>
          <p:cNvPr id="299" name="Google Shape;299;p51"/>
          <p:cNvSpPr txBox="1">
            <a:spLocks noGrp="1"/>
          </p:cNvSpPr>
          <p:nvPr>
            <p:ph idx="1"/>
          </p:nvPr>
        </p:nvSpPr>
        <p:spPr>
          <a:prstGeom prst="rect">
            <a:avLst/>
          </a:prstGeom>
        </p:spPr>
        <p:txBody>
          <a:bodyPr spcFirstLastPara="1" vert="horz" wrap="square" lIns="91425" tIns="91425" rIns="91425" bIns="91425" rtlCol="0" anchor="ctr" anchorCtr="0">
            <a:noAutofit/>
          </a:bodyPr>
          <a:lstStyle/>
          <a:p>
            <a:pPr marL="0" indent="0">
              <a:lnSpc>
                <a:spcPct val="115000"/>
              </a:lnSpc>
              <a:spcBef>
                <a:spcPts val="0"/>
              </a:spcBef>
              <a:spcAft>
                <a:spcPts val="1000"/>
              </a:spcAft>
              <a:buNone/>
            </a:pPr>
            <a:r>
              <a:rPr lang="en" sz="2200" i="1" dirty="0">
                <a:solidFill>
                  <a:srgbClr val="3D85C6"/>
                </a:solidFill>
              </a:rPr>
              <a:t>p-value</a:t>
            </a:r>
            <a:r>
              <a:rPr lang="en" sz="2200" dirty="0"/>
              <a:t>: probability of observing data at least as favorable to H</a:t>
            </a:r>
            <a:r>
              <a:rPr lang="en" sz="2200" baseline="-25000" dirty="0"/>
              <a:t>A</a:t>
            </a:r>
            <a:r>
              <a:rPr lang="en" sz="2200" dirty="0"/>
              <a:t> as our current data set (a sample proportion lower than 0.41), if in fact H</a:t>
            </a:r>
            <a:r>
              <a:rPr lang="en" sz="2200" baseline="-25000" dirty="0"/>
              <a:t>0</a:t>
            </a:r>
            <a:r>
              <a:rPr lang="en" sz="2200" dirty="0"/>
              <a:t> were true (the true population proportion was 0.50).</a:t>
            </a:r>
            <a:endParaRPr sz="2200" dirty="0"/>
          </a:p>
        </p:txBody>
      </p:sp>
      <p:pic>
        <p:nvPicPr>
          <p:cNvPr id="301" name="Google Shape;301;p51"/>
          <p:cNvPicPr preferRelativeResize="0"/>
          <p:nvPr/>
        </p:nvPicPr>
        <p:blipFill rotWithShape="1">
          <a:blip r:embed="rId3">
            <a:alphaModFix/>
          </a:blip>
          <a:srcRect r="76457"/>
          <a:stretch/>
        </p:blipFill>
        <p:spPr>
          <a:xfrm>
            <a:off x="2342425" y="2856375"/>
            <a:ext cx="1595926" cy="469400"/>
          </a:xfrm>
          <a:prstGeom prst="rect">
            <a:avLst/>
          </a:prstGeom>
          <a:noFill/>
          <a:ln>
            <a:noFill/>
          </a:ln>
        </p:spPr>
      </p:pic>
      <p:pic>
        <p:nvPicPr>
          <p:cNvPr id="302" name="Google Shape;302;p51"/>
          <p:cNvPicPr preferRelativeResize="0"/>
          <p:nvPr/>
        </p:nvPicPr>
        <p:blipFill rotWithShape="1">
          <a:blip r:embed="rId3">
            <a:alphaModFix/>
          </a:blip>
          <a:srcRect l="23442"/>
          <a:stretch/>
        </p:blipFill>
        <p:spPr>
          <a:xfrm>
            <a:off x="4000800" y="2856375"/>
            <a:ext cx="5189626" cy="469400"/>
          </a:xfrm>
          <a:prstGeom prst="rect">
            <a:avLst/>
          </a:prstGeom>
          <a:noFill/>
          <a:ln>
            <a:noFill/>
          </a:ln>
        </p:spPr>
      </p:pic>
    </p:spTree>
    <p:extLst>
      <p:ext uri="{BB962C8B-B14F-4D97-AF65-F5344CB8AC3E}">
        <p14:creationId xmlns:p14="http://schemas.microsoft.com/office/powerpoint/2010/main" val="256170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1"/>
                                        <p:tgtEl>
                                          <p:spTgt spid="301"/>
                                        </p:tgtEl>
                                      </p:cBhvr>
                                    </p:animEffect>
                                  </p:childTnLst>
                                </p:cTn>
                              </p:par>
                              <p:par>
                                <p:cTn id="8" presetID="10" presetClass="entr" presetSubtype="0" fill="hold" nodeType="withEffect">
                                  <p:stCondLst>
                                    <p:cond delay="0"/>
                                  </p:stCondLst>
                                  <p:childTnLst>
                                    <p:set>
                                      <p:cBhvr>
                                        <p:cTn id="9" dur="1" fill="hold">
                                          <p:stCondLst>
                                            <p:cond delay="0"/>
                                          </p:stCondLst>
                                        </p:cTn>
                                        <p:tgtEl>
                                          <p:spTgt spid="302"/>
                                        </p:tgtEl>
                                        <p:attrNameLst>
                                          <p:attrName>style.visibility</p:attrName>
                                        </p:attrNameLst>
                                      </p:cBhvr>
                                      <p:to>
                                        <p:strVal val="visible"/>
                                      </p:to>
                                    </p:set>
                                    <p:animEffect transition="in" filter="fade">
                                      <p:cBhvr>
                                        <p:cTn id="10"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52"/>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sz="3200" dirty="0"/>
              <a:t>Facebook interest categories - Making a decision</a:t>
            </a:r>
            <a:endParaRPr sz="3200" dirty="0"/>
          </a:p>
        </p:txBody>
      </p:sp>
      <p:sp>
        <p:nvSpPr>
          <p:cNvPr id="307" name="Google Shape;307;p52"/>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a:t>p-value &lt; 0.0001</a:t>
            </a:r>
            <a:endParaRPr/>
          </a:p>
          <a:p>
            <a:pPr indent="-342900">
              <a:lnSpc>
                <a:spcPct val="115000"/>
              </a:lnSpc>
              <a:spcBef>
                <a:spcPts val="1000"/>
              </a:spcBef>
              <a:buSzPts val="1800"/>
            </a:pPr>
            <a:r>
              <a:rPr lang="en"/>
              <a:t>If 50% of all American Facebook users are comfortable with Facebook creating these interest categories, there is less than a 0.01% chance of observing a random sample of 850 American Facebook users where 41% or fewer or 59% of higher feel comfortable with it.</a:t>
            </a:r>
            <a:endParaRPr/>
          </a:p>
          <a:p>
            <a:pPr indent="-342900">
              <a:lnSpc>
                <a:spcPct val="115000"/>
              </a:lnSpc>
              <a:spcBef>
                <a:spcPts val="0"/>
              </a:spcBef>
              <a:buSzPts val="1800"/>
            </a:pPr>
            <a:r>
              <a:rPr lang="en"/>
              <a:t>This is a pretty low probability for us to think that the observed sample proportion, or something more extreme, is likely to happen simply by chance.</a:t>
            </a:r>
            <a:endParaRPr/>
          </a:p>
          <a:p>
            <a:pPr marL="0" indent="0">
              <a:lnSpc>
                <a:spcPct val="115000"/>
              </a:lnSpc>
              <a:spcBef>
                <a:spcPts val="1000"/>
              </a:spcBef>
              <a:buClr>
                <a:schemeClr val="dk1"/>
              </a:buClr>
              <a:buSzPts val="1100"/>
              <a:buNone/>
            </a:pPr>
            <a:r>
              <a:rPr lang="en"/>
              <a:t>Since p-value is </a:t>
            </a:r>
            <a:r>
              <a:rPr lang="en" i="1">
                <a:solidFill>
                  <a:srgbClr val="3D85C6"/>
                </a:solidFill>
              </a:rPr>
              <a:t>low</a:t>
            </a:r>
            <a:r>
              <a:rPr lang="en"/>
              <a:t> (lower than 5%) we </a:t>
            </a:r>
            <a:r>
              <a:rPr lang="en" i="1">
                <a:solidFill>
                  <a:srgbClr val="3D85C6"/>
                </a:solidFill>
              </a:rPr>
              <a:t>reject H</a:t>
            </a:r>
            <a:r>
              <a:rPr lang="en" i="1" baseline="-25000">
                <a:solidFill>
                  <a:srgbClr val="3D85C6"/>
                </a:solidFill>
              </a:rPr>
              <a:t>0</a:t>
            </a:r>
            <a:r>
              <a:rPr lang="en"/>
              <a:t>.</a:t>
            </a:r>
            <a:endParaRPr/>
          </a:p>
          <a:p>
            <a:pPr marL="0" indent="0">
              <a:lnSpc>
                <a:spcPct val="115000"/>
              </a:lnSpc>
              <a:spcBef>
                <a:spcPts val="1000"/>
              </a:spcBef>
              <a:buClr>
                <a:schemeClr val="dk1"/>
              </a:buClr>
              <a:buSzPts val="1100"/>
              <a:buNone/>
            </a:pPr>
            <a:r>
              <a:rPr lang="en"/>
              <a:t>The data provide convincing evidence that the proportion of American Facebook users who are comfortable with Facebook creating a list of interest categories for them is different than 50%.</a:t>
            </a:r>
            <a:endParaRPr/>
          </a:p>
          <a:p>
            <a:pPr marL="0" indent="0">
              <a:lnSpc>
                <a:spcPct val="115000"/>
              </a:lnSpc>
              <a:spcBef>
                <a:spcPts val="1000"/>
              </a:spcBef>
              <a:spcAft>
                <a:spcPts val="1000"/>
              </a:spcAft>
              <a:buNone/>
            </a:pPr>
            <a:r>
              <a:rPr lang="en"/>
              <a:t>The difference between the null value of 0.50 and observed sample proportion of 0.41 is </a:t>
            </a:r>
            <a:r>
              <a:rPr lang="en" i="1">
                <a:solidFill>
                  <a:srgbClr val="3D85C6"/>
                </a:solidFill>
              </a:rPr>
              <a:t>not due to chance</a:t>
            </a:r>
            <a:r>
              <a:rPr lang="en"/>
              <a:t> or sampling variability.</a:t>
            </a:r>
            <a:endParaRPr/>
          </a:p>
        </p:txBody>
      </p:sp>
    </p:spTree>
    <p:extLst>
      <p:ext uri="{BB962C8B-B14F-4D97-AF65-F5344CB8AC3E}">
        <p14:creationId xmlns:p14="http://schemas.microsoft.com/office/powerpoint/2010/main" val="31693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animEffect transition="in" filter="fade">
                                      <p:cBhvr>
                                        <p:cTn id="7" dur="1"/>
                                        <p:tgtEl>
                                          <p:spTgt spid="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
                                            <p:txEl>
                                              <p:pRg st="1" end="1"/>
                                            </p:txEl>
                                          </p:spTgt>
                                        </p:tgtEl>
                                        <p:attrNameLst>
                                          <p:attrName>style.visibility</p:attrName>
                                        </p:attrNameLst>
                                      </p:cBhvr>
                                      <p:to>
                                        <p:strVal val="visible"/>
                                      </p:to>
                                    </p:set>
                                    <p:animEffect transition="in" filter="fade">
                                      <p:cBhvr>
                                        <p:cTn id="12" dur="1"/>
                                        <p:tgtEl>
                                          <p:spTgt spid="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
                                            <p:txEl>
                                              <p:pRg st="2" end="2"/>
                                            </p:txEl>
                                          </p:spTgt>
                                        </p:tgtEl>
                                        <p:attrNameLst>
                                          <p:attrName>style.visibility</p:attrName>
                                        </p:attrNameLst>
                                      </p:cBhvr>
                                      <p:to>
                                        <p:strVal val="visible"/>
                                      </p:to>
                                    </p:set>
                                    <p:animEffect transition="in" filter="fade">
                                      <p:cBhvr>
                                        <p:cTn id="17" dur="1"/>
                                        <p:tgtEl>
                                          <p:spTgt spid="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
                                            <p:txEl>
                                              <p:pRg st="3" end="3"/>
                                            </p:txEl>
                                          </p:spTgt>
                                        </p:tgtEl>
                                        <p:attrNameLst>
                                          <p:attrName>style.visibility</p:attrName>
                                        </p:attrNameLst>
                                      </p:cBhvr>
                                      <p:to>
                                        <p:strVal val="visible"/>
                                      </p:to>
                                    </p:set>
                                    <p:animEffect transition="in" filter="fade">
                                      <p:cBhvr>
                                        <p:cTn id="22" dur="1"/>
                                        <p:tgtEl>
                                          <p:spTgt spid="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
                                            <p:txEl>
                                              <p:pRg st="4" end="4"/>
                                            </p:txEl>
                                          </p:spTgt>
                                        </p:tgtEl>
                                        <p:attrNameLst>
                                          <p:attrName>style.visibility</p:attrName>
                                        </p:attrNameLst>
                                      </p:cBhvr>
                                      <p:to>
                                        <p:strVal val="visible"/>
                                      </p:to>
                                    </p:set>
                                    <p:animEffect transition="in" filter="fade">
                                      <p:cBhvr>
                                        <p:cTn id="27" dur="1"/>
                                        <p:tgtEl>
                                          <p:spTgt spid="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
                                            <p:txEl>
                                              <p:pRg st="5" end="5"/>
                                            </p:txEl>
                                          </p:spTgt>
                                        </p:tgtEl>
                                        <p:attrNameLst>
                                          <p:attrName>style.visibility</p:attrName>
                                        </p:attrNameLst>
                                      </p:cBhvr>
                                      <p:to>
                                        <p:strVal val="visible"/>
                                      </p:to>
                                    </p:set>
                                    <p:animEffect transition="in" filter="fade">
                                      <p:cBhvr>
                                        <p:cTn id="32" dur="1"/>
                                        <p:tgtEl>
                                          <p:spTgt spid="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53"/>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sz="3200"/>
              <a:t>Choosing a significance level</a:t>
            </a:r>
            <a:endParaRPr sz="3200"/>
          </a:p>
        </p:txBody>
      </p:sp>
      <p:sp>
        <p:nvSpPr>
          <p:cNvPr id="313" name="Google Shape;313;p53"/>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t>Choosing a significance level for a test is important in many contexts, and the traditional level is 0.05. However, it is often helpful to adjust the significance level based on the application.</a:t>
            </a:r>
            <a:endParaRPr sz="2000"/>
          </a:p>
          <a:p>
            <a:pPr marL="0" indent="0">
              <a:lnSpc>
                <a:spcPct val="115000"/>
              </a:lnSpc>
              <a:spcBef>
                <a:spcPts val="1000"/>
              </a:spcBef>
              <a:buNone/>
            </a:pPr>
            <a:r>
              <a:rPr lang="en" sz="2000"/>
              <a:t>We may select a level that is smaller or larger than 0.05 depending on the consequences of any conclusions reached from the test.</a:t>
            </a:r>
            <a:endParaRPr sz="2000"/>
          </a:p>
          <a:p>
            <a:pPr marL="0" indent="0">
              <a:lnSpc>
                <a:spcPct val="115000"/>
              </a:lnSpc>
              <a:spcBef>
                <a:spcPts val="1000"/>
              </a:spcBef>
              <a:buNone/>
            </a:pPr>
            <a:r>
              <a:rPr lang="en" sz="2000"/>
              <a:t>If making a Type 1 Error is dangerous or especially costly, we should choose a small significance level (e.g. 0.01). Under this scenario we want to be very cautious about rejecting the null hypothesis, so we demand very strong evidence favoring H</a:t>
            </a:r>
            <a:r>
              <a:rPr lang="en" sz="2000" baseline="-25000"/>
              <a:t>A</a:t>
            </a:r>
            <a:r>
              <a:rPr lang="en" sz="2000"/>
              <a:t> before we would reject H</a:t>
            </a:r>
            <a:r>
              <a:rPr lang="en" sz="2000" baseline="-25000"/>
              <a:t>0</a:t>
            </a:r>
            <a:r>
              <a:rPr lang="en" sz="2000"/>
              <a:t>.</a:t>
            </a:r>
            <a:endParaRPr sz="2000"/>
          </a:p>
          <a:p>
            <a:pPr marL="0" indent="0">
              <a:lnSpc>
                <a:spcPct val="115000"/>
              </a:lnSpc>
              <a:spcBef>
                <a:spcPts val="1000"/>
              </a:spcBef>
              <a:spcAft>
                <a:spcPts val="1000"/>
              </a:spcAft>
              <a:buNone/>
            </a:pPr>
            <a:r>
              <a:rPr lang="en" sz="2000"/>
              <a:t>If a Type 2 Error is relatively more dangerous or much more costly than a Type 1 Error, then we should choose a higher significance level (e.g. 0.10). Here we want to be cautious about failing to reject H</a:t>
            </a:r>
            <a:r>
              <a:rPr lang="en" sz="2000" baseline="-25000"/>
              <a:t>0</a:t>
            </a:r>
            <a:r>
              <a:rPr lang="en" sz="2000"/>
              <a:t> when the null is actually false.</a:t>
            </a:r>
            <a:endParaRPr sz="2000"/>
          </a:p>
        </p:txBody>
      </p:sp>
    </p:spTree>
    <p:extLst>
      <p:ext uri="{BB962C8B-B14F-4D97-AF65-F5344CB8AC3E}">
        <p14:creationId xmlns:p14="http://schemas.microsoft.com/office/powerpoint/2010/main" val="52027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animEffect transition="in" filter="fade">
                                      <p:cBhvr>
                                        <p:cTn id="7" dur="1"/>
                                        <p:tgtEl>
                                          <p:spTgt spid="3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3">
                                            <p:txEl>
                                              <p:pRg st="1" end="1"/>
                                            </p:txEl>
                                          </p:spTgt>
                                        </p:tgtEl>
                                        <p:attrNameLst>
                                          <p:attrName>style.visibility</p:attrName>
                                        </p:attrNameLst>
                                      </p:cBhvr>
                                      <p:to>
                                        <p:strVal val="visible"/>
                                      </p:to>
                                    </p:set>
                                    <p:animEffect transition="in" filter="fade">
                                      <p:cBhvr>
                                        <p:cTn id="12" dur="1"/>
                                        <p:tgtEl>
                                          <p:spTgt spid="3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3">
                                            <p:txEl>
                                              <p:pRg st="2" end="2"/>
                                            </p:txEl>
                                          </p:spTgt>
                                        </p:tgtEl>
                                        <p:attrNameLst>
                                          <p:attrName>style.visibility</p:attrName>
                                        </p:attrNameLst>
                                      </p:cBhvr>
                                      <p:to>
                                        <p:strVal val="visible"/>
                                      </p:to>
                                    </p:set>
                                    <p:animEffect transition="in" filter="fade">
                                      <p:cBhvr>
                                        <p:cTn id="17" dur="1"/>
                                        <p:tgtEl>
                                          <p:spTgt spid="3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3">
                                            <p:txEl>
                                              <p:pRg st="3" end="3"/>
                                            </p:txEl>
                                          </p:spTgt>
                                        </p:tgtEl>
                                        <p:attrNameLst>
                                          <p:attrName>style.visibility</p:attrName>
                                        </p:attrNameLst>
                                      </p:cBhvr>
                                      <p:to>
                                        <p:strVal val="visible"/>
                                      </p:to>
                                    </p:set>
                                    <p:animEffect transition="in" filter="fade">
                                      <p:cBhvr>
                                        <p:cTn id="22" dur="1"/>
                                        <p:tgtEl>
                                          <p:spTgt spid="3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54"/>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sz="3200"/>
              <a:t>One vs. two sided hypothesis tests</a:t>
            </a:r>
            <a:endParaRPr sz="3200"/>
          </a:p>
        </p:txBody>
      </p:sp>
      <p:sp>
        <p:nvSpPr>
          <p:cNvPr id="319" name="Google Shape;319;p54"/>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t>In two sided hypothesis tests we are interested in whether p is either above or below some null value </a:t>
            </a:r>
            <a:r>
              <a:rPr lang="en" sz="2000" i="1"/>
              <a:t>p</a:t>
            </a:r>
            <a:r>
              <a:rPr lang="en" sz="2000" i="1" baseline="-25000"/>
              <a:t>0</a:t>
            </a:r>
            <a:r>
              <a:rPr lang="en" sz="2000"/>
              <a:t>: H</a:t>
            </a:r>
            <a:r>
              <a:rPr lang="en" sz="2000" baseline="-25000"/>
              <a:t>A</a:t>
            </a:r>
            <a:r>
              <a:rPr lang="en" sz="2000"/>
              <a:t> : </a:t>
            </a:r>
            <a:r>
              <a:rPr lang="en" sz="2000" i="1"/>
              <a:t>p</a:t>
            </a:r>
            <a:r>
              <a:rPr lang="en" sz="2000"/>
              <a:t> ≠ </a:t>
            </a:r>
            <a:r>
              <a:rPr lang="en" sz="2000" i="1"/>
              <a:t>p</a:t>
            </a:r>
            <a:r>
              <a:rPr lang="en" sz="2000" i="1" baseline="-25000"/>
              <a:t>0</a:t>
            </a:r>
            <a:r>
              <a:rPr lang="en" sz="2000"/>
              <a:t>.</a:t>
            </a:r>
            <a:endParaRPr sz="2000"/>
          </a:p>
          <a:p>
            <a:pPr marL="0" indent="0">
              <a:lnSpc>
                <a:spcPct val="115000"/>
              </a:lnSpc>
              <a:spcBef>
                <a:spcPts val="1000"/>
              </a:spcBef>
              <a:buNone/>
            </a:pPr>
            <a:r>
              <a:rPr lang="en" sz="2000"/>
              <a:t>In one sided hypothesis tests we are interested in </a:t>
            </a:r>
            <a:r>
              <a:rPr lang="en" sz="2000" i="1"/>
              <a:t>p</a:t>
            </a:r>
            <a:r>
              <a:rPr lang="en" sz="2000"/>
              <a:t> differing from the null value </a:t>
            </a:r>
            <a:r>
              <a:rPr lang="en" sz="2000" i="1"/>
              <a:t>p</a:t>
            </a:r>
            <a:r>
              <a:rPr lang="en" sz="2000" i="1" baseline="-25000"/>
              <a:t>0</a:t>
            </a:r>
            <a:r>
              <a:rPr lang="en" sz="2000"/>
              <a:t> in one direction (and not the other):</a:t>
            </a:r>
            <a:endParaRPr sz="2000"/>
          </a:p>
          <a:p>
            <a:pPr marL="0" indent="0">
              <a:lnSpc>
                <a:spcPct val="115000"/>
              </a:lnSpc>
              <a:spcBef>
                <a:spcPts val="1000"/>
              </a:spcBef>
              <a:buNone/>
            </a:pPr>
            <a:r>
              <a:rPr lang="en" sz="2000"/>
              <a:t>If there is only value in detecting if population parameter is less than </a:t>
            </a:r>
            <a:r>
              <a:rPr lang="en" sz="2000" i="1"/>
              <a:t>p</a:t>
            </a:r>
            <a:r>
              <a:rPr lang="en" sz="2000" i="1" baseline="-25000"/>
              <a:t>0</a:t>
            </a:r>
            <a:r>
              <a:rPr lang="en" sz="2000"/>
              <a:t>, then H</a:t>
            </a:r>
            <a:r>
              <a:rPr lang="en" sz="2000" baseline="-25000"/>
              <a:t>A</a:t>
            </a:r>
            <a:r>
              <a:rPr lang="en" sz="2000"/>
              <a:t>: </a:t>
            </a:r>
            <a:r>
              <a:rPr lang="en" sz="2000" i="1"/>
              <a:t>p</a:t>
            </a:r>
            <a:r>
              <a:rPr lang="en" sz="2000"/>
              <a:t> &lt; </a:t>
            </a:r>
            <a:r>
              <a:rPr lang="en" sz="2000" i="1"/>
              <a:t>p</a:t>
            </a:r>
            <a:r>
              <a:rPr lang="en" sz="2000" i="1" baseline="-25000"/>
              <a:t>0</a:t>
            </a:r>
            <a:r>
              <a:rPr lang="en" sz="2000"/>
              <a:t>.</a:t>
            </a:r>
            <a:endParaRPr sz="2000"/>
          </a:p>
          <a:p>
            <a:pPr marL="0" indent="0">
              <a:lnSpc>
                <a:spcPct val="115000"/>
              </a:lnSpc>
              <a:spcBef>
                <a:spcPts val="1000"/>
              </a:spcBef>
              <a:buNone/>
            </a:pPr>
            <a:r>
              <a:rPr lang="en" sz="2000"/>
              <a:t>If there is only value in detecting if population parameter is greater than </a:t>
            </a:r>
            <a:r>
              <a:rPr lang="en" sz="2000" i="1"/>
              <a:t>p</a:t>
            </a:r>
            <a:r>
              <a:rPr lang="en" sz="2000" i="1" baseline="-25000"/>
              <a:t>0</a:t>
            </a:r>
            <a:r>
              <a:rPr lang="en" sz="2000"/>
              <a:t>, then H</a:t>
            </a:r>
            <a:r>
              <a:rPr lang="en" sz="2000" baseline="-25000"/>
              <a:t>A</a:t>
            </a:r>
            <a:r>
              <a:rPr lang="en" sz="2000"/>
              <a:t> : </a:t>
            </a:r>
            <a:r>
              <a:rPr lang="en" sz="2000" i="1"/>
              <a:t>p</a:t>
            </a:r>
            <a:r>
              <a:rPr lang="en" sz="2000"/>
              <a:t> &gt; </a:t>
            </a:r>
            <a:r>
              <a:rPr lang="en" sz="2000" i="1"/>
              <a:t>p</a:t>
            </a:r>
            <a:r>
              <a:rPr lang="en" sz="2000" i="1" baseline="-25000"/>
              <a:t>0</a:t>
            </a:r>
            <a:r>
              <a:rPr lang="en" sz="2000"/>
              <a:t>.</a:t>
            </a:r>
            <a:endParaRPr sz="2000"/>
          </a:p>
          <a:p>
            <a:pPr marL="0" indent="0">
              <a:lnSpc>
                <a:spcPct val="115000"/>
              </a:lnSpc>
              <a:spcBef>
                <a:spcPts val="1000"/>
              </a:spcBef>
              <a:spcAft>
                <a:spcPts val="1000"/>
              </a:spcAft>
              <a:buNone/>
            </a:pPr>
            <a:r>
              <a:rPr lang="en" sz="2000"/>
              <a:t>Two-sided tests are often more appropriate as we often want to detect if the data goes clearly in the opposite direction of a hypothesis direction as well.</a:t>
            </a:r>
            <a:endParaRPr sz="2000"/>
          </a:p>
        </p:txBody>
      </p:sp>
    </p:spTree>
    <p:extLst>
      <p:ext uri="{BB962C8B-B14F-4D97-AF65-F5344CB8AC3E}">
        <p14:creationId xmlns:p14="http://schemas.microsoft.com/office/powerpoint/2010/main" val="16072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Effect transition="in" filter="fade">
                                      <p:cBhvr>
                                        <p:cTn id="7" dur="1"/>
                                        <p:tgtEl>
                                          <p:spTgt spid="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Effect transition="in" filter="fade">
                                      <p:cBhvr>
                                        <p:cTn id="12" dur="1"/>
                                        <p:tgtEl>
                                          <p:spTgt spid="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Effect transition="in" filter="fade">
                                      <p:cBhvr>
                                        <p:cTn id="17" dur="1"/>
                                        <p:tgtEl>
                                          <p:spTgt spid="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9">
                                            <p:txEl>
                                              <p:pRg st="3" end="3"/>
                                            </p:txEl>
                                          </p:spTgt>
                                        </p:tgtEl>
                                        <p:attrNameLst>
                                          <p:attrName>style.visibility</p:attrName>
                                        </p:attrNameLst>
                                      </p:cBhvr>
                                      <p:to>
                                        <p:strVal val="visible"/>
                                      </p:to>
                                    </p:set>
                                    <p:animEffect transition="in" filter="fade">
                                      <p:cBhvr>
                                        <p:cTn id="22" dur="1"/>
                                        <p:tgtEl>
                                          <p:spTgt spid="3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9">
                                            <p:txEl>
                                              <p:pRg st="4" end="4"/>
                                            </p:txEl>
                                          </p:spTgt>
                                        </p:tgtEl>
                                        <p:attrNameLst>
                                          <p:attrName>style.visibility</p:attrName>
                                        </p:attrNameLst>
                                      </p:cBhvr>
                                      <p:to>
                                        <p:strVal val="visible"/>
                                      </p:to>
                                    </p:set>
                                    <p:animEffect transition="in" filter="fade">
                                      <p:cBhvr>
                                        <p:cTn id="27" dur="1"/>
                                        <p:tgtEl>
                                          <p:spTgt spid="3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A25D-FA1A-1147-A7A5-19C7B82C2541}"/>
              </a:ext>
            </a:extLst>
          </p:cNvPr>
          <p:cNvSpPr>
            <a:spLocks noGrp="1"/>
          </p:cNvSpPr>
          <p:nvPr>
            <p:ph type="title"/>
          </p:nvPr>
        </p:nvSpPr>
        <p:spPr/>
        <p:txBody>
          <a:bodyPr/>
          <a:lstStyle/>
          <a:p>
            <a:r>
              <a:rPr lang="en-US" dirty="0"/>
              <a:t>p-hacking</a:t>
            </a:r>
          </a:p>
        </p:txBody>
      </p:sp>
      <p:sp>
        <p:nvSpPr>
          <p:cNvPr id="3" name="Content Placeholder 2">
            <a:extLst>
              <a:ext uri="{FF2B5EF4-FFF2-40B4-BE49-F238E27FC236}">
                <a16:creationId xmlns:a16="http://schemas.microsoft.com/office/drawing/2014/main" id="{087CBB03-C491-0E4C-8D11-7B3E4368BAFA}"/>
              </a:ext>
            </a:extLst>
          </p:cNvPr>
          <p:cNvSpPr>
            <a:spLocks noGrp="1"/>
          </p:cNvSpPr>
          <p:nvPr>
            <p:ph idx="1"/>
          </p:nvPr>
        </p:nvSpPr>
        <p:spPr/>
        <p:txBody>
          <a:bodyPr/>
          <a:lstStyle/>
          <a:p>
            <a:r>
              <a:rPr lang="en-US" dirty="0"/>
              <a:t>p-hacking is the unscientific practice of conducting multiple tests, hoping that something will rise to significance</a:t>
            </a:r>
          </a:p>
          <a:p>
            <a:pPr lvl="1"/>
            <a:r>
              <a:rPr lang="en-US" dirty="0"/>
              <a:t>With α=0.05, you have a 1/20 chance of a Type 1, reject the null hypothesis when we shouldn't</a:t>
            </a:r>
          </a:p>
          <a:p>
            <a:pPr lvl="1"/>
            <a:r>
              <a:rPr lang="en-US" dirty="0"/>
              <a:t>Do 100 tests, some of them will come up significant</a:t>
            </a:r>
          </a:p>
          <a:p>
            <a:pPr lvl="1"/>
            <a:r>
              <a:rPr lang="en-US" dirty="0"/>
              <a:t>Write up your result</a:t>
            </a:r>
          </a:p>
          <a:p>
            <a:r>
              <a:rPr lang="en-US" dirty="0"/>
              <a:t>https://</a:t>
            </a:r>
            <a:r>
              <a:rPr lang="en-US" dirty="0" err="1"/>
              <a:t>xkcd.com</a:t>
            </a:r>
            <a:r>
              <a:rPr lang="en-US" dirty="0"/>
              <a:t>/882/</a:t>
            </a:r>
          </a:p>
          <a:p>
            <a:r>
              <a:rPr lang="en-US" dirty="0"/>
              <a:t>Prediction con</a:t>
            </a:r>
          </a:p>
        </p:txBody>
      </p:sp>
    </p:spTree>
    <p:extLst>
      <p:ext uri="{BB962C8B-B14F-4D97-AF65-F5344CB8AC3E}">
        <p14:creationId xmlns:p14="http://schemas.microsoft.com/office/powerpoint/2010/main" val="206325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17A8-4250-4441-B2CC-0BBB3F73E087}"/>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69CDC8A4-994B-3341-B8F8-B8647139BD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940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AFFE94-612E-5A47-8F8F-3CC4B585273E}"/>
              </a:ext>
            </a:extLst>
          </p:cNvPr>
          <p:cNvSpPr>
            <a:spLocks noGrp="1"/>
          </p:cNvSpPr>
          <p:nvPr>
            <p:ph type="title"/>
          </p:nvPr>
        </p:nvSpPr>
        <p:spPr/>
        <p:txBody>
          <a:bodyPr/>
          <a:lstStyle/>
          <a:p>
            <a:r>
              <a:rPr lang="en-US" dirty="0"/>
              <a:t>Hypothesis</a:t>
            </a:r>
          </a:p>
        </p:txBody>
      </p:sp>
      <p:sp>
        <p:nvSpPr>
          <p:cNvPr id="5" name="Content Placeholder 4">
            <a:extLst>
              <a:ext uri="{FF2B5EF4-FFF2-40B4-BE49-F238E27FC236}">
                <a16:creationId xmlns:a16="http://schemas.microsoft.com/office/drawing/2014/main" id="{87712AE7-B001-0247-ADC6-ED3EA0F00B96}"/>
              </a:ext>
            </a:extLst>
          </p:cNvPr>
          <p:cNvSpPr>
            <a:spLocks noGrp="1"/>
          </p:cNvSpPr>
          <p:nvPr>
            <p:ph idx="1"/>
          </p:nvPr>
        </p:nvSpPr>
        <p:spPr/>
        <p:txBody>
          <a:bodyPr/>
          <a:lstStyle/>
          <a:p>
            <a:r>
              <a:rPr lang="en-US" dirty="0"/>
              <a:t>Joe Biden is ahead of Elizabeth Warren in public opinion in South Carolina</a:t>
            </a:r>
          </a:p>
          <a:p>
            <a:pPr lvl="1"/>
            <a:r>
              <a:rPr lang="en-US" dirty="0"/>
              <a:t>Biden 37%, Warren 16%</a:t>
            </a:r>
          </a:p>
          <a:p>
            <a:r>
              <a:rPr lang="en-US" dirty="0"/>
              <a:t>Could this difference have arisen by chance?</a:t>
            </a:r>
          </a:p>
          <a:p>
            <a:r>
              <a:rPr lang="en-US" dirty="0"/>
              <a:t>If we took another sample, maybe it would be</a:t>
            </a:r>
          </a:p>
          <a:p>
            <a:pPr lvl="1"/>
            <a:r>
              <a:rPr lang="en-US" dirty="0"/>
              <a:t>Biden 28%, Warren 30%</a:t>
            </a:r>
          </a:p>
          <a:p>
            <a:r>
              <a:rPr lang="en-US" dirty="0"/>
              <a:t>Statistical hypothesis testing for questions like this</a:t>
            </a:r>
          </a:p>
          <a:p>
            <a:pPr lvl="1"/>
            <a:r>
              <a:rPr lang="en-US" dirty="0"/>
              <a:t>How sure are we that the effect we see (Biden &gt; Warren) is "real"</a:t>
            </a:r>
          </a:p>
          <a:p>
            <a:pPr lvl="1"/>
            <a:r>
              <a:rPr lang="en-US" dirty="0"/>
              <a:t>Rather than an artifact of a particular sample</a:t>
            </a:r>
          </a:p>
          <a:p>
            <a:pPr lvl="1"/>
            <a:endParaRPr lang="en-US" dirty="0"/>
          </a:p>
        </p:txBody>
      </p:sp>
    </p:spTree>
    <p:extLst>
      <p:ext uri="{BB962C8B-B14F-4D97-AF65-F5344CB8AC3E}">
        <p14:creationId xmlns:p14="http://schemas.microsoft.com/office/powerpoint/2010/main" val="422473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A344-97D3-7E48-942E-09842E9186AC}"/>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18D95E6E-2254-1C42-A855-1EC5C8570246}"/>
              </a:ext>
            </a:extLst>
          </p:cNvPr>
          <p:cNvSpPr>
            <a:spLocks noGrp="1"/>
          </p:cNvSpPr>
          <p:nvPr>
            <p:ph idx="1"/>
          </p:nvPr>
        </p:nvSpPr>
        <p:spPr/>
        <p:txBody>
          <a:bodyPr/>
          <a:lstStyle/>
          <a:p>
            <a:r>
              <a:rPr lang="en-US" dirty="0"/>
              <a:t>I sample 1,000 tweets about UK politics</a:t>
            </a:r>
          </a:p>
          <a:p>
            <a:r>
              <a:rPr lang="en-US" dirty="0"/>
              <a:t>I sort them into pro-Brexit, anti-Brexit and neither categories</a:t>
            </a:r>
          </a:p>
          <a:p>
            <a:r>
              <a:rPr lang="en-US" dirty="0"/>
              <a:t>10% of the pro-Brexit tweets have the combination of negative sentiment and words referring to immigrants</a:t>
            </a:r>
          </a:p>
          <a:p>
            <a:pPr lvl="1"/>
            <a:r>
              <a:rPr lang="en-US" dirty="0"/>
              <a:t>Only in 1% of the anti-Brexit tweets</a:t>
            </a:r>
          </a:p>
          <a:p>
            <a:r>
              <a:rPr lang="en-US" dirty="0"/>
              <a:t>Can I conclude that pro-Brexit posters have a more negative view of immigrant than anti-Brexit users?</a:t>
            </a:r>
          </a:p>
          <a:p>
            <a:pPr lvl="1"/>
            <a:r>
              <a:rPr lang="en-US" dirty="0"/>
              <a:t>Maybe if I took another 1,000 tweets the numbers would be 5%/5%</a:t>
            </a:r>
          </a:p>
          <a:p>
            <a:pPr lvl="1"/>
            <a:endParaRPr lang="en-US" dirty="0"/>
          </a:p>
        </p:txBody>
      </p:sp>
    </p:spTree>
    <p:extLst>
      <p:ext uri="{BB962C8B-B14F-4D97-AF65-F5344CB8AC3E}">
        <p14:creationId xmlns:p14="http://schemas.microsoft.com/office/powerpoint/2010/main" val="13997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38CE-0D33-0440-85A2-5E3700F5A077}"/>
              </a:ext>
            </a:extLst>
          </p:cNvPr>
          <p:cNvSpPr>
            <a:spLocks noGrp="1"/>
          </p:cNvSpPr>
          <p:nvPr>
            <p:ph type="title"/>
          </p:nvPr>
        </p:nvSpPr>
        <p:spPr/>
        <p:txBody>
          <a:bodyPr/>
          <a:lstStyle/>
          <a:p>
            <a:r>
              <a:rPr lang="en-US" dirty="0"/>
              <a:t>Starting point: Null Hypothesis</a:t>
            </a:r>
          </a:p>
        </p:txBody>
      </p:sp>
      <p:sp>
        <p:nvSpPr>
          <p:cNvPr id="3" name="Content Placeholder 2">
            <a:extLst>
              <a:ext uri="{FF2B5EF4-FFF2-40B4-BE49-F238E27FC236}">
                <a16:creationId xmlns:a16="http://schemas.microsoft.com/office/drawing/2014/main" id="{B89F5293-45EA-E545-9E19-B815C014F1C1}"/>
              </a:ext>
            </a:extLst>
          </p:cNvPr>
          <p:cNvSpPr>
            <a:spLocks noGrp="1"/>
          </p:cNvSpPr>
          <p:nvPr>
            <p:ph idx="1"/>
          </p:nvPr>
        </p:nvSpPr>
        <p:spPr/>
        <p:txBody>
          <a:bodyPr/>
          <a:lstStyle/>
          <a:p>
            <a:r>
              <a:rPr lang="en-US" dirty="0"/>
              <a:t>The null hypothesis is the claim that there is no effect</a:t>
            </a:r>
          </a:p>
          <a:p>
            <a:pPr lvl="1"/>
            <a:r>
              <a:rPr lang="en-US" dirty="0"/>
              <a:t>Biden? Warren? No difference</a:t>
            </a:r>
          </a:p>
          <a:p>
            <a:pPr lvl="1"/>
            <a:r>
              <a:rPr lang="en-US" dirty="0"/>
              <a:t>Brexit / immigrant-bashing. Not connected</a:t>
            </a:r>
          </a:p>
          <a:p>
            <a:r>
              <a:rPr lang="en-US" dirty="0"/>
              <a:t>Indicated H</a:t>
            </a:r>
            <a:r>
              <a:rPr lang="en-US" baseline="-25000" dirty="0"/>
              <a:t>0</a:t>
            </a:r>
          </a:p>
          <a:p>
            <a:r>
              <a:rPr lang="en-US" dirty="0"/>
              <a:t>The claim we are making is H</a:t>
            </a:r>
            <a:r>
              <a:rPr lang="en-US" baseline="-25000" dirty="0"/>
              <a:t>A</a:t>
            </a:r>
          </a:p>
          <a:p>
            <a:r>
              <a:rPr lang="en-US" dirty="0"/>
              <a:t>We are trying to determine if there is enough evidence to reject the null hypothesis in favor of H</a:t>
            </a:r>
            <a:r>
              <a:rPr lang="en-US" baseline="-25000" dirty="0"/>
              <a:t>A</a:t>
            </a:r>
          </a:p>
          <a:p>
            <a:r>
              <a:rPr lang="en-US" dirty="0"/>
              <a:t>And we want to know how confident we can be that this is the right decision</a:t>
            </a:r>
          </a:p>
        </p:txBody>
      </p:sp>
    </p:spTree>
    <p:extLst>
      <p:ext uri="{BB962C8B-B14F-4D97-AF65-F5344CB8AC3E}">
        <p14:creationId xmlns:p14="http://schemas.microsoft.com/office/powerpoint/2010/main" val="86221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8"/>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Decision errors</a:t>
            </a:r>
            <a:endParaRPr dirty="0"/>
          </a:p>
        </p:txBody>
      </p:sp>
      <p:sp>
        <p:nvSpPr>
          <p:cNvPr id="130" name="Google Shape;130;p28"/>
          <p:cNvSpPr txBox="1">
            <a:spLocks noGrp="1"/>
          </p:cNvSpPr>
          <p:nvPr>
            <p:ph idx="1"/>
          </p:nvPr>
        </p:nvSpPr>
        <p:spPr>
          <a:prstGeom prst="rect">
            <a:avLst/>
          </a:prstGeom>
        </p:spPr>
        <p:txBody>
          <a:bodyPr spcFirstLastPara="1" vert="horz" wrap="square" lIns="91425" tIns="91425" rIns="91425" bIns="91425" rtlCol="0" anchor="t" anchorCtr="0">
            <a:noAutofit/>
          </a:bodyPr>
          <a:lstStyle/>
          <a:p>
            <a:pPr indent="-381000">
              <a:lnSpc>
                <a:spcPct val="115000"/>
              </a:lnSpc>
              <a:spcBef>
                <a:spcPts val="0"/>
              </a:spcBef>
              <a:buSzPts val="2400"/>
            </a:pPr>
            <a:r>
              <a:rPr lang="en" sz="2400" dirty="0"/>
              <a:t>Hypothesis tests are not flawless.</a:t>
            </a:r>
            <a:endParaRPr sz="2400" dirty="0"/>
          </a:p>
          <a:p>
            <a:pPr indent="-381000">
              <a:lnSpc>
                <a:spcPct val="115000"/>
              </a:lnSpc>
              <a:spcBef>
                <a:spcPts val="0"/>
              </a:spcBef>
              <a:buSzPts val="2400"/>
            </a:pPr>
            <a:r>
              <a:rPr lang="en" sz="2400" dirty="0"/>
              <a:t>In the court system innocent people are sometimes wrongly convicted, and the guilty sometimes walk free.</a:t>
            </a:r>
            <a:endParaRPr sz="2400" dirty="0"/>
          </a:p>
          <a:p>
            <a:pPr indent="-381000">
              <a:lnSpc>
                <a:spcPct val="115000"/>
              </a:lnSpc>
              <a:spcBef>
                <a:spcPts val="0"/>
              </a:spcBef>
              <a:buSzPts val="2400"/>
            </a:pPr>
            <a:r>
              <a:rPr lang="en" sz="2400" dirty="0"/>
              <a:t>Similarly, we can make a wrong decision in statistical hypothesis tests as well. </a:t>
            </a:r>
            <a:endParaRPr sz="2400" dirty="0"/>
          </a:p>
          <a:p>
            <a:pPr indent="-381000">
              <a:lnSpc>
                <a:spcPct val="115000"/>
              </a:lnSpc>
              <a:spcBef>
                <a:spcPts val="0"/>
              </a:spcBef>
              <a:buSzPts val="2400"/>
            </a:pPr>
            <a:r>
              <a:rPr lang="en" sz="2400" dirty="0"/>
              <a:t>The difference is that we have the tools necessary to quantify how often we make errors in statistics.</a:t>
            </a:r>
            <a:endParaRPr sz="2400" dirty="0"/>
          </a:p>
        </p:txBody>
      </p:sp>
    </p:spTree>
    <p:extLst>
      <p:ext uri="{BB962C8B-B14F-4D97-AF65-F5344CB8AC3E}">
        <p14:creationId xmlns:p14="http://schemas.microsoft.com/office/powerpoint/2010/main" val="371329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9"/>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a:t>Decision errors (cont.)</a:t>
            </a:r>
            <a:endParaRPr/>
          </a:p>
        </p:txBody>
      </p:sp>
      <p:sp>
        <p:nvSpPr>
          <p:cNvPr id="136" name="Google Shape;136;p29"/>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Tree>
    <p:extLst>
      <p:ext uri="{BB962C8B-B14F-4D97-AF65-F5344CB8AC3E}">
        <p14:creationId xmlns:p14="http://schemas.microsoft.com/office/powerpoint/2010/main" val="390178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30"/>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Decision errors (cont.)</a:t>
            </a:r>
            <a:endParaRPr dirty="0"/>
          </a:p>
        </p:txBody>
      </p:sp>
      <p:sp>
        <p:nvSpPr>
          <p:cNvPr id="142" name="Google Shape;142;p30"/>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pic>
        <p:nvPicPr>
          <p:cNvPr id="144" name="Google Shape;144;p30"/>
          <p:cNvPicPr preferRelativeResize="0"/>
          <p:nvPr/>
        </p:nvPicPr>
        <p:blipFill>
          <a:blip r:embed="rId3">
            <a:alphaModFix/>
          </a:blip>
          <a:stretch>
            <a:fillRect/>
          </a:stretch>
        </p:blipFill>
        <p:spPr>
          <a:xfrm>
            <a:off x="2540400" y="3301670"/>
            <a:ext cx="6109576" cy="1744300"/>
          </a:xfrm>
          <a:prstGeom prst="rect">
            <a:avLst/>
          </a:prstGeom>
          <a:noFill/>
          <a:ln>
            <a:noFill/>
          </a:ln>
        </p:spPr>
      </p:pic>
    </p:spTree>
    <p:extLst>
      <p:ext uri="{BB962C8B-B14F-4D97-AF65-F5344CB8AC3E}">
        <p14:creationId xmlns:p14="http://schemas.microsoft.com/office/powerpoint/2010/main" val="64389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31"/>
          <p:cNvSpPr txBox="1">
            <a:spLocks noGrp="1"/>
          </p:cNvSpPr>
          <p:nvPr>
            <p:ph type="title"/>
          </p:nvPr>
        </p:nvSpPr>
        <p:spPr>
          <a:prstGeom prst="rect">
            <a:avLst/>
          </a:prstGeom>
        </p:spPr>
        <p:txBody>
          <a:bodyPr spcFirstLastPara="1" vert="horz" wrap="square" lIns="91425" tIns="91425" rIns="91425" bIns="91425" rtlCol="0" anchor="b" anchorCtr="0">
            <a:noAutofit/>
          </a:bodyPr>
          <a:lstStyle/>
          <a:p>
            <a:r>
              <a:rPr lang="en" dirty="0"/>
              <a:t>Decision errors (cont.)</a:t>
            </a:r>
            <a:endParaRPr dirty="0"/>
          </a:p>
        </p:txBody>
      </p:sp>
      <p:sp>
        <p:nvSpPr>
          <p:cNvPr id="149" name="Google Shape;149;p31"/>
          <p:cNvSpPr txBox="1">
            <a:spLocks noGrp="1"/>
          </p:cNvSpPr>
          <p:nvPr>
            <p:ph idx="1"/>
          </p:nvPr>
        </p:nvSpPr>
        <p:spPr>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400" dirty="0"/>
              <a:t>There are two competing hypotheses: the null and the alternative. In a hypothesis test, we make a decision about which might be true, but our choice might be incorrect.</a:t>
            </a:r>
            <a:endParaRPr sz="2400" dirty="0"/>
          </a:p>
        </p:txBody>
      </p:sp>
      <p:pic>
        <p:nvPicPr>
          <p:cNvPr id="151" name="Google Shape;151;p31"/>
          <p:cNvPicPr preferRelativeResize="0"/>
          <p:nvPr/>
        </p:nvPicPr>
        <p:blipFill>
          <a:blip r:embed="rId3">
            <a:alphaModFix/>
          </a:blip>
          <a:stretch>
            <a:fillRect/>
          </a:stretch>
        </p:blipFill>
        <p:spPr>
          <a:xfrm>
            <a:off x="2540400" y="3301670"/>
            <a:ext cx="6109576" cy="1744300"/>
          </a:xfrm>
          <a:prstGeom prst="rect">
            <a:avLst/>
          </a:prstGeom>
          <a:noFill/>
          <a:ln>
            <a:noFill/>
          </a:ln>
        </p:spPr>
      </p:pic>
      <p:pic>
        <p:nvPicPr>
          <p:cNvPr id="152" name="Google Shape;152;p31"/>
          <p:cNvPicPr preferRelativeResize="0"/>
          <p:nvPr/>
        </p:nvPicPr>
        <p:blipFill>
          <a:blip r:embed="rId4">
            <a:alphaModFix/>
          </a:blip>
          <a:stretch>
            <a:fillRect/>
          </a:stretch>
        </p:blipFill>
        <p:spPr>
          <a:xfrm>
            <a:off x="5531775" y="4128034"/>
            <a:ext cx="438150" cy="276225"/>
          </a:xfrm>
          <a:prstGeom prst="rect">
            <a:avLst/>
          </a:prstGeom>
          <a:noFill/>
          <a:ln>
            <a:noFill/>
          </a:ln>
        </p:spPr>
      </p:pic>
    </p:spTree>
    <p:extLst>
      <p:ext uri="{BB962C8B-B14F-4D97-AF65-F5344CB8AC3E}">
        <p14:creationId xmlns:p14="http://schemas.microsoft.com/office/powerpoint/2010/main" val="42664876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{E1965DA6-1EDB-A44E-B17D-48CC4EF17F92}tf10001123</Template>
  <TotalTime>4663</TotalTime>
  <Words>2064</Words>
  <Application>Microsoft Macintosh PowerPoint</Application>
  <PresentationFormat>Widescreen</PresentationFormat>
  <Paragraphs>156</Paragraphs>
  <Slides>28</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Gill Sans MT</vt:lpstr>
      <vt:lpstr>Wingdings 2</vt:lpstr>
      <vt:lpstr>Dividend</vt:lpstr>
      <vt:lpstr>INFO 5871-001: Data Science / Info Science</vt:lpstr>
      <vt:lpstr>hypothesis testing</vt:lpstr>
      <vt:lpstr>Hypothesis</vt:lpstr>
      <vt:lpstr>Another example</vt:lpstr>
      <vt:lpstr>Starting point: Null Hypothesis</vt:lpstr>
      <vt:lpstr>Decision errors</vt:lpstr>
      <vt:lpstr>Decision errors (cont.)</vt:lpstr>
      <vt:lpstr>Decision errors (cont.)</vt:lpstr>
      <vt:lpstr>Decision errors (cont.)</vt:lpstr>
      <vt:lpstr>Decision errors (cont.)</vt:lpstr>
      <vt:lpstr>Decision errors (cont.)</vt:lpstr>
      <vt:lpstr>Decision errors (cont.)</vt:lpstr>
      <vt:lpstr>Hypothesis Test as a trial</vt:lpstr>
      <vt:lpstr>How do we think about this in the US legal system?</vt:lpstr>
      <vt:lpstr>Type 1 error rate</vt:lpstr>
      <vt:lpstr>Facebook interest categories</vt:lpstr>
      <vt:lpstr>Facebook interest categories</vt:lpstr>
      <vt:lpstr>Facebook interest categories</vt:lpstr>
      <vt:lpstr>Facebook interest categories - conditions</vt:lpstr>
      <vt:lpstr>Facebook interest categories - conditions</vt:lpstr>
      <vt:lpstr>Test statistic</vt:lpstr>
      <vt:lpstr>p-values</vt:lpstr>
      <vt:lpstr>Facebook interest categories - p-value</vt:lpstr>
      <vt:lpstr>Facebook interest categories - Making a decision</vt:lpstr>
      <vt:lpstr>Choosing a significance level</vt:lpstr>
      <vt:lpstr>One vs. two sided hypothesis tests</vt:lpstr>
      <vt:lpstr>p-hacking</vt:lpstr>
      <vt:lpstr>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5871-001: Data Science / Info Science</dc:title>
  <dc:creator>Robin Douglas Burke</dc:creator>
  <cp:lastModifiedBy>Keke Wu</cp:lastModifiedBy>
  <cp:revision>74</cp:revision>
  <dcterms:created xsi:type="dcterms:W3CDTF">2019-08-24T17:30:40Z</dcterms:created>
  <dcterms:modified xsi:type="dcterms:W3CDTF">2019-10-01T02:08:43Z</dcterms:modified>
</cp:coreProperties>
</file>