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53"/>
  </p:notesMasterIdLst>
  <p:sldIdLst>
    <p:sldId id="256" r:id="rId2"/>
    <p:sldId id="261" r:id="rId3"/>
    <p:sldId id="31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5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DF5E6-1C9C-1645-84C7-07C94D82A3D1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7F2A-77BC-2647-88EC-248BB500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9b066a1b_0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9b066a1b_0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343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ef08203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ef08203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992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fff8405_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fff8405_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938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ef08203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ef08203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713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ef08203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ef08203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697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fff8405_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fff8405_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645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ef08203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8ef08203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800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ef08203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ef08203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255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fff8405_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fff8405_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898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ef08203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8ef08203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703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fff8405_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bfff8405_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96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d9b5fcf_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d9b5fcf_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650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ef082036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8ef082036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352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ef08203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ef08203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454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8ef08203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8ef08203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290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ef08203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ef08203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415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8ef08203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8ef08203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4594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ef082036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ef082036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0190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bfff8405_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bfff8405_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567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8ef082036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8ef082036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059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ef08203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8ef08203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2517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8ef082036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8ef082036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938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d659cad_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d659cad_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6785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ec3cab4_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bec3cab4_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9068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8ef08203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8ef08203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366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8ef082036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8ef082036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8766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fa07629d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fa07629d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4652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dd9b5fcf_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dd9b5fcf_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8404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ef082036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ef082036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3700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8ef08203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8ef08203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6789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ef082036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ef082036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3170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dd9b5fcf_0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dd9b5fcf_0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159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8ef082036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8ef082036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071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d659cad_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d659cad_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3279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dd9b5fcf_0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dd9b5fcf_0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3733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dd9b5fcf_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dd9b5fcf_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6885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dd9b5fcf_0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dd9b5fcf_0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8552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dd9b5fcf_0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dd9b5fcf_0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8700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dd9b5fcf_0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dd9b5fcf_0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3284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dd9b5fcf_0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dd9b5fcf_0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9352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8ef08203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8ef08203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830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8ef082036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8ef082036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8273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8ef082036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8ef082036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105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d9b5fcf_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d9b5fcf_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562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fff8405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fff8405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031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ef08203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ef08203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188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fff8405_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fff8405_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278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ef08203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ef08203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7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397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sa/3.0/us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95EErdouO2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950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en" sz="2200"/>
              <a:t>The table below shows the observed and expected counts from Labby's experiment.</a:t>
            </a:r>
            <a:endParaRPr sz="2200"/>
          </a:p>
        </p:txBody>
      </p:sp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Summarizing Labby's results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 flipH="1">
            <a:off x="1981075" y="5083600"/>
            <a:ext cx="7822200" cy="950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Why are the expected counts the same for all outcomes but the observed counts are different? At a first glance, does there appear to be an inconsistency between the observed and expected counts?</a:t>
            </a:r>
            <a:endParaRPr sz="2200">
              <a:solidFill>
                <a:schemeClr val="accent1"/>
              </a:solidFill>
            </a:endParaRPr>
          </a:p>
        </p:txBody>
      </p:sp>
      <p:pic>
        <p:nvPicPr>
          <p:cNvPr id="102" name="Google Shape;1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263" y="2210626"/>
            <a:ext cx="3713464" cy="2827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127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5294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accent1"/>
                </a:solidFill>
              </a:rPr>
              <a:t>Do these data provide convincing evidence of an inconsistency between the observed and expected counts?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endParaRPr sz="200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000"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Setting the hypotheses</a:t>
            </a:r>
            <a:endParaRPr baseline="30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08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5294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accent1"/>
                </a:solidFill>
              </a:rPr>
              <a:t>Do these data provide convincing evidence of an inconsistency between the observed and expected counts?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:  There is no inconsistency between the observed and the expected counts. </a:t>
            </a:r>
            <a:r>
              <a:rPr lang="en" sz="2000">
                <a:solidFill>
                  <a:schemeClr val="accent3"/>
                </a:solidFill>
              </a:rPr>
              <a:t>The observed counts follow the same distribution as the expected counts.</a:t>
            </a:r>
            <a:endParaRPr sz="2000">
              <a:solidFill>
                <a:schemeClr val="accent3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endParaRPr sz="200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000"/>
          </a:p>
        </p:txBody>
      </p:sp>
      <p:sp>
        <p:nvSpPr>
          <p:cNvPr id="114" name="Google Shape;114;p2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Setting the hypotheses</a:t>
            </a:r>
            <a:endParaRPr baseline="30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9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5294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accent1"/>
                </a:solidFill>
              </a:rPr>
              <a:t>Do these data provide convincing evidence of an inconsistency between the observed and expected counts?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:  There is no inconsistency between the observed and the expected counts. </a:t>
            </a:r>
            <a:r>
              <a:rPr lang="en" sz="2000">
                <a:solidFill>
                  <a:schemeClr val="accent3"/>
                </a:solidFill>
              </a:rPr>
              <a:t>The observed counts follow the same distribution as the expected counts.</a:t>
            </a:r>
            <a:endParaRPr sz="2000">
              <a:solidFill>
                <a:schemeClr val="accent3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2000" i="1"/>
              <a:t>H</a:t>
            </a:r>
            <a:r>
              <a:rPr lang="en" sz="2000" i="1" baseline="-25000"/>
              <a:t>A</a:t>
            </a:r>
            <a:r>
              <a:rPr lang="en" sz="2000"/>
              <a:t>:  There is an inconsistency between the observed and the expected counts. </a:t>
            </a:r>
            <a:r>
              <a:rPr lang="en" sz="2000">
                <a:solidFill>
                  <a:schemeClr val="accent3"/>
                </a:solidFill>
              </a:rPr>
              <a:t>The observed counts </a:t>
            </a:r>
            <a:r>
              <a:rPr lang="en" sz="2000" i="1">
                <a:solidFill>
                  <a:srgbClr val="FF9900"/>
                </a:solidFill>
              </a:rPr>
              <a:t>do not</a:t>
            </a:r>
            <a:r>
              <a:rPr lang="en" sz="2000">
                <a:solidFill>
                  <a:schemeClr val="accent3"/>
                </a:solidFill>
              </a:rPr>
              <a:t> follow the same distribution as the expected counts.</a:t>
            </a:r>
            <a:r>
              <a:rPr lang="en" sz="2000"/>
              <a:t> There is a bias in which side comes up on the roll of a die.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000"/>
          </a:p>
        </p:txBody>
      </p:sp>
      <p:sp>
        <p:nvSpPr>
          <p:cNvPr id="120" name="Google Shape;120;p2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Setting the hypotheses</a:t>
            </a:r>
            <a:endParaRPr baseline="30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84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Evaluating the hypotheses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26" name="Google Shape;126;p27"/>
          <p:cNvSpPr txBox="1">
            <a:spLocks noGrp="1"/>
          </p:cNvSpPr>
          <p:nvPr>
            <p:ph type="body" idx="1"/>
          </p:nvPr>
        </p:nvSpPr>
        <p:spPr>
          <a:xfrm flipH="1">
            <a:off x="1981200" y="1305775"/>
            <a:ext cx="7822200" cy="3307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To evaluate these hypotheses, we quantify how different the observed counts are from the expected counts.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113546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Evaluating the hypotheses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32" name="Google Shape;132;p28"/>
          <p:cNvSpPr txBox="1">
            <a:spLocks noGrp="1"/>
          </p:cNvSpPr>
          <p:nvPr>
            <p:ph type="body" idx="1"/>
          </p:nvPr>
        </p:nvSpPr>
        <p:spPr>
          <a:xfrm flipH="1">
            <a:off x="1981200" y="1305775"/>
            <a:ext cx="7822200" cy="3307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To evaluate these hypotheses, we quantify how different the observed counts are from the expected counts.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Large deviations from what would be expected based on sampling variation (chance) alone provide strong evidence for the alternative hypothesis.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341080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Evaluating the hypotheses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38" name="Google Shape;138;p29"/>
          <p:cNvSpPr txBox="1">
            <a:spLocks noGrp="1"/>
          </p:cNvSpPr>
          <p:nvPr>
            <p:ph type="body" idx="1"/>
          </p:nvPr>
        </p:nvSpPr>
        <p:spPr>
          <a:xfrm flipH="1">
            <a:off x="1981200" y="1305775"/>
            <a:ext cx="7822200" cy="3307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To evaluate these hypotheses, we quantify how different the observed counts are from the expected counts.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Large deviations from what would be expected based on sampling variation (chance) alone provide strong evidence for the alternative hypothesis.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This is called a </a:t>
            </a:r>
            <a:r>
              <a:rPr lang="en" sz="2200" i="1">
                <a:solidFill>
                  <a:schemeClr val="accent1"/>
                </a:solidFill>
              </a:rPr>
              <a:t>goodness of fit</a:t>
            </a:r>
            <a:r>
              <a:rPr lang="en" sz="2200"/>
              <a:t> test since we're evaluating how well the observed data fit the expected distribution.</a:t>
            </a: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52524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body" idx="1"/>
          </p:nvPr>
        </p:nvSpPr>
        <p:spPr>
          <a:xfrm flipH="1">
            <a:off x="1981150" y="1305775"/>
            <a:ext cx="8050800" cy="1583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en" sz="2000"/>
              <a:t>The general form of a test statistic is</a:t>
            </a:r>
            <a:endParaRPr sz="2000"/>
          </a:p>
        </p:txBody>
      </p:sp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Anatomy of a test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45" name="Google Shape;1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725" y="1850501"/>
            <a:ext cx="3123650" cy="71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1128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>
            <a:spLocks noGrp="1"/>
          </p:cNvSpPr>
          <p:nvPr>
            <p:ph type="body" idx="1"/>
          </p:nvPr>
        </p:nvSpPr>
        <p:spPr>
          <a:xfrm flipH="1">
            <a:off x="1981150" y="2567425"/>
            <a:ext cx="8050800" cy="2068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000"/>
              <a:t>This construction is based on 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1000"/>
              </a:spcBef>
              <a:buSzPts val="2000"/>
              <a:buAutoNum type="arabicPeriod"/>
            </a:pPr>
            <a:r>
              <a:rPr lang="en" sz="2000"/>
              <a:t>identifying the difference between a point estimate and an expected value if the null hypothesis was true, and 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rabicPeriod"/>
            </a:pPr>
            <a:r>
              <a:rPr lang="en" sz="2000"/>
              <a:t>standardizing that difference using the standard error of the point estimate.</a:t>
            </a:r>
            <a:endParaRPr sz="2000"/>
          </a:p>
        </p:txBody>
      </p:sp>
      <p:sp>
        <p:nvSpPr>
          <p:cNvPr id="151" name="Google Shape;151;p31"/>
          <p:cNvSpPr txBox="1">
            <a:spLocks noGrp="1"/>
          </p:cNvSpPr>
          <p:nvPr>
            <p:ph type="body" idx="1"/>
          </p:nvPr>
        </p:nvSpPr>
        <p:spPr>
          <a:xfrm flipH="1">
            <a:off x="1981150" y="1305775"/>
            <a:ext cx="8050800" cy="1583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en" sz="2000"/>
              <a:t>The general form of a test statistic is</a:t>
            </a:r>
            <a:endParaRPr sz="2000"/>
          </a:p>
        </p:txBody>
      </p:sp>
      <p:sp>
        <p:nvSpPr>
          <p:cNvPr id="152" name="Google Shape;152;p3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Anatomy of a test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725" y="1850501"/>
            <a:ext cx="3123650" cy="71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125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>
            <a:spLocks noGrp="1"/>
          </p:cNvSpPr>
          <p:nvPr>
            <p:ph type="body" idx="1"/>
          </p:nvPr>
        </p:nvSpPr>
        <p:spPr>
          <a:xfrm flipH="1">
            <a:off x="1981150" y="2567425"/>
            <a:ext cx="8050800" cy="2068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000"/>
              <a:t>This construction is based on 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1000"/>
              </a:spcBef>
              <a:buSzPts val="2000"/>
              <a:buAutoNum type="arabicPeriod"/>
            </a:pPr>
            <a:r>
              <a:rPr lang="en" sz="2000"/>
              <a:t>identifying the difference between a point estimate and an expected value if the null hypothesis was true, and 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rabicPeriod"/>
            </a:pPr>
            <a:r>
              <a:rPr lang="en" sz="2000"/>
              <a:t>standardizing that difference using the standard error of the point estimate.</a:t>
            </a:r>
            <a:endParaRPr sz="2000"/>
          </a:p>
        </p:txBody>
      </p:sp>
      <p:sp>
        <p:nvSpPr>
          <p:cNvPr id="159" name="Google Shape;159;p32"/>
          <p:cNvSpPr txBox="1">
            <a:spLocks noGrp="1"/>
          </p:cNvSpPr>
          <p:nvPr>
            <p:ph type="body" idx="1"/>
          </p:nvPr>
        </p:nvSpPr>
        <p:spPr>
          <a:xfrm flipH="1">
            <a:off x="1981150" y="1305775"/>
            <a:ext cx="8050800" cy="1583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en" sz="2000"/>
              <a:t>The general form of a test statistic is</a:t>
            </a:r>
            <a:endParaRPr sz="2000"/>
          </a:p>
        </p:txBody>
      </p:sp>
      <p:sp>
        <p:nvSpPr>
          <p:cNvPr id="160" name="Google Shape;160;p3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Anatomy of a test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725" y="1850501"/>
            <a:ext cx="3123650" cy="7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>
            <a:spLocks noGrp="1"/>
          </p:cNvSpPr>
          <p:nvPr>
            <p:ph type="body" idx="1"/>
          </p:nvPr>
        </p:nvSpPr>
        <p:spPr>
          <a:xfrm flipH="1">
            <a:off x="1981150" y="4635625"/>
            <a:ext cx="8050800" cy="108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000"/>
              <a:t>These two ideas will help in the construction of an appropriate test statistic for count data.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383200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CHI-Square</a:t>
            </a:r>
            <a:r>
              <a:rPr lang="en-US" dirty="0"/>
              <a:t> Test for Counts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7,  Part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60687-B5A8-3E47-B316-D0315A2B0EB1}"/>
              </a:ext>
            </a:extLst>
          </p:cNvPr>
          <p:cNvSpPr txBox="1"/>
          <p:nvPr/>
        </p:nvSpPr>
        <p:spPr>
          <a:xfrm>
            <a:off x="8219209" y="1392382"/>
            <a:ext cx="3803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Some parts based on material by </a:t>
            </a:r>
            <a:br>
              <a:rPr lang="en-US" dirty="0"/>
            </a:br>
            <a:r>
              <a:rPr lang="en-US" dirty="0"/>
              <a:t>Mine </a:t>
            </a:r>
            <a:r>
              <a:rPr lang="en-US" dirty="0" err="1"/>
              <a:t>Çetinkaya-Rundel</a:t>
            </a:r>
            <a:r>
              <a:rPr lang="en-US" dirty="0"/>
              <a:t> of </a:t>
            </a:r>
            <a:r>
              <a:rPr lang="en-US" dirty="0" err="1"/>
              <a:t>OpenIntro</a:t>
            </a:r>
            <a:endParaRPr lang="en-US" dirty="0"/>
          </a:p>
          <a:p>
            <a:pPr lvl="0"/>
            <a:r>
              <a:rPr lang="en-US" dirty="0"/>
              <a:t>under the </a:t>
            </a:r>
            <a:r>
              <a:rPr lang="en-US" u="sng" dirty="0">
                <a:solidFill>
                  <a:schemeClr val="hlink"/>
                </a:solidFill>
                <a:hlinkClick r:id="rId2"/>
              </a:rPr>
              <a:t>CC BY-SA license</a:t>
            </a:r>
            <a:endParaRPr lang="en-US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53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68" name="Google Shape;168;p3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215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/>
              <a:t>When dealing with counts and investigating how far the observed counts are from the expected counts, we use a new test statistic called the </a:t>
            </a:r>
            <a:r>
              <a:rPr lang="en" sz="2200" i="1">
                <a:solidFill>
                  <a:schemeClr val="accent1"/>
                </a:solidFill>
              </a:rPr>
              <a:t>chi-square (χ</a:t>
            </a:r>
            <a:r>
              <a:rPr lang="en" sz="2200" i="1" baseline="30000">
                <a:solidFill>
                  <a:schemeClr val="accent1"/>
                </a:solidFill>
              </a:rPr>
              <a:t>2</a:t>
            </a:r>
            <a:r>
              <a:rPr lang="en" sz="2200" i="1">
                <a:solidFill>
                  <a:schemeClr val="accent1"/>
                </a:solidFill>
              </a:rPr>
              <a:t>) statistic</a:t>
            </a:r>
            <a:r>
              <a:rPr lang="en" sz="2200"/>
              <a:t>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 i="1"/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190067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74" name="Google Shape;174;p3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215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/>
              <a:t>When dealing with counts and investigating how far the observed counts are from the expected counts, we use a new test statistic called the </a:t>
            </a:r>
            <a:r>
              <a:rPr lang="en" sz="2200" i="1">
                <a:solidFill>
                  <a:schemeClr val="accent1"/>
                </a:solidFill>
              </a:rPr>
              <a:t>chi-square (χ</a:t>
            </a:r>
            <a:r>
              <a:rPr lang="en" sz="2200" i="1" baseline="30000">
                <a:solidFill>
                  <a:schemeClr val="accent1"/>
                </a:solidFill>
              </a:rPr>
              <a:t>2</a:t>
            </a:r>
            <a:r>
              <a:rPr lang="en" sz="2200" i="1">
                <a:solidFill>
                  <a:schemeClr val="accent1"/>
                </a:solidFill>
              </a:rPr>
              <a:t>) statistic</a:t>
            </a:r>
            <a:r>
              <a:rPr lang="en" sz="2200"/>
              <a:t>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 i="1"/>
              <a:t>χ</a:t>
            </a:r>
            <a:r>
              <a:rPr lang="en" sz="2200" i="1" baseline="30000"/>
              <a:t>2</a:t>
            </a:r>
            <a:r>
              <a:rPr lang="en" sz="2200" i="1"/>
              <a:t> statistic</a:t>
            </a:r>
            <a:endParaRPr sz="2200" i="1"/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/>
          </a:p>
        </p:txBody>
      </p:sp>
      <p:pic>
        <p:nvPicPr>
          <p:cNvPr id="175" name="Google Shape;1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950" y="3609476"/>
            <a:ext cx="6619750" cy="1043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160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462455" y="10498"/>
            <a:ext cx="11193517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Calculating the chi-square statistic</a:t>
            </a:r>
            <a:endParaRPr baseline="30000" dirty="0">
              <a:solidFill>
                <a:schemeClr val="accent1"/>
              </a:solidFill>
            </a:endParaRPr>
          </a:p>
        </p:txBody>
      </p:sp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63" y="1187901"/>
            <a:ext cx="7645102" cy="1302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035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>
            <a:spLocks noGrp="1"/>
          </p:cNvSpPr>
          <p:nvPr>
            <p:ph type="title"/>
          </p:nvPr>
        </p:nvSpPr>
        <p:spPr>
          <a:xfrm>
            <a:off x="472967" y="-12"/>
            <a:ext cx="10783612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Calculating the chi-square statistic</a:t>
            </a:r>
            <a:endParaRPr baseline="30000" dirty="0">
              <a:solidFill>
                <a:schemeClr val="accent1"/>
              </a:solidFill>
            </a:endParaRPr>
          </a:p>
        </p:txBody>
      </p:sp>
      <p:pic>
        <p:nvPicPr>
          <p:cNvPr id="187" name="Google Shape;1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63" y="1187901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81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>
            <a:spLocks noGrp="1"/>
          </p:cNvSpPr>
          <p:nvPr>
            <p:ph type="title"/>
          </p:nvPr>
        </p:nvSpPr>
        <p:spPr>
          <a:xfrm>
            <a:off x="462455" y="10498"/>
            <a:ext cx="11151476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Calculating the chi-square statistic</a:t>
            </a:r>
            <a:endParaRPr baseline="30000" dirty="0">
              <a:solidFill>
                <a:schemeClr val="accent1"/>
              </a:solidFill>
            </a:endParaRPr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63" y="1187901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6063" y="3129147"/>
            <a:ext cx="7698502" cy="638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422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462455" y="-12"/>
            <a:ext cx="11172497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Calculating the chi-square statistic</a:t>
            </a:r>
            <a:endParaRPr baseline="30000" dirty="0">
              <a:solidFill>
                <a:schemeClr val="accent1"/>
              </a:solidFill>
            </a:endParaRPr>
          </a:p>
        </p:txBody>
      </p:sp>
      <p:pic>
        <p:nvPicPr>
          <p:cNvPr id="202" name="Google Shape;2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63" y="1187901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6063" y="3129147"/>
            <a:ext cx="76985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9863" y="3767486"/>
            <a:ext cx="6434702" cy="638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873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>
            <a:spLocks noGrp="1"/>
          </p:cNvSpPr>
          <p:nvPr>
            <p:ph type="title"/>
          </p:nvPr>
        </p:nvSpPr>
        <p:spPr>
          <a:xfrm>
            <a:off x="441433" y="-12"/>
            <a:ext cx="10993821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Calculating the chi-square statistic</a:t>
            </a:r>
            <a:endParaRPr baseline="30000" dirty="0">
              <a:solidFill>
                <a:schemeClr val="accent1"/>
              </a:solidFill>
            </a:endParaRPr>
          </a:p>
        </p:txBody>
      </p:sp>
      <p:pic>
        <p:nvPicPr>
          <p:cNvPr id="211" name="Google Shape;2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63" y="1187901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6063" y="3129147"/>
            <a:ext cx="76985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9863" y="3767486"/>
            <a:ext cx="6434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9875" y="4364167"/>
            <a:ext cx="7235702" cy="638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29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>
            <a:spLocks noGrp="1"/>
          </p:cNvSpPr>
          <p:nvPr>
            <p:ph type="title"/>
          </p:nvPr>
        </p:nvSpPr>
        <p:spPr>
          <a:xfrm>
            <a:off x="441433" y="-12"/>
            <a:ext cx="11161987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Calculating the chi-square statistic</a:t>
            </a:r>
            <a:endParaRPr baseline="30000" dirty="0">
              <a:solidFill>
                <a:schemeClr val="accent1"/>
              </a:solidFill>
            </a:endParaRPr>
          </a:p>
        </p:txBody>
      </p:sp>
      <p:pic>
        <p:nvPicPr>
          <p:cNvPr id="221" name="Google Shape;2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63" y="1187901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6063" y="3129147"/>
            <a:ext cx="76985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9863" y="3767486"/>
            <a:ext cx="6434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9875" y="4352380"/>
            <a:ext cx="7235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9897" y="4990718"/>
            <a:ext cx="7840902" cy="612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261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>
            <a:spLocks noGrp="1"/>
          </p:cNvSpPr>
          <p:nvPr>
            <p:ph type="title"/>
          </p:nvPr>
        </p:nvSpPr>
        <p:spPr>
          <a:xfrm>
            <a:off x="472966" y="-12"/>
            <a:ext cx="11161986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Calculating the chi-square statistic</a:t>
            </a:r>
            <a:endParaRPr baseline="30000" dirty="0">
              <a:solidFill>
                <a:schemeClr val="accent1"/>
              </a:solidFill>
            </a:endParaRPr>
          </a:p>
        </p:txBody>
      </p:sp>
      <p:pic>
        <p:nvPicPr>
          <p:cNvPr id="232" name="Google Shape;2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63" y="1187901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6063" y="3129147"/>
            <a:ext cx="76985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9863" y="3767486"/>
            <a:ext cx="6434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9875" y="4352380"/>
            <a:ext cx="7235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9897" y="4990718"/>
            <a:ext cx="7840902" cy="612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9909" y="5602837"/>
            <a:ext cx="6176602" cy="655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46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73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/>
              <a:t>Squaring the difference between the observed and the expected outcome does two things: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>
              <a:solidFill>
                <a:schemeClr val="accent1"/>
              </a:solidFill>
            </a:endParaRPr>
          </a:p>
        </p:txBody>
      </p:sp>
      <p:sp>
        <p:nvSpPr>
          <p:cNvPr id="244" name="Google Shape;244;p4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Why square?</a:t>
            </a:r>
            <a:endParaRPr baseline="30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9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FE3623-7A3A-6846-A60C-E323A3CB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8A23AF-22DB-524A-99E9-11B6B26A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observed counts match an expected distribution?</a:t>
            </a:r>
          </a:p>
        </p:txBody>
      </p:sp>
    </p:spTree>
    <p:extLst>
      <p:ext uri="{BB962C8B-B14F-4D97-AF65-F5344CB8AC3E}">
        <p14:creationId xmlns:p14="http://schemas.microsoft.com/office/powerpoint/2010/main" val="1243483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73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/>
              <a:t>Squaring the difference between the observed and the expected outcome does two things: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1000"/>
              </a:spcBef>
              <a:buSzPts val="2200"/>
            </a:pPr>
            <a:r>
              <a:rPr lang="en" sz="2200"/>
              <a:t>Any standardized difference that is squared will now be positive.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>
              <a:solidFill>
                <a:schemeClr val="accent1"/>
              </a:solidFill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Why square?</a:t>
            </a:r>
            <a:endParaRPr baseline="30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6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73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/>
              <a:t>Squaring the difference between the observed and the expected outcome does two things: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1000"/>
              </a:spcBef>
              <a:buSzPts val="2200"/>
            </a:pPr>
            <a:r>
              <a:rPr lang="en" sz="2200"/>
              <a:t>Any standardized difference that is squared will now be positive.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Differences that already looked unusual will become much larger after being squared.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>
              <a:solidFill>
                <a:schemeClr val="accent1"/>
              </a:solidFill>
            </a:endParaRPr>
          </a:p>
        </p:txBody>
      </p:sp>
      <p:sp>
        <p:nvSpPr>
          <p:cNvPr id="256" name="Google Shape;256;p4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Why square?</a:t>
            </a:r>
            <a:endParaRPr baseline="30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5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73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/>
              <a:t>Squaring the difference between the observed and the expected outcome does two things: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1000"/>
              </a:spcBef>
              <a:buSzPts val="2200"/>
            </a:pPr>
            <a:r>
              <a:rPr lang="en" sz="2200"/>
              <a:t>Any standardized difference that is squared will now be positive.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Differences that already looked unusual will become much larger after being squared.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When have we seen this before?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62" name="Google Shape;262;p4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Why square?</a:t>
            </a:r>
            <a:endParaRPr baseline="30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10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dirty="0"/>
              <a:t>In order to determine if the χ</a:t>
            </a:r>
            <a:r>
              <a:rPr lang="en" baseline="30000" dirty="0"/>
              <a:t>2</a:t>
            </a:r>
            <a:r>
              <a:rPr lang="en" dirty="0"/>
              <a:t> statistic we calculated is considered unusually high or not we need to first describe its distribution.</a:t>
            </a:r>
            <a:endParaRPr dirty="0"/>
          </a:p>
        </p:txBody>
      </p:sp>
      <p:sp>
        <p:nvSpPr>
          <p:cNvPr id="268" name="Google Shape;268;p4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The chi-square distribution</a:t>
            </a:r>
            <a:endParaRPr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701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/>
              <a:t>In order to determine if the χ</a:t>
            </a:r>
            <a:r>
              <a:rPr lang="en" baseline="30000"/>
              <a:t>2</a:t>
            </a:r>
            <a:r>
              <a:rPr lang="en"/>
              <a:t> statistic we calculated is considered unusually high or not we need to first describe its distribution.</a:t>
            </a:r>
            <a:endParaRPr/>
          </a:p>
        </p:txBody>
      </p:sp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The chi-square distribution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5" name="Google Shape;275;p47"/>
          <p:cNvSpPr txBox="1">
            <a:spLocks noGrp="1"/>
          </p:cNvSpPr>
          <p:nvPr>
            <p:ph type="body" idx="1"/>
          </p:nvPr>
        </p:nvSpPr>
        <p:spPr>
          <a:xfrm flipH="1">
            <a:off x="1981075" y="2053975"/>
            <a:ext cx="7822200" cy="748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/>
              <a:t>The chi-square distribution has just one parameter called </a:t>
            </a:r>
            <a:r>
              <a:rPr lang="en" i="1">
                <a:solidFill>
                  <a:schemeClr val="accent1"/>
                </a:solidFill>
              </a:rPr>
              <a:t>degrees of freedom (df)</a:t>
            </a:r>
            <a:r>
              <a:rPr lang="en"/>
              <a:t>, which influences the shape, center, and spread of the distribution.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388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/>
              <a:t>In order to determine if the χ</a:t>
            </a:r>
            <a:r>
              <a:rPr lang="en" baseline="30000"/>
              <a:t>2</a:t>
            </a:r>
            <a:r>
              <a:rPr lang="en"/>
              <a:t> statistic we calculated is considered unusually high or not we need to first describe its distribution.</a:t>
            </a:r>
            <a:endParaRPr/>
          </a:p>
        </p:txBody>
      </p:sp>
      <p:sp>
        <p:nvSpPr>
          <p:cNvPr id="281" name="Google Shape;281;p4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The chi-square distribution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3" name="Google Shape;283;p48"/>
          <p:cNvSpPr txBox="1">
            <a:spLocks noGrp="1"/>
          </p:cNvSpPr>
          <p:nvPr>
            <p:ph type="body" idx="1"/>
          </p:nvPr>
        </p:nvSpPr>
        <p:spPr>
          <a:xfrm flipH="1">
            <a:off x="1981075" y="2053975"/>
            <a:ext cx="7822200" cy="748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/>
              <a:t>The chi-square distribution has just one parameter called </a:t>
            </a:r>
            <a:r>
              <a:rPr lang="en" i="1">
                <a:solidFill>
                  <a:schemeClr val="accent1"/>
                </a:solidFill>
              </a:rPr>
              <a:t>degrees of freedom (df)</a:t>
            </a:r>
            <a:r>
              <a:rPr lang="en"/>
              <a:t>, which influences the shape, center, and spread of the distribution.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C8DC7-4B83-FD4B-B1B9-19BDD457C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oogle Shape;291;p49">
            <a:extLst>
              <a:ext uri="{FF2B5EF4-FFF2-40B4-BE49-F238E27FC236}">
                <a16:creationId xmlns:a16="http://schemas.microsoft.com/office/drawing/2014/main" id="{3FA1986E-A22F-054B-A373-13F0EFE91C2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116" y="3226337"/>
            <a:ext cx="5713600" cy="291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302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>
            <a:spLocks noGrp="1"/>
          </p:cNvSpPr>
          <p:nvPr>
            <p:ph type="body" idx="1"/>
          </p:nvPr>
        </p:nvSpPr>
        <p:spPr>
          <a:xfrm flipH="1">
            <a:off x="1981074" y="1610575"/>
            <a:ext cx="8623863" cy="1881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 dirty="0"/>
              <a:t>p-value = tail area under the chi-square distribution (as usual)</a:t>
            </a: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endParaRPr lang="en" sz="2200" dirty="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 dirty="0"/>
              <a:t>In Python, </a:t>
            </a:r>
            <a:r>
              <a:rPr lang="en" sz="2200" dirty="0" err="1"/>
              <a:t>scipy.stats.chisquare</a:t>
            </a:r>
            <a:endParaRPr lang="en" sz="2200" dirty="0"/>
          </a:p>
          <a:p>
            <a:pPr lvl="1" indent="-368300">
              <a:lnSpc>
                <a:spcPct val="115000"/>
              </a:lnSpc>
              <a:buSzPts val="2200"/>
            </a:pP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st.chisquare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f_obs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=observations, 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f_exp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=expected)</a:t>
            </a:r>
          </a:p>
          <a:p>
            <a:pPr indent="-368300">
              <a:lnSpc>
                <a:spcPct val="115000"/>
              </a:lnSpc>
              <a:buSzPts val="2200"/>
            </a:pPr>
            <a:r>
              <a:rPr lang="en-US" sz="2200" dirty="0">
                <a:cs typeface="Courier New" panose="02070309020205020404" pitchFamily="49" charset="0"/>
              </a:rPr>
              <a:t>Returns a "</a:t>
            </a:r>
            <a:r>
              <a:rPr lang="en-US" sz="2200" dirty="0" err="1">
                <a:cs typeface="Courier New" panose="02070309020205020404" pitchFamily="49" charset="0"/>
              </a:rPr>
              <a:t>PowerDivergenceResult</a:t>
            </a:r>
            <a:r>
              <a:rPr lang="en-US" sz="2200" dirty="0">
                <a:cs typeface="Courier New" panose="02070309020205020404" pitchFamily="49" charset="0"/>
              </a:rPr>
              <a:t>" (don't ask)</a:t>
            </a:r>
          </a:p>
          <a:p>
            <a:pPr lvl="1" indent="-368300">
              <a:lnSpc>
                <a:spcPct val="115000"/>
              </a:lnSpc>
              <a:buSzPts val="2200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res.statistic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is the </a:t>
            </a:r>
            <a:r>
              <a:rPr lang="en" sz="2000" dirty="0"/>
              <a:t>χ</a:t>
            </a:r>
            <a:r>
              <a:rPr lang="en" sz="2000" baseline="30000" dirty="0"/>
              <a:t>2</a:t>
            </a:r>
            <a:r>
              <a:rPr lang="en" sz="2000" dirty="0"/>
              <a:t> value</a:t>
            </a:r>
          </a:p>
          <a:p>
            <a:pPr lvl="1" indent="-368300">
              <a:lnSpc>
                <a:spcPct val="115000"/>
              </a:lnSpc>
              <a:buSzPts val="2200"/>
            </a:pP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res.pvalue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2000" dirty="0">
                <a:cs typeface="Courier New" panose="02070309020205020404" pitchFamily="49" charset="0"/>
              </a:rPr>
              <a:t>is the associated area under the curve</a:t>
            </a:r>
          </a:p>
          <a:p>
            <a:pPr indent="-368300">
              <a:lnSpc>
                <a:spcPct val="115000"/>
              </a:lnSpc>
              <a:buSzPts val="2200"/>
            </a:pPr>
            <a:r>
              <a:rPr lang="en" sz="2200" dirty="0">
                <a:cs typeface="Courier New" panose="02070309020205020404" pitchFamily="49" charset="0"/>
              </a:rPr>
              <a:t>The smaller the statistic</a:t>
            </a:r>
          </a:p>
          <a:p>
            <a:pPr lvl="1" indent="-368300">
              <a:lnSpc>
                <a:spcPct val="115000"/>
              </a:lnSpc>
              <a:buSzPts val="2200"/>
            </a:pPr>
            <a:r>
              <a:rPr lang="en" sz="2000" dirty="0">
                <a:cs typeface="Courier New" panose="02070309020205020404" pitchFamily="49" charset="0"/>
              </a:rPr>
              <a:t>the closer the value to 0</a:t>
            </a:r>
          </a:p>
          <a:p>
            <a:pPr lvl="1" indent="-368300">
              <a:lnSpc>
                <a:spcPct val="115000"/>
              </a:lnSpc>
              <a:buSzPts val="2200"/>
            </a:pPr>
            <a:r>
              <a:rPr lang="en" sz="2000" dirty="0">
                <a:cs typeface="Courier New" panose="02070309020205020404" pitchFamily="49" charset="0"/>
              </a:rPr>
              <a:t>the more area under the curve</a:t>
            </a:r>
          </a:p>
          <a:p>
            <a:pPr lvl="1" indent="-368300">
              <a:lnSpc>
                <a:spcPct val="115000"/>
              </a:lnSpc>
              <a:buSzPts val="2200"/>
            </a:pPr>
            <a:r>
              <a:rPr lang="en" sz="2000" dirty="0">
                <a:cs typeface="Courier New" panose="02070309020205020404" pitchFamily="49" charset="0"/>
              </a:rPr>
              <a:t>the greater the p-value</a:t>
            </a:r>
          </a:p>
          <a:p>
            <a:pPr lvl="1" indent="-368300">
              <a:lnSpc>
                <a:spcPct val="115000"/>
              </a:lnSpc>
              <a:buSzPts val="2200"/>
            </a:pPr>
            <a:r>
              <a:rPr lang="en" sz="2000" dirty="0">
                <a:cs typeface="Courier New" panose="02070309020205020404" pitchFamily="49" charset="0"/>
              </a:rPr>
              <a:t>the more likely that the divergence is due to chance</a:t>
            </a:r>
            <a:endParaRPr sz="2000" dirty="0">
              <a:cs typeface="Courier New" panose="02070309020205020404" pitchFamily="49" charset="0"/>
            </a:endParaRPr>
          </a:p>
        </p:txBody>
      </p:sp>
      <p:sp>
        <p:nvSpPr>
          <p:cNvPr id="311" name="Google Shape;311;p52"/>
          <p:cNvSpPr txBox="1">
            <a:spLocks noGrp="1"/>
          </p:cNvSpPr>
          <p:nvPr>
            <p:ph type="title"/>
          </p:nvPr>
        </p:nvSpPr>
        <p:spPr>
          <a:xfrm>
            <a:off x="451945" y="162763"/>
            <a:ext cx="11540358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Finding areas under the chi-square curve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71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 txBox="1">
            <a:spLocks noGrp="1"/>
          </p:cNvSpPr>
          <p:nvPr>
            <p:ph type="body" idx="1"/>
          </p:nvPr>
        </p:nvSpPr>
        <p:spPr>
          <a:xfrm flipH="1">
            <a:off x="1981075" y="1153375"/>
            <a:ext cx="7822200" cy="826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research question was: Do these data provide convincing evidence of an inconsistency between the observed and expected counts?</a:t>
            </a:r>
            <a:endParaRPr sz="1900"/>
          </a:p>
        </p:txBody>
      </p:sp>
      <p:sp>
        <p:nvSpPr>
          <p:cNvPr id="360" name="Google Shape;360;p5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Back to Labby's dice</a:t>
            </a:r>
            <a:endParaRPr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02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0"/>
          <p:cNvSpPr txBox="1">
            <a:spLocks noGrp="1"/>
          </p:cNvSpPr>
          <p:nvPr>
            <p:ph type="body" idx="1"/>
          </p:nvPr>
        </p:nvSpPr>
        <p:spPr>
          <a:xfrm flipH="1">
            <a:off x="1981075" y="2132575"/>
            <a:ext cx="7822200" cy="283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hypotheses were:</a:t>
            </a:r>
            <a:endParaRPr sz="1900"/>
          </a:p>
          <a:p>
            <a:pPr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900" i="1">
                <a:solidFill>
                  <a:schemeClr val="accent1"/>
                </a:solidFill>
              </a:rPr>
              <a:t>H</a:t>
            </a:r>
            <a:r>
              <a:rPr lang="en" sz="1900" i="1" baseline="-25000">
                <a:solidFill>
                  <a:schemeClr val="accent1"/>
                </a:solidFill>
              </a:rPr>
              <a:t>0</a:t>
            </a:r>
            <a:r>
              <a:rPr lang="en" sz="1900"/>
              <a:t>: There is no inconsistency between the observed and the expected counts. The observed counts follow the same distribution as the expected counts.</a:t>
            </a:r>
            <a:endParaRPr sz="1900"/>
          </a:p>
          <a:p>
            <a:pPr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900" i="1">
                <a:solidFill>
                  <a:schemeClr val="accent1"/>
                </a:solidFill>
              </a:rPr>
              <a:t>H</a:t>
            </a:r>
            <a:r>
              <a:rPr lang="en" sz="1900" i="1" baseline="-25000">
                <a:solidFill>
                  <a:schemeClr val="accent1"/>
                </a:solidFill>
              </a:rPr>
              <a:t>A</a:t>
            </a:r>
            <a:r>
              <a:rPr lang="en" sz="1900"/>
              <a:t>: There is an inconsistency between the observed and the expected counts. The observed counts </a:t>
            </a:r>
            <a:r>
              <a:rPr lang="en" sz="1900" i="1">
                <a:solidFill>
                  <a:srgbClr val="FF9900"/>
                </a:solidFill>
              </a:rPr>
              <a:t>do not</a:t>
            </a:r>
            <a:r>
              <a:rPr lang="en" sz="1900"/>
              <a:t> follow the same distribution as the expected counts. There is a bias in which side comes up on the roll of a die.</a:t>
            </a:r>
            <a:endParaRPr sz="19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1900"/>
          </a:p>
        </p:txBody>
      </p:sp>
      <p:sp>
        <p:nvSpPr>
          <p:cNvPr id="366" name="Google Shape;366;p60"/>
          <p:cNvSpPr txBox="1">
            <a:spLocks noGrp="1"/>
          </p:cNvSpPr>
          <p:nvPr>
            <p:ph type="body" idx="1"/>
          </p:nvPr>
        </p:nvSpPr>
        <p:spPr>
          <a:xfrm flipH="1">
            <a:off x="1981075" y="1153375"/>
            <a:ext cx="7822200" cy="826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research question was: Do these data provide convincing evidence of an inconsistency between the observed and expected counts?</a:t>
            </a:r>
            <a:endParaRPr sz="1900"/>
          </a:p>
        </p:txBody>
      </p:sp>
      <p:sp>
        <p:nvSpPr>
          <p:cNvPr id="367" name="Google Shape;367;p6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Back to Labby's dice</a:t>
            </a:r>
            <a:endParaRPr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65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1"/>
          <p:cNvSpPr txBox="1">
            <a:spLocks noGrp="1"/>
          </p:cNvSpPr>
          <p:nvPr>
            <p:ph type="body" idx="1"/>
          </p:nvPr>
        </p:nvSpPr>
        <p:spPr>
          <a:xfrm flipH="1">
            <a:off x="1981075" y="2132575"/>
            <a:ext cx="7822200" cy="283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hypotheses were:</a:t>
            </a:r>
            <a:endParaRPr sz="1900"/>
          </a:p>
          <a:p>
            <a:pPr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900" i="1">
                <a:solidFill>
                  <a:schemeClr val="accent1"/>
                </a:solidFill>
              </a:rPr>
              <a:t>H</a:t>
            </a:r>
            <a:r>
              <a:rPr lang="en" sz="1900" i="1" baseline="-25000">
                <a:solidFill>
                  <a:schemeClr val="accent1"/>
                </a:solidFill>
              </a:rPr>
              <a:t>0</a:t>
            </a:r>
            <a:r>
              <a:rPr lang="en" sz="1900"/>
              <a:t>: There is no inconsistency between the observed and the expected counts. The observed counts follow the same distribution as the expected counts.</a:t>
            </a:r>
            <a:endParaRPr sz="1900"/>
          </a:p>
          <a:p>
            <a:pPr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900" i="1">
                <a:solidFill>
                  <a:schemeClr val="accent1"/>
                </a:solidFill>
              </a:rPr>
              <a:t>H</a:t>
            </a:r>
            <a:r>
              <a:rPr lang="en" sz="1900" i="1" baseline="-25000">
                <a:solidFill>
                  <a:schemeClr val="accent1"/>
                </a:solidFill>
              </a:rPr>
              <a:t>A</a:t>
            </a:r>
            <a:r>
              <a:rPr lang="en" sz="1900"/>
              <a:t>: There is an inconsistency between the observed and the expected counts. The observed counts </a:t>
            </a:r>
            <a:r>
              <a:rPr lang="en" sz="1900" i="1">
                <a:solidFill>
                  <a:srgbClr val="FF9900"/>
                </a:solidFill>
              </a:rPr>
              <a:t>do not</a:t>
            </a:r>
            <a:r>
              <a:rPr lang="en" sz="1900"/>
              <a:t> follow the same distribution as the expected counts. There is a bias in which side comes up on the roll of a die.</a:t>
            </a:r>
            <a:endParaRPr sz="19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1900"/>
          </a:p>
        </p:txBody>
      </p:sp>
      <p:sp>
        <p:nvSpPr>
          <p:cNvPr id="373" name="Google Shape;373;p61"/>
          <p:cNvSpPr txBox="1">
            <a:spLocks noGrp="1"/>
          </p:cNvSpPr>
          <p:nvPr>
            <p:ph type="body" idx="1"/>
          </p:nvPr>
        </p:nvSpPr>
        <p:spPr>
          <a:xfrm flipH="1">
            <a:off x="1981075" y="1153375"/>
            <a:ext cx="7822200" cy="826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research question was: Do these data provide convincing evidence of an inconsistency between the observed and expected counts?</a:t>
            </a:r>
            <a:endParaRPr sz="1900"/>
          </a:p>
        </p:txBody>
      </p:sp>
      <p:sp>
        <p:nvSpPr>
          <p:cNvPr id="374" name="Google Shape;374;p6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Back to Labby's dice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75" name="Google Shape;375;p61"/>
          <p:cNvSpPr txBox="1">
            <a:spLocks noGrp="1"/>
          </p:cNvSpPr>
          <p:nvPr>
            <p:ph type="body" idx="1"/>
          </p:nvPr>
        </p:nvSpPr>
        <p:spPr>
          <a:xfrm flipH="1">
            <a:off x="1981075" y="4972375"/>
            <a:ext cx="7822200" cy="505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We had calculated a test statistic of </a:t>
            </a:r>
            <a:r>
              <a:rPr lang="en" sz="1900" i="1">
                <a:solidFill>
                  <a:srgbClr val="FF9900"/>
                </a:solidFill>
              </a:rPr>
              <a:t>χ</a:t>
            </a:r>
            <a:r>
              <a:rPr lang="en" sz="1900" i="1" baseline="30000">
                <a:solidFill>
                  <a:srgbClr val="FF9900"/>
                </a:solidFill>
              </a:rPr>
              <a:t>2</a:t>
            </a:r>
            <a:r>
              <a:rPr lang="en" sz="1900">
                <a:solidFill>
                  <a:srgbClr val="FF9900"/>
                </a:solidFill>
              </a:rPr>
              <a:t> = 24.67</a:t>
            </a:r>
            <a:r>
              <a:rPr lang="en" sz="1900"/>
              <a:t>.</a:t>
            </a:r>
            <a:endParaRPr sz="1900"/>
          </a:p>
        </p:txBody>
      </p:sp>
    </p:spTree>
    <p:extLst>
      <p:ext uri="{BB962C8B-B14F-4D97-AF65-F5344CB8AC3E}">
        <p14:creationId xmlns:p14="http://schemas.microsoft.com/office/powerpoint/2010/main" val="385732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Weldon's dice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58" name="Google Shape;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5739" y="645689"/>
            <a:ext cx="2143125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7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5592900" cy="31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Walter Frank Raphael Weldon (1860 - 1906), was an English evolutionary biologist and a founder of biometry. He was the joint founding editor of Biometrika, with Francis Galton and Karl Pearson.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In 1894, he rolled 12 dice 26,306 times, and recorded the number of 5s or 6s (which he considered to be a success).</a:t>
            </a:r>
            <a:endParaRPr sz="2200"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 flipH="1">
            <a:off x="1980975" y="4411075"/>
            <a:ext cx="7887900" cy="1829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It was observed that 5s or 6s occurred more often than expected, and Pearson hypothesized that this was probably due to the construction of the dice. Most inexpensive dice have hollowed-out pips, and since opposite sides add to 7, the face with 6 pips is lighter than its opposing face, which has only 1 pip.</a:t>
            </a: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742403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2"/>
          <p:cNvSpPr txBox="1">
            <a:spLocks noGrp="1"/>
          </p:cNvSpPr>
          <p:nvPr>
            <p:ph type="body" idx="1"/>
          </p:nvPr>
        </p:nvSpPr>
        <p:spPr>
          <a:xfrm flipH="1">
            <a:off x="1981075" y="2132575"/>
            <a:ext cx="7822200" cy="283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hypotheses were:</a:t>
            </a:r>
            <a:endParaRPr sz="1900"/>
          </a:p>
          <a:p>
            <a:pPr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900" i="1">
                <a:solidFill>
                  <a:schemeClr val="accent1"/>
                </a:solidFill>
              </a:rPr>
              <a:t>H</a:t>
            </a:r>
            <a:r>
              <a:rPr lang="en" sz="1900" i="1" baseline="-25000">
                <a:solidFill>
                  <a:schemeClr val="accent1"/>
                </a:solidFill>
              </a:rPr>
              <a:t>0</a:t>
            </a:r>
            <a:r>
              <a:rPr lang="en" sz="1900"/>
              <a:t>: There is no inconsistency between the observed and the expected counts. The observed counts follow the same distribution as the expected counts.</a:t>
            </a:r>
            <a:endParaRPr sz="1900"/>
          </a:p>
          <a:p>
            <a:pPr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900" i="1">
                <a:solidFill>
                  <a:schemeClr val="accent1"/>
                </a:solidFill>
              </a:rPr>
              <a:t>H</a:t>
            </a:r>
            <a:r>
              <a:rPr lang="en" sz="1900" i="1" baseline="-25000">
                <a:solidFill>
                  <a:schemeClr val="accent1"/>
                </a:solidFill>
              </a:rPr>
              <a:t>A</a:t>
            </a:r>
            <a:r>
              <a:rPr lang="en" sz="1900"/>
              <a:t>: There is an inconsistency between the observed and the expected counts. The observed counts </a:t>
            </a:r>
            <a:r>
              <a:rPr lang="en" sz="1900" i="1">
                <a:solidFill>
                  <a:srgbClr val="FF9900"/>
                </a:solidFill>
              </a:rPr>
              <a:t>do not</a:t>
            </a:r>
            <a:r>
              <a:rPr lang="en" sz="1900"/>
              <a:t> follow the same distribution as the expected counts. There is a bias in which side comes up on the roll of a die.</a:t>
            </a:r>
            <a:endParaRPr sz="19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1900"/>
          </a:p>
        </p:txBody>
      </p:sp>
      <p:sp>
        <p:nvSpPr>
          <p:cNvPr id="381" name="Google Shape;381;p62"/>
          <p:cNvSpPr txBox="1">
            <a:spLocks noGrp="1"/>
          </p:cNvSpPr>
          <p:nvPr>
            <p:ph type="body" idx="1"/>
          </p:nvPr>
        </p:nvSpPr>
        <p:spPr>
          <a:xfrm flipH="1">
            <a:off x="1981075" y="1153375"/>
            <a:ext cx="7822200" cy="826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research question was: Do these data provide convincing evidence of an inconsistency between the observed and expected counts?</a:t>
            </a:r>
            <a:endParaRPr sz="1900"/>
          </a:p>
        </p:txBody>
      </p:sp>
      <p:sp>
        <p:nvSpPr>
          <p:cNvPr id="382" name="Google Shape;382;p6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Back to Labby's dice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3" name="Google Shape;383;p62"/>
          <p:cNvSpPr txBox="1">
            <a:spLocks noGrp="1"/>
          </p:cNvSpPr>
          <p:nvPr>
            <p:ph type="body" idx="1"/>
          </p:nvPr>
        </p:nvSpPr>
        <p:spPr>
          <a:xfrm flipH="1">
            <a:off x="1981075" y="4972375"/>
            <a:ext cx="7822200" cy="505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We had calculated a test statistic of </a:t>
            </a:r>
            <a:r>
              <a:rPr lang="en" sz="1900" i="1">
                <a:solidFill>
                  <a:srgbClr val="FF9900"/>
                </a:solidFill>
              </a:rPr>
              <a:t>χ</a:t>
            </a:r>
            <a:r>
              <a:rPr lang="en" sz="1900" i="1" baseline="30000">
                <a:solidFill>
                  <a:srgbClr val="FF9900"/>
                </a:solidFill>
              </a:rPr>
              <a:t>2</a:t>
            </a:r>
            <a:r>
              <a:rPr lang="en" sz="1900">
                <a:solidFill>
                  <a:srgbClr val="FF9900"/>
                </a:solidFill>
              </a:rPr>
              <a:t> = 24.67</a:t>
            </a:r>
            <a:r>
              <a:rPr lang="en" sz="1900"/>
              <a:t>.</a:t>
            </a:r>
            <a:endParaRPr sz="1900"/>
          </a:p>
        </p:txBody>
      </p:sp>
      <p:sp>
        <p:nvSpPr>
          <p:cNvPr id="384" name="Google Shape;384;p62"/>
          <p:cNvSpPr txBox="1">
            <a:spLocks noGrp="1"/>
          </p:cNvSpPr>
          <p:nvPr>
            <p:ph type="body" idx="1"/>
          </p:nvPr>
        </p:nvSpPr>
        <p:spPr>
          <a:xfrm flipH="1">
            <a:off x="1981075" y="5477575"/>
            <a:ext cx="7822200" cy="976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All we need is the df and we can calculate the tail area (the p-value) and make a decision on the hypotheses.</a:t>
            </a:r>
            <a:endParaRPr sz="1900"/>
          </a:p>
        </p:txBody>
      </p:sp>
    </p:spTree>
    <p:extLst>
      <p:ext uri="{BB962C8B-B14F-4D97-AF65-F5344CB8AC3E}">
        <p14:creationId xmlns:p14="http://schemas.microsoft.com/office/powerpoint/2010/main" val="156863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94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2000"/>
              <a:t>When conducting a goodness of fit test to evaluate how well the observed data follow an expected distribution, the degrees of freedom are calculated as the number of cells (</a:t>
            </a:r>
            <a:r>
              <a:rPr lang="en" sz="2000" i="1"/>
              <a:t>k</a:t>
            </a:r>
            <a:r>
              <a:rPr lang="en" sz="2000"/>
              <a:t>) minus 1.</a:t>
            </a:r>
            <a:br>
              <a:rPr lang="en" sz="2000"/>
            </a:br>
            <a:br>
              <a:rPr lang="en" sz="1200"/>
            </a:br>
            <a:r>
              <a:rPr lang="en" sz="2000"/>
              <a:t>                                         </a:t>
            </a:r>
            <a:r>
              <a:rPr lang="en" sz="2000" i="1">
                <a:solidFill>
                  <a:schemeClr val="accent1"/>
                </a:solidFill>
              </a:rPr>
              <a:t>df = k - 1</a:t>
            </a:r>
            <a:endParaRPr sz="2000" i="1">
              <a:solidFill>
                <a:schemeClr val="accent1"/>
              </a:solidFill>
            </a:endParaRPr>
          </a:p>
        </p:txBody>
      </p:sp>
      <p:sp>
        <p:nvSpPr>
          <p:cNvPr id="390" name="Google Shape;390;p63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Degrees of freedom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046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94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2000"/>
              <a:t>When conducting a goodness of fit test to evaluate how well the observed data follow an expected distribution, the degrees of freedom are calculated as the number of cells (</a:t>
            </a:r>
            <a:r>
              <a:rPr lang="en" sz="2000" i="1"/>
              <a:t>k</a:t>
            </a:r>
            <a:r>
              <a:rPr lang="en" sz="2000"/>
              <a:t>) minus 1.</a:t>
            </a:r>
            <a:br>
              <a:rPr lang="en" sz="2000"/>
            </a:br>
            <a:br>
              <a:rPr lang="en" sz="1200"/>
            </a:br>
            <a:r>
              <a:rPr lang="en" sz="2000"/>
              <a:t>                                         </a:t>
            </a:r>
            <a:r>
              <a:rPr lang="en" sz="2000" i="1">
                <a:solidFill>
                  <a:schemeClr val="accent1"/>
                </a:solidFill>
              </a:rPr>
              <a:t>df = k - 1</a:t>
            </a:r>
            <a:endParaRPr sz="2000" i="1">
              <a:solidFill>
                <a:schemeClr val="accent1"/>
              </a:solidFill>
            </a:endParaRPr>
          </a:p>
        </p:txBody>
      </p:sp>
      <p:sp>
        <p:nvSpPr>
          <p:cNvPr id="396" name="Google Shape;396;p64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Degrees of freedom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7" name="Google Shape;397;p64"/>
          <p:cNvSpPr txBox="1">
            <a:spLocks noGrp="1"/>
          </p:cNvSpPr>
          <p:nvPr>
            <p:ph type="body" idx="1"/>
          </p:nvPr>
        </p:nvSpPr>
        <p:spPr>
          <a:xfrm flipH="1">
            <a:off x="1981075" y="3299875"/>
            <a:ext cx="7822200" cy="122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2000"/>
              <a:t>For dice outcomes, k = 6, therefore</a:t>
            </a:r>
            <a:br>
              <a:rPr lang="en" sz="2000"/>
            </a:br>
            <a:br>
              <a:rPr lang="en" sz="1200"/>
            </a:br>
            <a:r>
              <a:rPr lang="en" sz="2000"/>
              <a:t>                                      </a:t>
            </a:r>
            <a:r>
              <a:rPr lang="en" sz="2000" i="1">
                <a:solidFill>
                  <a:schemeClr val="accent1"/>
                </a:solidFill>
              </a:rPr>
              <a:t> df = 6 - 1 = 5</a:t>
            </a:r>
            <a:endParaRPr sz="2000" i="1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196798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5"/>
          <p:cNvSpPr txBox="1">
            <a:spLocks noGrp="1"/>
          </p:cNvSpPr>
          <p:nvPr>
            <p:ph type="title"/>
          </p:nvPr>
        </p:nvSpPr>
        <p:spPr>
          <a:xfrm>
            <a:off x="462455" y="162763"/>
            <a:ext cx="11193517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Finding a p-value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3" name="Google Shape;403;p65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The </a:t>
            </a:r>
            <a:r>
              <a:rPr lang="en" sz="2000" i="1">
                <a:solidFill>
                  <a:schemeClr val="accent1"/>
                </a:solidFill>
              </a:rPr>
              <a:t>p-value</a:t>
            </a:r>
            <a:r>
              <a:rPr lang="en" sz="2000" i="1"/>
              <a:t> </a:t>
            </a:r>
            <a:r>
              <a:rPr lang="en" sz="2000"/>
              <a:t>for a chi-square test is defined as the </a:t>
            </a:r>
            <a:r>
              <a:rPr lang="en" sz="2000" i="1">
                <a:solidFill>
                  <a:schemeClr val="accent1"/>
                </a:solidFill>
              </a:rPr>
              <a:t>tail area above</a:t>
            </a:r>
            <a:r>
              <a:rPr lang="en" sz="2000">
                <a:solidFill>
                  <a:schemeClr val="accent1"/>
                </a:solidFill>
              </a:rPr>
              <a:t> </a:t>
            </a:r>
            <a:r>
              <a:rPr lang="en" sz="2000" i="1">
                <a:solidFill>
                  <a:schemeClr val="accent1"/>
                </a:solidFill>
              </a:rPr>
              <a:t>the calculated test statistic</a:t>
            </a:r>
            <a:r>
              <a:rPr lang="en" sz="2000"/>
              <a:t>.</a:t>
            </a:r>
            <a:endParaRPr sz="2000"/>
          </a:p>
        </p:txBody>
      </p:sp>
      <p:pic>
        <p:nvPicPr>
          <p:cNvPr id="404" name="Google Shape;404;p65"/>
          <p:cNvPicPr preferRelativeResize="0"/>
          <p:nvPr/>
        </p:nvPicPr>
        <p:blipFill rotWithShape="1">
          <a:blip r:embed="rId3">
            <a:alphaModFix/>
          </a:blip>
          <a:srcRect l="6518" r="51072" b="49553"/>
          <a:stretch/>
        </p:blipFill>
        <p:spPr>
          <a:xfrm>
            <a:off x="2025976" y="2355051"/>
            <a:ext cx="4741375" cy="27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65"/>
          <p:cNvPicPr preferRelativeResize="0"/>
          <p:nvPr/>
        </p:nvPicPr>
        <p:blipFill rotWithShape="1">
          <a:blip r:embed="rId3">
            <a:alphaModFix/>
          </a:blip>
          <a:srcRect l="61042" b="49553"/>
          <a:stretch/>
        </p:blipFill>
        <p:spPr>
          <a:xfrm>
            <a:off x="6987500" y="2355051"/>
            <a:ext cx="3145100" cy="197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0797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6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We calculated a p-value less than 0.001. At 5% significance level, what is the conclusion of the hypothesis test?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Reject </a:t>
            </a:r>
            <a:r>
              <a:rPr lang="en" sz="2200" i="1"/>
              <a:t>H</a:t>
            </a:r>
            <a:r>
              <a:rPr lang="en" sz="2200" i="1" baseline="-25000"/>
              <a:t>0</a:t>
            </a:r>
            <a:r>
              <a:rPr lang="en" sz="2200"/>
              <a:t>, the data provide convincing evidence that the dice are fair.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Reject </a:t>
            </a:r>
            <a:r>
              <a:rPr lang="en" sz="2200" i="1"/>
              <a:t>H</a:t>
            </a:r>
            <a:r>
              <a:rPr lang="en" sz="2200" i="1" baseline="-25000"/>
              <a:t>0</a:t>
            </a:r>
            <a:r>
              <a:rPr lang="en" sz="2200"/>
              <a:t>, the data provide convincing evidence that the dice are biased.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Fail to reject </a:t>
            </a:r>
            <a:r>
              <a:rPr lang="en" sz="2200" i="1"/>
              <a:t>H</a:t>
            </a:r>
            <a:r>
              <a:rPr lang="en" sz="2200" baseline="-25000"/>
              <a:t>0</a:t>
            </a:r>
            <a:r>
              <a:rPr lang="en" sz="2200"/>
              <a:t>, the data provide convincing evidence that the dice are fair.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Fail to reject </a:t>
            </a:r>
            <a:r>
              <a:rPr lang="en" sz="2200" i="1"/>
              <a:t>H</a:t>
            </a:r>
            <a:r>
              <a:rPr lang="en" sz="2200" baseline="-25000"/>
              <a:t>0</a:t>
            </a:r>
            <a:r>
              <a:rPr lang="en" sz="2200"/>
              <a:t>, the data provide convincing evidence that the dice are biased.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  <p:sp>
        <p:nvSpPr>
          <p:cNvPr id="411" name="Google Shape;411;p6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Conclusion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62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7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We calculated a p-value less than 0.001. At 5% significance level, what is the conclusion of the hypothesis test?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Reject </a:t>
            </a:r>
            <a:r>
              <a:rPr lang="en" sz="2200" i="1"/>
              <a:t>H</a:t>
            </a:r>
            <a:r>
              <a:rPr lang="en" sz="2200" i="1" baseline="-25000"/>
              <a:t>0</a:t>
            </a:r>
            <a:r>
              <a:rPr lang="en" sz="2200"/>
              <a:t>, the data provide convincing evidence that the dice are fair.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2200"/>
              <a:buAutoNum type="alphaLcParenBoth"/>
            </a:pPr>
            <a:r>
              <a:rPr lang="en" sz="2200" i="1">
                <a:solidFill>
                  <a:srgbClr val="FF9900"/>
                </a:solidFill>
              </a:rPr>
              <a:t>Reject H</a:t>
            </a:r>
            <a:r>
              <a:rPr lang="en" sz="2200" i="1" baseline="-25000">
                <a:solidFill>
                  <a:srgbClr val="FF9900"/>
                </a:solidFill>
              </a:rPr>
              <a:t>0</a:t>
            </a:r>
            <a:r>
              <a:rPr lang="en" sz="2200" i="1">
                <a:solidFill>
                  <a:srgbClr val="FF9900"/>
                </a:solidFill>
              </a:rPr>
              <a:t>, the data provide convincing evidence that the dice are biased.</a:t>
            </a:r>
            <a:endParaRPr sz="2200" i="1">
              <a:solidFill>
                <a:srgbClr val="FF9900"/>
              </a:solidFill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Fail to reject </a:t>
            </a:r>
            <a:r>
              <a:rPr lang="en" sz="2200" i="1"/>
              <a:t>H</a:t>
            </a:r>
            <a:r>
              <a:rPr lang="en" sz="2200" i="1" baseline="-25000"/>
              <a:t>0</a:t>
            </a:r>
            <a:r>
              <a:rPr lang="en" sz="2200"/>
              <a:t>, the data provide convincing evidence that the dice are fair.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Fail to reject </a:t>
            </a:r>
            <a:r>
              <a:rPr lang="en" sz="2200" i="1"/>
              <a:t>H</a:t>
            </a:r>
            <a:r>
              <a:rPr lang="en" sz="2200" i="1" baseline="-25000"/>
              <a:t>0</a:t>
            </a:r>
            <a:r>
              <a:rPr lang="en" sz="2200"/>
              <a:t>, the data provide convincing evidence that the dice are biased.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  <p:sp>
        <p:nvSpPr>
          <p:cNvPr id="417" name="Google Shape;417;p6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Conclusion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0781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dirty="0"/>
              <a:t>The 1-6 axis is consistently shorter than the other two (2-5 and 3-4), thereby supporting the hypothesis that the faces with one and six pips are lighter than the other faces.</a:t>
            </a:r>
            <a:endParaRPr dirty="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dirty="0"/>
              <a:t>Pearson's claim that 5s and 6s appear more often due to the carved-out pips is not supported by these data.</a:t>
            </a:r>
            <a:endParaRPr dirty="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dirty="0"/>
              <a:t>Dice used in casinos have flush faces, where the pips are filled in with a plastic of the same density as the surrounding material and are more precisely shaped.</a:t>
            </a:r>
            <a:endParaRPr dirty="0"/>
          </a:p>
        </p:txBody>
      </p:sp>
      <p:sp>
        <p:nvSpPr>
          <p:cNvPr id="423" name="Google Shape;423;p6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Turns out...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24" name="Google Shape;42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375" y="4257250"/>
            <a:ext cx="3003400" cy="22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4025" y="4817875"/>
            <a:ext cx="2381250" cy="139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6843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9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8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The p-value for a chi-square test is defined as the tail area </a:t>
            </a:r>
            <a:r>
              <a:rPr lang="en" sz="2000" i="1">
                <a:solidFill>
                  <a:schemeClr val="accent1"/>
                </a:solidFill>
              </a:rPr>
              <a:t>above</a:t>
            </a:r>
            <a:r>
              <a:rPr lang="en" sz="2000" i="1"/>
              <a:t> </a:t>
            </a:r>
            <a:r>
              <a:rPr lang="en" sz="2000"/>
              <a:t>the calculated test statistic.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This is because the test statistic is always positive, and a higher test statistic means a stronger deviation from the null hypothesis.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431" name="Google Shape;431;p69"/>
          <p:cNvSpPr txBox="1">
            <a:spLocks noGrp="1"/>
          </p:cNvSpPr>
          <p:nvPr>
            <p:ph type="title"/>
          </p:nvPr>
        </p:nvSpPr>
        <p:spPr>
          <a:xfrm>
            <a:off x="441435" y="-12"/>
            <a:ext cx="11225048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Recap: p-value for a chi-square test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432" name="Google Shape;43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200" y="3533750"/>
            <a:ext cx="5695950" cy="2744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11406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0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710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Independence</a:t>
            </a:r>
            <a:r>
              <a:rPr lang="en" sz="2200"/>
              <a:t>: Each case that contributes a count to the table must be independent of all the other cases in the table.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/>
          </a:p>
        </p:txBody>
      </p:sp>
      <p:sp>
        <p:nvSpPr>
          <p:cNvPr id="438" name="Google Shape;438;p70"/>
          <p:cNvSpPr txBox="1">
            <a:spLocks noGrp="1"/>
          </p:cNvSpPr>
          <p:nvPr>
            <p:ph type="title"/>
          </p:nvPr>
        </p:nvSpPr>
        <p:spPr>
          <a:xfrm>
            <a:off x="451945" y="-12"/>
            <a:ext cx="9758855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Conditions for the chi-square test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5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1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710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Independence</a:t>
            </a:r>
            <a:r>
              <a:rPr lang="en" sz="2200"/>
              <a:t>: Each case that contributes a count to the table must be independent of all the other cases in the table.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Sample size</a:t>
            </a:r>
            <a:r>
              <a:rPr lang="en" sz="2200"/>
              <a:t>: Each particular scenario (i.e. cell) must have at least 5 </a:t>
            </a:r>
            <a:r>
              <a:rPr lang="en" sz="2200" i="1">
                <a:solidFill>
                  <a:schemeClr val="accent2"/>
                </a:solidFill>
              </a:rPr>
              <a:t>expected </a:t>
            </a:r>
            <a:r>
              <a:rPr lang="en" sz="2200"/>
              <a:t>cases.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/>
          </a:p>
        </p:txBody>
      </p:sp>
      <p:sp>
        <p:nvSpPr>
          <p:cNvPr id="444" name="Google Shape;444;p71"/>
          <p:cNvSpPr txBox="1">
            <a:spLocks noGrp="1"/>
          </p:cNvSpPr>
          <p:nvPr>
            <p:ph type="title"/>
          </p:nvPr>
        </p:nvSpPr>
        <p:spPr>
          <a:xfrm>
            <a:off x="472966" y="-12"/>
            <a:ext cx="9737834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Conditions for the chi-square test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02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5592900" cy="262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In 2009, Zacariah Labby (U of Chicago), repeated Weldon's experiment using a homemade dice-throwing, pip counting machine.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000"/>
              <a:t>      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www.youtube.com/watch?v=95EErdouO2w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The rolling-imaging process took about 20 seconds per roll.</a:t>
            </a:r>
            <a:endParaRPr sz="2000"/>
          </a:p>
        </p:txBody>
      </p:sp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Labby's dice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1"/>
          </p:nvPr>
        </p:nvSpPr>
        <p:spPr>
          <a:xfrm flipH="1">
            <a:off x="1980975" y="3928375"/>
            <a:ext cx="7887900" cy="2312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 dirty="0"/>
              <a:t>Each day there were ~150 images to process manually.</a:t>
            </a:r>
            <a:endParaRPr sz="2000" dirty="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 dirty="0"/>
              <a:t>At this rate Weldon's experiment was repeated in a little more than six full days.</a:t>
            </a:r>
            <a:endParaRPr sz="2000" dirty="0"/>
          </a:p>
        </p:txBody>
      </p:sp>
      <p:pic>
        <p:nvPicPr>
          <p:cNvPr id="68" name="Google Shape;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3850" y="287150"/>
            <a:ext cx="2855700" cy="2216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6066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2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710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Independence</a:t>
            </a:r>
            <a:r>
              <a:rPr lang="en" sz="2200"/>
              <a:t>: Each case that contributes a count to the table must be independent of all the other cases in the table.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Sample size</a:t>
            </a:r>
            <a:r>
              <a:rPr lang="en" sz="2200"/>
              <a:t>: Each particular scenario (i.e. cell) must have at least 5 </a:t>
            </a:r>
            <a:r>
              <a:rPr lang="en" sz="2200" i="1">
                <a:solidFill>
                  <a:schemeClr val="accent2"/>
                </a:solidFill>
              </a:rPr>
              <a:t>expected </a:t>
            </a:r>
            <a:r>
              <a:rPr lang="en" sz="2200"/>
              <a:t>cases.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df &gt; 1</a:t>
            </a:r>
            <a:r>
              <a:rPr lang="en" sz="2200"/>
              <a:t>: Degrees of freedom must be greater than 1.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/>
          </a:p>
        </p:txBody>
      </p:sp>
      <p:sp>
        <p:nvSpPr>
          <p:cNvPr id="450" name="Google Shape;450;p72"/>
          <p:cNvSpPr txBox="1">
            <a:spLocks noGrp="1"/>
          </p:cNvSpPr>
          <p:nvPr>
            <p:ph type="title"/>
          </p:nvPr>
        </p:nvSpPr>
        <p:spPr>
          <a:xfrm>
            <a:off x="462455" y="-12"/>
            <a:ext cx="9748345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Conditions for the chi-square test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19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710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Independence</a:t>
            </a:r>
            <a:r>
              <a:rPr lang="en" sz="2200"/>
              <a:t>: Each case that contributes a count to the table must be independent of all the other cases in the table.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Sample size</a:t>
            </a:r>
            <a:r>
              <a:rPr lang="en" sz="2200"/>
              <a:t>: Each particular scenario (i.e. cell) must have at least 5 </a:t>
            </a:r>
            <a:r>
              <a:rPr lang="en" sz="2200" i="1">
                <a:solidFill>
                  <a:schemeClr val="accent2"/>
                </a:solidFill>
              </a:rPr>
              <a:t>expected </a:t>
            </a:r>
            <a:r>
              <a:rPr lang="en" sz="2200"/>
              <a:t>cases.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df &gt; 1</a:t>
            </a:r>
            <a:r>
              <a:rPr lang="en" sz="2200"/>
              <a:t>: Degrees of freedom must be greater than 1.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200"/>
              <a:t>Failing to check conditions may unintentionally affect the test's error rates.</a:t>
            </a:r>
            <a:endParaRPr sz="2200"/>
          </a:p>
        </p:txBody>
      </p:sp>
      <p:sp>
        <p:nvSpPr>
          <p:cNvPr id="456" name="Google Shape;456;p73"/>
          <p:cNvSpPr txBox="1">
            <a:spLocks noGrp="1"/>
          </p:cNvSpPr>
          <p:nvPr>
            <p:ph type="title"/>
          </p:nvPr>
        </p:nvSpPr>
        <p:spPr>
          <a:xfrm>
            <a:off x="441434" y="-12"/>
            <a:ext cx="9769366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Conditions for the chi-square test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41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Labby's dice (cont.)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52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Labby did not actually observe the same phenomenon that Weldon observed (higher frequency of 5s and 6s).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Automation allowed Labby to collect more data than Weldon did in 1894, instead of recording "successes" and "failures", Labby recorded the individual number of pips on each die.</a:t>
            </a:r>
            <a:endParaRPr sz="2200"/>
          </a:p>
        </p:txBody>
      </p:sp>
      <p:pic>
        <p:nvPicPr>
          <p:cNvPr id="75" name="Google Shape;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651" y="3538450"/>
            <a:ext cx="3593225" cy="303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172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93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Labby rolled 12 dice 26,306 times. If each side is equally likely to come up, how many 1s, 2s, ..., 6s would he expect to have observed?</a:t>
            </a:r>
            <a:endParaRPr sz="2200">
              <a:solidFill>
                <a:schemeClr val="accent1"/>
              </a:solidFill>
            </a:endParaRPr>
          </a:p>
          <a:p>
            <a:pPr indent="-368300">
              <a:lnSpc>
                <a:spcPct val="115000"/>
              </a:lnSpc>
              <a:spcBef>
                <a:spcPts val="1000"/>
              </a:spcBef>
              <a:buSzPts val="2200"/>
              <a:buAutoNum type="alphaLcParenBoth"/>
            </a:pPr>
            <a:r>
              <a:rPr lang="en" sz="2200"/>
              <a:t>1/6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12/6 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26,306 / 6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12 x 26,306 / 6</a:t>
            </a:r>
            <a:endParaRPr sz="2200"/>
          </a:p>
        </p:txBody>
      </p:sp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counts</a:t>
            </a:r>
            <a:endParaRPr baseline="30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63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93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Labby rolled 12 dice 26,306 times. If each side is equally likely to come up, how many 1s, 2s, ..., 6s would he expect to have observed?</a:t>
            </a:r>
            <a:endParaRPr sz="2200">
              <a:solidFill>
                <a:schemeClr val="accent1"/>
              </a:solidFill>
            </a:endParaRPr>
          </a:p>
          <a:p>
            <a:pPr indent="-368300">
              <a:lnSpc>
                <a:spcPct val="115000"/>
              </a:lnSpc>
              <a:spcBef>
                <a:spcPts val="1000"/>
              </a:spcBef>
              <a:buSzPts val="2200"/>
              <a:buAutoNum type="alphaLcParenBoth"/>
            </a:pPr>
            <a:r>
              <a:rPr lang="en" sz="2200"/>
              <a:t>1/6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12 / 6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26,306 / 6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2200"/>
              <a:buAutoNum type="alphaLcParenBoth"/>
            </a:pPr>
            <a:r>
              <a:rPr lang="en" sz="2200" i="1">
                <a:solidFill>
                  <a:srgbClr val="FF9900"/>
                </a:solidFill>
              </a:rPr>
              <a:t>12 x 26,306 / 6 = 52,612</a:t>
            </a:r>
            <a:endParaRPr sz="2200" i="1">
              <a:solidFill>
                <a:srgbClr val="FF9900"/>
              </a:solidFill>
            </a:endParaRPr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counts</a:t>
            </a:r>
            <a:endParaRPr baseline="30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89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950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en" sz="2200"/>
              <a:t>The table below shows the observed and expected counts from Labby's experiment.</a:t>
            </a:r>
            <a:endParaRPr sz="2200"/>
          </a:p>
        </p:txBody>
      </p:sp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Summarizing Labby's results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94" name="Google Shape;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263" y="2210626"/>
            <a:ext cx="3713464" cy="2827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32104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4462</TotalTime>
  <Words>2324</Words>
  <Application>Microsoft Macintosh PowerPoint</Application>
  <PresentationFormat>Widescreen</PresentationFormat>
  <Paragraphs>183</Paragraphs>
  <Slides>51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Courier New</vt:lpstr>
      <vt:lpstr>Gill Sans MT</vt:lpstr>
      <vt:lpstr>Wingdings 2</vt:lpstr>
      <vt:lpstr>Dividend</vt:lpstr>
      <vt:lpstr>INFO 5871-001: Data Science / Info Science</vt:lpstr>
      <vt:lpstr>CHI-Square Test for Counts</vt:lpstr>
      <vt:lpstr>Question</vt:lpstr>
      <vt:lpstr>Weldon's dice</vt:lpstr>
      <vt:lpstr>Labby's dice</vt:lpstr>
      <vt:lpstr>Labby's dice (cont.)</vt:lpstr>
      <vt:lpstr>Expected counts</vt:lpstr>
      <vt:lpstr>Expected counts</vt:lpstr>
      <vt:lpstr>Summarizing Labby's results</vt:lpstr>
      <vt:lpstr>Summarizing Labby's results</vt:lpstr>
      <vt:lpstr>Setting the hypotheses</vt:lpstr>
      <vt:lpstr>Setting the hypotheses</vt:lpstr>
      <vt:lpstr>Setting the hypotheses</vt:lpstr>
      <vt:lpstr>Evaluating the hypotheses</vt:lpstr>
      <vt:lpstr>Evaluating the hypotheses</vt:lpstr>
      <vt:lpstr>Evaluating the hypotheses</vt:lpstr>
      <vt:lpstr>Anatomy of a test statistic</vt:lpstr>
      <vt:lpstr>Anatomy of a test statistic</vt:lpstr>
      <vt:lpstr>Anatomy of a test statistic</vt:lpstr>
      <vt:lpstr>Chi-square statistic</vt:lpstr>
      <vt:lpstr>Chi-square statistic</vt:lpstr>
      <vt:lpstr>Calculating the chi-square statistic</vt:lpstr>
      <vt:lpstr>Calculating the chi-square statistic</vt:lpstr>
      <vt:lpstr>Calculating the chi-square statistic</vt:lpstr>
      <vt:lpstr>Calculating the chi-square statistic</vt:lpstr>
      <vt:lpstr>Calculating the chi-square statistic</vt:lpstr>
      <vt:lpstr>Calculating the chi-square statistic</vt:lpstr>
      <vt:lpstr>Calculating the chi-square statistic</vt:lpstr>
      <vt:lpstr>Why square?</vt:lpstr>
      <vt:lpstr>Why square?</vt:lpstr>
      <vt:lpstr>Why square?</vt:lpstr>
      <vt:lpstr>Why square?</vt:lpstr>
      <vt:lpstr>The chi-square distribution</vt:lpstr>
      <vt:lpstr>The chi-square distribution</vt:lpstr>
      <vt:lpstr>The chi-square distribution</vt:lpstr>
      <vt:lpstr>Finding areas under the chi-square curve</vt:lpstr>
      <vt:lpstr>Back to Labby's dice</vt:lpstr>
      <vt:lpstr>Back to Labby's dice</vt:lpstr>
      <vt:lpstr>Back to Labby's dice</vt:lpstr>
      <vt:lpstr>Back to Labby's dice</vt:lpstr>
      <vt:lpstr>Degrees of freedom</vt:lpstr>
      <vt:lpstr>Degrees of freedom</vt:lpstr>
      <vt:lpstr>Finding a p-value</vt:lpstr>
      <vt:lpstr>Conclusion</vt:lpstr>
      <vt:lpstr>Conclusion</vt:lpstr>
      <vt:lpstr>Turns out...</vt:lpstr>
      <vt:lpstr>Recap: p-value for a chi-square test</vt:lpstr>
      <vt:lpstr>Conditions for the chi-square test</vt:lpstr>
      <vt:lpstr>Conditions for the chi-square test</vt:lpstr>
      <vt:lpstr>Conditions for the chi-square test</vt:lpstr>
      <vt:lpstr>Conditions for the chi-square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Robin Douglas Burke</cp:lastModifiedBy>
  <cp:revision>59</cp:revision>
  <dcterms:created xsi:type="dcterms:W3CDTF">2019-08-24T17:30:40Z</dcterms:created>
  <dcterms:modified xsi:type="dcterms:W3CDTF">2019-10-14T20:10:57Z</dcterms:modified>
</cp:coreProperties>
</file>