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76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7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f68be3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8f68be3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01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8f68be3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8f68be3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1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0d6bb51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0d6bb51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6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0d6bb5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0d6bb5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08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8f68be3_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8f68be3_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086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8f68be3_0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8f68be3_0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5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8f68be3_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8f68be3_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5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8f68be3_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8f68be3_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5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f075a4c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f075a4c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431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f075a4c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f075a4c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8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8f68be3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8f68be3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5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0d6bb5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0d6bb5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20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0d6bb5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0d6bb5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60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8f68be3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8f68be3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9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252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3.0/u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441434" y="-12"/>
            <a:ext cx="9769366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Expected counts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6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89" y="4774325"/>
            <a:ext cx="3743325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56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62455" y="-12"/>
            <a:ext cx="9748345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Expected counts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6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89" y="4774325"/>
            <a:ext cx="3743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9975" y="4793375"/>
            <a:ext cx="36576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430924" y="-12"/>
            <a:ext cx="9779876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Expected counts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472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What is the expected count for the highlighted cell?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141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119 x 141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247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478 / 478</a:t>
            </a:r>
            <a:endParaRPr sz="2200"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175" y="2176700"/>
            <a:ext cx="542925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76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4846375" y="4332550"/>
            <a:ext cx="47478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9900"/>
                </a:solidFill>
              </a:rPr>
              <a:t>→ 52</a:t>
            </a:r>
            <a:endParaRPr sz="2200">
              <a:solidFill>
                <a:srgbClr val="FF990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00">
                <a:solidFill>
                  <a:srgbClr val="FF9900"/>
                </a:solidFill>
              </a:rPr>
              <a:t>more than expected # of 5th graders</a:t>
            </a:r>
            <a:endParaRPr sz="2200">
              <a:solidFill>
                <a:srgbClr val="FF9900"/>
              </a:solidFill>
            </a:endParaRPr>
          </a:p>
          <a:p>
            <a:r>
              <a:rPr lang="en" sz="2200">
                <a:solidFill>
                  <a:srgbClr val="FF9900"/>
                </a:solidFill>
              </a:rPr>
              <a:t>have a goal of being popular</a:t>
            </a:r>
            <a:endParaRPr sz="2200">
              <a:solidFill>
                <a:srgbClr val="FF9900"/>
              </a:solidFill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 flipH="1">
            <a:off x="1980875" y="1305775"/>
            <a:ext cx="6670500" cy="472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What is the expected count for the highlighted cell?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176 x 141 / 478</a:t>
            </a:r>
            <a:endParaRPr sz="2200" i="1">
              <a:solidFill>
                <a:srgbClr val="FF99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119 x 141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247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478 / 478</a:t>
            </a:r>
            <a:endParaRPr sz="220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451945" y="-12"/>
            <a:ext cx="9758855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Expected counts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175" y="2176700"/>
            <a:ext cx="542925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92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1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441434" y="162763"/>
            <a:ext cx="11319642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test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0" y="2011714"/>
            <a:ext cx="5791200" cy="210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6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1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451945" y="162763"/>
            <a:ext cx="9758855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test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0" y="2011714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51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34E5F2-9C7C-9D45-A6E3-B93DE7463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1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462455" y="162763"/>
            <a:ext cx="9748345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test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0" y="2011714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51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963" y="5580448"/>
            <a:ext cx="7036007" cy="446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5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more than 0.3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09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900"/>
              <a:buAutoNum type="alphaLcParenBoth"/>
            </a:pPr>
            <a:r>
              <a:rPr lang="en" sz="1900" i="1">
                <a:solidFill>
                  <a:srgbClr val="FF9900"/>
                </a:solidFill>
              </a:rPr>
              <a:t>more than 0.3</a:t>
            </a:r>
            <a:endParaRPr sz="1900" i="1">
              <a:solidFill>
                <a:srgbClr val="FF99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01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261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Do these data provide evidence to suggest that goals vary by grade?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600"/>
            </a:b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: Grade and goals are independent.</a:t>
            </a:r>
            <a:br>
              <a:rPr lang="en" sz="2200"/>
            </a:br>
            <a:r>
              <a:rPr lang="en" sz="2200"/>
              <a:t>        Goals do not vary by grade.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A</a:t>
            </a:r>
            <a:r>
              <a:rPr lang="en" sz="2200"/>
              <a:t>: Grade and goals are dependent.</a:t>
            </a:r>
            <a:br>
              <a:rPr lang="en" sz="2200"/>
            </a:br>
            <a:r>
              <a:rPr lang="en" sz="2200"/>
              <a:t>        Goals vary by grade.</a:t>
            </a:r>
            <a:endParaRPr sz="2200" i="1"/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in </a:t>
            </a:r>
            <a:r>
              <a:rPr lang="en-US" dirty="0" err="1"/>
              <a:t>contingencY</a:t>
            </a:r>
            <a:r>
              <a:rPr lang="en-US" dirty="0"/>
              <a:t>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7,  Part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A8E74-F5E3-144C-8F3F-BC3A89608C3B}"/>
              </a:ext>
            </a:extLst>
          </p:cNvPr>
          <p:cNvSpPr txBox="1"/>
          <p:nvPr/>
        </p:nvSpPr>
        <p:spPr>
          <a:xfrm>
            <a:off x="8219209" y="1392382"/>
            <a:ext cx="380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Some parts based on material by </a:t>
            </a:r>
            <a:br>
              <a:rPr lang="en-US" dirty="0"/>
            </a:br>
            <a:r>
              <a:rPr lang="en-US" dirty="0"/>
              <a:t>Mine </a:t>
            </a:r>
            <a:r>
              <a:rPr lang="en-US" dirty="0" err="1"/>
              <a:t>Çetinkaya-Rundel</a:t>
            </a:r>
            <a:r>
              <a:rPr lang="en-US" dirty="0"/>
              <a:t> of </a:t>
            </a:r>
            <a:r>
              <a:rPr lang="en-US" dirty="0" err="1"/>
              <a:t>OpenIntro</a:t>
            </a:r>
            <a:endParaRPr lang="en-US" dirty="0"/>
          </a:p>
          <a:p>
            <a:pPr lvl="0"/>
            <a:r>
              <a:rPr lang="en-US" dirty="0"/>
              <a:t>under 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CC BY-SA license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FD900-0E0B-8D43-8753-800A98D0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6F90E-9C30-804F-940F-E49CC974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conditions in the table interact (have an effect) or are they independent?</a:t>
            </a:r>
          </a:p>
        </p:txBody>
      </p:sp>
    </p:spTree>
    <p:extLst>
      <p:ext uri="{BB962C8B-B14F-4D97-AF65-F5344CB8AC3E}">
        <p14:creationId xmlns:p14="http://schemas.microsoft.com/office/powerpoint/2010/main" val="12046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21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In the dataset </a:t>
            </a:r>
            <a:r>
              <a:rPr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popular</a:t>
            </a:r>
            <a:r>
              <a:rPr lang="en" sz="2000">
                <a:solidFill>
                  <a:schemeClr val="accent1"/>
                </a:solidFill>
              </a:rPr>
              <a:t>, students in grades 4-6 were asked whether good grades, athletic ability, or popularity was most important to them. A two-way table separating the students by grade and by choice of most important factor is shown below. Do these data provide evidence to suggest that goals vary by grade?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Popular kids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26" y="3372850"/>
            <a:ext cx="7475625" cy="31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41434" y="-12"/>
            <a:ext cx="9769366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Chi-square test of independence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1904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hypotheses are:</a:t>
            </a: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	</a:t>
            </a: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48256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flipH="1">
            <a:off x="1980950" y="2981575"/>
            <a:ext cx="7887900" cy="261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test statistic is calculated as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where k is the number of cells, R is the number of rows, and C is the number of columns.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_______________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Note</a:t>
            </a:r>
            <a:r>
              <a:rPr lang="en" sz="2000"/>
              <a:t>: </a:t>
            </a:r>
            <a:r>
              <a:rPr lang="en" sz="2000" i="1"/>
              <a:t>we calculate df differently for one-way and two-way tables.</a:t>
            </a:r>
            <a:endParaRPr sz="2000" i="1"/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451945" y="-12"/>
            <a:ext cx="9758855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Chi-square test of independence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1904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hypotheses are:</a:t>
            </a: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	</a:t>
            </a: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  <p:pic>
        <p:nvPicPr>
          <p:cNvPr id="73" name="Google Shape;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700" y="3414764"/>
            <a:ext cx="685800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52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flipH="1">
            <a:off x="1980950" y="2981575"/>
            <a:ext cx="7887900" cy="261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test statistic is calculated as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where k is the number of cells, R is the number of rows, and C is the number of columns.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_______________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Note</a:t>
            </a:r>
            <a:r>
              <a:rPr lang="en" sz="2000"/>
              <a:t>: </a:t>
            </a:r>
            <a:r>
              <a:rPr lang="en" sz="2000" i="1"/>
              <a:t>we calculate df differently for one-way and two-way tables.</a:t>
            </a:r>
            <a:endParaRPr sz="2000" i="1"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4497" y="10498"/>
            <a:ext cx="9706303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Chi-square test of independence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1904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hypotheses are:</a:t>
            </a: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	</a:t>
            </a: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  <p:pic>
        <p:nvPicPr>
          <p:cNvPr id="81" name="Google Shape;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700" y="3414764"/>
            <a:ext cx="68580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 flipH="1">
            <a:off x="1980950" y="5825300"/>
            <a:ext cx="7887900" cy="80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p-value is the area under the χ</a:t>
            </a:r>
            <a:r>
              <a:rPr lang="en" sz="2000" baseline="30000"/>
              <a:t>2</a:t>
            </a:r>
            <a:r>
              <a:rPr lang="en" sz="2000" baseline="-25000"/>
              <a:t>df</a:t>
            </a:r>
            <a:r>
              <a:rPr lang="en" sz="2000"/>
              <a:t> curve, above the calculated test statistic.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1434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62455" y="-12"/>
            <a:ext cx="9748345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Expected counts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88" name="Google Shape;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91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30924" y="-12"/>
            <a:ext cx="9779876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Expected counts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6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5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4157</TotalTime>
  <Words>513</Words>
  <Application>Microsoft Macintosh PowerPoint</Application>
  <PresentationFormat>Widescreen</PresentationFormat>
  <Paragraphs>98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Wingdings 2</vt:lpstr>
      <vt:lpstr>Dividend</vt:lpstr>
      <vt:lpstr>INFO 5871-001: Data Science / Info Science</vt:lpstr>
      <vt:lpstr>independence in contingencY tables</vt:lpstr>
      <vt:lpstr>Question</vt:lpstr>
      <vt:lpstr>Popular kids</vt:lpstr>
      <vt:lpstr>Chi-square test of independence</vt:lpstr>
      <vt:lpstr>Chi-square test of independence</vt:lpstr>
      <vt:lpstr>Chi-square test of independence</vt:lpstr>
      <vt:lpstr>Expected counts in two-way tables</vt:lpstr>
      <vt:lpstr>Expected counts in two-way tables</vt:lpstr>
      <vt:lpstr>Expected counts in two-way tables</vt:lpstr>
      <vt:lpstr>Expected counts in two-way tables</vt:lpstr>
      <vt:lpstr>Expected counts in two-way tables</vt:lpstr>
      <vt:lpstr>Expected counts in two-way tables</vt:lpstr>
      <vt:lpstr>Calculating the test statistic</vt:lpstr>
      <vt:lpstr>Calculating the test statistic</vt:lpstr>
      <vt:lpstr>Calculating the test statistic</vt:lpstr>
      <vt:lpstr>Calculating the p-value</vt:lpstr>
      <vt:lpstr>Calculating the p-value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58</cp:revision>
  <dcterms:created xsi:type="dcterms:W3CDTF">2019-08-24T17:30:40Z</dcterms:created>
  <dcterms:modified xsi:type="dcterms:W3CDTF">2019-10-14T21:12:53Z</dcterms:modified>
</cp:coreProperties>
</file>