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5" r:id="rId4"/>
    <p:sldId id="266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2e3584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b2e3584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33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2e3584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2e3584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81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0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A78-ACD7-6643-9AEF-D499C1F6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161EE-1702-0941-8C22-05F8A065F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1.967×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7020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(168,243, 182,283)</a:t>
                </a:r>
              </a:p>
              <a:p>
                <a:r>
                  <a:rPr lang="en-US" dirty="0"/>
                  <a:t>It's a pretty large range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161EE-1702-0941-8C22-05F8A065F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613-F960-E042-BA40-4E268D1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2843-909E-A849-82E9-A87C349E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390765"/>
          </a:xfrm>
        </p:spPr>
        <p:txBody>
          <a:bodyPr/>
          <a:lstStyle/>
          <a:p>
            <a:r>
              <a:rPr lang="en-US" dirty="0"/>
              <a:t>Good to check that the conditions for this test apply</a:t>
            </a:r>
          </a:p>
          <a:p>
            <a:r>
              <a:rPr lang="en-US" dirty="0"/>
              <a:t>Independence</a:t>
            </a:r>
          </a:p>
          <a:p>
            <a:pPr lvl="1"/>
            <a:r>
              <a:rPr lang="en-US" dirty="0"/>
              <a:t>Hmm. It could be that the houses that people choose to sell are systematically different than the houses people keep</a:t>
            </a:r>
          </a:p>
          <a:p>
            <a:pPr lvl="1"/>
            <a:r>
              <a:rPr lang="en-US" dirty="0"/>
              <a:t>This would mean that home sales are not a good random sample of home values</a:t>
            </a:r>
          </a:p>
          <a:p>
            <a:pPr lvl="1"/>
            <a:r>
              <a:rPr lang="en-US" dirty="0"/>
              <a:t>The value of the house is not independent of its inclusion in the sample</a:t>
            </a:r>
          </a:p>
          <a:p>
            <a:pPr lvl="1"/>
            <a:r>
              <a:rPr lang="en-US" dirty="0"/>
              <a:t>Treat this as an assumption</a:t>
            </a:r>
          </a:p>
          <a:p>
            <a:r>
              <a:rPr lang="en-US" dirty="0"/>
              <a:t>Normality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8EBFF-12C4-7542-A7B2-6C08900D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43" y="4460050"/>
            <a:ext cx="8101488" cy="22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EFD6-E36C-114F-ACA0-B70C51C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268C-8D70-154A-9D50-036D9E13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heavy tail to the right</a:t>
            </a:r>
          </a:p>
          <a:p>
            <a:r>
              <a:rPr lang="en-US" dirty="0"/>
              <a:t>But no extreme outliers</a:t>
            </a:r>
          </a:p>
          <a:p>
            <a:pPr lvl="1"/>
            <a:r>
              <a:rPr lang="en-US" dirty="0"/>
              <a:t>so we will say the normality condition is met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C6763-1717-7448-A48C-2E56E661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021702"/>
            <a:ext cx="7086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089B-09BB-5143-BE5C-2EFEE45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CF9D-D454-D348-AF07-232DB40D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80246" cy="3678303"/>
          </a:xfrm>
        </p:spPr>
        <p:txBody>
          <a:bodyPr/>
          <a:lstStyle/>
          <a:p>
            <a:r>
              <a:rPr lang="en-US" dirty="0"/>
              <a:t>Seems too small</a:t>
            </a:r>
          </a:p>
          <a:p>
            <a:r>
              <a:rPr lang="en-US" dirty="0"/>
              <a:t>But remember this is the confidence interval of the mean</a:t>
            </a:r>
          </a:p>
          <a:p>
            <a:pPr lvl="1"/>
            <a:r>
              <a:rPr lang="en-US" dirty="0"/>
              <a:t>it is not the range where 95% of the values lie</a:t>
            </a:r>
          </a:p>
          <a:p>
            <a:r>
              <a:rPr lang="en-US" dirty="0"/>
              <a:t>It represents our belief that if we took another sample of house values</a:t>
            </a:r>
          </a:p>
          <a:p>
            <a:pPr lvl="1"/>
            <a:r>
              <a:rPr lang="en-US" dirty="0"/>
              <a:t>the mean would be in this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7109E-16FC-4F43-BC71-DE9BD6F0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65" y="2180496"/>
            <a:ext cx="5688216" cy="35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for 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8,  Part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B6D656-122A-0143-848D-6AEB9C266F35}"/>
              </a:ext>
            </a:extLst>
          </p:cNvPr>
          <p:cNvSpPr/>
          <p:nvPr/>
        </p:nvSpPr>
        <p:spPr>
          <a:xfrm>
            <a:off x="5875283" y="1054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confidence intervals for proportions</a:t>
            </a:r>
          </a:p>
          <a:p>
            <a:pPr lvl="1"/>
            <a:r>
              <a:rPr lang="en-US" dirty="0"/>
              <a:t>useful for categorical data</a:t>
            </a:r>
          </a:p>
          <a:p>
            <a:r>
              <a:rPr lang="en-US" dirty="0"/>
              <a:t>Much more often we have numerical data</a:t>
            </a:r>
          </a:p>
          <a:p>
            <a:pPr lvl="1"/>
            <a:r>
              <a:rPr lang="en-US" dirty="0"/>
              <a:t>we want to say something about its distribution</a:t>
            </a:r>
          </a:p>
          <a:p>
            <a:r>
              <a:rPr lang="en-US" dirty="0"/>
              <a:t>Introduce a new distribution – the 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610917" cy="3678303"/>
          </a:xfrm>
        </p:spPr>
        <p:txBody>
          <a:bodyPr/>
          <a:lstStyle/>
          <a:p>
            <a:r>
              <a:rPr lang="en-US" dirty="0"/>
              <a:t>From the Ames housing data set</a:t>
            </a:r>
          </a:p>
          <a:p>
            <a:pPr lvl="1"/>
            <a:r>
              <a:rPr lang="en-US" dirty="0"/>
              <a:t>these are the Townhouses</a:t>
            </a:r>
          </a:p>
          <a:p>
            <a:r>
              <a:rPr lang="en-US" dirty="0"/>
              <a:t>The mean is</a:t>
            </a:r>
          </a:p>
          <a:p>
            <a:pPr lvl="1"/>
            <a:r>
              <a:rPr lang="en-US" dirty="0"/>
              <a:t>$175,263</a:t>
            </a:r>
          </a:p>
          <a:p>
            <a:r>
              <a:rPr lang="en-US" dirty="0"/>
              <a:t>Taking this dataset as a sample of housing values</a:t>
            </a:r>
          </a:p>
          <a:p>
            <a:pPr lvl="1"/>
            <a:r>
              <a:rPr lang="en-US" dirty="0"/>
              <a:t>what is the 95% confidence interval for this value?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557AE-B1AF-2846-9C3C-934A9181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09" y="2657328"/>
            <a:ext cx="6418697" cy="30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90AD-88F4-8944-9CD6-47A08D48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distribution: 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5917-D9F4-7441-81BF-9D9A2325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to account for uncertainty in the population variance</a:t>
            </a:r>
          </a:p>
          <a:p>
            <a:pPr lvl="1"/>
            <a:r>
              <a:rPr lang="en-US" dirty="0"/>
              <a:t>especially if we have a small number of samples</a:t>
            </a:r>
          </a:p>
          <a:p>
            <a:pPr lvl="1"/>
            <a:r>
              <a:rPr lang="en-US" dirty="0"/>
              <a:t>the standard deviation from a sample might not be a good estimate</a:t>
            </a:r>
          </a:p>
          <a:p>
            <a:r>
              <a:rPr lang="en-US" dirty="0"/>
              <a:t>Why does this matter most when n is small?</a:t>
            </a:r>
          </a:p>
          <a:p>
            <a:pPr lvl="1"/>
            <a:r>
              <a:rPr lang="en-US" dirty="0"/>
              <a:t>Larger n, we can rely on the CLT → sampling distribution is approximately normal</a:t>
            </a:r>
          </a:p>
          <a:p>
            <a:pPr lvl="1"/>
            <a:r>
              <a:rPr lang="en-US" dirty="0"/>
              <a:t>Can't guarantee this for smaller n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 distribution that takes into account "degrees of freedom"</a:t>
            </a:r>
          </a:p>
          <a:p>
            <a:pPr lvl="1"/>
            <a:r>
              <a:rPr lang="en-US" dirty="0"/>
              <a:t>how much data do you have?</a:t>
            </a:r>
          </a:p>
          <a:p>
            <a:pPr lvl="1"/>
            <a:r>
              <a:rPr lang="en-US" dirty="0"/>
              <a:t>the more data, the closer to a normal distribution it is</a:t>
            </a:r>
          </a:p>
        </p:txBody>
      </p:sp>
    </p:spTree>
    <p:extLst>
      <p:ext uri="{BB962C8B-B14F-4D97-AF65-F5344CB8AC3E}">
        <p14:creationId xmlns:p14="http://schemas.microsoft.com/office/powerpoint/2010/main" val="4009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1981200" y="477743"/>
            <a:ext cx="8229600" cy="75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The 𝒕</a:t>
            </a:r>
            <a:r>
              <a:rPr lang="en" i="1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distribution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Therefore observations are more likely to fall beyond two SDs from the mean than under the normal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These extra thick tails are helpful for resolving our problem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a less reliable estimate the standard error (since </a:t>
            </a:r>
            <a:r>
              <a:rPr lang="en" sz="2000" i="1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small)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51" y="4620277"/>
            <a:ext cx="4426301" cy="188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29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1981200" y="498764"/>
            <a:ext cx="8229600" cy="75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The 𝒕</a:t>
            </a:r>
            <a:r>
              <a:rPr lang="en" i="1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distribution (cont.)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2119200" y="1082850"/>
            <a:ext cx="7953600" cy="419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lang="en" sz="2000" i="1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lang="en" sz="2000" i="1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12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0B32D-F957-DA43-91FC-A8C58B83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7F0B1-BCBD-A343-A69F-E981D0A90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35560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Confidence intervals are always of the form</a:t>
                </a:r>
              </a:p>
              <a:p>
                <a:pPr marL="0" lvl="0" indent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457200" lvl="0" indent="-35560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ME is always calculated as the product of a critical value and SE</a:t>
                </a:r>
              </a:p>
              <a:p>
                <a:pPr marL="457200" lvl="0" indent="-355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Since small sample means follow a 𝙩 distribution (and not a </a:t>
                </a:r>
                <a:r>
                  <a:rPr lang="en-US" dirty="0"/>
                  <a:t>𝓏</a:t>
                </a:r>
                <a:r>
                  <a:rPr lang="en-US" dirty="0">
                    <a:solidFill>
                      <a:srgbClr val="000000"/>
                    </a:solidFill>
                  </a:rPr>
                  <a:t> distribution), the critical value is a </a:t>
                </a:r>
                <a:r>
                  <a:rPr lang="en-US" dirty="0"/>
                  <a:t>𝙩*</a:t>
                </a:r>
                <a:r>
                  <a:rPr lang="en-US" dirty="0">
                    <a:solidFill>
                      <a:srgbClr val="000000"/>
                    </a:solidFill>
                  </a:rPr>
                  <a:t> (as opposed to a </a:t>
                </a:r>
                <a:r>
                  <a:rPr lang="en-US" dirty="0"/>
                  <a:t>𝓏*</a:t>
                </a:r>
                <a:r>
                  <a:rPr lang="en-US" dirty="0">
                    <a:solidFill>
                      <a:srgbClr val="000000"/>
                    </a:solidFill>
                  </a:rPr>
                  <a:t>?)</a:t>
                </a:r>
              </a:p>
              <a:p>
                <a:pPr marL="781200" lvl="1" indent="-355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also a function of the degrees of freedom</a:t>
                </a:r>
              </a:p>
              <a:p>
                <a:pPr marL="781200" lvl="1" indent="-355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457200" indent="-355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SE is approximately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781200" lvl="1" indent="-355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this comes from the central limit theorem</a:t>
                </a:r>
              </a:p>
              <a:p>
                <a:pPr marL="781200" lvl="1" indent="-355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Char char="●"/>
                </a:pPr>
                <a:r>
                  <a:rPr lang="en-US" dirty="0">
                    <a:solidFill>
                      <a:srgbClr val="000000"/>
                    </a:solidFill>
                  </a:rPr>
                  <a:t>approximate because we are assuming our std. deviation s is a good estimate for the whole population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7F0B1-BCBD-A343-A69F-E981D0A90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oogle Shape;345;p50">
            <a:extLst>
              <a:ext uri="{FF2B5EF4-FFF2-40B4-BE49-F238E27FC236}">
                <a16:creationId xmlns:a16="http://schemas.microsoft.com/office/drawing/2014/main" id="{23B5A8A9-73B7-7741-8A30-DB64489AF1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262" y="2180496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46;p50">
            <a:extLst>
              <a:ext uri="{FF2B5EF4-FFF2-40B4-BE49-F238E27FC236}">
                <a16:creationId xmlns:a16="http://schemas.microsoft.com/office/drawing/2014/main" id="{6B3988DB-F06E-9140-AC8F-CC794F7B566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312" y="3953605"/>
            <a:ext cx="2657475" cy="36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05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C75D-A7CF-2743-9BB1-E466ECA2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67D6-743E-FF48-A438-3ED0564A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T distribution critical value for 0.975 (why not 0.95?)</a:t>
            </a:r>
          </a:p>
          <a:p>
            <a:r>
              <a:rPr lang="en-US" dirty="0"/>
              <a:t>At what value of T does the area to the left contain 97.5% of the area?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st.t.ppf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(0.975, 333)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1.967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14691C41-13A6-3645-B0D7-C59BC2AEC2F4}"/>
              </a:ext>
            </a:extLst>
          </p:cNvPr>
          <p:cNvSpPr/>
          <p:nvPr/>
        </p:nvSpPr>
        <p:spPr>
          <a:xfrm>
            <a:off x="1124464" y="5585254"/>
            <a:ext cx="1594021" cy="951470"/>
          </a:xfrm>
          <a:prstGeom prst="borderCallout1">
            <a:avLst>
              <a:gd name="adj1" fmla="val -11120"/>
              <a:gd name="adj2" fmla="val 42830"/>
              <a:gd name="adj3" fmla="val -121004"/>
              <a:gd name="adj4" fmla="val 3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 distribution 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6D886C3D-5F77-9748-BD40-C93C3833DC45}"/>
              </a:ext>
            </a:extLst>
          </p:cNvPr>
          <p:cNvSpPr/>
          <p:nvPr/>
        </p:nvSpPr>
        <p:spPr>
          <a:xfrm>
            <a:off x="3521250" y="5585254"/>
            <a:ext cx="1594021" cy="951470"/>
          </a:xfrm>
          <a:prstGeom prst="borderCallout1">
            <a:avLst>
              <a:gd name="adj1" fmla="val 18750"/>
              <a:gd name="adj2" fmla="val -8333"/>
              <a:gd name="adj3" fmla="val -122303"/>
              <a:gd name="adj4" fmla="val -90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 point function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2BFE6117-CB6B-1548-8944-BE651CDE4AF6}"/>
              </a:ext>
            </a:extLst>
          </p:cNvPr>
          <p:cNvSpPr/>
          <p:nvPr/>
        </p:nvSpPr>
        <p:spPr>
          <a:xfrm>
            <a:off x="5556424" y="5585254"/>
            <a:ext cx="1594021" cy="951470"/>
          </a:xfrm>
          <a:prstGeom prst="borderCallout1">
            <a:avLst>
              <a:gd name="adj1" fmla="val 18750"/>
              <a:gd name="adj2" fmla="val -8333"/>
              <a:gd name="adj3" fmla="val -127498"/>
              <a:gd name="adj4" fmla="val -170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value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D19158BD-9B44-5240-8435-3BED2389C83C}"/>
              </a:ext>
            </a:extLst>
          </p:cNvPr>
          <p:cNvSpPr/>
          <p:nvPr/>
        </p:nvSpPr>
        <p:spPr>
          <a:xfrm>
            <a:off x="6812266" y="4267200"/>
            <a:ext cx="1594021" cy="951470"/>
          </a:xfrm>
          <a:prstGeom prst="borderCallout1">
            <a:avLst>
              <a:gd name="adj1" fmla="val 18750"/>
              <a:gd name="adj2" fmla="val -8333"/>
              <a:gd name="adj3" fmla="val 2372"/>
              <a:gd name="adj4" fmla="val -197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238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12679</TotalTime>
  <Words>549</Words>
  <Application>Microsoft Macintosh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Gill Sans MT</vt:lpstr>
      <vt:lpstr>Wingdings 2</vt:lpstr>
      <vt:lpstr>Dividend</vt:lpstr>
      <vt:lpstr>INFO 5871-001: Data Science / Info Science</vt:lpstr>
      <vt:lpstr>Confidence intervals for means</vt:lpstr>
      <vt:lpstr>so far</vt:lpstr>
      <vt:lpstr>Problem</vt:lpstr>
      <vt:lpstr>New distribution: T distribution</vt:lpstr>
      <vt:lpstr>The 𝒕 distribution</vt:lpstr>
      <vt:lpstr>The 𝒕 distribution (cont.)</vt:lpstr>
      <vt:lpstr>Confidence interval</vt:lpstr>
      <vt:lpstr>Critical value</vt:lpstr>
      <vt:lpstr>Confidence interval</vt:lpstr>
      <vt:lpstr> Conditions</vt:lpstr>
      <vt:lpstr>distplot</vt:lpstr>
      <vt:lpstr>With confidence interval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65</cp:revision>
  <dcterms:created xsi:type="dcterms:W3CDTF">2019-08-24T17:30:40Z</dcterms:created>
  <dcterms:modified xsi:type="dcterms:W3CDTF">2019-10-20T23:20:26Z</dcterms:modified>
</cp:coreProperties>
</file>