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13D3-D4A8-B646-A083-2E9207AC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9933-795D-9445-8AE5-060756F8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ttest_ind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it would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ttest_dep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paired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 the p value is very small</a:t>
            </a:r>
          </a:p>
          <a:p>
            <a:pPr lvl="1"/>
            <a:r>
              <a:rPr lang="en-US" dirty="0"/>
              <a:t>reject the null hypothesis</a:t>
            </a:r>
          </a:p>
          <a:p>
            <a:pPr lvl="2"/>
            <a:r>
              <a:rPr lang="en-US" dirty="0"/>
              <a:t>end units are very different from other units in this market</a:t>
            </a:r>
          </a:p>
          <a:p>
            <a:pPr lvl="1"/>
            <a:r>
              <a:rPr lang="en-US" dirty="0"/>
              <a:t>we know from our distribution that the end units have a heavier right tail = more expensive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6B743-91EA-5D40-9AE4-A81D197D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15" y="3510896"/>
            <a:ext cx="8493452" cy="10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3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often what we want to know</a:t>
            </a:r>
          </a:p>
          <a:p>
            <a:r>
              <a:rPr lang="en-US" dirty="0"/>
              <a:t>Does the average for group A differ from the average for group B?</a:t>
            </a:r>
          </a:p>
          <a:p>
            <a:r>
              <a:rPr lang="en-US" dirty="0"/>
              <a:t>Is this difference significant?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30422" cy="3678303"/>
          </a:xfrm>
        </p:spPr>
        <p:txBody>
          <a:bodyPr/>
          <a:lstStyle/>
          <a:p>
            <a:r>
              <a:rPr lang="en-US" dirty="0"/>
              <a:t>Townhouses that are middle units are cheaper than end units</a:t>
            </a:r>
          </a:p>
          <a:p>
            <a:r>
              <a:rPr lang="en-US" dirty="0"/>
              <a:t>Is this difference significant?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17E75-6E66-7347-921E-AE236BA9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95" y="2770570"/>
            <a:ext cx="5219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54E6-1D21-B34C-AE69-76D67D3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our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E3D37-FA67-B744-AC6E-7F6BA1986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of interest</a:t>
                </a:r>
              </a:p>
              <a:p>
                <a:pPr lvl="1"/>
                <a:r>
                  <a:rPr lang="en-US" dirty="0"/>
                  <a:t>average difference between the value of end units and other townhouses: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E</a:t>
                </a:r>
                <a:r>
                  <a:rPr lang="en-US" dirty="0" err="1"/>
                  <a:t>-x</a:t>
                </a:r>
                <a:r>
                  <a:rPr lang="en-US" baseline="-25000" dirty="0" err="1"/>
                  <a:t>O</a:t>
                </a:r>
                <a:endParaRPr lang="en-US" baseline="-25000" dirty="0"/>
              </a:p>
              <a:p>
                <a:r>
                  <a:rPr lang="en-US" dirty="0"/>
                  <a:t>Point estimate</a:t>
                </a:r>
              </a:p>
              <a:p>
                <a:pPr lvl="1"/>
                <a:r>
                  <a:rPr lang="en-US" dirty="0"/>
                  <a:t>average difference between our sample of housing sales: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Null hypothesis?</a:t>
                </a:r>
              </a:p>
              <a:p>
                <a:r>
                  <a:rPr lang="en-US" dirty="0"/>
                  <a:t>Alternate hypothesis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E3D37-FA67-B744-AC6E-7F6BA1986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1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9EC2-72ED-4741-B04B-3053282F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917D-A018-D54E-9F5B-25E2E40E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Independence:</a:t>
            </a:r>
          </a:p>
          <a:p>
            <a:pPr lvl="1"/>
            <a:r>
              <a:rPr lang="en-US" dirty="0"/>
              <a:t>Same caveat as before: possible not a random sample</a:t>
            </a:r>
          </a:p>
          <a:p>
            <a:pPr lvl="1"/>
            <a:r>
              <a:rPr lang="en-US" dirty="0"/>
              <a:t>Interaction between the groups?</a:t>
            </a:r>
          </a:p>
          <a:p>
            <a:pPr lvl="2"/>
            <a:r>
              <a:rPr lang="en-US" dirty="0"/>
              <a:t>doesn't seem like it</a:t>
            </a:r>
          </a:p>
          <a:p>
            <a:pPr lvl="2"/>
            <a:r>
              <a:rPr lang="en-US" dirty="0"/>
              <a:t>but it is possible that developers put new units on the market at the same time</a:t>
            </a:r>
          </a:p>
          <a:p>
            <a:r>
              <a:rPr lang="en-US" dirty="0"/>
              <a:t>Normality</a:t>
            </a:r>
          </a:p>
          <a:p>
            <a:pPr lvl="1"/>
            <a:r>
              <a:rPr lang="en-US" dirty="0"/>
              <a:t>More than 30 in each condition?</a:t>
            </a:r>
          </a:p>
          <a:p>
            <a:pPr lvl="1"/>
            <a:r>
              <a:rPr lang="en-US" dirty="0"/>
              <a:t>Extreme outliers?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CE186-784D-2144-A334-AD962344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10" y="4529959"/>
            <a:ext cx="1451190" cy="1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7613-127C-214A-846B-DA613B4E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extreme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B28-07E2-C24C-B794-6A513EA1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OK?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1403E-58CF-C04E-AF87-BCF46B85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2510944"/>
            <a:ext cx="7340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FFA-B879-DE4C-83A2-913B781A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675B-4D28-9241-8872-49FDE38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 statistic</a:t>
            </a:r>
          </a:p>
          <a:p>
            <a:pPr lvl="1"/>
            <a:r>
              <a:rPr lang="en-US" dirty="0"/>
              <a:t>note that it is relative to a particular degree of freedom value</a:t>
            </a:r>
          </a:p>
          <a:p>
            <a:r>
              <a:rPr lang="en-US" dirty="0"/>
              <a:t>SE is similar to the two-proportion case from last week</a:t>
            </a:r>
          </a:p>
          <a:p>
            <a:r>
              <a:rPr lang="en-US" dirty="0"/>
              <a:t>degrees of freedom calculation is complex</a:t>
            </a:r>
          </a:p>
          <a:p>
            <a:pPr lvl="1"/>
            <a:r>
              <a:rPr lang="en-US" dirty="0"/>
              <a:t>that's why we have software</a:t>
            </a:r>
          </a:p>
        </p:txBody>
      </p:sp>
      <p:pic>
        <p:nvPicPr>
          <p:cNvPr id="5" name="Google Shape;104;p18">
            <a:extLst>
              <a:ext uri="{FF2B5EF4-FFF2-40B4-BE49-F238E27FC236}">
                <a16:creationId xmlns:a16="http://schemas.microsoft.com/office/drawing/2014/main" id="{6DE2BA62-7922-7348-8E22-2CF1AB8DFE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7683" y="2903650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5;p18">
            <a:extLst>
              <a:ext uri="{FF2B5EF4-FFF2-40B4-BE49-F238E27FC236}">
                <a16:creationId xmlns:a16="http://schemas.microsoft.com/office/drawing/2014/main" id="{A3CAA10A-21AC-3445-B94C-1AD7E4430E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5577"/>
          <a:stretch/>
        </p:blipFill>
        <p:spPr>
          <a:xfrm>
            <a:off x="6352351" y="4019647"/>
            <a:ext cx="2190002" cy="9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937AB-037E-E646-8710-C5CC07A2C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51" y="5110217"/>
            <a:ext cx="3302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D47A-BAF7-644A-BB9A-71E49483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vs unpaired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6276B-BA1B-774E-9C86-AC622964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Sometimes you have multiple tests on the same individuals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Run Algorithm A on test cases Y</a:t>
                </a:r>
              </a:p>
              <a:p>
                <a:pPr lvl="1"/>
                <a:r>
                  <a:rPr lang="en-US" dirty="0"/>
                  <a:t>Run Algorithm B on test cases Y</a:t>
                </a:r>
              </a:p>
              <a:p>
                <a:r>
                  <a:rPr lang="en-US" dirty="0"/>
                  <a:t>There is an exact correspondence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averages for the algorithms are averaging over the same cases</a:t>
                </a:r>
              </a:p>
              <a:p>
                <a:pPr lvl="1"/>
                <a:r>
                  <a:rPr lang="en-US" dirty="0"/>
                  <a:t>not independent of each other</a:t>
                </a:r>
              </a:p>
              <a:p>
                <a:r>
                  <a:rPr lang="en-US" dirty="0"/>
                  <a:t>This is a "pair test"</a:t>
                </a:r>
              </a:p>
              <a:p>
                <a:pPr lvl="1"/>
                <a:r>
                  <a:rPr lang="en-US" dirty="0"/>
                  <a:t>you can still use the t-test, but you have to tell it that this is the case</a:t>
                </a:r>
              </a:p>
              <a:p>
                <a:pPr lvl="1"/>
                <a:r>
                  <a:rPr lang="en-US" dirty="0"/>
                  <a:t>basically, you are looking at individual differences (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A</a:t>
                </a:r>
                <a:r>
                  <a:rPr lang="en-US" dirty="0" err="1"/>
                  <a:t>-x</a:t>
                </a:r>
                <a:r>
                  <a:rPr lang="en-US" baseline="-25000" dirty="0" err="1"/>
                  <a:t>B</a:t>
                </a:r>
                <a:r>
                  <a:rPr lang="en-US" dirty="0"/>
                  <a:t>) and averaging over these</a:t>
                </a:r>
              </a:p>
              <a:p>
                <a:pPr lvl="1"/>
                <a:r>
                  <a:rPr lang="en-US" dirty="0"/>
                  <a:t>mean of the differences rather than difference of the means: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6276B-BA1B-774E-9C86-AC622964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0761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12656</TotalTime>
  <Words>372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Courier New</vt:lpstr>
      <vt:lpstr>Gill Sans MT</vt:lpstr>
      <vt:lpstr>Wingdings 2</vt:lpstr>
      <vt:lpstr>Dividend</vt:lpstr>
      <vt:lpstr>INFO 5871-001: Data Science / Info Science</vt:lpstr>
      <vt:lpstr>Difference of means</vt:lpstr>
      <vt:lpstr>Difference of means</vt:lpstr>
      <vt:lpstr>Problem</vt:lpstr>
      <vt:lpstr>Defining our terms</vt:lpstr>
      <vt:lpstr>Conditions</vt:lpstr>
      <vt:lpstr>No extreme outliers</vt:lpstr>
      <vt:lpstr>The test statistic</vt:lpstr>
      <vt:lpstr>paired vs unpaired tests</vt:lpstr>
      <vt:lpstr>In SCIPY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64</cp:revision>
  <dcterms:created xsi:type="dcterms:W3CDTF">2019-08-24T17:30:40Z</dcterms:created>
  <dcterms:modified xsi:type="dcterms:W3CDTF">2019-10-21T00:04:04Z</dcterms:modified>
</cp:coreProperties>
</file>