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7F2A-77BC-2647-88EC-248BB500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power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8,  Part 4</a:t>
            </a: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1DB11-99E5-3E43-906E-471E42FA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subjects do I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2566-9F5F-CA4B-BE7A-0A0D18B1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typical question in designing studies and experiments</a:t>
            </a:r>
          </a:p>
          <a:p>
            <a:r>
              <a:rPr lang="en-US" dirty="0"/>
              <a:t>Gathering data is (often) work and (sometimes) costly</a:t>
            </a:r>
          </a:p>
          <a:p>
            <a:r>
              <a:rPr lang="en-US" dirty="0"/>
              <a:t>Want to make sure that you have enough subjects that you'll be able to draw the conclusions you need</a:t>
            </a:r>
          </a:p>
        </p:txBody>
      </p:sp>
    </p:spTree>
    <p:extLst>
      <p:ext uri="{BB962C8B-B14F-4D97-AF65-F5344CB8AC3E}">
        <p14:creationId xmlns:p14="http://schemas.microsoft.com/office/powerpoint/2010/main" val="219579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1D46-D291-4249-B52C-E6FCD4AF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0283-57B8-734D-804A-7CE4B12AF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the confusion matrix</a:t>
            </a:r>
          </a:p>
          <a:p>
            <a:r>
              <a:rPr lang="en-US" dirty="0"/>
              <a:t>We control the false positive rate with α</a:t>
            </a:r>
          </a:p>
          <a:p>
            <a:pPr lvl="1"/>
            <a:r>
              <a:rPr lang="en-US" dirty="0"/>
              <a:t>the significance value 0.05 or 0.01, etc.</a:t>
            </a:r>
          </a:p>
          <a:p>
            <a:r>
              <a:rPr lang="en-US" dirty="0"/>
              <a:t>Statistical power is 1 – Type II error rate</a:t>
            </a:r>
          </a:p>
          <a:p>
            <a:pPr lvl="1"/>
            <a:r>
              <a:rPr lang="en-US" dirty="0"/>
              <a:t>how often will we FAIL to find a real effect when it is there?</a:t>
            </a:r>
          </a:p>
          <a:p>
            <a:pPr lvl="1"/>
            <a:r>
              <a:rPr lang="en-US" dirty="0"/>
              <a:t>analogy: your microscope doesn't magnify enough</a:t>
            </a:r>
          </a:p>
          <a:p>
            <a:pPr lvl="2"/>
            <a:r>
              <a:rPr lang="en-US" dirty="0"/>
              <a:t>you can't see what you're hoping to see</a:t>
            </a:r>
          </a:p>
          <a:p>
            <a:pPr lvl="1"/>
            <a:r>
              <a:rPr lang="en-US" dirty="0"/>
              <a:t>but a high-powered microscope is expensive</a:t>
            </a:r>
          </a:p>
          <a:p>
            <a:pPr lvl="2"/>
            <a:r>
              <a:rPr lang="en-US" dirty="0"/>
              <a:t>what can we get away with?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C906FF-E2B4-1241-9543-A63444C64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836166"/>
              </p:ext>
            </p:extLst>
          </p:nvPr>
        </p:nvGraphicFramePr>
        <p:xfrm>
          <a:off x="5801711" y="2255860"/>
          <a:ext cx="605045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818">
                  <a:extLst>
                    <a:ext uri="{9D8B030D-6E8A-4147-A177-3AD203B41FA5}">
                      <a16:colId xmlns:a16="http://schemas.microsoft.com/office/drawing/2014/main" val="2576055420"/>
                    </a:ext>
                  </a:extLst>
                </a:gridCol>
                <a:gridCol w="2016818">
                  <a:extLst>
                    <a:ext uri="{9D8B030D-6E8A-4147-A177-3AD203B41FA5}">
                      <a16:colId xmlns:a16="http://schemas.microsoft.com/office/drawing/2014/main" val="1502572704"/>
                    </a:ext>
                  </a:extLst>
                </a:gridCol>
                <a:gridCol w="2016818">
                  <a:extLst>
                    <a:ext uri="{9D8B030D-6E8A-4147-A177-3AD203B41FA5}">
                      <a16:colId xmlns:a16="http://schemas.microsoft.com/office/drawing/2014/main" val="2082175767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A</a:t>
                      </a:r>
                      <a:r>
                        <a:rPr lang="en-US" baseline="0" dirty="0"/>
                        <a:t> True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A</a:t>
                      </a:r>
                      <a:r>
                        <a:rPr lang="en-US" baseline="0" dirty="0"/>
                        <a:t>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046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rejected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  <a:p>
                      <a:r>
                        <a:rPr lang="en-US" dirty="0"/>
                        <a:t>Type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1092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not rejected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  <a:p>
                      <a:r>
                        <a:rPr lang="en-US" dirty="0"/>
                        <a:t>Type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7581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1B30090-ADAA-5347-B34C-E26E4B59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646" y="4441684"/>
            <a:ext cx="764430" cy="764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A1070F-B996-834E-A049-0F52C9639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503" y="4359971"/>
            <a:ext cx="1053892" cy="105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3420-EFD8-F94E-801D-09C2F6B5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2D3B-2346-8442-A7D7-7968A3E0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 Size</a:t>
            </a:r>
          </a:p>
          <a:p>
            <a:pPr lvl="1"/>
            <a:r>
              <a:rPr lang="en-US" dirty="0"/>
              <a:t>How big a difference "counts" for my problem? </a:t>
            </a:r>
          </a:p>
          <a:p>
            <a:r>
              <a:rPr lang="en-US" dirty="0"/>
              <a:t>Sample Size</a:t>
            </a:r>
          </a:p>
          <a:p>
            <a:pPr lvl="1"/>
            <a:r>
              <a:rPr lang="en-US" dirty="0"/>
              <a:t>How many subjects do I need?</a:t>
            </a:r>
          </a:p>
          <a:p>
            <a:r>
              <a:rPr lang="en-US" dirty="0"/>
              <a:t>Significance</a:t>
            </a:r>
          </a:p>
          <a:p>
            <a:pPr lvl="1"/>
            <a:r>
              <a:rPr lang="en-US" dirty="0"/>
              <a:t>What is my statistical significance threshold?</a:t>
            </a:r>
          </a:p>
          <a:p>
            <a:r>
              <a:rPr lang="en-US" dirty="0"/>
              <a:t>Statistical Power</a:t>
            </a:r>
          </a:p>
          <a:p>
            <a:pPr lvl="1"/>
            <a:r>
              <a:rPr lang="en-US" dirty="0"/>
              <a:t>What should be the probability of finding the effect if it is there?</a:t>
            </a:r>
          </a:p>
          <a:p>
            <a:pPr lvl="1"/>
            <a:r>
              <a:rPr lang="en-US" dirty="0"/>
              <a:t>80% is a typical value</a:t>
            </a:r>
          </a:p>
          <a:p>
            <a:endParaRPr lang="en-US" dirty="0"/>
          </a:p>
        </p:txBody>
      </p:sp>
      <p:sp>
        <p:nvSpPr>
          <p:cNvPr id="4" name="Line Callout 1 3">
            <a:extLst>
              <a:ext uri="{FF2B5EF4-FFF2-40B4-BE49-F238E27FC236}">
                <a16:creationId xmlns:a16="http://schemas.microsoft.com/office/drawing/2014/main" id="{DECDFC92-A606-C04E-9BD7-716BA2423668}"/>
              </a:ext>
            </a:extLst>
          </p:cNvPr>
          <p:cNvSpPr/>
          <p:nvPr/>
        </p:nvSpPr>
        <p:spPr>
          <a:xfrm>
            <a:off x="7861738" y="3037491"/>
            <a:ext cx="1765738" cy="1040524"/>
          </a:xfrm>
          <a:prstGeom prst="borderCallout1">
            <a:avLst>
              <a:gd name="adj1" fmla="val 18750"/>
              <a:gd name="adj2" fmla="val -8333"/>
              <a:gd name="adj3" fmla="val 46844"/>
              <a:gd name="adj4" fmla="val -207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Often this is the one I want to know</a:t>
            </a:r>
          </a:p>
        </p:txBody>
      </p:sp>
    </p:spTree>
    <p:extLst>
      <p:ext uri="{BB962C8B-B14F-4D97-AF65-F5344CB8AC3E}">
        <p14:creationId xmlns:p14="http://schemas.microsoft.com/office/powerpoint/2010/main" val="324606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8826-62DE-E54C-B3CC-2CD651B8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F9B044-E63E-C844-9271-BA98ECEFE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standardized measure of the effect</a:t>
                </a:r>
              </a:p>
              <a:p>
                <a:r>
                  <a:rPr lang="en-US" dirty="0"/>
                  <a:t>For difference of means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But usually I haven't run the experiment yet</a:t>
                </a:r>
              </a:p>
              <a:p>
                <a:pPr lvl="1"/>
                <a:r>
                  <a:rPr lang="en-US" dirty="0"/>
                  <a:t>I have to think about what is meaningful in the experimental context</a:t>
                </a:r>
              </a:p>
              <a:p>
                <a:r>
                  <a:rPr lang="en-US" dirty="0"/>
                  <a:t>Very domain-specific</a:t>
                </a:r>
              </a:p>
              <a:p>
                <a:pPr lvl="1"/>
                <a:r>
                  <a:rPr lang="en-US" dirty="0"/>
                  <a:t>Example: "Users find information in 10% fewer clicks with site design B than with design A"</a:t>
                </a:r>
              </a:p>
              <a:p>
                <a:pPr lvl="1"/>
                <a:r>
                  <a:rPr lang="en-US" dirty="0"/>
                  <a:t>If it is only 5%, maybe this result wouldn't be considered interesting enough in my research community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F9B044-E63E-C844-9271-BA98ECEFE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33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A208-7EB7-F04D-8A7E-A83C7E76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91A4-6C66-AB42-A216-ED4F29994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expected in advance that the difference between end units and others would be at least $25k</a:t>
            </a:r>
          </a:p>
          <a:p>
            <a:r>
              <a:rPr lang="en-US" dirty="0"/>
              <a:t>How many sales would we have to sample to see if this is true?</a:t>
            </a:r>
          </a:p>
          <a:p>
            <a:r>
              <a:rPr lang="en-US" dirty="0"/>
              <a:t>Effect size =  25k / s = 25k/65k = 0.38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would have only needed 108 samples of each kind of townhouse to see this effect</a:t>
            </a:r>
          </a:p>
          <a:p>
            <a:pPr lvl="1"/>
            <a:r>
              <a:rPr lang="en-US" dirty="0"/>
              <a:t>As it turns out, the effect was larger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06203-2442-E54A-8EBE-1CA87E4C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332" y="3429000"/>
            <a:ext cx="6254750" cy="13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037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12748</TotalTime>
  <Words>373</Words>
  <Application>Microsoft Macintosh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Cambria Math</vt:lpstr>
      <vt:lpstr>Gill Sans MT</vt:lpstr>
      <vt:lpstr>Wingdings 2</vt:lpstr>
      <vt:lpstr>Dividend</vt:lpstr>
      <vt:lpstr>INFO 5871-001: Data Science / Info Science</vt:lpstr>
      <vt:lpstr>Experiment power</vt:lpstr>
      <vt:lpstr>How many subjects do I need?</vt:lpstr>
      <vt:lpstr>statistical power</vt:lpstr>
      <vt:lpstr>Related concepts</vt:lpstr>
      <vt:lpstr>effect size</vt:lpstr>
      <vt:lpstr>SOLVE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62</cp:revision>
  <dcterms:created xsi:type="dcterms:W3CDTF">2019-08-24T17:30:40Z</dcterms:created>
  <dcterms:modified xsi:type="dcterms:W3CDTF">2019-10-21T02:23:38Z</dcterms:modified>
</cp:coreProperties>
</file>