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65" r:id="rId4"/>
    <p:sldId id="266" r:id="rId5"/>
    <p:sldId id="267" r:id="rId6"/>
    <p:sldId id="271" r:id="rId7"/>
    <p:sldId id="274" r:id="rId8"/>
    <p:sldId id="275" r:id="rId9"/>
    <p:sldId id="277" r:id="rId10"/>
    <p:sldId id="280" r:id="rId11"/>
    <p:sldId id="268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b2e35842_0_1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b2e35842_0_1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16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b2e35842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b2e35842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539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b2e35842_0_1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b2e35842_0_1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03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b2e35842_0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b2e35842_0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95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b2e35842_0_1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b2e35842_0_1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43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12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/>
        </p:nvSpPr>
        <p:spPr>
          <a:xfrm>
            <a:off x="1981200" y="464691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3000" b="1" dirty="0">
                <a:solidFill>
                  <a:srgbClr val="3A81BA"/>
                </a:solidFill>
              </a:rPr>
            </a:br>
            <a:r>
              <a:rPr lang="en" sz="3000" b="1" dirty="0">
                <a:solidFill>
                  <a:srgbClr val="3A81BA"/>
                </a:solidFill>
              </a:rPr>
              <a:t>𝑭 distribution and p-value</a:t>
            </a:r>
            <a:endParaRPr sz="3000" b="1" dirty="0">
              <a:solidFill>
                <a:srgbClr val="3A81BA"/>
              </a:solidFill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676" y="1582355"/>
            <a:ext cx="5144575" cy="20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500" y="1276500"/>
            <a:ext cx="32385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 flipH="1">
            <a:off x="1981250" y="3957600"/>
            <a:ext cx="85455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68300">
              <a:lnSpc>
                <a:spcPct val="115000"/>
              </a:lnSpc>
              <a:buSzPts val="2200"/>
              <a:buChar char="●"/>
            </a:pPr>
            <a:r>
              <a:rPr lang="en" sz="2200"/>
              <a:t>In order to be able to 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we need a small p-value, which requires a large</a:t>
            </a:r>
            <a:r>
              <a:rPr lang="en" sz="2200" i="1"/>
              <a:t> F</a:t>
            </a:r>
            <a:r>
              <a:rPr lang="en" sz="2200"/>
              <a:t> statistic</a:t>
            </a:r>
            <a:endParaRPr sz="2200"/>
          </a:p>
          <a:p>
            <a:pPr marL="457200" indent="-368300">
              <a:lnSpc>
                <a:spcPct val="115000"/>
              </a:lnSpc>
              <a:buSzPts val="2200"/>
              <a:buChar char="●"/>
            </a:pPr>
            <a:r>
              <a:rPr lang="en" sz="2200"/>
              <a:t>In order to obtain a large </a:t>
            </a:r>
            <a:r>
              <a:rPr lang="en" sz="2200" i="1"/>
              <a:t>F</a:t>
            </a:r>
            <a:r>
              <a:rPr lang="en" sz="2200"/>
              <a:t> statistic, variability between sample means needs to be greater than variability within sample means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412453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4F45-1E79-CC4E-AB3B-EC5A0C40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192A-CC39-A24C-B28B-2DD0E233D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723498" cy="3678303"/>
          </a:xfrm>
        </p:spPr>
        <p:txBody>
          <a:bodyPr/>
          <a:lstStyle/>
          <a:p>
            <a:r>
              <a:rPr lang="en-US" dirty="0"/>
              <a:t>We think that male tenured professors don't care if their students do teaching evaluations or not</a:t>
            </a:r>
          </a:p>
          <a:p>
            <a:pPr lvl="1"/>
            <a:r>
              <a:rPr lang="en-US" dirty="0"/>
              <a:t>and so the response rate will be different in this group</a:t>
            </a:r>
          </a:p>
          <a:p>
            <a:r>
              <a:rPr lang="en-US" dirty="0"/>
              <a:t>Seems like this might be the case from the data</a:t>
            </a:r>
          </a:p>
          <a:p>
            <a:pPr lvl="1"/>
            <a:r>
              <a:rPr lang="en-US" dirty="0"/>
              <a:t>note: not true for the female professors in the sample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91FD1-1337-B547-A3EB-0CF9D36C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007" y="2815525"/>
            <a:ext cx="3184416" cy="18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0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F969-293F-3C4A-A3AF-A39C63B7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1513-C5F8-8340-AA18-5D976E50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test for normality and variability</a:t>
            </a:r>
          </a:p>
          <a:p>
            <a:pPr lvl="1"/>
            <a:r>
              <a:rPr lang="en-US" dirty="0"/>
              <a:t>we will do this in 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6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DA3E-26F6-584D-9933-D9AD6961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AB5F-60EB-D74E-AB6A-ADD940C98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f_oneway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Kind of unsatisfying</a:t>
            </a:r>
          </a:p>
          <a:p>
            <a:pPr lvl="1"/>
            <a:r>
              <a:rPr lang="en-US" dirty="0"/>
              <a:t>Yes, there's a difference</a:t>
            </a:r>
          </a:p>
          <a:p>
            <a:pPr lvl="1"/>
            <a:r>
              <a:rPr lang="en-US" dirty="0"/>
              <a:t>Doesn't tell you where it 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314B1-53B4-C148-8558-F6917EE6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17" y="3044375"/>
            <a:ext cx="10033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5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77F8-9EF9-2445-AFEA-192DFF6C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ANOVA yields a positive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12C4-2F8C-D04D-9703-43DBBDEB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you can move on to multi-comparison testing</a:t>
            </a:r>
          </a:p>
          <a:p>
            <a:r>
              <a:rPr lang="en-US" dirty="0"/>
              <a:t>Crucial point</a:t>
            </a:r>
          </a:p>
          <a:p>
            <a:pPr lvl="1"/>
            <a:r>
              <a:rPr lang="en-US" dirty="0"/>
              <a:t>You have to adjust the p-value to account for the number of tests you are making</a:t>
            </a:r>
          </a:p>
          <a:p>
            <a:r>
              <a:rPr lang="en-US" dirty="0"/>
              <a:t>The most conservative correction: Bonferroni correction</a:t>
            </a:r>
          </a:p>
          <a:p>
            <a:pPr lvl="1"/>
            <a:r>
              <a:rPr lang="en-US" dirty="0"/>
              <a:t>α/k where k is the number of tests</a:t>
            </a:r>
          </a:p>
          <a:p>
            <a:pPr lvl="1"/>
            <a:r>
              <a:rPr lang="en-US" dirty="0"/>
              <a:t>Three groups = 3 pairwise tests</a:t>
            </a:r>
          </a:p>
          <a:p>
            <a:pPr lvl="1"/>
            <a:r>
              <a:rPr lang="en-US" dirty="0"/>
              <a:t>If you want an overall 95% confidence, then you use α'=0.0167 for each test</a:t>
            </a:r>
          </a:p>
          <a:p>
            <a:pPr lvl="2"/>
            <a:r>
              <a:rPr lang="en-US" dirty="0"/>
              <a:t>there are a number of alternative proposals for how to do this</a:t>
            </a:r>
          </a:p>
        </p:txBody>
      </p:sp>
    </p:spTree>
    <p:extLst>
      <p:ext uri="{BB962C8B-B14F-4D97-AF65-F5344CB8AC3E}">
        <p14:creationId xmlns:p14="http://schemas.microsoft.com/office/powerpoint/2010/main" val="214925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946C-191A-5641-A7FF-79767FE9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will do this for you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854B00-BF79-654F-874D-78A31CC4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648" y="2181225"/>
            <a:ext cx="9708703" cy="3678238"/>
          </a:xfrm>
          <a:prstGeom prst="rect">
            <a:avLst/>
          </a:prstGeom>
        </p:spPr>
      </p:pic>
      <p:sp>
        <p:nvSpPr>
          <p:cNvPr id="5" name="Line Callout 1 4">
            <a:extLst>
              <a:ext uri="{FF2B5EF4-FFF2-40B4-BE49-F238E27FC236}">
                <a16:creationId xmlns:a16="http://schemas.microsoft.com/office/drawing/2014/main" id="{C14DA50B-2886-D44E-ACD9-628E1A78E0A3}"/>
              </a:ext>
            </a:extLst>
          </p:cNvPr>
          <p:cNvSpPr/>
          <p:nvPr/>
        </p:nvSpPr>
        <p:spPr>
          <a:xfrm>
            <a:off x="8492359" y="4535846"/>
            <a:ext cx="1502979" cy="693682"/>
          </a:xfrm>
          <a:prstGeom prst="borderCallout1">
            <a:avLst>
              <a:gd name="adj1" fmla="val 18750"/>
              <a:gd name="adj2" fmla="val -8333"/>
              <a:gd name="adj3" fmla="val 85227"/>
              <a:gd name="adj4" fmla="val -90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Expected this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28953724-2CEE-9B4F-924C-6D26FB1E74CF}"/>
              </a:ext>
            </a:extLst>
          </p:cNvPr>
          <p:cNvSpPr/>
          <p:nvPr/>
        </p:nvSpPr>
        <p:spPr>
          <a:xfrm>
            <a:off x="8492359" y="5462162"/>
            <a:ext cx="1986455" cy="693682"/>
          </a:xfrm>
          <a:prstGeom prst="borderCallout1">
            <a:avLst>
              <a:gd name="adj1" fmla="val 18750"/>
              <a:gd name="adj2" fmla="val -8333"/>
              <a:gd name="adj3" fmla="val 21590"/>
              <a:gd name="adj4" fmla="val -71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Thought this would also be true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F5D21573-6EA0-AB4D-8779-A9F3872F66B1}"/>
              </a:ext>
            </a:extLst>
          </p:cNvPr>
          <p:cNvSpPr/>
          <p:nvPr/>
        </p:nvSpPr>
        <p:spPr>
          <a:xfrm>
            <a:off x="9117725" y="3262689"/>
            <a:ext cx="1502979" cy="693682"/>
          </a:xfrm>
          <a:prstGeom prst="borderCallout1">
            <a:avLst>
              <a:gd name="adj1" fmla="val 18750"/>
              <a:gd name="adj2" fmla="val -8333"/>
              <a:gd name="adj3" fmla="val -48107"/>
              <a:gd name="adj4" fmla="val -95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Bonferroni correction</a:t>
            </a:r>
          </a:p>
        </p:txBody>
      </p:sp>
    </p:spTree>
    <p:extLst>
      <p:ext uri="{BB962C8B-B14F-4D97-AF65-F5344CB8AC3E}">
        <p14:creationId xmlns:p14="http://schemas.microsoft.com/office/powerpoint/2010/main" val="14735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means with ANOVA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8,  Part 5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have more than two groups?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566-9F5F-CA4B-BE7A-0A0D18B1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 = the means are all the same</a:t>
            </a:r>
          </a:p>
          <a:p>
            <a:r>
              <a:rPr lang="en-US" dirty="0"/>
              <a:t>Alternative hypothesis = some means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111F-5ED3-D645-8841-1DEA9210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could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7B71-CAFC-0549-997A-D148713E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look at all pairs of groups</a:t>
            </a:r>
          </a:p>
          <a:p>
            <a:r>
              <a:rPr lang="en-US" dirty="0"/>
              <a:t>But now we are testing over and over</a:t>
            </a:r>
          </a:p>
          <a:p>
            <a:pPr lvl="1"/>
            <a:r>
              <a:rPr lang="en-US" dirty="0"/>
              <a:t>increases our false positive rate for the overall assessment</a:t>
            </a:r>
          </a:p>
          <a:p>
            <a:r>
              <a:rPr lang="en-US" dirty="0"/>
              <a:t>(We will come back to this idea)</a:t>
            </a:r>
          </a:p>
        </p:txBody>
      </p:sp>
    </p:spTree>
    <p:extLst>
      <p:ext uri="{BB962C8B-B14F-4D97-AF65-F5344CB8AC3E}">
        <p14:creationId xmlns:p14="http://schemas.microsoft.com/office/powerpoint/2010/main" val="56709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EF47-08C8-F44E-8B2E-B83535FA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to the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91FF-1C55-5244-862D-2E8AE6F1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 Variance</a:t>
            </a:r>
          </a:p>
          <a:p>
            <a:r>
              <a:rPr lang="en-US" dirty="0"/>
              <a:t>Yet another distribution</a:t>
            </a:r>
          </a:p>
          <a:p>
            <a:pPr lvl="1"/>
            <a:r>
              <a:rPr lang="en-US" dirty="0"/>
              <a:t>the F distribution</a:t>
            </a:r>
          </a:p>
        </p:txBody>
      </p:sp>
    </p:spTree>
    <p:extLst>
      <p:ext uri="{BB962C8B-B14F-4D97-AF65-F5344CB8AC3E}">
        <p14:creationId xmlns:p14="http://schemas.microsoft.com/office/powerpoint/2010/main" val="71369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1981200" y="464692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3000" b="1" dirty="0">
                <a:solidFill>
                  <a:srgbClr val="3A81BA"/>
                </a:solidFill>
              </a:rPr>
            </a:br>
            <a:r>
              <a:rPr lang="en" sz="3000" b="1" dirty="0">
                <a:solidFill>
                  <a:srgbClr val="3A81BA"/>
                </a:solidFill>
              </a:rPr>
              <a:t>ANOVA</a:t>
            </a:r>
            <a:endParaRPr sz="3000" b="1" dirty="0">
              <a:solidFill>
                <a:srgbClr val="3A81BA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 flipH="1">
            <a:off x="1981250" y="1119987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200" dirty="0"/>
              <a:t>ANOVA is used to assess whether the mean of the outcome variable is different for different levels of a categorical variable</a:t>
            </a:r>
            <a:endParaRPr sz="2200" dirty="0">
              <a:solidFill>
                <a:schemeClr val="accent1"/>
              </a:solidFill>
            </a:endParaRPr>
          </a:p>
          <a:p>
            <a:pPr>
              <a:lnSpc>
                <a:spcPct val="115000"/>
              </a:lnSpc>
            </a:pPr>
            <a:endParaRPr sz="2200" dirty="0"/>
          </a:p>
          <a:p>
            <a:pPr>
              <a:lnSpc>
                <a:spcPct val="115000"/>
              </a:lnSpc>
            </a:pPr>
            <a:r>
              <a:rPr lang="en" sz="2200" dirty="0"/>
              <a:t>	</a:t>
            </a:r>
            <a:r>
              <a:rPr lang="en" sz="2200" i="1" dirty="0">
                <a:solidFill>
                  <a:schemeClr val="accent1"/>
                </a:solidFill>
              </a:rPr>
              <a:t>H</a:t>
            </a:r>
            <a:r>
              <a:rPr lang="en" sz="2200" i="1" baseline="-25000" dirty="0">
                <a:solidFill>
                  <a:schemeClr val="accent1"/>
                </a:solidFill>
              </a:rPr>
              <a:t>0 </a:t>
            </a:r>
            <a:r>
              <a:rPr lang="en" sz="2200" dirty="0"/>
              <a:t>: The mean outcome is the same across all categories,</a:t>
            </a:r>
            <a:endParaRPr sz="2200" dirty="0"/>
          </a:p>
          <a:p>
            <a:pPr>
              <a:lnSpc>
                <a:spcPct val="115000"/>
              </a:lnSpc>
            </a:pPr>
            <a:endParaRPr sz="2200" dirty="0"/>
          </a:p>
          <a:p>
            <a:pPr algn="ctr">
              <a:lnSpc>
                <a:spcPct val="115000"/>
              </a:lnSpc>
            </a:pPr>
            <a:r>
              <a:rPr lang="en" sz="2200" dirty="0"/>
              <a:t>𝜇</a:t>
            </a:r>
            <a:r>
              <a:rPr lang="en" sz="2200" baseline="-25000" dirty="0"/>
              <a:t>1</a:t>
            </a:r>
            <a:r>
              <a:rPr lang="en" sz="2200" dirty="0"/>
              <a:t> = 𝜇</a:t>
            </a:r>
            <a:r>
              <a:rPr lang="en" sz="2200" baseline="-25000" dirty="0"/>
              <a:t>2</a:t>
            </a:r>
            <a:r>
              <a:rPr lang="en" sz="2200" dirty="0"/>
              <a:t> = … = 𝜇</a:t>
            </a:r>
            <a:r>
              <a:rPr lang="en" sz="2200" baseline="-25000" dirty="0"/>
              <a:t>k</a:t>
            </a:r>
            <a:r>
              <a:rPr lang="en" sz="2200" dirty="0"/>
              <a:t>,</a:t>
            </a:r>
            <a:endParaRPr sz="2200" dirty="0"/>
          </a:p>
          <a:p>
            <a:pPr algn="ctr">
              <a:lnSpc>
                <a:spcPct val="115000"/>
              </a:lnSpc>
            </a:pPr>
            <a:endParaRPr sz="2200" dirty="0"/>
          </a:p>
          <a:p>
            <a:pPr marL="457200">
              <a:lnSpc>
                <a:spcPct val="115000"/>
              </a:lnSpc>
            </a:pPr>
            <a:r>
              <a:rPr lang="en" sz="2200" dirty="0"/>
              <a:t>where  </a:t>
            </a:r>
            <a:r>
              <a:rPr lang="en" sz="2200" dirty="0">
                <a:solidFill>
                  <a:schemeClr val="dk1"/>
                </a:solidFill>
              </a:rPr>
              <a:t>𝜇</a:t>
            </a:r>
            <a:r>
              <a:rPr lang="en" sz="2200" baseline="-25000" dirty="0" err="1">
                <a:solidFill>
                  <a:schemeClr val="dk1"/>
                </a:solidFill>
              </a:rPr>
              <a:t>i</a:t>
            </a:r>
            <a:r>
              <a:rPr lang="en" sz="2200" dirty="0"/>
              <a:t> represents the mean of the outcome for observations      in category </a:t>
            </a:r>
            <a:r>
              <a:rPr lang="en" sz="2200" i="1" dirty="0" err="1"/>
              <a:t>i</a:t>
            </a:r>
            <a:endParaRPr sz="2200" i="1" dirty="0"/>
          </a:p>
          <a:p>
            <a:pPr>
              <a:lnSpc>
                <a:spcPct val="115000"/>
              </a:lnSpc>
            </a:pPr>
            <a:endParaRPr sz="2200" i="1" dirty="0">
              <a:solidFill>
                <a:schemeClr val="accent1"/>
              </a:solidFill>
            </a:endParaRPr>
          </a:p>
          <a:p>
            <a:pPr>
              <a:lnSpc>
                <a:spcPct val="115000"/>
              </a:lnSpc>
            </a:pPr>
            <a:r>
              <a:rPr lang="en" sz="2200" i="1" dirty="0">
                <a:solidFill>
                  <a:schemeClr val="accent1"/>
                </a:solidFill>
              </a:rPr>
              <a:t>	H</a:t>
            </a:r>
            <a:r>
              <a:rPr lang="en" sz="2200" i="1" baseline="-25000" dirty="0">
                <a:solidFill>
                  <a:schemeClr val="accent1"/>
                </a:solidFill>
              </a:rPr>
              <a:t>A </a:t>
            </a:r>
            <a:r>
              <a:rPr lang="en" sz="2200" dirty="0"/>
              <a:t>: At least one mean is different than others</a:t>
            </a:r>
            <a:endParaRPr sz="2200" dirty="0"/>
          </a:p>
          <a:p>
            <a:pPr>
              <a:lnSpc>
                <a:spcPct val="115000"/>
              </a:lnSpc>
            </a:pPr>
            <a:endParaRPr sz="2200" dirty="0"/>
          </a:p>
          <a:p>
            <a:pPr>
              <a:lnSpc>
                <a:spcPct val="115000"/>
              </a:lnSpc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96152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1981200" y="401628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3000" b="1" dirty="0">
                <a:solidFill>
                  <a:srgbClr val="3A81BA"/>
                </a:solidFill>
              </a:rPr>
            </a:br>
            <a:r>
              <a:rPr lang="en" sz="3000" b="1" dirty="0">
                <a:solidFill>
                  <a:srgbClr val="3A81BA"/>
                </a:solidFill>
              </a:rPr>
              <a:t>Conditions</a:t>
            </a:r>
            <a:endParaRPr sz="3000" b="1" dirty="0">
              <a:solidFill>
                <a:srgbClr val="3A81BA"/>
              </a:solidFill>
            </a:endParaRPr>
          </a:p>
        </p:txBody>
      </p:sp>
      <p:sp>
        <p:nvSpPr>
          <p:cNvPr id="121" name="Google Shape;121;p23"/>
          <p:cNvSpPr txBox="1"/>
          <p:nvPr/>
        </p:nvSpPr>
        <p:spPr>
          <a:xfrm flipH="1">
            <a:off x="1981250" y="1018255"/>
            <a:ext cx="8545500" cy="5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lnSpc>
                <a:spcPct val="115000"/>
              </a:lnSpc>
              <a:buSzPts val="2000"/>
              <a:buAutoNum type="arabicPeriod"/>
            </a:pPr>
            <a:r>
              <a:rPr lang="en" sz="2000" dirty="0"/>
              <a:t>The observations should be independent within and between groups </a:t>
            </a:r>
            <a:endParaRPr sz="2000" dirty="0"/>
          </a:p>
          <a:p>
            <a:pPr marL="914400" indent="-355600">
              <a:lnSpc>
                <a:spcPct val="115000"/>
              </a:lnSpc>
              <a:buSzPts val="2000"/>
              <a:buChar char="●"/>
            </a:pPr>
            <a:r>
              <a:rPr lang="en" sz="2000" dirty="0"/>
              <a:t>If the data are a simple random sample from less than 10% of the population, this condition is satisfied</a:t>
            </a:r>
            <a:endParaRPr sz="2000" dirty="0"/>
          </a:p>
          <a:p>
            <a:pPr marL="914400" indent="-355600">
              <a:lnSpc>
                <a:spcPct val="115000"/>
              </a:lnSpc>
              <a:buSzPts val="2000"/>
              <a:buChar char="●"/>
            </a:pPr>
            <a:r>
              <a:rPr lang="en" sz="2000" dirty="0"/>
              <a:t>Carefully consider whether the data may be independent (e.g. no pairing)</a:t>
            </a:r>
            <a:endParaRPr sz="2000" dirty="0"/>
          </a:p>
          <a:p>
            <a:pPr marL="914400" indent="-355600">
              <a:lnSpc>
                <a:spcPct val="115000"/>
              </a:lnSpc>
              <a:buSzPts val="2000"/>
              <a:buChar char="●"/>
            </a:pPr>
            <a:r>
              <a:rPr lang="en" sz="2000" dirty="0"/>
              <a:t>Always important, but sometimes difficult to check</a:t>
            </a:r>
            <a:endParaRPr sz="2000" dirty="0"/>
          </a:p>
          <a:p>
            <a:pPr>
              <a:lnSpc>
                <a:spcPct val="115000"/>
              </a:lnSpc>
            </a:pPr>
            <a:endParaRPr sz="2000" dirty="0"/>
          </a:p>
          <a:p>
            <a:pPr marL="457200" indent="-355600">
              <a:lnSpc>
                <a:spcPct val="115000"/>
              </a:lnSpc>
              <a:buSzPts val="2000"/>
              <a:buAutoNum type="arabicPeriod" startAt="2"/>
            </a:pPr>
            <a:r>
              <a:rPr lang="en" sz="2000" dirty="0"/>
              <a:t>The observations within each group should be nearly normal</a:t>
            </a:r>
            <a:endParaRPr sz="2000" dirty="0"/>
          </a:p>
          <a:p>
            <a:pPr marL="914400" indent="-355600">
              <a:lnSpc>
                <a:spcPct val="115000"/>
              </a:lnSpc>
              <a:buSzPts val="2000"/>
              <a:buChar char="●"/>
            </a:pPr>
            <a:r>
              <a:rPr lang="en" sz="2000" dirty="0"/>
              <a:t>Especially important when the sample sizes are small</a:t>
            </a:r>
            <a:endParaRPr sz="2000" dirty="0"/>
          </a:p>
          <a:p>
            <a:pPr>
              <a:lnSpc>
                <a:spcPct val="115000"/>
              </a:lnSpc>
            </a:pPr>
            <a:endParaRPr sz="2000" dirty="0"/>
          </a:p>
          <a:p>
            <a:pPr>
              <a:lnSpc>
                <a:spcPct val="115000"/>
              </a:lnSpc>
            </a:pPr>
            <a:r>
              <a:rPr lang="en" sz="2000" dirty="0">
                <a:solidFill>
                  <a:schemeClr val="accent1"/>
                </a:solidFill>
              </a:rPr>
              <a:t>How do we check for normality?</a:t>
            </a:r>
            <a:endParaRPr sz="2000" dirty="0">
              <a:solidFill>
                <a:schemeClr val="accent1"/>
              </a:solidFill>
            </a:endParaRPr>
          </a:p>
          <a:p>
            <a:pPr>
              <a:lnSpc>
                <a:spcPct val="115000"/>
              </a:lnSpc>
            </a:pPr>
            <a:endParaRPr sz="2000" dirty="0">
              <a:solidFill>
                <a:schemeClr val="accent1"/>
              </a:solidFill>
            </a:endParaRPr>
          </a:p>
          <a:p>
            <a:pPr marL="457200" indent="-355600">
              <a:lnSpc>
                <a:spcPct val="115000"/>
              </a:lnSpc>
              <a:buSzPts val="2000"/>
              <a:buAutoNum type="arabicPeriod" startAt="3"/>
            </a:pPr>
            <a:r>
              <a:rPr lang="en" sz="2000" dirty="0"/>
              <a:t>The variability across the groups should be about equal</a:t>
            </a:r>
            <a:endParaRPr sz="2000" dirty="0"/>
          </a:p>
          <a:p>
            <a:pPr marL="914400" indent="-355600">
              <a:lnSpc>
                <a:spcPct val="115000"/>
              </a:lnSpc>
              <a:buSzPts val="2000"/>
              <a:buChar char="●"/>
            </a:pPr>
            <a:r>
              <a:rPr lang="en" sz="2000" dirty="0"/>
              <a:t>Especially important when the sample sizes differ between groups</a:t>
            </a:r>
            <a:endParaRPr sz="2000" dirty="0"/>
          </a:p>
          <a:p>
            <a:pPr>
              <a:lnSpc>
                <a:spcPct val="115000"/>
              </a:lnSpc>
            </a:pPr>
            <a:endParaRPr sz="2000" dirty="0"/>
          </a:p>
          <a:p>
            <a:pPr>
              <a:lnSpc>
                <a:spcPct val="115000"/>
              </a:lnSpc>
            </a:pPr>
            <a:r>
              <a:rPr lang="en" sz="2000" dirty="0">
                <a:solidFill>
                  <a:schemeClr val="accent1"/>
                </a:solidFill>
              </a:rPr>
              <a:t>How can we check this condition?</a:t>
            </a:r>
            <a:endParaRPr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4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1981200" y="496223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3000" b="1">
                <a:solidFill>
                  <a:srgbClr val="3A81BA"/>
                </a:solidFill>
              </a:rPr>
            </a:br>
            <a:r>
              <a:rPr lang="en" sz="3000" b="1" i="1">
                <a:solidFill>
                  <a:srgbClr val="3A81BA"/>
                </a:solidFill>
              </a:rPr>
              <a:t>z</a:t>
            </a:r>
            <a:r>
              <a:rPr lang="en" sz="3000" b="1">
                <a:solidFill>
                  <a:srgbClr val="3A81BA"/>
                </a:solidFill>
              </a:rPr>
              <a:t>/𝘵 test vs. ANOVA - Purpose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1788350" y="1098325"/>
            <a:ext cx="4211700" cy="52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b="1" i="1">
                <a:solidFill>
                  <a:schemeClr val="accent1"/>
                </a:solidFill>
              </a:rPr>
              <a:t>z</a:t>
            </a:r>
            <a:r>
              <a:rPr lang="en" sz="2000" b="1">
                <a:solidFill>
                  <a:schemeClr val="accent1"/>
                </a:solidFill>
              </a:rPr>
              <a:t>/𝘵 test</a:t>
            </a:r>
            <a:endParaRPr sz="2000" b="1">
              <a:solidFill>
                <a:schemeClr val="accent1"/>
              </a:solidFill>
            </a:endParaRPr>
          </a:p>
          <a:p>
            <a:endParaRPr sz="2000"/>
          </a:p>
          <a:p>
            <a:r>
              <a:rPr lang="en" sz="2000"/>
              <a:t>Compare means from </a:t>
            </a:r>
            <a:r>
              <a:rPr lang="en" sz="2000">
                <a:solidFill>
                  <a:schemeClr val="accent1"/>
                </a:solidFill>
              </a:rPr>
              <a:t>two </a:t>
            </a:r>
            <a:r>
              <a:rPr lang="en" sz="2000"/>
              <a:t>groups to see whether they are so far apart that the observed difference cannot reasonably be attributed to sampling variability</a:t>
            </a:r>
            <a:endParaRPr sz="2000"/>
          </a:p>
          <a:p>
            <a:endParaRPr sz="2000"/>
          </a:p>
          <a:p>
            <a:pPr algn="ctr">
              <a:buClr>
                <a:schemeClr val="dk1"/>
              </a:buClr>
              <a:buSzPts val="1100"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: 𝜇</a:t>
            </a:r>
            <a:r>
              <a:rPr lang="en" sz="2000" baseline="-25000"/>
              <a:t>1</a:t>
            </a:r>
            <a:r>
              <a:rPr lang="en" sz="2000"/>
              <a:t> = 𝜇</a:t>
            </a:r>
            <a:r>
              <a:rPr lang="en" sz="2000" baseline="-25000"/>
              <a:t>2</a:t>
            </a:r>
            <a:endParaRPr sz="2000" baseline="-25000"/>
          </a:p>
        </p:txBody>
      </p:sp>
      <p:sp>
        <p:nvSpPr>
          <p:cNvPr id="128" name="Google Shape;128;p24"/>
          <p:cNvSpPr txBox="1"/>
          <p:nvPr/>
        </p:nvSpPr>
        <p:spPr>
          <a:xfrm>
            <a:off x="6142150" y="1098325"/>
            <a:ext cx="4211700" cy="52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b="1">
                <a:solidFill>
                  <a:schemeClr val="accent1"/>
                </a:solidFill>
              </a:rPr>
              <a:t>ANOVA</a:t>
            </a:r>
            <a:endParaRPr sz="2000" b="1">
              <a:solidFill>
                <a:schemeClr val="accent1"/>
              </a:solidFill>
            </a:endParaRPr>
          </a:p>
          <a:p>
            <a:endParaRPr sz="2000"/>
          </a:p>
          <a:p>
            <a:r>
              <a:rPr lang="en" sz="2000"/>
              <a:t>Compare the means from two or more groups to see whether they are so far apart that the observed differences cannot all reasonably be attributed to sampling variability</a:t>
            </a:r>
            <a:endParaRPr sz="2000"/>
          </a:p>
          <a:p>
            <a:endParaRPr sz="2000"/>
          </a:p>
          <a:p>
            <a:pPr algn="ctr"/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: 𝜇</a:t>
            </a:r>
            <a:r>
              <a:rPr lang="en" sz="2000" baseline="-25000"/>
              <a:t>1</a:t>
            </a:r>
            <a:r>
              <a:rPr lang="en" sz="2000"/>
              <a:t> = 𝜇</a:t>
            </a:r>
            <a:r>
              <a:rPr lang="en" sz="2000" baseline="-25000"/>
              <a:t>2</a:t>
            </a:r>
            <a:r>
              <a:rPr lang="en" sz="2000"/>
              <a:t> = … = 𝜇</a:t>
            </a:r>
            <a:r>
              <a:rPr lang="en" sz="2000" baseline="-25000"/>
              <a:t>k</a:t>
            </a:r>
            <a:endParaRPr sz="2000" baseline="-25000"/>
          </a:p>
        </p:txBody>
      </p:sp>
    </p:spTree>
    <p:extLst>
      <p:ext uri="{BB962C8B-B14F-4D97-AF65-F5344CB8AC3E}">
        <p14:creationId xmlns:p14="http://schemas.microsoft.com/office/powerpoint/2010/main" val="5651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1981200" y="454182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3000" b="1" dirty="0">
                <a:solidFill>
                  <a:srgbClr val="3A81BA"/>
                </a:solidFill>
              </a:rPr>
            </a:br>
            <a:r>
              <a:rPr lang="en" sz="3000" b="1" i="1" dirty="0">
                <a:solidFill>
                  <a:srgbClr val="3A81BA"/>
                </a:solidFill>
              </a:rPr>
              <a:t>z</a:t>
            </a:r>
            <a:r>
              <a:rPr lang="en" sz="3000" b="1" dirty="0">
                <a:solidFill>
                  <a:srgbClr val="3A81BA"/>
                </a:solidFill>
              </a:rPr>
              <a:t>/𝘵 test vs. ANOVA - Method</a:t>
            </a:r>
            <a:endParaRPr sz="3000" b="1" dirty="0">
              <a:solidFill>
                <a:srgbClr val="3A81BA"/>
              </a:solidFill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1788350" y="1098325"/>
            <a:ext cx="4211700" cy="52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b="1" i="1">
                <a:solidFill>
                  <a:schemeClr val="accent1"/>
                </a:solidFill>
              </a:rPr>
              <a:t>z</a:t>
            </a:r>
            <a:r>
              <a:rPr lang="en" sz="2000" b="1">
                <a:solidFill>
                  <a:schemeClr val="accent1"/>
                </a:solidFill>
              </a:rPr>
              <a:t>/𝘵 test</a:t>
            </a:r>
            <a:endParaRPr sz="2000" b="1">
              <a:solidFill>
                <a:schemeClr val="accent1"/>
              </a:solidFill>
            </a:endParaRPr>
          </a:p>
          <a:p>
            <a:endParaRPr sz="2000"/>
          </a:p>
          <a:p>
            <a:r>
              <a:rPr lang="en" sz="2000"/>
              <a:t>Compute a test statistic (a ratio)</a:t>
            </a:r>
            <a:endParaRPr sz="2000"/>
          </a:p>
          <a:p>
            <a:endParaRPr sz="2000" baseline="-25000"/>
          </a:p>
        </p:txBody>
      </p:sp>
      <p:sp>
        <p:nvSpPr>
          <p:cNvPr id="144" name="Google Shape;144;p26"/>
          <p:cNvSpPr txBox="1"/>
          <p:nvPr/>
        </p:nvSpPr>
        <p:spPr>
          <a:xfrm>
            <a:off x="6142150" y="1098325"/>
            <a:ext cx="4211700" cy="52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b="1">
                <a:solidFill>
                  <a:schemeClr val="accent1"/>
                </a:solidFill>
              </a:rPr>
              <a:t>ANOVA</a:t>
            </a:r>
            <a:endParaRPr sz="2000" b="1">
              <a:solidFill>
                <a:schemeClr val="accent1"/>
              </a:solidFill>
            </a:endParaRPr>
          </a:p>
          <a:p>
            <a:endParaRPr sz="2000"/>
          </a:p>
          <a:p>
            <a:r>
              <a:rPr lang="en" sz="2000"/>
              <a:t>Compute a test statistic (a ratio)</a:t>
            </a:r>
            <a:endParaRPr sz="2000"/>
          </a:p>
          <a:p>
            <a:endParaRPr sz="2000" baseline="-25000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925" y="2469950"/>
            <a:ext cx="2876550" cy="6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8750" y="2469950"/>
            <a:ext cx="32385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1956400" y="3741400"/>
            <a:ext cx="8229600" cy="2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indent="-368300">
              <a:buSzPts val="2200"/>
              <a:buChar char="●"/>
            </a:pPr>
            <a:r>
              <a:rPr lang="en" sz="2200"/>
              <a:t>Large test statistics lead to small p-values</a:t>
            </a:r>
            <a:endParaRPr sz="2200"/>
          </a:p>
          <a:p>
            <a:pPr marL="914400" indent="-368300">
              <a:buSzPts val="2200"/>
              <a:buChar char="●"/>
            </a:pPr>
            <a:r>
              <a:rPr lang="en" sz="2200"/>
              <a:t>If the p-value is small enough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 is rejected, we conclude that the population means are not equal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27822005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12636</TotalTime>
  <Words>651</Words>
  <Application>Microsoft Macintosh PowerPoint</Application>
  <PresentationFormat>Widescreen</PresentationFormat>
  <Paragraphs>94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Wingdings 2</vt:lpstr>
      <vt:lpstr>Dividend</vt:lpstr>
      <vt:lpstr>INFO 5871-001: Data Science / Info Science</vt:lpstr>
      <vt:lpstr>Multiple means with ANOVA</vt:lpstr>
      <vt:lpstr>What if I have more than two groups?</vt:lpstr>
      <vt:lpstr>You could</vt:lpstr>
      <vt:lpstr>ANOVA to the rescue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conditions</vt:lpstr>
      <vt:lpstr>IN Python</vt:lpstr>
      <vt:lpstr>If the ANOVA yields a positive result</vt:lpstr>
      <vt:lpstr>Python will do this for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Keke Wu</cp:lastModifiedBy>
  <cp:revision>64</cp:revision>
  <dcterms:created xsi:type="dcterms:W3CDTF">2019-08-24T17:30:40Z</dcterms:created>
  <dcterms:modified xsi:type="dcterms:W3CDTF">2019-10-28T13:59:14Z</dcterms:modified>
</cp:coreProperties>
</file>