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8"/>
  </p:notesMasterIdLst>
  <p:sldIdLst>
    <p:sldId id="256" r:id="rId2"/>
    <p:sldId id="261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844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047626b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047626b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156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a332d67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a332d67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740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a332d6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a332d6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850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a332d67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a332d67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991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fa332d67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fa332d67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67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a332d67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a332d67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155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a332d67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a332d67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757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5d909973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5d909973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261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5d909973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5d909973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904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047626b_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047626b_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92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047626b_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047626b_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59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047626b_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047626b_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120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047626b_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047626b_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377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047626b_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047626b_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09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047626b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047626b_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863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5d909973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b5d909973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0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5d90997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5d90997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7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5d90997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5d90997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98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5d90997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5d90997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33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5d909973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5d909973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90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d90997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d90997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585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a332d6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a332d6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447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a332d67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a332d67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62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48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sa/3.0/us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4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The linear model for predicting poverty from high school graduation rate in the US is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"hat" is used to signify that this is an estimate.</a:t>
            </a:r>
            <a:endParaRPr sz="2200"/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800" y="2336351"/>
            <a:ext cx="4073124" cy="52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43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4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linear model for predicting poverty from high school graduation rate in the US is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"hat" is used to signify that this is an estimate.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3D85C6"/>
                </a:solidFill>
              </a:rPr>
              <a:t>The high school graduate rate in Georgia is 85.1%. What poverty level does the model predict for this state?</a:t>
            </a:r>
            <a:endParaRPr sz="2200">
              <a:solidFill>
                <a:srgbClr val="3D85C6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91440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64.78 − 0.62 x 85.1 = 12.018</a:t>
            </a:r>
            <a:endParaRPr sz="2200"/>
          </a:p>
        </p:txBody>
      </p:sp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800" y="2336351"/>
            <a:ext cx="4073124" cy="52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18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Eyeballing the line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xfrm flipH="1">
            <a:off x="1980900" y="1305775"/>
            <a:ext cx="2654700" cy="4542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Which of the following appears to be the line that best fits the linear relationship between % in poverty and % HS grad? Choose one.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901" y="1305775"/>
            <a:ext cx="5347899" cy="4892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5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Eyeballing the line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 flipH="1">
            <a:off x="1980900" y="1305775"/>
            <a:ext cx="2654700" cy="4542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Which of the following appears to be the line that best fits the linear relationship between % in poverty and % HS grad? Choose one.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rgbClr val="E69138"/>
                </a:solidFill>
              </a:rPr>
              <a:t>(a)</a:t>
            </a:r>
            <a:endParaRPr sz="2200" i="1">
              <a:solidFill>
                <a:srgbClr val="E69138"/>
              </a:solidFill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901" y="1305775"/>
            <a:ext cx="5347899" cy="4892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21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Residuals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50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/>
              <a:t>Residuals</a:t>
            </a:r>
            <a:r>
              <a:rPr lang="en" sz="2200"/>
              <a:t> are the leftovers from the model fit:</a:t>
            </a:r>
            <a:endParaRPr sz="2200"/>
          </a:p>
          <a:p>
            <a:pPr marL="137160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Data = Fit + Residual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175" y="2210276"/>
            <a:ext cx="5650402" cy="4355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9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058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Residual is the difference between the observed (y</a:t>
            </a:r>
            <a:r>
              <a:rPr lang="en" sz="2200" baseline="-25000"/>
              <a:t>i</a:t>
            </a:r>
            <a:r>
              <a:rPr lang="en" sz="2200"/>
              <a:t>) and predicted ŷ</a:t>
            </a:r>
            <a:r>
              <a:rPr lang="en" sz="2200" baseline="-250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226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2850851"/>
            <a:ext cx="4560998" cy="354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078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body" idx="1"/>
          </p:nvPr>
        </p:nvSpPr>
        <p:spPr>
          <a:xfrm flipH="1">
            <a:off x="7082050" y="2793025"/>
            <a:ext cx="2774700" cy="314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% living in poverty in DC is 5.44% more than predicted.</a:t>
            </a:r>
            <a:endParaRPr sz="220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058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Residual is the difference between the observed (y</a:t>
            </a:r>
            <a:r>
              <a:rPr lang="en" sz="2200" baseline="-25000"/>
              <a:t>i</a:t>
            </a:r>
            <a:r>
              <a:rPr lang="en" sz="2200"/>
              <a:t>) and predicted ŷ</a:t>
            </a:r>
            <a:r>
              <a:rPr lang="en" sz="2200" baseline="-250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226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2850851"/>
            <a:ext cx="4560998" cy="354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025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058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Residual is the difference between the observed (y</a:t>
            </a:r>
            <a:r>
              <a:rPr lang="en" sz="2200" baseline="-25000"/>
              <a:t>i</a:t>
            </a:r>
            <a:r>
              <a:rPr lang="en" sz="2200"/>
              <a:t>) and predicted ŷ</a:t>
            </a:r>
            <a:r>
              <a:rPr lang="en" sz="2200" baseline="-250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226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2850851"/>
            <a:ext cx="4560998" cy="35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 flipH="1">
            <a:off x="7082050" y="2793025"/>
            <a:ext cx="2774700" cy="314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% living in poverty in DC is 5.44% more than predicted.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% living in poverty in RI is 4.16% less than predicted.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39839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Quantifying the relationship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3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 i="1">
                <a:solidFill>
                  <a:schemeClr val="accent1"/>
                </a:solidFill>
              </a:rPr>
              <a:t>Correlation</a:t>
            </a:r>
            <a:r>
              <a:rPr lang="en" sz="2200" i="1"/>
              <a:t> </a:t>
            </a:r>
            <a:r>
              <a:rPr lang="en" sz="2200"/>
              <a:t>describes the strength of the </a:t>
            </a:r>
            <a:r>
              <a:rPr lang="en" sz="2200" i="1">
                <a:solidFill>
                  <a:srgbClr val="FF9900"/>
                </a:solidFill>
              </a:rPr>
              <a:t>linear </a:t>
            </a:r>
            <a:r>
              <a:rPr lang="en" sz="2200"/>
              <a:t>association between two variables.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18128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Quantifying the relationship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3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 i="1">
                <a:solidFill>
                  <a:schemeClr val="accent1"/>
                </a:solidFill>
              </a:rPr>
              <a:t>Correlation</a:t>
            </a:r>
            <a:r>
              <a:rPr lang="en" sz="2200" i="1"/>
              <a:t> </a:t>
            </a:r>
            <a:r>
              <a:rPr lang="en" sz="2200"/>
              <a:t>describes the strength of the </a:t>
            </a:r>
            <a:r>
              <a:rPr lang="en" sz="2200" i="1">
                <a:solidFill>
                  <a:srgbClr val="FF9900"/>
                </a:solidFill>
              </a:rPr>
              <a:t>linear </a:t>
            </a:r>
            <a:r>
              <a:rPr lang="en" sz="2200"/>
              <a:t>association between two variables.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It takes values between -1 (perfect negative) and</a:t>
            </a:r>
            <a:br>
              <a:rPr lang="en" sz="2200"/>
            </a:br>
            <a:r>
              <a:rPr lang="en" sz="2200"/>
              <a:t>+1 (perfect positive).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391107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fitting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10,  Part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02EB3-6FCD-6A4B-9C75-5C53CE5D7935}"/>
              </a:ext>
            </a:extLst>
          </p:cNvPr>
          <p:cNvSpPr/>
          <p:nvPr/>
        </p:nvSpPr>
        <p:spPr>
          <a:xfrm>
            <a:off x="5875283" y="10544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Some parts based on material by </a:t>
            </a:r>
            <a:br>
              <a:rPr lang="en-US" dirty="0"/>
            </a:br>
            <a:r>
              <a:rPr lang="en-US" dirty="0"/>
              <a:t>Mine </a:t>
            </a:r>
            <a:r>
              <a:rPr lang="en-US" dirty="0" err="1"/>
              <a:t>Çetinkaya-Rundel</a:t>
            </a:r>
            <a:r>
              <a:rPr lang="en-US" dirty="0"/>
              <a:t> of </a:t>
            </a:r>
            <a:r>
              <a:rPr lang="en-US" dirty="0" err="1"/>
              <a:t>OpenIntro</a:t>
            </a:r>
            <a:endParaRPr lang="en-US" dirty="0"/>
          </a:p>
          <a:p>
            <a:pPr lvl="0"/>
            <a:r>
              <a:rPr lang="en-US" dirty="0"/>
              <a:t>under the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CC BY-SA license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Quantifying the relationship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3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 i="1">
                <a:solidFill>
                  <a:schemeClr val="accent1"/>
                </a:solidFill>
              </a:rPr>
              <a:t>Correlation</a:t>
            </a:r>
            <a:r>
              <a:rPr lang="en" sz="2200" i="1"/>
              <a:t> </a:t>
            </a:r>
            <a:r>
              <a:rPr lang="en" sz="2200"/>
              <a:t>describes the strength of the </a:t>
            </a:r>
            <a:r>
              <a:rPr lang="en" sz="2200" i="1">
                <a:solidFill>
                  <a:srgbClr val="FF9900"/>
                </a:solidFill>
              </a:rPr>
              <a:t>linear </a:t>
            </a:r>
            <a:r>
              <a:rPr lang="en" sz="2200"/>
              <a:t>association between two variables.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It takes values between -1 (perfect negative) and</a:t>
            </a:r>
            <a:br>
              <a:rPr lang="en" sz="2200"/>
            </a:br>
            <a:r>
              <a:rPr lang="en" sz="2200"/>
              <a:t>+1 (perfect positive).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A value of 0 indicates no linear association.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276883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3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HS grad?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0.6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-0.75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-0.1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0.02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-1.5</a:t>
            </a:r>
            <a:endParaRPr sz="2200"/>
          </a:p>
        </p:txBody>
      </p:sp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239" y="2439064"/>
            <a:ext cx="5210175" cy="404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473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3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HS grad?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0.6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-0.75</a:t>
            </a:r>
            <a:endParaRPr sz="2200" i="1">
              <a:solidFill>
                <a:srgbClr val="FF99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-0.1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0.02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-1.5</a:t>
            </a:r>
            <a:endParaRPr sz="2200"/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239" y="2439064"/>
            <a:ext cx="5210175" cy="404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087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3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female householder?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0.1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-0.6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-0.4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0.9</a:t>
            </a:r>
            <a:endParaRPr sz="2200">
              <a:solidFill>
                <a:srgbClr val="0000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200"/>
              <a:buAutoNum type="alphaLcParenBoth"/>
            </a:pPr>
            <a:r>
              <a:rPr lang="en" sz="2200">
                <a:solidFill>
                  <a:srgbClr val="000000"/>
                </a:solidFill>
              </a:rPr>
              <a:t>0.5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139" y="2277075"/>
            <a:ext cx="5362575" cy="40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521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3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female householder?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0.1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-0.6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-0.4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0.9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0.5</a:t>
            </a:r>
            <a:endParaRPr sz="2200" i="1">
              <a:solidFill>
                <a:srgbClr val="FF9900"/>
              </a:solidFill>
            </a:endParaRPr>
          </a:p>
        </p:txBody>
      </p:sp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139" y="2277075"/>
            <a:ext cx="5362575" cy="40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821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658700" cy="83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has the strongest correlation, i.e. correlation coefficient closest to +1 or -1?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Assessing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450" y="2399451"/>
            <a:ext cx="4773824" cy="375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552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658700" cy="83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has the strongest correlation, i.e. correlation coefficient closest to +1 or -1?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Assessing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450" y="2399451"/>
            <a:ext cx="4773824" cy="37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0"/>
          <p:cNvSpPr txBox="1">
            <a:spLocks noGrp="1"/>
          </p:cNvSpPr>
          <p:nvPr>
            <p:ph type="body" idx="1"/>
          </p:nvPr>
        </p:nvSpPr>
        <p:spPr>
          <a:xfrm flipH="1">
            <a:off x="7352950" y="3111575"/>
            <a:ext cx="2905200" cy="83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rgbClr val="FF9900"/>
                </a:solidFill>
              </a:rPr>
              <a:t>(b)  → correlation means </a:t>
            </a:r>
            <a:r>
              <a:rPr lang="en" sz="2200" i="1" u="sng">
                <a:solidFill>
                  <a:srgbClr val="FF9900"/>
                </a:solidFill>
              </a:rPr>
              <a:t>linear</a:t>
            </a:r>
            <a:r>
              <a:rPr lang="en" sz="2200" i="1">
                <a:solidFill>
                  <a:srgbClr val="FF9900"/>
                </a:solidFill>
              </a:rPr>
              <a:t> association</a:t>
            </a:r>
            <a:endParaRPr sz="2200" i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9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9348952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Modeling numerical variables</a:t>
            </a:r>
            <a:endParaRPr baseline="30000" dirty="0">
              <a:solidFill>
                <a:schemeClr val="accent1"/>
              </a:solidFill>
            </a:endParaRPr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3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In this unit we will learn to quantify the relationship between two numerical variables, as well as modeling numerical response variables using a numerical or categorical explanatory variable.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384547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 flipH="1">
            <a:off x="6839000" y="2992825"/>
            <a:ext cx="3321000" cy="371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 i="1"/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66" name="Google Shape;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885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 flipH="1">
            <a:off x="6839000" y="2992825"/>
            <a:ext cx="3321000" cy="371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 i="1"/>
          </a:p>
        </p:txBody>
      </p:sp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74" name="Google Shape;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6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 flipH="1">
            <a:off x="6839000" y="2992825"/>
            <a:ext cx="3321000" cy="371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 i="1"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82" name="Google Shape;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9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 flipH="1">
            <a:off x="6839000" y="2992825"/>
            <a:ext cx="3321000" cy="371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 i="1"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90" name="Google Shape;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1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 flipH="1">
            <a:off x="6839000" y="2992825"/>
            <a:ext cx="3321000" cy="371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 i="1"/>
          </a:p>
        </p:txBody>
      </p:sp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98" name="Google Shape;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64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flipH="1">
            <a:off x="6839000" y="2992825"/>
            <a:ext cx="3321000" cy="371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/>
              <a:t> linear, negative,</a:t>
            </a:r>
            <a:br>
              <a:rPr lang="en" sz="2200" i="1"/>
            </a:br>
            <a:r>
              <a:rPr lang="en" sz="2200" i="1"/>
              <a:t> moderately strong</a:t>
            </a:r>
            <a:endParaRPr sz="2200" i="1"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3263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12762</TotalTime>
  <Words>975</Words>
  <Application>Microsoft Macintosh PowerPoint</Application>
  <PresentationFormat>Widescreen</PresentationFormat>
  <Paragraphs>126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Wingdings 2</vt:lpstr>
      <vt:lpstr>Dividend</vt:lpstr>
      <vt:lpstr>INFO 5871-001: Data Science / Info Science</vt:lpstr>
      <vt:lpstr>Line fitting</vt:lpstr>
      <vt:lpstr>Modeling numerical variables</vt:lpstr>
      <vt:lpstr>Poverty vs. HS graduate rate</vt:lpstr>
      <vt:lpstr>Poverty vs. HS graduate rate</vt:lpstr>
      <vt:lpstr>Poverty vs. HS graduate rate</vt:lpstr>
      <vt:lpstr>Poverty vs. HS graduate rate</vt:lpstr>
      <vt:lpstr>Poverty vs. HS graduate rate</vt:lpstr>
      <vt:lpstr>Poverty vs. HS graduate rate</vt:lpstr>
      <vt:lpstr>Poverty vs. HS graduate rate</vt:lpstr>
      <vt:lpstr>Poverty vs. HS graduate rate</vt:lpstr>
      <vt:lpstr>Eyeballing the line</vt:lpstr>
      <vt:lpstr>Eyeballing the line</vt:lpstr>
      <vt:lpstr>Residuals</vt:lpstr>
      <vt:lpstr>Residuals (cont.)</vt:lpstr>
      <vt:lpstr>Residuals (cont.)</vt:lpstr>
      <vt:lpstr>Residuals (cont.)</vt:lpstr>
      <vt:lpstr>Quantifying the relationship</vt:lpstr>
      <vt:lpstr>Quantifying the relationship</vt:lpstr>
      <vt:lpstr>Quantifying the relationship</vt:lpstr>
      <vt:lpstr>Guessing the correlation</vt:lpstr>
      <vt:lpstr>Guessing the correlation</vt:lpstr>
      <vt:lpstr>Guessing the correlation</vt:lpstr>
      <vt:lpstr>Guessing the correlation</vt:lpstr>
      <vt:lpstr>Assessing the correlation</vt:lpstr>
      <vt:lpstr>Assessing the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61</cp:revision>
  <dcterms:created xsi:type="dcterms:W3CDTF">2019-08-24T17:30:40Z</dcterms:created>
  <dcterms:modified xsi:type="dcterms:W3CDTF">2019-10-28T21:06:41Z</dcterms:modified>
</cp:coreProperties>
</file>