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56"/>
  </p:notesMasterIdLst>
  <p:sldIdLst>
    <p:sldId id="256" r:id="rId2"/>
    <p:sldId id="261"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9DF5E6-1C9C-1645-84C7-07C94D82A3D1}" type="datetimeFigureOut">
              <a:rPr lang="en-US" smtClean="0"/>
              <a:t>10/28/19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97F2A-77BC-2647-88EC-248BB500C724}" type="slidenum">
              <a:rPr lang="en-US" smtClean="0"/>
              <a:t>‹#›</a:t>
            </a:fld>
            <a:endParaRPr lang="en-US"/>
          </a:p>
        </p:txBody>
      </p:sp>
    </p:spTree>
    <p:extLst>
      <p:ext uri="{BB962C8B-B14F-4D97-AF65-F5344CB8AC3E}">
        <p14:creationId xmlns:p14="http://schemas.microsoft.com/office/powerpoint/2010/main" val="318012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304decb5_0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304decb5_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4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fa1d17a6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fa1d17a6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1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fa1d17a6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fa1d17a6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456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fa1d17a6d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fa1d17a6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567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fa1d17a6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fa1d17a6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6958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fa1d17a6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fa1d17a6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09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fa1d17a6d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fa1d17a6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84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fa1d17a6d_0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fa1d17a6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842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fa1d17a6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fa1d17a6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666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fa1d17a6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fa1d17a6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203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fa1d17a6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fa1d17a6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34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b5d4ca2fd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b5d4ca2f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704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fa1d17a6d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fa1d17a6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65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fa1d17a6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fa1d17a6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41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fa1d17a6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fa1d17a6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832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fa1d17a6d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fa1d17a6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26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fa1d17a6d_0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fa1d17a6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083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fa1d17a6d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fa1d17a6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325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fa1d17a6d_0_1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fa1d17a6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8097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fa1d17a6d_0_1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fa1d17a6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1701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304decb5_0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304decb5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389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304decb5_0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304decb5_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902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b5d4ca2fd_0_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b5d4ca2f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8943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b5d4ca2fd_0_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b5d4ca2f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9183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b5d4ca2fd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b5d4ca2f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6087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304decb5_0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304decb5_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626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b5d4ca2fd_0_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b5d4ca2f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36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b5d4ca2fd_0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b5d4ca2f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818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304decb5_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304decb5_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4290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304decb5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304decb5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6653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304decb5_0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304decb5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7269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304decb5_0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304decb5_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86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304decb5_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304decb5_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93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b5d4ca2fd_0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b5d4ca2f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6069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304decb5_0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304decb5_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828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304decb5_0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304decb5_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4732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304decb5_0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304decb5_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0287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304decb5_0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304decb5_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754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304decb5_1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304decb5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8677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304decb5_0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304decb5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58564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b5d4ca2fd_0_1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b5d4ca2f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0172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b5d4ca2fd_0_1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b5d4ca2fd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9642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b5d4ca2fd_0_1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b5d4ca2fd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8192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b5d4ca2fd_0_1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b5d4ca2f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43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b5d4ca2fd_0_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b5d4ca2f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2215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304decb5_1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3304decb5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7766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b5d4ca2fd_0_1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b5d4ca2fd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443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b5d4ca2fd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b5d4ca2f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39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b5d4ca2fd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b5d4ca2f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057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304decb5_0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304decb5_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074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fa1d17a6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fa1d17a6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09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10/28/19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45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838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10/28/19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9544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826731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92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10/28/19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966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87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365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9443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358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10/28/19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50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76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10/28/19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43646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creativecommons.org/licenses/by-sa/3.0/u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7B1F-1643-DB4A-A2FA-8BCD8F58FFA3}"/>
              </a:ext>
            </a:extLst>
          </p:cNvPr>
          <p:cNvSpPr>
            <a:spLocks noGrp="1"/>
          </p:cNvSpPr>
          <p:nvPr>
            <p:ph type="ctrTitle"/>
          </p:nvPr>
        </p:nvSpPr>
        <p:spPr/>
        <p:txBody>
          <a:bodyPr/>
          <a:lstStyle/>
          <a:p>
            <a:r>
              <a:rPr lang="en-US" dirty="0"/>
              <a:t>INFO 5871-001: Data Science / Info Science</a:t>
            </a:r>
          </a:p>
        </p:txBody>
      </p:sp>
      <p:sp>
        <p:nvSpPr>
          <p:cNvPr id="3" name="Subtitle 2">
            <a:extLst>
              <a:ext uri="{FF2B5EF4-FFF2-40B4-BE49-F238E27FC236}">
                <a16:creationId xmlns:a16="http://schemas.microsoft.com/office/drawing/2014/main" id="{5E5303BC-0E65-1448-8347-E5E53CB03C45}"/>
              </a:ext>
            </a:extLst>
          </p:cNvPr>
          <p:cNvSpPr>
            <a:spLocks noGrp="1"/>
          </p:cNvSpPr>
          <p:nvPr>
            <p:ph type="subTitle" idx="1"/>
          </p:nvPr>
        </p:nvSpPr>
        <p:spPr>
          <a:xfrm>
            <a:off x="581194" y="2495445"/>
            <a:ext cx="10993546" cy="590321"/>
          </a:xfrm>
        </p:spPr>
        <p:txBody>
          <a:bodyPr>
            <a:normAutofit/>
          </a:bodyPr>
          <a:lstStyle/>
          <a:p>
            <a:r>
              <a:rPr lang="en-US" dirty="0"/>
              <a:t>Robin burke, Fall 2019</a:t>
            </a:r>
          </a:p>
        </p:txBody>
      </p:sp>
    </p:spTree>
    <p:extLst>
      <p:ext uri="{BB962C8B-B14F-4D97-AF65-F5344CB8AC3E}">
        <p14:creationId xmlns:p14="http://schemas.microsoft.com/office/powerpoint/2010/main" val="269307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4"/>
          <p:cNvSpPr txBox="1">
            <a:spLocks noGrp="1"/>
          </p:cNvSpPr>
          <p:nvPr>
            <p:ph type="body" idx="1"/>
          </p:nvPr>
        </p:nvSpPr>
        <p:spPr>
          <a:xfrm flipH="1">
            <a:off x="1981075" y="3265725"/>
            <a:ext cx="7822200" cy="21780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Clr>
                <a:schemeClr val="dk1"/>
              </a:buClr>
              <a:buSzPts val="1100"/>
              <a:buNone/>
            </a:pPr>
            <a:r>
              <a:rPr lang="en" sz="2200">
                <a:solidFill>
                  <a:schemeClr val="accent1"/>
                </a:solidFill>
              </a:rPr>
              <a:t>Notation:</a:t>
            </a:r>
            <a:endParaRPr sz="2200">
              <a:solidFill>
                <a:schemeClr val="accent1"/>
              </a:solidFill>
            </a:endParaRPr>
          </a:p>
          <a:p>
            <a:pPr indent="-368300">
              <a:lnSpc>
                <a:spcPct val="115000"/>
              </a:lnSpc>
              <a:spcBef>
                <a:spcPts val="0"/>
              </a:spcBef>
              <a:buClr>
                <a:srgbClr val="000000"/>
              </a:buClr>
              <a:buSzPts val="2200"/>
            </a:pPr>
            <a:r>
              <a:rPr lang="en" sz="2200">
                <a:solidFill>
                  <a:srgbClr val="000000"/>
                </a:solidFill>
              </a:rPr>
              <a:t>Intercept:</a:t>
            </a:r>
            <a:endParaRPr sz="2200">
              <a:solidFill>
                <a:srgbClr val="000000"/>
              </a:solidFill>
            </a:endParaRPr>
          </a:p>
          <a:p>
            <a:pPr marL="914400" indent="-368300">
              <a:lnSpc>
                <a:spcPct val="115000"/>
              </a:lnSpc>
              <a:spcBef>
                <a:spcPts val="0"/>
              </a:spcBef>
              <a:buSzPts val="2200"/>
            </a:pPr>
            <a:r>
              <a:rPr lang="en" sz="2200"/>
              <a:t>Parameter: </a:t>
            </a:r>
            <a:r>
              <a:rPr lang="en" sz="2200" i="1"/>
              <a:t>β</a:t>
            </a:r>
            <a:r>
              <a:rPr lang="en" sz="2200" i="1" baseline="-25000"/>
              <a:t>0</a:t>
            </a:r>
            <a:endParaRPr sz="2200" i="1" baseline="-25000"/>
          </a:p>
          <a:p>
            <a:pPr marL="914400" indent="-368300">
              <a:lnSpc>
                <a:spcPct val="115000"/>
              </a:lnSpc>
              <a:spcBef>
                <a:spcPts val="0"/>
              </a:spcBef>
              <a:buSzPts val="2200"/>
            </a:pPr>
            <a:r>
              <a:rPr lang="en" sz="2200"/>
              <a:t>Point estimate: </a:t>
            </a:r>
            <a:r>
              <a:rPr lang="en" sz="2200" i="1"/>
              <a:t>b</a:t>
            </a:r>
            <a:r>
              <a:rPr lang="en" sz="2200" i="1" baseline="-25000"/>
              <a:t>0</a:t>
            </a:r>
            <a:endParaRPr sz="2200" i="1"/>
          </a:p>
          <a:p>
            <a:pPr marL="0" indent="0">
              <a:lnSpc>
                <a:spcPct val="115000"/>
              </a:lnSpc>
              <a:spcBef>
                <a:spcPts val="0"/>
              </a:spcBef>
              <a:buClr>
                <a:schemeClr val="dk1"/>
              </a:buClr>
              <a:buSzPts val="1100"/>
              <a:buNone/>
            </a:pPr>
            <a:endParaRPr sz="2200"/>
          </a:p>
          <a:p>
            <a:pPr indent="-368300">
              <a:lnSpc>
                <a:spcPct val="115000"/>
              </a:lnSpc>
              <a:spcBef>
                <a:spcPts val="0"/>
              </a:spcBef>
              <a:buClr>
                <a:srgbClr val="000000"/>
              </a:buClr>
              <a:buSzPts val="2200"/>
            </a:pPr>
            <a:r>
              <a:rPr lang="en" sz="2200">
                <a:solidFill>
                  <a:srgbClr val="000000"/>
                </a:solidFill>
              </a:rPr>
              <a:t>Slope:</a:t>
            </a:r>
            <a:endParaRPr sz="2200">
              <a:solidFill>
                <a:srgbClr val="000000"/>
              </a:solidFill>
            </a:endParaRPr>
          </a:p>
          <a:p>
            <a:pPr marL="914400" indent="-368300">
              <a:lnSpc>
                <a:spcPct val="115000"/>
              </a:lnSpc>
              <a:spcBef>
                <a:spcPts val="0"/>
              </a:spcBef>
              <a:buSzPts val="2200"/>
            </a:pPr>
            <a:r>
              <a:rPr lang="en" sz="2200"/>
              <a:t>Parameter: </a:t>
            </a:r>
            <a:r>
              <a:rPr lang="en" sz="2200" i="1"/>
              <a:t>β</a:t>
            </a:r>
            <a:r>
              <a:rPr lang="en" sz="2200" i="1" baseline="-25000"/>
              <a:t>1</a:t>
            </a:r>
            <a:endParaRPr sz="2200" i="1" baseline="-25000"/>
          </a:p>
          <a:p>
            <a:pPr marL="914400" indent="-368300">
              <a:lnSpc>
                <a:spcPct val="115000"/>
              </a:lnSpc>
              <a:spcBef>
                <a:spcPts val="0"/>
              </a:spcBef>
              <a:buSzPts val="2200"/>
            </a:pPr>
            <a:r>
              <a:rPr lang="en" sz="2200"/>
              <a:t>Point estimate: </a:t>
            </a:r>
            <a:r>
              <a:rPr lang="en" sz="2200" i="1"/>
              <a:t>b</a:t>
            </a:r>
            <a:r>
              <a:rPr lang="en" sz="2200" i="1" baseline="-25000"/>
              <a:t>1</a:t>
            </a:r>
            <a:endParaRPr sz="2200" i="1"/>
          </a:p>
        </p:txBody>
      </p:sp>
      <p:sp>
        <p:nvSpPr>
          <p:cNvPr id="100" name="Google Shape;100;p2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The least squares line</a:t>
            </a:r>
            <a:endParaRPr baseline="30000">
              <a:solidFill>
                <a:schemeClr val="accent1"/>
              </a:solidFill>
            </a:endParaRPr>
          </a:p>
        </p:txBody>
      </p:sp>
      <p:pic>
        <p:nvPicPr>
          <p:cNvPr id="101" name="Google Shape;101;p24"/>
          <p:cNvPicPr preferRelativeResize="0"/>
          <p:nvPr/>
        </p:nvPicPr>
        <p:blipFill>
          <a:blip r:embed="rId3">
            <a:alphaModFix/>
          </a:blip>
          <a:stretch>
            <a:fillRect/>
          </a:stretch>
        </p:blipFill>
        <p:spPr>
          <a:xfrm>
            <a:off x="2133475" y="1222825"/>
            <a:ext cx="8045874" cy="1893150"/>
          </a:xfrm>
          <a:prstGeom prst="rect">
            <a:avLst/>
          </a:prstGeom>
          <a:noFill/>
          <a:ln>
            <a:noFill/>
          </a:ln>
        </p:spPr>
      </p:pic>
    </p:spTree>
    <p:extLst>
      <p:ext uri="{BB962C8B-B14F-4D97-AF65-F5344CB8AC3E}">
        <p14:creationId xmlns:p14="http://schemas.microsoft.com/office/powerpoint/2010/main" val="128672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5"/>
          <p:cNvSpPr txBox="1">
            <a:spLocks noGrp="1"/>
          </p:cNvSpPr>
          <p:nvPr>
            <p:ph type="title"/>
          </p:nvPr>
        </p:nvSpPr>
        <p:spPr>
          <a:xfrm>
            <a:off x="441434" y="-12"/>
            <a:ext cx="11256580"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Conditions for the least squares line</a:t>
            </a:r>
            <a:endParaRPr baseline="30000" dirty="0">
              <a:solidFill>
                <a:schemeClr val="accent1"/>
              </a:solidFill>
            </a:endParaRPr>
          </a:p>
        </p:txBody>
      </p:sp>
      <p:sp>
        <p:nvSpPr>
          <p:cNvPr id="107" name="Google Shape;107;p25"/>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SzPts val="2200"/>
              <a:buAutoNum type="arabicPeriod"/>
            </a:pPr>
            <a:r>
              <a:rPr lang="en" sz="2200"/>
              <a:t>Linearity</a:t>
            </a:r>
            <a:endParaRPr sz="2200"/>
          </a:p>
          <a:p>
            <a:pPr marL="0" indent="0">
              <a:lnSpc>
                <a:spcPct val="115000"/>
              </a:lnSpc>
              <a:spcBef>
                <a:spcPts val="0"/>
              </a:spcBef>
              <a:buNone/>
            </a:pPr>
            <a:endParaRPr sz="2200"/>
          </a:p>
        </p:txBody>
      </p:sp>
    </p:spTree>
    <p:extLst>
      <p:ext uri="{BB962C8B-B14F-4D97-AF65-F5344CB8AC3E}">
        <p14:creationId xmlns:p14="http://schemas.microsoft.com/office/powerpoint/2010/main" val="125214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6"/>
          <p:cNvSpPr txBox="1">
            <a:spLocks noGrp="1"/>
          </p:cNvSpPr>
          <p:nvPr>
            <p:ph type="title"/>
          </p:nvPr>
        </p:nvSpPr>
        <p:spPr>
          <a:xfrm>
            <a:off x="409903" y="-12"/>
            <a:ext cx="11298621"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Conditions for the least squares line</a:t>
            </a:r>
            <a:endParaRPr baseline="30000" dirty="0">
              <a:solidFill>
                <a:schemeClr val="accent1"/>
              </a:solidFill>
            </a:endParaRPr>
          </a:p>
        </p:txBody>
      </p:sp>
      <p:sp>
        <p:nvSpPr>
          <p:cNvPr id="113" name="Google Shape;113;p26"/>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SzPts val="2200"/>
              <a:buAutoNum type="arabicPeriod"/>
            </a:pPr>
            <a:r>
              <a:rPr lang="en" sz="2200"/>
              <a:t>Linearity</a:t>
            </a:r>
            <a:endParaRPr sz="2200"/>
          </a:p>
          <a:p>
            <a:pPr indent="-368300">
              <a:lnSpc>
                <a:spcPct val="115000"/>
              </a:lnSpc>
              <a:spcBef>
                <a:spcPts val="0"/>
              </a:spcBef>
              <a:buSzPts val="2200"/>
              <a:buAutoNum type="arabicPeriod"/>
            </a:pPr>
            <a:r>
              <a:rPr lang="en" sz="2200"/>
              <a:t>Nearly normal residuals</a:t>
            </a:r>
            <a:endParaRPr sz="2200"/>
          </a:p>
          <a:p>
            <a:pPr marL="0" indent="0">
              <a:lnSpc>
                <a:spcPct val="115000"/>
              </a:lnSpc>
              <a:spcBef>
                <a:spcPts val="0"/>
              </a:spcBef>
              <a:buNone/>
            </a:pPr>
            <a:endParaRPr sz="2200"/>
          </a:p>
        </p:txBody>
      </p:sp>
    </p:spTree>
    <p:extLst>
      <p:ext uri="{BB962C8B-B14F-4D97-AF65-F5344CB8AC3E}">
        <p14:creationId xmlns:p14="http://schemas.microsoft.com/office/powerpoint/2010/main" val="375332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451945" y="-12"/>
            <a:ext cx="11267089"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Conditions for the least squares line</a:t>
            </a:r>
            <a:endParaRPr baseline="30000">
              <a:solidFill>
                <a:schemeClr val="accent1"/>
              </a:solidFill>
            </a:endParaRPr>
          </a:p>
        </p:txBody>
      </p:sp>
      <p:sp>
        <p:nvSpPr>
          <p:cNvPr id="119" name="Google Shape;119;p27"/>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SzPts val="2200"/>
              <a:buAutoNum type="arabicPeriod"/>
            </a:pPr>
            <a:r>
              <a:rPr lang="en" sz="2200"/>
              <a:t>Linearity</a:t>
            </a:r>
            <a:endParaRPr sz="2200"/>
          </a:p>
          <a:p>
            <a:pPr indent="-368300">
              <a:lnSpc>
                <a:spcPct val="115000"/>
              </a:lnSpc>
              <a:spcBef>
                <a:spcPts val="0"/>
              </a:spcBef>
              <a:buSzPts val="2200"/>
              <a:buAutoNum type="arabicPeriod"/>
            </a:pPr>
            <a:r>
              <a:rPr lang="en" sz="2200"/>
              <a:t>Nearly normal residuals</a:t>
            </a:r>
            <a:endParaRPr sz="2200"/>
          </a:p>
          <a:p>
            <a:pPr indent="-368300">
              <a:lnSpc>
                <a:spcPct val="115000"/>
              </a:lnSpc>
              <a:spcBef>
                <a:spcPts val="0"/>
              </a:spcBef>
              <a:buSzPts val="2200"/>
              <a:buAutoNum type="arabicPeriod"/>
            </a:pPr>
            <a:r>
              <a:rPr lang="en" sz="2200"/>
              <a:t>Constant variability</a:t>
            </a:r>
            <a:endParaRPr sz="2200"/>
          </a:p>
        </p:txBody>
      </p:sp>
    </p:spTree>
    <p:extLst>
      <p:ext uri="{BB962C8B-B14F-4D97-AF65-F5344CB8AC3E}">
        <p14:creationId xmlns:p14="http://schemas.microsoft.com/office/powerpoint/2010/main" val="3874637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8"/>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49250">
              <a:lnSpc>
                <a:spcPct val="115000"/>
              </a:lnSpc>
              <a:spcBef>
                <a:spcPts val="0"/>
              </a:spcBef>
              <a:buSzPts val="1900"/>
            </a:pPr>
            <a:r>
              <a:rPr lang="en" sz="1900"/>
              <a:t>The relationship between the explanatory and the response variable should be linear.</a:t>
            </a:r>
            <a:endParaRPr sz="1900"/>
          </a:p>
          <a:p>
            <a:pPr marL="0" indent="0">
              <a:lnSpc>
                <a:spcPct val="115000"/>
              </a:lnSpc>
              <a:spcBef>
                <a:spcPts val="1000"/>
              </a:spcBef>
              <a:spcAft>
                <a:spcPts val="1000"/>
              </a:spcAft>
              <a:buNone/>
            </a:pPr>
            <a:endParaRPr sz="1900"/>
          </a:p>
        </p:txBody>
      </p:sp>
      <p:sp>
        <p:nvSpPr>
          <p:cNvPr id="125" name="Google Shape;125;p2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Conditions: (1) Linearity</a:t>
            </a:r>
            <a:endParaRPr baseline="30000">
              <a:solidFill>
                <a:schemeClr val="accent1"/>
              </a:solidFill>
            </a:endParaRPr>
          </a:p>
        </p:txBody>
      </p:sp>
    </p:spTree>
    <p:extLst>
      <p:ext uri="{BB962C8B-B14F-4D97-AF65-F5344CB8AC3E}">
        <p14:creationId xmlns:p14="http://schemas.microsoft.com/office/powerpoint/2010/main" val="1361456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49250">
              <a:lnSpc>
                <a:spcPct val="115000"/>
              </a:lnSpc>
              <a:spcBef>
                <a:spcPts val="0"/>
              </a:spcBef>
              <a:buSzPts val="1900"/>
            </a:pPr>
            <a:r>
              <a:rPr lang="en" sz="1900" dirty="0"/>
              <a:t>The relationship between the explanatory and the response variable should be linear.</a:t>
            </a:r>
            <a:endParaRPr sz="1900" dirty="0"/>
          </a:p>
          <a:p>
            <a:pPr indent="-349250">
              <a:lnSpc>
                <a:spcPct val="115000"/>
              </a:lnSpc>
              <a:spcBef>
                <a:spcPts val="0"/>
              </a:spcBef>
              <a:buSzPts val="1900"/>
            </a:pPr>
            <a:r>
              <a:rPr lang="en" sz="1900" dirty="0"/>
              <a:t>Methods for fitting a model to non-linear relationships exist.</a:t>
            </a:r>
          </a:p>
          <a:p>
            <a:pPr lvl="1" indent="-349250">
              <a:lnSpc>
                <a:spcPct val="115000"/>
              </a:lnSpc>
              <a:buSzPts val="1900"/>
            </a:pPr>
            <a:r>
              <a:rPr lang="en" sz="1700" dirty="0"/>
              <a:t>we'll get to this if we have time</a:t>
            </a:r>
            <a:endParaRPr sz="1700" dirty="0"/>
          </a:p>
          <a:p>
            <a:pPr marL="0" indent="0">
              <a:lnSpc>
                <a:spcPct val="115000"/>
              </a:lnSpc>
              <a:spcBef>
                <a:spcPts val="1000"/>
              </a:spcBef>
              <a:spcAft>
                <a:spcPts val="1000"/>
              </a:spcAft>
              <a:buNone/>
            </a:pPr>
            <a:endParaRPr sz="1900" dirty="0"/>
          </a:p>
        </p:txBody>
      </p:sp>
      <p:sp>
        <p:nvSpPr>
          <p:cNvPr id="131" name="Google Shape;131;p29"/>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Conditions: (1) Linearity</a:t>
            </a:r>
            <a:endParaRPr baseline="30000">
              <a:solidFill>
                <a:schemeClr val="accent1"/>
              </a:solidFill>
            </a:endParaRPr>
          </a:p>
        </p:txBody>
      </p:sp>
    </p:spTree>
    <p:extLst>
      <p:ext uri="{BB962C8B-B14F-4D97-AF65-F5344CB8AC3E}">
        <p14:creationId xmlns:p14="http://schemas.microsoft.com/office/powerpoint/2010/main" val="2511517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49250">
              <a:lnSpc>
                <a:spcPct val="115000"/>
              </a:lnSpc>
              <a:spcBef>
                <a:spcPts val="0"/>
              </a:spcBef>
              <a:buSzPts val="1900"/>
            </a:pPr>
            <a:r>
              <a:rPr lang="en" sz="1900" dirty="0"/>
              <a:t>The relationship between the explanatory and the response variable should be linear.</a:t>
            </a:r>
            <a:endParaRPr sz="1900" dirty="0"/>
          </a:p>
          <a:p>
            <a:pPr indent="-349250">
              <a:lnSpc>
                <a:spcPct val="115000"/>
              </a:lnSpc>
              <a:spcBef>
                <a:spcPts val="0"/>
              </a:spcBef>
              <a:buSzPts val="1900"/>
            </a:pPr>
            <a:r>
              <a:rPr lang="en-US" sz="1900" dirty="0"/>
              <a:t>Methods for fitting a model to non-linear relationships exist.</a:t>
            </a:r>
          </a:p>
          <a:p>
            <a:pPr lvl="1" indent="-349250">
              <a:lnSpc>
                <a:spcPct val="115000"/>
              </a:lnSpc>
              <a:buSzPts val="1900"/>
            </a:pPr>
            <a:r>
              <a:rPr lang="en-US" sz="1700" dirty="0"/>
              <a:t>we'll get to this if we have time</a:t>
            </a:r>
          </a:p>
          <a:p>
            <a:pPr indent="-349250">
              <a:lnSpc>
                <a:spcPct val="115000"/>
              </a:lnSpc>
              <a:spcBef>
                <a:spcPts val="0"/>
              </a:spcBef>
              <a:buSzPts val="1900"/>
            </a:pPr>
            <a:r>
              <a:rPr lang="en" sz="1900" dirty="0"/>
              <a:t>Check using a scatterplot of the data, or a </a:t>
            </a:r>
            <a:r>
              <a:rPr lang="en" sz="1900" i="1" dirty="0">
                <a:solidFill>
                  <a:schemeClr val="accent1"/>
                </a:solidFill>
              </a:rPr>
              <a:t>residuals plot</a:t>
            </a:r>
            <a:r>
              <a:rPr lang="en" sz="1900" dirty="0"/>
              <a:t>.</a:t>
            </a:r>
            <a:endParaRPr sz="1900" dirty="0"/>
          </a:p>
        </p:txBody>
      </p:sp>
      <p:sp>
        <p:nvSpPr>
          <p:cNvPr id="137" name="Google Shape;137;p30"/>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Conditions: (1) Linearity</a:t>
            </a:r>
            <a:endParaRPr baseline="30000">
              <a:solidFill>
                <a:schemeClr val="accent1"/>
              </a:solidFill>
            </a:endParaRPr>
          </a:p>
        </p:txBody>
      </p:sp>
      <p:pic>
        <p:nvPicPr>
          <p:cNvPr id="138" name="Google Shape;138;p30"/>
          <p:cNvPicPr preferRelativeResize="0"/>
          <p:nvPr/>
        </p:nvPicPr>
        <p:blipFill>
          <a:blip r:embed="rId3">
            <a:alphaModFix/>
          </a:blip>
          <a:stretch>
            <a:fillRect/>
          </a:stretch>
        </p:blipFill>
        <p:spPr>
          <a:xfrm>
            <a:off x="2969175" y="3706925"/>
            <a:ext cx="5607074" cy="2812125"/>
          </a:xfrm>
          <a:prstGeom prst="rect">
            <a:avLst/>
          </a:prstGeom>
          <a:noFill/>
          <a:ln>
            <a:noFill/>
          </a:ln>
        </p:spPr>
      </p:pic>
    </p:spTree>
    <p:extLst>
      <p:ext uri="{BB962C8B-B14F-4D97-AF65-F5344CB8AC3E}">
        <p14:creationId xmlns:p14="http://schemas.microsoft.com/office/powerpoint/2010/main" val="2016651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Anatomy of a residuals plot</a:t>
            </a:r>
            <a:endParaRPr baseline="30000">
              <a:solidFill>
                <a:schemeClr val="accent1"/>
              </a:solidFill>
            </a:endParaRPr>
          </a:p>
        </p:txBody>
      </p:sp>
      <p:pic>
        <p:nvPicPr>
          <p:cNvPr id="144" name="Google Shape;144;p31"/>
          <p:cNvPicPr preferRelativeResize="0"/>
          <p:nvPr/>
        </p:nvPicPr>
        <p:blipFill>
          <a:blip r:embed="rId3">
            <a:alphaModFix/>
          </a:blip>
          <a:stretch>
            <a:fillRect/>
          </a:stretch>
        </p:blipFill>
        <p:spPr>
          <a:xfrm>
            <a:off x="1981198" y="1412498"/>
            <a:ext cx="3749600" cy="4211090"/>
          </a:xfrm>
          <a:prstGeom prst="rect">
            <a:avLst/>
          </a:prstGeom>
          <a:noFill/>
          <a:ln>
            <a:noFill/>
          </a:ln>
        </p:spPr>
      </p:pic>
      <p:pic>
        <p:nvPicPr>
          <p:cNvPr id="145" name="Google Shape;145;p31"/>
          <p:cNvPicPr preferRelativeResize="0"/>
          <p:nvPr/>
        </p:nvPicPr>
        <p:blipFill>
          <a:blip r:embed="rId4">
            <a:alphaModFix/>
          </a:blip>
          <a:stretch>
            <a:fillRect/>
          </a:stretch>
        </p:blipFill>
        <p:spPr>
          <a:xfrm>
            <a:off x="5827524" y="1412499"/>
            <a:ext cx="4538075" cy="2241525"/>
          </a:xfrm>
          <a:prstGeom prst="rect">
            <a:avLst/>
          </a:prstGeom>
          <a:noFill/>
          <a:ln>
            <a:noFill/>
          </a:ln>
        </p:spPr>
      </p:pic>
    </p:spTree>
    <p:extLst>
      <p:ext uri="{BB962C8B-B14F-4D97-AF65-F5344CB8AC3E}">
        <p14:creationId xmlns:p14="http://schemas.microsoft.com/office/powerpoint/2010/main" val="3775459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2"/>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Anatomy of a residuals plot</a:t>
            </a:r>
            <a:endParaRPr baseline="30000">
              <a:solidFill>
                <a:schemeClr val="accent1"/>
              </a:solidFill>
            </a:endParaRPr>
          </a:p>
        </p:txBody>
      </p:sp>
      <p:pic>
        <p:nvPicPr>
          <p:cNvPr id="151" name="Google Shape;151;p32"/>
          <p:cNvPicPr preferRelativeResize="0"/>
          <p:nvPr/>
        </p:nvPicPr>
        <p:blipFill>
          <a:blip r:embed="rId3">
            <a:alphaModFix/>
          </a:blip>
          <a:stretch>
            <a:fillRect/>
          </a:stretch>
        </p:blipFill>
        <p:spPr>
          <a:xfrm>
            <a:off x="1981198" y="1412498"/>
            <a:ext cx="3749600" cy="4211090"/>
          </a:xfrm>
          <a:prstGeom prst="rect">
            <a:avLst/>
          </a:prstGeom>
          <a:noFill/>
          <a:ln>
            <a:noFill/>
          </a:ln>
        </p:spPr>
      </p:pic>
      <p:pic>
        <p:nvPicPr>
          <p:cNvPr id="152" name="Google Shape;152;p32"/>
          <p:cNvPicPr preferRelativeResize="0"/>
          <p:nvPr/>
        </p:nvPicPr>
        <p:blipFill>
          <a:blip r:embed="rId4">
            <a:alphaModFix/>
          </a:blip>
          <a:stretch>
            <a:fillRect/>
          </a:stretch>
        </p:blipFill>
        <p:spPr>
          <a:xfrm>
            <a:off x="5827524" y="1412499"/>
            <a:ext cx="4538075" cy="2241525"/>
          </a:xfrm>
          <a:prstGeom prst="rect">
            <a:avLst/>
          </a:prstGeom>
          <a:noFill/>
          <a:ln>
            <a:noFill/>
          </a:ln>
        </p:spPr>
      </p:pic>
      <p:pic>
        <p:nvPicPr>
          <p:cNvPr id="153" name="Google Shape;153;p32"/>
          <p:cNvPicPr preferRelativeResize="0"/>
          <p:nvPr/>
        </p:nvPicPr>
        <p:blipFill>
          <a:blip r:embed="rId5">
            <a:alphaModFix/>
          </a:blip>
          <a:stretch>
            <a:fillRect/>
          </a:stretch>
        </p:blipFill>
        <p:spPr>
          <a:xfrm>
            <a:off x="5827525" y="3654026"/>
            <a:ext cx="4634850" cy="2427025"/>
          </a:xfrm>
          <a:prstGeom prst="rect">
            <a:avLst/>
          </a:prstGeom>
          <a:noFill/>
          <a:ln>
            <a:noFill/>
          </a:ln>
        </p:spPr>
      </p:pic>
    </p:spTree>
    <p:extLst>
      <p:ext uri="{BB962C8B-B14F-4D97-AF65-F5344CB8AC3E}">
        <p14:creationId xmlns:p14="http://schemas.microsoft.com/office/powerpoint/2010/main" val="1570435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3"/>
          <p:cNvSpPr txBox="1">
            <a:spLocks noGrp="1"/>
          </p:cNvSpPr>
          <p:nvPr>
            <p:ph type="title"/>
          </p:nvPr>
        </p:nvSpPr>
        <p:spPr>
          <a:xfrm>
            <a:off x="441435" y="334131"/>
            <a:ext cx="9674772" cy="677400"/>
          </a:xfrm>
          <a:prstGeom prst="rect">
            <a:avLst/>
          </a:prstGeom>
        </p:spPr>
        <p:txBody>
          <a:bodyPr spcFirstLastPara="1" vert="horz" wrap="square" lIns="91425" tIns="91425" rIns="91425" bIns="91425" rtlCol="0" anchor="b" anchorCtr="0">
            <a:noAutofit/>
          </a:bodyPr>
          <a:lstStyle/>
          <a:p>
            <a:r>
              <a:rPr lang="en" sz="3000" dirty="0">
                <a:solidFill>
                  <a:schemeClr val="accent1"/>
                </a:solidFill>
              </a:rPr>
              <a:t>Conditions: (2) Nearly normal residuals</a:t>
            </a:r>
            <a:endParaRPr sz="3000" baseline="30000" dirty="0">
              <a:solidFill>
                <a:schemeClr val="accent1"/>
              </a:solidFill>
            </a:endParaRPr>
          </a:p>
        </p:txBody>
      </p:sp>
      <p:sp>
        <p:nvSpPr>
          <p:cNvPr id="159" name="Google Shape;159;p33"/>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49250">
              <a:lnSpc>
                <a:spcPct val="115000"/>
              </a:lnSpc>
              <a:spcBef>
                <a:spcPts val="0"/>
              </a:spcBef>
              <a:buSzPts val="1900"/>
            </a:pPr>
            <a:r>
              <a:rPr lang="en" sz="1900"/>
              <a:t>The residuals should be nearly normal.</a:t>
            </a:r>
            <a:endParaRPr sz="1900"/>
          </a:p>
          <a:p>
            <a:pPr marL="0" indent="0">
              <a:lnSpc>
                <a:spcPct val="115000"/>
              </a:lnSpc>
              <a:spcBef>
                <a:spcPts val="1000"/>
              </a:spcBef>
              <a:spcAft>
                <a:spcPts val="1000"/>
              </a:spcAft>
              <a:buNone/>
            </a:pPr>
            <a:endParaRPr sz="1900"/>
          </a:p>
        </p:txBody>
      </p:sp>
    </p:spTree>
    <p:extLst>
      <p:ext uri="{BB962C8B-B14F-4D97-AF65-F5344CB8AC3E}">
        <p14:creationId xmlns:p14="http://schemas.microsoft.com/office/powerpoint/2010/main" val="1629478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D99DC3-F0DD-004F-9FE6-4B85C63567B4}"/>
              </a:ext>
            </a:extLst>
          </p:cNvPr>
          <p:cNvSpPr>
            <a:spLocks noGrp="1"/>
          </p:cNvSpPr>
          <p:nvPr>
            <p:ph type="title"/>
          </p:nvPr>
        </p:nvSpPr>
        <p:spPr/>
        <p:txBody>
          <a:bodyPr/>
          <a:lstStyle/>
          <a:p>
            <a:r>
              <a:rPr lang="en-US" dirty="0"/>
              <a:t>Regression</a:t>
            </a:r>
          </a:p>
        </p:txBody>
      </p:sp>
      <p:sp>
        <p:nvSpPr>
          <p:cNvPr id="5" name="Text Placeholder 4">
            <a:extLst>
              <a:ext uri="{FF2B5EF4-FFF2-40B4-BE49-F238E27FC236}">
                <a16:creationId xmlns:a16="http://schemas.microsoft.com/office/drawing/2014/main" id="{7B1EEB25-5992-4A42-B295-B47A2AA3E04B}"/>
              </a:ext>
            </a:extLst>
          </p:cNvPr>
          <p:cNvSpPr>
            <a:spLocks noGrp="1"/>
          </p:cNvSpPr>
          <p:nvPr>
            <p:ph type="body" idx="1"/>
          </p:nvPr>
        </p:nvSpPr>
        <p:spPr/>
        <p:txBody>
          <a:bodyPr>
            <a:normAutofit/>
          </a:bodyPr>
          <a:lstStyle/>
          <a:p>
            <a:r>
              <a:rPr lang="en-US" dirty="0"/>
              <a:t>Week 10,  Part 1</a:t>
            </a:r>
          </a:p>
        </p:txBody>
      </p:sp>
      <p:sp>
        <p:nvSpPr>
          <p:cNvPr id="6" name="Rectangle 5">
            <a:extLst>
              <a:ext uri="{FF2B5EF4-FFF2-40B4-BE49-F238E27FC236}">
                <a16:creationId xmlns:a16="http://schemas.microsoft.com/office/drawing/2014/main" id="{03D0827B-84CE-774D-855C-2989725B4546}"/>
              </a:ext>
            </a:extLst>
          </p:cNvPr>
          <p:cNvSpPr/>
          <p:nvPr/>
        </p:nvSpPr>
        <p:spPr>
          <a:xfrm>
            <a:off x="5875283" y="1054452"/>
            <a:ext cx="6096000" cy="923330"/>
          </a:xfrm>
          <a:prstGeom prst="rect">
            <a:avLst/>
          </a:prstGeom>
        </p:spPr>
        <p:txBody>
          <a:bodyPr>
            <a:spAutoFit/>
          </a:bodyPr>
          <a:lstStyle/>
          <a:p>
            <a:pPr lvl="0"/>
            <a:r>
              <a:rPr lang="en-US" dirty="0"/>
              <a:t>Some parts based on material by </a:t>
            </a:r>
            <a:br>
              <a:rPr lang="en-US" dirty="0"/>
            </a:br>
            <a:r>
              <a:rPr lang="en-US" dirty="0"/>
              <a:t>Mine </a:t>
            </a:r>
            <a:r>
              <a:rPr lang="en-US" dirty="0" err="1"/>
              <a:t>Çetinkaya-Rundel</a:t>
            </a:r>
            <a:r>
              <a:rPr lang="en-US" dirty="0"/>
              <a:t> of </a:t>
            </a:r>
            <a:r>
              <a:rPr lang="en-US" dirty="0" err="1"/>
              <a:t>OpenIntro</a:t>
            </a:r>
            <a:endParaRPr lang="en-US" dirty="0"/>
          </a:p>
          <a:p>
            <a:pPr lvl="0"/>
            <a:r>
              <a:rPr lang="en-US" dirty="0"/>
              <a:t>under the </a:t>
            </a:r>
            <a:r>
              <a:rPr lang="en-US" u="sng" dirty="0">
                <a:solidFill>
                  <a:schemeClr val="hlink"/>
                </a:solidFill>
                <a:hlinkClick r:id="rId2"/>
              </a:rPr>
              <a:t>CC BY-SA license</a:t>
            </a:r>
            <a:endParaRPr lang="en-US" dirty="0">
              <a:solidFill>
                <a:schemeClr val="dk1"/>
              </a:solidFill>
            </a:endParaRPr>
          </a:p>
        </p:txBody>
      </p:sp>
    </p:spTree>
    <p:extLst>
      <p:ext uri="{BB962C8B-B14F-4D97-AF65-F5344CB8AC3E}">
        <p14:creationId xmlns:p14="http://schemas.microsoft.com/office/powerpoint/2010/main" val="753653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4"/>
          <p:cNvSpPr txBox="1">
            <a:spLocks noGrp="1"/>
          </p:cNvSpPr>
          <p:nvPr>
            <p:ph type="title"/>
          </p:nvPr>
        </p:nvSpPr>
        <p:spPr>
          <a:xfrm>
            <a:off x="430924" y="323620"/>
            <a:ext cx="9779876" cy="677400"/>
          </a:xfrm>
          <a:prstGeom prst="rect">
            <a:avLst/>
          </a:prstGeom>
        </p:spPr>
        <p:txBody>
          <a:bodyPr spcFirstLastPara="1" vert="horz" wrap="square" lIns="91425" tIns="91425" rIns="91425" bIns="91425" rtlCol="0" anchor="b" anchorCtr="0">
            <a:noAutofit/>
          </a:bodyPr>
          <a:lstStyle/>
          <a:p>
            <a:r>
              <a:rPr lang="en" sz="3000" dirty="0">
                <a:solidFill>
                  <a:schemeClr val="accent1"/>
                </a:solidFill>
              </a:rPr>
              <a:t>Conditions: (2) Nearly normal residuals</a:t>
            </a:r>
            <a:endParaRPr sz="3000" baseline="30000" dirty="0">
              <a:solidFill>
                <a:schemeClr val="accent1"/>
              </a:solidFill>
            </a:endParaRPr>
          </a:p>
        </p:txBody>
      </p:sp>
      <p:sp>
        <p:nvSpPr>
          <p:cNvPr id="165" name="Google Shape;165;p34"/>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49250">
              <a:lnSpc>
                <a:spcPct val="115000"/>
              </a:lnSpc>
              <a:spcBef>
                <a:spcPts val="0"/>
              </a:spcBef>
              <a:buSzPts val="1900"/>
            </a:pPr>
            <a:r>
              <a:rPr lang="en" sz="1900"/>
              <a:t>The residuals should be nearly normal.</a:t>
            </a:r>
            <a:endParaRPr sz="1900"/>
          </a:p>
          <a:p>
            <a:pPr indent="-349250">
              <a:lnSpc>
                <a:spcPct val="115000"/>
              </a:lnSpc>
              <a:spcBef>
                <a:spcPts val="0"/>
              </a:spcBef>
              <a:buSzPts val="1900"/>
            </a:pPr>
            <a:r>
              <a:rPr lang="en" sz="1900"/>
              <a:t>This condition may not be satisfied when there are unusual observations that don't follow the trend of the rest of the data.</a:t>
            </a:r>
            <a:endParaRPr sz="1900"/>
          </a:p>
          <a:p>
            <a:pPr marL="0" indent="0">
              <a:lnSpc>
                <a:spcPct val="115000"/>
              </a:lnSpc>
              <a:spcBef>
                <a:spcPts val="1000"/>
              </a:spcBef>
              <a:spcAft>
                <a:spcPts val="1000"/>
              </a:spcAft>
              <a:buNone/>
            </a:pPr>
            <a:endParaRPr sz="1900"/>
          </a:p>
        </p:txBody>
      </p:sp>
    </p:spTree>
    <p:extLst>
      <p:ext uri="{BB962C8B-B14F-4D97-AF65-F5344CB8AC3E}">
        <p14:creationId xmlns:p14="http://schemas.microsoft.com/office/powerpoint/2010/main" val="9547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5"/>
          <p:cNvSpPr txBox="1">
            <a:spLocks noGrp="1"/>
          </p:cNvSpPr>
          <p:nvPr>
            <p:ph type="title"/>
          </p:nvPr>
        </p:nvSpPr>
        <p:spPr>
          <a:xfrm>
            <a:off x="430924" y="323620"/>
            <a:ext cx="9779876" cy="677400"/>
          </a:xfrm>
          <a:prstGeom prst="rect">
            <a:avLst/>
          </a:prstGeom>
        </p:spPr>
        <p:txBody>
          <a:bodyPr spcFirstLastPara="1" vert="horz" wrap="square" lIns="91425" tIns="91425" rIns="91425" bIns="91425" rtlCol="0" anchor="b" anchorCtr="0">
            <a:noAutofit/>
          </a:bodyPr>
          <a:lstStyle/>
          <a:p>
            <a:r>
              <a:rPr lang="en" sz="3000" dirty="0">
                <a:solidFill>
                  <a:schemeClr val="accent1"/>
                </a:solidFill>
              </a:rPr>
              <a:t>Conditions: (2) Nearly normal residuals</a:t>
            </a:r>
            <a:endParaRPr sz="3000" baseline="30000" dirty="0">
              <a:solidFill>
                <a:schemeClr val="accent1"/>
              </a:solidFill>
            </a:endParaRPr>
          </a:p>
        </p:txBody>
      </p:sp>
      <p:sp>
        <p:nvSpPr>
          <p:cNvPr id="171" name="Google Shape;171;p35"/>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49250">
              <a:lnSpc>
                <a:spcPct val="115000"/>
              </a:lnSpc>
              <a:spcBef>
                <a:spcPts val="0"/>
              </a:spcBef>
              <a:buSzPts val="1900"/>
            </a:pPr>
            <a:r>
              <a:rPr lang="en" sz="1900"/>
              <a:t>The residuals should be nearly normal.</a:t>
            </a:r>
            <a:endParaRPr sz="1900"/>
          </a:p>
          <a:p>
            <a:pPr indent="-349250">
              <a:lnSpc>
                <a:spcPct val="115000"/>
              </a:lnSpc>
              <a:spcBef>
                <a:spcPts val="0"/>
              </a:spcBef>
              <a:buSzPts val="1900"/>
            </a:pPr>
            <a:r>
              <a:rPr lang="en" sz="1900"/>
              <a:t>This condition may not be satisfied when there are unusual observations that don't follow the trend of the rest of the data.</a:t>
            </a:r>
            <a:endParaRPr sz="1900"/>
          </a:p>
          <a:p>
            <a:pPr indent="-349250">
              <a:lnSpc>
                <a:spcPct val="115000"/>
              </a:lnSpc>
              <a:spcBef>
                <a:spcPts val="0"/>
              </a:spcBef>
              <a:buSzPts val="1900"/>
            </a:pPr>
            <a:r>
              <a:rPr lang="en" sz="1900"/>
              <a:t>Check using a histogram or normal probability plot of residuals.</a:t>
            </a:r>
            <a:endParaRPr sz="1900"/>
          </a:p>
        </p:txBody>
      </p:sp>
      <p:pic>
        <p:nvPicPr>
          <p:cNvPr id="172" name="Google Shape;172;p35"/>
          <p:cNvPicPr preferRelativeResize="0"/>
          <p:nvPr/>
        </p:nvPicPr>
        <p:blipFill rotWithShape="1">
          <a:blip r:embed="rId3">
            <a:alphaModFix/>
          </a:blip>
          <a:srcRect r="49225"/>
          <a:stretch/>
        </p:blipFill>
        <p:spPr>
          <a:xfrm>
            <a:off x="3337150" y="3075576"/>
            <a:ext cx="4178550" cy="3341275"/>
          </a:xfrm>
          <a:prstGeom prst="rect">
            <a:avLst/>
          </a:prstGeom>
          <a:noFill/>
          <a:ln>
            <a:noFill/>
          </a:ln>
        </p:spPr>
      </p:pic>
    </p:spTree>
    <p:extLst>
      <p:ext uri="{BB962C8B-B14F-4D97-AF65-F5344CB8AC3E}">
        <p14:creationId xmlns:p14="http://schemas.microsoft.com/office/powerpoint/2010/main" val="814227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6"/>
          <p:cNvSpPr txBox="1">
            <a:spLocks noGrp="1"/>
          </p:cNvSpPr>
          <p:nvPr>
            <p:ph type="body" idx="1"/>
          </p:nvPr>
        </p:nvSpPr>
        <p:spPr>
          <a:xfrm flipH="1">
            <a:off x="6507300" y="1305775"/>
            <a:ext cx="3703500" cy="4137900"/>
          </a:xfrm>
          <a:prstGeom prst="rect">
            <a:avLst/>
          </a:prstGeom>
        </p:spPr>
        <p:txBody>
          <a:bodyPr spcFirstLastPara="1" vert="horz" wrap="square" lIns="91425" tIns="91425" rIns="91425" bIns="91425" rtlCol="0" anchor="t" anchorCtr="0">
            <a:noAutofit/>
          </a:bodyPr>
          <a:lstStyle/>
          <a:p>
            <a:pPr indent="-349250">
              <a:lnSpc>
                <a:spcPct val="115000"/>
              </a:lnSpc>
              <a:spcBef>
                <a:spcPts val="0"/>
              </a:spcBef>
              <a:buSzPts val="1900"/>
            </a:pPr>
            <a:r>
              <a:rPr lang="en" sz="1900"/>
              <a:t>The variability of points around the least squares line should be roughly constant.</a:t>
            </a:r>
            <a:endParaRPr sz="1900"/>
          </a:p>
          <a:p>
            <a:pPr marL="0" indent="0">
              <a:lnSpc>
                <a:spcPct val="115000"/>
              </a:lnSpc>
              <a:spcBef>
                <a:spcPts val="1000"/>
              </a:spcBef>
              <a:spcAft>
                <a:spcPts val="1000"/>
              </a:spcAft>
              <a:buNone/>
            </a:pPr>
            <a:endParaRPr sz="1900"/>
          </a:p>
        </p:txBody>
      </p:sp>
      <p:sp>
        <p:nvSpPr>
          <p:cNvPr id="178" name="Google Shape;178;p36"/>
          <p:cNvSpPr txBox="1">
            <a:spLocks noGrp="1"/>
          </p:cNvSpPr>
          <p:nvPr>
            <p:ph type="title"/>
          </p:nvPr>
        </p:nvSpPr>
        <p:spPr>
          <a:xfrm>
            <a:off x="441434" y="-12"/>
            <a:ext cx="9769366"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Conditions: (3) Constant variability</a:t>
            </a:r>
            <a:endParaRPr baseline="30000" dirty="0">
              <a:solidFill>
                <a:schemeClr val="accent1"/>
              </a:solidFill>
            </a:endParaRPr>
          </a:p>
        </p:txBody>
      </p:sp>
      <p:pic>
        <p:nvPicPr>
          <p:cNvPr id="179" name="Google Shape;179;p36"/>
          <p:cNvPicPr preferRelativeResize="0"/>
          <p:nvPr/>
        </p:nvPicPr>
        <p:blipFill>
          <a:blip r:embed="rId3">
            <a:alphaModFix/>
          </a:blip>
          <a:stretch>
            <a:fillRect/>
          </a:stretch>
        </p:blipFill>
        <p:spPr>
          <a:xfrm>
            <a:off x="1981189" y="1407425"/>
            <a:ext cx="4391025" cy="4514850"/>
          </a:xfrm>
          <a:prstGeom prst="rect">
            <a:avLst/>
          </a:prstGeom>
          <a:noFill/>
          <a:ln>
            <a:noFill/>
          </a:ln>
        </p:spPr>
      </p:pic>
    </p:spTree>
    <p:extLst>
      <p:ext uri="{BB962C8B-B14F-4D97-AF65-F5344CB8AC3E}">
        <p14:creationId xmlns:p14="http://schemas.microsoft.com/office/powerpoint/2010/main" val="1421711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7"/>
          <p:cNvSpPr txBox="1">
            <a:spLocks noGrp="1"/>
          </p:cNvSpPr>
          <p:nvPr>
            <p:ph type="body" idx="1"/>
          </p:nvPr>
        </p:nvSpPr>
        <p:spPr>
          <a:xfrm flipH="1">
            <a:off x="6507300" y="1305775"/>
            <a:ext cx="3703500" cy="4137900"/>
          </a:xfrm>
          <a:prstGeom prst="rect">
            <a:avLst/>
          </a:prstGeom>
        </p:spPr>
        <p:txBody>
          <a:bodyPr spcFirstLastPara="1" vert="horz" wrap="square" lIns="91425" tIns="91425" rIns="91425" bIns="91425" rtlCol="0" anchor="t" anchorCtr="0">
            <a:noAutofit/>
          </a:bodyPr>
          <a:lstStyle/>
          <a:p>
            <a:pPr indent="-349250">
              <a:lnSpc>
                <a:spcPct val="115000"/>
              </a:lnSpc>
              <a:spcBef>
                <a:spcPts val="0"/>
              </a:spcBef>
              <a:buSzPts val="1900"/>
            </a:pPr>
            <a:r>
              <a:rPr lang="en" sz="1900"/>
              <a:t>The variability of points around the least squares line should be roughly constant.</a:t>
            </a:r>
            <a:endParaRPr sz="1900"/>
          </a:p>
          <a:p>
            <a:pPr indent="-349250">
              <a:lnSpc>
                <a:spcPct val="115000"/>
              </a:lnSpc>
              <a:spcBef>
                <a:spcPts val="0"/>
              </a:spcBef>
              <a:buSzPts val="1900"/>
            </a:pPr>
            <a:r>
              <a:rPr lang="en" sz="1900"/>
              <a:t>This implies that the variability of residuals around the 0 line should be roughly constant as well.</a:t>
            </a:r>
            <a:endParaRPr sz="1900"/>
          </a:p>
          <a:p>
            <a:pPr marL="0" indent="0">
              <a:lnSpc>
                <a:spcPct val="115000"/>
              </a:lnSpc>
              <a:spcBef>
                <a:spcPts val="1000"/>
              </a:spcBef>
              <a:spcAft>
                <a:spcPts val="1000"/>
              </a:spcAft>
              <a:buNone/>
            </a:pPr>
            <a:endParaRPr sz="1900"/>
          </a:p>
        </p:txBody>
      </p:sp>
      <p:sp>
        <p:nvSpPr>
          <p:cNvPr id="185" name="Google Shape;185;p37"/>
          <p:cNvSpPr txBox="1">
            <a:spLocks noGrp="1"/>
          </p:cNvSpPr>
          <p:nvPr>
            <p:ph type="title"/>
          </p:nvPr>
        </p:nvSpPr>
        <p:spPr>
          <a:xfrm>
            <a:off x="451945" y="-12"/>
            <a:ext cx="9758855"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Conditions: (3) Constant variability</a:t>
            </a:r>
            <a:endParaRPr baseline="30000" dirty="0">
              <a:solidFill>
                <a:schemeClr val="accent1"/>
              </a:solidFill>
            </a:endParaRPr>
          </a:p>
        </p:txBody>
      </p:sp>
      <p:pic>
        <p:nvPicPr>
          <p:cNvPr id="186" name="Google Shape;186;p37"/>
          <p:cNvPicPr preferRelativeResize="0"/>
          <p:nvPr/>
        </p:nvPicPr>
        <p:blipFill>
          <a:blip r:embed="rId3">
            <a:alphaModFix/>
          </a:blip>
          <a:stretch>
            <a:fillRect/>
          </a:stretch>
        </p:blipFill>
        <p:spPr>
          <a:xfrm>
            <a:off x="1981189" y="1407425"/>
            <a:ext cx="4391025" cy="4514850"/>
          </a:xfrm>
          <a:prstGeom prst="rect">
            <a:avLst/>
          </a:prstGeom>
          <a:noFill/>
          <a:ln>
            <a:noFill/>
          </a:ln>
        </p:spPr>
      </p:pic>
    </p:spTree>
    <p:extLst>
      <p:ext uri="{BB962C8B-B14F-4D97-AF65-F5344CB8AC3E}">
        <p14:creationId xmlns:p14="http://schemas.microsoft.com/office/powerpoint/2010/main" val="110873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8"/>
          <p:cNvSpPr txBox="1">
            <a:spLocks noGrp="1"/>
          </p:cNvSpPr>
          <p:nvPr>
            <p:ph type="body" idx="1"/>
          </p:nvPr>
        </p:nvSpPr>
        <p:spPr>
          <a:xfrm flipH="1">
            <a:off x="6507300" y="1305775"/>
            <a:ext cx="3703500" cy="4137900"/>
          </a:xfrm>
          <a:prstGeom prst="rect">
            <a:avLst/>
          </a:prstGeom>
        </p:spPr>
        <p:txBody>
          <a:bodyPr spcFirstLastPara="1" vert="horz" wrap="square" lIns="91425" tIns="91425" rIns="91425" bIns="91425" rtlCol="0" anchor="t" anchorCtr="0">
            <a:noAutofit/>
          </a:bodyPr>
          <a:lstStyle/>
          <a:p>
            <a:pPr indent="-349250">
              <a:lnSpc>
                <a:spcPct val="115000"/>
              </a:lnSpc>
              <a:spcBef>
                <a:spcPts val="0"/>
              </a:spcBef>
              <a:buSzPts val="1900"/>
            </a:pPr>
            <a:r>
              <a:rPr lang="en" sz="1900"/>
              <a:t>The variability of points around the least squares line should be roughly constant.</a:t>
            </a:r>
            <a:endParaRPr sz="1900"/>
          </a:p>
          <a:p>
            <a:pPr indent="-349250">
              <a:lnSpc>
                <a:spcPct val="115000"/>
              </a:lnSpc>
              <a:spcBef>
                <a:spcPts val="0"/>
              </a:spcBef>
              <a:buSzPts val="1900"/>
            </a:pPr>
            <a:r>
              <a:rPr lang="en" sz="1900"/>
              <a:t>This implies that the variability of residuals around the 0 line should be roughly constant as well.</a:t>
            </a:r>
            <a:endParaRPr sz="1900"/>
          </a:p>
          <a:p>
            <a:pPr indent="-349250">
              <a:lnSpc>
                <a:spcPct val="115000"/>
              </a:lnSpc>
              <a:spcBef>
                <a:spcPts val="0"/>
              </a:spcBef>
              <a:buSzPts val="1900"/>
            </a:pPr>
            <a:r>
              <a:rPr lang="en" sz="1900"/>
              <a:t>Also called </a:t>
            </a:r>
            <a:r>
              <a:rPr lang="en" sz="1900" i="1">
                <a:solidFill>
                  <a:schemeClr val="accent1"/>
                </a:solidFill>
              </a:rPr>
              <a:t>homoscedasticity</a:t>
            </a:r>
            <a:r>
              <a:rPr lang="en" sz="1900"/>
              <a:t>.</a:t>
            </a:r>
            <a:endParaRPr sz="1900"/>
          </a:p>
          <a:p>
            <a:pPr marL="0" indent="0">
              <a:lnSpc>
                <a:spcPct val="115000"/>
              </a:lnSpc>
              <a:spcBef>
                <a:spcPts val="1000"/>
              </a:spcBef>
              <a:spcAft>
                <a:spcPts val="1000"/>
              </a:spcAft>
              <a:buNone/>
            </a:pPr>
            <a:endParaRPr sz="1900"/>
          </a:p>
        </p:txBody>
      </p:sp>
      <p:sp>
        <p:nvSpPr>
          <p:cNvPr id="192" name="Google Shape;192;p38"/>
          <p:cNvSpPr txBox="1">
            <a:spLocks noGrp="1"/>
          </p:cNvSpPr>
          <p:nvPr>
            <p:ph type="title"/>
          </p:nvPr>
        </p:nvSpPr>
        <p:spPr>
          <a:xfrm>
            <a:off x="430924" y="-12"/>
            <a:ext cx="9779876"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Conditions: (3) Constant variability</a:t>
            </a:r>
            <a:endParaRPr baseline="30000" dirty="0">
              <a:solidFill>
                <a:schemeClr val="accent1"/>
              </a:solidFill>
            </a:endParaRPr>
          </a:p>
        </p:txBody>
      </p:sp>
      <p:pic>
        <p:nvPicPr>
          <p:cNvPr id="193" name="Google Shape;193;p38"/>
          <p:cNvPicPr preferRelativeResize="0"/>
          <p:nvPr/>
        </p:nvPicPr>
        <p:blipFill>
          <a:blip r:embed="rId3">
            <a:alphaModFix/>
          </a:blip>
          <a:stretch>
            <a:fillRect/>
          </a:stretch>
        </p:blipFill>
        <p:spPr>
          <a:xfrm>
            <a:off x="1981189" y="1407425"/>
            <a:ext cx="4391025" cy="4514850"/>
          </a:xfrm>
          <a:prstGeom prst="rect">
            <a:avLst/>
          </a:prstGeom>
          <a:noFill/>
          <a:ln>
            <a:noFill/>
          </a:ln>
        </p:spPr>
      </p:pic>
    </p:spTree>
    <p:extLst>
      <p:ext uri="{BB962C8B-B14F-4D97-AF65-F5344CB8AC3E}">
        <p14:creationId xmlns:p14="http://schemas.microsoft.com/office/powerpoint/2010/main" val="182739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9"/>
          <p:cNvSpPr txBox="1">
            <a:spLocks noGrp="1"/>
          </p:cNvSpPr>
          <p:nvPr>
            <p:ph type="body" idx="1"/>
          </p:nvPr>
        </p:nvSpPr>
        <p:spPr>
          <a:xfrm flipH="1">
            <a:off x="6507300" y="1305775"/>
            <a:ext cx="3703500" cy="4137900"/>
          </a:xfrm>
          <a:prstGeom prst="rect">
            <a:avLst/>
          </a:prstGeom>
        </p:spPr>
        <p:txBody>
          <a:bodyPr spcFirstLastPara="1" vert="horz" wrap="square" lIns="91425" tIns="91425" rIns="91425" bIns="91425" rtlCol="0" anchor="t" anchorCtr="0">
            <a:noAutofit/>
          </a:bodyPr>
          <a:lstStyle/>
          <a:p>
            <a:pPr indent="-349250">
              <a:lnSpc>
                <a:spcPct val="115000"/>
              </a:lnSpc>
              <a:spcBef>
                <a:spcPts val="0"/>
              </a:spcBef>
              <a:buSzPts val="1900"/>
            </a:pPr>
            <a:r>
              <a:rPr lang="en" sz="1900"/>
              <a:t>The variability of points around the least squares line should be roughly constant.</a:t>
            </a:r>
            <a:endParaRPr sz="1900"/>
          </a:p>
          <a:p>
            <a:pPr indent="-349250">
              <a:lnSpc>
                <a:spcPct val="115000"/>
              </a:lnSpc>
              <a:spcBef>
                <a:spcPts val="0"/>
              </a:spcBef>
              <a:buSzPts val="1900"/>
            </a:pPr>
            <a:r>
              <a:rPr lang="en" sz="1900"/>
              <a:t>This implies that the variability of residuals around the 0 line should be roughly constant as well.</a:t>
            </a:r>
            <a:endParaRPr sz="1900"/>
          </a:p>
          <a:p>
            <a:pPr indent="-349250">
              <a:lnSpc>
                <a:spcPct val="115000"/>
              </a:lnSpc>
              <a:spcBef>
                <a:spcPts val="0"/>
              </a:spcBef>
              <a:buSzPts val="1900"/>
            </a:pPr>
            <a:r>
              <a:rPr lang="en" sz="1900"/>
              <a:t>Also called </a:t>
            </a:r>
            <a:r>
              <a:rPr lang="en" sz="1900" i="1">
                <a:solidFill>
                  <a:schemeClr val="accent1"/>
                </a:solidFill>
              </a:rPr>
              <a:t>homoscedasticity</a:t>
            </a:r>
            <a:r>
              <a:rPr lang="en" sz="1900"/>
              <a:t>.</a:t>
            </a:r>
            <a:endParaRPr sz="1900"/>
          </a:p>
          <a:p>
            <a:pPr indent="-349250">
              <a:lnSpc>
                <a:spcPct val="115000"/>
              </a:lnSpc>
              <a:spcBef>
                <a:spcPts val="0"/>
              </a:spcBef>
              <a:buSzPts val="1900"/>
            </a:pPr>
            <a:r>
              <a:rPr lang="en" sz="1900"/>
              <a:t>Check using a histogram or normal probability plot of residuals.</a:t>
            </a:r>
            <a:endParaRPr sz="1900"/>
          </a:p>
        </p:txBody>
      </p:sp>
      <p:sp>
        <p:nvSpPr>
          <p:cNvPr id="199" name="Google Shape;199;p39"/>
          <p:cNvSpPr txBox="1">
            <a:spLocks noGrp="1"/>
          </p:cNvSpPr>
          <p:nvPr>
            <p:ph type="title"/>
          </p:nvPr>
        </p:nvSpPr>
        <p:spPr>
          <a:xfrm>
            <a:off x="441434" y="-12"/>
            <a:ext cx="9769366"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Conditions: (3) Constant variability</a:t>
            </a:r>
            <a:endParaRPr baseline="30000" dirty="0">
              <a:solidFill>
                <a:schemeClr val="accent1"/>
              </a:solidFill>
            </a:endParaRPr>
          </a:p>
        </p:txBody>
      </p:sp>
      <p:pic>
        <p:nvPicPr>
          <p:cNvPr id="200" name="Google Shape;200;p39"/>
          <p:cNvPicPr preferRelativeResize="0"/>
          <p:nvPr/>
        </p:nvPicPr>
        <p:blipFill>
          <a:blip r:embed="rId3">
            <a:alphaModFix/>
          </a:blip>
          <a:stretch>
            <a:fillRect/>
          </a:stretch>
        </p:blipFill>
        <p:spPr>
          <a:xfrm>
            <a:off x="1981189" y="1407425"/>
            <a:ext cx="4391025" cy="4514850"/>
          </a:xfrm>
          <a:prstGeom prst="rect">
            <a:avLst/>
          </a:prstGeom>
          <a:noFill/>
          <a:ln>
            <a:noFill/>
          </a:ln>
        </p:spPr>
      </p:pic>
    </p:spTree>
    <p:extLst>
      <p:ext uri="{BB962C8B-B14F-4D97-AF65-F5344CB8AC3E}">
        <p14:creationId xmlns:p14="http://schemas.microsoft.com/office/powerpoint/2010/main" val="523796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0"/>
          <p:cNvSpPr txBox="1">
            <a:spLocks noGrp="1"/>
          </p:cNvSpPr>
          <p:nvPr>
            <p:ph type="body" idx="1"/>
          </p:nvPr>
        </p:nvSpPr>
        <p:spPr>
          <a:xfrm flipH="1">
            <a:off x="1980900" y="1305775"/>
            <a:ext cx="3759900" cy="41379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solidFill>
                  <a:schemeClr val="accent1"/>
                </a:solidFill>
              </a:rPr>
              <a:t>What condition is this linear model obviously violating?</a:t>
            </a:r>
            <a:endParaRPr sz="2200">
              <a:solidFill>
                <a:schemeClr val="accent1"/>
              </a:solidFill>
            </a:endParaRPr>
          </a:p>
          <a:p>
            <a:pPr marL="0" indent="0">
              <a:lnSpc>
                <a:spcPct val="115000"/>
              </a:lnSpc>
              <a:spcBef>
                <a:spcPts val="0"/>
              </a:spcBef>
              <a:buNone/>
            </a:pPr>
            <a:endParaRPr sz="2200"/>
          </a:p>
          <a:p>
            <a:pPr indent="-368300">
              <a:lnSpc>
                <a:spcPct val="115000"/>
              </a:lnSpc>
              <a:spcBef>
                <a:spcPts val="0"/>
              </a:spcBef>
              <a:buSzPts val="2200"/>
              <a:buAutoNum type="alphaLcParenBoth"/>
            </a:pPr>
            <a:r>
              <a:rPr lang="en" sz="2200"/>
              <a:t>Constant variability</a:t>
            </a:r>
            <a:endParaRPr sz="2200"/>
          </a:p>
          <a:p>
            <a:pPr indent="-368300">
              <a:lnSpc>
                <a:spcPct val="115000"/>
              </a:lnSpc>
              <a:spcBef>
                <a:spcPts val="0"/>
              </a:spcBef>
              <a:buSzPts val="2200"/>
              <a:buAutoNum type="alphaLcParenBoth"/>
            </a:pPr>
            <a:r>
              <a:rPr lang="en" sz="2200"/>
              <a:t>Linear relationship</a:t>
            </a:r>
            <a:endParaRPr sz="2200"/>
          </a:p>
          <a:p>
            <a:pPr indent="-368300">
              <a:lnSpc>
                <a:spcPct val="115000"/>
              </a:lnSpc>
              <a:spcBef>
                <a:spcPts val="0"/>
              </a:spcBef>
              <a:buSzPts val="2200"/>
              <a:buAutoNum type="alphaLcParenBoth"/>
            </a:pPr>
            <a:r>
              <a:rPr lang="en" sz="2200"/>
              <a:t>Normal residuals</a:t>
            </a:r>
            <a:endParaRPr sz="2200"/>
          </a:p>
          <a:p>
            <a:pPr indent="-368300">
              <a:lnSpc>
                <a:spcPct val="115000"/>
              </a:lnSpc>
              <a:spcBef>
                <a:spcPts val="0"/>
              </a:spcBef>
              <a:buSzPts val="2200"/>
              <a:buAutoNum type="alphaLcParenBoth"/>
            </a:pPr>
            <a:r>
              <a:rPr lang="en" sz="2200"/>
              <a:t>No extreme outliers</a:t>
            </a:r>
            <a:endParaRPr sz="2200"/>
          </a:p>
        </p:txBody>
      </p:sp>
      <p:sp>
        <p:nvSpPr>
          <p:cNvPr id="206" name="Google Shape;206;p40"/>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Checking conditions</a:t>
            </a:r>
            <a:endParaRPr baseline="30000">
              <a:solidFill>
                <a:schemeClr val="accent1"/>
              </a:solidFill>
            </a:endParaRPr>
          </a:p>
        </p:txBody>
      </p:sp>
      <p:pic>
        <p:nvPicPr>
          <p:cNvPr id="207" name="Google Shape;207;p40"/>
          <p:cNvPicPr preferRelativeResize="0"/>
          <p:nvPr/>
        </p:nvPicPr>
        <p:blipFill>
          <a:blip r:embed="rId3">
            <a:alphaModFix/>
          </a:blip>
          <a:stretch>
            <a:fillRect/>
          </a:stretch>
        </p:blipFill>
        <p:spPr>
          <a:xfrm>
            <a:off x="5740789" y="1360700"/>
            <a:ext cx="4314825" cy="5200650"/>
          </a:xfrm>
          <a:prstGeom prst="rect">
            <a:avLst/>
          </a:prstGeom>
          <a:noFill/>
          <a:ln>
            <a:noFill/>
          </a:ln>
        </p:spPr>
      </p:pic>
    </p:spTree>
    <p:extLst>
      <p:ext uri="{BB962C8B-B14F-4D97-AF65-F5344CB8AC3E}">
        <p14:creationId xmlns:p14="http://schemas.microsoft.com/office/powerpoint/2010/main" val="4049462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1"/>
          <p:cNvSpPr txBox="1">
            <a:spLocks noGrp="1"/>
          </p:cNvSpPr>
          <p:nvPr>
            <p:ph type="body" idx="1"/>
          </p:nvPr>
        </p:nvSpPr>
        <p:spPr>
          <a:xfrm flipH="1">
            <a:off x="1980900" y="1305775"/>
            <a:ext cx="3759900" cy="41379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solidFill>
                  <a:schemeClr val="accent1"/>
                </a:solidFill>
              </a:rPr>
              <a:t>What condition is this linear model obviously violating?</a:t>
            </a:r>
            <a:endParaRPr sz="2200">
              <a:solidFill>
                <a:schemeClr val="accent1"/>
              </a:solidFill>
            </a:endParaRPr>
          </a:p>
          <a:p>
            <a:pPr marL="0" indent="0">
              <a:lnSpc>
                <a:spcPct val="115000"/>
              </a:lnSpc>
              <a:spcBef>
                <a:spcPts val="0"/>
              </a:spcBef>
              <a:buNone/>
            </a:pPr>
            <a:endParaRPr sz="2200"/>
          </a:p>
          <a:p>
            <a:pPr indent="-368300">
              <a:lnSpc>
                <a:spcPct val="115000"/>
              </a:lnSpc>
              <a:spcBef>
                <a:spcPts val="0"/>
              </a:spcBef>
              <a:buSzPts val="2200"/>
              <a:buAutoNum type="alphaLcParenBoth"/>
            </a:pPr>
            <a:r>
              <a:rPr lang="en" sz="2200"/>
              <a:t>Constant variability</a:t>
            </a:r>
            <a:endParaRPr sz="2200"/>
          </a:p>
          <a:p>
            <a:pPr indent="-368300">
              <a:lnSpc>
                <a:spcPct val="115000"/>
              </a:lnSpc>
              <a:spcBef>
                <a:spcPts val="0"/>
              </a:spcBef>
              <a:buClr>
                <a:srgbClr val="FF9900"/>
              </a:buClr>
              <a:buSzPts val="2200"/>
              <a:buAutoNum type="alphaLcParenBoth"/>
            </a:pPr>
            <a:r>
              <a:rPr lang="en" sz="2200" i="1">
                <a:solidFill>
                  <a:srgbClr val="FF9900"/>
                </a:solidFill>
              </a:rPr>
              <a:t>Linear relationship</a:t>
            </a:r>
            <a:endParaRPr sz="2200" i="1">
              <a:solidFill>
                <a:srgbClr val="FF9900"/>
              </a:solidFill>
            </a:endParaRPr>
          </a:p>
          <a:p>
            <a:pPr indent="-368300">
              <a:lnSpc>
                <a:spcPct val="115000"/>
              </a:lnSpc>
              <a:spcBef>
                <a:spcPts val="0"/>
              </a:spcBef>
              <a:buSzPts val="2200"/>
              <a:buAutoNum type="alphaLcParenBoth"/>
            </a:pPr>
            <a:r>
              <a:rPr lang="en" sz="2200"/>
              <a:t>Normal residuals</a:t>
            </a:r>
            <a:endParaRPr sz="2200"/>
          </a:p>
          <a:p>
            <a:pPr indent="-368300">
              <a:lnSpc>
                <a:spcPct val="115000"/>
              </a:lnSpc>
              <a:spcBef>
                <a:spcPts val="0"/>
              </a:spcBef>
              <a:buSzPts val="2200"/>
              <a:buAutoNum type="alphaLcParenBoth"/>
            </a:pPr>
            <a:r>
              <a:rPr lang="en" sz="2200"/>
              <a:t>No extreme outliers</a:t>
            </a:r>
            <a:endParaRPr sz="2200"/>
          </a:p>
        </p:txBody>
      </p:sp>
      <p:sp>
        <p:nvSpPr>
          <p:cNvPr id="213" name="Google Shape;213;p4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Checking conditions</a:t>
            </a:r>
            <a:endParaRPr baseline="30000">
              <a:solidFill>
                <a:schemeClr val="accent1"/>
              </a:solidFill>
            </a:endParaRPr>
          </a:p>
        </p:txBody>
      </p:sp>
      <p:pic>
        <p:nvPicPr>
          <p:cNvPr id="214" name="Google Shape;214;p41"/>
          <p:cNvPicPr preferRelativeResize="0"/>
          <p:nvPr/>
        </p:nvPicPr>
        <p:blipFill>
          <a:blip r:embed="rId3">
            <a:alphaModFix/>
          </a:blip>
          <a:stretch>
            <a:fillRect/>
          </a:stretch>
        </p:blipFill>
        <p:spPr>
          <a:xfrm>
            <a:off x="5740789" y="1360700"/>
            <a:ext cx="4314825" cy="5200650"/>
          </a:xfrm>
          <a:prstGeom prst="rect">
            <a:avLst/>
          </a:prstGeom>
          <a:noFill/>
          <a:ln>
            <a:noFill/>
          </a:ln>
        </p:spPr>
      </p:pic>
    </p:spTree>
    <p:extLst>
      <p:ext uri="{BB962C8B-B14F-4D97-AF65-F5344CB8AC3E}">
        <p14:creationId xmlns:p14="http://schemas.microsoft.com/office/powerpoint/2010/main" val="4238573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2"/>
          <p:cNvSpPr txBox="1">
            <a:spLocks noGrp="1"/>
          </p:cNvSpPr>
          <p:nvPr>
            <p:ph type="body" idx="1"/>
          </p:nvPr>
        </p:nvSpPr>
        <p:spPr>
          <a:xfrm flipH="1">
            <a:off x="1981150" y="1305775"/>
            <a:ext cx="3461700" cy="41379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Clr>
                <a:schemeClr val="dk1"/>
              </a:buClr>
              <a:buSzPts val="1100"/>
              <a:buNone/>
            </a:pPr>
            <a:r>
              <a:rPr lang="en" sz="2200">
                <a:solidFill>
                  <a:schemeClr val="accent1"/>
                </a:solidFill>
              </a:rPr>
              <a:t>What condition is this linear model obviously violating?</a:t>
            </a:r>
            <a:endParaRPr sz="2200">
              <a:solidFill>
                <a:schemeClr val="accent1"/>
              </a:solidFill>
            </a:endParaRPr>
          </a:p>
          <a:p>
            <a:pPr marL="0" indent="0">
              <a:lnSpc>
                <a:spcPct val="115000"/>
              </a:lnSpc>
              <a:spcBef>
                <a:spcPts val="0"/>
              </a:spcBef>
              <a:buClr>
                <a:schemeClr val="dk1"/>
              </a:buClr>
              <a:buSzPts val="1100"/>
              <a:buNone/>
            </a:pPr>
            <a:endParaRPr sz="2200">
              <a:solidFill>
                <a:schemeClr val="accent1"/>
              </a:solidFill>
            </a:endParaRPr>
          </a:p>
          <a:p>
            <a:pPr indent="-368300">
              <a:lnSpc>
                <a:spcPct val="115000"/>
              </a:lnSpc>
              <a:spcBef>
                <a:spcPts val="0"/>
              </a:spcBef>
              <a:buSzPts val="2200"/>
              <a:buAutoNum type="alphaLcParenBoth"/>
            </a:pPr>
            <a:r>
              <a:rPr lang="en" sz="2200"/>
              <a:t>Constant variability</a:t>
            </a:r>
            <a:endParaRPr sz="2200"/>
          </a:p>
          <a:p>
            <a:pPr indent="-368300">
              <a:lnSpc>
                <a:spcPct val="115000"/>
              </a:lnSpc>
              <a:spcBef>
                <a:spcPts val="0"/>
              </a:spcBef>
              <a:buSzPts val="2200"/>
              <a:buAutoNum type="alphaLcParenBoth"/>
            </a:pPr>
            <a:r>
              <a:rPr lang="en" sz="2200"/>
              <a:t>Linear relationship</a:t>
            </a:r>
            <a:endParaRPr sz="2200"/>
          </a:p>
          <a:p>
            <a:pPr indent="-368300">
              <a:lnSpc>
                <a:spcPct val="115000"/>
              </a:lnSpc>
              <a:spcBef>
                <a:spcPts val="0"/>
              </a:spcBef>
              <a:buSzPts val="2200"/>
              <a:buAutoNum type="alphaLcParenBoth"/>
            </a:pPr>
            <a:r>
              <a:rPr lang="en" sz="2200"/>
              <a:t>Normal residuals</a:t>
            </a:r>
            <a:endParaRPr sz="2200"/>
          </a:p>
          <a:p>
            <a:pPr indent="-368300">
              <a:lnSpc>
                <a:spcPct val="115000"/>
              </a:lnSpc>
              <a:spcBef>
                <a:spcPts val="0"/>
              </a:spcBef>
              <a:buSzPts val="2200"/>
              <a:buAutoNum type="alphaLcParenBoth"/>
            </a:pPr>
            <a:r>
              <a:rPr lang="en" sz="2200"/>
              <a:t>No extreme outliers</a:t>
            </a:r>
            <a:endParaRPr sz="2200"/>
          </a:p>
        </p:txBody>
      </p:sp>
      <p:sp>
        <p:nvSpPr>
          <p:cNvPr id="220" name="Google Shape;220;p42"/>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Checking conditions</a:t>
            </a:r>
            <a:endParaRPr baseline="30000">
              <a:solidFill>
                <a:schemeClr val="accent1"/>
              </a:solidFill>
            </a:endParaRPr>
          </a:p>
        </p:txBody>
      </p:sp>
      <p:pic>
        <p:nvPicPr>
          <p:cNvPr id="221" name="Google Shape;221;p42"/>
          <p:cNvPicPr preferRelativeResize="0"/>
          <p:nvPr/>
        </p:nvPicPr>
        <p:blipFill>
          <a:blip r:embed="rId3">
            <a:alphaModFix/>
          </a:blip>
          <a:stretch>
            <a:fillRect/>
          </a:stretch>
        </p:blipFill>
        <p:spPr>
          <a:xfrm>
            <a:off x="5442839" y="1305775"/>
            <a:ext cx="4333875" cy="5238750"/>
          </a:xfrm>
          <a:prstGeom prst="rect">
            <a:avLst/>
          </a:prstGeom>
          <a:noFill/>
          <a:ln>
            <a:noFill/>
          </a:ln>
        </p:spPr>
      </p:pic>
    </p:spTree>
    <p:extLst>
      <p:ext uri="{BB962C8B-B14F-4D97-AF65-F5344CB8AC3E}">
        <p14:creationId xmlns:p14="http://schemas.microsoft.com/office/powerpoint/2010/main" val="1131139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3"/>
          <p:cNvSpPr txBox="1">
            <a:spLocks noGrp="1"/>
          </p:cNvSpPr>
          <p:nvPr>
            <p:ph type="body" idx="1"/>
          </p:nvPr>
        </p:nvSpPr>
        <p:spPr>
          <a:xfrm flipH="1">
            <a:off x="1981150" y="1305775"/>
            <a:ext cx="3461700" cy="41379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solidFill>
                  <a:schemeClr val="accent1"/>
                </a:solidFill>
              </a:rPr>
              <a:t>What condition is this linear model obviously violating?</a:t>
            </a:r>
            <a:endParaRPr sz="2200">
              <a:solidFill>
                <a:schemeClr val="accent1"/>
              </a:solidFill>
            </a:endParaRPr>
          </a:p>
          <a:p>
            <a:pPr marL="0" indent="0">
              <a:lnSpc>
                <a:spcPct val="115000"/>
              </a:lnSpc>
              <a:spcBef>
                <a:spcPts val="0"/>
              </a:spcBef>
              <a:buNone/>
            </a:pPr>
            <a:endParaRPr sz="2200"/>
          </a:p>
          <a:p>
            <a:pPr indent="-368300">
              <a:lnSpc>
                <a:spcPct val="115000"/>
              </a:lnSpc>
              <a:spcBef>
                <a:spcPts val="0"/>
              </a:spcBef>
              <a:buClr>
                <a:srgbClr val="FF9900"/>
              </a:buClr>
              <a:buSzPts val="2200"/>
              <a:buAutoNum type="alphaLcParenBoth"/>
            </a:pPr>
            <a:r>
              <a:rPr lang="en" sz="2200" i="1">
                <a:solidFill>
                  <a:srgbClr val="FF9900"/>
                </a:solidFill>
              </a:rPr>
              <a:t>Constant variability</a:t>
            </a:r>
            <a:endParaRPr sz="2200" i="1">
              <a:solidFill>
                <a:srgbClr val="FF9900"/>
              </a:solidFill>
            </a:endParaRPr>
          </a:p>
          <a:p>
            <a:pPr indent="-368300">
              <a:lnSpc>
                <a:spcPct val="115000"/>
              </a:lnSpc>
              <a:spcBef>
                <a:spcPts val="0"/>
              </a:spcBef>
              <a:buSzPts val="2200"/>
              <a:buAutoNum type="alphaLcParenBoth"/>
            </a:pPr>
            <a:r>
              <a:rPr lang="en" sz="2200"/>
              <a:t>Linear relationship</a:t>
            </a:r>
            <a:endParaRPr sz="2200"/>
          </a:p>
          <a:p>
            <a:pPr indent="-368300">
              <a:lnSpc>
                <a:spcPct val="115000"/>
              </a:lnSpc>
              <a:spcBef>
                <a:spcPts val="0"/>
              </a:spcBef>
              <a:buSzPts val="2200"/>
              <a:buAutoNum type="alphaLcParenBoth"/>
            </a:pPr>
            <a:r>
              <a:rPr lang="en" sz="2200"/>
              <a:t>Normal residuals</a:t>
            </a:r>
            <a:endParaRPr sz="2200"/>
          </a:p>
          <a:p>
            <a:pPr indent="-368300">
              <a:lnSpc>
                <a:spcPct val="115000"/>
              </a:lnSpc>
              <a:spcBef>
                <a:spcPts val="0"/>
              </a:spcBef>
              <a:buSzPts val="2200"/>
              <a:buAutoNum type="alphaLcParenBoth"/>
            </a:pPr>
            <a:r>
              <a:rPr lang="en" sz="2200"/>
              <a:t>No extreme outliers</a:t>
            </a:r>
            <a:endParaRPr sz="2200"/>
          </a:p>
        </p:txBody>
      </p:sp>
      <p:sp>
        <p:nvSpPr>
          <p:cNvPr id="227" name="Google Shape;227;p4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Checking conditions</a:t>
            </a:r>
            <a:endParaRPr baseline="30000">
              <a:solidFill>
                <a:schemeClr val="accent1"/>
              </a:solidFill>
            </a:endParaRPr>
          </a:p>
        </p:txBody>
      </p:sp>
      <p:pic>
        <p:nvPicPr>
          <p:cNvPr id="228" name="Google Shape;228;p43"/>
          <p:cNvPicPr preferRelativeResize="0"/>
          <p:nvPr/>
        </p:nvPicPr>
        <p:blipFill>
          <a:blip r:embed="rId3">
            <a:alphaModFix/>
          </a:blip>
          <a:stretch>
            <a:fillRect/>
          </a:stretch>
        </p:blipFill>
        <p:spPr>
          <a:xfrm>
            <a:off x="5442839" y="1305775"/>
            <a:ext cx="4333875" cy="5238750"/>
          </a:xfrm>
          <a:prstGeom prst="rect">
            <a:avLst/>
          </a:prstGeom>
          <a:noFill/>
          <a:ln>
            <a:noFill/>
          </a:ln>
        </p:spPr>
      </p:pic>
    </p:spTree>
    <p:extLst>
      <p:ext uri="{BB962C8B-B14F-4D97-AF65-F5344CB8AC3E}">
        <p14:creationId xmlns:p14="http://schemas.microsoft.com/office/powerpoint/2010/main" val="252869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Clr>
                <a:srgbClr val="000000"/>
              </a:buClr>
              <a:buSzPts val="2000"/>
            </a:pPr>
            <a:r>
              <a:rPr lang="en" sz="2000">
                <a:solidFill>
                  <a:srgbClr val="000000"/>
                </a:solidFill>
              </a:rPr>
              <a:t>We want a line that has small residuals</a:t>
            </a:r>
            <a:endParaRPr sz="2000">
              <a:solidFill>
                <a:srgbClr val="000000"/>
              </a:solidFill>
            </a:endParaRPr>
          </a:p>
          <a:p>
            <a:pPr marL="0" indent="0">
              <a:lnSpc>
                <a:spcPct val="115000"/>
              </a:lnSpc>
              <a:spcBef>
                <a:spcPts val="1000"/>
              </a:spcBef>
              <a:buNone/>
            </a:pPr>
            <a:endParaRPr sz="2000"/>
          </a:p>
          <a:p>
            <a:pPr marL="0" indent="0">
              <a:lnSpc>
                <a:spcPct val="115000"/>
              </a:lnSpc>
              <a:spcBef>
                <a:spcPts val="0"/>
              </a:spcBef>
              <a:buNone/>
            </a:pPr>
            <a:endParaRPr sz="2000"/>
          </a:p>
        </p:txBody>
      </p:sp>
      <p:sp>
        <p:nvSpPr>
          <p:cNvPr id="58" name="Google Shape;58;p17"/>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A measure for the best line</a:t>
            </a:r>
            <a:endParaRPr baseline="30000">
              <a:solidFill>
                <a:schemeClr val="accent1"/>
              </a:solidFill>
            </a:endParaRPr>
          </a:p>
        </p:txBody>
      </p:sp>
    </p:spTree>
    <p:extLst>
      <p:ext uri="{BB962C8B-B14F-4D97-AF65-F5344CB8AC3E}">
        <p14:creationId xmlns:p14="http://schemas.microsoft.com/office/powerpoint/2010/main" val="1015070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Given...</a:t>
            </a:r>
            <a:endParaRPr baseline="30000">
              <a:solidFill>
                <a:schemeClr val="accent1"/>
              </a:solidFill>
            </a:endParaRPr>
          </a:p>
        </p:txBody>
      </p:sp>
      <p:pic>
        <p:nvPicPr>
          <p:cNvPr id="234" name="Google Shape;234;p44"/>
          <p:cNvPicPr preferRelativeResize="0"/>
          <p:nvPr/>
        </p:nvPicPr>
        <p:blipFill>
          <a:blip r:embed="rId3">
            <a:alphaModFix/>
          </a:blip>
          <a:stretch>
            <a:fillRect/>
          </a:stretch>
        </p:blipFill>
        <p:spPr>
          <a:xfrm>
            <a:off x="1915875" y="1339676"/>
            <a:ext cx="8229600" cy="2891250"/>
          </a:xfrm>
          <a:prstGeom prst="rect">
            <a:avLst/>
          </a:prstGeom>
          <a:noFill/>
          <a:ln>
            <a:noFill/>
          </a:ln>
        </p:spPr>
      </p:pic>
    </p:spTree>
    <p:extLst>
      <p:ext uri="{BB962C8B-B14F-4D97-AF65-F5344CB8AC3E}">
        <p14:creationId xmlns:p14="http://schemas.microsoft.com/office/powerpoint/2010/main" val="1144284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5"/>
          <p:cNvSpPr txBox="1">
            <a:spLocks noGrp="1"/>
          </p:cNvSpPr>
          <p:nvPr>
            <p:ph type="body" idx="1"/>
          </p:nvPr>
        </p:nvSpPr>
        <p:spPr>
          <a:xfrm flipH="1">
            <a:off x="1981075" y="1305775"/>
            <a:ext cx="7822200" cy="12222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t>The slope of the regression can be calculated as</a:t>
            </a:r>
            <a:endParaRPr sz="2200"/>
          </a:p>
        </p:txBody>
      </p:sp>
      <p:sp>
        <p:nvSpPr>
          <p:cNvPr id="240" name="Google Shape;240;p4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Slope</a:t>
            </a:r>
            <a:endParaRPr baseline="30000">
              <a:solidFill>
                <a:schemeClr val="accent1"/>
              </a:solidFill>
            </a:endParaRPr>
          </a:p>
        </p:txBody>
      </p:sp>
      <p:pic>
        <p:nvPicPr>
          <p:cNvPr id="241" name="Google Shape;241;p45"/>
          <p:cNvPicPr preferRelativeResize="0"/>
          <p:nvPr/>
        </p:nvPicPr>
        <p:blipFill>
          <a:blip r:embed="rId3">
            <a:alphaModFix/>
          </a:blip>
          <a:stretch>
            <a:fillRect/>
          </a:stretch>
        </p:blipFill>
        <p:spPr>
          <a:xfrm>
            <a:off x="5244200" y="1854800"/>
            <a:ext cx="1333500" cy="838200"/>
          </a:xfrm>
          <a:prstGeom prst="rect">
            <a:avLst/>
          </a:prstGeom>
          <a:noFill/>
          <a:ln>
            <a:noFill/>
          </a:ln>
        </p:spPr>
      </p:pic>
    </p:spTree>
    <p:extLst>
      <p:ext uri="{BB962C8B-B14F-4D97-AF65-F5344CB8AC3E}">
        <p14:creationId xmlns:p14="http://schemas.microsoft.com/office/powerpoint/2010/main" val="2816079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6"/>
          <p:cNvSpPr txBox="1">
            <a:spLocks noGrp="1"/>
          </p:cNvSpPr>
          <p:nvPr>
            <p:ph type="body" idx="1"/>
          </p:nvPr>
        </p:nvSpPr>
        <p:spPr>
          <a:xfrm flipH="1">
            <a:off x="1981075" y="1305775"/>
            <a:ext cx="7822200" cy="12222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t>The slope of the regression can be calculated as</a:t>
            </a:r>
            <a:endParaRPr sz="2200"/>
          </a:p>
        </p:txBody>
      </p:sp>
      <p:sp>
        <p:nvSpPr>
          <p:cNvPr id="247" name="Google Shape;247;p46"/>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Slope</a:t>
            </a:r>
            <a:endParaRPr baseline="30000">
              <a:solidFill>
                <a:schemeClr val="accent1"/>
              </a:solidFill>
            </a:endParaRPr>
          </a:p>
        </p:txBody>
      </p:sp>
      <p:pic>
        <p:nvPicPr>
          <p:cNvPr id="248" name="Google Shape;248;p46"/>
          <p:cNvPicPr preferRelativeResize="0"/>
          <p:nvPr/>
        </p:nvPicPr>
        <p:blipFill>
          <a:blip r:embed="rId3">
            <a:alphaModFix/>
          </a:blip>
          <a:stretch>
            <a:fillRect/>
          </a:stretch>
        </p:blipFill>
        <p:spPr>
          <a:xfrm>
            <a:off x="5244200" y="1854800"/>
            <a:ext cx="1333500" cy="838200"/>
          </a:xfrm>
          <a:prstGeom prst="rect">
            <a:avLst/>
          </a:prstGeom>
          <a:noFill/>
          <a:ln>
            <a:noFill/>
          </a:ln>
        </p:spPr>
      </p:pic>
      <p:sp>
        <p:nvSpPr>
          <p:cNvPr id="249" name="Google Shape;249;p46"/>
          <p:cNvSpPr txBox="1">
            <a:spLocks noGrp="1"/>
          </p:cNvSpPr>
          <p:nvPr>
            <p:ph type="body" idx="1"/>
          </p:nvPr>
        </p:nvSpPr>
        <p:spPr>
          <a:xfrm flipH="1">
            <a:off x="1981075" y="2861225"/>
            <a:ext cx="7822200" cy="12222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i="1">
                <a:solidFill>
                  <a:schemeClr val="accent1"/>
                </a:solidFill>
              </a:rPr>
              <a:t>In context...</a:t>
            </a:r>
            <a:endParaRPr sz="2200" i="1">
              <a:solidFill>
                <a:schemeClr val="accent1"/>
              </a:solidFill>
            </a:endParaRPr>
          </a:p>
        </p:txBody>
      </p:sp>
      <p:pic>
        <p:nvPicPr>
          <p:cNvPr id="250" name="Google Shape;250;p46"/>
          <p:cNvPicPr preferRelativeResize="0"/>
          <p:nvPr/>
        </p:nvPicPr>
        <p:blipFill>
          <a:blip r:embed="rId4">
            <a:alphaModFix/>
          </a:blip>
          <a:stretch>
            <a:fillRect/>
          </a:stretch>
        </p:blipFill>
        <p:spPr>
          <a:xfrm>
            <a:off x="4329789" y="3404800"/>
            <a:ext cx="3609975" cy="838200"/>
          </a:xfrm>
          <a:prstGeom prst="rect">
            <a:avLst/>
          </a:prstGeom>
          <a:noFill/>
          <a:ln>
            <a:noFill/>
          </a:ln>
        </p:spPr>
      </p:pic>
    </p:spTree>
    <p:extLst>
      <p:ext uri="{BB962C8B-B14F-4D97-AF65-F5344CB8AC3E}">
        <p14:creationId xmlns:p14="http://schemas.microsoft.com/office/powerpoint/2010/main" val="1610059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7"/>
          <p:cNvSpPr txBox="1">
            <a:spLocks noGrp="1"/>
          </p:cNvSpPr>
          <p:nvPr>
            <p:ph type="body" idx="1"/>
          </p:nvPr>
        </p:nvSpPr>
        <p:spPr>
          <a:xfrm flipH="1">
            <a:off x="1981075" y="1305775"/>
            <a:ext cx="7822200" cy="12222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t>The slope of the regression can be calculated as</a:t>
            </a:r>
            <a:endParaRPr sz="2200"/>
          </a:p>
        </p:txBody>
      </p:sp>
      <p:sp>
        <p:nvSpPr>
          <p:cNvPr id="256" name="Google Shape;256;p47"/>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Slope</a:t>
            </a:r>
            <a:endParaRPr baseline="30000">
              <a:solidFill>
                <a:schemeClr val="accent1"/>
              </a:solidFill>
            </a:endParaRPr>
          </a:p>
        </p:txBody>
      </p:sp>
      <p:pic>
        <p:nvPicPr>
          <p:cNvPr id="257" name="Google Shape;257;p47"/>
          <p:cNvPicPr preferRelativeResize="0"/>
          <p:nvPr/>
        </p:nvPicPr>
        <p:blipFill>
          <a:blip r:embed="rId3">
            <a:alphaModFix/>
          </a:blip>
          <a:stretch>
            <a:fillRect/>
          </a:stretch>
        </p:blipFill>
        <p:spPr>
          <a:xfrm>
            <a:off x="5244200" y="1854800"/>
            <a:ext cx="1333500" cy="838200"/>
          </a:xfrm>
          <a:prstGeom prst="rect">
            <a:avLst/>
          </a:prstGeom>
          <a:noFill/>
          <a:ln>
            <a:noFill/>
          </a:ln>
        </p:spPr>
      </p:pic>
      <p:sp>
        <p:nvSpPr>
          <p:cNvPr id="258" name="Google Shape;258;p47"/>
          <p:cNvSpPr txBox="1">
            <a:spLocks noGrp="1"/>
          </p:cNvSpPr>
          <p:nvPr>
            <p:ph type="body" idx="1"/>
          </p:nvPr>
        </p:nvSpPr>
        <p:spPr>
          <a:xfrm flipH="1">
            <a:off x="1981075" y="2861225"/>
            <a:ext cx="7822200" cy="12222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i="1">
                <a:solidFill>
                  <a:schemeClr val="accent1"/>
                </a:solidFill>
              </a:rPr>
              <a:t>In context...</a:t>
            </a:r>
            <a:endParaRPr sz="2200" i="1">
              <a:solidFill>
                <a:schemeClr val="accent1"/>
              </a:solidFill>
            </a:endParaRPr>
          </a:p>
        </p:txBody>
      </p:sp>
      <p:pic>
        <p:nvPicPr>
          <p:cNvPr id="259" name="Google Shape;259;p47"/>
          <p:cNvPicPr preferRelativeResize="0"/>
          <p:nvPr/>
        </p:nvPicPr>
        <p:blipFill>
          <a:blip r:embed="rId4">
            <a:alphaModFix/>
          </a:blip>
          <a:stretch>
            <a:fillRect/>
          </a:stretch>
        </p:blipFill>
        <p:spPr>
          <a:xfrm>
            <a:off x="4329789" y="3404800"/>
            <a:ext cx="3609975" cy="838200"/>
          </a:xfrm>
          <a:prstGeom prst="rect">
            <a:avLst/>
          </a:prstGeom>
          <a:noFill/>
          <a:ln>
            <a:noFill/>
          </a:ln>
        </p:spPr>
      </p:pic>
      <p:sp>
        <p:nvSpPr>
          <p:cNvPr id="260" name="Google Shape;260;p47"/>
          <p:cNvSpPr txBox="1">
            <a:spLocks noGrp="1"/>
          </p:cNvSpPr>
          <p:nvPr>
            <p:ph type="body" idx="1"/>
          </p:nvPr>
        </p:nvSpPr>
        <p:spPr>
          <a:xfrm flipH="1">
            <a:off x="1981075" y="4416675"/>
            <a:ext cx="7822200" cy="12222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Clr>
                <a:schemeClr val="dk1"/>
              </a:buClr>
              <a:buSzPts val="1100"/>
              <a:buNone/>
            </a:pPr>
            <a:r>
              <a:rPr lang="en" sz="2200" i="1">
                <a:solidFill>
                  <a:schemeClr val="accent1"/>
                </a:solidFill>
              </a:rPr>
              <a:t>Interpretation</a:t>
            </a:r>
            <a:endParaRPr sz="2200" i="1">
              <a:solidFill>
                <a:schemeClr val="accent1"/>
              </a:solidFill>
            </a:endParaRPr>
          </a:p>
          <a:p>
            <a:pPr marL="0" indent="0">
              <a:lnSpc>
                <a:spcPct val="115000"/>
              </a:lnSpc>
              <a:spcBef>
                <a:spcPts val="0"/>
              </a:spcBef>
              <a:buClr>
                <a:schemeClr val="dk1"/>
              </a:buClr>
              <a:buSzPts val="1100"/>
              <a:buNone/>
            </a:pPr>
            <a:r>
              <a:rPr lang="en" sz="2200"/>
              <a:t>For each additional % point in HS graduate rate, we would expect the % living in poverty to be lower on average by 0.62% points.</a:t>
            </a:r>
            <a:endParaRPr sz="2200"/>
          </a:p>
          <a:p>
            <a:pPr marL="0" indent="0">
              <a:lnSpc>
                <a:spcPct val="115000"/>
              </a:lnSpc>
              <a:spcBef>
                <a:spcPts val="0"/>
              </a:spcBef>
              <a:buNone/>
            </a:pPr>
            <a:endParaRPr sz="2200"/>
          </a:p>
        </p:txBody>
      </p:sp>
    </p:spTree>
    <p:extLst>
      <p:ext uri="{BB962C8B-B14F-4D97-AF65-F5344CB8AC3E}">
        <p14:creationId xmlns:p14="http://schemas.microsoft.com/office/powerpoint/2010/main" val="2460866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8"/>
          <p:cNvSpPr txBox="1">
            <a:spLocks noGrp="1"/>
          </p:cNvSpPr>
          <p:nvPr>
            <p:ph type="body" idx="1"/>
          </p:nvPr>
        </p:nvSpPr>
        <p:spPr>
          <a:xfrm flipH="1">
            <a:off x="1981075" y="1305775"/>
            <a:ext cx="7822200" cy="17907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Clr>
                <a:schemeClr val="dk1"/>
              </a:buClr>
              <a:buSzPts val="1100"/>
              <a:buNone/>
            </a:pPr>
            <a:r>
              <a:rPr lang="en" sz="2200"/>
              <a:t>The intercept is where the regression line intersects the y-axis. The calculation of the intercept uses the fact the a regression line always passes through (</a:t>
            </a:r>
            <a:r>
              <a:rPr lang="en" sz="2200" i="1"/>
              <a:t>x̄, ȳ</a:t>
            </a:r>
            <a:r>
              <a:rPr lang="en" sz="2200"/>
              <a:t>).</a:t>
            </a:r>
            <a:endParaRPr sz="2200"/>
          </a:p>
          <a:p>
            <a:pPr marL="0" indent="0">
              <a:lnSpc>
                <a:spcPct val="115000"/>
              </a:lnSpc>
              <a:spcBef>
                <a:spcPts val="0"/>
              </a:spcBef>
              <a:buClr>
                <a:schemeClr val="dk1"/>
              </a:buClr>
              <a:buSzPts val="1100"/>
              <a:buNone/>
            </a:pPr>
            <a:endParaRPr sz="2200"/>
          </a:p>
          <a:p>
            <a:pPr marL="0" indent="457200">
              <a:lnSpc>
                <a:spcPct val="115000"/>
              </a:lnSpc>
              <a:spcBef>
                <a:spcPts val="0"/>
              </a:spcBef>
              <a:buNone/>
            </a:pPr>
            <a:r>
              <a:rPr lang="en" sz="2200" i="1"/>
              <a:t>                                  b</a:t>
            </a:r>
            <a:r>
              <a:rPr lang="en" sz="2200" i="1" baseline="-25000"/>
              <a:t>0</a:t>
            </a:r>
            <a:r>
              <a:rPr lang="en" sz="2200" i="1"/>
              <a:t> = ȳ - b</a:t>
            </a:r>
            <a:r>
              <a:rPr lang="en" sz="2200" i="1" baseline="-25000"/>
              <a:t>1</a:t>
            </a:r>
            <a:r>
              <a:rPr lang="en" sz="2200" i="1"/>
              <a:t> x̄</a:t>
            </a:r>
            <a:endParaRPr sz="2200" i="1"/>
          </a:p>
          <a:p>
            <a:pPr marL="0" indent="0">
              <a:lnSpc>
                <a:spcPct val="115000"/>
              </a:lnSpc>
              <a:spcBef>
                <a:spcPts val="0"/>
              </a:spcBef>
              <a:buNone/>
            </a:pPr>
            <a:endParaRPr sz="2200"/>
          </a:p>
        </p:txBody>
      </p:sp>
      <p:sp>
        <p:nvSpPr>
          <p:cNvPr id="266" name="Google Shape;266;p4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Intercept</a:t>
            </a:r>
            <a:endParaRPr baseline="30000">
              <a:solidFill>
                <a:schemeClr val="accent1"/>
              </a:solidFill>
            </a:endParaRPr>
          </a:p>
        </p:txBody>
      </p:sp>
    </p:spTree>
    <p:extLst>
      <p:ext uri="{BB962C8B-B14F-4D97-AF65-F5344CB8AC3E}">
        <p14:creationId xmlns:p14="http://schemas.microsoft.com/office/powerpoint/2010/main" val="1166564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9"/>
          <p:cNvSpPr txBox="1">
            <a:spLocks noGrp="1"/>
          </p:cNvSpPr>
          <p:nvPr>
            <p:ph type="body" idx="1"/>
          </p:nvPr>
        </p:nvSpPr>
        <p:spPr>
          <a:xfrm flipH="1">
            <a:off x="1981075" y="1305775"/>
            <a:ext cx="7822200" cy="17907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Clr>
                <a:schemeClr val="dk1"/>
              </a:buClr>
              <a:buSzPts val="1100"/>
              <a:buNone/>
            </a:pPr>
            <a:r>
              <a:rPr lang="en" sz="2200"/>
              <a:t>The intercept is where the regression line intersects the y-axis. The calculation of the intercept uses the fact the a regression line always passes through (</a:t>
            </a:r>
            <a:r>
              <a:rPr lang="en" sz="2200" i="1"/>
              <a:t>x̄, ȳ</a:t>
            </a:r>
            <a:r>
              <a:rPr lang="en" sz="2200"/>
              <a:t>).</a:t>
            </a:r>
            <a:endParaRPr sz="2200"/>
          </a:p>
          <a:p>
            <a:pPr marL="0" indent="0">
              <a:lnSpc>
                <a:spcPct val="115000"/>
              </a:lnSpc>
              <a:spcBef>
                <a:spcPts val="0"/>
              </a:spcBef>
              <a:buClr>
                <a:schemeClr val="dk1"/>
              </a:buClr>
              <a:buSzPts val="1100"/>
              <a:buNone/>
            </a:pPr>
            <a:endParaRPr sz="2200"/>
          </a:p>
          <a:p>
            <a:pPr marL="0" indent="457200">
              <a:lnSpc>
                <a:spcPct val="115000"/>
              </a:lnSpc>
              <a:spcBef>
                <a:spcPts val="0"/>
              </a:spcBef>
              <a:buNone/>
            </a:pPr>
            <a:r>
              <a:rPr lang="en" sz="2200" i="1"/>
              <a:t>                                  b</a:t>
            </a:r>
            <a:r>
              <a:rPr lang="en" sz="2200" i="1" baseline="-25000"/>
              <a:t>0</a:t>
            </a:r>
            <a:r>
              <a:rPr lang="en" sz="2200" i="1"/>
              <a:t> = ȳ - b</a:t>
            </a:r>
            <a:r>
              <a:rPr lang="en" sz="2200" i="1" baseline="-25000"/>
              <a:t>1</a:t>
            </a:r>
            <a:r>
              <a:rPr lang="en" sz="2200" i="1"/>
              <a:t> x̄</a:t>
            </a:r>
            <a:endParaRPr sz="2200" i="1"/>
          </a:p>
          <a:p>
            <a:pPr marL="0" indent="0">
              <a:lnSpc>
                <a:spcPct val="115000"/>
              </a:lnSpc>
              <a:spcBef>
                <a:spcPts val="0"/>
              </a:spcBef>
              <a:buNone/>
            </a:pPr>
            <a:endParaRPr sz="2200"/>
          </a:p>
        </p:txBody>
      </p:sp>
      <p:sp>
        <p:nvSpPr>
          <p:cNvPr id="272" name="Google Shape;272;p49"/>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Intercept</a:t>
            </a:r>
            <a:endParaRPr baseline="30000">
              <a:solidFill>
                <a:schemeClr val="accent1"/>
              </a:solidFill>
            </a:endParaRPr>
          </a:p>
        </p:txBody>
      </p:sp>
      <p:pic>
        <p:nvPicPr>
          <p:cNvPr id="273" name="Google Shape;273;p49"/>
          <p:cNvPicPr preferRelativeResize="0"/>
          <p:nvPr/>
        </p:nvPicPr>
        <p:blipFill>
          <a:blip r:embed="rId3">
            <a:alphaModFix/>
          </a:blip>
          <a:stretch>
            <a:fillRect/>
          </a:stretch>
        </p:blipFill>
        <p:spPr>
          <a:xfrm>
            <a:off x="1981200" y="3792649"/>
            <a:ext cx="4935600" cy="2107425"/>
          </a:xfrm>
          <a:prstGeom prst="rect">
            <a:avLst/>
          </a:prstGeom>
          <a:noFill/>
          <a:ln>
            <a:noFill/>
          </a:ln>
        </p:spPr>
      </p:pic>
    </p:spTree>
    <p:extLst>
      <p:ext uri="{BB962C8B-B14F-4D97-AF65-F5344CB8AC3E}">
        <p14:creationId xmlns:p14="http://schemas.microsoft.com/office/powerpoint/2010/main" val="3666761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50"/>
          <p:cNvSpPr txBox="1">
            <a:spLocks noGrp="1"/>
          </p:cNvSpPr>
          <p:nvPr>
            <p:ph type="body" idx="1"/>
          </p:nvPr>
        </p:nvSpPr>
        <p:spPr>
          <a:xfrm flipH="1">
            <a:off x="1981075" y="1305775"/>
            <a:ext cx="7822200" cy="17907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Clr>
                <a:schemeClr val="dk1"/>
              </a:buClr>
              <a:buSzPts val="1100"/>
              <a:buNone/>
            </a:pPr>
            <a:r>
              <a:rPr lang="en" sz="2200"/>
              <a:t>The intercept is where the regression line intersects the y-axis. The calculation of the intercept uses the fact the a regression line always passes through (</a:t>
            </a:r>
            <a:r>
              <a:rPr lang="en" sz="2200" i="1"/>
              <a:t>x̄, ȳ</a:t>
            </a:r>
            <a:r>
              <a:rPr lang="en" sz="2200"/>
              <a:t>).</a:t>
            </a:r>
            <a:endParaRPr sz="2200"/>
          </a:p>
          <a:p>
            <a:pPr marL="0" indent="0">
              <a:lnSpc>
                <a:spcPct val="115000"/>
              </a:lnSpc>
              <a:spcBef>
                <a:spcPts val="0"/>
              </a:spcBef>
              <a:buClr>
                <a:schemeClr val="dk1"/>
              </a:buClr>
              <a:buSzPts val="1100"/>
              <a:buNone/>
            </a:pPr>
            <a:endParaRPr sz="2200"/>
          </a:p>
          <a:p>
            <a:pPr marL="0" indent="457200">
              <a:lnSpc>
                <a:spcPct val="115000"/>
              </a:lnSpc>
              <a:spcBef>
                <a:spcPts val="0"/>
              </a:spcBef>
              <a:buNone/>
            </a:pPr>
            <a:r>
              <a:rPr lang="en" sz="2200" i="1"/>
              <a:t>                                  b</a:t>
            </a:r>
            <a:r>
              <a:rPr lang="en" sz="2200" i="1" baseline="-25000"/>
              <a:t>0</a:t>
            </a:r>
            <a:r>
              <a:rPr lang="en" sz="2200" i="1"/>
              <a:t> = ȳ - b</a:t>
            </a:r>
            <a:r>
              <a:rPr lang="en" sz="2200" i="1" baseline="-25000"/>
              <a:t>1</a:t>
            </a:r>
            <a:r>
              <a:rPr lang="en" sz="2200" i="1"/>
              <a:t> x̄</a:t>
            </a:r>
            <a:endParaRPr sz="2200" i="1"/>
          </a:p>
          <a:p>
            <a:pPr marL="0" indent="0">
              <a:lnSpc>
                <a:spcPct val="115000"/>
              </a:lnSpc>
              <a:spcBef>
                <a:spcPts val="0"/>
              </a:spcBef>
              <a:buNone/>
            </a:pPr>
            <a:endParaRPr sz="2200"/>
          </a:p>
        </p:txBody>
      </p:sp>
      <p:sp>
        <p:nvSpPr>
          <p:cNvPr id="279" name="Google Shape;279;p50"/>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Intercept</a:t>
            </a:r>
            <a:endParaRPr baseline="30000">
              <a:solidFill>
                <a:schemeClr val="accent1"/>
              </a:solidFill>
            </a:endParaRPr>
          </a:p>
        </p:txBody>
      </p:sp>
      <p:sp>
        <p:nvSpPr>
          <p:cNvPr id="280" name="Google Shape;280;p50"/>
          <p:cNvSpPr txBox="1">
            <a:spLocks noGrp="1"/>
          </p:cNvSpPr>
          <p:nvPr>
            <p:ph type="body" idx="1"/>
          </p:nvPr>
        </p:nvSpPr>
        <p:spPr>
          <a:xfrm flipH="1">
            <a:off x="6916800" y="4402250"/>
            <a:ext cx="3774900" cy="17907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i="1"/>
              <a:t>b</a:t>
            </a:r>
            <a:r>
              <a:rPr lang="en" sz="2200" i="1" baseline="-25000"/>
              <a:t>0</a:t>
            </a:r>
            <a:r>
              <a:rPr lang="en" sz="2200"/>
              <a:t> = 11.35 - (-0.62) x 86.01</a:t>
            </a:r>
            <a:endParaRPr sz="2200"/>
          </a:p>
          <a:p>
            <a:pPr marL="0" indent="0">
              <a:lnSpc>
                <a:spcPct val="115000"/>
              </a:lnSpc>
              <a:spcBef>
                <a:spcPts val="0"/>
              </a:spcBef>
              <a:buNone/>
            </a:pPr>
            <a:r>
              <a:rPr lang="en" sz="2200"/>
              <a:t>	= 64.68</a:t>
            </a:r>
            <a:endParaRPr sz="2200"/>
          </a:p>
          <a:p>
            <a:pPr marL="0" indent="0">
              <a:lnSpc>
                <a:spcPct val="115000"/>
              </a:lnSpc>
              <a:spcBef>
                <a:spcPts val="0"/>
              </a:spcBef>
              <a:buNone/>
            </a:pPr>
            <a:endParaRPr sz="2200"/>
          </a:p>
        </p:txBody>
      </p:sp>
      <p:pic>
        <p:nvPicPr>
          <p:cNvPr id="281" name="Google Shape;281;p50"/>
          <p:cNvPicPr preferRelativeResize="0"/>
          <p:nvPr/>
        </p:nvPicPr>
        <p:blipFill>
          <a:blip r:embed="rId3">
            <a:alphaModFix/>
          </a:blip>
          <a:stretch>
            <a:fillRect/>
          </a:stretch>
        </p:blipFill>
        <p:spPr>
          <a:xfrm>
            <a:off x="1981200" y="3792649"/>
            <a:ext cx="4935600" cy="2107425"/>
          </a:xfrm>
          <a:prstGeom prst="rect">
            <a:avLst/>
          </a:prstGeom>
          <a:noFill/>
          <a:ln>
            <a:noFill/>
          </a:ln>
        </p:spPr>
      </p:pic>
    </p:spTree>
    <p:extLst>
      <p:ext uri="{BB962C8B-B14F-4D97-AF65-F5344CB8AC3E}">
        <p14:creationId xmlns:p14="http://schemas.microsoft.com/office/powerpoint/2010/main" val="768955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1"/>
          <p:cNvSpPr txBox="1">
            <a:spLocks noGrp="1"/>
          </p:cNvSpPr>
          <p:nvPr>
            <p:ph type="body" idx="1"/>
          </p:nvPr>
        </p:nvSpPr>
        <p:spPr>
          <a:xfrm flipH="1">
            <a:off x="1981075" y="1494960"/>
            <a:ext cx="7822200" cy="41379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SzPts val="2200"/>
              <a:buAutoNum type="alphaLcParenBoth"/>
            </a:pPr>
            <a:r>
              <a:rPr lang="en" sz="2200" dirty="0"/>
              <a:t>For each % point increase in HS graduate rate, % living in poverty is expected to increase on average by 64.68%.</a:t>
            </a:r>
            <a:endParaRPr sz="2200" dirty="0"/>
          </a:p>
          <a:p>
            <a:pPr indent="-368300">
              <a:lnSpc>
                <a:spcPct val="115000"/>
              </a:lnSpc>
              <a:spcBef>
                <a:spcPts val="0"/>
              </a:spcBef>
              <a:buSzPts val="2200"/>
              <a:buAutoNum type="alphaLcParenBoth"/>
            </a:pPr>
            <a:r>
              <a:rPr lang="en" sz="2200" dirty="0"/>
              <a:t>For each % point decrease in HS graduate rate, % living in poverty is expected to increase on average by 64.68%.</a:t>
            </a:r>
            <a:endParaRPr sz="2200" dirty="0"/>
          </a:p>
          <a:p>
            <a:pPr indent="-368300">
              <a:lnSpc>
                <a:spcPct val="115000"/>
              </a:lnSpc>
              <a:spcBef>
                <a:spcPts val="0"/>
              </a:spcBef>
              <a:buSzPts val="2200"/>
              <a:buAutoNum type="alphaLcParenBoth"/>
            </a:pPr>
            <a:r>
              <a:rPr lang="en" sz="2200" dirty="0"/>
              <a:t>Having no HS graduates leads to 64.68% of residents living below the poverty line.</a:t>
            </a:r>
            <a:endParaRPr sz="2200" dirty="0"/>
          </a:p>
          <a:p>
            <a:pPr indent="-368300">
              <a:lnSpc>
                <a:spcPct val="115000"/>
              </a:lnSpc>
              <a:spcBef>
                <a:spcPts val="0"/>
              </a:spcBef>
              <a:buSzPts val="2200"/>
              <a:buAutoNum type="alphaLcParenBoth"/>
            </a:pPr>
            <a:r>
              <a:rPr lang="en" sz="2200" dirty="0"/>
              <a:t>States with no HS graduates are expected on average to have 64.68% of residents living below the poverty line.</a:t>
            </a:r>
            <a:endParaRPr sz="2200" dirty="0"/>
          </a:p>
          <a:p>
            <a:pPr indent="-368300">
              <a:lnSpc>
                <a:spcPct val="115000"/>
              </a:lnSpc>
              <a:spcBef>
                <a:spcPts val="0"/>
              </a:spcBef>
              <a:buSzPts val="2200"/>
              <a:buAutoNum type="alphaLcParenBoth"/>
            </a:pPr>
            <a:r>
              <a:rPr lang="en" sz="2200" dirty="0"/>
              <a:t>In states with no HS graduates % living in poverty is expected to increase on average by 64.68%.</a:t>
            </a:r>
            <a:endParaRPr sz="2200" dirty="0"/>
          </a:p>
        </p:txBody>
      </p:sp>
      <p:sp>
        <p:nvSpPr>
          <p:cNvPr id="287" name="Google Shape;287;p51"/>
          <p:cNvSpPr txBox="1">
            <a:spLocks noGrp="1"/>
          </p:cNvSpPr>
          <p:nvPr>
            <p:ph type="title"/>
          </p:nvPr>
        </p:nvSpPr>
        <p:spPr>
          <a:xfrm>
            <a:off x="441434" y="541132"/>
            <a:ext cx="11309132"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Which of the following is the correct interpretation of the intercept?</a:t>
            </a:r>
            <a:endParaRPr baseline="30000" dirty="0">
              <a:solidFill>
                <a:schemeClr val="accent1"/>
              </a:solidFill>
            </a:endParaRPr>
          </a:p>
        </p:txBody>
      </p:sp>
    </p:spTree>
    <p:extLst>
      <p:ext uri="{BB962C8B-B14F-4D97-AF65-F5344CB8AC3E}">
        <p14:creationId xmlns:p14="http://schemas.microsoft.com/office/powerpoint/2010/main" val="1257197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2"/>
          <p:cNvSpPr txBox="1">
            <a:spLocks noGrp="1"/>
          </p:cNvSpPr>
          <p:nvPr>
            <p:ph type="body" idx="1"/>
          </p:nvPr>
        </p:nvSpPr>
        <p:spPr>
          <a:xfrm flipH="1">
            <a:off x="1981075" y="1537002"/>
            <a:ext cx="7822200" cy="41379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SzPts val="2200"/>
              <a:buAutoNum type="alphaLcParenBoth"/>
            </a:pPr>
            <a:r>
              <a:rPr lang="en" sz="2200" dirty="0"/>
              <a:t>For each % point increase in HS graduate rate, % living in poverty is expected to increase on average by 64.68%.</a:t>
            </a:r>
            <a:endParaRPr sz="2200" dirty="0"/>
          </a:p>
          <a:p>
            <a:pPr indent="-368300">
              <a:lnSpc>
                <a:spcPct val="115000"/>
              </a:lnSpc>
              <a:spcBef>
                <a:spcPts val="0"/>
              </a:spcBef>
              <a:buSzPts val="2200"/>
              <a:buAutoNum type="alphaLcParenBoth"/>
            </a:pPr>
            <a:r>
              <a:rPr lang="en" sz="2200" dirty="0"/>
              <a:t>For each % point decrease in HS graduate rate, % living in poverty is expected to increase on average by 64.68%.</a:t>
            </a:r>
            <a:endParaRPr sz="2200" dirty="0"/>
          </a:p>
          <a:p>
            <a:pPr indent="-368300">
              <a:lnSpc>
                <a:spcPct val="115000"/>
              </a:lnSpc>
              <a:spcBef>
                <a:spcPts val="0"/>
              </a:spcBef>
              <a:buSzPts val="2200"/>
              <a:buAutoNum type="alphaLcParenBoth"/>
            </a:pPr>
            <a:r>
              <a:rPr lang="en" sz="2200" dirty="0"/>
              <a:t>Having no HS graduates leads to 64.68% of residents living below the poverty line.</a:t>
            </a:r>
            <a:endParaRPr sz="2200" dirty="0"/>
          </a:p>
          <a:p>
            <a:pPr indent="-368300">
              <a:lnSpc>
                <a:spcPct val="115000"/>
              </a:lnSpc>
              <a:spcBef>
                <a:spcPts val="0"/>
              </a:spcBef>
              <a:buClr>
                <a:srgbClr val="FF9900"/>
              </a:buClr>
              <a:buSzPts val="2200"/>
              <a:buAutoNum type="alphaLcParenBoth"/>
            </a:pPr>
            <a:r>
              <a:rPr lang="en" sz="2200" i="1" dirty="0">
                <a:solidFill>
                  <a:srgbClr val="FF9900"/>
                </a:solidFill>
              </a:rPr>
              <a:t>States with no HS graduates are expected on average to have 64.68% of residents living below the poverty line.</a:t>
            </a:r>
            <a:endParaRPr sz="2200" i="1" dirty="0">
              <a:solidFill>
                <a:srgbClr val="FF9900"/>
              </a:solidFill>
            </a:endParaRPr>
          </a:p>
          <a:p>
            <a:pPr indent="-368300">
              <a:lnSpc>
                <a:spcPct val="115000"/>
              </a:lnSpc>
              <a:spcBef>
                <a:spcPts val="0"/>
              </a:spcBef>
              <a:buSzPts val="2200"/>
              <a:buAutoNum type="alphaLcParenBoth"/>
            </a:pPr>
            <a:r>
              <a:rPr lang="en" sz="2200" dirty="0"/>
              <a:t>In states with no HS graduates % living in poverty is expected to increase on average by 64.68%.</a:t>
            </a:r>
            <a:endParaRPr sz="2200" dirty="0"/>
          </a:p>
        </p:txBody>
      </p:sp>
      <p:sp>
        <p:nvSpPr>
          <p:cNvPr id="293" name="Google Shape;293;p52"/>
          <p:cNvSpPr txBox="1">
            <a:spLocks noGrp="1"/>
          </p:cNvSpPr>
          <p:nvPr>
            <p:ph type="title"/>
          </p:nvPr>
        </p:nvSpPr>
        <p:spPr>
          <a:xfrm>
            <a:off x="430924" y="572664"/>
            <a:ext cx="11288110"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Which of the following is the correct interpretation of the intercept?</a:t>
            </a:r>
            <a:endParaRPr baseline="30000" dirty="0">
              <a:solidFill>
                <a:schemeClr val="accent1"/>
              </a:solidFill>
            </a:endParaRPr>
          </a:p>
        </p:txBody>
      </p:sp>
    </p:spTree>
    <p:extLst>
      <p:ext uri="{BB962C8B-B14F-4D97-AF65-F5344CB8AC3E}">
        <p14:creationId xmlns:p14="http://schemas.microsoft.com/office/powerpoint/2010/main" val="2824249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3"/>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t>Since there are no states in the dataset with no HS graduates, the intercept is of no interest, not very useful, and also not reliable since the predicted value of the intercept is so far from the bulk of the data.</a:t>
            </a:r>
            <a:endParaRPr sz="2200"/>
          </a:p>
        </p:txBody>
      </p:sp>
      <p:sp>
        <p:nvSpPr>
          <p:cNvPr id="299" name="Google Shape;299;p5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More on the intercept</a:t>
            </a:r>
            <a:endParaRPr baseline="30000">
              <a:solidFill>
                <a:schemeClr val="accent1"/>
              </a:solidFill>
            </a:endParaRPr>
          </a:p>
        </p:txBody>
      </p:sp>
      <p:pic>
        <p:nvPicPr>
          <p:cNvPr id="300" name="Google Shape;300;p53"/>
          <p:cNvPicPr preferRelativeResize="0"/>
          <p:nvPr/>
        </p:nvPicPr>
        <p:blipFill>
          <a:blip r:embed="rId3">
            <a:alphaModFix/>
          </a:blip>
          <a:stretch>
            <a:fillRect/>
          </a:stretch>
        </p:blipFill>
        <p:spPr>
          <a:xfrm>
            <a:off x="1981075" y="3109325"/>
            <a:ext cx="8229600" cy="3510467"/>
          </a:xfrm>
          <a:prstGeom prst="rect">
            <a:avLst/>
          </a:prstGeom>
          <a:noFill/>
          <a:ln>
            <a:noFill/>
          </a:ln>
        </p:spPr>
      </p:pic>
    </p:spTree>
    <p:extLst>
      <p:ext uri="{BB962C8B-B14F-4D97-AF65-F5344CB8AC3E}">
        <p14:creationId xmlns:p14="http://schemas.microsoft.com/office/powerpoint/2010/main" val="3344503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8"/>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Clr>
                <a:srgbClr val="000000"/>
              </a:buClr>
              <a:buSzPts val="2000"/>
            </a:pPr>
            <a:r>
              <a:rPr lang="en" sz="2000">
                <a:solidFill>
                  <a:srgbClr val="000000"/>
                </a:solidFill>
              </a:rPr>
              <a:t>We want a line that has small residuals</a:t>
            </a:r>
            <a:endParaRPr sz="2000">
              <a:solidFill>
                <a:srgbClr val="000000"/>
              </a:solidFill>
            </a:endParaRPr>
          </a:p>
          <a:p>
            <a:pPr marL="914400" indent="-355600">
              <a:lnSpc>
                <a:spcPct val="115000"/>
              </a:lnSpc>
              <a:spcBef>
                <a:spcPts val="0"/>
              </a:spcBef>
              <a:buSzPts val="2000"/>
              <a:buAutoNum type="arabicPeriod"/>
            </a:pPr>
            <a:r>
              <a:rPr lang="en" sz="2000"/>
              <a:t>Option 1: Minimize the sum of magnitudes (absolute values) of residuals</a:t>
            </a:r>
            <a:br>
              <a:rPr lang="en" sz="2000"/>
            </a:br>
            <a:r>
              <a:rPr lang="en" sz="2000"/>
              <a:t>                          |</a:t>
            </a:r>
            <a:r>
              <a:rPr lang="en" sz="2000" i="1"/>
              <a:t>e</a:t>
            </a:r>
            <a:r>
              <a:rPr lang="en" sz="2000" i="1" baseline="-25000"/>
              <a:t>1</a:t>
            </a:r>
            <a:r>
              <a:rPr lang="en" sz="2000"/>
              <a:t>| + |</a:t>
            </a:r>
            <a:r>
              <a:rPr lang="en" sz="2000" i="1"/>
              <a:t>e</a:t>
            </a:r>
            <a:r>
              <a:rPr lang="en" sz="2000" i="1" baseline="-25000"/>
              <a:t>2</a:t>
            </a:r>
            <a:r>
              <a:rPr lang="en" sz="2000"/>
              <a:t>| + … + |</a:t>
            </a:r>
            <a:r>
              <a:rPr lang="en" sz="2000" i="1"/>
              <a:t>e</a:t>
            </a:r>
            <a:r>
              <a:rPr lang="en" sz="2000" i="1" baseline="-25000"/>
              <a:t>n</a:t>
            </a:r>
            <a:r>
              <a:rPr lang="en" sz="2000"/>
              <a:t>|</a:t>
            </a:r>
            <a:endParaRPr sz="2000"/>
          </a:p>
          <a:p>
            <a:pPr marL="0" indent="0">
              <a:lnSpc>
                <a:spcPct val="115000"/>
              </a:lnSpc>
              <a:spcBef>
                <a:spcPts val="1000"/>
              </a:spcBef>
              <a:buNone/>
            </a:pPr>
            <a:endParaRPr sz="2000"/>
          </a:p>
          <a:p>
            <a:pPr marL="0" indent="0">
              <a:lnSpc>
                <a:spcPct val="115000"/>
              </a:lnSpc>
              <a:spcBef>
                <a:spcPts val="0"/>
              </a:spcBef>
              <a:buNone/>
            </a:pPr>
            <a:endParaRPr sz="2000"/>
          </a:p>
        </p:txBody>
      </p:sp>
      <p:sp>
        <p:nvSpPr>
          <p:cNvPr id="64" name="Google Shape;64;p1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A measure for the best line</a:t>
            </a:r>
            <a:endParaRPr baseline="30000">
              <a:solidFill>
                <a:schemeClr val="accent1"/>
              </a:solidFill>
            </a:endParaRPr>
          </a:p>
        </p:txBody>
      </p:sp>
    </p:spTree>
    <p:extLst>
      <p:ext uri="{BB962C8B-B14F-4D97-AF65-F5344CB8AC3E}">
        <p14:creationId xmlns:p14="http://schemas.microsoft.com/office/powerpoint/2010/main" val="4265200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Regression line</a:t>
            </a:r>
            <a:endParaRPr baseline="30000">
              <a:solidFill>
                <a:schemeClr val="accent1"/>
              </a:solidFill>
            </a:endParaRPr>
          </a:p>
        </p:txBody>
      </p:sp>
      <p:pic>
        <p:nvPicPr>
          <p:cNvPr id="306" name="Google Shape;306;p54"/>
          <p:cNvPicPr preferRelativeResize="0"/>
          <p:nvPr/>
        </p:nvPicPr>
        <p:blipFill>
          <a:blip r:embed="rId3">
            <a:alphaModFix/>
          </a:blip>
          <a:stretch>
            <a:fillRect/>
          </a:stretch>
        </p:blipFill>
        <p:spPr>
          <a:xfrm>
            <a:off x="3352801" y="1192225"/>
            <a:ext cx="5875725" cy="5225900"/>
          </a:xfrm>
          <a:prstGeom prst="rect">
            <a:avLst/>
          </a:prstGeom>
          <a:noFill/>
          <a:ln>
            <a:noFill/>
          </a:ln>
        </p:spPr>
      </p:pic>
    </p:spTree>
    <p:extLst>
      <p:ext uri="{BB962C8B-B14F-4D97-AF65-F5344CB8AC3E}">
        <p14:creationId xmlns:p14="http://schemas.microsoft.com/office/powerpoint/2010/main" val="1506505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55"/>
          <p:cNvSpPr txBox="1">
            <a:spLocks noGrp="1"/>
          </p:cNvSpPr>
          <p:nvPr>
            <p:ph type="body" idx="1"/>
          </p:nvPr>
        </p:nvSpPr>
        <p:spPr>
          <a:xfrm flipH="1">
            <a:off x="1981075" y="1305775"/>
            <a:ext cx="7822200" cy="47175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Clr>
                <a:schemeClr val="accent1"/>
              </a:buClr>
              <a:buSzPts val="2200"/>
            </a:pPr>
            <a:r>
              <a:rPr lang="en" sz="2200" i="1">
                <a:solidFill>
                  <a:schemeClr val="accent1"/>
                </a:solidFill>
              </a:rPr>
              <a:t>Intercept</a:t>
            </a:r>
            <a:r>
              <a:rPr lang="en" sz="2200">
                <a:solidFill>
                  <a:schemeClr val="accent1"/>
                </a:solidFill>
              </a:rPr>
              <a:t>: </a:t>
            </a:r>
            <a:r>
              <a:rPr lang="en" sz="2200"/>
              <a:t>When </a:t>
            </a:r>
            <a:r>
              <a:rPr lang="en" sz="2200" i="1"/>
              <a:t>x</a:t>
            </a:r>
            <a:r>
              <a:rPr lang="en" sz="2200"/>
              <a:t> = 0, </a:t>
            </a:r>
            <a:r>
              <a:rPr lang="en" sz="2200" i="1"/>
              <a:t>y</a:t>
            </a:r>
            <a:r>
              <a:rPr lang="en" sz="2200"/>
              <a:t> is</a:t>
            </a:r>
            <a:br>
              <a:rPr lang="en" sz="2200"/>
            </a:br>
            <a:r>
              <a:rPr lang="en" sz="2200"/>
              <a:t>expected to equal</a:t>
            </a:r>
            <a:br>
              <a:rPr lang="en" sz="2200"/>
            </a:br>
            <a:r>
              <a:rPr lang="en" sz="2200"/>
              <a:t>the intercept.</a:t>
            </a:r>
            <a:endParaRPr sz="2200"/>
          </a:p>
          <a:p>
            <a:pPr marL="0" indent="0">
              <a:lnSpc>
                <a:spcPct val="115000"/>
              </a:lnSpc>
              <a:spcBef>
                <a:spcPts val="0"/>
              </a:spcBef>
              <a:buClr>
                <a:schemeClr val="dk1"/>
              </a:buClr>
              <a:buSzPts val="1100"/>
              <a:buNone/>
            </a:pPr>
            <a:endParaRPr sz="2200"/>
          </a:p>
          <a:p>
            <a:pPr indent="-368300">
              <a:lnSpc>
                <a:spcPct val="115000"/>
              </a:lnSpc>
              <a:spcBef>
                <a:spcPts val="0"/>
              </a:spcBef>
              <a:buClr>
                <a:schemeClr val="accent1"/>
              </a:buClr>
              <a:buSzPts val="2200"/>
            </a:pPr>
            <a:r>
              <a:rPr lang="en" sz="2200" i="1">
                <a:solidFill>
                  <a:schemeClr val="accent1"/>
                </a:solidFill>
              </a:rPr>
              <a:t>Slope</a:t>
            </a:r>
            <a:r>
              <a:rPr lang="en" sz="2200">
                <a:solidFill>
                  <a:schemeClr val="accent1"/>
                </a:solidFill>
              </a:rPr>
              <a:t>: </a:t>
            </a:r>
            <a:r>
              <a:rPr lang="en" sz="2200"/>
              <a:t>For each unit in x, y is</a:t>
            </a:r>
            <a:br>
              <a:rPr lang="en" sz="2200"/>
            </a:br>
            <a:r>
              <a:rPr lang="en" sz="2200"/>
              <a:t>expected to increase /</a:t>
            </a:r>
            <a:br>
              <a:rPr lang="en" sz="2200"/>
            </a:br>
            <a:r>
              <a:rPr lang="en" sz="2200"/>
              <a:t>decrease on average</a:t>
            </a:r>
            <a:br>
              <a:rPr lang="en" sz="2200"/>
            </a:br>
            <a:r>
              <a:rPr lang="en" sz="2200"/>
              <a:t>by the slope.</a:t>
            </a:r>
            <a:endParaRPr sz="2200"/>
          </a:p>
          <a:p>
            <a:pPr marL="0" indent="0">
              <a:lnSpc>
                <a:spcPct val="115000"/>
              </a:lnSpc>
              <a:spcBef>
                <a:spcPts val="0"/>
              </a:spcBef>
              <a:buNone/>
            </a:pPr>
            <a:endParaRPr sz="2200"/>
          </a:p>
          <a:p>
            <a:pPr marL="0" indent="0">
              <a:lnSpc>
                <a:spcPct val="115000"/>
              </a:lnSpc>
              <a:spcBef>
                <a:spcPts val="0"/>
              </a:spcBef>
              <a:buNone/>
            </a:pPr>
            <a:endParaRPr sz="2200"/>
          </a:p>
          <a:p>
            <a:pPr marL="0" indent="0">
              <a:lnSpc>
                <a:spcPct val="115000"/>
              </a:lnSpc>
              <a:spcBef>
                <a:spcPts val="0"/>
              </a:spcBef>
              <a:buNone/>
            </a:pPr>
            <a:endParaRPr sz="2200"/>
          </a:p>
          <a:p>
            <a:pPr marL="0" indent="0">
              <a:lnSpc>
                <a:spcPct val="115000"/>
              </a:lnSpc>
              <a:spcBef>
                <a:spcPts val="0"/>
              </a:spcBef>
              <a:buNone/>
            </a:pPr>
            <a:r>
              <a:rPr lang="en" sz="1600" i="1">
                <a:solidFill>
                  <a:srgbClr val="FF0000"/>
                </a:solidFill>
              </a:rPr>
              <a:t>Note</a:t>
            </a:r>
            <a:r>
              <a:rPr lang="en" sz="1600"/>
              <a:t>: These statements are not causal, unless the study is a randomized controlled experiment.</a:t>
            </a:r>
            <a:endParaRPr sz="1600"/>
          </a:p>
        </p:txBody>
      </p:sp>
      <p:sp>
        <p:nvSpPr>
          <p:cNvPr id="312" name="Google Shape;312;p55"/>
          <p:cNvSpPr txBox="1">
            <a:spLocks noGrp="1"/>
          </p:cNvSpPr>
          <p:nvPr>
            <p:ph type="title"/>
          </p:nvPr>
        </p:nvSpPr>
        <p:spPr>
          <a:xfrm>
            <a:off x="430923" y="-12"/>
            <a:ext cx="11309131"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Interpretation of slope and intercept</a:t>
            </a:r>
            <a:endParaRPr baseline="30000" dirty="0">
              <a:solidFill>
                <a:schemeClr val="accent1"/>
              </a:solidFill>
            </a:endParaRPr>
          </a:p>
        </p:txBody>
      </p:sp>
      <p:pic>
        <p:nvPicPr>
          <p:cNvPr id="313" name="Google Shape;313;p55"/>
          <p:cNvPicPr preferRelativeResize="0"/>
          <p:nvPr/>
        </p:nvPicPr>
        <p:blipFill>
          <a:blip r:embed="rId3">
            <a:alphaModFix/>
          </a:blip>
          <a:stretch>
            <a:fillRect/>
          </a:stretch>
        </p:blipFill>
        <p:spPr>
          <a:xfrm>
            <a:off x="6278151" y="1903676"/>
            <a:ext cx="3996875" cy="2868475"/>
          </a:xfrm>
          <a:prstGeom prst="rect">
            <a:avLst/>
          </a:prstGeom>
          <a:noFill/>
          <a:ln>
            <a:noFill/>
          </a:ln>
        </p:spPr>
      </p:pic>
      <p:cxnSp>
        <p:nvCxnSpPr>
          <p:cNvPr id="314" name="Google Shape;314;p55"/>
          <p:cNvCxnSpPr/>
          <p:nvPr/>
        </p:nvCxnSpPr>
        <p:spPr>
          <a:xfrm>
            <a:off x="2061350" y="5519175"/>
            <a:ext cx="12387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742435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6"/>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49250">
              <a:lnSpc>
                <a:spcPct val="115000"/>
              </a:lnSpc>
              <a:spcBef>
                <a:spcPts val="0"/>
              </a:spcBef>
              <a:buSzPts val="1900"/>
            </a:pPr>
            <a:r>
              <a:rPr lang="en" sz="1900"/>
              <a:t>Using the linear model to predict the value of the response variable for a given value of the explanatory variable is called </a:t>
            </a:r>
            <a:r>
              <a:rPr lang="en" sz="1900" i="1">
                <a:solidFill>
                  <a:schemeClr val="accent1"/>
                </a:solidFill>
              </a:rPr>
              <a:t>prediction</a:t>
            </a:r>
            <a:r>
              <a:rPr lang="en" sz="1900"/>
              <a:t>, simply by plugging in the value of x in the linear model equation.</a:t>
            </a:r>
            <a:endParaRPr sz="1900"/>
          </a:p>
          <a:p>
            <a:pPr indent="-349250">
              <a:lnSpc>
                <a:spcPct val="115000"/>
              </a:lnSpc>
              <a:spcBef>
                <a:spcPts val="0"/>
              </a:spcBef>
              <a:buSzPts val="1900"/>
            </a:pPr>
            <a:r>
              <a:rPr lang="en" sz="1900"/>
              <a:t>There will be some uncertainty associated with the predicted value.</a:t>
            </a:r>
            <a:endParaRPr sz="1900"/>
          </a:p>
        </p:txBody>
      </p:sp>
      <p:sp>
        <p:nvSpPr>
          <p:cNvPr id="320" name="Google Shape;320;p56"/>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Prediction</a:t>
            </a:r>
            <a:endParaRPr baseline="30000">
              <a:solidFill>
                <a:schemeClr val="accent1"/>
              </a:solidFill>
            </a:endParaRPr>
          </a:p>
        </p:txBody>
      </p:sp>
      <p:pic>
        <p:nvPicPr>
          <p:cNvPr id="321" name="Google Shape;321;p56"/>
          <p:cNvPicPr preferRelativeResize="0"/>
          <p:nvPr/>
        </p:nvPicPr>
        <p:blipFill>
          <a:blip r:embed="rId3">
            <a:alphaModFix/>
          </a:blip>
          <a:stretch>
            <a:fillRect/>
          </a:stretch>
        </p:blipFill>
        <p:spPr>
          <a:xfrm>
            <a:off x="1981200" y="2972939"/>
            <a:ext cx="7924800" cy="3343275"/>
          </a:xfrm>
          <a:prstGeom prst="rect">
            <a:avLst/>
          </a:prstGeom>
          <a:noFill/>
          <a:ln>
            <a:noFill/>
          </a:ln>
        </p:spPr>
      </p:pic>
    </p:spTree>
    <p:extLst>
      <p:ext uri="{BB962C8B-B14F-4D97-AF65-F5344CB8AC3E}">
        <p14:creationId xmlns:p14="http://schemas.microsoft.com/office/powerpoint/2010/main" val="3691755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7"/>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SzPts val="2000"/>
            </a:pPr>
            <a:r>
              <a:rPr lang="en" sz="2000"/>
              <a:t>Applying a model estimate to values outside of the realm of the original data is called </a:t>
            </a:r>
            <a:r>
              <a:rPr lang="en" sz="2000" i="1">
                <a:solidFill>
                  <a:schemeClr val="accent1"/>
                </a:solidFill>
              </a:rPr>
              <a:t>extrapolation</a:t>
            </a:r>
            <a:r>
              <a:rPr lang="en" sz="2000"/>
              <a:t>.</a:t>
            </a:r>
            <a:endParaRPr sz="2000"/>
          </a:p>
          <a:p>
            <a:pPr indent="-355600">
              <a:lnSpc>
                <a:spcPct val="115000"/>
              </a:lnSpc>
              <a:spcBef>
                <a:spcPts val="0"/>
              </a:spcBef>
              <a:buSzPts val="2000"/>
            </a:pPr>
            <a:r>
              <a:rPr lang="en" sz="2000"/>
              <a:t>Sometimes the intercept might be an extrapolation.</a:t>
            </a:r>
            <a:endParaRPr sz="2000"/>
          </a:p>
        </p:txBody>
      </p:sp>
      <p:sp>
        <p:nvSpPr>
          <p:cNvPr id="327" name="Google Shape;327;p57"/>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Extrapolation</a:t>
            </a:r>
            <a:endParaRPr baseline="30000">
              <a:solidFill>
                <a:schemeClr val="accent1"/>
              </a:solidFill>
            </a:endParaRPr>
          </a:p>
        </p:txBody>
      </p:sp>
      <p:pic>
        <p:nvPicPr>
          <p:cNvPr id="328" name="Google Shape;328;p57"/>
          <p:cNvPicPr preferRelativeResize="0"/>
          <p:nvPr/>
        </p:nvPicPr>
        <p:blipFill>
          <a:blip r:embed="rId3">
            <a:alphaModFix/>
          </a:blip>
          <a:stretch>
            <a:fillRect/>
          </a:stretch>
        </p:blipFill>
        <p:spPr>
          <a:xfrm>
            <a:off x="1981200" y="2806275"/>
            <a:ext cx="8229600" cy="3452854"/>
          </a:xfrm>
          <a:prstGeom prst="rect">
            <a:avLst/>
          </a:prstGeom>
          <a:noFill/>
          <a:ln>
            <a:noFill/>
          </a:ln>
        </p:spPr>
      </p:pic>
    </p:spTree>
    <p:extLst>
      <p:ext uri="{BB962C8B-B14F-4D97-AF65-F5344CB8AC3E}">
        <p14:creationId xmlns:p14="http://schemas.microsoft.com/office/powerpoint/2010/main" val="25435556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Examples of extrapolation</a:t>
            </a:r>
            <a:endParaRPr baseline="30000">
              <a:solidFill>
                <a:schemeClr val="accent1"/>
              </a:solidFill>
            </a:endParaRPr>
          </a:p>
        </p:txBody>
      </p:sp>
      <p:pic>
        <p:nvPicPr>
          <p:cNvPr id="334" name="Google Shape;334;p58"/>
          <p:cNvPicPr preferRelativeResize="0"/>
          <p:nvPr/>
        </p:nvPicPr>
        <p:blipFill>
          <a:blip r:embed="rId3">
            <a:alphaModFix/>
          </a:blip>
          <a:stretch>
            <a:fillRect/>
          </a:stretch>
        </p:blipFill>
        <p:spPr>
          <a:xfrm>
            <a:off x="1981189" y="1323577"/>
            <a:ext cx="8311827" cy="4397075"/>
          </a:xfrm>
          <a:prstGeom prst="rect">
            <a:avLst/>
          </a:prstGeom>
          <a:noFill/>
          <a:ln>
            <a:noFill/>
          </a:ln>
        </p:spPr>
      </p:pic>
    </p:spTree>
    <p:extLst>
      <p:ext uri="{BB962C8B-B14F-4D97-AF65-F5344CB8AC3E}">
        <p14:creationId xmlns:p14="http://schemas.microsoft.com/office/powerpoint/2010/main" val="1428063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9"/>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Examples of extrapolation</a:t>
            </a:r>
            <a:endParaRPr baseline="30000">
              <a:solidFill>
                <a:schemeClr val="accent1"/>
              </a:solidFill>
            </a:endParaRPr>
          </a:p>
        </p:txBody>
      </p:sp>
      <p:pic>
        <p:nvPicPr>
          <p:cNvPr id="340" name="Google Shape;340;p59"/>
          <p:cNvPicPr preferRelativeResize="0"/>
          <p:nvPr/>
        </p:nvPicPr>
        <p:blipFill>
          <a:blip r:embed="rId3">
            <a:alphaModFix/>
          </a:blip>
          <a:stretch>
            <a:fillRect/>
          </a:stretch>
        </p:blipFill>
        <p:spPr>
          <a:xfrm>
            <a:off x="3016549" y="1143001"/>
            <a:ext cx="6087576" cy="5485199"/>
          </a:xfrm>
          <a:prstGeom prst="rect">
            <a:avLst/>
          </a:prstGeom>
          <a:noFill/>
          <a:ln>
            <a:noFill/>
          </a:ln>
        </p:spPr>
      </p:pic>
    </p:spTree>
    <p:extLst>
      <p:ext uri="{BB962C8B-B14F-4D97-AF65-F5344CB8AC3E}">
        <p14:creationId xmlns:p14="http://schemas.microsoft.com/office/powerpoint/2010/main" val="1624858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60"/>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Examples of extrapolation</a:t>
            </a:r>
            <a:endParaRPr baseline="30000">
              <a:solidFill>
                <a:schemeClr val="accent1"/>
              </a:solidFill>
            </a:endParaRPr>
          </a:p>
        </p:txBody>
      </p:sp>
      <p:pic>
        <p:nvPicPr>
          <p:cNvPr id="346" name="Google Shape;346;p60"/>
          <p:cNvPicPr preferRelativeResize="0"/>
          <p:nvPr/>
        </p:nvPicPr>
        <p:blipFill>
          <a:blip r:embed="rId3">
            <a:alphaModFix/>
          </a:blip>
          <a:stretch>
            <a:fillRect/>
          </a:stretch>
        </p:blipFill>
        <p:spPr>
          <a:xfrm>
            <a:off x="2076450" y="1142999"/>
            <a:ext cx="8077750" cy="5364250"/>
          </a:xfrm>
          <a:prstGeom prst="rect">
            <a:avLst/>
          </a:prstGeom>
          <a:noFill/>
          <a:ln>
            <a:noFill/>
          </a:ln>
        </p:spPr>
      </p:pic>
    </p:spTree>
    <p:extLst>
      <p:ext uri="{BB962C8B-B14F-4D97-AF65-F5344CB8AC3E}">
        <p14:creationId xmlns:p14="http://schemas.microsoft.com/office/powerpoint/2010/main" val="878966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61"/>
          <p:cNvSpPr txBox="1">
            <a:spLocks noGrp="1"/>
          </p:cNvSpPr>
          <p:nvPr>
            <p:ph type="body" idx="1"/>
          </p:nvPr>
        </p:nvSpPr>
        <p:spPr>
          <a:xfrm flipH="1">
            <a:off x="1981357" y="1305775"/>
            <a:ext cx="8267700" cy="41379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SzPts val="2200"/>
            </a:pPr>
            <a:r>
              <a:rPr lang="en" sz="2200"/>
              <a:t>The strength of the fit of a linear model is most commonly evaluated using </a:t>
            </a:r>
            <a:r>
              <a:rPr lang="en" sz="2200" i="1">
                <a:solidFill>
                  <a:schemeClr val="accent1"/>
                </a:solidFill>
              </a:rPr>
              <a:t>R</a:t>
            </a:r>
            <a:r>
              <a:rPr lang="en" sz="2200" i="1" baseline="30000">
                <a:solidFill>
                  <a:schemeClr val="accent1"/>
                </a:solidFill>
              </a:rPr>
              <a:t>2</a:t>
            </a:r>
            <a:r>
              <a:rPr lang="en" sz="2200"/>
              <a:t>.</a:t>
            </a:r>
            <a:endParaRPr sz="2200"/>
          </a:p>
          <a:p>
            <a:pPr marL="0" indent="0">
              <a:lnSpc>
                <a:spcPct val="115000"/>
              </a:lnSpc>
              <a:spcBef>
                <a:spcPts val="1000"/>
              </a:spcBef>
              <a:spcAft>
                <a:spcPts val="1000"/>
              </a:spcAft>
              <a:buNone/>
            </a:pPr>
            <a:endParaRPr sz="2200"/>
          </a:p>
        </p:txBody>
      </p:sp>
      <p:sp>
        <p:nvSpPr>
          <p:cNvPr id="352" name="Google Shape;352;p6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R</a:t>
            </a:r>
            <a:r>
              <a:rPr lang="en" baseline="30000">
                <a:solidFill>
                  <a:schemeClr val="accent1"/>
                </a:solidFill>
              </a:rPr>
              <a:t>2</a:t>
            </a:r>
            <a:endParaRPr baseline="30000">
              <a:solidFill>
                <a:schemeClr val="accent1"/>
              </a:solidFill>
            </a:endParaRPr>
          </a:p>
        </p:txBody>
      </p:sp>
    </p:spTree>
    <p:extLst>
      <p:ext uri="{BB962C8B-B14F-4D97-AF65-F5344CB8AC3E}">
        <p14:creationId xmlns:p14="http://schemas.microsoft.com/office/powerpoint/2010/main" val="3485704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2"/>
          <p:cNvSpPr txBox="1">
            <a:spLocks noGrp="1"/>
          </p:cNvSpPr>
          <p:nvPr>
            <p:ph type="body" idx="1"/>
          </p:nvPr>
        </p:nvSpPr>
        <p:spPr>
          <a:xfrm flipH="1">
            <a:off x="1981357" y="1305775"/>
            <a:ext cx="8267700" cy="41379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SzPts val="2200"/>
            </a:pPr>
            <a:r>
              <a:rPr lang="en" sz="2200"/>
              <a:t>The strength of the fit of a linear model is most commonly evaluated using </a:t>
            </a:r>
            <a:r>
              <a:rPr lang="en" sz="2200" i="1">
                <a:solidFill>
                  <a:schemeClr val="accent1"/>
                </a:solidFill>
              </a:rPr>
              <a:t>R</a:t>
            </a:r>
            <a:r>
              <a:rPr lang="en" sz="2200" i="1" baseline="30000">
                <a:solidFill>
                  <a:schemeClr val="accent1"/>
                </a:solidFill>
              </a:rPr>
              <a:t>2</a:t>
            </a:r>
            <a:r>
              <a:rPr lang="en" sz="2200"/>
              <a:t>.</a:t>
            </a:r>
            <a:endParaRPr sz="2200"/>
          </a:p>
          <a:p>
            <a:pPr indent="-368300">
              <a:lnSpc>
                <a:spcPct val="115000"/>
              </a:lnSpc>
              <a:spcBef>
                <a:spcPts val="0"/>
              </a:spcBef>
              <a:buSzPts val="2200"/>
            </a:pPr>
            <a:r>
              <a:rPr lang="en" sz="2200" i="1"/>
              <a:t>R</a:t>
            </a:r>
            <a:r>
              <a:rPr lang="en" sz="2200" i="1" baseline="30000"/>
              <a:t>2</a:t>
            </a:r>
            <a:r>
              <a:rPr lang="en" sz="2200"/>
              <a:t> is calculated as the square of the correlation coefficient.</a:t>
            </a:r>
            <a:endParaRPr sz="2200"/>
          </a:p>
          <a:p>
            <a:pPr marL="0" indent="0">
              <a:lnSpc>
                <a:spcPct val="115000"/>
              </a:lnSpc>
              <a:spcBef>
                <a:spcPts val="1000"/>
              </a:spcBef>
              <a:spcAft>
                <a:spcPts val="1000"/>
              </a:spcAft>
              <a:buNone/>
            </a:pPr>
            <a:endParaRPr sz="2200"/>
          </a:p>
        </p:txBody>
      </p:sp>
      <p:sp>
        <p:nvSpPr>
          <p:cNvPr id="358" name="Google Shape;358;p62"/>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R</a:t>
            </a:r>
            <a:r>
              <a:rPr lang="en" baseline="30000">
                <a:solidFill>
                  <a:schemeClr val="accent1"/>
                </a:solidFill>
              </a:rPr>
              <a:t>2</a:t>
            </a:r>
            <a:endParaRPr baseline="30000">
              <a:solidFill>
                <a:schemeClr val="accent1"/>
              </a:solidFill>
            </a:endParaRPr>
          </a:p>
        </p:txBody>
      </p:sp>
    </p:spTree>
    <p:extLst>
      <p:ext uri="{BB962C8B-B14F-4D97-AF65-F5344CB8AC3E}">
        <p14:creationId xmlns:p14="http://schemas.microsoft.com/office/powerpoint/2010/main" val="3098916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3"/>
          <p:cNvSpPr txBox="1">
            <a:spLocks noGrp="1"/>
          </p:cNvSpPr>
          <p:nvPr>
            <p:ph type="body" idx="1"/>
          </p:nvPr>
        </p:nvSpPr>
        <p:spPr>
          <a:xfrm flipH="1">
            <a:off x="1981357" y="1305775"/>
            <a:ext cx="8267700" cy="41379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SzPts val="2200"/>
            </a:pPr>
            <a:r>
              <a:rPr lang="en" sz="2200"/>
              <a:t>The strength of the fit of a linear model is most commonly evaluated using </a:t>
            </a:r>
            <a:r>
              <a:rPr lang="en" sz="2200" i="1">
                <a:solidFill>
                  <a:schemeClr val="accent1"/>
                </a:solidFill>
              </a:rPr>
              <a:t>R</a:t>
            </a:r>
            <a:r>
              <a:rPr lang="en" sz="2200" i="1" baseline="30000">
                <a:solidFill>
                  <a:schemeClr val="accent1"/>
                </a:solidFill>
              </a:rPr>
              <a:t>2</a:t>
            </a:r>
            <a:r>
              <a:rPr lang="en" sz="2200"/>
              <a:t>.</a:t>
            </a:r>
            <a:endParaRPr sz="2200"/>
          </a:p>
          <a:p>
            <a:pPr indent="-368300">
              <a:lnSpc>
                <a:spcPct val="115000"/>
              </a:lnSpc>
              <a:spcBef>
                <a:spcPts val="0"/>
              </a:spcBef>
              <a:buSzPts val="2200"/>
            </a:pPr>
            <a:r>
              <a:rPr lang="en" sz="2200" i="1"/>
              <a:t>R</a:t>
            </a:r>
            <a:r>
              <a:rPr lang="en" sz="2200" i="1" baseline="30000"/>
              <a:t>2</a:t>
            </a:r>
            <a:r>
              <a:rPr lang="en" sz="2200"/>
              <a:t> is calculated as the square of the correlation coefficient.</a:t>
            </a:r>
            <a:endParaRPr sz="2200"/>
          </a:p>
          <a:p>
            <a:pPr indent="-368300">
              <a:lnSpc>
                <a:spcPct val="115000"/>
              </a:lnSpc>
              <a:spcBef>
                <a:spcPts val="0"/>
              </a:spcBef>
              <a:buSzPts val="2200"/>
            </a:pPr>
            <a:r>
              <a:rPr lang="en" sz="2200"/>
              <a:t>It tells us what percent of variability in the response variable is explained by the model.</a:t>
            </a:r>
            <a:endParaRPr sz="2200"/>
          </a:p>
          <a:p>
            <a:pPr marL="0" indent="0">
              <a:lnSpc>
                <a:spcPct val="115000"/>
              </a:lnSpc>
              <a:spcBef>
                <a:spcPts val="1000"/>
              </a:spcBef>
              <a:spcAft>
                <a:spcPts val="1000"/>
              </a:spcAft>
              <a:buNone/>
            </a:pPr>
            <a:endParaRPr sz="2200"/>
          </a:p>
        </p:txBody>
      </p:sp>
      <p:sp>
        <p:nvSpPr>
          <p:cNvPr id="364" name="Google Shape;364;p6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R</a:t>
            </a:r>
            <a:r>
              <a:rPr lang="en" baseline="30000">
                <a:solidFill>
                  <a:schemeClr val="accent1"/>
                </a:solidFill>
              </a:rPr>
              <a:t>2</a:t>
            </a:r>
            <a:endParaRPr baseline="30000">
              <a:solidFill>
                <a:schemeClr val="accent1"/>
              </a:solidFill>
            </a:endParaRPr>
          </a:p>
        </p:txBody>
      </p:sp>
    </p:spTree>
    <p:extLst>
      <p:ext uri="{BB962C8B-B14F-4D97-AF65-F5344CB8AC3E}">
        <p14:creationId xmlns:p14="http://schemas.microsoft.com/office/powerpoint/2010/main" val="79779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9"/>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Clr>
                <a:srgbClr val="000000"/>
              </a:buClr>
              <a:buSzPts val="2000"/>
            </a:pPr>
            <a:r>
              <a:rPr lang="en" sz="2000">
                <a:solidFill>
                  <a:srgbClr val="000000"/>
                </a:solidFill>
              </a:rPr>
              <a:t>We want a line that has small residuals</a:t>
            </a:r>
            <a:endParaRPr sz="2000">
              <a:solidFill>
                <a:srgbClr val="000000"/>
              </a:solidFill>
            </a:endParaRPr>
          </a:p>
          <a:p>
            <a:pPr marL="914400" indent="-355600">
              <a:lnSpc>
                <a:spcPct val="115000"/>
              </a:lnSpc>
              <a:spcBef>
                <a:spcPts val="0"/>
              </a:spcBef>
              <a:buSzPts val="2000"/>
              <a:buAutoNum type="arabicPeriod"/>
            </a:pPr>
            <a:r>
              <a:rPr lang="en" sz="2000"/>
              <a:t>Option 1: Minimize the sum of magnitudes (absolute values) of residuals</a:t>
            </a:r>
            <a:br>
              <a:rPr lang="en" sz="2000"/>
            </a:br>
            <a:r>
              <a:rPr lang="en" sz="2000"/>
              <a:t>                          |</a:t>
            </a:r>
            <a:r>
              <a:rPr lang="en" sz="2000" i="1"/>
              <a:t>e</a:t>
            </a:r>
            <a:r>
              <a:rPr lang="en" sz="2000" i="1" baseline="-25000"/>
              <a:t>1</a:t>
            </a:r>
            <a:r>
              <a:rPr lang="en" sz="2000"/>
              <a:t>| + |</a:t>
            </a:r>
            <a:r>
              <a:rPr lang="en" sz="2000" i="1"/>
              <a:t>e</a:t>
            </a:r>
            <a:r>
              <a:rPr lang="en" sz="2000" i="1" baseline="-25000"/>
              <a:t>2</a:t>
            </a:r>
            <a:r>
              <a:rPr lang="en" sz="2000"/>
              <a:t>| + … + |</a:t>
            </a:r>
            <a:r>
              <a:rPr lang="en" sz="2000" i="1"/>
              <a:t>e</a:t>
            </a:r>
            <a:r>
              <a:rPr lang="en" sz="2000" i="1" baseline="-25000"/>
              <a:t>n</a:t>
            </a:r>
            <a:r>
              <a:rPr lang="en" sz="2000"/>
              <a:t>|</a:t>
            </a:r>
            <a:endParaRPr sz="2000"/>
          </a:p>
          <a:p>
            <a:pPr marL="914400" indent="-355600">
              <a:lnSpc>
                <a:spcPct val="115000"/>
              </a:lnSpc>
              <a:spcBef>
                <a:spcPts val="0"/>
              </a:spcBef>
              <a:buSzPts val="2000"/>
              <a:buAutoNum type="arabicPeriod"/>
            </a:pPr>
            <a:r>
              <a:rPr lang="en" sz="2000"/>
              <a:t>Option 2: Minimize the sum of squared residuals -- </a:t>
            </a:r>
            <a:r>
              <a:rPr lang="en" sz="2000" i="1">
                <a:solidFill>
                  <a:schemeClr val="accent1"/>
                </a:solidFill>
              </a:rPr>
              <a:t>least squares</a:t>
            </a:r>
            <a:endParaRPr sz="2000" i="1">
              <a:solidFill>
                <a:schemeClr val="accent1"/>
              </a:solidFill>
            </a:endParaRPr>
          </a:p>
          <a:p>
            <a:pPr marL="0" indent="0">
              <a:lnSpc>
                <a:spcPct val="115000"/>
              </a:lnSpc>
              <a:spcBef>
                <a:spcPts val="0"/>
              </a:spcBef>
              <a:buClr>
                <a:schemeClr val="dk1"/>
              </a:buClr>
              <a:buSzPts val="1100"/>
              <a:buNone/>
            </a:pPr>
            <a:r>
              <a:rPr lang="en" sz="2000"/>
              <a:t>                                        e</a:t>
            </a:r>
            <a:r>
              <a:rPr lang="en" sz="2000" baseline="-25000"/>
              <a:t>1</a:t>
            </a:r>
            <a:r>
              <a:rPr lang="en" sz="2000" baseline="30000"/>
              <a:t>2</a:t>
            </a:r>
            <a:r>
              <a:rPr lang="en" sz="2000"/>
              <a:t> + e</a:t>
            </a:r>
            <a:r>
              <a:rPr lang="en" sz="2000" baseline="-25000"/>
              <a:t>2</a:t>
            </a:r>
            <a:r>
              <a:rPr lang="en" sz="2000" baseline="30000"/>
              <a:t>2</a:t>
            </a:r>
            <a:r>
              <a:rPr lang="en" sz="2000"/>
              <a:t> + … + e</a:t>
            </a:r>
            <a:r>
              <a:rPr lang="en" sz="2000" baseline="-25000"/>
              <a:t>n</a:t>
            </a:r>
            <a:r>
              <a:rPr lang="en" sz="2000" baseline="30000"/>
              <a:t>2</a:t>
            </a:r>
            <a:endParaRPr sz="2000"/>
          </a:p>
          <a:p>
            <a:pPr marL="0" indent="0">
              <a:lnSpc>
                <a:spcPct val="115000"/>
              </a:lnSpc>
              <a:spcBef>
                <a:spcPts val="0"/>
              </a:spcBef>
              <a:buClr>
                <a:schemeClr val="dk1"/>
              </a:buClr>
              <a:buSzPts val="1100"/>
              <a:buNone/>
            </a:pPr>
            <a:endParaRPr sz="2000"/>
          </a:p>
          <a:p>
            <a:pPr marL="0" indent="0">
              <a:lnSpc>
                <a:spcPct val="115000"/>
              </a:lnSpc>
              <a:spcBef>
                <a:spcPts val="0"/>
              </a:spcBef>
              <a:buNone/>
            </a:pPr>
            <a:endParaRPr sz="2000"/>
          </a:p>
          <a:p>
            <a:pPr marL="0" indent="0">
              <a:lnSpc>
                <a:spcPct val="115000"/>
              </a:lnSpc>
              <a:spcBef>
                <a:spcPts val="0"/>
              </a:spcBef>
              <a:buNone/>
            </a:pPr>
            <a:endParaRPr sz="2000"/>
          </a:p>
        </p:txBody>
      </p:sp>
      <p:sp>
        <p:nvSpPr>
          <p:cNvPr id="70" name="Google Shape;70;p19"/>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A measure for the best line</a:t>
            </a:r>
            <a:endParaRPr baseline="30000">
              <a:solidFill>
                <a:schemeClr val="accent1"/>
              </a:solidFill>
            </a:endParaRPr>
          </a:p>
        </p:txBody>
      </p:sp>
    </p:spTree>
    <p:extLst>
      <p:ext uri="{BB962C8B-B14F-4D97-AF65-F5344CB8AC3E}">
        <p14:creationId xmlns:p14="http://schemas.microsoft.com/office/powerpoint/2010/main" val="1357706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4"/>
          <p:cNvSpPr txBox="1">
            <a:spLocks noGrp="1"/>
          </p:cNvSpPr>
          <p:nvPr>
            <p:ph type="body" idx="1"/>
          </p:nvPr>
        </p:nvSpPr>
        <p:spPr>
          <a:xfrm flipH="1">
            <a:off x="1981357" y="1305775"/>
            <a:ext cx="8267700" cy="41379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SzPts val="2200"/>
            </a:pPr>
            <a:r>
              <a:rPr lang="en" sz="2200"/>
              <a:t>The strength of the fit of a linear model is most commonly evaluated using </a:t>
            </a:r>
            <a:r>
              <a:rPr lang="en" sz="2200" i="1">
                <a:solidFill>
                  <a:schemeClr val="accent1"/>
                </a:solidFill>
              </a:rPr>
              <a:t>R</a:t>
            </a:r>
            <a:r>
              <a:rPr lang="en" sz="2200" i="1" baseline="30000">
                <a:solidFill>
                  <a:schemeClr val="accent1"/>
                </a:solidFill>
              </a:rPr>
              <a:t>2</a:t>
            </a:r>
            <a:r>
              <a:rPr lang="en" sz="2200"/>
              <a:t>.</a:t>
            </a:r>
            <a:endParaRPr sz="2200"/>
          </a:p>
          <a:p>
            <a:pPr indent="-368300">
              <a:lnSpc>
                <a:spcPct val="115000"/>
              </a:lnSpc>
              <a:spcBef>
                <a:spcPts val="0"/>
              </a:spcBef>
              <a:buSzPts val="2200"/>
            </a:pPr>
            <a:r>
              <a:rPr lang="en" sz="2200" i="1"/>
              <a:t>R</a:t>
            </a:r>
            <a:r>
              <a:rPr lang="en" sz="2200" i="1" baseline="30000"/>
              <a:t>2 </a:t>
            </a:r>
            <a:r>
              <a:rPr lang="en" sz="2200"/>
              <a:t>is calculated as the square of the correlation coefficient.</a:t>
            </a:r>
            <a:endParaRPr sz="2200"/>
          </a:p>
          <a:p>
            <a:pPr indent="-368300">
              <a:lnSpc>
                <a:spcPct val="115000"/>
              </a:lnSpc>
              <a:spcBef>
                <a:spcPts val="0"/>
              </a:spcBef>
              <a:buSzPts val="2200"/>
            </a:pPr>
            <a:r>
              <a:rPr lang="en" sz="2200"/>
              <a:t>It tells us what percent of variability in the response variable is explained by the model.</a:t>
            </a:r>
            <a:endParaRPr sz="2200"/>
          </a:p>
          <a:p>
            <a:pPr indent="-368300">
              <a:lnSpc>
                <a:spcPct val="115000"/>
              </a:lnSpc>
              <a:spcBef>
                <a:spcPts val="0"/>
              </a:spcBef>
              <a:buSzPts val="2200"/>
            </a:pPr>
            <a:r>
              <a:rPr lang="en" sz="2200"/>
              <a:t>The remainder of the variability is explained by variables not included in the model or by inherent randomness in the data.</a:t>
            </a:r>
            <a:endParaRPr sz="2200"/>
          </a:p>
          <a:p>
            <a:pPr marL="0" indent="0">
              <a:lnSpc>
                <a:spcPct val="115000"/>
              </a:lnSpc>
              <a:spcBef>
                <a:spcPts val="1000"/>
              </a:spcBef>
              <a:spcAft>
                <a:spcPts val="1000"/>
              </a:spcAft>
              <a:buNone/>
            </a:pPr>
            <a:endParaRPr sz="2200"/>
          </a:p>
        </p:txBody>
      </p:sp>
      <p:sp>
        <p:nvSpPr>
          <p:cNvPr id="370" name="Google Shape;370;p6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R</a:t>
            </a:r>
            <a:r>
              <a:rPr lang="en" baseline="30000">
                <a:solidFill>
                  <a:schemeClr val="accent1"/>
                </a:solidFill>
              </a:rPr>
              <a:t>2</a:t>
            </a:r>
            <a:endParaRPr baseline="30000">
              <a:solidFill>
                <a:schemeClr val="accent1"/>
              </a:solidFill>
            </a:endParaRPr>
          </a:p>
        </p:txBody>
      </p:sp>
    </p:spTree>
    <p:extLst>
      <p:ext uri="{BB962C8B-B14F-4D97-AF65-F5344CB8AC3E}">
        <p14:creationId xmlns:p14="http://schemas.microsoft.com/office/powerpoint/2010/main" val="27694361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5"/>
          <p:cNvSpPr txBox="1">
            <a:spLocks noGrp="1"/>
          </p:cNvSpPr>
          <p:nvPr>
            <p:ph type="body" idx="1"/>
          </p:nvPr>
        </p:nvSpPr>
        <p:spPr>
          <a:xfrm flipH="1">
            <a:off x="1981357" y="1305775"/>
            <a:ext cx="8267700" cy="4137900"/>
          </a:xfrm>
          <a:prstGeom prst="rect">
            <a:avLst/>
          </a:prstGeom>
        </p:spPr>
        <p:txBody>
          <a:bodyPr spcFirstLastPara="1" vert="horz" wrap="square" lIns="91425" tIns="91425" rIns="91425" bIns="91425" rtlCol="0" anchor="t" anchorCtr="0">
            <a:noAutofit/>
          </a:bodyPr>
          <a:lstStyle/>
          <a:p>
            <a:pPr indent="-368300">
              <a:lnSpc>
                <a:spcPct val="115000"/>
              </a:lnSpc>
              <a:spcBef>
                <a:spcPts val="0"/>
              </a:spcBef>
              <a:buSzPts val="2200"/>
            </a:pPr>
            <a:r>
              <a:rPr lang="en" sz="2200"/>
              <a:t>The strength of the fit of a linear model is most commonly evaluated using </a:t>
            </a:r>
            <a:r>
              <a:rPr lang="en" sz="2200" i="1">
                <a:solidFill>
                  <a:schemeClr val="accent1"/>
                </a:solidFill>
              </a:rPr>
              <a:t>R</a:t>
            </a:r>
            <a:r>
              <a:rPr lang="en" sz="2200" i="1" baseline="30000">
                <a:solidFill>
                  <a:schemeClr val="accent1"/>
                </a:solidFill>
              </a:rPr>
              <a:t>2</a:t>
            </a:r>
            <a:r>
              <a:rPr lang="en" sz="2200"/>
              <a:t>.</a:t>
            </a:r>
            <a:endParaRPr sz="2200"/>
          </a:p>
          <a:p>
            <a:pPr indent="-368300">
              <a:lnSpc>
                <a:spcPct val="115000"/>
              </a:lnSpc>
              <a:spcBef>
                <a:spcPts val="0"/>
              </a:spcBef>
              <a:buSzPts val="2200"/>
            </a:pPr>
            <a:r>
              <a:rPr lang="en" sz="2200" i="1"/>
              <a:t>R</a:t>
            </a:r>
            <a:r>
              <a:rPr lang="en" sz="2200" i="1" baseline="30000"/>
              <a:t>2</a:t>
            </a:r>
            <a:r>
              <a:rPr lang="en" sz="2200"/>
              <a:t> is calculated as the square of the correlation coefficient.</a:t>
            </a:r>
            <a:endParaRPr sz="2200"/>
          </a:p>
          <a:p>
            <a:pPr indent="-368300">
              <a:lnSpc>
                <a:spcPct val="115000"/>
              </a:lnSpc>
              <a:spcBef>
                <a:spcPts val="0"/>
              </a:spcBef>
              <a:buSzPts val="2200"/>
            </a:pPr>
            <a:r>
              <a:rPr lang="en" sz="2200"/>
              <a:t>It tells us what percent of variability in the response variable is explained by the model.</a:t>
            </a:r>
            <a:endParaRPr sz="2200"/>
          </a:p>
          <a:p>
            <a:pPr indent="-368300">
              <a:lnSpc>
                <a:spcPct val="115000"/>
              </a:lnSpc>
              <a:spcBef>
                <a:spcPts val="0"/>
              </a:spcBef>
              <a:buSzPts val="2200"/>
            </a:pPr>
            <a:r>
              <a:rPr lang="en" sz="2200"/>
              <a:t>The remainder of the variability is explained by variables not included in the model or by inherent randomness in the data.</a:t>
            </a:r>
            <a:endParaRPr sz="2200"/>
          </a:p>
          <a:p>
            <a:pPr indent="-368300">
              <a:lnSpc>
                <a:spcPct val="115000"/>
              </a:lnSpc>
              <a:spcBef>
                <a:spcPts val="0"/>
              </a:spcBef>
              <a:buSzPts val="2200"/>
            </a:pPr>
            <a:r>
              <a:rPr lang="en" sz="2200"/>
              <a:t>For the model we've been working with, </a:t>
            </a:r>
            <a:r>
              <a:rPr lang="en" sz="2200" i="1"/>
              <a:t>R</a:t>
            </a:r>
            <a:r>
              <a:rPr lang="en" sz="2200" i="1" baseline="30000"/>
              <a:t>2</a:t>
            </a:r>
            <a:r>
              <a:rPr lang="en" sz="2200"/>
              <a:t> = -0.62</a:t>
            </a:r>
            <a:r>
              <a:rPr lang="en" sz="2200" baseline="30000"/>
              <a:t>2</a:t>
            </a:r>
            <a:r>
              <a:rPr lang="en" sz="2200"/>
              <a:t> = 0.38.</a:t>
            </a:r>
            <a:endParaRPr sz="2200"/>
          </a:p>
        </p:txBody>
      </p:sp>
      <p:sp>
        <p:nvSpPr>
          <p:cNvPr id="376" name="Google Shape;376;p6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R</a:t>
            </a:r>
            <a:r>
              <a:rPr lang="en" baseline="30000">
                <a:solidFill>
                  <a:schemeClr val="accent1"/>
                </a:solidFill>
              </a:rPr>
              <a:t>2</a:t>
            </a:r>
            <a:endParaRPr baseline="30000">
              <a:solidFill>
                <a:schemeClr val="accent1"/>
              </a:solidFill>
            </a:endParaRPr>
          </a:p>
        </p:txBody>
      </p:sp>
    </p:spTree>
    <p:extLst>
      <p:ext uri="{BB962C8B-B14F-4D97-AF65-F5344CB8AC3E}">
        <p14:creationId xmlns:p14="http://schemas.microsoft.com/office/powerpoint/2010/main" val="29632306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6"/>
          <p:cNvSpPr txBox="1">
            <a:spLocks noGrp="1"/>
          </p:cNvSpPr>
          <p:nvPr>
            <p:ph type="body" idx="1"/>
          </p:nvPr>
        </p:nvSpPr>
        <p:spPr>
          <a:xfrm flipH="1">
            <a:off x="1905000" y="1677213"/>
            <a:ext cx="5348700" cy="40503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Clr>
                <a:schemeClr val="dk1"/>
              </a:buClr>
              <a:buSzPts val="1100"/>
              <a:buNone/>
            </a:pPr>
            <a:endParaRPr sz="2200"/>
          </a:p>
          <a:p>
            <a:pPr indent="-368300">
              <a:lnSpc>
                <a:spcPct val="115000"/>
              </a:lnSpc>
              <a:spcBef>
                <a:spcPts val="0"/>
              </a:spcBef>
              <a:buSzPts val="2200"/>
              <a:buAutoNum type="alphaLcParenBoth"/>
            </a:pPr>
            <a:r>
              <a:rPr lang="en" sz="2200"/>
              <a:t>38% of the variability in the % of HG graduates among the 51 states is explained by the model.</a:t>
            </a:r>
            <a:endParaRPr sz="2200"/>
          </a:p>
          <a:p>
            <a:pPr indent="-368300">
              <a:lnSpc>
                <a:spcPct val="115000"/>
              </a:lnSpc>
              <a:spcBef>
                <a:spcPts val="0"/>
              </a:spcBef>
              <a:buSzPts val="2200"/>
              <a:buAutoNum type="alphaLcParenBoth"/>
            </a:pPr>
            <a:r>
              <a:rPr lang="en" sz="2200"/>
              <a:t>38% of the variability in the % of residents living in poverty among the 51 states is explained by the model.</a:t>
            </a:r>
            <a:endParaRPr sz="2200"/>
          </a:p>
          <a:p>
            <a:pPr indent="-368300">
              <a:lnSpc>
                <a:spcPct val="115000"/>
              </a:lnSpc>
              <a:spcBef>
                <a:spcPts val="0"/>
              </a:spcBef>
              <a:buSzPts val="2200"/>
              <a:buAutoNum type="alphaLcParenBoth"/>
            </a:pPr>
            <a:r>
              <a:rPr lang="en" sz="2200"/>
              <a:t>38% of the time % HS graduates predict % living in poverty correctly.</a:t>
            </a:r>
            <a:endParaRPr sz="2200"/>
          </a:p>
          <a:p>
            <a:pPr indent="-368300">
              <a:lnSpc>
                <a:spcPct val="115000"/>
              </a:lnSpc>
              <a:spcBef>
                <a:spcPts val="0"/>
              </a:spcBef>
              <a:buSzPts val="2200"/>
              <a:buAutoNum type="alphaLcParenBoth"/>
            </a:pPr>
            <a:r>
              <a:rPr lang="en" sz="2200"/>
              <a:t>62% of the variability in the % of residents living in poverty among the 51 states is explained by the model.</a:t>
            </a:r>
            <a:endParaRPr sz="2200"/>
          </a:p>
        </p:txBody>
      </p:sp>
      <p:sp>
        <p:nvSpPr>
          <p:cNvPr id="382" name="Google Shape;382;p66"/>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Interpretation of R</a:t>
            </a:r>
            <a:r>
              <a:rPr lang="en" baseline="30000">
                <a:solidFill>
                  <a:schemeClr val="accent1"/>
                </a:solidFill>
              </a:rPr>
              <a:t>2</a:t>
            </a:r>
            <a:endParaRPr baseline="30000">
              <a:solidFill>
                <a:schemeClr val="accent1"/>
              </a:solidFill>
            </a:endParaRPr>
          </a:p>
        </p:txBody>
      </p:sp>
      <p:pic>
        <p:nvPicPr>
          <p:cNvPr id="383" name="Google Shape;383;p66"/>
          <p:cNvPicPr preferRelativeResize="0"/>
          <p:nvPr/>
        </p:nvPicPr>
        <p:blipFill>
          <a:blip r:embed="rId3">
            <a:alphaModFix/>
          </a:blip>
          <a:stretch>
            <a:fillRect/>
          </a:stretch>
        </p:blipFill>
        <p:spPr>
          <a:xfrm>
            <a:off x="7134214" y="2726039"/>
            <a:ext cx="3076575" cy="2409825"/>
          </a:xfrm>
          <a:prstGeom prst="rect">
            <a:avLst/>
          </a:prstGeom>
          <a:noFill/>
          <a:ln>
            <a:noFill/>
          </a:ln>
        </p:spPr>
      </p:pic>
      <p:sp>
        <p:nvSpPr>
          <p:cNvPr id="384" name="Google Shape;384;p66"/>
          <p:cNvSpPr txBox="1"/>
          <p:nvPr/>
        </p:nvSpPr>
        <p:spPr>
          <a:xfrm>
            <a:off x="1905000" y="228600"/>
            <a:ext cx="8588400" cy="3000000"/>
          </a:xfrm>
          <a:prstGeom prst="rect">
            <a:avLst/>
          </a:prstGeom>
          <a:noFill/>
          <a:ln>
            <a:noFill/>
          </a:ln>
        </p:spPr>
        <p:txBody>
          <a:bodyPr spcFirstLastPara="1" wrap="square" lIns="91425" tIns="91425" rIns="91425" bIns="91425" anchor="ctr" anchorCtr="0">
            <a:noAutofit/>
          </a:bodyPr>
          <a:lstStyle/>
          <a:p>
            <a:pPr>
              <a:lnSpc>
                <a:spcPct val="115000"/>
              </a:lnSpc>
            </a:pPr>
            <a:r>
              <a:rPr lang="en" sz="2000">
                <a:solidFill>
                  <a:schemeClr val="accent1"/>
                </a:solidFill>
              </a:rPr>
              <a:t>Which of the below is the correct interpretation of </a:t>
            </a:r>
            <a:r>
              <a:rPr lang="en" sz="2000" i="1">
                <a:solidFill>
                  <a:schemeClr val="accent1"/>
                </a:solidFill>
              </a:rPr>
              <a:t>R</a:t>
            </a:r>
            <a:r>
              <a:rPr lang="en" sz="2000">
                <a:solidFill>
                  <a:schemeClr val="accent1"/>
                </a:solidFill>
              </a:rPr>
              <a:t> = -0.62, </a:t>
            </a:r>
            <a:r>
              <a:rPr lang="en" sz="2000" i="1">
                <a:solidFill>
                  <a:schemeClr val="accent1"/>
                </a:solidFill>
              </a:rPr>
              <a:t>R</a:t>
            </a:r>
            <a:r>
              <a:rPr lang="en" sz="2000" i="1" baseline="30000">
                <a:solidFill>
                  <a:schemeClr val="accent1"/>
                </a:solidFill>
              </a:rPr>
              <a:t>2</a:t>
            </a:r>
            <a:r>
              <a:rPr lang="en" sz="2000">
                <a:solidFill>
                  <a:schemeClr val="accent1"/>
                </a:solidFill>
              </a:rPr>
              <a:t> = 0.38?</a:t>
            </a:r>
            <a:endParaRPr sz="2000">
              <a:solidFill>
                <a:schemeClr val="accent1"/>
              </a:solidFill>
            </a:endParaRPr>
          </a:p>
        </p:txBody>
      </p:sp>
    </p:spTree>
    <p:extLst>
      <p:ext uri="{BB962C8B-B14F-4D97-AF65-F5344CB8AC3E}">
        <p14:creationId xmlns:p14="http://schemas.microsoft.com/office/powerpoint/2010/main" val="16728059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7"/>
          <p:cNvSpPr txBox="1">
            <a:spLocks noGrp="1"/>
          </p:cNvSpPr>
          <p:nvPr>
            <p:ph type="body" idx="1"/>
          </p:nvPr>
        </p:nvSpPr>
        <p:spPr>
          <a:xfrm flipH="1">
            <a:off x="1905000" y="1677213"/>
            <a:ext cx="5348700" cy="40503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Clr>
                <a:schemeClr val="dk1"/>
              </a:buClr>
              <a:buSzPts val="1100"/>
              <a:buNone/>
            </a:pPr>
            <a:endParaRPr sz="2200"/>
          </a:p>
          <a:p>
            <a:pPr indent="-368300">
              <a:lnSpc>
                <a:spcPct val="115000"/>
              </a:lnSpc>
              <a:spcBef>
                <a:spcPts val="0"/>
              </a:spcBef>
              <a:buSzPts val="2200"/>
              <a:buAutoNum type="alphaLcParenBoth"/>
            </a:pPr>
            <a:r>
              <a:rPr lang="en" sz="2200"/>
              <a:t>38% of the variability in the % of HG graduates among the 51 states is explained by the model.</a:t>
            </a:r>
            <a:endParaRPr sz="2200"/>
          </a:p>
          <a:p>
            <a:pPr indent="-368300">
              <a:lnSpc>
                <a:spcPct val="115000"/>
              </a:lnSpc>
              <a:spcBef>
                <a:spcPts val="0"/>
              </a:spcBef>
              <a:buClr>
                <a:srgbClr val="FF9900"/>
              </a:buClr>
              <a:buSzPts val="2200"/>
              <a:buAutoNum type="alphaLcParenBoth"/>
            </a:pPr>
            <a:r>
              <a:rPr lang="en" sz="2200" i="1">
                <a:solidFill>
                  <a:srgbClr val="FF9900"/>
                </a:solidFill>
              </a:rPr>
              <a:t>38% of the variability in the % of residents living in poverty among the 51 states is explained by the model.</a:t>
            </a:r>
            <a:endParaRPr sz="2200" i="1">
              <a:solidFill>
                <a:srgbClr val="FF9900"/>
              </a:solidFill>
            </a:endParaRPr>
          </a:p>
          <a:p>
            <a:pPr indent="-368300">
              <a:lnSpc>
                <a:spcPct val="115000"/>
              </a:lnSpc>
              <a:spcBef>
                <a:spcPts val="0"/>
              </a:spcBef>
              <a:buSzPts val="2200"/>
              <a:buAutoNum type="alphaLcParenBoth"/>
            </a:pPr>
            <a:r>
              <a:rPr lang="en" sz="2200"/>
              <a:t>38% of the time % HS graduates predict % living in poverty correctly.</a:t>
            </a:r>
            <a:endParaRPr sz="2200"/>
          </a:p>
          <a:p>
            <a:pPr indent="-368300">
              <a:lnSpc>
                <a:spcPct val="115000"/>
              </a:lnSpc>
              <a:spcBef>
                <a:spcPts val="0"/>
              </a:spcBef>
              <a:buSzPts val="2200"/>
              <a:buAutoNum type="alphaLcParenBoth"/>
            </a:pPr>
            <a:r>
              <a:rPr lang="en" sz="2200"/>
              <a:t>62% of the variability in the % of residents living in poverty among the 51 states is explained by the model.</a:t>
            </a:r>
            <a:endParaRPr sz="2200"/>
          </a:p>
        </p:txBody>
      </p:sp>
      <p:sp>
        <p:nvSpPr>
          <p:cNvPr id="390" name="Google Shape;390;p67"/>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Interpretation of R</a:t>
            </a:r>
            <a:r>
              <a:rPr lang="en" baseline="30000">
                <a:solidFill>
                  <a:schemeClr val="accent1"/>
                </a:solidFill>
              </a:rPr>
              <a:t>2</a:t>
            </a:r>
            <a:endParaRPr baseline="30000">
              <a:solidFill>
                <a:schemeClr val="accent1"/>
              </a:solidFill>
            </a:endParaRPr>
          </a:p>
        </p:txBody>
      </p:sp>
      <p:pic>
        <p:nvPicPr>
          <p:cNvPr id="391" name="Google Shape;391;p67"/>
          <p:cNvPicPr preferRelativeResize="0"/>
          <p:nvPr/>
        </p:nvPicPr>
        <p:blipFill>
          <a:blip r:embed="rId3">
            <a:alphaModFix/>
          </a:blip>
          <a:stretch>
            <a:fillRect/>
          </a:stretch>
        </p:blipFill>
        <p:spPr>
          <a:xfrm>
            <a:off x="7134214" y="2726039"/>
            <a:ext cx="3076575" cy="2409825"/>
          </a:xfrm>
          <a:prstGeom prst="rect">
            <a:avLst/>
          </a:prstGeom>
          <a:noFill/>
          <a:ln>
            <a:noFill/>
          </a:ln>
        </p:spPr>
      </p:pic>
      <p:sp>
        <p:nvSpPr>
          <p:cNvPr id="392" name="Google Shape;392;p67"/>
          <p:cNvSpPr txBox="1"/>
          <p:nvPr/>
        </p:nvSpPr>
        <p:spPr>
          <a:xfrm>
            <a:off x="1905000" y="228600"/>
            <a:ext cx="8588400" cy="3000000"/>
          </a:xfrm>
          <a:prstGeom prst="rect">
            <a:avLst/>
          </a:prstGeom>
          <a:noFill/>
          <a:ln>
            <a:noFill/>
          </a:ln>
        </p:spPr>
        <p:txBody>
          <a:bodyPr spcFirstLastPara="1" wrap="square" lIns="91425" tIns="91425" rIns="91425" bIns="91425" anchor="ctr" anchorCtr="0">
            <a:noAutofit/>
          </a:bodyPr>
          <a:lstStyle/>
          <a:p>
            <a:pPr>
              <a:lnSpc>
                <a:spcPct val="115000"/>
              </a:lnSpc>
            </a:pPr>
            <a:r>
              <a:rPr lang="en" sz="2000">
                <a:solidFill>
                  <a:schemeClr val="accent1"/>
                </a:solidFill>
              </a:rPr>
              <a:t>Which of the below is the correct interpretation of </a:t>
            </a:r>
            <a:r>
              <a:rPr lang="en" sz="2000" i="1">
                <a:solidFill>
                  <a:schemeClr val="accent1"/>
                </a:solidFill>
              </a:rPr>
              <a:t>R</a:t>
            </a:r>
            <a:r>
              <a:rPr lang="en" sz="2000">
                <a:solidFill>
                  <a:schemeClr val="accent1"/>
                </a:solidFill>
              </a:rPr>
              <a:t> = -0.62, </a:t>
            </a:r>
            <a:r>
              <a:rPr lang="en" sz="2000" i="1">
                <a:solidFill>
                  <a:schemeClr val="accent1"/>
                </a:solidFill>
              </a:rPr>
              <a:t>R</a:t>
            </a:r>
            <a:r>
              <a:rPr lang="en" sz="2000" i="1" baseline="30000">
                <a:solidFill>
                  <a:schemeClr val="accent1"/>
                </a:solidFill>
              </a:rPr>
              <a:t>2</a:t>
            </a:r>
            <a:r>
              <a:rPr lang="en" sz="2000">
                <a:solidFill>
                  <a:schemeClr val="accent1"/>
                </a:solidFill>
              </a:rPr>
              <a:t> = 0.38?</a:t>
            </a:r>
            <a:endParaRPr sz="2000">
              <a:solidFill>
                <a:schemeClr val="accent1"/>
              </a:solidFill>
            </a:endParaRPr>
          </a:p>
        </p:txBody>
      </p:sp>
    </p:spTree>
    <p:extLst>
      <p:ext uri="{BB962C8B-B14F-4D97-AF65-F5344CB8AC3E}">
        <p14:creationId xmlns:p14="http://schemas.microsoft.com/office/powerpoint/2010/main" val="31035578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5D5AB6-7AAF-0A4F-8326-BEB50E077A1B}"/>
              </a:ext>
            </a:extLst>
          </p:cNvPr>
          <p:cNvSpPr>
            <a:spLocks noGrp="1"/>
          </p:cNvSpPr>
          <p:nvPr>
            <p:ph type="title"/>
          </p:nvPr>
        </p:nvSpPr>
        <p:spPr>
          <a:xfrm>
            <a:off x="438302" y="626468"/>
            <a:ext cx="10972800" cy="1143000"/>
          </a:xfrm>
        </p:spPr>
        <p:txBody>
          <a:bodyPr/>
          <a:lstStyle/>
          <a:p>
            <a:r>
              <a:rPr lang="en-US" dirty="0" err="1"/>
              <a:t>AnscombE's</a:t>
            </a:r>
            <a:r>
              <a:rPr lang="en-US" dirty="0"/>
              <a:t> </a:t>
            </a:r>
            <a:br>
              <a:rPr lang="en-US" dirty="0"/>
            </a:br>
            <a:r>
              <a:rPr lang="en-US" dirty="0"/>
              <a:t>quartet</a:t>
            </a:r>
          </a:p>
        </p:txBody>
      </p:sp>
      <p:sp>
        <p:nvSpPr>
          <p:cNvPr id="6" name="Text Placeholder 5">
            <a:extLst>
              <a:ext uri="{FF2B5EF4-FFF2-40B4-BE49-F238E27FC236}">
                <a16:creationId xmlns:a16="http://schemas.microsoft.com/office/drawing/2014/main" id="{EFC5B344-111E-E74F-A6D0-D1F473D28C23}"/>
              </a:ext>
            </a:extLst>
          </p:cNvPr>
          <p:cNvSpPr>
            <a:spLocks noGrp="1"/>
          </p:cNvSpPr>
          <p:nvPr>
            <p:ph type="body" idx="1"/>
          </p:nvPr>
        </p:nvSpPr>
        <p:spPr>
          <a:xfrm>
            <a:off x="459323" y="1835332"/>
            <a:ext cx="4751812" cy="4633997"/>
          </a:xfrm>
        </p:spPr>
        <p:txBody>
          <a:bodyPr/>
          <a:lstStyle/>
          <a:p>
            <a:pPr marL="38100" indent="0">
              <a:buNone/>
            </a:pPr>
            <a:r>
              <a:rPr lang="en-US" dirty="0"/>
              <a:t>These datasets are essentially identical if you look at summary statistics:</a:t>
            </a:r>
          </a:p>
          <a:p>
            <a:pPr marL="38100" indent="0">
              <a:buNone/>
            </a:pPr>
            <a:endParaRPr lang="en-US" dirty="0"/>
          </a:p>
          <a:p>
            <a:pPr>
              <a:buFont typeface="Arial" panose="020B0604020202020204" pitchFamily="34" charset="0"/>
              <a:buChar char="•"/>
            </a:pPr>
            <a:r>
              <a:rPr lang="en-US" dirty="0"/>
              <a:t>Mean of x</a:t>
            </a:r>
          </a:p>
          <a:p>
            <a:pPr>
              <a:buFont typeface="Arial" panose="020B0604020202020204" pitchFamily="34" charset="0"/>
              <a:buChar char="•"/>
            </a:pPr>
            <a:r>
              <a:rPr lang="en-US" dirty="0"/>
              <a:t>Sample variance of x</a:t>
            </a:r>
          </a:p>
          <a:p>
            <a:pPr>
              <a:buFont typeface="Arial" panose="020B0604020202020204" pitchFamily="34" charset="0"/>
              <a:buChar char="•"/>
            </a:pPr>
            <a:r>
              <a:rPr lang="en-US" dirty="0"/>
              <a:t>Mean of y</a:t>
            </a:r>
          </a:p>
          <a:p>
            <a:pPr>
              <a:buFont typeface="Arial" panose="020B0604020202020204" pitchFamily="34" charset="0"/>
              <a:buChar char="•"/>
            </a:pPr>
            <a:r>
              <a:rPr lang="en-US" dirty="0"/>
              <a:t>Sample variance of y</a:t>
            </a:r>
          </a:p>
          <a:p>
            <a:pPr>
              <a:buFont typeface="Arial" panose="020B0604020202020204" pitchFamily="34" charset="0"/>
              <a:buChar char="•"/>
            </a:pPr>
            <a:r>
              <a:rPr lang="en-US" dirty="0"/>
              <a:t>Correlation between x and y</a:t>
            </a:r>
          </a:p>
          <a:p>
            <a:pPr>
              <a:buFont typeface="Arial" panose="020B0604020202020204" pitchFamily="34" charset="0"/>
              <a:buChar char="•"/>
            </a:pPr>
            <a:r>
              <a:rPr lang="en-US" dirty="0"/>
              <a:t>Linear regression line</a:t>
            </a:r>
          </a:p>
          <a:p>
            <a:pPr>
              <a:buFont typeface="Arial" panose="020B0604020202020204" pitchFamily="34" charset="0"/>
              <a:buChar char="•"/>
            </a:pPr>
            <a:r>
              <a:rPr lang="en-US" dirty="0"/>
              <a:t>Visualization is very helpful!</a:t>
            </a:r>
          </a:p>
        </p:txBody>
      </p:sp>
      <p:sp>
        <p:nvSpPr>
          <p:cNvPr id="7" name="Rectangle 6">
            <a:extLst>
              <a:ext uri="{FF2B5EF4-FFF2-40B4-BE49-F238E27FC236}">
                <a16:creationId xmlns:a16="http://schemas.microsoft.com/office/drawing/2014/main" id="{97D5B808-44AA-CF44-844B-9A7470063DCF}"/>
              </a:ext>
            </a:extLst>
          </p:cNvPr>
          <p:cNvSpPr/>
          <p:nvPr/>
        </p:nvSpPr>
        <p:spPr>
          <a:xfrm>
            <a:off x="5570482" y="5660032"/>
            <a:ext cx="6096000" cy="461665"/>
          </a:xfrm>
          <a:prstGeom prst="rect">
            <a:avLst/>
          </a:prstGeom>
        </p:spPr>
        <p:txBody>
          <a:bodyPr>
            <a:spAutoFit/>
          </a:bodyPr>
          <a:lstStyle/>
          <a:p>
            <a:r>
              <a:rPr lang="en-US" sz="1200" dirty="0"/>
              <a:t>By </a:t>
            </a:r>
            <a:r>
              <a:rPr lang="en-US" sz="1200" dirty="0" err="1"/>
              <a:t>Anscombe.svg</a:t>
            </a:r>
            <a:r>
              <a:rPr lang="en-US" sz="1200" dirty="0"/>
              <a:t>: </a:t>
            </a:r>
            <a:r>
              <a:rPr lang="en-US" sz="1200" dirty="0" err="1"/>
              <a:t>SchutzDerivative</a:t>
            </a:r>
            <a:r>
              <a:rPr lang="en-US" sz="1200" dirty="0"/>
              <a:t> works of this file:(label using subscripts): Avenue - </a:t>
            </a:r>
            <a:r>
              <a:rPr lang="en-US" sz="1200" dirty="0" err="1"/>
              <a:t>Anscombe.svg</a:t>
            </a:r>
            <a:r>
              <a:rPr lang="en-US" sz="1200" dirty="0"/>
              <a:t>, CC BY-SA 3.0, https://</a:t>
            </a:r>
            <a:r>
              <a:rPr lang="en-US" sz="1200" dirty="0" err="1"/>
              <a:t>commons.wikimedia.org</a:t>
            </a:r>
            <a:r>
              <a:rPr lang="en-US" sz="1200" dirty="0"/>
              <a:t>/w/</a:t>
            </a:r>
            <a:r>
              <a:rPr lang="en-US" sz="1200" dirty="0" err="1"/>
              <a:t>index.php?curid</a:t>
            </a:r>
            <a:r>
              <a:rPr lang="en-US" sz="1200" dirty="0"/>
              <a:t>=9838454</a:t>
            </a:r>
          </a:p>
        </p:txBody>
      </p:sp>
      <p:pic>
        <p:nvPicPr>
          <p:cNvPr id="10" name="Graphic 9">
            <a:extLst>
              <a:ext uri="{FF2B5EF4-FFF2-40B4-BE49-F238E27FC236}">
                <a16:creationId xmlns:a16="http://schemas.microsoft.com/office/drawing/2014/main" id="{A46F98B4-2F50-CF40-AC0E-0402732F33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23110" y="692332"/>
            <a:ext cx="6830588" cy="4967700"/>
          </a:xfrm>
          <a:prstGeom prst="rect">
            <a:avLst/>
          </a:prstGeom>
        </p:spPr>
      </p:pic>
    </p:spTree>
    <p:extLst>
      <p:ext uri="{BB962C8B-B14F-4D97-AF65-F5344CB8AC3E}">
        <p14:creationId xmlns:p14="http://schemas.microsoft.com/office/powerpoint/2010/main" val="65786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0"/>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Clr>
                <a:srgbClr val="000000"/>
              </a:buClr>
              <a:buSzPts val="2000"/>
            </a:pPr>
            <a:r>
              <a:rPr lang="en" sz="2000">
                <a:solidFill>
                  <a:srgbClr val="000000"/>
                </a:solidFill>
              </a:rPr>
              <a:t>We want a line that has small residuals</a:t>
            </a:r>
            <a:endParaRPr sz="2000">
              <a:solidFill>
                <a:srgbClr val="000000"/>
              </a:solidFill>
            </a:endParaRPr>
          </a:p>
          <a:p>
            <a:pPr marL="914400" indent="-355600">
              <a:lnSpc>
                <a:spcPct val="115000"/>
              </a:lnSpc>
              <a:spcBef>
                <a:spcPts val="0"/>
              </a:spcBef>
              <a:buSzPts val="2000"/>
              <a:buAutoNum type="arabicPeriod"/>
            </a:pPr>
            <a:r>
              <a:rPr lang="en" sz="2000"/>
              <a:t>Option 1: Minimize the sum of magnitudes (absolute values) of residuals</a:t>
            </a:r>
            <a:br>
              <a:rPr lang="en" sz="2000"/>
            </a:br>
            <a:r>
              <a:rPr lang="en" sz="2000"/>
              <a:t>                          |</a:t>
            </a:r>
            <a:r>
              <a:rPr lang="en" sz="2000" i="1"/>
              <a:t>e</a:t>
            </a:r>
            <a:r>
              <a:rPr lang="en" sz="2000" i="1" baseline="-25000"/>
              <a:t>1</a:t>
            </a:r>
            <a:r>
              <a:rPr lang="en" sz="2000"/>
              <a:t>| + |</a:t>
            </a:r>
            <a:r>
              <a:rPr lang="en" sz="2000" i="1"/>
              <a:t>e</a:t>
            </a:r>
            <a:r>
              <a:rPr lang="en" sz="2000" i="1" baseline="-25000"/>
              <a:t>2</a:t>
            </a:r>
            <a:r>
              <a:rPr lang="en" sz="2000"/>
              <a:t>| + … + |</a:t>
            </a:r>
            <a:r>
              <a:rPr lang="en" sz="2000" i="1"/>
              <a:t>e</a:t>
            </a:r>
            <a:r>
              <a:rPr lang="en" sz="2000" i="1" baseline="-25000"/>
              <a:t>n</a:t>
            </a:r>
            <a:r>
              <a:rPr lang="en" sz="2000"/>
              <a:t>|</a:t>
            </a:r>
            <a:endParaRPr sz="2000"/>
          </a:p>
          <a:p>
            <a:pPr marL="914400" indent="-355600">
              <a:lnSpc>
                <a:spcPct val="115000"/>
              </a:lnSpc>
              <a:spcBef>
                <a:spcPts val="0"/>
              </a:spcBef>
              <a:buSzPts val="2000"/>
              <a:buAutoNum type="arabicPeriod"/>
            </a:pPr>
            <a:r>
              <a:rPr lang="en" sz="2000"/>
              <a:t>Option 2: Minimize the sum of squared residuals -- </a:t>
            </a:r>
            <a:r>
              <a:rPr lang="en" sz="2000" i="1">
                <a:solidFill>
                  <a:schemeClr val="accent1"/>
                </a:solidFill>
              </a:rPr>
              <a:t>least squares</a:t>
            </a:r>
            <a:endParaRPr sz="2000" i="1">
              <a:solidFill>
                <a:schemeClr val="accent1"/>
              </a:solidFill>
            </a:endParaRPr>
          </a:p>
          <a:p>
            <a:pPr marL="0" indent="0">
              <a:lnSpc>
                <a:spcPct val="115000"/>
              </a:lnSpc>
              <a:spcBef>
                <a:spcPts val="0"/>
              </a:spcBef>
              <a:buClr>
                <a:schemeClr val="dk1"/>
              </a:buClr>
              <a:buSzPts val="1100"/>
              <a:buNone/>
            </a:pPr>
            <a:r>
              <a:rPr lang="en" sz="2000"/>
              <a:t>                                        e</a:t>
            </a:r>
            <a:r>
              <a:rPr lang="en" sz="2000" baseline="-25000"/>
              <a:t>1</a:t>
            </a:r>
            <a:r>
              <a:rPr lang="en" sz="2000" baseline="30000"/>
              <a:t>2</a:t>
            </a:r>
            <a:r>
              <a:rPr lang="en" sz="2000"/>
              <a:t> + e</a:t>
            </a:r>
            <a:r>
              <a:rPr lang="en" sz="2000" baseline="-25000"/>
              <a:t>2</a:t>
            </a:r>
            <a:r>
              <a:rPr lang="en" sz="2000" baseline="30000"/>
              <a:t>2</a:t>
            </a:r>
            <a:r>
              <a:rPr lang="en" sz="2000"/>
              <a:t> + … + e</a:t>
            </a:r>
            <a:r>
              <a:rPr lang="en" sz="2000" baseline="-25000"/>
              <a:t>n</a:t>
            </a:r>
            <a:r>
              <a:rPr lang="en" sz="2000" baseline="30000"/>
              <a:t>2</a:t>
            </a:r>
            <a:endParaRPr sz="2000"/>
          </a:p>
          <a:p>
            <a:pPr marL="0" indent="0">
              <a:lnSpc>
                <a:spcPct val="115000"/>
              </a:lnSpc>
              <a:spcBef>
                <a:spcPts val="0"/>
              </a:spcBef>
              <a:buClr>
                <a:schemeClr val="dk1"/>
              </a:buClr>
              <a:buSzPts val="1100"/>
              <a:buNone/>
            </a:pPr>
            <a:endParaRPr sz="2000"/>
          </a:p>
          <a:p>
            <a:pPr indent="-355600">
              <a:lnSpc>
                <a:spcPct val="115000"/>
              </a:lnSpc>
              <a:spcBef>
                <a:spcPts val="0"/>
              </a:spcBef>
              <a:buSzPts val="2000"/>
            </a:pPr>
            <a:r>
              <a:rPr lang="en" sz="2000"/>
              <a:t>Why least squares?</a:t>
            </a:r>
            <a:endParaRPr sz="2000"/>
          </a:p>
          <a:p>
            <a:pPr marL="0" indent="0">
              <a:lnSpc>
                <a:spcPct val="115000"/>
              </a:lnSpc>
              <a:spcBef>
                <a:spcPts val="0"/>
              </a:spcBef>
              <a:buNone/>
            </a:pPr>
            <a:endParaRPr sz="2000"/>
          </a:p>
          <a:p>
            <a:pPr marL="0" indent="0">
              <a:lnSpc>
                <a:spcPct val="115000"/>
              </a:lnSpc>
              <a:spcBef>
                <a:spcPts val="0"/>
              </a:spcBef>
              <a:buNone/>
            </a:pPr>
            <a:endParaRPr sz="2000"/>
          </a:p>
        </p:txBody>
      </p:sp>
      <p:sp>
        <p:nvSpPr>
          <p:cNvPr id="76" name="Google Shape;76;p20"/>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A measure for the best line</a:t>
            </a:r>
            <a:endParaRPr baseline="30000">
              <a:solidFill>
                <a:schemeClr val="accent1"/>
              </a:solidFill>
            </a:endParaRPr>
          </a:p>
        </p:txBody>
      </p:sp>
    </p:spTree>
    <p:extLst>
      <p:ext uri="{BB962C8B-B14F-4D97-AF65-F5344CB8AC3E}">
        <p14:creationId xmlns:p14="http://schemas.microsoft.com/office/powerpoint/2010/main" val="3465426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1"/>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Clr>
                <a:srgbClr val="000000"/>
              </a:buClr>
              <a:buSzPts val="2000"/>
            </a:pPr>
            <a:r>
              <a:rPr lang="en" sz="2000">
                <a:solidFill>
                  <a:srgbClr val="000000"/>
                </a:solidFill>
              </a:rPr>
              <a:t>We want a line that has small residuals</a:t>
            </a:r>
            <a:endParaRPr sz="2000">
              <a:solidFill>
                <a:srgbClr val="000000"/>
              </a:solidFill>
            </a:endParaRPr>
          </a:p>
          <a:p>
            <a:pPr marL="914400" indent="-355600">
              <a:lnSpc>
                <a:spcPct val="115000"/>
              </a:lnSpc>
              <a:spcBef>
                <a:spcPts val="0"/>
              </a:spcBef>
              <a:buSzPts val="2000"/>
              <a:buAutoNum type="arabicPeriod"/>
            </a:pPr>
            <a:r>
              <a:rPr lang="en" sz="2000"/>
              <a:t>Option 1: Minimize the sum of magnitudes (absolute values) of residuals</a:t>
            </a:r>
            <a:br>
              <a:rPr lang="en" sz="2000"/>
            </a:br>
            <a:r>
              <a:rPr lang="en" sz="2000"/>
              <a:t>                          |</a:t>
            </a:r>
            <a:r>
              <a:rPr lang="en" sz="2000" i="1"/>
              <a:t>e</a:t>
            </a:r>
            <a:r>
              <a:rPr lang="en" sz="2000" i="1" baseline="-25000"/>
              <a:t>1</a:t>
            </a:r>
            <a:r>
              <a:rPr lang="en" sz="2000"/>
              <a:t>| + |</a:t>
            </a:r>
            <a:r>
              <a:rPr lang="en" sz="2000" i="1"/>
              <a:t>e</a:t>
            </a:r>
            <a:r>
              <a:rPr lang="en" sz="2000" i="1" baseline="-25000"/>
              <a:t>2</a:t>
            </a:r>
            <a:r>
              <a:rPr lang="en" sz="2000"/>
              <a:t>| + … + |</a:t>
            </a:r>
            <a:r>
              <a:rPr lang="en" sz="2000" i="1"/>
              <a:t>e</a:t>
            </a:r>
            <a:r>
              <a:rPr lang="en" sz="2000" i="1" baseline="-25000"/>
              <a:t>n</a:t>
            </a:r>
            <a:r>
              <a:rPr lang="en" sz="2000"/>
              <a:t>|</a:t>
            </a:r>
            <a:endParaRPr sz="2000"/>
          </a:p>
          <a:p>
            <a:pPr marL="914400" indent="-355600">
              <a:lnSpc>
                <a:spcPct val="115000"/>
              </a:lnSpc>
              <a:spcBef>
                <a:spcPts val="0"/>
              </a:spcBef>
              <a:buSzPts val="2000"/>
              <a:buAutoNum type="arabicPeriod"/>
            </a:pPr>
            <a:r>
              <a:rPr lang="en" sz="2000"/>
              <a:t>Option 2: Minimize the sum of squared residuals -- </a:t>
            </a:r>
            <a:r>
              <a:rPr lang="en" sz="2000" i="1">
                <a:solidFill>
                  <a:schemeClr val="accent1"/>
                </a:solidFill>
              </a:rPr>
              <a:t>least squares</a:t>
            </a:r>
            <a:endParaRPr sz="2000" i="1">
              <a:solidFill>
                <a:schemeClr val="accent1"/>
              </a:solidFill>
            </a:endParaRPr>
          </a:p>
          <a:p>
            <a:pPr marL="0" indent="0">
              <a:lnSpc>
                <a:spcPct val="115000"/>
              </a:lnSpc>
              <a:spcBef>
                <a:spcPts val="0"/>
              </a:spcBef>
              <a:buClr>
                <a:schemeClr val="dk1"/>
              </a:buClr>
              <a:buSzPts val="1100"/>
              <a:buNone/>
            </a:pPr>
            <a:r>
              <a:rPr lang="en" sz="2000"/>
              <a:t>                                        e</a:t>
            </a:r>
            <a:r>
              <a:rPr lang="en" sz="2000" baseline="-25000"/>
              <a:t>1</a:t>
            </a:r>
            <a:r>
              <a:rPr lang="en" sz="2000" baseline="30000"/>
              <a:t>2</a:t>
            </a:r>
            <a:r>
              <a:rPr lang="en" sz="2000"/>
              <a:t> + e</a:t>
            </a:r>
            <a:r>
              <a:rPr lang="en" sz="2000" baseline="-25000"/>
              <a:t>2</a:t>
            </a:r>
            <a:r>
              <a:rPr lang="en" sz="2000" baseline="30000"/>
              <a:t>2</a:t>
            </a:r>
            <a:r>
              <a:rPr lang="en" sz="2000"/>
              <a:t> + … + e</a:t>
            </a:r>
            <a:r>
              <a:rPr lang="en" sz="2000" baseline="-25000"/>
              <a:t>n</a:t>
            </a:r>
            <a:r>
              <a:rPr lang="en" sz="2000" baseline="30000"/>
              <a:t>2</a:t>
            </a:r>
            <a:endParaRPr sz="2000"/>
          </a:p>
          <a:p>
            <a:pPr marL="0" indent="0">
              <a:lnSpc>
                <a:spcPct val="115000"/>
              </a:lnSpc>
              <a:spcBef>
                <a:spcPts val="0"/>
              </a:spcBef>
              <a:buClr>
                <a:schemeClr val="dk1"/>
              </a:buClr>
              <a:buSzPts val="1100"/>
              <a:buNone/>
            </a:pPr>
            <a:endParaRPr sz="2000"/>
          </a:p>
          <a:p>
            <a:pPr indent="-355600">
              <a:lnSpc>
                <a:spcPct val="115000"/>
              </a:lnSpc>
              <a:spcBef>
                <a:spcPts val="0"/>
              </a:spcBef>
              <a:buSzPts val="2000"/>
            </a:pPr>
            <a:r>
              <a:rPr lang="en" sz="2000"/>
              <a:t>Why least squares?</a:t>
            </a:r>
            <a:endParaRPr sz="2000"/>
          </a:p>
          <a:p>
            <a:pPr marL="914400" indent="-355600">
              <a:lnSpc>
                <a:spcPct val="115000"/>
              </a:lnSpc>
              <a:spcBef>
                <a:spcPts val="0"/>
              </a:spcBef>
              <a:buSzPts val="2000"/>
              <a:buAutoNum type="arabicPeriod"/>
            </a:pPr>
            <a:r>
              <a:rPr lang="en" sz="2000"/>
              <a:t>Most commonly used</a:t>
            </a:r>
            <a:endParaRPr sz="2000"/>
          </a:p>
          <a:p>
            <a:pPr marL="0" indent="0">
              <a:lnSpc>
                <a:spcPct val="115000"/>
              </a:lnSpc>
              <a:spcBef>
                <a:spcPts val="0"/>
              </a:spcBef>
              <a:buNone/>
            </a:pPr>
            <a:endParaRPr sz="2000"/>
          </a:p>
          <a:p>
            <a:pPr marL="0" indent="0">
              <a:lnSpc>
                <a:spcPct val="115000"/>
              </a:lnSpc>
              <a:spcBef>
                <a:spcPts val="0"/>
              </a:spcBef>
              <a:buNone/>
            </a:pPr>
            <a:endParaRPr sz="2000"/>
          </a:p>
        </p:txBody>
      </p:sp>
      <p:sp>
        <p:nvSpPr>
          <p:cNvPr id="82" name="Google Shape;82;p2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A measure for the best line</a:t>
            </a:r>
            <a:endParaRPr baseline="30000">
              <a:solidFill>
                <a:schemeClr val="accent1"/>
              </a:solidFill>
            </a:endParaRPr>
          </a:p>
        </p:txBody>
      </p:sp>
    </p:spTree>
    <p:extLst>
      <p:ext uri="{BB962C8B-B14F-4D97-AF65-F5344CB8AC3E}">
        <p14:creationId xmlns:p14="http://schemas.microsoft.com/office/powerpoint/2010/main" val="10390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Clr>
                <a:srgbClr val="000000"/>
              </a:buClr>
              <a:buSzPts val="2000"/>
            </a:pPr>
            <a:r>
              <a:rPr lang="en" sz="2000">
                <a:solidFill>
                  <a:srgbClr val="000000"/>
                </a:solidFill>
              </a:rPr>
              <a:t>We want a line that has small residuals</a:t>
            </a:r>
            <a:endParaRPr sz="2000">
              <a:solidFill>
                <a:srgbClr val="000000"/>
              </a:solidFill>
            </a:endParaRPr>
          </a:p>
          <a:p>
            <a:pPr marL="914400" indent="-355600">
              <a:lnSpc>
                <a:spcPct val="115000"/>
              </a:lnSpc>
              <a:spcBef>
                <a:spcPts val="0"/>
              </a:spcBef>
              <a:buSzPts val="2000"/>
              <a:buAutoNum type="arabicPeriod"/>
            </a:pPr>
            <a:r>
              <a:rPr lang="en" sz="2000"/>
              <a:t>Option 1: Minimize the sum of magnitudes (absolute values) of residuals</a:t>
            </a:r>
            <a:br>
              <a:rPr lang="en" sz="2000"/>
            </a:br>
            <a:r>
              <a:rPr lang="en" sz="2000"/>
              <a:t>                          |</a:t>
            </a:r>
            <a:r>
              <a:rPr lang="en" sz="2000" i="1"/>
              <a:t>e</a:t>
            </a:r>
            <a:r>
              <a:rPr lang="en" sz="2000" i="1" baseline="-25000"/>
              <a:t>1</a:t>
            </a:r>
            <a:r>
              <a:rPr lang="en" sz="2000"/>
              <a:t>| + |</a:t>
            </a:r>
            <a:r>
              <a:rPr lang="en" sz="2000" i="1"/>
              <a:t>e</a:t>
            </a:r>
            <a:r>
              <a:rPr lang="en" sz="2000" i="1" baseline="-25000"/>
              <a:t>2</a:t>
            </a:r>
            <a:r>
              <a:rPr lang="en" sz="2000"/>
              <a:t>| + … + |</a:t>
            </a:r>
            <a:r>
              <a:rPr lang="en" sz="2000" i="1"/>
              <a:t>e</a:t>
            </a:r>
            <a:r>
              <a:rPr lang="en" sz="2000" i="1" baseline="-25000"/>
              <a:t>n</a:t>
            </a:r>
            <a:r>
              <a:rPr lang="en" sz="2000"/>
              <a:t>|</a:t>
            </a:r>
            <a:endParaRPr sz="2000"/>
          </a:p>
          <a:p>
            <a:pPr marL="914400" indent="-355600">
              <a:lnSpc>
                <a:spcPct val="115000"/>
              </a:lnSpc>
              <a:spcBef>
                <a:spcPts val="0"/>
              </a:spcBef>
              <a:buSzPts val="2000"/>
              <a:buAutoNum type="arabicPeriod"/>
            </a:pPr>
            <a:r>
              <a:rPr lang="en" sz="2000"/>
              <a:t>Option 2: Minimize the sum of squared residuals -- </a:t>
            </a:r>
            <a:r>
              <a:rPr lang="en" sz="2000" i="1">
                <a:solidFill>
                  <a:schemeClr val="accent1"/>
                </a:solidFill>
              </a:rPr>
              <a:t>least squares</a:t>
            </a:r>
            <a:endParaRPr sz="2000" i="1">
              <a:solidFill>
                <a:schemeClr val="accent1"/>
              </a:solidFill>
            </a:endParaRPr>
          </a:p>
          <a:p>
            <a:pPr marL="0" indent="0">
              <a:lnSpc>
                <a:spcPct val="115000"/>
              </a:lnSpc>
              <a:spcBef>
                <a:spcPts val="0"/>
              </a:spcBef>
              <a:buClr>
                <a:schemeClr val="dk1"/>
              </a:buClr>
              <a:buSzPts val="1100"/>
              <a:buNone/>
            </a:pPr>
            <a:r>
              <a:rPr lang="en" sz="2000"/>
              <a:t>                                        e</a:t>
            </a:r>
            <a:r>
              <a:rPr lang="en" sz="2000" baseline="-25000"/>
              <a:t>1</a:t>
            </a:r>
            <a:r>
              <a:rPr lang="en" sz="2000" baseline="30000"/>
              <a:t>2</a:t>
            </a:r>
            <a:r>
              <a:rPr lang="en" sz="2000"/>
              <a:t> + e</a:t>
            </a:r>
            <a:r>
              <a:rPr lang="en" sz="2000" baseline="-25000"/>
              <a:t>2</a:t>
            </a:r>
            <a:r>
              <a:rPr lang="en" sz="2000" baseline="30000"/>
              <a:t>2</a:t>
            </a:r>
            <a:r>
              <a:rPr lang="en" sz="2000"/>
              <a:t> + … + e</a:t>
            </a:r>
            <a:r>
              <a:rPr lang="en" sz="2000" baseline="-25000"/>
              <a:t>n</a:t>
            </a:r>
            <a:r>
              <a:rPr lang="en" sz="2000" baseline="30000"/>
              <a:t>2</a:t>
            </a:r>
            <a:endParaRPr sz="2000"/>
          </a:p>
          <a:p>
            <a:pPr marL="0" indent="0">
              <a:lnSpc>
                <a:spcPct val="115000"/>
              </a:lnSpc>
              <a:spcBef>
                <a:spcPts val="0"/>
              </a:spcBef>
              <a:buClr>
                <a:schemeClr val="dk1"/>
              </a:buClr>
              <a:buSzPts val="1100"/>
              <a:buNone/>
            </a:pPr>
            <a:endParaRPr sz="2000"/>
          </a:p>
          <a:p>
            <a:pPr indent="-355600">
              <a:lnSpc>
                <a:spcPct val="115000"/>
              </a:lnSpc>
              <a:spcBef>
                <a:spcPts val="0"/>
              </a:spcBef>
              <a:buSzPts val="2000"/>
            </a:pPr>
            <a:r>
              <a:rPr lang="en" sz="2000"/>
              <a:t>Why least squares?</a:t>
            </a:r>
            <a:endParaRPr sz="2000"/>
          </a:p>
          <a:p>
            <a:pPr marL="914400" indent="-355600">
              <a:lnSpc>
                <a:spcPct val="115000"/>
              </a:lnSpc>
              <a:spcBef>
                <a:spcPts val="0"/>
              </a:spcBef>
              <a:buSzPts val="2000"/>
              <a:buAutoNum type="arabicPeriod"/>
            </a:pPr>
            <a:r>
              <a:rPr lang="en" sz="2000"/>
              <a:t>Most commonly used</a:t>
            </a:r>
            <a:endParaRPr sz="2000"/>
          </a:p>
          <a:p>
            <a:pPr marL="914400" indent="-355600">
              <a:lnSpc>
                <a:spcPct val="115000"/>
              </a:lnSpc>
              <a:spcBef>
                <a:spcPts val="0"/>
              </a:spcBef>
              <a:buSzPts val="2000"/>
              <a:buAutoNum type="arabicPeriod"/>
            </a:pPr>
            <a:r>
              <a:rPr lang="en" sz="2000"/>
              <a:t>Easier to compute by hand and using software</a:t>
            </a:r>
            <a:endParaRPr sz="2000"/>
          </a:p>
          <a:p>
            <a:pPr marL="0" indent="0">
              <a:lnSpc>
                <a:spcPct val="115000"/>
              </a:lnSpc>
              <a:spcBef>
                <a:spcPts val="0"/>
              </a:spcBef>
              <a:buNone/>
            </a:pPr>
            <a:endParaRPr sz="2000"/>
          </a:p>
          <a:p>
            <a:pPr marL="0" indent="0">
              <a:lnSpc>
                <a:spcPct val="115000"/>
              </a:lnSpc>
              <a:spcBef>
                <a:spcPts val="0"/>
              </a:spcBef>
              <a:buNone/>
            </a:pPr>
            <a:endParaRPr sz="2000"/>
          </a:p>
        </p:txBody>
      </p:sp>
      <p:sp>
        <p:nvSpPr>
          <p:cNvPr id="88" name="Google Shape;88;p22"/>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A measure for the best line</a:t>
            </a:r>
            <a:endParaRPr baseline="30000">
              <a:solidFill>
                <a:schemeClr val="accent1"/>
              </a:solidFill>
            </a:endParaRPr>
          </a:p>
        </p:txBody>
      </p:sp>
    </p:spTree>
    <p:extLst>
      <p:ext uri="{BB962C8B-B14F-4D97-AF65-F5344CB8AC3E}">
        <p14:creationId xmlns:p14="http://schemas.microsoft.com/office/powerpoint/2010/main" val="262483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3"/>
          <p:cNvSpPr txBox="1">
            <a:spLocks noGrp="1"/>
          </p:cNvSpPr>
          <p:nvPr>
            <p:ph type="body" idx="1"/>
          </p:nvPr>
        </p:nvSpPr>
        <p:spPr>
          <a:xfrm flipH="1">
            <a:off x="1981075" y="1305775"/>
            <a:ext cx="7822200" cy="4137900"/>
          </a:xfrm>
          <a:prstGeom prst="rect">
            <a:avLst/>
          </a:prstGeom>
        </p:spPr>
        <p:txBody>
          <a:bodyPr spcFirstLastPara="1" vert="horz" wrap="square" lIns="91425" tIns="91425" rIns="91425" bIns="91425" rtlCol="0" anchor="t" anchorCtr="0">
            <a:noAutofit/>
          </a:bodyPr>
          <a:lstStyle/>
          <a:p>
            <a:pPr indent="-355600">
              <a:lnSpc>
                <a:spcPct val="115000"/>
              </a:lnSpc>
              <a:spcBef>
                <a:spcPts val="0"/>
              </a:spcBef>
              <a:buClr>
                <a:srgbClr val="000000"/>
              </a:buClr>
              <a:buSzPts val="2000"/>
            </a:pPr>
            <a:r>
              <a:rPr lang="en" sz="2000">
                <a:solidFill>
                  <a:srgbClr val="000000"/>
                </a:solidFill>
              </a:rPr>
              <a:t>We want a line that has small residuals</a:t>
            </a:r>
            <a:endParaRPr sz="2000">
              <a:solidFill>
                <a:srgbClr val="000000"/>
              </a:solidFill>
            </a:endParaRPr>
          </a:p>
          <a:p>
            <a:pPr marL="914400" indent="-355600">
              <a:lnSpc>
                <a:spcPct val="115000"/>
              </a:lnSpc>
              <a:spcBef>
                <a:spcPts val="0"/>
              </a:spcBef>
              <a:buSzPts val="2000"/>
              <a:buAutoNum type="arabicPeriod"/>
            </a:pPr>
            <a:r>
              <a:rPr lang="en" sz="2000"/>
              <a:t>Option 1: Minimize the sum of magnitudes (absolute values) of residuals</a:t>
            </a:r>
            <a:br>
              <a:rPr lang="en" sz="2000"/>
            </a:br>
            <a:r>
              <a:rPr lang="en" sz="2000"/>
              <a:t>                          |</a:t>
            </a:r>
            <a:r>
              <a:rPr lang="en" sz="2000" i="1"/>
              <a:t>e</a:t>
            </a:r>
            <a:r>
              <a:rPr lang="en" sz="2000" i="1" baseline="-25000"/>
              <a:t>1</a:t>
            </a:r>
            <a:r>
              <a:rPr lang="en" sz="2000"/>
              <a:t>| + |</a:t>
            </a:r>
            <a:r>
              <a:rPr lang="en" sz="2000" i="1"/>
              <a:t>e</a:t>
            </a:r>
            <a:r>
              <a:rPr lang="en" sz="2000" i="1" baseline="-25000"/>
              <a:t>2</a:t>
            </a:r>
            <a:r>
              <a:rPr lang="en" sz="2000"/>
              <a:t>| + … + |</a:t>
            </a:r>
            <a:r>
              <a:rPr lang="en" sz="2000" i="1"/>
              <a:t>e</a:t>
            </a:r>
            <a:r>
              <a:rPr lang="en" sz="2000" i="1" baseline="-25000"/>
              <a:t>n</a:t>
            </a:r>
            <a:r>
              <a:rPr lang="en" sz="2000"/>
              <a:t>|</a:t>
            </a:r>
            <a:endParaRPr sz="2000"/>
          </a:p>
          <a:p>
            <a:pPr marL="914400" indent="-355600">
              <a:lnSpc>
                <a:spcPct val="115000"/>
              </a:lnSpc>
              <a:spcBef>
                <a:spcPts val="0"/>
              </a:spcBef>
              <a:buSzPts val="2000"/>
              <a:buAutoNum type="arabicPeriod"/>
            </a:pPr>
            <a:r>
              <a:rPr lang="en" sz="2000"/>
              <a:t>Option 2: Minimize the sum of squared residuals -- </a:t>
            </a:r>
            <a:r>
              <a:rPr lang="en" sz="2000" i="1">
                <a:solidFill>
                  <a:schemeClr val="accent1"/>
                </a:solidFill>
              </a:rPr>
              <a:t>least squares</a:t>
            </a:r>
            <a:endParaRPr sz="2000" i="1">
              <a:solidFill>
                <a:schemeClr val="accent1"/>
              </a:solidFill>
            </a:endParaRPr>
          </a:p>
          <a:p>
            <a:pPr marL="0" indent="0">
              <a:lnSpc>
                <a:spcPct val="115000"/>
              </a:lnSpc>
              <a:spcBef>
                <a:spcPts val="0"/>
              </a:spcBef>
              <a:buClr>
                <a:schemeClr val="dk1"/>
              </a:buClr>
              <a:buSzPts val="1100"/>
              <a:buNone/>
            </a:pPr>
            <a:r>
              <a:rPr lang="en" sz="2000"/>
              <a:t>                                        e</a:t>
            </a:r>
            <a:r>
              <a:rPr lang="en" sz="2000" baseline="-25000"/>
              <a:t>1</a:t>
            </a:r>
            <a:r>
              <a:rPr lang="en" sz="2000" baseline="30000"/>
              <a:t>2</a:t>
            </a:r>
            <a:r>
              <a:rPr lang="en" sz="2000"/>
              <a:t> + e</a:t>
            </a:r>
            <a:r>
              <a:rPr lang="en" sz="2000" baseline="-25000"/>
              <a:t>2</a:t>
            </a:r>
            <a:r>
              <a:rPr lang="en" sz="2000" baseline="30000"/>
              <a:t>2</a:t>
            </a:r>
            <a:r>
              <a:rPr lang="en" sz="2000"/>
              <a:t> + … + e</a:t>
            </a:r>
            <a:r>
              <a:rPr lang="en" sz="2000" baseline="-25000"/>
              <a:t>n</a:t>
            </a:r>
            <a:r>
              <a:rPr lang="en" sz="2000" baseline="30000"/>
              <a:t>2</a:t>
            </a:r>
            <a:endParaRPr sz="2000"/>
          </a:p>
          <a:p>
            <a:pPr marL="0" indent="0">
              <a:lnSpc>
                <a:spcPct val="115000"/>
              </a:lnSpc>
              <a:spcBef>
                <a:spcPts val="0"/>
              </a:spcBef>
              <a:buClr>
                <a:schemeClr val="dk1"/>
              </a:buClr>
              <a:buSzPts val="1100"/>
              <a:buNone/>
            </a:pPr>
            <a:endParaRPr sz="2000"/>
          </a:p>
          <a:p>
            <a:pPr indent="-355600">
              <a:lnSpc>
                <a:spcPct val="115000"/>
              </a:lnSpc>
              <a:spcBef>
                <a:spcPts val="0"/>
              </a:spcBef>
              <a:buSzPts val="2000"/>
            </a:pPr>
            <a:r>
              <a:rPr lang="en" sz="2000"/>
              <a:t>Why least squares?</a:t>
            </a:r>
            <a:endParaRPr sz="2000"/>
          </a:p>
          <a:p>
            <a:pPr marL="914400" indent="-355600">
              <a:lnSpc>
                <a:spcPct val="115000"/>
              </a:lnSpc>
              <a:spcBef>
                <a:spcPts val="0"/>
              </a:spcBef>
              <a:buSzPts val="2000"/>
              <a:buAutoNum type="arabicPeriod"/>
            </a:pPr>
            <a:r>
              <a:rPr lang="en" sz="2000"/>
              <a:t>Most commonly used</a:t>
            </a:r>
            <a:endParaRPr sz="2000"/>
          </a:p>
          <a:p>
            <a:pPr marL="914400" indent="-355600">
              <a:lnSpc>
                <a:spcPct val="115000"/>
              </a:lnSpc>
              <a:spcBef>
                <a:spcPts val="0"/>
              </a:spcBef>
              <a:buSzPts val="2000"/>
              <a:buAutoNum type="arabicPeriod"/>
            </a:pPr>
            <a:r>
              <a:rPr lang="en" sz="2000"/>
              <a:t>Easier to compute by hand and using software</a:t>
            </a:r>
            <a:endParaRPr sz="2000"/>
          </a:p>
          <a:p>
            <a:pPr marL="914400" indent="-355600">
              <a:lnSpc>
                <a:spcPct val="115000"/>
              </a:lnSpc>
              <a:spcBef>
                <a:spcPts val="0"/>
              </a:spcBef>
              <a:buSzPts val="2000"/>
              <a:buAutoNum type="arabicPeriod"/>
            </a:pPr>
            <a:r>
              <a:rPr lang="en" sz="2000"/>
              <a:t>In many applications, a residual twice as large as another is usually more than twice as bad</a:t>
            </a:r>
            <a:endParaRPr sz="2000"/>
          </a:p>
          <a:p>
            <a:pPr marL="0" indent="0">
              <a:lnSpc>
                <a:spcPct val="115000"/>
              </a:lnSpc>
              <a:spcBef>
                <a:spcPts val="0"/>
              </a:spcBef>
              <a:buNone/>
            </a:pPr>
            <a:endParaRPr sz="2000"/>
          </a:p>
        </p:txBody>
      </p:sp>
      <p:sp>
        <p:nvSpPr>
          <p:cNvPr id="94" name="Google Shape;94;p2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A measure for the best line</a:t>
            </a:r>
            <a:endParaRPr baseline="30000">
              <a:solidFill>
                <a:schemeClr val="accent1"/>
              </a:solidFill>
            </a:endParaRPr>
          </a:p>
        </p:txBody>
      </p:sp>
    </p:spTree>
    <p:extLst>
      <p:ext uri="{BB962C8B-B14F-4D97-AF65-F5344CB8AC3E}">
        <p14:creationId xmlns:p14="http://schemas.microsoft.com/office/powerpoint/2010/main" val="52856204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{E1965DA6-1EDB-A44E-B17D-48CC4EF17F92}tf10001123</Template>
  <TotalTime>12640</TotalTime>
  <Words>2139</Words>
  <Application>Microsoft Macintosh PowerPoint</Application>
  <PresentationFormat>Widescreen</PresentationFormat>
  <Paragraphs>235</Paragraphs>
  <Slides>54</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Gill Sans MT</vt:lpstr>
      <vt:lpstr>Wingdings 2</vt:lpstr>
      <vt:lpstr>Dividend</vt:lpstr>
      <vt:lpstr>INFO 5871-001: Data Science / Info Science</vt:lpstr>
      <vt:lpstr>Regression</vt:lpstr>
      <vt:lpstr>A measure for the best line</vt:lpstr>
      <vt:lpstr>A measure for the best line</vt:lpstr>
      <vt:lpstr>A measure for the best line</vt:lpstr>
      <vt:lpstr>A measure for the best line</vt:lpstr>
      <vt:lpstr>A measure for the best line</vt:lpstr>
      <vt:lpstr>A measure for the best line</vt:lpstr>
      <vt:lpstr>A measure for the best line</vt:lpstr>
      <vt:lpstr>The least squares line</vt:lpstr>
      <vt:lpstr>Conditions for the least squares line</vt:lpstr>
      <vt:lpstr>Conditions for the least squares line</vt:lpstr>
      <vt:lpstr>Conditions for the least squares line</vt:lpstr>
      <vt:lpstr>Conditions: (1) Linearity</vt:lpstr>
      <vt:lpstr>Conditions: (1) Linearity</vt:lpstr>
      <vt:lpstr>Conditions: (1) Linearity</vt:lpstr>
      <vt:lpstr>Anatomy of a residuals plot</vt:lpstr>
      <vt:lpstr>Anatomy of a residuals plot</vt:lpstr>
      <vt:lpstr>Conditions: (2) Nearly normal residuals</vt:lpstr>
      <vt:lpstr>Conditions: (2) Nearly normal residuals</vt:lpstr>
      <vt:lpstr>Conditions: (2) Nearly normal residuals</vt:lpstr>
      <vt:lpstr>Conditions: (3) Constant variability</vt:lpstr>
      <vt:lpstr>Conditions: (3) Constant variability</vt:lpstr>
      <vt:lpstr>Conditions: (3) Constant variability</vt:lpstr>
      <vt:lpstr>Conditions: (3) Constant variability</vt:lpstr>
      <vt:lpstr>Checking conditions</vt:lpstr>
      <vt:lpstr>Checking conditions</vt:lpstr>
      <vt:lpstr>Checking conditions</vt:lpstr>
      <vt:lpstr>Checking conditions</vt:lpstr>
      <vt:lpstr>Given...</vt:lpstr>
      <vt:lpstr>Slope</vt:lpstr>
      <vt:lpstr>Slope</vt:lpstr>
      <vt:lpstr>Slope</vt:lpstr>
      <vt:lpstr>Intercept</vt:lpstr>
      <vt:lpstr>Intercept</vt:lpstr>
      <vt:lpstr>Intercept</vt:lpstr>
      <vt:lpstr>Which of the following is the correct interpretation of the intercept?</vt:lpstr>
      <vt:lpstr>Which of the following is the correct interpretation of the intercept?</vt:lpstr>
      <vt:lpstr>More on the intercept</vt:lpstr>
      <vt:lpstr>Regression line</vt:lpstr>
      <vt:lpstr>Interpretation of slope and intercept</vt:lpstr>
      <vt:lpstr>Prediction</vt:lpstr>
      <vt:lpstr>Extrapolation</vt:lpstr>
      <vt:lpstr>Examples of extrapolation</vt:lpstr>
      <vt:lpstr>Examples of extrapolation</vt:lpstr>
      <vt:lpstr>Examples of extrapolation</vt:lpstr>
      <vt:lpstr>R2</vt:lpstr>
      <vt:lpstr>R2</vt:lpstr>
      <vt:lpstr>R2</vt:lpstr>
      <vt:lpstr>R2</vt:lpstr>
      <vt:lpstr>R2</vt:lpstr>
      <vt:lpstr>Interpretation of R2</vt:lpstr>
      <vt:lpstr>Interpretation of R2</vt:lpstr>
      <vt:lpstr>AnscombE's  quartet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 5871-001: Data Science / Info Science</dc:title>
  <dc:creator>Robin Douglas Burke</dc:creator>
  <cp:lastModifiedBy>Robin Douglas Burke</cp:lastModifiedBy>
  <cp:revision>62</cp:revision>
  <dcterms:created xsi:type="dcterms:W3CDTF">2019-08-24T17:30:40Z</dcterms:created>
  <dcterms:modified xsi:type="dcterms:W3CDTF">2019-10-28T21:25:33Z</dcterms:modified>
</cp:coreProperties>
</file>