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7"/>
  </p:notesMasterIdLst>
  <p:sldIdLst>
    <p:sldId id="256" r:id="rId2"/>
    <p:sldId id="261" r:id="rId3"/>
    <p:sldId id="258" r:id="rId4"/>
    <p:sldId id="259" r:id="rId5"/>
    <p:sldId id="260" r:id="rId6"/>
    <p:sldId id="263" r:id="rId7"/>
    <p:sldId id="264" r:id="rId8"/>
    <p:sldId id="265" r:id="rId9"/>
    <p:sldId id="266" r:id="rId10"/>
    <p:sldId id="267" r:id="rId11"/>
    <p:sldId id="268" r:id="rId12"/>
    <p:sldId id="269" r:id="rId13"/>
    <p:sldId id="270" r:id="rId14"/>
    <p:sldId id="271"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DF5E6-1C9C-1645-84C7-07C94D82A3D1}" type="datetimeFigureOut">
              <a:rPr lang="en-US" smtClean="0"/>
              <a:t>10/28/19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97F2A-77BC-2647-88EC-248BB500C724}" type="slidenum">
              <a:rPr lang="en-US" smtClean="0"/>
              <a:t>‹#›</a:t>
            </a:fld>
            <a:endParaRPr lang="en-US"/>
          </a:p>
        </p:txBody>
      </p:sp>
    </p:spTree>
    <p:extLst>
      <p:ext uri="{BB962C8B-B14F-4D97-AF65-F5344CB8AC3E}">
        <p14:creationId xmlns:p14="http://schemas.microsoft.com/office/powerpoint/2010/main" val="318012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304decb5_0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304decb5_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346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3054cee1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3054cee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93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3054cee1_0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3054cee1_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410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a636de074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a636de07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491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3054cee1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3054cee1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2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3054cee1_0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3054cee1_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653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636de074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636de07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14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3054cee1_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3054cee1_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415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a636de074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a636de07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889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a636de074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a636de07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41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a636de074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a636de07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216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3054cee1_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3054cee1_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283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3054cee1_0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3054cee1_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33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10/28/19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838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10/28/19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9544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586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2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10/28/19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966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87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65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9443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358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10/28/19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50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76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10/28/19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43646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creativecommons.org/licenses/by-sa/3.0/u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7B1F-1643-DB4A-A2FA-8BCD8F58FFA3}"/>
              </a:ext>
            </a:extLst>
          </p:cNvPr>
          <p:cNvSpPr>
            <a:spLocks noGrp="1"/>
          </p:cNvSpPr>
          <p:nvPr>
            <p:ph type="ctrTitle"/>
          </p:nvPr>
        </p:nvSpPr>
        <p:spPr/>
        <p:txBody>
          <a:bodyPr/>
          <a:lstStyle/>
          <a:p>
            <a:r>
              <a:rPr lang="en-US" dirty="0"/>
              <a:t>INFO 5871-001: Data Science / Info Science</a:t>
            </a:r>
          </a:p>
        </p:txBody>
      </p:sp>
      <p:sp>
        <p:nvSpPr>
          <p:cNvPr id="3" name="Subtitle 2">
            <a:extLst>
              <a:ext uri="{FF2B5EF4-FFF2-40B4-BE49-F238E27FC236}">
                <a16:creationId xmlns:a16="http://schemas.microsoft.com/office/drawing/2014/main" id="{5E5303BC-0E65-1448-8347-E5E53CB03C45}"/>
              </a:ext>
            </a:extLst>
          </p:cNvPr>
          <p:cNvSpPr>
            <a:spLocks noGrp="1"/>
          </p:cNvSpPr>
          <p:nvPr>
            <p:ph type="subTitle" idx="1"/>
          </p:nvPr>
        </p:nvSpPr>
        <p:spPr>
          <a:xfrm>
            <a:off x="581194" y="2495445"/>
            <a:ext cx="10993546" cy="590321"/>
          </a:xfrm>
        </p:spPr>
        <p:txBody>
          <a:bodyPr>
            <a:normAutofit/>
          </a:bodyPr>
          <a:lstStyle/>
          <a:p>
            <a:r>
              <a:rPr lang="en-US" dirty="0"/>
              <a:t>Robin burke, Fall 2019</a:t>
            </a:r>
          </a:p>
        </p:txBody>
      </p:sp>
    </p:spTree>
    <p:extLst>
      <p:ext uri="{BB962C8B-B14F-4D97-AF65-F5344CB8AC3E}">
        <p14:creationId xmlns:p14="http://schemas.microsoft.com/office/powerpoint/2010/main" val="269307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Influential points</a:t>
            </a:r>
            <a:endParaRPr baseline="30000">
              <a:solidFill>
                <a:schemeClr val="accent1"/>
              </a:solidFill>
            </a:endParaRPr>
          </a:p>
        </p:txBody>
      </p:sp>
      <p:sp>
        <p:nvSpPr>
          <p:cNvPr id="104" name="Google Shape;104;p24"/>
          <p:cNvSpPr txBox="1">
            <a:spLocks noGrp="1"/>
          </p:cNvSpPr>
          <p:nvPr>
            <p:ph type="body" idx="1"/>
          </p:nvPr>
        </p:nvSpPr>
        <p:spPr>
          <a:xfrm flipH="1">
            <a:off x="1981075" y="1153375"/>
            <a:ext cx="7822200" cy="41856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000"/>
              <a:t>Data are available on the log of the surface temperature and the log of the light intensity of 47 stars in the star cluster CYG OB1.</a:t>
            </a:r>
            <a:endParaRPr sz="2000"/>
          </a:p>
        </p:txBody>
      </p:sp>
      <p:pic>
        <p:nvPicPr>
          <p:cNvPr id="105" name="Google Shape;105;p24"/>
          <p:cNvPicPr preferRelativeResize="0"/>
          <p:nvPr/>
        </p:nvPicPr>
        <p:blipFill>
          <a:blip r:embed="rId3">
            <a:alphaModFix/>
          </a:blip>
          <a:stretch>
            <a:fillRect/>
          </a:stretch>
        </p:blipFill>
        <p:spPr>
          <a:xfrm>
            <a:off x="1981200" y="2168650"/>
            <a:ext cx="5542050" cy="4107850"/>
          </a:xfrm>
          <a:prstGeom prst="rect">
            <a:avLst/>
          </a:prstGeom>
          <a:noFill/>
          <a:ln>
            <a:noFill/>
          </a:ln>
        </p:spPr>
      </p:pic>
      <p:pic>
        <p:nvPicPr>
          <p:cNvPr id="106" name="Google Shape;106;p24" descr="Screen Shot 2014-04-27 at 4.14.15 PM.png"/>
          <p:cNvPicPr preferRelativeResize="0"/>
          <p:nvPr/>
        </p:nvPicPr>
        <p:blipFill>
          <a:blip r:embed="rId4">
            <a:alphaModFix/>
          </a:blip>
          <a:stretch>
            <a:fillRect/>
          </a:stretch>
        </p:blipFill>
        <p:spPr>
          <a:xfrm>
            <a:off x="7631251" y="2213576"/>
            <a:ext cx="2865925" cy="3277801"/>
          </a:xfrm>
          <a:prstGeom prst="rect">
            <a:avLst/>
          </a:prstGeom>
          <a:noFill/>
          <a:ln>
            <a:noFill/>
          </a:ln>
        </p:spPr>
      </p:pic>
    </p:spTree>
    <p:extLst>
      <p:ext uri="{BB962C8B-B14F-4D97-AF65-F5344CB8AC3E}">
        <p14:creationId xmlns:p14="http://schemas.microsoft.com/office/powerpoint/2010/main" val="332708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flipH="1">
            <a:off x="1981075" y="1305775"/>
            <a:ext cx="3643200" cy="41856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solidFill>
                  <a:schemeClr val="accent1"/>
                </a:solidFill>
              </a:rPr>
              <a:t>Which of the below best describes the outlier?</a:t>
            </a:r>
            <a:endParaRPr sz="2200">
              <a:solidFill>
                <a:schemeClr val="accent1"/>
              </a:solidFill>
            </a:endParaRPr>
          </a:p>
          <a:p>
            <a:pPr marL="0" indent="0">
              <a:lnSpc>
                <a:spcPct val="115000"/>
              </a:lnSpc>
              <a:spcBef>
                <a:spcPts val="0"/>
              </a:spcBef>
              <a:buClr>
                <a:schemeClr val="dk1"/>
              </a:buClr>
              <a:buSzPts val="1100"/>
              <a:buNone/>
            </a:pPr>
            <a:endParaRPr sz="2200"/>
          </a:p>
          <a:p>
            <a:pPr indent="-368300">
              <a:lnSpc>
                <a:spcPct val="115000"/>
              </a:lnSpc>
              <a:spcBef>
                <a:spcPts val="0"/>
              </a:spcBef>
              <a:buSzPts val="2200"/>
              <a:buAutoNum type="alphaLcParenBoth"/>
            </a:pPr>
            <a:r>
              <a:rPr lang="en" sz="2200"/>
              <a:t>influential</a:t>
            </a:r>
            <a:endParaRPr sz="2200"/>
          </a:p>
          <a:p>
            <a:pPr indent="-368300">
              <a:lnSpc>
                <a:spcPct val="115000"/>
              </a:lnSpc>
              <a:spcBef>
                <a:spcPts val="0"/>
              </a:spcBef>
              <a:buSzPts val="2200"/>
              <a:buAutoNum type="alphaLcParenBoth"/>
            </a:pPr>
            <a:r>
              <a:rPr lang="en" sz="2200"/>
              <a:t>high leverage</a:t>
            </a:r>
            <a:endParaRPr sz="2200"/>
          </a:p>
          <a:p>
            <a:pPr indent="-368300">
              <a:lnSpc>
                <a:spcPct val="115000"/>
              </a:lnSpc>
              <a:spcBef>
                <a:spcPts val="0"/>
              </a:spcBef>
              <a:buSzPts val="2200"/>
              <a:buAutoNum type="alphaLcParenBoth"/>
            </a:pPr>
            <a:r>
              <a:rPr lang="en" sz="2200"/>
              <a:t>none of the above</a:t>
            </a:r>
            <a:endParaRPr sz="2200"/>
          </a:p>
          <a:p>
            <a:pPr indent="-368300">
              <a:lnSpc>
                <a:spcPct val="115000"/>
              </a:lnSpc>
              <a:spcBef>
                <a:spcPts val="0"/>
              </a:spcBef>
              <a:buSzPts val="2200"/>
              <a:buAutoNum type="alphaLcParenBoth"/>
            </a:pPr>
            <a:r>
              <a:rPr lang="en" sz="2200"/>
              <a:t>there are no outliers</a:t>
            </a:r>
            <a:endParaRPr sz="2200"/>
          </a:p>
          <a:p>
            <a:pPr marL="0" indent="0">
              <a:lnSpc>
                <a:spcPct val="115000"/>
              </a:lnSpc>
              <a:spcBef>
                <a:spcPts val="0"/>
              </a:spcBef>
              <a:buNone/>
            </a:pPr>
            <a:endParaRPr sz="2200"/>
          </a:p>
        </p:txBody>
      </p:sp>
      <p:sp>
        <p:nvSpPr>
          <p:cNvPr id="112" name="Google Shape;112;p2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Types of outliers</a:t>
            </a:r>
            <a:endParaRPr baseline="30000">
              <a:solidFill>
                <a:schemeClr val="accent1"/>
              </a:solidFill>
            </a:endParaRPr>
          </a:p>
        </p:txBody>
      </p:sp>
      <p:pic>
        <p:nvPicPr>
          <p:cNvPr id="113" name="Google Shape;113;p25"/>
          <p:cNvPicPr preferRelativeResize="0"/>
          <p:nvPr/>
        </p:nvPicPr>
        <p:blipFill>
          <a:blip r:embed="rId3">
            <a:alphaModFix/>
          </a:blip>
          <a:stretch>
            <a:fillRect/>
          </a:stretch>
        </p:blipFill>
        <p:spPr>
          <a:xfrm>
            <a:off x="5311750" y="1305773"/>
            <a:ext cx="4449100" cy="5003150"/>
          </a:xfrm>
          <a:prstGeom prst="rect">
            <a:avLst/>
          </a:prstGeom>
          <a:noFill/>
          <a:ln>
            <a:noFill/>
          </a:ln>
        </p:spPr>
      </p:pic>
    </p:spTree>
    <p:extLst>
      <p:ext uri="{BB962C8B-B14F-4D97-AF65-F5344CB8AC3E}">
        <p14:creationId xmlns:p14="http://schemas.microsoft.com/office/powerpoint/2010/main" val="352702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6"/>
          <p:cNvSpPr txBox="1">
            <a:spLocks noGrp="1"/>
          </p:cNvSpPr>
          <p:nvPr>
            <p:ph type="body" idx="1"/>
          </p:nvPr>
        </p:nvSpPr>
        <p:spPr>
          <a:xfrm flipH="1">
            <a:off x="1981075" y="1305775"/>
            <a:ext cx="3643200" cy="41856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solidFill>
                  <a:schemeClr val="accent1"/>
                </a:solidFill>
              </a:rPr>
              <a:t>Which of the below best describes the outlier?</a:t>
            </a:r>
            <a:endParaRPr sz="2200">
              <a:solidFill>
                <a:schemeClr val="accent1"/>
              </a:solidFill>
            </a:endParaRPr>
          </a:p>
          <a:p>
            <a:pPr marL="0" indent="0">
              <a:lnSpc>
                <a:spcPct val="115000"/>
              </a:lnSpc>
              <a:spcBef>
                <a:spcPts val="0"/>
              </a:spcBef>
              <a:buNone/>
            </a:pPr>
            <a:endParaRPr sz="2200"/>
          </a:p>
          <a:p>
            <a:pPr indent="-368300">
              <a:lnSpc>
                <a:spcPct val="115000"/>
              </a:lnSpc>
              <a:spcBef>
                <a:spcPts val="0"/>
              </a:spcBef>
              <a:buSzPts val="2200"/>
              <a:buAutoNum type="alphaLcParenBoth"/>
            </a:pPr>
            <a:r>
              <a:rPr lang="en" sz="2200"/>
              <a:t>influential</a:t>
            </a:r>
            <a:endParaRPr sz="2200"/>
          </a:p>
          <a:p>
            <a:pPr indent="-368300">
              <a:lnSpc>
                <a:spcPct val="115000"/>
              </a:lnSpc>
              <a:spcBef>
                <a:spcPts val="0"/>
              </a:spcBef>
              <a:buClr>
                <a:srgbClr val="FF9900"/>
              </a:buClr>
              <a:buSzPts val="2200"/>
              <a:buAutoNum type="alphaLcParenBoth"/>
            </a:pPr>
            <a:r>
              <a:rPr lang="en" sz="2200" i="1">
                <a:solidFill>
                  <a:srgbClr val="FF9900"/>
                </a:solidFill>
              </a:rPr>
              <a:t>high leverage</a:t>
            </a:r>
            <a:endParaRPr sz="2200" i="1">
              <a:solidFill>
                <a:srgbClr val="FF9900"/>
              </a:solidFill>
            </a:endParaRPr>
          </a:p>
          <a:p>
            <a:pPr indent="-368300">
              <a:lnSpc>
                <a:spcPct val="115000"/>
              </a:lnSpc>
              <a:spcBef>
                <a:spcPts val="0"/>
              </a:spcBef>
              <a:buSzPts val="2200"/>
              <a:buAutoNum type="alphaLcParenBoth"/>
            </a:pPr>
            <a:r>
              <a:rPr lang="en" sz="2200"/>
              <a:t>none of the above</a:t>
            </a:r>
            <a:endParaRPr sz="2200"/>
          </a:p>
          <a:p>
            <a:pPr indent="-368300">
              <a:lnSpc>
                <a:spcPct val="115000"/>
              </a:lnSpc>
              <a:spcBef>
                <a:spcPts val="0"/>
              </a:spcBef>
              <a:buSzPts val="2200"/>
              <a:buAutoNum type="alphaLcParenBoth"/>
            </a:pPr>
            <a:r>
              <a:rPr lang="en" sz="2200"/>
              <a:t>there are no outliers</a:t>
            </a:r>
            <a:endParaRPr sz="2200"/>
          </a:p>
          <a:p>
            <a:pPr marL="0" indent="0">
              <a:lnSpc>
                <a:spcPct val="115000"/>
              </a:lnSpc>
              <a:spcBef>
                <a:spcPts val="0"/>
              </a:spcBef>
              <a:buNone/>
            </a:pPr>
            <a:endParaRPr sz="2200"/>
          </a:p>
        </p:txBody>
      </p:sp>
      <p:sp>
        <p:nvSpPr>
          <p:cNvPr id="119" name="Google Shape;119;p26"/>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Types of outliers</a:t>
            </a:r>
            <a:endParaRPr baseline="30000">
              <a:solidFill>
                <a:schemeClr val="accent1"/>
              </a:solidFill>
            </a:endParaRPr>
          </a:p>
        </p:txBody>
      </p:sp>
      <p:pic>
        <p:nvPicPr>
          <p:cNvPr id="120" name="Google Shape;120;p26"/>
          <p:cNvPicPr preferRelativeResize="0"/>
          <p:nvPr/>
        </p:nvPicPr>
        <p:blipFill>
          <a:blip r:embed="rId3">
            <a:alphaModFix/>
          </a:blip>
          <a:stretch>
            <a:fillRect/>
          </a:stretch>
        </p:blipFill>
        <p:spPr>
          <a:xfrm>
            <a:off x="5311750" y="1305773"/>
            <a:ext cx="4449100" cy="5003150"/>
          </a:xfrm>
          <a:prstGeom prst="rect">
            <a:avLst/>
          </a:prstGeom>
          <a:noFill/>
          <a:ln>
            <a:noFill/>
          </a:ln>
        </p:spPr>
      </p:pic>
    </p:spTree>
    <p:extLst>
      <p:ext uri="{BB962C8B-B14F-4D97-AF65-F5344CB8AC3E}">
        <p14:creationId xmlns:p14="http://schemas.microsoft.com/office/powerpoint/2010/main" val="150931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7"/>
          <p:cNvSpPr txBox="1">
            <a:spLocks noGrp="1"/>
          </p:cNvSpPr>
          <p:nvPr>
            <p:ph type="body" idx="1"/>
          </p:nvPr>
        </p:nvSpPr>
        <p:spPr>
          <a:xfrm flipH="1">
            <a:off x="1981000" y="1305775"/>
            <a:ext cx="2869200" cy="13431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solidFill>
                  <a:schemeClr val="accent1"/>
                </a:solidFill>
              </a:rPr>
              <a:t>Does this outlier influence the slope of the regression line?</a:t>
            </a:r>
            <a:endParaRPr sz="2200">
              <a:solidFill>
                <a:schemeClr val="accent1"/>
              </a:solidFill>
            </a:endParaRPr>
          </a:p>
        </p:txBody>
      </p:sp>
      <p:sp>
        <p:nvSpPr>
          <p:cNvPr id="126" name="Google Shape;126;p2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Types of outliers</a:t>
            </a:r>
            <a:endParaRPr baseline="30000">
              <a:solidFill>
                <a:schemeClr val="accent1"/>
              </a:solidFill>
            </a:endParaRPr>
          </a:p>
        </p:txBody>
      </p:sp>
      <p:pic>
        <p:nvPicPr>
          <p:cNvPr id="127" name="Google Shape;127;p27"/>
          <p:cNvPicPr preferRelativeResize="0"/>
          <p:nvPr/>
        </p:nvPicPr>
        <p:blipFill>
          <a:blip r:embed="rId3">
            <a:alphaModFix/>
          </a:blip>
          <a:stretch>
            <a:fillRect/>
          </a:stretch>
        </p:blipFill>
        <p:spPr>
          <a:xfrm>
            <a:off x="5370274" y="1305775"/>
            <a:ext cx="4566151" cy="5116800"/>
          </a:xfrm>
          <a:prstGeom prst="rect">
            <a:avLst/>
          </a:prstGeom>
          <a:noFill/>
          <a:ln>
            <a:noFill/>
          </a:ln>
        </p:spPr>
      </p:pic>
    </p:spTree>
    <p:extLst>
      <p:ext uri="{BB962C8B-B14F-4D97-AF65-F5344CB8AC3E}">
        <p14:creationId xmlns:p14="http://schemas.microsoft.com/office/powerpoint/2010/main" val="94779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body" idx="1"/>
          </p:nvPr>
        </p:nvSpPr>
        <p:spPr>
          <a:xfrm flipH="1">
            <a:off x="1981000" y="2848975"/>
            <a:ext cx="2869200" cy="11430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i="1">
                <a:solidFill>
                  <a:srgbClr val="000000"/>
                </a:solidFill>
              </a:rPr>
              <a:t>Not much...</a:t>
            </a:r>
            <a:endParaRPr sz="2200" i="1">
              <a:solidFill>
                <a:srgbClr val="000000"/>
              </a:solidFill>
            </a:endParaRPr>
          </a:p>
        </p:txBody>
      </p:sp>
      <p:sp>
        <p:nvSpPr>
          <p:cNvPr id="133" name="Google Shape;133;p28"/>
          <p:cNvSpPr txBox="1">
            <a:spLocks noGrp="1"/>
          </p:cNvSpPr>
          <p:nvPr>
            <p:ph type="body" idx="1"/>
          </p:nvPr>
        </p:nvSpPr>
        <p:spPr>
          <a:xfrm flipH="1">
            <a:off x="1981000" y="1305775"/>
            <a:ext cx="2869200" cy="13431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solidFill>
                  <a:schemeClr val="accent1"/>
                </a:solidFill>
              </a:rPr>
              <a:t>Does this outlier influence the slope of the regression line?</a:t>
            </a:r>
            <a:endParaRPr sz="2200">
              <a:solidFill>
                <a:schemeClr val="accent1"/>
              </a:solidFill>
            </a:endParaRPr>
          </a:p>
        </p:txBody>
      </p:sp>
      <p:sp>
        <p:nvSpPr>
          <p:cNvPr id="134" name="Google Shape;134;p2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Types of outliers</a:t>
            </a:r>
            <a:endParaRPr baseline="30000">
              <a:solidFill>
                <a:schemeClr val="accent1"/>
              </a:solidFill>
            </a:endParaRPr>
          </a:p>
        </p:txBody>
      </p:sp>
      <p:pic>
        <p:nvPicPr>
          <p:cNvPr id="135" name="Google Shape;135;p28"/>
          <p:cNvPicPr preferRelativeResize="0"/>
          <p:nvPr/>
        </p:nvPicPr>
        <p:blipFill>
          <a:blip r:embed="rId3">
            <a:alphaModFix/>
          </a:blip>
          <a:stretch>
            <a:fillRect/>
          </a:stretch>
        </p:blipFill>
        <p:spPr>
          <a:xfrm>
            <a:off x="5370274" y="1305775"/>
            <a:ext cx="4566151" cy="5116800"/>
          </a:xfrm>
          <a:prstGeom prst="rect">
            <a:avLst/>
          </a:prstGeom>
          <a:noFill/>
          <a:ln>
            <a:noFill/>
          </a:ln>
        </p:spPr>
      </p:pic>
    </p:spTree>
    <p:extLst>
      <p:ext uri="{BB962C8B-B14F-4D97-AF65-F5344CB8AC3E}">
        <p14:creationId xmlns:p14="http://schemas.microsoft.com/office/powerpoint/2010/main" val="19893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Recap</a:t>
            </a:r>
            <a:endParaRPr baseline="30000" dirty="0">
              <a:solidFill>
                <a:schemeClr val="accent1"/>
              </a:solidFill>
            </a:endParaRPr>
          </a:p>
        </p:txBody>
      </p:sp>
      <p:pic>
        <p:nvPicPr>
          <p:cNvPr id="153" name="Google Shape;153;p31"/>
          <p:cNvPicPr preferRelativeResize="0"/>
          <p:nvPr/>
        </p:nvPicPr>
        <p:blipFill>
          <a:blip r:embed="rId3">
            <a:alphaModFix/>
          </a:blip>
          <a:stretch>
            <a:fillRect/>
          </a:stretch>
        </p:blipFill>
        <p:spPr>
          <a:xfrm>
            <a:off x="1981200" y="1261825"/>
            <a:ext cx="8281500" cy="5039800"/>
          </a:xfrm>
          <a:prstGeom prst="rect">
            <a:avLst/>
          </a:prstGeom>
          <a:noFill/>
          <a:ln>
            <a:noFill/>
          </a:ln>
        </p:spPr>
      </p:pic>
    </p:spTree>
    <p:extLst>
      <p:ext uri="{BB962C8B-B14F-4D97-AF65-F5344CB8AC3E}">
        <p14:creationId xmlns:p14="http://schemas.microsoft.com/office/powerpoint/2010/main" val="309341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D99DC3-F0DD-004F-9FE6-4B85C63567B4}"/>
              </a:ext>
            </a:extLst>
          </p:cNvPr>
          <p:cNvSpPr>
            <a:spLocks noGrp="1"/>
          </p:cNvSpPr>
          <p:nvPr>
            <p:ph type="title"/>
          </p:nvPr>
        </p:nvSpPr>
        <p:spPr/>
        <p:txBody>
          <a:bodyPr/>
          <a:lstStyle/>
          <a:p>
            <a:r>
              <a:rPr lang="en-US" dirty="0"/>
              <a:t>OUTLIERS</a:t>
            </a:r>
          </a:p>
        </p:txBody>
      </p:sp>
      <p:sp>
        <p:nvSpPr>
          <p:cNvPr id="5" name="Text Placeholder 4">
            <a:extLst>
              <a:ext uri="{FF2B5EF4-FFF2-40B4-BE49-F238E27FC236}">
                <a16:creationId xmlns:a16="http://schemas.microsoft.com/office/drawing/2014/main" id="{7B1EEB25-5992-4A42-B295-B47A2AA3E04B}"/>
              </a:ext>
            </a:extLst>
          </p:cNvPr>
          <p:cNvSpPr>
            <a:spLocks noGrp="1"/>
          </p:cNvSpPr>
          <p:nvPr>
            <p:ph type="body" idx="1"/>
          </p:nvPr>
        </p:nvSpPr>
        <p:spPr/>
        <p:txBody>
          <a:bodyPr>
            <a:normAutofit/>
          </a:bodyPr>
          <a:lstStyle/>
          <a:p>
            <a:r>
              <a:rPr lang="en-US" dirty="0"/>
              <a:t>Week 10,  Part 4</a:t>
            </a:r>
          </a:p>
        </p:txBody>
      </p:sp>
      <p:sp>
        <p:nvSpPr>
          <p:cNvPr id="6" name="Rectangle 5">
            <a:extLst>
              <a:ext uri="{FF2B5EF4-FFF2-40B4-BE49-F238E27FC236}">
                <a16:creationId xmlns:a16="http://schemas.microsoft.com/office/drawing/2014/main" id="{E35AE223-E8AE-4742-A51E-525B73F52690}"/>
              </a:ext>
            </a:extLst>
          </p:cNvPr>
          <p:cNvSpPr/>
          <p:nvPr/>
        </p:nvSpPr>
        <p:spPr>
          <a:xfrm>
            <a:off x="5875283" y="1054452"/>
            <a:ext cx="6096000" cy="923330"/>
          </a:xfrm>
          <a:prstGeom prst="rect">
            <a:avLst/>
          </a:prstGeom>
        </p:spPr>
        <p:txBody>
          <a:bodyPr>
            <a:spAutoFit/>
          </a:bodyPr>
          <a:lstStyle/>
          <a:p>
            <a:pPr lvl="0"/>
            <a:r>
              <a:rPr lang="en-US" dirty="0"/>
              <a:t>Some parts based on material by </a:t>
            </a:r>
            <a:br>
              <a:rPr lang="en-US" dirty="0"/>
            </a:br>
            <a:r>
              <a:rPr lang="en-US" dirty="0"/>
              <a:t>Mine </a:t>
            </a:r>
            <a:r>
              <a:rPr lang="en-US" dirty="0" err="1"/>
              <a:t>Çetinkaya-Rundel</a:t>
            </a:r>
            <a:r>
              <a:rPr lang="en-US" dirty="0"/>
              <a:t> of </a:t>
            </a:r>
            <a:r>
              <a:rPr lang="en-US" dirty="0" err="1"/>
              <a:t>OpenIntro</a:t>
            </a:r>
            <a:endParaRPr lang="en-US" dirty="0"/>
          </a:p>
          <a:p>
            <a:pPr lvl="0"/>
            <a:r>
              <a:rPr lang="en-US" dirty="0"/>
              <a:t>under the </a:t>
            </a:r>
            <a:r>
              <a:rPr lang="en-US" u="sng" dirty="0">
                <a:solidFill>
                  <a:schemeClr val="hlink"/>
                </a:solidFill>
                <a:hlinkClick r:id="rId2"/>
              </a:rPr>
              <a:t>CC BY-SA license</a:t>
            </a:r>
            <a:endParaRPr lang="en-US" dirty="0">
              <a:solidFill>
                <a:schemeClr val="dk1"/>
              </a:solidFill>
            </a:endParaRPr>
          </a:p>
        </p:txBody>
      </p:sp>
    </p:spTree>
    <p:extLst>
      <p:ext uri="{BB962C8B-B14F-4D97-AF65-F5344CB8AC3E}">
        <p14:creationId xmlns:p14="http://schemas.microsoft.com/office/powerpoint/2010/main" val="75365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Types of outliers</a:t>
            </a:r>
            <a:endParaRPr baseline="30000">
              <a:solidFill>
                <a:schemeClr val="accent1"/>
              </a:solidFill>
            </a:endParaRPr>
          </a:p>
        </p:txBody>
      </p:sp>
      <p:pic>
        <p:nvPicPr>
          <p:cNvPr id="58" name="Google Shape;58;p17"/>
          <p:cNvPicPr preferRelativeResize="0"/>
          <p:nvPr/>
        </p:nvPicPr>
        <p:blipFill>
          <a:blip r:embed="rId3">
            <a:alphaModFix/>
          </a:blip>
          <a:stretch>
            <a:fillRect/>
          </a:stretch>
        </p:blipFill>
        <p:spPr>
          <a:xfrm>
            <a:off x="6202700" y="1305775"/>
            <a:ext cx="4333400" cy="4752736"/>
          </a:xfrm>
          <a:prstGeom prst="rect">
            <a:avLst/>
          </a:prstGeom>
          <a:noFill/>
          <a:ln>
            <a:noFill/>
          </a:ln>
        </p:spPr>
      </p:pic>
      <p:sp>
        <p:nvSpPr>
          <p:cNvPr id="59" name="Google Shape;59;p17"/>
          <p:cNvSpPr txBox="1">
            <a:spLocks noGrp="1"/>
          </p:cNvSpPr>
          <p:nvPr>
            <p:ph type="body" idx="1"/>
          </p:nvPr>
        </p:nvSpPr>
        <p:spPr>
          <a:xfrm flipH="1">
            <a:off x="1981100" y="1305775"/>
            <a:ext cx="4221600" cy="41856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r>
              <a:rPr lang="en" sz="2200">
                <a:solidFill>
                  <a:schemeClr val="accent1"/>
                </a:solidFill>
              </a:rPr>
              <a:t>How do outliers influence the least squares line in this plot?</a:t>
            </a:r>
            <a:endParaRPr sz="2200">
              <a:solidFill>
                <a:schemeClr val="accent1"/>
              </a:solidFill>
            </a:endParaRPr>
          </a:p>
          <a:p>
            <a:pPr marL="0" indent="0">
              <a:lnSpc>
                <a:spcPct val="115000"/>
              </a:lnSpc>
              <a:spcBef>
                <a:spcPts val="1000"/>
              </a:spcBef>
              <a:buNone/>
            </a:pPr>
            <a:r>
              <a:rPr lang="en" sz="2200"/>
              <a:t>To answer this question think of where the regression line would be with and without the outlier(s). Without the outliers the regression line would be steeper, and lie closer to the larger group of observations. With the outliers the line is pulled up and away from some of the observations in the larger group.</a:t>
            </a:r>
            <a:endParaRPr sz="2200"/>
          </a:p>
        </p:txBody>
      </p:sp>
    </p:spTree>
    <p:extLst>
      <p:ext uri="{BB962C8B-B14F-4D97-AF65-F5344CB8AC3E}">
        <p14:creationId xmlns:p14="http://schemas.microsoft.com/office/powerpoint/2010/main" val="339900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8"/>
          <p:cNvSpPr txBox="1">
            <a:spLocks noGrp="1"/>
          </p:cNvSpPr>
          <p:nvPr>
            <p:ph type="body" idx="1"/>
          </p:nvPr>
        </p:nvSpPr>
        <p:spPr>
          <a:xfrm flipH="1">
            <a:off x="1981200" y="2905975"/>
            <a:ext cx="3848700" cy="1028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200">
                <a:solidFill>
                  <a:schemeClr val="accent1"/>
                </a:solidFill>
              </a:rPr>
              <a:t>How do outliers influence the least squares line in this plot?</a:t>
            </a:r>
            <a:endParaRPr sz="2200"/>
          </a:p>
        </p:txBody>
      </p:sp>
      <p:sp>
        <p:nvSpPr>
          <p:cNvPr id="65" name="Google Shape;65;p1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Types of outliers</a:t>
            </a:r>
            <a:endParaRPr baseline="30000">
              <a:solidFill>
                <a:schemeClr val="accent1"/>
              </a:solidFill>
            </a:endParaRPr>
          </a:p>
        </p:txBody>
      </p:sp>
      <p:pic>
        <p:nvPicPr>
          <p:cNvPr id="66" name="Google Shape;66;p18"/>
          <p:cNvPicPr preferRelativeResize="0"/>
          <p:nvPr/>
        </p:nvPicPr>
        <p:blipFill>
          <a:blip r:embed="rId3">
            <a:alphaModFix/>
          </a:blip>
          <a:stretch>
            <a:fillRect/>
          </a:stretch>
        </p:blipFill>
        <p:spPr>
          <a:xfrm>
            <a:off x="5829901" y="1305776"/>
            <a:ext cx="4654699" cy="5234375"/>
          </a:xfrm>
          <a:prstGeom prst="rect">
            <a:avLst/>
          </a:prstGeom>
          <a:noFill/>
          <a:ln>
            <a:noFill/>
          </a:ln>
        </p:spPr>
      </p:pic>
    </p:spTree>
    <p:extLst>
      <p:ext uri="{BB962C8B-B14F-4D97-AF65-F5344CB8AC3E}">
        <p14:creationId xmlns:p14="http://schemas.microsoft.com/office/powerpoint/2010/main" val="66268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9"/>
          <p:cNvSpPr txBox="1">
            <a:spLocks noGrp="1"/>
          </p:cNvSpPr>
          <p:nvPr>
            <p:ph type="body" idx="1"/>
          </p:nvPr>
        </p:nvSpPr>
        <p:spPr>
          <a:xfrm flipH="1">
            <a:off x="1981200" y="4087075"/>
            <a:ext cx="3848700" cy="1028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t>Without the outlier there is no evident relationship between</a:t>
            </a:r>
            <a:br>
              <a:rPr lang="en" sz="2200"/>
            </a:br>
            <a:r>
              <a:rPr lang="en" sz="2200" i="1"/>
              <a:t>x</a:t>
            </a:r>
            <a:r>
              <a:rPr lang="en" sz="2200"/>
              <a:t> and </a:t>
            </a:r>
            <a:r>
              <a:rPr lang="en" sz="2200" i="1"/>
              <a:t>y</a:t>
            </a:r>
            <a:r>
              <a:rPr lang="en" sz="2200"/>
              <a:t>.</a:t>
            </a:r>
            <a:endParaRPr sz="2200"/>
          </a:p>
        </p:txBody>
      </p:sp>
      <p:sp>
        <p:nvSpPr>
          <p:cNvPr id="72" name="Google Shape;72;p19"/>
          <p:cNvSpPr txBox="1">
            <a:spLocks noGrp="1"/>
          </p:cNvSpPr>
          <p:nvPr>
            <p:ph type="body" idx="1"/>
          </p:nvPr>
        </p:nvSpPr>
        <p:spPr>
          <a:xfrm flipH="1">
            <a:off x="1981200" y="2905975"/>
            <a:ext cx="3848700" cy="1028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200">
                <a:solidFill>
                  <a:schemeClr val="accent1"/>
                </a:solidFill>
              </a:rPr>
              <a:t>How do outliers influence the least squares line in this plot?</a:t>
            </a:r>
            <a:endParaRPr sz="2200"/>
          </a:p>
        </p:txBody>
      </p:sp>
      <p:sp>
        <p:nvSpPr>
          <p:cNvPr id="73" name="Google Shape;73;p19"/>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Types of outliers</a:t>
            </a:r>
            <a:endParaRPr baseline="30000">
              <a:solidFill>
                <a:schemeClr val="accent1"/>
              </a:solidFill>
            </a:endParaRPr>
          </a:p>
        </p:txBody>
      </p:sp>
      <p:pic>
        <p:nvPicPr>
          <p:cNvPr id="74" name="Google Shape;74;p19"/>
          <p:cNvPicPr preferRelativeResize="0"/>
          <p:nvPr/>
        </p:nvPicPr>
        <p:blipFill>
          <a:blip r:embed="rId3">
            <a:alphaModFix/>
          </a:blip>
          <a:stretch>
            <a:fillRect/>
          </a:stretch>
        </p:blipFill>
        <p:spPr>
          <a:xfrm>
            <a:off x="5829901" y="1305776"/>
            <a:ext cx="4654699" cy="5234375"/>
          </a:xfrm>
          <a:prstGeom prst="rect">
            <a:avLst/>
          </a:prstGeom>
          <a:noFill/>
          <a:ln>
            <a:noFill/>
          </a:ln>
        </p:spPr>
      </p:pic>
    </p:spTree>
    <p:extLst>
      <p:ext uri="{BB962C8B-B14F-4D97-AF65-F5344CB8AC3E}">
        <p14:creationId xmlns:p14="http://schemas.microsoft.com/office/powerpoint/2010/main" val="410036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0"/>
          <p:cNvSpPr txBox="1">
            <a:spLocks noGrp="1"/>
          </p:cNvSpPr>
          <p:nvPr>
            <p:ph type="body" idx="1"/>
          </p:nvPr>
        </p:nvSpPr>
        <p:spPr>
          <a:xfrm flipH="1">
            <a:off x="1981075" y="1305775"/>
            <a:ext cx="7822200" cy="41856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pPr>
            <a:r>
              <a:rPr lang="en" sz="2200" i="1">
                <a:solidFill>
                  <a:schemeClr val="accent1"/>
                </a:solidFill>
              </a:rPr>
              <a:t>Outliers</a:t>
            </a:r>
            <a:r>
              <a:rPr lang="en" sz="2200" i="1"/>
              <a:t> </a:t>
            </a:r>
            <a:r>
              <a:rPr lang="en" sz="2200"/>
              <a:t>are points that lie away from the cloud  of points.</a:t>
            </a:r>
            <a:endParaRPr sz="2200"/>
          </a:p>
          <a:p>
            <a:pPr marL="0" indent="0">
              <a:lnSpc>
                <a:spcPct val="115000"/>
              </a:lnSpc>
              <a:spcBef>
                <a:spcPts val="1000"/>
              </a:spcBef>
              <a:spcAft>
                <a:spcPts val="1000"/>
              </a:spcAft>
              <a:buNone/>
            </a:pPr>
            <a:endParaRPr sz="2200"/>
          </a:p>
        </p:txBody>
      </p:sp>
      <p:sp>
        <p:nvSpPr>
          <p:cNvPr id="80" name="Google Shape;80;p2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Some terminology</a:t>
            </a:r>
            <a:endParaRPr baseline="30000">
              <a:solidFill>
                <a:schemeClr val="accent1"/>
              </a:solidFill>
            </a:endParaRPr>
          </a:p>
        </p:txBody>
      </p:sp>
    </p:spTree>
    <p:extLst>
      <p:ext uri="{BB962C8B-B14F-4D97-AF65-F5344CB8AC3E}">
        <p14:creationId xmlns:p14="http://schemas.microsoft.com/office/powerpoint/2010/main" val="297369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10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1"/>
          <p:cNvSpPr txBox="1">
            <a:spLocks noGrp="1"/>
          </p:cNvSpPr>
          <p:nvPr>
            <p:ph type="body" idx="1"/>
          </p:nvPr>
        </p:nvSpPr>
        <p:spPr>
          <a:xfrm flipH="1">
            <a:off x="1981075" y="1305775"/>
            <a:ext cx="7822200" cy="41856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pPr>
            <a:r>
              <a:rPr lang="en" sz="2200" i="1">
                <a:solidFill>
                  <a:schemeClr val="accent1"/>
                </a:solidFill>
              </a:rPr>
              <a:t>Outliers</a:t>
            </a:r>
            <a:r>
              <a:rPr lang="en" sz="2200" i="1"/>
              <a:t> </a:t>
            </a:r>
            <a:r>
              <a:rPr lang="en" sz="2200"/>
              <a:t>are points that lie away from the cloud  of points.</a:t>
            </a:r>
            <a:endParaRPr sz="2200"/>
          </a:p>
          <a:p>
            <a:pPr indent="-368300">
              <a:lnSpc>
                <a:spcPct val="115000"/>
              </a:lnSpc>
              <a:spcBef>
                <a:spcPts val="0"/>
              </a:spcBef>
              <a:buSzPts val="2200"/>
            </a:pPr>
            <a:r>
              <a:rPr lang="en" sz="2200"/>
              <a:t>Outliers that lie horizontally away from the center of the cloud are called </a:t>
            </a:r>
            <a:r>
              <a:rPr lang="en" sz="2200" i="1">
                <a:solidFill>
                  <a:schemeClr val="accent1"/>
                </a:solidFill>
              </a:rPr>
              <a:t>high leverage</a:t>
            </a:r>
            <a:r>
              <a:rPr lang="en" sz="2200"/>
              <a:t> points.</a:t>
            </a:r>
            <a:endParaRPr sz="2200"/>
          </a:p>
          <a:p>
            <a:pPr marL="0" indent="0">
              <a:lnSpc>
                <a:spcPct val="115000"/>
              </a:lnSpc>
              <a:spcBef>
                <a:spcPts val="1000"/>
              </a:spcBef>
              <a:spcAft>
                <a:spcPts val="1000"/>
              </a:spcAft>
              <a:buNone/>
            </a:pPr>
            <a:endParaRPr sz="2200"/>
          </a:p>
        </p:txBody>
      </p:sp>
      <p:sp>
        <p:nvSpPr>
          <p:cNvPr id="86" name="Google Shape;86;p2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Some terminology</a:t>
            </a:r>
            <a:endParaRPr baseline="30000">
              <a:solidFill>
                <a:schemeClr val="accent1"/>
              </a:solidFill>
            </a:endParaRPr>
          </a:p>
        </p:txBody>
      </p:sp>
    </p:spTree>
    <p:extLst>
      <p:ext uri="{BB962C8B-B14F-4D97-AF65-F5344CB8AC3E}">
        <p14:creationId xmlns:p14="http://schemas.microsoft.com/office/powerpoint/2010/main" val="235456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1000"/>
                                        <p:tgtEl>
                                          <p:spTgt spid="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1" end="1"/>
                                            </p:txEl>
                                          </p:spTgt>
                                        </p:tgtEl>
                                        <p:attrNameLst>
                                          <p:attrName>style.visibility</p:attrName>
                                        </p:attrNameLst>
                                      </p:cBhvr>
                                      <p:to>
                                        <p:strVal val="visible"/>
                                      </p:to>
                                    </p:set>
                                    <p:animEffect transition="in" filter="fade">
                                      <p:cBhvr>
                                        <p:cTn id="12" dur="1000"/>
                                        <p:tgtEl>
                                          <p:spTgt spid="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flipH="1">
            <a:off x="1981075" y="1305775"/>
            <a:ext cx="7822200" cy="41856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pPr>
            <a:r>
              <a:rPr lang="en" sz="2200" i="1">
                <a:solidFill>
                  <a:schemeClr val="accent1"/>
                </a:solidFill>
              </a:rPr>
              <a:t>Outliers</a:t>
            </a:r>
            <a:r>
              <a:rPr lang="en" sz="2200" i="1"/>
              <a:t> </a:t>
            </a:r>
            <a:r>
              <a:rPr lang="en" sz="2200"/>
              <a:t>are points that lie away from the cloud  of points.</a:t>
            </a:r>
            <a:endParaRPr sz="2200"/>
          </a:p>
          <a:p>
            <a:pPr indent="-368300">
              <a:lnSpc>
                <a:spcPct val="115000"/>
              </a:lnSpc>
              <a:spcBef>
                <a:spcPts val="0"/>
              </a:spcBef>
              <a:buSzPts val="2200"/>
            </a:pPr>
            <a:r>
              <a:rPr lang="en" sz="2200"/>
              <a:t>Outliers that lie horizontally away from the center of the cloud are called </a:t>
            </a:r>
            <a:r>
              <a:rPr lang="en" sz="2200" i="1">
                <a:solidFill>
                  <a:schemeClr val="accent1"/>
                </a:solidFill>
              </a:rPr>
              <a:t>high leverage</a:t>
            </a:r>
            <a:r>
              <a:rPr lang="en" sz="2200"/>
              <a:t> points.</a:t>
            </a:r>
            <a:endParaRPr sz="2200"/>
          </a:p>
          <a:p>
            <a:pPr indent="-368300">
              <a:lnSpc>
                <a:spcPct val="115000"/>
              </a:lnSpc>
              <a:spcBef>
                <a:spcPts val="0"/>
              </a:spcBef>
              <a:buSzPts val="2200"/>
            </a:pPr>
            <a:r>
              <a:rPr lang="en" sz="2200"/>
              <a:t>High leverage points that actually influence the </a:t>
            </a:r>
            <a:r>
              <a:rPr lang="en" sz="2200" u="sng"/>
              <a:t>slope</a:t>
            </a:r>
            <a:r>
              <a:rPr lang="en" sz="2200"/>
              <a:t> of the regression line are called </a:t>
            </a:r>
            <a:r>
              <a:rPr lang="en" sz="2200" i="1">
                <a:solidFill>
                  <a:schemeClr val="accent1"/>
                </a:solidFill>
              </a:rPr>
              <a:t>influential</a:t>
            </a:r>
            <a:r>
              <a:rPr lang="en" sz="2200"/>
              <a:t> points.</a:t>
            </a:r>
            <a:endParaRPr sz="2200"/>
          </a:p>
          <a:p>
            <a:pPr marL="0" indent="0">
              <a:lnSpc>
                <a:spcPct val="115000"/>
              </a:lnSpc>
              <a:spcBef>
                <a:spcPts val="1000"/>
              </a:spcBef>
              <a:spcAft>
                <a:spcPts val="1000"/>
              </a:spcAft>
              <a:buNone/>
            </a:pPr>
            <a:endParaRPr sz="2200"/>
          </a:p>
        </p:txBody>
      </p:sp>
      <p:sp>
        <p:nvSpPr>
          <p:cNvPr id="92" name="Google Shape;92;p2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Some terminology</a:t>
            </a:r>
            <a:endParaRPr baseline="30000">
              <a:solidFill>
                <a:schemeClr val="accent1"/>
              </a:solidFill>
            </a:endParaRPr>
          </a:p>
        </p:txBody>
      </p:sp>
    </p:spTree>
    <p:extLst>
      <p:ext uri="{BB962C8B-B14F-4D97-AF65-F5344CB8AC3E}">
        <p14:creationId xmlns:p14="http://schemas.microsoft.com/office/powerpoint/2010/main" val="413963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fade">
                                      <p:cBhvr>
                                        <p:cTn id="7" dur="1000"/>
                                        <p:tgtEl>
                                          <p:spTgt spid="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xEl>
                                              <p:pRg st="1" end="1"/>
                                            </p:txEl>
                                          </p:spTgt>
                                        </p:tgtEl>
                                        <p:attrNameLst>
                                          <p:attrName>style.visibility</p:attrName>
                                        </p:attrNameLst>
                                      </p:cBhvr>
                                      <p:to>
                                        <p:strVal val="visible"/>
                                      </p:to>
                                    </p:set>
                                    <p:animEffect transition="in" filter="fade">
                                      <p:cBhvr>
                                        <p:cTn id="12" dur="1000"/>
                                        <p:tgtEl>
                                          <p:spTgt spid="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
                                            <p:txEl>
                                              <p:pRg st="2" end="2"/>
                                            </p:txEl>
                                          </p:spTgt>
                                        </p:tgtEl>
                                        <p:attrNameLst>
                                          <p:attrName>style.visibility</p:attrName>
                                        </p:attrNameLst>
                                      </p:cBhvr>
                                      <p:to>
                                        <p:strVal val="visible"/>
                                      </p:to>
                                    </p:set>
                                    <p:animEffect transition="in" filter="fade">
                                      <p:cBhvr>
                                        <p:cTn id="17" dur="1000"/>
                                        <p:tgtEl>
                                          <p:spTgt spid="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flipH="1">
            <a:off x="1981075" y="1305775"/>
            <a:ext cx="7822200" cy="41856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pPr>
            <a:r>
              <a:rPr lang="en" sz="2200" i="1">
                <a:solidFill>
                  <a:schemeClr val="accent1"/>
                </a:solidFill>
              </a:rPr>
              <a:t>Outliers</a:t>
            </a:r>
            <a:r>
              <a:rPr lang="en" sz="2200" i="1"/>
              <a:t> </a:t>
            </a:r>
            <a:r>
              <a:rPr lang="en" sz="2200"/>
              <a:t>are points that lie away from the cloud  of points.</a:t>
            </a:r>
            <a:endParaRPr sz="2200"/>
          </a:p>
          <a:p>
            <a:pPr indent="-368300">
              <a:lnSpc>
                <a:spcPct val="115000"/>
              </a:lnSpc>
              <a:spcBef>
                <a:spcPts val="0"/>
              </a:spcBef>
              <a:buSzPts val="2200"/>
            </a:pPr>
            <a:r>
              <a:rPr lang="en" sz="2200"/>
              <a:t>Outliers that lie horizontally away from the center of the cloud are called </a:t>
            </a:r>
            <a:r>
              <a:rPr lang="en" sz="2200" i="1">
                <a:solidFill>
                  <a:schemeClr val="accent1"/>
                </a:solidFill>
              </a:rPr>
              <a:t>high leverage</a:t>
            </a:r>
            <a:r>
              <a:rPr lang="en" sz="2200"/>
              <a:t> points.</a:t>
            </a:r>
            <a:endParaRPr sz="2200"/>
          </a:p>
          <a:p>
            <a:pPr indent="-368300">
              <a:lnSpc>
                <a:spcPct val="115000"/>
              </a:lnSpc>
              <a:spcBef>
                <a:spcPts val="0"/>
              </a:spcBef>
              <a:buSzPts val="2200"/>
            </a:pPr>
            <a:r>
              <a:rPr lang="en" sz="2200"/>
              <a:t>High leverage points that actually influence the </a:t>
            </a:r>
            <a:r>
              <a:rPr lang="en" sz="2200" u="sng"/>
              <a:t>slope</a:t>
            </a:r>
            <a:r>
              <a:rPr lang="en" sz="2200"/>
              <a:t> of the regression line are called </a:t>
            </a:r>
            <a:r>
              <a:rPr lang="en" sz="2200" i="1">
                <a:solidFill>
                  <a:schemeClr val="accent1"/>
                </a:solidFill>
              </a:rPr>
              <a:t>influential</a:t>
            </a:r>
            <a:r>
              <a:rPr lang="en" sz="2200"/>
              <a:t> points.</a:t>
            </a:r>
            <a:endParaRPr sz="2200"/>
          </a:p>
          <a:p>
            <a:pPr indent="-368300">
              <a:lnSpc>
                <a:spcPct val="115000"/>
              </a:lnSpc>
              <a:spcBef>
                <a:spcPts val="0"/>
              </a:spcBef>
              <a:buSzPts val="2200"/>
            </a:pPr>
            <a:r>
              <a:rPr lang="en" sz="2200"/>
              <a:t>In order to determine if a point is influential, visualize the regression line with and without the point. Does the slope of the line change considerably? If so, then the point is influential. If not, then it’s not an influential point.</a:t>
            </a:r>
            <a:endParaRPr sz="2200"/>
          </a:p>
        </p:txBody>
      </p:sp>
      <p:sp>
        <p:nvSpPr>
          <p:cNvPr id="98" name="Google Shape;98;p2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Some terminology</a:t>
            </a:r>
            <a:endParaRPr baseline="30000">
              <a:solidFill>
                <a:schemeClr val="accent1"/>
              </a:solidFill>
            </a:endParaRPr>
          </a:p>
        </p:txBody>
      </p:sp>
    </p:spTree>
    <p:extLst>
      <p:ext uri="{BB962C8B-B14F-4D97-AF65-F5344CB8AC3E}">
        <p14:creationId xmlns:p14="http://schemas.microsoft.com/office/powerpoint/2010/main" val="188994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animEffect transition="in" filter="fade">
                                      <p:cBhvr>
                                        <p:cTn id="7" dur="1000"/>
                                        <p:tgtEl>
                                          <p:spTgt spid="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
                                            <p:txEl>
                                              <p:pRg st="1" end="1"/>
                                            </p:txEl>
                                          </p:spTgt>
                                        </p:tgtEl>
                                        <p:attrNameLst>
                                          <p:attrName>style.visibility</p:attrName>
                                        </p:attrNameLst>
                                      </p:cBhvr>
                                      <p:to>
                                        <p:strVal val="visible"/>
                                      </p:to>
                                    </p:set>
                                    <p:animEffect transition="in" filter="fade">
                                      <p:cBhvr>
                                        <p:cTn id="12" dur="1000"/>
                                        <p:tgtEl>
                                          <p:spTgt spid="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xEl>
                                              <p:pRg st="2" end="2"/>
                                            </p:txEl>
                                          </p:spTgt>
                                        </p:tgtEl>
                                        <p:attrNameLst>
                                          <p:attrName>style.visibility</p:attrName>
                                        </p:attrNameLst>
                                      </p:cBhvr>
                                      <p:to>
                                        <p:strVal val="visible"/>
                                      </p:to>
                                    </p:set>
                                    <p:animEffect transition="in" filter="fade">
                                      <p:cBhvr>
                                        <p:cTn id="17" dur="1000"/>
                                        <p:tgtEl>
                                          <p:spTgt spid="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7">
                                            <p:txEl>
                                              <p:pRg st="3" end="3"/>
                                            </p:txEl>
                                          </p:spTgt>
                                        </p:tgtEl>
                                        <p:attrNameLst>
                                          <p:attrName>style.visibility</p:attrName>
                                        </p:attrNameLst>
                                      </p:cBhvr>
                                      <p:to>
                                        <p:strVal val="visible"/>
                                      </p:to>
                                    </p:set>
                                    <p:animEffect transition="in" filter="fade">
                                      <p:cBhvr>
                                        <p:cTn id="22" dur="1000"/>
                                        <p:tgtEl>
                                          <p:spTgt spid="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{E1965DA6-1EDB-A44E-B17D-48CC4EF17F92}tf10001123</Template>
  <TotalTime>12624</TotalTime>
  <Words>450</Words>
  <Application>Microsoft Macintosh PowerPoint</Application>
  <PresentationFormat>Widescreen</PresentationFormat>
  <Paragraphs>50</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Wingdings 2</vt:lpstr>
      <vt:lpstr>Dividend</vt:lpstr>
      <vt:lpstr>INFO 5871-001: Data Science / Info Science</vt:lpstr>
      <vt:lpstr>OUTLIERS</vt:lpstr>
      <vt:lpstr>Types of outliers</vt:lpstr>
      <vt:lpstr>Types of outliers</vt:lpstr>
      <vt:lpstr>Types of outliers</vt:lpstr>
      <vt:lpstr>Some terminology</vt:lpstr>
      <vt:lpstr>Some terminology</vt:lpstr>
      <vt:lpstr>Some terminology</vt:lpstr>
      <vt:lpstr>Some terminology</vt:lpstr>
      <vt:lpstr>Influential points</vt:lpstr>
      <vt:lpstr>Types of outliers</vt:lpstr>
      <vt:lpstr>Types of outliers</vt:lpstr>
      <vt:lpstr>Types of outliers</vt:lpstr>
      <vt:lpstr>Types of outliers</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5871-001: Data Science / Info Science</dc:title>
  <dc:creator>Robin Douglas Burke</dc:creator>
  <cp:lastModifiedBy>Robin Douglas Burke</cp:lastModifiedBy>
  <cp:revision>61</cp:revision>
  <dcterms:created xsi:type="dcterms:W3CDTF">2019-08-24T17:30:40Z</dcterms:created>
  <dcterms:modified xsi:type="dcterms:W3CDTF">2019-10-28T21:18:30Z</dcterms:modified>
</cp:coreProperties>
</file>