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2"/>
  </p:notes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054cee1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3054cee1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12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6365d7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6365d78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1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6365d7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6365d7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08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6365d78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6365d78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620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05f018d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05f018d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89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365d7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365d7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6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6365d78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6365d78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47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365d7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6365d7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72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05f018d_0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05f018d_0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6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05f018d_0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05f018d_0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80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05f018d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05f018d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21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05f018d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05f018d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95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6365d78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6365d78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326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05f018d_0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05f018d_0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59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6365d78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6365d78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952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365d78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365d78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334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05f018d_0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05f018d_0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3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6365d78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6365d78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6365d78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6365d78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33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6365d78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6365d78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2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6365d78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6365d78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76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05f018d_0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05f018d_0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5f018d_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5f018d_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47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6365d78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6365d78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82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6365d78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6365d78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50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6365d78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6365d78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506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6365d78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6365d78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86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365d78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365d78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3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05f018d_0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05f018d_0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08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6365d78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6365d78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59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6365d78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6365d78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38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6365d78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6365d78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23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5f018d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5f018d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21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6365d7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6365d7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6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5f018d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5f018d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6365d7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6365d7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1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365d78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365d78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358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365d7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365d78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3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mar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lang="en" sz="1600" i="1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57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mar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lang="en" sz="1600" i="1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Point estimate =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is the observed slope.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7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mar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lang="en" sz="1600" i="1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Point estimate =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/>
              <a:t>SE</a:t>
            </a:r>
            <a:r>
              <a:rPr lang="en" sz="2200" i="1" baseline="-250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04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mar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lang="en" sz="1600" i="1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Point estimate =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/>
              <a:t>SE</a:t>
            </a:r>
            <a:r>
              <a:rPr lang="en" sz="2200" i="1" baseline="-250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Degrees of freedom associated with the slope is </a:t>
            </a:r>
            <a:r>
              <a:rPr lang="en" sz="2200" i="1"/>
              <a:t>df = n</a:t>
            </a:r>
            <a:r>
              <a:rPr lang="en" sz="2200"/>
              <a:t> - 2, where </a:t>
            </a:r>
            <a:r>
              <a:rPr lang="en" sz="2200" i="1"/>
              <a:t>n</a:t>
            </a:r>
            <a:r>
              <a:rPr lang="en" sz="2200"/>
              <a:t> is the sample size.</a:t>
            </a:r>
            <a:endParaRPr sz="2200"/>
          </a:p>
          <a:p>
            <a:pPr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94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mar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lang="en" sz="1600" i="1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Point estimate =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i="1"/>
              <a:t>SE</a:t>
            </a:r>
            <a:r>
              <a:rPr lang="en" sz="2200" i="1" baseline="-250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Degrees of freedom associated with the slope is </a:t>
            </a:r>
            <a:r>
              <a:rPr lang="en" sz="2200" i="1"/>
              <a:t>df = n</a:t>
            </a:r>
            <a:r>
              <a:rPr lang="en" sz="2200"/>
              <a:t> - 2, where </a:t>
            </a:r>
            <a:r>
              <a:rPr lang="en" sz="2200" i="1"/>
              <a:t>n</a:t>
            </a:r>
            <a:r>
              <a:rPr lang="en" sz="2200"/>
              <a:t> is the sample size.</a:t>
            </a:r>
            <a:endParaRPr sz="2200"/>
          </a:p>
          <a:p>
            <a:pPr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we lose 1 degree of freedom for each parameter we estimate, and in simple linear regression we estimate 2 parameters, </a:t>
            </a:r>
            <a:r>
              <a:rPr lang="en" sz="1600" i="1"/>
              <a:t>β</a:t>
            </a:r>
            <a:r>
              <a:rPr lang="en" sz="1600" i="1" baseline="-25000"/>
              <a:t>0</a:t>
            </a:r>
            <a:r>
              <a:rPr lang="en" sz="1600"/>
              <a:t> and </a:t>
            </a:r>
            <a:r>
              <a:rPr lang="en" sz="1600" i="1"/>
              <a:t>β</a:t>
            </a:r>
            <a:r>
              <a:rPr lang="en" sz="1600" i="1" baseline="-25000"/>
              <a:t>1</a:t>
            </a:r>
            <a:r>
              <a:rPr lang="en" sz="1600"/>
              <a:t>.</a:t>
            </a: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08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64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7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64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364" y="2925764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10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64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364" y="2925764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42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64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364" y="2925764"/>
            <a:ext cx="3533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125" y="4573589"/>
            <a:ext cx="476250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99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441433" y="2"/>
            <a:ext cx="11288111" cy="1305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% college graduate vs. % Hispanic in LA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05826"/>
            <a:ext cx="8299750" cy="364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87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10,  Part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2DE14-B992-024C-AB45-69F4DF77AB8E}"/>
              </a:ext>
            </a:extLst>
          </p:cNvPr>
          <p:cNvSpPr/>
          <p:nvPr/>
        </p:nvSpPr>
        <p:spPr>
          <a:xfrm>
            <a:off x="5875283" y="1054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body" idx="1"/>
          </p:nvPr>
        </p:nvSpPr>
        <p:spPr>
          <a:xfrm flipH="1">
            <a:off x="1981200" y="864150"/>
            <a:ext cx="78222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of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1981200" y="521992"/>
            <a:ext cx="8229600" cy="43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chemeClr val="accent1"/>
                </a:solidFill>
              </a:rPr>
              <a:t>% college educated vs. % Hispanic in LA</a:t>
            </a:r>
            <a:endParaRPr sz="2400" baseline="30000" dirty="0">
              <a:solidFill>
                <a:schemeClr val="accent1"/>
              </a:solidFill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325" y="1730450"/>
            <a:ext cx="6223950" cy="456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5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 flipH="1">
            <a:off x="1981075" y="1172100"/>
            <a:ext cx="7822200" cy="454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A 1% increase in Hispanic residents in a zip code area in LA is associated with a 0.75% decrease in % of college grads.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9903" y="546492"/>
            <a:ext cx="11351173" cy="54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600" dirty="0">
                <a:solidFill>
                  <a:schemeClr val="accent1"/>
                </a:solidFill>
              </a:rPr>
              <a:t>% college educated vs. % Hispanic in LA - linear model</a:t>
            </a:r>
            <a:endParaRPr sz="2600" baseline="30000" dirty="0">
              <a:solidFill>
                <a:schemeClr val="accent1"/>
              </a:solidFill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15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 flipH="1">
            <a:off x="1981075" y="1172100"/>
            <a:ext cx="7822200" cy="4548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A 1% increase in Hispanic residents in a zip code area in LA is associated with a 0.75% decrease in % of college grads.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FD634D-52FF-784F-8D4E-687A22EB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83;p35">
            <a:extLst>
              <a:ext uri="{FF2B5EF4-FFF2-40B4-BE49-F238E27FC236}">
                <a16:creationId xmlns:a16="http://schemas.microsoft.com/office/drawing/2014/main" id="{0A40A96C-DB1B-6F4F-B29D-B1916D507FDB}"/>
              </a:ext>
            </a:extLst>
          </p:cNvPr>
          <p:cNvSpPr txBox="1">
            <a:spLocks/>
          </p:cNvSpPr>
          <p:nvPr/>
        </p:nvSpPr>
        <p:spPr>
          <a:xfrm>
            <a:off x="409903" y="546492"/>
            <a:ext cx="11351173" cy="54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 cap="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>
                <a:solidFill>
                  <a:schemeClr val="accent1"/>
                </a:solidFill>
              </a:rPr>
              <a:t>% college educated vs. % Hispanic in LA - linear model</a:t>
            </a:r>
            <a:endParaRPr lang="en-US" sz="2600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8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 flipH="1">
            <a:off x="2041675" y="4163725"/>
            <a:ext cx="7822200" cy="83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1"/>
          </p:nvPr>
        </p:nvSpPr>
        <p:spPr>
          <a:xfrm flipH="1">
            <a:off x="1981075" y="943500"/>
            <a:ext cx="7822200" cy="11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676" y="2029889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2D5284-9C75-3C44-A381-49F983D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3;p35">
            <a:extLst>
              <a:ext uri="{FF2B5EF4-FFF2-40B4-BE49-F238E27FC236}">
                <a16:creationId xmlns:a16="http://schemas.microsoft.com/office/drawing/2014/main" id="{B09EA19C-8649-CE4B-B412-E9A4804E24E8}"/>
              </a:ext>
            </a:extLst>
          </p:cNvPr>
          <p:cNvSpPr txBox="1">
            <a:spLocks/>
          </p:cNvSpPr>
          <p:nvPr/>
        </p:nvSpPr>
        <p:spPr>
          <a:xfrm>
            <a:off x="409903" y="546492"/>
            <a:ext cx="11351173" cy="54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 cap="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 eaLnBrk="1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>
                <a:solidFill>
                  <a:schemeClr val="accent1"/>
                </a:solidFill>
              </a:rPr>
              <a:t>% college educated vs. % Hispanic in LA - linear model</a:t>
            </a:r>
            <a:endParaRPr lang="en-US" sz="2600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2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 flipH="1">
            <a:off x="2041675" y="3273500"/>
            <a:ext cx="7822200" cy="89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 flipH="1">
            <a:off x="2041675" y="4163725"/>
            <a:ext cx="7822200" cy="83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 flipH="1">
            <a:off x="1981075" y="943500"/>
            <a:ext cx="7822200" cy="11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676" y="2029889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1605900" y="273225"/>
            <a:ext cx="8980200" cy="54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sz="2600"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9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 flipH="1">
            <a:off x="2041675" y="3273500"/>
            <a:ext cx="7822200" cy="890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 flipH="1">
            <a:off x="2041675" y="4163725"/>
            <a:ext cx="7822200" cy="83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 flipH="1">
            <a:off x="1981075" y="943500"/>
            <a:ext cx="7822200" cy="11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676" y="2029889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 flipH="1">
            <a:off x="2041675" y="4995325"/>
            <a:ext cx="7822200" cy="83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rgbClr val="000000"/>
                </a:solidFill>
              </a:rPr>
              <a:t>Not very..</a:t>
            </a:r>
            <a:r>
              <a:rPr lang="en" sz="1900" i="1">
                <a:solidFill>
                  <a:schemeClr val="accent1"/>
                </a:solidFill>
              </a:rPr>
              <a:t>.</a:t>
            </a:r>
            <a:endParaRPr sz="19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900" i="1">
              <a:solidFill>
                <a:schemeClr val="accent1"/>
              </a:solidFill>
            </a:endParaRPr>
          </a:p>
        </p:txBody>
      </p:sp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1605900" y="273225"/>
            <a:ext cx="8980200" cy="54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sz="2600"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 flipH="1">
            <a:off x="1981100" y="4270675"/>
            <a:ext cx="30747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1.65 x 9.2999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2.06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1.96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1.96 x 0.0963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1981199" y="-12"/>
            <a:ext cx="974834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Confidence interval for the slope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Remember that a confidence interval is calculated as </a:t>
            </a:r>
            <a:r>
              <a:rPr lang="en" i="1">
                <a:solidFill>
                  <a:schemeClr val="accent1"/>
                </a:solidFill>
              </a:rPr>
              <a:t>point estimate ± ME</a:t>
            </a:r>
            <a:r>
              <a:rPr lang="en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lang="en" i="1">
                <a:solidFill>
                  <a:schemeClr val="accent1"/>
                </a:solidFill>
              </a:rPr>
              <a:t>n</a:t>
            </a:r>
            <a:r>
              <a:rPr lang="en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3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 flipH="1">
            <a:off x="1981100" y="4270675"/>
            <a:ext cx="30747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1.65 x 9.2999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1.96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1.96 x 0.0963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9727324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Confidence interval for the slope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Remember that a confidence interval is calculated as </a:t>
            </a:r>
            <a:r>
              <a:rPr lang="en" i="1">
                <a:solidFill>
                  <a:schemeClr val="accent1"/>
                </a:solidFill>
              </a:rPr>
              <a:t>point estimate ± ME</a:t>
            </a:r>
            <a:r>
              <a:rPr lang="en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lang="en" i="1">
                <a:solidFill>
                  <a:schemeClr val="accent1"/>
                </a:solidFill>
              </a:rPr>
              <a:t>n</a:t>
            </a:r>
            <a:r>
              <a:rPr lang="en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>
            <a:spLocks noGrp="1"/>
          </p:cNvSpPr>
          <p:nvPr>
            <p:ph type="body" idx="1"/>
          </p:nvPr>
        </p:nvSpPr>
        <p:spPr>
          <a:xfrm flipH="1">
            <a:off x="5585150" y="4056950"/>
            <a:ext cx="3676800" cy="46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n = 27	df = 27 - 2 = 25</a:t>
            </a:r>
            <a:endParaRPr i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0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 flipH="1">
            <a:off x="1981100" y="4270675"/>
            <a:ext cx="30747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1.65 x 9.2999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1.96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1.96 x 0.0963</a:t>
            </a:r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Remember that a confidence interval is calculated as </a:t>
            </a:r>
            <a:r>
              <a:rPr lang="en" i="1">
                <a:solidFill>
                  <a:schemeClr val="accent1"/>
                </a:solidFill>
              </a:rPr>
              <a:t>point estimate ± ME</a:t>
            </a:r>
            <a:r>
              <a:rPr lang="en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lang="en" i="1">
                <a:solidFill>
                  <a:schemeClr val="accent1"/>
                </a:solidFill>
              </a:rPr>
              <a:t>n</a:t>
            </a:r>
            <a:r>
              <a:rPr lang="en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 flipH="1">
            <a:off x="5585150" y="4056950"/>
            <a:ext cx="3676800" cy="46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n = 27	df = 27 - 2 = 25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xfrm flipH="1">
            <a:off x="5576050" y="4432775"/>
            <a:ext cx="36768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9900"/>
                </a:solidFill>
              </a:rPr>
              <a:t>95%: t</a:t>
            </a:r>
            <a:r>
              <a:rPr lang="en" i="1" baseline="-25000">
                <a:solidFill>
                  <a:srgbClr val="FF9900"/>
                </a:solidFill>
              </a:rPr>
              <a:t>25</a:t>
            </a:r>
            <a:r>
              <a:rPr lang="en" i="1">
                <a:solidFill>
                  <a:srgbClr val="FF9900"/>
                </a:solidFill>
              </a:rPr>
              <a:t>* = 2.06</a:t>
            </a:r>
            <a:endParaRPr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37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 flipH="1">
            <a:off x="1981100" y="4270675"/>
            <a:ext cx="30747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1.65 x 9.2999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1.96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1.96 x 0.0963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Remember that a confidence interval is calculated as </a:t>
            </a:r>
            <a:r>
              <a:rPr lang="en" i="1">
                <a:solidFill>
                  <a:schemeClr val="accent1"/>
                </a:solidFill>
              </a:rPr>
              <a:t>point estimate ± ME</a:t>
            </a:r>
            <a:r>
              <a:rPr lang="en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lang="en" i="1">
                <a:solidFill>
                  <a:schemeClr val="accent1"/>
                </a:solidFill>
              </a:rPr>
              <a:t>n</a:t>
            </a:r>
            <a:r>
              <a:rPr lang="en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 flipH="1">
            <a:off x="5585150" y="4056950"/>
            <a:ext cx="3676800" cy="46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n = 27	df = 27 - 2 = 25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 flipH="1">
            <a:off x="5576050" y="4432775"/>
            <a:ext cx="36768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9900"/>
                </a:solidFill>
              </a:rPr>
              <a:t>95%: t</a:t>
            </a:r>
            <a:r>
              <a:rPr lang="en" i="1" baseline="-25000">
                <a:solidFill>
                  <a:srgbClr val="FF9900"/>
                </a:solidFill>
              </a:rPr>
              <a:t>25</a:t>
            </a:r>
            <a:r>
              <a:rPr lang="en" i="1">
                <a:solidFill>
                  <a:srgbClr val="FF9900"/>
                </a:solidFill>
              </a:rPr>
              <a:t>* = 2.06</a:t>
            </a:r>
            <a:endParaRPr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2057275" y="1229575"/>
            <a:ext cx="7822200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In 1966 Cyril Burt published a paper called "The genetic determination of differences in intelligence: A study of monozygotic twins reared apart?" The data consist of IQ scores for [an assumed random sample of] 27 identical twins, one raised by foster parents, the other by the biological parents.</a:t>
            </a:r>
            <a:endParaRPr sz="2000"/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Nature or nurture?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363" y="3222226"/>
            <a:ext cx="4966026" cy="331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441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 flipH="1">
            <a:off x="1981100" y="4270675"/>
            <a:ext cx="30747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1.65 x 9.2999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0.9014 ± 1.96 x 0.0963</a:t>
            </a:r>
            <a:endParaRPr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/>
              <a:t>9.2076 ± 1.96 x 0.0963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1"/>
                </a:solidFill>
              </a:rPr>
              <a:t>Remember that a confidence interval is calculated as </a:t>
            </a:r>
            <a:r>
              <a:rPr lang="en" i="1">
                <a:solidFill>
                  <a:schemeClr val="accent1"/>
                </a:solidFill>
              </a:rPr>
              <a:t>point estimate ± ME</a:t>
            </a:r>
            <a:r>
              <a:rPr lang="en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lang="en" i="1">
                <a:solidFill>
                  <a:schemeClr val="accent1"/>
                </a:solidFill>
              </a:rPr>
              <a:t>n</a:t>
            </a:r>
            <a:r>
              <a:rPr lang="en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 flipH="1">
            <a:off x="5585150" y="4056950"/>
            <a:ext cx="3676800" cy="46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n = 27	df = 27 - 2 = 25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 flipH="1">
            <a:off x="5576050" y="4432775"/>
            <a:ext cx="3676800" cy="17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FF9900"/>
                </a:solidFill>
              </a:rPr>
              <a:t>95%: t</a:t>
            </a:r>
            <a:r>
              <a:rPr lang="en" i="1" baseline="-25000">
                <a:solidFill>
                  <a:srgbClr val="FF9900"/>
                </a:solidFill>
              </a:rPr>
              <a:t>25</a:t>
            </a:r>
            <a:r>
              <a:rPr lang="en" i="1">
                <a:solidFill>
                  <a:srgbClr val="FF9900"/>
                </a:solidFill>
              </a:rPr>
              <a:t>* = 2.06</a:t>
            </a:r>
            <a:endParaRPr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i="1">
                <a:solidFill>
                  <a:srgbClr val="FF9900"/>
                </a:solidFill>
              </a:rPr>
              <a:t>0.9014 ± 2.06 x 0.0963</a:t>
            </a:r>
            <a:endParaRPr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i="1">
                <a:solidFill>
                  <a:srgbClr val="FF9900"/>
                </a:solidFill>
              </a:rPr>
              <a:t>(0.7, 1.1)</a:t>
            </a:r>
            <a:endParaRPr i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5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22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 flipH="1">
            <a:off x="1981075" y="180227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269314"/>
            <a:ext cx="403860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868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 flipH="1">
            <a:off x="1981075" y="30963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 flipH="1">
            <a:off x="1981075" y="180227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269314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616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 flipH="1">
            <a:off x="1981075" y="30963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95" name="Google Shape;295;p48"/>
          <p:cNvSpPr txBox="1">
            <a:spLocks noGrp="1"/>
          </p:cNvSpPr>
          <p:nvPr>
            <p:ph type="body" idx="1"/>
          </p:nvPr>
        </p:nvSpPr>
        <p:spPr>
          <a:xfrm flipH="1">
            <a:off x="1981075" y="180227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 flipH="1">
            <a:off x="1981075" y="40638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null value is often 0 since we are usually checking for </a:t>
            </a:r>
            <a:r>
              <a:rPr lang="en" sz="1900" i="1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900"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269314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687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body" idx="1"/>
          </p:nvPr>
        </p:nvSpPr>
        <p:spPr>
          <a:xfrm flipH="1">
            <a:off x="1981075" y="30963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06" name="Google Shape;306;p49"/>
          <p:cNvSpPr txBox="1">
            <a:spLocks noGrp="1"/>
          </p:cNvSpPr>
          <p:nvPr>
            <p:ph type="body" idx="1"/>
          </p:nvPr>
        </p:nvSpPr>
        <p:spPr>
          <a:xfrm flipH="1">
            <a:off x="1981075" y="180227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09" name="Google Shape;309;p49"/>
          <p:cNvSpPr txBox="1">
            <a:spLocks noGrp="1"/>
          </p:cNvSpPr>
          <p:nvPr>
            <p:ph type="body" idx="1"/>
          </p:nvPr>
        </p:nvSpPr>
        <p:spPr>
          <a:xfrm flipH="1">
            <a:off x="1981075" y="40638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null value is often 0 since we are usually checking for </a:t>
            </a:r>
            <a:r>
              <a:rPr lang="en" sz="1900" i="1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regression output gives </a:t>
            </a:r>
            <a:r>
              <a:rPr lang="en" sz="1900" i="1"/>
              <a:t>b</a:t>
            </a:r>
            <a:r>
              <a:rPr lang="en" sz="1900" i="1" baseline="-25000"/>
              <a:t>1</a:t>
            </a:r>
            <a:r>
              <a:rPr lang="en" sz="1900"/>
              <a:t>, </a:t>
            </a:r>
            <a:r>
              <a:rPr lang="en" sz="1900" i="1"/>
              <a:t>SE</a:t>
            </a:r>
            <a:r>
              <a:rPr lang="en" sz="1900" i="1" baseline="-25000"/>
              <a:t>b1</a:t>
            </a:r>
            <a:r>
              <a:rPr lang="en" sz="1900"/>
              <a:t>, and </a:t>
            </a:r>
            <a:r>
              <a:rPr lang="en" sz="1900" i="1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900"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269314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345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 flipH="1">
            <a:off x="1981075" y="30963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17" name="Google Shape;317;p50"/>
          <p:cNvSpPr txBox="1">
            <a:spLocks noGrp="1"/>
          </p:cNvSpPr>
          <p:nvPr>
            <p:ph type="body" idx="1"/>
          </p:nvPr>
        </p:nvSpPr>
        <p:spPr>
          <a:xfrm flipH="1">
            <a:off x="1981075" y="180227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18" name="Google Shape;318;p5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19" name="Google Shape;319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20" name="Google Shape;320;p50"/>
          <p:cNvSpPr txBox="1">
            <a:spLocks noGrp="1"/>
          </p:cNvSpPr>
          <p:nvPr>
            <p:ph type="body" idx="1"/>
          </p:nvPr>
        </p:nvSpPr>
        <p:spPr>
          <a:xfrm flipH="1">
            <a:off x="1981075" y="4063825"/>
            <a:ext cx="7822200" cy="96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null value is often 0 since we are usually checking for </a:t>
            </a:r>
            <a:r>
              <a:rPr lang="en" sz="1900" i="1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regression output gives </a:t>
            </a:r>
            <a:r>
              <a:rPr lang="en" sz="1900" i="1"/>
              <a:t>b</a:t>
            </a:r>
            <a:r>
              <a:rPr lang="en" sz="1900" i="1" baseline="-25000"/>
              <a:t>1</a:t>
            </a:r>
            <a:r>
              <a:rPr lang="en" sz="1900"/>
              <a:t>, </a:t>
            </a:r>
            <a:r>
              <a:rPr lang="en" sz="1900" i="1"/>
              <a:t>SE</a:t>
            </a:r>
            <a:r>
              <a:rPr lang="en" sz="1900" i="1" baseline="-25000"/>
              <a:t>b1</a:t>
            </a:r>
            <a:r>
              <a:rPr lang="en" sz="1900"/>
              <a:t>, and </a:t>
            </a:r>
            <a:r>
              <a:rPr lang="en" sz="1900" i="1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rarely do inference on the intercept, so we'll be focusing on the estimates and inference for the slope.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9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50" y="2269314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74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52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 flipH="1">
            <a:off x="1981075" y="22255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17270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2" name="Google Shape;342;p53"/>
          <p:cNvSpPr txBox="1">
            <a:spLocks noGrp="1"/>
          </p:cNvSpPr>
          <p:nvPr>
            <p:ph type="body" idx="1"/>
          </p:nvPr>
        </p:nvSpPr>
        <p:spPr>
          <a:xfrm flipH="1">
            <a:off x="1981075" y="22255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dirty="0"/>
              <a:t>Statistical inference, and the resulting p-values, are meaningless when you already have population data.</a:t>
            </a:r>
            <a:endParaRPr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dirty="0"/>
              <a:t>If you have a sample that is non-random (biased), inference on the results will be unreliable.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60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flipH="1">
            <a:off x="1981124" y="743875"/>
            <a:ext cx="8497689" cy="43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accent1"/>
                </a:solidFill>
              </a:rPr>
              <a:t>Which of the following is </a:t>
            </a:r>
            <a:r>
              <a:rPr lang="en" sz="1900" u="sng" dirty="0">
                <a:solidFill>
                  <a:schemeClr val="accent1"/>
                </a:solidFill>
              </a:rPr>
              <a:t>false</a:t>
            </a:r>
            <a:r>
              <a:rPr lang="en" sz="1900" dirty="0">
                <a:solidFill>
                  <a:schemeClr val="accent1"/>
                </a:solidFill>
              </a:rPr>
              <a:t>?</a:t>
            </a:r>
            <a:endParaRPr sz="19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bioIQ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         0.90144    0.09633   9.358  1.2e-09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600" dirty="0"/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  <a:buAutoNum type="alphaLcParenBoth"/>
            </a:pPr>
            <a:r>
              <a:rPr lang="en" sz="1900" dirty="0"/>
              <a:t>Additional 10 points in the biological twin's IQ is associated with additional 9 points in the foster twin's IQ, on average.</a:t>
            </a:r>
            <a:endParaRPr sz="1900" dirty="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 dirty="0"/>
              <a:t>Roughly 78% of the foster twins' IQs can be accurately predicted by the model.</a:t>
            </a:r>
            <a:endParaRPr sz="1900" dirty="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 dirty="0"/>
              <a:t>The linear model is </a:t>
            </a:r>
            <a:endParaRPr sz="1900" dirty="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 dirty="0"/>
              <a:t>Foster twins with IQs higher than average IQs tend to have biological twins with higher than average IQs as well.</a:t>
            </a:r>
            <a:endParaRPr sz="1900" dirty="0"/>
          </a:p>
        </p:txBody>
      </p:sp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981250" y="-41789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Practice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25" y="5044151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854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8" name="Google Shape;348;p5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9" name="Google Shape;349;p54"/>
          <p:cNvSpPr txBox="1">
            <a:spLocks noGrp="1"/>
          </p:cNvSpPr>
          <p:nvPr>
            <p:ph type="body" idx="1"/>
          </p:nvPr>
        </p:nvSpPr>
        <p:spPr>
          <a:xfrm flipH="1">
            <a:off x="1981075" y="2225575"/>
            <a:ext cx="7822200" cy="91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If you have a sample that is non-random (biased), inference on the results will be unreliable.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The ultimate goal is to have independent observations.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9659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flipH="1">
            <a:off x="1981125" y="743875"/>
            <a:ext cx="8229600" cy="43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accent1"/>
                </a:solidFill>
              </a:rPr>
              <a:t>Which of the following is </a:t>
            </a:r>
            <a:r>
              <a:rPr lang="en" sz="1900" u="sng" dirty="0">
                <a:solidFill>
                  <a:schemeClr val="accent1"/>
                </a:solidFill>
              </a:rPr>
              <a:t>false</a:t>
            </a:r>
            <a:r>
              <a:rPr lang="en" sz="1900" dirty="0">
                <a:solidFill>
                  <a:schemeClr val="accent1"/>
                </a:solidFill>
              </a:rPr>
              <a:t>?</a:t>
            </a:r>
            <a:endParaRPr sz="19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(&gt;|t|)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bioIQ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         0.90144    0.09633   9.358  1.2e-09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600" dirty="0"/>
          </a:p>
          <a:p>
            <a:pPr indent="-349250">
              <a:lnSpc>
                <a:spcPct val="115000"/>
              </a:lnSpc>
              <a:spcBef>
                <a:spcPts val="1000"/>
              </a:spcBef>
              <a:buSzPts val="1900"/>
              <a:buAutoNum type="alphaLcParenBoth"/>
            </a:pPr>
            <a:r>
              <a:rPr lang="en" sz="1900" dirty="0"/>
              <a:t>Additional 10 points in the biological twin's IQ is associated with additional 9 points in the foster twin's IQ, on average.</a:t>
            </a:r>
            <a:endParaRPr sz="1900" dirty="0"/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 dirty="0">
                <a:solidFill>
                  <a:srgbClr val="FF9900"/>
                </a:solidFill>
              </a:rPr>
              <a:t>Roughly 78% of the foster twins' IQs can be accurately predicted by the model.</a:t>
            </a:r>
            <a:endParaRPr sz="1900" i="1" dirty="0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 dirty="0"/>
              <a:t>The linear model is </a:t>
            </a:r>
            <a:endParaRPr sz="1900" dirty="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 dirty="0"/>
              <a:t>Foster twins with IQs higher than average IQs tend to have biological twins with higher than average IQs as well.</a:t>
            </a:r>
            <a:endParaRPr sz="1900" dirty="0"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981250" y="-41790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Practice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25" y="5054659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1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1</a:t>
            </a:r>
            <a:r>
              <a:rPr lang="en" sz="2200"/>
              <a:t> ≠ 0</a:t>
            </a:r>
            <a:endParaRPr sz="2200"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= 0;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r>
              <a:rPr lang="en" sz="2200"/>
              <a:t> ≠ 0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lang="en" sz="2200" i="1">
                <a:solidFill>
                  <a:srgbClr val="FF9900"/>
                </a:solidFill>
              </a:rPr>
              <a:t>β</a:t>
            </a:r>
            <a:r>
              <a:rPr lang="en" sz="2200" i="1" baseline="-250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= 0</a:t>
            </a:r>
            <a:r>
              <a:rPr lang="en" sz="2200"/>
              <a:t>; </a:t>
            </a: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lang="en" sz="2200" i="1">
                <a:solidFill>
                  <a:srgbClr val="FF9900"/>
                </a:solidFill>
              </a:rPr>
              <a:t>β</a:t>
            </a:r>
            <a:r>
              <a:rPr lang="en" sz="2200" i="1" baseline="-250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≠ 0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2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9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 flipH="1">
            <a:off x="1981075" y="2406950"/>
            <a:ext cx="7822200" cy="308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6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200"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939" y="1254414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421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12808</TotalTime>
  <Words>2344</Words>
  <Application>Microsoft Macintosh PowerPoint</Application>
  <PresentationFormat>Widescreen</PresentationFormat>
  <Paragraphs>199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Wingdings 2</vt:lpstr>
      <vt:lpstr>Dividend</vt:lpstr>
      <vt:lpstr>INFO 5871-001: Data Science / Info Science</vt:lpstr>
      <vt:lpstr>INFERENCE</vt:lpstr>
      <vt:lpstr>Nature or nurture?</vt:lpstr>
      <vt:lpstr>Practice</vt:lpstr>
      <vt:lpstr>Practice</vt:lpstr>
      <vt:lpstr>Testing for the slope</vt:lpstr>
      <vt:lpstr>Testing for the slope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Testing for the slope (cont.)</vt:lpstr>
      <vt:lpstr>% college graduate vs. % Hispanic in LA</vt:lpstr>
      <vt:lpstr>% college educated vs. % Hispanic in LA</vt:lpstr>
      <vt:lpstr>% college educated vs. % Hispanic in LA - linear model</vt:lpstr>
      <vt:lpstr>PowerPoint Presentation</vt:lpstr>
      <vt:lpstr>PowerPoint Presentation</vt:lpstr>
      <vt:lpstr>% college educated vs. % Hispanic in LA - linear model</vt:lpstr>
      <vt:lpstr>% college educated vs. % Hispanic in LA - linear model</vt:lpstr>
      <vt:lpstr>Confidence interval for the slope</vt:lpstr>
      <vt:lpstr>Confidence interval for the slope</vt:lpstr>
      <vt:lpstr>Confidence interval for the slope</vt:lpstr>
      <vt:lpstr>Confidence interval for the slope</vt:lpstr>
      <vt:lpstr>Confidence interval for the slope</vt:lpstr>
      <vt:lpstr>Recap</vt:lpstr>
      <vt:lpstr>Recap</vt:lpstr>
      <vt:lpstr>Recap</vt:lpstr>
      <vt:lpstr>Recap</vt:lpstr>
      <vt:lpstr>Recap</vt:lpstr>
      <vt:lpstr>Recap</vt:lpstr>
      <vt:lpstr>Caution</vt:lpstr>
      <vt:lpstr>Caution</vt:lpstr>
      <vt:lpstr>Caution</vt:lpstr>
      <vt:lpstr>Caution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67</cp:revision>
  <dcterms:created xsi:type="dcterms:W3CDTF">2019-08-24T17:30:40Z</dcterms:created>
  <dcterms:modified xsi:type="dcterms:W3CDTF">2019-10-29T00:32:02Z</dcterms:modified>
</cp:coreProperties>
</file>