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303" r:id="rId4"/>
    <p:sldId id="320" r:id="rId5"/>
    <p:sldId id="321" r:id="rId6"/>
    <p:sldId id="322" r:id="rId7"/>
    <p:sldId id="323" r:id="rId8"/>
    <p:sldId id="324" r:id="rId9"/>
    <p:sldId id="325" r:id="rId10"/>
    <p:sldId id="258" r:id="rId11"/>
    <p:sldId id="266" r:id="rId12"/>
    <p:sldId id="267" r:id="rId13"/>
    <p:sldId id="332" r:id="rId14"/>
    <p:sldId id="269" r:id="rId15"/>
    <p:sldId id="328" r:id="rId16"/>
    <p:sldId id="333" r:id="rId17"/>
    <p:sldId id="272" r:id="rId18"/>
    <p:sldId id="329" r:id="rId19"/>
    <p:sldId id="330" r:id="rId20"/>
    <p:sldId id="277" r:id="rId21"/>
    <p:sldId id="278" r:id="rId22"/>
    <p:sldId id="279" r:id="rId23"/>
    <p:sldId id="280" r:id="rId24"/>
    <p:sldId id="331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7"/>
    <p:restoredTop sz="94691"/>
  </p:normalViewPr>
  <p:slideViewPr>
    <p:cSldViewPr snapToGrid="0" snapToObjects="1">
      <p:cViewPr>
        <p:scale>
          <a:sx n="110" d="100"/>
          <a:sy n="110" d="100"/>
        </p:scale>
        <p:origin x="-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3ff6833e_2_55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53ff6833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27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3ff6833e_2_30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53ff6833e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70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3ff6833e_2_457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53ff6833e_2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33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3ff6833e_2_41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53ff6833e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54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3ff6833e_2_356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53ff6833e_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50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3ff6833e_2_501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53ff6833e_2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8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3ff6833e_2_501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53ff6833e_2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950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3ff6833e_2_63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253ff6833e_2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74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3ff6833e_2_756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253ff6833e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02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3ff6833e_2_795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253ff6833e_2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3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3ff6833e_2_871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253ff6833e_2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07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ff6833e_2_61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53ff6833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343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3ff6833e_2_879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253ff6833e_2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93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0e0ee2f80_1_158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60e0ee2f8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939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3ff6833e_2_90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253ff6833e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38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3ff6833e_2_98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253ff6833e_2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662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0e0ee2f80_1_17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60e0ee2f80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736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0e0ee2f80_1_18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60e0ee2f80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470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0e0ee2f80_1_20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60e0ee2f80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580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0e0ee2f80_1_21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60e0ee2f80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28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ff6833e_2_80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53ff6833e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ff6833e_2_80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53ff6833e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31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3ff6833e_2_204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53ff6833e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49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ff6833e_2_21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g253ff6833e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15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ff6833e_2_213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g253ff6833e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80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3ff6833e_2_30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53ff6833e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40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3ff6833e_2_302:notes"/>
          <p:cNvSpPr txBox="1">
            <a:spLocks noGrp="1"/>
          </p:cNvSpPr>
          <p:nvPr>
            <p:ph type="body" idx="1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00" tIns="171200" rIns="171200" bIns="171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53ff6833e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2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70810" y="169499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6175" tIns="166175" rIns="166175" bIns="1661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 i="0" u="none" strike="noStrike" cap="non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2pPr>
            <a:lvl3pPr lvl="2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3pPr>
            <a:lvl4pPr lvl="3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4pPr>
            <a:lvl5pPr lvl="4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5pPr>
            <a:lvl6pPr lvl="5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6pPr>
            <a:lvl7pPr lvl="6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7pPr>
            <a:lvl8pPr lvl="7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8pPr>
            <a:lvl9pPr lvl="8" indent="0"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1" y="1577339"/>
            <a:ext cx="5303519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6175" tIns="166175" rIns="166175" bIns="166175" anchor="t" anchorCtr="0">
            <a:noAutofit/>
          </a:bodyPr>
          <a:lstStyle>
            <a:lvl1pPr marL="609585" marR="0" lvl="0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0" u="none" strike="noStrike" cap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278879" y="1577339"/>
            <a:ext cx="5303519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6175" tIns="166175" rIns="166175" bIns="166175" anchor="t" anchorCtr="0">
            <a:noAutofit/>
          </a:bodyPr>
          <a:lstStyle>
            <a:lvl1pPr marL="609585" marR="0" lvl="0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0" u="none" strike="noStrike" cap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6175" tIns="166175" rIns="166175" bIns="16617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6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6175" tIns="166175" rIns="166175" bIns="1661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44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21725" marR="0" lvl="0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1725" marR="0" lvl="1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21725" marR="0" lvl="2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21725" marR="0" lvl="3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1725" marR="0" lvl="4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1725" marR="0" lvl="5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1725" marR="0" lvl="6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1725" marR="0" lvl="7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1725" marR="0" lvl="8" indent="-16933" algn="l" rtl="0">
              <a:lnSpc>
                <a:spcPct val="111333"/>
              </a:lnSpc>
              <a:spcBef>
                <a:spcPts val="0"/>
              </a:spcBef>
              <a:buNone/>
              <a:defRPr sz="1867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86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 idx="4294967295"/>
          </p:nvPr>
        </p:nvSpPr>
        <p:spPr>
          <a:xfrm>
            <a:off x="541338" y="804745"/>
            <a:ext cx="11650662" cy="398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Multiple regression</a:t>
            </a:r>
            <a:endParaRPr sz="3333" dirty="0">
              <a:solidFill>
                <a:schemeClr val="tx1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1288119" y="1203207"/>
            <a:ext cx="9672992" cy="91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1" indent="-330192">
              <a:buClr>
                <a:srgbClr val="22373A"/>
              </a:buClr>
              <a:buSzPts val="1900"/>
              <a:buFont typeface="Lucida Sans"/>
              <a:buChar char="•"/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Simple linear regression: Bivariate - two variables: </a:t>
            </a:r>
            <a:r>
              <a:rPr lang="en" sz="2533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533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5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591" indent="-321725">
              <a:spcBef>
                <a:spcPts val="1333"/>
              </a:spcBef>
              <a:buClr>
                <a:srgbClr val="22373A"/>
              </a:buClr>
              <a:buSzPts val="2200"/>
              <a:buFont typeface="Lucida Sans"/>
              <a:buChar char="•"/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Multiple linear regression: Multiple variables: </a:t>
            </a:r>
            <a:r>
              <a:rPr lang="en" sz="2533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533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933" baseline="-25000" dirty="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533" dirty="0">
                <a:solidFill>
                  <a:srgbClr val="2237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" sz="2533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933" baseline="-25000" dirty="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533" dirty="0">
                <a:solidFill>
                  <a:srgbClr val="2237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" sz="2533" dirty="0">
                <a:solidFill>
                  <a:srgbClr val="22373A"/>
                </a:solidFill>
                <a:latin typeface="Rambla"/>
                <a:ea typeface="Rambla"/>
                <a:cs typeface="Rambla"/>
                <a:sym typeface="Rambla"/>
              </a:rPr>
              <a:t>· · ·</a:t>
            </a:r>
            <a:endParaRPr sz="2533" dirty="0"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1712212" y="6360852"/>
            <a:ext cx="209917" cy="25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26781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270810" y="498957"/>
            <a:ext cx="3234407" cy="3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b="1" dirty="0">
                <a:latin typeface="Arial"/>
                <a:ea typeface="Arial"/>
                <a:cs typeface="Arial"/>
                <a:sym typeface="Arial"/>
              </a:rPr>
              <a:t>Weights of books</a:t>
            </a:r>
            <a:endParaRPr sz="2667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34"/>
          <p:cNvGraphicFramePr/>
          <p:nvPr/>
        </p:nvGraphicFramePr>
        <p:xfrm>
          <a:off x="720804" y="1080997"/>
          <a:ext cx="5997234" cy="55557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(g)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 (cm</a:t>
                      </a:r>
                      <a:r>
                        <a:rPr lang="en" sz="1900" u="none" strike="noStrike" cap="none" baseline="30000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cover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33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1016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1075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1228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101600" marR="0" lvl="0" indent="-1270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953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1492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1034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8" name="Google Shape;178;p34"/>
          <p:cNvSpPr/>
          <p:nvPr/>
        </p:nvSpPr>
        <p:spPr>
          <a:xfrm>
            <a:off x="8055821" y="2777818"/>
            <a:ext cx="2878905" cy="2162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79" name="Google Shape;179;p34"/>
          <p:cNvSpPr/>
          <p:nvPr/>
        </p:nvSpPr>
        <p:spPr>
          <a:xfrm>
            <a:off x="8431686" y="4649768"/>
            <a:ext cx="1860708" cy="1208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874" y="870"/>
                </a:lnTo>
                <a:lnTo>
                  <a:pt x="119025" y="118409"/>
                </a:lnTo>
                <a:lnTo>
                  <a:pt x="119899" y="119281"/>
                </a:lnTo>
              </a:path>
            </a:pathLst>
          </a:custGeom>
          <a:noFill/>
          <a:ln w="10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0" name="Google Shape;180;p34"/>
          <p:cNvSpPr/>
          <p:nvPr/>
        </p:nvSpPr>
        <p:spPr>
          <a:xfrm>
            <a:off x="8355806" y="4607893"/>
            <a:ext cx="125951" cy="893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508" y="0"/>
                </a:moveTo>
                <a:lnTo>
                  <a:pt x="0" y="49663"/>
                </a:lnTo>
                <a:lnTo>
                  <a:pt x="108714" y="120007"/>
                </a:lnTo>
                <a:lnTo>
                  <a:pt x="85205" y="57411"/>
                </a:lnTo>
                <a:lnTo>
                  <a:pt x="1185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1" name="Google Shape;181;p34"/>
          <p:cNvSpPr/>
          <p:nvPr/>
        </p:nvSpPr>
        <p:spPr>
          <a:xfrm>
            <a:off x="10242330" y="4722373"/>
            <a:ext cx="125951" cy="893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91" y="0"/>
                </a:moveTo>
                <a:lnTo>
                  <a:pt x="33300" y="62591"/>
                </a:lnTo>
                <a:lnTo>
                  <a:pt x="0" y="120007"/>
                </a:lnTo>
                <a:lnTo>
                  <a:pt x="118508" y="70349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2" name="Google Shape;182;p34"/>
          <p:cNvSpPr/>
          <p:nvPr/>
        </p:nvSpPr>
        <p:spPr>
          <a:xfrm>
            <a:off x="10496495" y="4532352"/>
            <a:ext cx="5039" cy="11828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0021" y="0"/>
                </a:moveTo>
                <a:lnTo>
                  <a:pt x="91386" y="10337"/>
                </a:lnTo>
                <a:lnTo>
                  <a:pt x="8823" y="109097"/>
                </a:lnTo>
                <a:lnTo>
                  <a:pt x="0" y="119429"/>
                </a:lnTo>
              </a:path>
            </a:pathLst>
          </a:custGeom>
          <a:noFill/>
          <a:ln w="10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3" name="Google Shape;183;p34"/>
          <p:cNvSpPr/>
          <p:nvPr/>
        </p:nvSpPr>
        <p:spPr>
          <a:xfrm>
            <a:off x="10439704" y="4475302"/>
            <a:ext cx="120912" cy="918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4139" y="87840"/>
                </a:moveTo>
                <a:lnTo>
                  <a:pt x="60162" y="87840"/>
                </a:lnTo>
                <a:lnTo>
                  <a:pt x="118740" y="118677"/>
                </a:lnTo>
                <a:lnTo>
                  <a:pt x="104139" y="87840"/>
                </a:lnTo>
                <a:close/>
              </a:path>
              <a:path w="120000" h="120000" extrusionOk="0">
                <a:moveTo>
                  <a:pt x="62538" y="0"/>
                </a:moveTo>
                <a:lnTo>
                  <a:pt x="0" y="115549"/>
                </a:lnTo>
                <a:lnTo>
                  <a:pt x="60162" y="87840"/>
                </a:lnTo>
                <a:lnTo>
                  <a:pt x="104139" y="87840"/>
                </a:lnTo>
                <a:lnTo>
                  <a:pt x="625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4" name="Google Shape;184;p34"/>
          <p:cNvSpPr/>
          <p:nvPr/>
        </p:nvSpPr>
        <p:spPr>
          <a:xfrm>
            <a:off x="10437837" y="4616277"/>
            <a:ext cx="120912" cy="918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6199" y="118679"/>
                </a:lnTo>
                <a:lnTo>
                  <a:pt x="103737" y="30847"/>
                </a:lnTo>
                <a:lnTo>
                  <a:pt x="58577" y="30847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118740" y="3124"/>
                </a:moveTo>
                <a:lnTo>
                  <a:pt x="58577" y="30847"/>
                </a:lnTo>
                <a:lnTo>
                  <a:pt x="103737" y="30847"/>
                </a:lnTo>
                <a:lnTo>
                  <a:pt x="118740" y="3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5" name="Google Shape;185;p34"/>
          <p:cNvSpPr/>
          <p:nvPr/>
        </p:nvSpPr>
        <p:spPr>
          <a:xfrm>
            <a:off x="8238602" y="2906586"/>
            <a:ext cx="356020" cy="14080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850" y="0"/>
                </a:moveTo>
                <a:lnTo>
                  <a:pt x="118998" y="853"/>
                </a:lnTo>
                <a:lnTo>
                  <a:pt x="854" y="119088"/>
                </a:lnTo>
                <a:lnTo>
                  <a:pt x="0" y="119942"/>
                </a:lnTo>
              </a:path>
            </a:pathLst>
          </a:custGeom>
          <a:noFill/>
          <a:ln w="10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6" name="Google Shape;186;p34"/>
          <p:cNvSpPr/>
          <p:nvPr/>
        </p:nvSpPr>
        <p:spPr>
          <a:xfrm>
            <a:off x="8527278" y="2850519"/>
            <a:ext cx="119233" cy="9689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6779" y="81843"/>
                </a:moveTo>
                <a:lnTo>
                  <a:pt x="64778" y="81843"/>
                </a:lnTo>
                <a:lnTo>
                  <a:pt x="118360" y="119455"/>
                </a:lnTo>
                <a:lnTo>
                  <a:pt x="106779" y="81843"/>
                </a:lnTo>
                <a:close/>
              </a:path>
              <a:path w="120000" h="120000" extrusionOk="0">
                <a:moveTo>
                  <a:pt x="81576" y="0"/>
                </a:moveTo>
                <a:lnTo>
                  <a:pt x="0" y="98802"/>
                </a:lnTo>
                <a:lnTo>
                  <a:pt x="64778" y="81843"/>
                </a:lnTo>
                <a:lnTo>
                  <a:pt x="106779" y="81843"/>
                </a:lnTo>
                <a:lnTo>
                  <a:pt x="815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7" name="Google Shape;187;p34"/>
          <p:cNvSpPr/>
          <p:nvPr/>
        </p:nvSpPr>
        <p:spPr>
          <a:xfrm>
            <a:off x="8187906" y="4273619"/>
            <a:ext cx="119233" cy="9689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36770" y="119467"/>
                </a:lnTo>
                <a:lnTo>
                  <a:pt x="104354" y="37609"/>
                </a:lnTo>
                <a:lnTo>
                  <a:pt x="53568" y="37609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118349" y="20662"/>
                </a:moveTo>
                <a:lnTo>
                  <a:pt x="53568" y="37609"/>
                </a:lnTo>
                <a:lnTo>
                  <a:pt x="104354" y="37609"/>
                </a:lnTo>
                <a:lnTo>
                  <a:pt x="118349" y="206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188" name="Google Shape;188;p34"/>
          <p:cNvSpPr txBox="1"/>
          <p:nvPr/>
        </p:nvSpPr>
        <p:spPr>
          <a:xfrm>
            <a:off x="9148645" y="4632279"/>
            <a:ext cx="255260" cy="38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i="1">
                <a:latin typeface="Courgette"/>
                <a:ea typeface="Courgette"/>
                <a:cs typeface="Courgette"/>
                <a:sym typeface="Courgette"/>
              </a:rPr>
              <a:t>w</a:t>
            </a:r>
            <a:endParaRPr sz="2667"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8117871" y="3358397"/>
            <a:ext cx="154496" cy="38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i="1">
                <a:latin typeface="Courgette"/>
                <a:ea typeface="Courgette"/>
                <a:cs typeface="Courgette"/>
                <a:sym typeface="Courgette"/>
              </a:rPr>
              <a:t>l</a:t>
            </a:r>
            <a:endParaRPr sz="2667"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10634762" y="4391089"/>
            <a:ext cx="206559" cy="38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i="1">
                <a:latin typeface="Courgette"/>
                <a:ea typeface="Courgette"/>
                <a:cs typeface="Courgette"/>
                <a:sym typeface="Courgette"/>
              </a:rPr>
              <a:t>h</a:t>
            </a:r>
            <a:endParaRPr sz="2667"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1712212" y="6356950"/>
            <a:ext cx="209917" cy="25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67943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541623" y="892643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Weights of books (cont.)</a:t>
            </a:r>
            <a:endParaRPr sz="3333" dirty="0"/>
          </a:p>
        </p:txBody>
      </p:sp>
      <p:sp>
        <p:nvSpPr>
          <p:cNvPr id="199" name="Google Shape;199;p35"/>
          <p:cNvSpPr txBox="1"/>
          <p:nvPr/>
        </p:nvSpPr>
        <p:spPr>
          <a:xfrm>
            <a:off x="397351" y="1973130"/>
            <a:ext cx="6150594" cy="199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36700"/>
              </a:lnSpc>
            </a:pPr>
            <a:r>
              <a:rPr lang="en" sz="2267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The scatterplot shows the r</a:t>
            </a:r>
            <a:r>
              <a:rPr lang="en" sz="2267" dirty="0">
                <a:solidFill>
                  <a:srgbClr val="3884B7"/>
                </a:solidFill>
              </a:rPr>
              <a:t>e</a:t>
            </a:r>
            <a:r>
              <a:rPr lang="en" sz="2267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lationship between weights and  volumes of books as well as the  regression output. Which of the below is correct?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918464" y="5849948"/>
            <a:ext cx="9409333" cy="114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00" rIns="0" bIns="0" anchor="t" anchorCtr="0">
            <a:noAutofit/>
          </a:bodyPr>
          <a:lstStyle/>
          <a:p>
            <a:pPr marL="592652" marR="16933" indent="-592652">
              <a:lnSpc>
                <a:spcPct val="156000"/>
              </a:lnSpc>
              <a:spcBef>
                <a:spcPts val="267"/>
              </a:spcBef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11712212" y="6377749"/>
            <a:ext cx="209917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615" y="1336668"/>
            <a:ext cx="3725597" cy="2855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918467" y="4417245"/>
            <a:ext cx="102876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marR="118530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Weights of 80% of the books can be predicted accurately using  this model.</a:t>
            </a:r>
            <a:endParaRPr sz="2133" dirty="0">
              <a:ea typeface="Arial"/>
              <a:cs typeface="Arial"/>
              <a:sym typeface="Arial"/>
            </a:endParaRPr>
          </a:p>
          <a:p>
            <a:pPr marL="609585" indent="-440256">
              <a:lnSpc>
                <a:spcPct val="115000"/>
              </a:lnSpc>
              <a:buSzPts val="1600"/>
              <a:buAutoNum type="alphaLcPeriod"/>
            </a:pP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Books that are 10 cm</a:t>
            </a:r>
            <a:r>
              <a:rPr lang="en" sz="2133" baseline="30000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3  </a:t>
            </a: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over average are expected to weigh 7g</a:t>
            </a:r>
            <a:r>
              <a:rPr lang="en" sz="2133" dirty="0"/>
              <a:t> </a:t>
            </a: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over average.</a:t>
            </a:r>
            <a:endParaRPr sz="2133" dirty="0">
              <a:ea typeface="Arial"/>
              <a:cs typeface="Arial"/>
              <a:sym typeface="Arial"/>
            </a:endParaRPr>
          </a:p>
          <a:p>
            <a:pPr marL="609585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The correlation between weight and volume is</a:t>
            </a:r>
            <a:br>
              <a:rPr lang="en" sz="2133" dirty="0">
                <a:solidFill>
                  <a:srgbClr val="22373A"/>
                </a:solidFill>
              </a:rPr>
            </a:br>
            <a:r>
              <a:rPr lang="en" sz="2133" dirty="0">
                <a:solidFill>
                  <a:srgbClr val="22373A"/>
                </a:solidFill>
              </a:rPr>
              <a:t>    R = 0.80</a:t>
            </a:r>
            <a:r>
              <a:rPr lang="en" sz="2133" baseline="30000" dirty="0">
                <a:solidFill>
                  <a:srgbClr val="22373A"/>
                </a:solidFill>
              </a:rPr>
              <a:t>2</a:t>
            </a:r>
            <a:r>
              <a:rPr lang="en" sz="2133" dirty="0">
                <a:solidFill>
                  <a:srgbClr val="22373A"/>
                </a:solidFill>
              </a:rPr>
              <a:t> = 0.64.</a:t>
            </a:r>
            <a:endParaRPr sz="2133" dirty="0">
              <a:solidFill>
                <a:srgbClr val="22373A"/>
              </a:solidFill>
            </a:endParaRPr>
          </a:p>
          <a:p>
            <a:pPr marL="609585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</a:rPr>
              <a:t>The model underestimates the weight of the book with the highest volume.</a:t>
            </a:r>
            <a:endParaRPr sz="2133" dirty="0">
              <a:solidFill>
                <a:srgbClr val="22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9906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541623" y="892643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Weights of books (cont.)</a:t>
            </a:r>
            <a:endParaRPr sz="3333" dirty="0"/>
          </a:p>
        </p:txBody>
      </p:sp>
      <p:sp>
        <p:nvSpPr>
          <p:cNvPr id="199" name="Google Shape;199;p35"/>
          <p:cNvSpPr txBox="1"/>
          <p:nvPr/>
        </p:nvSpPr>
        <p:spPr>
          <a:xfrm>
            <a:off x="397351" y="1973130"/>
            <a:ext cx="6150594" cy="199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36700"/>
              </a:lnSpc>
            </a:pPr>
            <a:r>
              <a:rPr lang="en" sz="2267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The scatterplot shows the r</a:t>
            </a:r>
            <a:r>
              <a:rPr lang="en" sz="2267" dirty="0">
                <a:solidFill>
                  <a:srgbClr val="3884B7"/>
                </a:solidFill>
              </a:rPr>
              <a:t>e</a:t>
            </a:r>
            <a:r>
              <a:rPr lang="en" sz="2267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lationship between weights and  volumes of books as well as the  regression output. Which of the below is correct?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918464" y="5849948"/>
            <a:ext cx="9409333" cy="114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00" rIns="0" bIns="0" anchor="t" anchorCtr="0">
            <a:noAutofit/>
          </a:bodyPr>
          <a:lstStyle/>
          <a:p>
            <a:pPr marL="592652" marR="16933" indent="-592652">
              <a:lnSpc>
                <a:spcPct val="156000"/>
              </a:lnSpc>
              <a:spcBef>
                <a:spcPts val="267"/>
              </a:spcBef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11712212" y="6377749"/>
            <a:ext cx="209917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615" y="1336668"/>
            <a:ext cx="3725597" cy="2855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918467" y="4417245"/>
            <a:ext cx="102876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marR="118530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Weights of 80% of the books can be predicted accurately using  this model.</a:t>
            </a:r>
            <a:endParaRPr sz="2133" dirty="0">
              <a:ea typeface="Arial"/>
              <a:cs typeface="Arial"/>
              <a:sym typeface="Arial"/>
            </a:endParaRPr>
          </a:p>
          <a:p>
            <a:pPr marL="609585" indent="-440256">
              <a:lnSpc>
                <a:spcPct val="115000"/>
              </a:lnSpc>
              <a:buSzPts val="1600"/>
              <a:buAutoNum type="alphaLcPeriod"/>
            </a:pPr>
            <a:r>
              <a:rPr lang="en" sz="2133" dirty="0">
                <a:solidFill>
                  <a:srgbClr val="FFC000"/>
                </a:solidFill>
                <a:ea typeface="Arial"/>
                <a:cs typeface="Arial"/>
                <a:sym typeface="Arial"/>
              </a:rPr>
              <a:t>Books that are 10 cm</a:t>
            </a:r>
            <a:r>
              <a:rPr lang="en" sz="2133" baseline="30000" dirty="0">
                <a:solidFill>
                  <a:srgbClr val="FFC000"/>
                </a:solidFill>
                <a:ea typeface="Arial"/>
                <a:cs typeface="Arial"/>
                <a:sym typeface="Arial"/>
              </a:rPr>
              <a:t>3  </a:t>
            </a:r>
            <a:r>
              <a:rPr lang="en" sz="2133" dirty="0">
                <a:solidFill>
                  <a:srgbClr val="FFC000"/>
                </a:solidFill>
                <a:ea typeface="Arial"/>
                <a:cs typeface="Arial"/>
                <a:sym typeface="Arial"/>
              </a:rPr>
              <a:t>over average are expected to weigh 7g</a:t>
            </a:r>
            <a:r>
              <a:rPr lang="en" sz="2133" dirty="0">
                <a:solidFill>
                  <a:srgbClr val="FFC000"/>
                </a:solidFill>
              </a:rPr>
              <a:t> </a:t>
            </a:r>
            <a:r>
              <a:rPr lang="en" sz="2133" dirty="0">
                <a:solidFill>
                  <a:srgbClr val="FFC000"/>
                </a:solidFill>
                <a:ea typeface="Arial"/>
                <a:cs typeface="Arial"/>
                <a:sym typeface="Arial"/>
              </a:rPr>
              <a:t>over average.</a:t>
            </a:r>
            <a:endParaRPr sz="2133" dirty="0">
              <a:solidFill>
                <a:srgbClr val="FFC000"/>
              </a:solidFill>
              <a:ea typeface="Arial"/>
              <a:cs typeface="Arial"/>
              <a:sym typeface="Arial"/>
            </a:endParaRPr>
          </a:p>
          <a:p>
            <a:pPr marL="609585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  <a:ea typeface="Arial"/>
                <a:cs typeface="Arial"/>
                <a:sym typeface="Arial"/>
              </a:rPr>
              <a:t>The correlation between weight and volume is</a:t>
            </a:r>
            <a:br>
              <a:rPr lang="en" sz="2133" dirty="0">
                <a:solidFill>
                  <a:srgbClr val="22373A"/>
                </a:solidFill>
              </a:rPr>
            </a:br>
            <a:r>
              <a:rPr lang="en" sz="2133" dirty="0">
                <a:solidFill>
                  <a:srgbClr val="22373A"/>
                </a:solidFill>
              </a:rPr>
              <a:t>    R = 0.80</a:t>
            </a:r>
            <a:r>
              <a:rPr lang="en" sz="2133" baseline="30000" dirty="0">
                <a:solidFill>
                  <a:srgbClr val="22373A"/>
                </a:solidFill>
              </a:rPr>
              <a:t>2</a:t>
            </a:r>
            <a:r>
              <a:rPr lang="en" sz="2133" dirty="0">
                <a:solidFill>
                  <a:srgbClr val="22373A"/>
                </a:solidFill>
              </a:rPr>
              <a:t> = 0.64.</a:t>
            </a:r>
            <a:endParaRPr sz="2133" dirty="0">
              <a:solidFill>
                <a:srgbClr val="22373A"/>
              </a:solidFill>
            </a:endParaRPr>
          </a:p>
          <a:p>
            <a:pPr marL="609585" indent="-440256">
              <a:lnSpc>
                <a:spcPct val="115000"/>
              </a:lnSpc>
              <a:buClr>
                <a:srgbClr val="22373A"/>
              </a:buClr>
              <a:buSzPts val="1600"/>
              <a:buFont typeface="Arial"/>
              <a:buAutoNum type="alphaLcPeriod"/>
            </a:pPr>
            <a:r>
              <a:rPr lang="en" sz="2133" dirty="0">
                <a:solidFill>
                  <a:srgbClr val="22373A"/>
                </a:solidFill>
              </a:rPr>
              <a:t>The model underestimates the weight of the book with the highest volume.</a:t>
            </a:r>
            <a:endParaRPr sz="2133" dirty="0">
              <a:solidFill>
                <a:srgbClr val="22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4539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449486" y="827119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Modeling weights of books using volume</a:t>
            </a:r>
            <a:endParaRPr sz="3333" dirty="0"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333"/>
          </a:p>
        </p:txBody>
      </p:sp>
      <p:sp>
        <p:nvSpPr>
          <p:cNvPr id="221" name="Google Shape;221;p37"/>
          <p:cNvSpPr txBox="1"/>
          <p:nvPr/>
        </p:nvSpPr>
        <p:spPr>
          <a:xfrm>
            <a:off x="918467" y="1090481"/>
            <a:ext cx="9493200" cy="4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133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somewhat abbreviated output...</a:t>
            </a:r>
            <a:endParaRPr sz="2133" dirty="0">
              <a:latin typeface="Arial"/>
              <a:ea typeface="Arial"/>
              <a:cs typeface="Arial"/>
              <a:sym typeface="Arial"/>
            </a:endParaRPr>
          </a:p>
          <a:p>
            <a:endParaRPr sz="21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21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66"/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21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</a:pP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Estimate   Std. Error t value  </a:t>
            </a:r>
            <a:r>
              <a:rPr lang="en" sz="2133" dirty="0" err="1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(&gt;|t|)</a:t>
            </a: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Clr>
                <a:schemeClr val="dk1"/>
              </a:buClr>
              <a:buSzPts val="1100"/>
            </a:pP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107.67931     88.37758   1.218     0.245</a:t>
            </a: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SzPts val="1100"/>
            </a:pP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Volume        0.70864      0.09746   7.271  6.26e-06</a:t>
            </a: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SzPts val="1100"/>
            </a:pP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SzPts val="1100"/>
            </a:pP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123.9 on 13 degrees of freedom  Multiple R-squared:  0.8026, Adjusted  R-squared: 0.7875</a:t>
            </a: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SzPts val="1100"/>
            </a:pPr>
            <a:r>
              <a:rPr lang="en" sz="2133" dirty="0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52.87 on 1 and 13  DF,  p-value: 6.262e-06</a:t>
            </a: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33"/>
              </a:spcBef>
              <a:buSzPts val="1100"/>
            </a:pPr>
            <a:endParaRPr sz="2133" dirty="0">
              <a:solidFill>
                <a:srgbClr val="223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989058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56010" y="894713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Weights of hardcover and paperback books</a:t>
            </a:r>
            <a:endParaRPr sz="3333" dirty="0"/>
          </a:p>
        </p:txBody>
      </p:sp>
      <p:sp>
        <p:nvSpPr>
          <p:cNvPr id="229" name="Google Shape;229;p38"/>
          <p:cNvSpPr txBox="1"/>
          <p:nvPr/>
        </p:nvSpPr>
        <p:spPr>
          <a:xfrm>
            <a:off x="456010" y="1948229"/>
            <a:ext cx="4935798" cy="8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Can you identify a trend in the relationship between volume and  weight of hardcover and paperback books?</a:t>
            </a:r>
          </a:p>
          <a:p>
            <a:pPr marL="33866" marR="16933">
              <a:lnSpc>
                <a:spcPct val="129899"/>
              </a:lnSpc>
            </a:pPr>
            <a:endParaRPr lang="en" sz="2400" i="1" dirty="0">
              <a:solidFill>
                <a:srgbClr val="3884B7"/>
              </a:solidFill>
              <a:latin typeface="Arial"/>
              <a:cs typeface="Arial"/>
              <a:sym typeface="Arial"/>
            </a:endParaRPr>
          </a:p>
          <a:p>
            <a:pPr marL="33866" marR="16933">
              <a:lnSpc>
                <a:spcPct val="129899"/>
              </a:lnSpc>
            </a:pPr>
            <a:endParaRPr sz="2400" i="1" dirty="0"/>
          </a:p>
        </p:txBody>
      </p:sp>
      <p:sp>
        <p:nvSpPr>
          <p:cNvPr id="230" name="Google Shape;230;p38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333"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27" y="2358451"/>
            <a:ext cx="5300300" cy="425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09179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56010" y="894713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Weights of hardcover and paperback books</a:t>
            </a:r>
            <a:endParaRPr sz="3333" dirty="0"/>
          </a:p>
        </p:txBody>
      </p:sp>
      <p:sp>
        <p:nvSpPr>
          <p:cNvPr id="229" name="Google Shape;229;p38"/>
          <p:cNvSpPr txBox="1"/>
          <p:nvPr/>
        </p:nvSpPr>
        <p:spPr>
          <a:xfrm>
            <a:off x="456010" y="1948229"/>
            <a:ext cx="4935798" cy="8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Can you identify a trend in the relationship between volume and  weight of hardcover and paperback books?</a:t>
            </a:r>
          </a:p>
          <a:p>
            <a:pPr marL="33866" marR="16933">
              <a:lnSpc>
                <a:spcPct val="129899"/>
              </a:lnSpc>
            </a:pPr>
            <a:endParaRPr lang="en" sz="2400" i="1" dirty="0">
              <a:solidFill>
                <a:srgbClr val="3884B7"/>
              </a:solidFill>
              <a:latin typeface="Arial"/>
              <a:cs typeface="Arial"/>
              <a:sym typeface="Arial"/>
            </a:endParaRPr>
          </a:p>
          <a:p>
            <a:pPr marL="33866" marR="16933">
              <a:lnSpc>
                <a:spcPct val="129899"/>
              </a:lnSpc>
            </a:pPr>
            <a:r>
              <a:rPr lang="en-US" sz="2400" i="1" dirty="0"/>
              <a:t>Paperbacks generally weigh less than hardcover books after controlling for the book's volume.</a:t>
            </a:r>
          </a:p>
          <a:p>
            <a:pPr marL="33866" marR="16933">
              <a:lnSpc>
                <a:spcPct val="129899"/>
              </a:lnSpc>
            </a:pPr>
            <a:endParaRPr sz="2400" i="1" dirty="0"/>
          </a:p>
        </p:txBody>
      </p:sp>
      <p:sp>
        <p:nvSpPr>
          <p:cNvPr id="230" name="Google Shape;230;p38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333"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27" y="2358451"/>
            <a:ext cx="5300300" cy="425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15134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/>
          <p:nvPr/>
        </p:nvSpPr>
        <p:spPr>
          <a:xfrm>
            <a:off x="8063345" y="1842265"/>
            <a:ext cx="12186800" cy="609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1"/>
                </a:moveTo>
                <a:lnTo>
                  <a:pt x="119995" y="119981"/>
                </a:lnTo>
                <a:lnTo>
                  <a:pt x="119995" y="0"/>
                </a:lnTo>
                <a:lnTo>
                  <a:pt x="0" y="0"/>
                </a:lnTo>
                <a:lnTo>
                  <a:pt x="0" y="119981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1" y="1"/>
            <a:ext cx="12186961" cy="7562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5"/>
                </a:moveTo>
                <a:lnTo>
                  <a:pt x="119995" y="119855"/>
                </a:lnTo>
                <a:lnTo>
                  <a:pt x="119995" y="0"/>
                </a:lnTo>
                <a:lnTo>
                  <a:pt x="0" y="0"/>
                </a:lnTo>
                <a:lnTo>
                  <a:pt x="0" y="119855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48" name="Google Shape;248;p40"/>
          <p:cNvSpPr txBox="1"/>
          <p:nvPr/>
        </p:nvSpPr>
        <p:spPr>
          <a:xfrm>
            <a:off x="270810" y="162629"/>
            <a:ext cx="10307780" cy="3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Modeling weights of books using volume </a:t>
            </a:r>
            <a:r>
              <a:rPr lang="en" sz="2667" b="1" u="sng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cover type</a:t>
            </a:r>
            <a:endParaRPr sz="2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333"/>
          </a:p>
        </p:txBody>
      </p:sp>
      <p:sp>
        <p:nvSpPr>
          <p:cNvPr id="250" name="Google Shape;250;p40"/>
          <p:cNvSpPr txBox="1"/>
          <p:nvPr/>
        </p:nvSpPr>
        <p:spPr>
          <a:xfrm>
            <a:off x="918465" y="1379425"/>
            <a:ext cx="2569388" cy="3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533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2533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893273" y="1760680"/>
          <a:ext cx="10505000" cy="1644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5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Estimate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Std. Error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value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Pr(&gt;|t|)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(Intercept)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197.96284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59.19274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3.344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0.005841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0.71795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0.06153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11.669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6.6e-08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cover:pb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-184.04727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40.49420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-4.545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0.000672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40"/>
          <p:cNvSpPr txBox="1"/>
          <p:nvPr/>
        </p:nvSpPr>
        <p:spPr>
          <a:xfrm>
            <a:off x="918465" y="4064640"/>
            <a:ext cx="10455564" cy="120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18000"/>
              </a:lnSpc>
            </a:pPr>
            <a:r>
              <a:rPr lang="en" sz="2267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78.2 on 12 degrees of freedom  Multiple R-squared: 0.9275,Adjusted R-squared: 0.9154  F-statistic: 76.73  on  2  and   12  DF,	p-value: 1.455e-07</a:t>
            </a:r>
            <a:endParaRPr sz="2267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064120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/>
          <p:nvPr/>
        </p:nvSpPr>
        <p:spPr>
          <a:xfrm>
            <a:off x="0" y="755360"/>
            <a:ext cx="12186800" cy="609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1"/>
                </a:moveTo>
                <a:lnTo>
                  <a:pt x="119995" y="119981"/>
                </a:lnTo>
                <a:lnTo>
                  <a:pt x="119995" y="0"/>
                </a:lnTo>
                <a:lnTo>
                  <a:pt x="0" y="0"/>
                </a:lnTo>
                <a:lnTo>
                  <a:pt x="0" y="119981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1" y="1"/>
            <a:ext cx="12186961" cy="7562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5"/>
                </a:moveTo>
                <a:lnTo>
                  <a:pt x="119995" y="119855"/>
                </a:lnTo>
                <a:lnTo>
                  <a:pt x="119995" y="0"/>
                </a:lnTo>
                <a:lnTo>
                  <a:pt x="0" y="0"/>
                </a:lnTo>
                <a:lnTo>
                  <a:pt x="0" y="119855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48" name="Google Shape;248;p40"/>
          <p:cNvSpPr txBox="1"/>
          <p:nvPr/>
        </p:nvSpPr>
        <p:spPr>
          <a:xfrm>
            <a:off x="270810" y="162629"/>
            <a:ext cx="10307780" cy="3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Modeling weights of books using volume </a:t>
            </a:r>
            <a:r>
              <a:rPr lang="en" sz="2667" b="1" u="sng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cover type</a:t>
            </a:r>
            <a:endParaRPr sz="2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333"/>
          </a:p>
        </p:txBody>
      </p:sp>
      <p:sp>
        <p:nvSpPr>
          <p:cNvPr id="250" name="Google Shape;250;p40"/>
          <p:cNvSpPr txBox="1"/>
          <p:nvPr/>
        </p:nvSpPr>
        <p:spPr>
          <a:xfrm>
            <a:off x="918465" y="1379425"/>
            <a:ext cx="2569388" cy="3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533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2533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893273" y="1760680"/>
          <a:ext cx="10505000" cy="1644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5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Estimate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Std. Error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value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Pr(&gt;|t|)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(Intercept)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197.96284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59.19274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3.344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0.005841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0.71795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0.06153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11.669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6.6e-08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cover:pb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-184.04727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40.49420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-4.545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0.000672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Google Shape;259;p41">
            <a:extLst>
              <a:ext uri="{FF2B5EF4-FFF2-40B4-BE49-F238E27FC236}">
                <a16:creationId xmlns:a16="http://schemas.microsoft.com/office/drawing/2014/main" id="{81E3DDD9-C5D3-EF41-A708-3C82B9B8A24C}"/>
              </a:ext>
            </a:extLst>
          </p:cNvPr>
          <p:cNvSpPr txBox="1"/>
          <p:nvPr/>
        </p:nvSpPr>
        <p:spPr>
          <a:xfrm>
            <a:off x="1046260" y="3725437"/>
            <a:ext cx="10349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18000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Based on the regression output below, which level of </a:t>
            </a:r>
            <a:r>
              <a:rPr lang="en" sz="2533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cover 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is the  reference level? Note that </a:t>
            </a:r>
            <a:r>
              <a:rPr lang="en" sz="2533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: paperback.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1;p41">
            <a:extLst>
              <a:ext uri="{FF2B5EF4-FFF2-40B4-BE49-F238E27FC236}">
                <a16:creationId xmlns:a16="http://schemas.microsoft.com/office/drawing/2014/main" id="{AF0BA9A6-B87E-E740-80F3-11FCCAB82EEA}"/>
              </a:ext>
            </a:extLst>
          </p:cNvPr>
          <p:cNvSpPr txBox="1"/>
          <p:nvPr/>
        </p:nvSpPr>
        <p:spPr>
          <a:xfrm>
            <a:off x="918468" y="4859070"/>
            <a:ext cx="31592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marR="16933" indent="-457189">
              <a:lnSpc>
                <a:spcPct val="170100"/>
              </a:lnSpc>
              <a:buClr>
                <a:srgbClr val="22373A"/>
              </a:buClr>
              <a:buSzPts val="1800"/>
              <a:buFont typeface="Arial"/>
              <a:buAutoNum type="alphaLcPeriod"/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paperback</a:t>
            </a:r>
            <a:endParaRPr sz="2400" dirty="0">
              <a:solidFill>
                <a:srgbClr val="22373A"/>
              </a:solidFill>
            </a:endParaRPr>
          </a:p>
          <a:p>
            <a:pPr marL="609585" marR="16933" indent="-457189">
              <a:lnSpc>
                <a:spcPct val="170100"/>
              </a:lnSpc>
              <a:buClr>
                <a:srgbClr val="22373A"/>
              </a:buClr>
              <a:buSzPts val="1800"/>
              <a:buFont typeface="Arial"/>
              <a:buAutoNum type="alphaLcPeriod"/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hardcover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85050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/>
          <p:nvPr/>
        </p:nvSpPr>
        <p:spPr>
          <a:xfrm>
            <a:off x="0" y="755360"/>
            <a:ext cx="12186800" cy="609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1"/>
                </a:moveTo>
                <a:lnTo>
                  <a:pt x="119995" y="119981"/>
                </a:lnTo>
                <a:lnTo>
                  <a:pt x="119995" y="0"/>
                </a:lnTo>
                <a:lnTo>
                  <a:pt x="0" y="0"/>
                </a:lnTo>
                <a:lnTo>
                  <a:pt x="0" y="119981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1" y="1"/>
            <a:ext cx="12186961" cy="7562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5"/>
                </a:moveTo>
                <a:lnTo>
                  <a:pt x="119995" y="119855"/>
                </a:lnTo>
                <a:lnTo>
                  <a:pt x="119995" y="0"/>
                </a:lnTo>
                <a:lnTo>
                  <a:pt x="0" y="0"/>
                </a:lnTo>
                <a:lnTo>
                  <a:pt x="0" y="119855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248" name="Google Shape;248;p40"/>
          <p:cNvSpPr txBox="1"/>
          <p:nvPr/>
        </p:nvSpPr>
        <p:spPr>
          <a:xfrm>
            <a:off x="270810" y="162629"/>
            <a:ext cx="10307780" cy="3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Modeling weights of books using volume </a:t>
            </a:r>
            <a:r>
              <a:rPr lang="en" sz="2667" b="1" u="sng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667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cover type</a:t>
            </a:r>
            <a:endParaRPr sz="2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21725" indent="-16933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333"/>
          </a:p>
        </p:txBody>
      </p:sp>
      <p:sp>
        <p:nvSpPr>
          <p:cNvPr id="250" name="Google Shape;250;p40"/>
          <p:cNvSpPr txBox="1"/>
          <p:nvPr/>
        </p:nvSpPr>
        <p:spPr>
          <a:xfrm>
            <a:off x="918465" y="1379425"/>
            <a:ext cx="2569388" cy="3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533">
                <a:solidFill>
                  <a:srgbClr val="22373A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2533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893273" y="1760680"/>
          <a:ext cx="10505000" cy="1644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5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Estimate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Std. Error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value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Pr(&gt;|t|)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(Intercept)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197.96284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59.19274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3.344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0.005841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0.71795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0.06153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11.669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6.6e-08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67">
                <a:tc>
                  <a:txBody>
                    <a:bodyPr/>
                    <a:lstStyle/>
                    <a:p>
                      <a:pPr marL="3810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cover:pb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-184.04727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40.49420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-4.545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0.000672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solidFill>
                            <a:srgbClr val="22373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***</a:t>
                      </a:r>
                      <a:endParaRPr sz="21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Google Shape;259;p41">
            <a:extLst>
              <a:ext uri="{FF2B5EF4-FFF2-40B4-BE49-F238E27FC236}">
                <a16:creationId xmlns:a16="http://schemas.microsoft.com/office/drawing/2014/main" id="{81E3DDD9-C5D3-EF41-A708-3C82B9B8A24C}"/>
              </a:ext>
            </a:extLst>
          </p:cNvPr>
          <p:cNvSpPr txBox="1"/>
          <p:nvPr/>
        </p:nvSpPr>
        <p:spPr>
          <a:xfrm>
            <a:off x="1046260" y="3725437"/>
            <a:ext cx="10349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18000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Based on the regression output below, which level of </a:t>
            </a:r>
            <a:r>
              <a:rPr lang="en" sz="2533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cover 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is the  reference level? Note that </a:t>
            </a:r>
            <a:r>
              <a:rPr lang="en" sz="2533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: paperback.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1;p41">
            <a:extLst>
              <a:ext uri="{FF2B5EF4-FFF2-40B4-BE49-F238E27FC236}">
                <a16:creationId xmlns:a16="http://schemas.microsoft.com/office/drawing/2014/main" id="{AF0BA9A6-B87E-E740-80F3-11FCCAB82EEA}"/>
              </a:ext>
            </a:extLst>
          </p:cNvPr>
          <p:cNvSpPr txBox="1"/>
          <p:nvPr/>
        </p:nvSpPr>
        <p:spPr>
          <a:xfrm>
            <a:off x="918468" y="4859070"/>
            <a:ext cx="31592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marR="16933" indent="-457189">
              <a:lnSpc>
                <a:spcPct val="170100"/>
              </a:lnSpc>
              <a:buClr>
                <a:srgbClr val="22373A"/>
              </a:buClr>
              <a:buSzPts val="1800"/>
              <a:buFont typeface="Arial"/>
              <a:buAutoNum type="alphaLcPeriod"/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paperback</a:t>
            </a:r>
            <a:endParaRPr sz="2400" dirty="0">
              <a:solidFill>
                <a:srgbClr val="22373A"/>
              </a:solidFill>
            </a:endParaRPr>
          </a:p>
          <a:p>
            <a:pPr marL="609585" marR="16933" indent="-457189">
              <a:lnSpc>
                <a:spcPct val="170100"/>
              </a:lnSpc>
              <a:buClr>
                <a:srgbClr val="22373A"/>
              </a:buClr>
              <a:buSzPts val="1800"/>
              <a:buFont typeface="Arial"/>
              <a:buAutoNum type="alphaLcPeriod"/>
            </a:pPr>
            <a:r>
              <a:rPr lang="en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hardcover</a:t>
            </a:r>
            <a:endParaRPr sz="24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14439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11,  Part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28493-5CF1-1D44-9E60-6AEC93C0901C}"/>
              </a:ext>
            </a:extLst>
          </p:cNvPr>
          <p:cNvSpPr/>
          <p:nvPr/>
        </p:nvSpPr>
        <p:spPr>
          <a:xfrm>
            <a:off x="5875283" y="1054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38976" y="730053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dirty="0"/>
              <a:t>Linear Model</a:t>
            </a:r>
            <a:endParaRPr sz="3333" dirty="0"/>
          </a:p>
        </p:txBody>
      </p:sp>
      <p:sp>
        <p:nvSpPr>
          <p:cNvPr id="300" name="Google Shape;300;p45"/>
          <p:cNvSpPr/>
          <p:nvPr/>
        </p:nvSpPr>
        <p:spPr>
          <a:xfrm>
            <a:off x="2109652" y="1117992"/>
            <a:ext cx="796840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80" y="0"/>
                </a:lnTo>
              </a:path>
            </a:pathLst>
          </a:custGeom>
          <a:noFill/>
          <a:ln w="9525" cap="flat" cmpd="sng">
            <a:solidFill>
              <a:srgbClr val="2237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01" name="Google Shape;301;p45"/>
          <p:cNvSpPr txBox="1"/>
          <p:nvPr/>
        </p:nvSpPr>
        <p:spPr>
          <a:xfrm>
            <a:off x="2076065" y="1113537"/>
            <a:ext cx="8035600" cy="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267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 sz="2267" u="sng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Estimate	Std. Error	t value	Pr(</a:t>
            </a:r>
            <a:r>
              <a:rPr lang="en" sz="2400" u="sng">
                <a:solidFill>
                  <a:srgbClr val="2237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lang="en" sz="2400" u="sng">
                <a:solidFill>
                  <a:srgbClr val="22373A"/>
                </a:solidFill>
                <a:latin typeface="Rambla"/>
                <a:ea typeface="Rambla"/>
                <a:cs typeface="Rambla"/>
                <a:sym typeface="Rambla"/>
              </a:rPr>
              <a:t>|</a:t>
            </a:r>
            <a:r>
              <a:rPr lang="en" sz="2267" u="sng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400" u="sng">
                <a:solidFill>
                  <a:srgbClr val="22373A"/>
                </a:solidFill>
                <a:latin typeface="Rambla"/>
                <a:ea typeface="Rambla"/>
                <a:cs typeface="Rambla"/>
                <a:sym typeface="Rambla"/>
              </a:rPr>
              <a:t>|</a:t>
            </a:r>
            <a:r>
              <a:rPr lang="en" sz="2267" u="sng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2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11570811" y="63777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45"/>
          <p:cNvGraphicFramePr/>
          <p:nvPr/>
        </p:nvGraphicFramePr>
        <p:xfrm>
          <a:off x="2109652" y="1537887"/>
          <a:ext cx="7967033" cy="984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2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67"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96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(Intercept)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66700" lvl="0" indent="0" algn="r" rtl="0">
                        <a:lnSpc>
                          <a:spcPct val="96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197.96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96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59.19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0" lvl="0" indent="0" algn="r" rtl="0">
                        <a:lnSpc>
                          <a:spcPct val="96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3.34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96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67"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66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0.06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11.67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67"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cover:pb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66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-184.05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97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40.49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-4.55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1600" lvl="0" indent="0" algn="r" rtl="0">
                        <a:lnSpc>
                          <a:spcPct val="1194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strike="noStrike" cap="non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22373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Google Shape;304;p45"/>
          <p:cNvSpPr txBox="1"/>
          <p:nvPr/>
        </p:nvSpPr>
        <p:spPr>
          <a:xfrm>
            <a:off x="918384" y="3492767"/>
            <a:ext cx="10349600" cy="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>
                <a:solidFill>
                  <a:srgbClr val="22373A"/>
                </a:solidFill>
              </a:rPr>
              <a:t>1. For </a:t>
            </a:r>
            <a:r>
              <a:rPr lang="en" sz="2400">
                <a:solidFill>
                  <a:srgbClr val="3D85C6"/>
                </a:solidFill>
              </a:rPr>
              <a:t>hardcover</a:t>
            </a:r>
            <a:r>
              <a:rPr lang="en" sz="2400">
                <a:solidFill>
                  <a:srgbClr val="22373A"/>
                </a:solidFill>
              </a:rPr>
              <a:t> books: plug in </a:t>
            </a:r>
            <a:r>
              <a:rPr lang="en" sz="2400" b="1">
                <a:solidFill>
                  <a:srgbClr val="E69138"/>
                </a:solidFill>
              </a:rPr>
              <a:t>0</a:t>
            </a:r>
            <a:r>
              <a:rPr lang="en" sz="2400">
                <a:solidFill>
                  <a:srgbClr val="22373A"/>
                </a:solidFill>
              </a:rPr>
              <a:t> for cover</a:t>
            </a:r>
            <a:endParaRPr sz="2267">
              <a:solidFill>
                <a:srgbClr val="2237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00" y="2756066"/>
            <a:ext cx="6865168" cy="65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602" y="4003060"/>
            <a:ext cx="6865165" cy="12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921184" y="5248733"/>
            <a:ext cx="10349600" cy="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>
                <a:solidFill>
                  <a:srgbClr val="22373A"/>
                </a:solidFill>
              </a:rPr>
              <a:t>2. For </a:t>
            </a:r>
            <a:r>
              <a:rPr lang="en" sz="2400">
                <a:solidFill>
                  <a:srgbClr val="3D85C6"/>
                </a:solidFill>
              </a:rPr>
              <a:t>paperback</a:t>
            </a:r>
            <a:r>
              <a:rPr lang="en" sz="2400">
                <a:solidFill>
                  <a:srgbClr val="22373A"/>
                </a:solidFill>
              </a:rPr>
              <a:t> books: plug in </a:t>
            </a:r>
            <a:r>
              <a:rPr lang="en" sz="2400" b="1">
                <a:solidFill>
                  <a:srgbClr val="E69138"/>
                </a:solidFill>
              </a:rPr>
              <a:t>1</a:t>
            </a:r>
            <a:r>
              <a:rPr lang="en" sz="2400">
                <a:solidFill>
                  <a:srgbClr val="22373A"/>
                </a:solidFill>
              </a:rPr>
              <a:t> for cover</a:t>
            </a:r>
            <a:endParaRPr sz="2267">
              <a:solidFill>
                <a:srgbClr val="2237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0601" y="5658242"/>
            <a:ext cx="6865167" cy="1193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12132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435130" y="810811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 err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Visualising</a:t>
            </a: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the linear model</a:t>
            </a:r>
            <a:endParaRPr sz="3333" dirty="0"/>
          </a:p>
        </p:txBody>
      </p:sp>
      <p:sp>
        <p:nvSpPr>
          <p:cNvPr id="314" name="Google Shape;314;p46"/>
          <p:cNvSpPr/>
          <p:nvPr/>
        </p:nvSpPr>
        <p:spPr>
          <a:xfrm>
            <a:off x="6582893" y="3428970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15" name="Google Shape;315;p46"/>
          <p:cNvSpPr/>
          <p:nvPr/>
        </p:nvSpPr>
        <p:spPr>
          <a:xfrm>
            <a:off x="7234329" y="2778031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16" name="Google Shape;316;p46"/>
          <p:cNvSpPr/>
          <p:nvPr/>
        </p:nvSpPr>
        <p:spPr>
          <a:xfrm>
            <a:off x="7776495" y="2344071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17" name="Google Shape;317;p46"/>
          <p:cNvSpPr/>
          <p:nvPr/>
        </p:nvSpPr>
        <p:spPr>
          <a:xfrm>
            <a:off x="3369974" y="5381634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18" name="Google Shape;318;p46"/>
          <p:cNvSpPr/>
          <p:nvPr/>
        </p:nvSpPr>
        <p:spPr>
          <a:xfrm>
            <a:off x="5667647" y="3645950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19" name="Google Shape;319;p46"/>
          <p:cNvSpPr/>
          <p:nvPr/>
        </p:nvSpPr>
        <p:spPr>
          <a:xfrm>
            <a:off x="5369349" y="4296732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0" name="Google Shape;320;p46"/>
          <p:cNvSpPr/>
          <p:nvPr/>
        </p:nvSpPr>
        <p:spPr>
          <a:xfrm>
            <a:off x="8288751" y="2235582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1" name="Google Shape;321;p46"/>
          <p:cNvSpPr/>
          <p:nvPr/>
        </p:nvSpPr>
        <p:spPr>
          <a:xfrm>
            <a:off x="4210854" y="5750218"/>
            <a:ext cx="15282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73" y="0"/>
                </a:moveTo>
                <a:lnTo>
                  <a:pt x="0" y="119888"/>
                </a:lnTo>
                <a:lnTo>
                  <a:pt x="118747" y="119888"/>
                </a:lnTo>
                <a:lnTo>
                  <a:pt x="5937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2" name="Google Shape;322;p46"/>
          <p:cNvSpPr/>
          <p:nvPr/>
        </p:nvSpPr>
        <p:spPr>
          <a:xfrm>
            <a:off x="6901549" y="3797556"/>
            <a:ext cx="15282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73" y="0"/>
                </a:moveTo>
                <a:lnTo>
                  <a:pt x="0" y="119699"/>
                </a:lnTo>
                <a:lnTo>
                  <a:pt x="118747" y="119699"/>
                </a:lnTo>
                <a:lnTo>
                  <a:pt x="5937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3" name="Google Shape;323;p46"/>
          <p:cNvSpPr/>
          <p:nvPr/>
        </p:nvSpPr>
        <p:spPr>
          <a:xfrm>
            <a:off x="6782313" y="4014536"/>
            <a:ext cx="15114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867" y="0"/>
                </a:moveTo>
                <a:lnTo>
                  <a:pt x="0" y="119699"/>
                </a:lnTo>
                <a:lnTo>
                  <a:pt x="119901" y="119699"/>
                </a:lnTo>
                <a:lnTo>
                  <a:pt x="59867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4" name="Google Shape;324;p46"/>
          <p:cNvSpPr/>
          <p:nvPr/>
        </p:nvSpPr>
        <p:spPr>
          <a:xfrm>
            <a:off x="9582271" y="2604166"/>
            <a:ext cx="15282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73" y="0"/>
                </a:moveTo>
                <a:lnTo>
                  <a:pt x="0" y="119888"/>
                </a:lnTo>
                <a:lnTo>
                  <a:pt x="118747" y="119888"/>
                </a:lnTo>
                <a:lnTo>
                  <a:pt x="5937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5" name="Google Shape;325;p46"/>
          <p:cNvSpPr/>
          <p:nvPr/>
        </p:nvSpPr>
        <p:spPr>
          <a:xfrm>
            <a:off x="4245753" y="5316260"/>
            <a:ext cx="15114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33" y="0"/>
                </a:moveTo>
                <a:lnTo>
                  <a:pt x="0" y="119888"/>
                </a:lnTo>
                <a:lnTo>
                  <a:pt x="119901" y="119888"/>
                </a:lnTo>
                <a:lnTo>
                  <a:pt x="6003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6" name="Google Shape;326;p46"/>
          <p:cNvSpPr/>
          <p:nvPr/>
        </p:nvSpPr>
        <p:spPr>
          <a:xfrm>
            <a:off x="7185095" y="2712657"/>
            <a:ext cx="15114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33" y="0"/>
                </a:moveTo>
                <a:lnTo>
                  <a:pt x="0" y="119888"/>
                </a:lnTo>
                <a:lnTo>
                  <a:pt x="119901" y="119888"/>
                </a:lnTo>
                <a:lnTo>
                  <a:pt x="6003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7" name="Google Shape;327;p46"/>
          <p:cNvSpPr/>
          <p:nvPr/>
        </p:nvSpPr>
        <p:spPr>
          <a:xfrm>
            <a:off x="5121117" y="4990789"/>
            <a:ext cx="15114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33" y="0"/>
                </a:moveTo>
                <a:lnTo>
                  <a:pt x="0" y="119888"/>
                </a:lnTo>
                <a:lnTo>
                  <a:pt x="119901" y="119888"/>
                </a:lnTo>
                <a:lnTo>
                  <a:pt x="60033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8" name="Google Shape;328;p46"/>
          <p:cNvSpPr/>
          <p:nvPr/>
        </p:nvSpPr>
        <p:spPr>
          <a:xfrm>
            <a:off x="7304539" y="3689065"/>
            <a:ext cx="15114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867" y="0"/>
                </a:moveTo>
                <a:lnTo>
                  <a:pt x="0" y="119888"/>
                </a:lnTo>
                <a:lnTo>
                  <a:pt x="119901" y="119888"/>
                </a:lnTo>
                <a:lnTo>
                  <a:pt x="59867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29" name="Google Shape;329;p46"/>
          <p:cNvSpPr/>
          <p:nvPr/>
        </p:nvSpPr>
        <p:spPr>
          <a:xfrm>
            <a:off x="3232043" y="5958794"/>
            <a:ext cx="5968371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0" name="Google Shape;330;p46"/>
          <p:cNvSpPr/>
          <p:nvPr/>
        </p:nvSpPr>
        <p:spPr>
          <a:xfrm>
            <a:off x="3232043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1" name="Google Shape;331;p46"/>
          <p:cNvSpPr/>
          <p:nvPr/>
        </p:nvSpPr>
        <p:spPr>
          <a:xfrm>
            <a:off x="4226848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2" name="Google Shape;332;p46"/>
          <p:cNvSpPr/>
          <p:nvPr/>
        </p:nvSpPr>
        <p:spPr>
          <a:xfrm>
            <a:off x="5221448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3" name="Google Shape;333;p46"/>
          <p:cNvSpPr/>
          <p:nvPr/>
        </p:nvSpPr>
        <p:spPr>
          <a:xfrm>
            <a:off x="6216255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4" name="Google Shape;334;p46"/>
          <p:cNvSpPr/>
          <p:nvPr/>
        </p:nvSpPr>
        <p:spPr>
          <a:xfrm>
            <a:off x="7210853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5" name="Google Shape;335;p46"/>
          <p:cNvSpPr/>
          <p:nvPr/>
        </p:nvSpPr>
        <p:spPr>
          <a:xfrm>
            <a:off x="8205663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6" name="Google Shape;336;p46"/>
          <p:cNvSpPr/>
          <p:nvPr/>
        </p:nvSpPr>
        <p:spPr>
          <a:xfrm>
            <a:off x="9200259" y="5958794"/>
            <a:ext cx="0" cy="113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87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7" name="Google Shape;337;p46"/>
          <p:cNvSpPr/>
          <p:nvPr/>
        </p:nvSpPr>
        <p:spPr>
          <a:xfrm>
            <a:off x="3176785" y="2561050"/>
            <a:ext cx="0" cy="260478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4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8" name="Google Shape;338;p46"/>
          <p:cNvSpPr/>
          <p:nvPr/>
        </p:nvSpPr>
        <p:spPr>
          <a:xfrm>
            <a:off x="3027222" y="5164652"/>
            <a:ext cx="15114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746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39" name="Google Shape;339;p46"/>
          <p:cNvSpPr/>
          <p:nvPr/>
        </p:nvSpPr>
        <p:spPr>
          <a:xfrm>
            <a:off x="3027222" y="4296732"/>
            <a:ext cx="15114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746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0" name="Google Shape;340;p46"/>
          <p:cNvSpPr/>
          <p:nvPr/>
        </p:nvSpPr>
        <p:spPr>
          <a:xfrm>
            <a:off x="3027222" y="3428970"/>
            <a:ext cx="15114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746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1" name="Google Shape;341;p46"/>
          <p:cNvSpPr/>
          <p:nvPr/>
        </p:nvSpPr>
        <p:spPr>
          <a:xfrm>
            <a:off x="3027222" y="2561050"/>
            <a:ext cx="15114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746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2" name="Google Shape;342;p46"/>
          <p:cNvSpPr txBox="1"/>
          <p:nvPr/>
        </p:nvSpPr>
        <p:spPr>
          <a:xfrm>
            <a:off x="2414075" y="3286208"/>
            <a:ext cx="587768" cy="203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133">
                <a:latin typeface="Arial"/>
                <a:ea typeface="Arial"/>
                <a:cs typeface="Arial"/>
                <a:sym typeface="Arial"/>
              </a:rPr>
              <a:t>800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endParaRPr sz="2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66"/>
            <a:r>
              <a:rPr lang="en" sz="2133">
                <a:latin typeface="Arial"/>
                <a:ea typeface="Arial"/>
                <a:cs typeface="Arial"/>
                <a:sym typeface="Arial"/>
              </a:rPr>
              <a:t>600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endParaRPr sz="2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66"/>
            <a:r>
              <a:rPr lang="en" sz="2133">
                <a:latin typeface="Arial"/>
                <a:ea typeface="Arial"/>
                <a:cs typeface="Arial"/>
                <a:sym typeface="Arial"/>
              </a:rPr>
              <a:t>400</a:t>
            </a:r>
            <a:endParaRPr sz="21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2240831" y="2418290"/>
            <a:ext cx="760740" cy="29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133">
                <a:latin typeface="Arial"/>
                <a:ea typeface="Arial"/>
                <a:cs typeface="Arial"/>
                <a:sym typeface="Arial"/>
              </a:rPr>
              <a:t>1000</a:t>
            </a:r>
            <a:endParaRPr sz="21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3176786" y="2092380"/>
            <a:ext cx="6730791" cy="38669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4"/>
                </a:moveTo>
                <a:lnTo>
                  <a:pt x="119992" y="119984"/>
                </a:lnTo>
                <a:lnTo>
                  <a:pt x="119992" y="0"/>
                </a:lnTo>
                <a:lnTo>
                  <a:pt x="0" y="0"/>
                </a:lnTo>
                <a:lnTo>
                  <a:pt x="0" y="11998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5" name="Google Shape;345;p46"/>
          <p:cNvSpPr txBox="1"/>
          <p:nvPr/>
        </p:nvSpPr>
        <p:spPr>
          <a:xfrm>
            <a:off x="2938587" y="6068500"/>
            <a:ext cx="6643464" cy="76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133" dirty="0">
                <a:latin typeface="Arial"/>
                <a:ea typeface="Arial"/>
                <a:cs typeface="Arial"/>
                <a:sym typeface="Arial"/>
              </a:rPr>
              <a:t>200	 400	   600	     800	    1000     1200      1400</a:t>
            </a:r>
            <a:endParaRPr sz="2133" dirty="0">
              <a:latin typeface="Arial"/>
              <a:ea typeface="Arial"/>
              <a:cs typeface="Arial"/>
              <a:sym typeface="Arial"/>
            </a:endParaRPr>
          </a:p>
          <a:p>
            <a:pPr marL="2438339">
              <a:spcBef>
                <a:spcPts val="1200"/>
              </a:spcBef>
            </a:pPr>
            <a:r>
              <a:rPr lang="en" sz="2133" dirty="0"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en" sz="2800" dirty="0"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" sz="2133" dirty="0">
                <a:latin typeface="Arial"/>
                <a:ea typeface="Arial"/>
                <a:cs typeface="Arial"/>
                <a:sym typeface="Arial"/>
              </a:rPr>
              <a:t>cm</a:t>
            </a:r>
            <a:r>
              <a:rPr lang="en" sz="2400" baseline="300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2800" dirty="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2800" dirty="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 rot="-5400000">
            <a:off x="1485211" y="3734501"/>
            <a:ext cx="1276118" cy="3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4444"/>
              </a:lnSpc>
            </a:pPr>
            <a:r>
              <a:rPr lang="en" sz="2133" dirty="0">
                <a:latin typeface="Arial"/>
                <a:ea typeface="Arial"/>
                <a:cs typeface="Arial"/>
                <a:sym typeface="Arial"/>
              </a:rPr>
              <a:t>weight (g)</a:t>
            </a:r>
            <a:endParaRPr sz="2133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3513304" y="2285702"/>
            <a:ext cx="1726360" cy="6732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888" y="0"/>
                </a:lnTo>
                <a:lnTo>
                  <a:pt x="119888" y="119857"/>
                </a:lnTo>
                <a:lnTo>
                  <a:pt x="0" y="11985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8" name="Google Shape;348;p46"/>
          <p:cNvSpPr/>
          <p:nvPr/>
        </p:nvSpPr>
        <p:spPr>
          <a:xfrm>
            <a:off x="3681563" y="2509840"/>
            <a:ext cx="11251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636" y="0"/>
                </a:lnTo>
              </a:path>
            </a:pathLst>
          </a:custGeom>
          <a:noFill/>
          <a:ln w="42400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49" name="Google Shape;349;p46"/>
          <p:cNvSpPr/>
          <p:nvPr/>
        </p:nvSpPr>
        <p:spPr>
          <a:xfrm>
            <a:off x="3662038" y="2668606"/>
            <a:ext cx="152820" cy="98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74" y="0"/>
                </a:moveTo>
                <a:lnTo>
                  <a:pt x="0" y="119888"/>
                </a:lnTo>
                <a:lnTo>
                  <a:pt x="118749" y="119888"/>
                </a:lnTo>
                <a:lnTo>
                  <a:pt x="59374" y="0"/>
                </a:lnTo>
                <a:close/>
              </a:path>
            </a:pathLst>
          </a:custGeom>
          <a:solidFill>
            <a:srgbClr val="4C721D">
              <a:alpha val="7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50" name="Google Shape;350;p46"/>
          <p:cNvSpPr txBox="1"/>
          <p:nvPr/>
        </p:nvSpPr>
        <p:spPr>
          <a:xfrm>
            <a:off x="3928407" y="2388174"/>
            <a:ext cx="1232635" cy="47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/>
            <a:r>
              <a:rPr lang="en" sz="1867">
                <a:latin typeface="Arial"/>
                <a:ea typeface="Arial"/>
                <a:cs typeface="Arial"/>
                <a:sym typeface="Arial"/>
              </a:rPr>
              <a:t>hardcover  paperback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3176785" y="2092380"/>
            <a:ext cx="5365488" cy="33610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1"/>
                </a:moveTo>
                <a:lnTo>
                  <a:pt x="119985" y="0"/>
                </a:lnTo>
              </a:path>
            </a:pathLst>
          </a:custGeom>
          <a:noFill/>
          <a:ln w="11775" cap="flat" cmpd="sng">
            <a:solidFill>
              <a:srgbClr val="569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52" name="Google Shape;352;p46"/>
          <p:cNvSpPr/>
          <p:nvPr/>
        </p:nvSpPr>
        <p:spPr>
          <a:xfrm>
            <a:off x="3644180" y="2092380"/>
            <a:ext cx="6173249" cy="38669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4"/>
                </a:moveTo>
                <a:lnTo>
                  <a:pt x="119981" y="0"/>
                </a:lnTo>
              </a:path>
            </a:pathLst>
          </a:custGeom>
          <a:noFill/>
          <a:ln w="11775" cap="flat" cmpd="sng">
            <a:solidFill>
              <a:srgbClr val="4C721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353" name="Google Shape;353;p46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86262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333"/>
          </a:p>
        </p:txBody>
      </p:sp>
    </p:spTree>
    <p:extLst>
      <p:ext uri="{BB962C8B-B14F-4D97-AF65-F5344CB8AC3E}">
        <p14:creationId xmlns:p14="http://schemas.microsoft.com/office/powerpoint/2010/main" val="23471691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title"/>
          </p:nvPr>
        </p:nvSpPr>
        <p:spPr>
          <a:xfrm>
            <a:off x="472051" y="754135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Linear model</a:t>
            </a:r>
            <a:endParaRPr sz="3333" dirty="0"/>
          </a:p>
        </p:txBody>
      </p:sp>
      <p:sp>
        <p:nvSpPr>
          <p:cNvPr id="359" name="Google Shape;359;p47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644" y="754135"/>
            <a:ext cx="7239167" cy="186706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>
            <a:off x="918400" y="2808200"/>
            <a:ext cx="10349600" cy="3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15000"/>
              </a:lnSpc>
            </a:pPr>
            <a:r>
              <a:rPr lang="en" sz="2400" b="1">
                <a:solidFill>
                  <a:srgbClr val="22373A"/>
                </a:solidFill>
              </a:rPr>
              <a:t>Slope of volume:</a:t>
            </a:r>
            <a:r>
              <a:rPr lang="en" sz="2400">
                <a:solidFill>
                  <a:srgbClr val="22373A"/>
                </a:solidFill>
              </a:rPr>
              <a:t> All else held constant, books that are 1 more cubic centimeter in volume tend to weigh about 0.72 grams more.</a:t>
            </a:r>
            <a:endParaRPr sz="2400">
              <a:solidFill>
                <a:srgbClr val="22373A"/>
              </a:solidFill>
            </a:endParaRPr>
          </a:p>
          <a:p>
            <a:pPr marL="33866" marR="16933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b="1">
                <a:solidFill>
                  <a:srgbClr val="22373A"/>
                </a:solidFill>
              </a:rPr>
              <a:t>Slope of cover:</a:t>
            </a:r>
            <a:r>
              <a:rPr lang="en" sz="2400">
                <a:solidFill>
                  <a:srgbClr val="22373A"/>
                </a:solidFill>
              </a:rPr>
              <a:t> All else held constant, the model predicts that paperback books weigh 184 grams lower than hardcover books.</a:t>
            </a:r>
            <a:endParaRPr sz="2400">
              <a:solidFill>
                <a:srgbClr val="22373A"/>
              </a:solidFill>
            </a:endParaRPr>
          </a:p>
          <a:p>
            <a:pPr marR="16933">
              <a:lnSpc>
                <a:spcPct val="115000"/>
              </a:lnSpc>
              <a:spcBef>
                <a:spcPts val="1333"/>
              </a:spcBef>
            </a:pPr>
            <a:r>
              <a:rPr lang="en" sz="2400" b="1">
                <a:solidFill>
                  <a:srgbClr val="22373A"/>
                </a:solidFill>
              </a:rPr>
              <a:t>Intercept:</a:t>
            </a:r>
            <a:r>
              <a:rPr lang="en" sz="2400">
                <a:solidFill>
                  <a:srgbClr val="22373A"/>
                </a:solidFill>
              </a:rPr>
              <a:t> Hardcover books with no volume are expected on average to weigh 198 grams.</a:t>
            </a:r>
            <a:endParaRPr sz="2400">
              <a:solidFill>
                <a:srgbClr val="22373A"/>
              </a:solidFill>
            </a:endParaRPr>
          </a:p>
          <a:p>
            <a:pPr marL="609585" marR="16933" indent="-457189">
              <a:lnSpc>
                <a:spcPct val="115000"/>
              </a:lnSpc>
              <a:buClr>
                <a:srgbClr val="22373A"/>
              </a:buClr>
              <a:buSzPts val="1800"/>
              <a:buChar char="●"/>
            </a:pPr>
            <a:r>
              <a:rPr lang="en" sz="2400">
                <a:solidFill>
                  <a:srgbClr val="22373A"/>
                </a:solidFill>
              </a:rPr>
              <a:t>Obviously, the intercept does not make sense in context. It only serves to adjust the height of the line.</a:t>
            </a:r>
            <a:endParaRPr sz="2400">
              <a:solidFill>
                <a:srgbClr val="22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536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498053" y="932597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3333" dirty="0"/>
          </a:p>
        </p:txBody>
      </p:sp>
      <p:sp>
        <p:nvSpPr>
          <p:cNvPr id="369" name="Google Shape;369;p48"/>
          <p:cNvSpPr txBox="1"/>
          <p:nvPr/>
        </p:nvSpPr>
        <p:spPr>
          <a:xfrm>
            <a:off x="918467" y="2266305"/>
            <a:ext cx="103496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Which of the following is the correct calculation for the predicted  weight of a paperback book that is 600 cm</a:t>
            </a:r>
            <a:r>
              <a:rPr lang="en" sz="2933" baseline="30000" dirty="0">
                <a:solidFill>
                  <a:srgbClr val="3884B7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498053" y="3987547"/>
            <a:ext cx="5437699" cy="173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(a) 197.96 + 0.72 * 600 - 184.05 * 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3866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(b) 184.05 + 0.72 * 600 - 197.96 * 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50799" indent="-16933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(c) 197.96 + 0.72 * 600 - 184.05 * 0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3866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(d) 197.96 + 0.72 * 1 - 184.05 * 600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57" y="3951873"/>
            <a:ext cx="6999543" cy="17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915898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498053" y="932597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3333" dirty="0"/>
          </a:p>
        </p:txBody>
      </p:sp>
      <p:sp>
        <p:nvSpPr>
          <p:cNvPr id="369" name="Google Shape;369;p48"/>
          <p:cNvSpPr txBox="1"/>
          <p:nvPr/>
        </p:nvSpPr>
        <p:spPr>
          <a:xfrm>
            <a:off x="918467" y="2266305"/>
            <a:ext cx="103496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>
              <a:lnSpc>
                <a:spcPct val="129899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Which of the following is the correct calculation for the predicted  weight of a paperback book that is 600 cm</a:t>
            </a:r>
            <a:r>
              <a:rPr lang="en" sz="2933" baseline="30000" dirty="0">
                <a:solidFill>
                  <a:srgbClr val="3884B7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498053" y="3987547"/>
            <a:ext cx="5437699" cy="173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lang="en" sz="20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197.96 + 0.72 * 600 - 184.05 * 1</a:t>
            </a:r>
            <a:endParaRPr sz="20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66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(b) 184.05 + 0.72 * 600 - 197.96 * 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50799" indent="-16933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(c) 197.96 + 0.72 * 600 - 184.05 * 0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3866">
              <a:spcBef>
                <a:spcPts val="1600"/>
              </a:spcBef>
            </a:pPr>
            <a:r>
              <a:rPr lang="en" sz="20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(d) 197.96 + 0.72 * 1 - 184.05 * 600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57" y="3951873"/>
            <a:ext cx="6999543" cy="17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993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/>
        </p:nvSpPr>
        <p:spPr>
          <a:xfrm>
            <a:off x="440838" y="707328"/>
            <a:ext cx="4729019" cy="3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667" b="1" dirty="0">
                <a:latin typeface="Arial"/>
                <a:ea typeface="Arial"/>
                <a:cs typeface="Arial"/>
                <a:sym typeface="Arial"/>
              </a:rPr>
              <a:t>Modeling poverty</a:t>
            </a:r>
            <a:endParaRPr sz="26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7"/>
          <p:cNvSpPr/>
          <p:nvPr/>
        </p:nvSpPr>
        <p:spPr>
          <a:xfrm>
            <a:off x="2011101" y="1486651"/>
            <a:ext cx="8225396" cy="3813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63" name="Google Shape;463;p57"/>
          <p:cNvSpPr txBox="1"/>
          <p:nvPr/>
        </p:nvSpPr>
        <p:spPr>
          <a:xfrm>
            <a:off x="2411751" y="1855765"/>
            <a:ext cx="742268" cy="20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467">
                <a:latin typeface="Arial"/>
                <a:ea typeface="Arial"/>
                <a:cs typeface="Arial"/>
                <a:sym typeface="Arial"/>
              </a:rPr>
              <a:t>poverty</a:t>
            </a:r>
            <a:endParaRPr sz="14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7"/>
          <p:cNvSpPr txBox="1"/>
          <p:nvPr/>
        </p:nvSpPr>
        <p:spPr>
          <a:xfrm>
            <a:off x="3678670" y="1350619"/>
            <a:ext cx="1588655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40    50    60    70    80    90   100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7"/>
          <p:cNvSpPr txBox="1"/>
          <p:nvPr/>
        </p:nvSpPr>
        <p:spPr>
          <a:xfrm>
            <a:off x="7214911" y="1350619"/>
            <a:ext cx="183048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7"/>
          <p:cNvSpPr txBox="1"/>
          <p:nvPr/>
        </p:nvSpPr>
        <p:spPr>
          <a:xfrm>
            <a:off x="7691243" y="1350619"/>
            <a:ext cx="183048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85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7"/>
          <p:cNvSpPr txBox="1"/>
          <p:nvPr/>
        </p:nvSpPr>
        <p:spPr>
          <a:xfrm>
            <a:off x="8167704" y="1350619"/>
            <a:ext cx="183048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 rot="-5400000">
            <a:off x="9911305" y="1862591"/>
            <a:ext cx="895944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6    8   10        14        18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2015919" y="2499001"/>
            <a:ext cx="1533236" cy="8720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99" y="119926"/>
                </a:lnTo>
                <a:lnTo>
                  <a:pt x="119999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0" name="Google Shape;470;p57"/>
          <p:cNvSpPr/>
          <p:nvPr/>
        </p:nvSpPr>
        <p:spPr>
          <a:xfrm>
            <a:off x="2015919" y="2531267"/>
            <a:ext cx="0" cy="7839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1" name="Google Shape;471;p57"/>
          <p:cNvSpPr/>
          <p:nvPr/>
        </p:nvSpPr>
        <p:spPr>
          <a:xfrm>
            <a:off x="1954867" y="3314738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2" name="Google Shape;472;p57"/>
          <p:cNvSpPr/>
          <p:nvPr/>
        </p:nvSpPr>
        <p:spPr>
          <a:xfrm>
            <a:off x="1954867" y="3184143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3" name="Google Shape;473;p57"/>
          <p:cNvSpPr/>
          <p:nvPr/>
        </p:nvSpPr>
        <p:spPr>
          <a:xfrm>
            <a:off x="1954867" y="3053549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4" name="Google Shape;474;p57"/>
          <p:cNvSpPr/>
          <p:nvPr/>
        </p:nvSpPr>
        <p:spPr>
          <a:xfrm>
            <a:off x="1954867" y="2923050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5" name="Google Shape;475;p57"/>
          <p:cNvSpPr/>
          <p:nvPr/>
        </p:nvSpPr>
        <p:spPr>
          <a:xfrm>
            <a:off x="1954867" y="2792455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6" name="Google Shape;476;p57"/>
          <p:cNvSpPr/>
          <p:nvPr/>
        </p:nvSpPr>
        <p:spPr>
          <a:xfrm>
            <a:off x="1954867" y="2661861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7" name="Google Shape;477;p57"/>
          <p:cNvSpPr/>
          <p:nvPr/>
        </p:nvSpPr>
        <p:spPr>
          <a:xfrm>
            <a:off x="1954867" y="2531266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78" name="Google Shape;478;p57"/>
          <p:cNvSpPr txBox="1"/>
          <p:nvPr/>
        </p:nvSpPr>
        <p:spPr>
          <a:xfrm rot="-5400000">
            <a:off x="1769424" y="3229666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40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 rot="-5400000">
            <a:off x="1769424" y="2968476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 rot="-5400000">
            <a:off x="1769424" y="2707382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7"/>
          <p:cNvSpPr txBox="1"/>
          <p:nvPr/>
        </p:nvSpPr>
        <p:spPr>
          <a:xfrm rot="-5400000">
            <a:off x="1748032" y="2446210"/>
            <a:ext cx="179944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100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2586294" y="2879653"/>
            <a:ext cx="392965" cy="13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800">
                <a:latin typeface="Arial"/>
                <a:ea typeface="Arial"/>
                <a:cs typeface="Arial"/>
                <a:sym typeface="Arial"/>
              </a:rPr>
              <a:t>−0.20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3941512" y="2825693"/>
            <a:ext cx="994168" cy="20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467">
                <a:latin typeface="Arial"/>
                <a:ea typeface="Arial"/>
                <a:cs typeface="Arial"/>
                <a:sym typeface="Arial"/>
              </a:rPr>
              <a:t>metro_res</a:t>
            </a:r>
            <a:endParaRPr sz="14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2015919" y="3462092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333">
                <a:latin typeface="Arial"/>
                <a:ea typeface="Arial"/>
                <a:cs typeface="Arial"/>
                <a:sym typeface="Arial"/>
              </a:rPr>
              <a:t>−0.31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3671255" y="3462092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0256" indent="-16933"/>
            <a:r>
              <a:rPr lang="en" sz="1600">
                <a:latin typeface="Arial"/>
                <a:ea typeface="Arial"/>
                <a:cs typeface="Arial"/>
                <a:sym typeface="Arial"/>
              </a:rPr>
              <a:t>−0.34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5819719" y="3800917"/>
            <a:ext cx="547464" cy="20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467">
                <a:latin typeface="Arial"/>
                <a:ea typeface="Arial"/>
                <a:cs typeface="Arial"/>
                <a:sym typeface="Arial"/>
              </a:rPr>
              <a:t>white</a:t>
            </a:r>
            <a:endParaRPr sz="14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 rot="-5400000">
            <a:off x="9950943" y="3829454"/>
            <a:ext cx="816668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30       50       70       90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7"/>
          <p:cNvSpPr/>
          <p:nvPr/>
        </p:nvSpPr>
        <p:spPr>
          <a:xfrm>
            <a:off x="2015919" y="4425085"/>
            <a:ext cx="1533236" cy="8720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99" y="119926"/>
                </a:lnTo>
                <a:lnTo>
                  <a:pt x="119999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89" name="Google Shape;489;p57"/>
          <p:cNvSpPr/>
          <p:nvPr/>
        </p:nvSpPr>
        <p:spPr>
          <a:xfrm>
            <a:off x="2015919" y="4571089"/>
            <a:ext cx="0" cy="54234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2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90" name="Google Shape;490;p57"/>
          <p:cNvSpPr/>
          <p:nvPr/>
        </p:nvSpPr>
        <p:spPr>
          <a:xfrm>
            <a:off x="1954867" y="5112635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91" name="Google Shape;491;p57"/>
          <p:cNvSpPr/>
          <p:nvPr/>
        </p:nvSpPr>
        <p:spPr>
          <a:xfrm>
            <a:off x="1954867" y="4841910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92" name="Google Shape;492;p57"/>
          <p:cNvSpPr/>
          <p:nvPr/>
        </p:nvSpPr>
        <p:spPr>
          <a:xfrm>
            <a:off x="1954867" y="4571089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90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493" name="Google Shape;493;p57"/>
          <p:cNvSpPr txBox="1"/>
          <p:nvPr/>
        </p:nvSpPr>
        <p:spPr>
          <a:xfrm rot="-5400000">
            <a:off x="1769424" y="5027560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7"/>
          <p:cNvSpPr txBox="1"/>
          <p:nvPr/>
        </p:nvSpPr>
        <p:spPr>
          <a:xfrm rot="-5400000">
            <a:off x="1769424" y="4756740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85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 rot="-5400000">
            <a:off x="1769424" y="4486015"/>
            <a:ext cx="137160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7"/>
          <p:cNvSpPr txBox="1"/>
          <p:nvPr/>
        </p:nvSpPr>
        <p:spPr>
          <a:xfrm>
            <a:off x="2163560" y="4639687"/>
            <a:ext cx="1239352" cy="4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3333">
                <a:latin typeface="Arial"/>
                <a:ea typeface="Arial"/>
                <a:cs typeface="Arial"/>
                <a:sym typeface="Arial"/>
              </a:rPr>
              <a:t>−0.75</a:t>
            </a:r>
            <a:endParaRPr sz="3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3671255" y="4425085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267">
                <a:latin typeface="Arial"/>
                <a:ea typeface="Arial"/>
                <a:cs typeface="Arial"/>
                <a:sym typeface="Arial"/>
              </a:rPr>
              <a:t>0.018</a:t>
            </a:r>
            <a:endParaRPr sz="2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7"/>
          <p:cNvSpPr txBox="1"/>
          <p:nvPr/>
        </p:nvSpPr>
        <p:spPr>
          <a:xfrm>
            <a:off x="5326721" y="4425085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067">
                <a:latin typeface="Arial"/>
                <a:ea typeface="Arial"/>
                <a:cs typeface="Arial"/>
                <a:sym typeface="Arial"/>
              </a:rPr>
              <a:t>0.24</a:t>
            </a:r>
            <a:endParaRPr sz="10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7344598" y="4748212"/>
            <a:ext cx="809441" cy="20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467">
                <a:latin typeface="Arial"/>
                <a:ea typeface="Arial"/>
                <a:cs typeface="Arial"/>
                <a:sym typeface="Arial"/>
              </a:rPr>
              <a:t>hs_grad</a:t>
            </a:r>
            <a:endParaRPr sz="14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2015919" y="5388079"/>
            <a:ext cx="1533236" cy="8720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99" y="119926"/>
                </a:lnTo>
                <a:lnTo>
                  <a:pt x="119999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1" name="Google Shape;501;p57"/>
          <p:cNvSpPr/>
          <p:nvPr/>
        </p:nvSpPr>
        <p:spPr>
          <a:xfrm>
            <a:off x="2118484" y="6259579"/>
            <a:ext cx="137537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86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2" name="Google Shape;502;p57"/>
          <p:cNvSpPr/>
          <p:nvPr/>
        </p:nvSpPr>
        <p:spPr>
          <a:xfrm>
            <a:off x="2118484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3" name="Google Shape;503;p57"/>
          <p:cNvSpPr/>
          <p:nvPr/>
        </p:nvSpPr>
        <p:spPr>
          <a:xfrm>
            <a:off x="2347396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4" name="Google Shape;504;p57"/>
          <p:cNvSpPr/>
          <p:nvPr/>
        </p:nvSpPr>
        <p:spPr>
          <a:xfrm>
            <a:off x="2576436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5" name="Google Shape;505;p57"/>
          <p:cNvSpPr/>
          <p:nvPr/>
        </p:nvSpPr>
        <p:spPr>
          <a:xfrm>
            <a:off x="2805348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6" name="Google Shape;506;p57"/>
          <p:cNvSpPr/>
          <p:nvPr/>
        </p:nvSpPr>
        <p:spPr>
          <a:xfrm>
            <a:off x="3034388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7" name="Google Shape;507;p57"/>
          <p:cNvSpPr/>
          <p:nvPr/>
        </p:nvSpPr>
        <p:spPr>
          <a:xfrm>
            <a:off x="3263301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8" name="Google Shape;508;p57"/>
          <p:cNvSpPr/>
          <p:nvPr/>
        </p:nvSpPr>
        <p:spPr>
          <a:xfrm>
            <a:off x="3492340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09" name="Google Shape;509;p57"/>
          <p:cNvSpPr txBox="1"/>
          <p:nvPr/>
        </p:nvSpPr>
        <p:spPr>
          <a:xfrm>
            <a:off x="2056366" y="6348863"/>
            <a:ext cx="1528199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6      8     10    12    14    16   18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2423704" y="5657825"/>
            <a:ext cx="718757" cy="32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400">
                <a:latin typeface="Arial"/>
                <a:ea typeface="Arial"/>
                <a:cs typeface="Arial"/>
                <a:sym typeface="Arial"/>
              </a:rPr>
              <a:t>0.53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7"/>
          <p:cNvSpPr txBox="1"/>
          <p:nvPr/>
        </p:nvSpPr>
        <p:spPr>
          <a:xfrm>
            <a:off x="3671255" y="5388079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333">
                <a:latin typeface="Arial"/>
                <a:ea typeface="Arial"/>
                <a:cs typeface="Arial"/>
                <a:sym typeface="Arial"/>
              </a:rPr>
              <a:t>0.30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7"/>
          <p:cNvSpPr/>
          <p:nvPr/>
        </p:nvSpPr>
        <p:spPr>
          <a:xfrm>
            <a:off x="5326721" y="5388079"/>
            <a:ext cx="1533236" cy="8720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89" y="119926"/>
                </a:lnTo>
                <a:lnTo>
                  <a:pt x="119989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3" name="Google Shape;513;p57"/>
          <p:cNvSpPr/>
          <p:nvPr/>
        </p:nvSpPr>
        <p:spPr>
          <a:xfrm>
            <a:off x="5465145" y="6259579"/>
            <a:ext cx="1197368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89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4" name="Google Shape;514;p57"/>
          <p:cNvSpPr/>
          <p:nvPr/>
        </p:nvSpPr>
        <p:spPr>
          <a:xfrm>
            <a:off x="5465145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5" name="Google Shape;515;p57"/>
          <p:cNvSpPr/>
          <p:nvPr/>
        </p:nvSpPr>
        <p:spPr>
          <a:xfrm>
            <a:off x="5664624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6" name="Google Shape;516;p57"/>
          <p:cNvSpPr/>
          <p:nvPr/>
        </p:nvSpPr>
        <p:spPr>
          <a:xfrm>
            <a:off x="5863973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7" name="Google Shape;517;p57"/>
          <p:cNvSpPr/>
          <p:nvPr/>
        </p:nvSpPr>
        <p:spPr>
          <a:xfrm>
            <a:off x="6063323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8" name="Google Shape;518;p57"/>
          <p:cNvSpPr/>
          <p:nvPr/>
        </p:nvSpPr>
        <p:spPr>
          <a:xfrm>
            <a:off x="6262803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19" name="Google Shape;519;p57"/>
          <p:cNvSpPr/>
          <p:nvPr/>
        </p:nvSpPr>
        <p:spPr>
          <a:xfrm>
            <a:off x="6462152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0" name="Google Shape;520;p57"/>
          <p:cNvSpPr/>
          <p:nvPr/>
        </p:nvSpPr>
        <p:spPr>
          <a:xfrm>
            <a:off x="6661501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1" name="Google Shape;521;p57"/>
          <p:cNvSpPr txBox="1"/>
          <p:nvPr/>
        </p:nvSpPr>
        <p:spPr>
          <a:xfrm>
            <a:off x="5374494" y="6348863"/>
            <a:ext cx="1378735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30          50          70         90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/>
          <p:nvPr/>
        </p:nvSpPr>
        <p:spPr>
          <a:xfrm>
            <a:off x="5474359" y="5602680"/>
            <a:ext cx="1239352" cy="4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3333">
                <a:latin typeface="Arial"/>
                <a:ea typeface="Arial"/>
                <a:cs typeface="Arial"/>
                <a:sym typeface="Arial"/>
              </a:rPr>
              <a:t>−0.75</a:t>
            </a:r>
            <a:endParaRPr sz="3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6982057" y="5388079"/>
            <a:ext cx="1533236" cy="872036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5433" rIns="0" bIns="0" anchor="t" anchorCtr="0">
            <a:noAutofit/>
          </a:bodyPr>
          <a:lstStyle/>
          <a:p>
            <a:pPr marL="253994"/>
            <a:r>
              <a:rPr lang="en" sz="2800">
                <a:latin typeface="Arial"/>
                <a:ea typeface="Arial"/>
                <a:cs typeface="Arial"/>
                <a:sym typeface="Arial"/>
              </a:rPr>
              <a:t>−0.61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7"/>
          <p:cNvSpPr/>
          <p:nvPr/>
        </p:nvSpPr>
        <p:spPr>
          <a:xfrm>
            <a:off x="8637393" y="5388079"/>
            <a:ext cx="1533236" cy="8720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99" y="119926"/>
                </a:lnTo>
                <a:lnTo>
                  <a:pt x="119999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5" name="Google Shape;525;p57"/>
          <p:cNvSpPr/>
          <p:nvPr/>
        </p:nvSpPr>
        <p:spPr>
          <a:xfrm>
            <a:off x="8719777" y="6259579"/>
            <a:ext cx="127965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3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6" name="Google Shape;526;p57"/>
          <p:cNvSpPr/>
          <p:nvPr/>
        </p:nvSpPr>
        <p:spPr>
          <a:xfrm>
            <a:off x="8719777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7" name="Google Shape;527;p57"/>
          <p:cNvSpPr/>
          <p:nvPr/>
        </p:nvSpPr>
        <p:spPr>
          <a:xfrm>
            <a:off x="8975553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8" name="Google Shape;528;p57"/>
          <p:cNvSpPr/>
          <p:nvPr/>
        </p:nvSpPr>
        <p:spPr>
          <a:xfrm>
            <a:off x="9231328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29" name="Google Shape;529;p57"/>
          <p:cNvSpPr/>
          <p:nvPr/>
        </p:nvSpPr>
        <p:spPr>
          <a:xfrm>
            <a:off x="9487231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0" name="Google Shape;530;p57"/>
          <p:cNvSpPr/>
          <p:nvPr/>
        </p:nvSpPr>
        <p:spPr>
          <a:xfrm>
            <a:off x="9743005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1" name="Google Shape;531;p57"/>
          <p:cNvSpPr/>
          <p:nvPr/>
        </p:nvSpPr>
        <p:spPr>
          <a:xfrm>
            <a:off x="9998781" y="6259580"/>
            <a:ext cx="0" cy="46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91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2" name="Google Shape;532;p57"/>
          <p:cNvSpPr txBox="1"/>
          <p:nvPr/>
        </p:nvSpPr>
        <p:spPr>
          <a:xfrm>
            <a:off x="8657659" y="6348863"/>
            <a:ext cx="1432476" cy="1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8      10     12     14     16    18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10170624" y="5485832"/>
            <a:ext cx="0" cy="72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3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4" name="Google Shape;534;p57"/>
          <p:cNvSpPr/>
          <p:nvPr/>
        </p:nvSpPr>
        <p:spPr>
          <a:xfrm>
            <a:off x="10170624" y="6212773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5" name="Google Shape;535;p57"/>
          <p:cNvSpPr/>
          <p:nvPr/>
        </p:nvSpPr>
        <p:spPr>
          <a:xfrm>
            <a:off x="10170624" y="6067345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6" name="Google Shape;536;p57"/>
          <p:cNvSpPr/>
          <p:nvPr/>
        </p:nvSpPr>
        <p:spPr>
          <a:xfrm>
            <a:off x="10170624" y="5922014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7" name="Google Shape;537;p57"/>
          <p:cNvSpPr/>
          <p:nvPr/>
        </p:nvSpPr>
        <p:spPr>
          <a:xfrm>
            <a:off x="10170624" y="5776589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8" name="Google Shape;538;p57"/>
          <p:cNvSpPr/>
          <p:nvPr/>
        </p:nvSpPr>
        <p:spPr>
          <a:xfrm>
            <a:off x="10170624" y="5631162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39" name="Google Shape;539;p57"/>
          <p:cNvSpPr/>
          <p:nvPr/>
        </p:nvSpPr>
        <p:spPr>
          <a:xfrm>
            <a:off x="10170624" y="5485831"/>
            <a:ext cx="6213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9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40" name="Google Shape;540;p57"/>
          <p:cNvSpPr txBox="1"/>
          <p:nvPr/>
        </p:nvSpPr>
        <p:spPr>
          <a:xfrm rot="-5400000">
            <a:off x="9938360" y="5753096"/>
            <a:ext cx="841835" cy="1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8    10          14          18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86262" algn="l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3333"/>
          </a:p>
        </p:txBody>
      </p:sp>
      <p:sp>
        <p:nvSpPr>
          <p:cNvPr id="542" name="Google Shape;542;p57"/>
          <p:cNvSpPr txBox="1"/>
          <p:nvPr/>
        </p:nvSpPr>
        <p:spPr>
          <a:xfrm>
            <a:off x="8727707" y="5719296"/>
            <a:ext cx="1353544" cy="20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467">
                <a:latin typeface="Arial"/>
                <a:ea typeface="Arial"/>
                <a:cs typeface="Arial"/>
                <a:sym typeface="Arial"/>
              </a:rPr>
              <a:t>female_house</a:t>
            </a:r>
            <a:endParaRPr sz="14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42330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8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48" name="Google Shape;548;p58"/>
          <p:cNvSpPr/>
          <p:nvPr/>
        </p:nvSpPr>
        <p:spPr>
          <a:xfrm>
            <a:off x="1" y="1"/>
            <a:ext cx="12186961" cy="7625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549" name="Google Shape;549;p58"/>
          <p:cNvSpPr txBox="1">
            <a:spLocks noGrp="1"/>
          </p:cNvSpPr>
          <p:nvPr>
            <p:ph type="title"/>
          </p:nvPr>
        </p:nvSpPr>
        <p:spPr>
          <a:xfrm>
            <a:off x="270810" y="169499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Another look at </a:t>
            </a:r>
            <a:r>
              <a:rPr lang="en" sz="2933" i="1" cap="none">
                <a:solidFill>
                  <a:srgbClr val="F9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cap="none" baseline="30000">
                <a:solidFill>
                  <a:srgbClr val="F9F9F9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933" b="1" cap="none" baseline="30000">
              <a:solidFill>
                <a:srgbClr val="F9F9F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58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8"/>
          <p:cNvSpPr txBox="1"/>
          <p:nvPr/>
        </p:nvSpPr>
        <p:spPr>
          <a:xfrm>
            <a:off x="918465" y="1084797"/>
            <a:ext cx="5476324" cy="3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533" i="1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baseline="3000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2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can be calculated in three ways: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8"/>
          <p:cNvSpPr txBox="1"/>
          <p:nvPr/>
        </p:nvSpPr>
        <p:spPr>
          <a:xfrm>
            <a:off x="1177800" y="1789863"/>
            <a:ext cx="10098000" cy="2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4792" indent="-270927">
              <a:buClr>
                <a:srgbClr val="22373A"/>
              </a:buClr>
              <a:buSzPts val="1800"/>
              <a:buFont typeface="Arial"/>
              <a:buAutoNum type="arabicPeriod"/>
            </a:pPr>
            <a:r>
              <a:rPr lang="en" sz="2400">
                <a:solidFill>
                  <a:srgbClr val="22373A"/>
                </a:solidFill>
              </a:rPr>
              <a:t>square the correlation coefficient of </a:t>
            </a:r>
            <a:r>
              <a:rPr lang="en" sz="2400" i="1">
                <a:solidFill>
                  <a:srgbClr val="22373A"/>
                </a:solidFill>
              </a:rPr>
              <a:t>x</a:t>
            </a:r>
            <a:r>
              <a:rPr lang="en" sz="2400">
                <a:solidFill>
                  <a:srgbClr val="22373A"/>
                </a:solidFill>
              </a:rPr>
              <a:t> and </a:t>
            </a:r>
            <a:r>
              <a:rPr lang="en" sz="2400" i="1">
                <a:solidFill>
                  <a:srgbClr val="22373A"/>
                </a:solidFill>
              </a:rPr>
              <a:t>y</a:t>
            </a:r>
            <a:r>
              <a:rPr lang="en" sz="2400">
                <a:solidFill>
                  <a:srgbClr val="22373A"/>
                </a:solidFill>
              </a:rPr>
              <a:t> (how we have been calculating it)</a:t>
            </a:r>
            <a:endParaRPr sz="2400">
              <a:solidFill>
                <a:srgbClr val="22373A"/>
              </a:solidFill>
            </a:endParaRPr>
          </a:p>
          <a:p>
            <a:pPr marL="304792" indent="-270927">
              <a:spcBef>
                <a:spcPts val="1600"/>
              </a:spcBef>
              <a:buClr>
                <a:srgbClr val="22373A"/>
              </a:buClr>
              <a:buSzPts val="1800"/>
              <a:buFont typeface="Arial"/>
              <a:buAutoNum type="arabicPeriod" startAt="2"/>
            </a:pPr>
            <a:r>
              <a:rPr lang="en" sz="2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400">
                <a:solidFill>
                  <a:srgbClr val="22373A"/>
                </a:solidFill>
              </a:rPr>
              <a:t>quare the correlation coefficient of </a:t>
            </a:r>
            <a:r>
              <a:rPr lang="en" sz="2400" i="1">
                <a:solidFill>
                  <a:srgbClr val="22373A"/>
                </a:solidFill>
              </a:rPr>
              <a:t>y</a:t>
            </a:r>
            <a:r>
              <a:rPr lang="en" sz="2400">
                <a:solidFill>
                  <a:srgbClr val="22373A"/>
                </a:solidFill>
              </a:rPr>
              <a:t> and </a:t>
            </a:r>
            <a:r>
              <a:rPr lang="en" sz="2400" i="1">
                <a:solidFill>
                  <a:srgbClr val="22373A"/>
                </a:solidFill>
              </a:rPr>
              <a:t>ŷ</a:t>
            </a:r>
            <a:endParaRPr sz="2400">
              <a:solidFill>
                <a:srgbClr val="22373A"/>
              </a:solidFill>
            </a:endParaRPr>
          </a:p>
          <a:p>
            <a:pPr marL="304792" indent="-270927">
              <a:spcBef>
                <a:spcPts val="1600"/>
              </a:spcBef>
              <a:buClr>
                <a:srgbClr val="22373A"/>
              </a:buClr>
              <a:buSzPts val="1800"/>
              <a:buFont typeface="Arial"/>
              <a:buAutoNum type="arabicPeriod" startAt="2"/>
            </a:pPr>
            <a:r>
              <a:rPr lang="en" sz="2400">
                <a:solidFill>
                  <a:srgbClr val="22373A"/>
                </a:solidFill>
              </a:rPr>
              <a:t>based on definition:</a:t>
            </a:r>
            <a:endParaRPr sz="2400">
              <a:solidFill>
                <a:srgbClr val="22373A"/>
              </a:solidFill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803769" y="5158773"/>
            <a:ext cx="90508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2533">
                <a:solidFill>
                  <a:srgbClr val="22373A"/>
                </a:solidFill>
              </a:rPr>
              <a:t>Using </a:t>
            </a:r>
            <a:r>
              <a:rPr lang="en" sz="2533">
                <a:solidFill>
                  <a:srgbClr val="3D85C6"/>
                </a:solidFill>
              </a:rPr>
              <a:t>ANOVA</a:t>
            </a:r>
            <a:r>
              <a:rPr lang="en" sz="2533">
                <a:solidFill>
                  <a:srgbClr val="22373A"/>
                </a:solidFill>
              </a:rPr>
              <a:t> we can calculate the explained variability and total variability in y.</a:t>
            </a:r>
            <a:endParaRPr sz="2400"/>
          </a:p>
        </p:txBody>
      </p:sp>
      <p:pic>
        <p:nvPicPr>
          <p:cNvPr id="554" name="Google Shape;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467" y="3857100"/>
            <a:ext cx="4248800" cy="8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6277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>
            <a:spLocks noGrp="1"/>
          </p:cNvSpPr>
          <p:nvPr>
            <p:ph type="title"/>
          </p:nvPr>
        </p:nvSpPr>
        <p:spPr>
          <a:xfrm>
            <a:off x="425190" y="880004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Sum of squares</a:t>
            </a:r>
            <a:endParaRPr sz="3333" dirty="0"/>
          </a:p>
        </p:txBody>
      </p:sp>
      <p:sp>
        <p:nvSpPr>
          <p:cNvPr id="560" name="Google Shape;560;p59"/>
          <p:cNvSpPr txBox="1"/>
          <p:nvPr/>
        </p:nvSpPr>
        <p:spPr>
          <a:xfrm>
            <a:off x="11570811" y="63777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5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771" y="1524316"/>
            <a:ext cx="5538416" cy="127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b="81893"/>
          <a:stretch/>
        </p:blipFill>
        <p:spPr>
          <a:xfrm>
            <a:off x="141201" y="3021134"/>
            <a:ext cx="8038650" cy="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t="18105" b="66162"/>
          <a:stretch/>
        </p:blipFill>
        <p:spPr>
          <a:xfrm>
            <a:off x="143134" y="3752867"/>
            <a:ext cx="8038650" cy="4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t="33836" b="54594"/>
          <a:stretch/>
        </p:blipFill>
        <p:spPr>
          <a:xfrm>
            <a:off x="143134" y="4388635"/>
            <a:ext cx="8038650" cy="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t="44881" b="37012"/>
          <a:stretch/>
        </p:blipFill>
        <p:spPr>
          <a:xfrm>
            <a:off x="143134" y="4834967"/>
            <a:ext cx="8038650" cy="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t="62989"/>
          <a:stretch/>
        </p:blipFill>
        <p:spPr>
          <a:xfrm>
            <a:off x="143134" y="5566701"/>
            <a:ext cx="8038650" cy="112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8962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>
            <a:spLocks noGrp="1"/>
          </p:cNvSpPr>
          <p:nvPr>
            <p:ph type="title"/>
          </p:nvPr>
        </p:nvSpPr>
        <p:spPr>
          <a:xfrm>
            <a:off x="448940" y="917645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sz="3333" dirty="0"/>
          </a:p>
        </p:txBody>
      </p:sp>
      <p:sp>
        <p:nvSpPr>
          <p:cNvPr id="583" name="Google Shape;583;p61"/>
          <p:cNvSpPr txBox="1"/>
          <p:nvPr/>
        </p:nvSpPr>
        <p:spPr>
          <a:xfrm>
            <a:off x="918464" y="2421477"/>
            <a:ext cx="10349763" cy="385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 marR="16933" algn="just">
              <a:lnSpc>
                <a:spcPct val="127600"/>
              </a:lnSpc>
            </a:pP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bother with another approach for calculating </a:t>
            </a:r>
            <a:r>
              <a:rPr lang="en" sz="2533" i="1" dirty="0">
                <a:solidFill>
                  <a:srgbClr val="3884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baseline="30000" dirty="0">
                <a:solidFill>
                  <a:srgbClr val="3884B7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" sz="2400" dirty="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when we had  a perfectly good way to calculate it as the correlation coefficient  squared?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94249" marR="186262" indent="-321725">
              <a:lnSpc>
                <a:spcPct val="118000"/>
              </a:lnSpc>
              <a:spcBef>
                <a:spcPts val="267"/>
              </a:spcBef>
              <a:buClr>
                <a:srgbClr val="22373A"/>
              </a:buClr>
              <a:buSzPts val="2200"/>
              <a:buFont typeface="Lucida Sans"/>
              <a:buChar char="•"/>
            </a:pP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multiple linear regression, we can’t calculate </a:t>
            </a:r>
            <a:r>
              <a:rPr lang="en" sz="2000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000" baseline="30000" dirty="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as the square of the correlation between </a:t>
            </a:r>
            <a:r>
              <a:rPr lang="en" sz="2000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000" i="1" dirty="0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because we have multiple </a:t>
            </a:r>
            <a:r>
              <a:rPr lang="en" sz="2000" i="1" dirty="0" err="1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000" i="1" dirty="0" err="1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694249" marR="237061" indent="-321725" algn="just">
              <a:lnSpc>
                <a:spcPct val="123700"/>
              </a:lnSpc>
              <a:spcBef>
                <a:spcPts val="400"/>
              </a:spcBef>
              <a:buClr>
                <a:srgbClr val="22373A"/>
              </a:buClr>
              <a:buSzPts val="2200"/>
              <a:buFont typeface="Lucida Sans"/>
              <a:buChar char="•"/>
            </a:pP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next we’ll learn another measure of explained variability, </a:t>
            </a:r>
            <a:r>
              <a:rPr lang="en" sz="2000" i="1" dirty="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adjusted </a:t>
            </a:r>
            <a:r>
              <a:rPr lang="en" sz="2000" i="1" dirty="0">
                <a:solidFill>
                  <a:srgbClr val="0DA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000" baseline="30000" dirty="0">
                <a:solidFill>
                  <a:srgbClr val="0DA5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000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, that requires the use of the third approach, ratio of explained and unexplained variability.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1"/>
          <p:cNvSpPr txBox="1"/>
          <p:nvPr/>
        </p:nvSpPr>
        <p:spPr>
          <a:xfrm>
            <a:off x="11570811" y="63777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5264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2"/>
          <p:cNvSpPr txBox="1">
            <a:spLocks noGrp="1"/>
          </p:cNvSpPr>
          <p:nvPr>
            <p:ph type="title"/>
          </p:nvPr>
        </p:nvSpPr>
        <p:spPr>
          <a:xfrm>
            <a:off x="425189" y="905768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Predicting poverty using % female </a:t>
            </a:r>
            <a:r>
              <a:rPr lang="en" sz="2667" b="1" cap="none" dirty="0" err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hh</a:t>
            </a: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+ % white</a:t>
            </a:r>
            <a:endParaRPr sz="3333" dirty="0"/>
          </a:p>
        </p:txBody>
      </p:sp>
      <p:sp>
        <p:nvSpPr>
          <p:cNvPr id="590" name="Google Shape;590;p62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6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17871"/>
          <a:stretch/>
        </p:blipFill>
        <p:spPr>
          <a:xfrm>
            <a:off x="2892140" y="2218040"/>
            <a:ext cx="6407720" cy="3665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6729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5EFAC3-2576-D048-B293-69B6009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15091-4547-344A-B55B-0A33CCB7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do with a variable that looks like this?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Northwest</a:t>
            </a:r>
          </a:p>
          <a:p>
            <a:pPr lvl="1"/>
            <a:r>
              <a:rPr lang="en-US" dirty="0"/>
              <a:t>Northeast</a:t>
            </a:r>
          </a:p>
          <a:p>
            <a:pPr lvl="1"/>
            <a:r>
              <a:rPr lang="en-US" dirty="0"/>
              <a:t>Northwest</a:t>
            </a:r>
          </a:p>
          <a:p>
            <a:pPr lvl="1"/>
            <a:r>
              <a:rPr lang="en-US" dirty="0" err="1"/>
              <a:t>Southeath</a:t>
            </a:r>
            <a:endParaRPr lang="en-US" dirty="0"/>
          </a:p>
          <a:p>
            <a:pPr lvl="1"/>
            <a:r>
              <a:rPr lang="en-US" dirty="0"/>
              <a:t>Midwest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Can we do regression on a categorical variable?</a:t>
            </a:r>
          </a:p>
        </p:txBody>
      </p:sp>
    </p:spTree>
    <p:extLst>
      <p:ext uri="{BB962C8B-B14F-4D97-AF65-F5344CB8AC3E}">
        <p14:creationId xmlns:p14="http://schemas.microsoft.com/office/powerpoint/2010/main" val="288811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>
            <a:spLocks noGrp="1"/>
          </p:cNvSpPr>
          <p:nvPr>
            <p:ph type="title"/>
          </p:nvPr>
        </p:nvSpPr>
        <p:spPr>
          <a:xfrm>
            <a:off x="425188" y="917644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Predicting poverty using % female </a:t>
            </a:r>
            <a:r>
              <a:rPr lang="en" sz="2667" b="1" cap="none" dirty="0" err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hh</a:t>
            </a: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+ % white</a:t>
            </a:r>
            <a:endParaRPr sz="3333" dirty="0"/>
          </a:p>
        </p:txBody>
      </p:sp>
      <p:sp>
        <p:nvSpPr>
          <p:cNvPr id="597" name="Google Shape;597;p63"/>
          <p:cNvSpPr txBox="1"/>
          <p:nvPr/>
        </p:nvSpPr>
        <p:spPr>
          <a:xfrm>
            <a:off x="11570811" y="63738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146" y="2225554"/>
            <a:ext cx="6407707" cy="4462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10823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/>
          <p:nvPr/>
        </p:nvSpPr>
        <p:spPr>
          <a:xfrm>
            <a:off x="1" y="0"/>
            <a:ext cx="12186961" cy="68491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9"/>
                </a:moveTo>
                <a:lnTo>
                  <a:pt x="119995" y="119989"/>
                </a:lnTo>
                <a:lnTo>
                  <a:pt x="119995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04" name="Google Shape;604;p64"/>
          <p:cNvSpPr/>
          <p:nvPr/>
        </p:nvSpPr>
        <p:spPr>
          <a:xfrm>
            <a:off x="817701" y="55644"/>
            <a:ext cx="10551284" cy="16358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05" name="Google Shape;605;p64"/>
          <p:cNvSpPr/>
          <p:nvPr/>
        </p:nvSpPr>
        <p:spPr>
          <a:xfrm>
            <a:off x="817701" y="143666"/>
            <a:ext cx="10551284" cy="7764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8" y="0"/>
                </a:moveTo>
                <a:lnTo>
                  <a:pt x="0" y="0"/>
                </a:lnTo>
                <a:lnTo>
                  <a:pt x="0" y="104442"/>
                </a:lnTo>
                <a:lnTo>
                  <a:pt x="120" y="110484"/>
                </a:lnTo>
                <a:lnTo>
                  <a:pt x="448" y="115431"/>
                </a:lnTo>
                <a:lnTo>
                  <a:pt x="934" y="118774"/>
                </a:lnTo>
                <a:lnTo>
                  <a:pt x="1527" y="120001"/>
                </a:lnTo>
                <a:lnTo>
                  <a:pt x="118470" y="120001"/>
                </a:lnTo>
                <a:lnTo>
                  <a:pt x="119063" y="118774"/>
                </a:lnTo>
                <a:lnTo>
                  <a:pt x="119549" y="115431"/>
                </a:lnTo>
                <a:lnTo>
                  <a:pt x="119877" y="110484"/>
                </a:lnTo>
                <a:lnTo>
                  <a:pt x="119998" y="104442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06" name="Google Shape;606;p64"/>
          <p:cNvSpPr txBox="1">
            <a:spLocks noGrp="1"/>
          </p:cNvSpPr>
          <p:nvPr>
            <p:ph type="title"/>
          </p:nvPr>
        </p:nvSpPr>
        <p:spPr>
          <a:xfrm>
            <a:off x="918464" y="47464"/>
            <a:ext cx="10349763" cy="8141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 marR="16933">
              <a:lnSpc>
                <a:spcPct val="118000"/>
              </a:lnSpc>
            </a:pPr>
            <a:r>
              <a:rPr lang="en" sz="2400" b="0" dirty="0">
                <a:solidFill>
                  <a:srgbClr val="3884B7"/>
                </a:solidFill>
              </a:rPr>
              <a:t>Does adding the variable </a:t>
            </a:r>
            <a:r>
              <a:rPr lang="en" sz="2400" b="0" dirty="0">
                <a:solidFill>
                  <a:srgbClr val="3884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" sz="2400" b="0" dirty="0">
                <a:solidFill>
                  <a:srgbClr val="3884B7"/>
                </a:solidFill>
              </a:rPr>
              <a:t> to the model add valuable information that wasn’t provided by </a:t>
            </a:r>
            <a:r>
              <a:rPr lang="en" sz="2400" b="0" dirty="0" err="1">
                <a:solidFill>
                  <a:srgbClr val="3884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female_house</a:t>
            </a:r>
            <a:r>
              <a:rPr lang="en" sz="2400" b="0" dirty="0">
                <a:solidFill>
                  <a:srgbClr val="3884B7"/>
                </a:solidFill>
              </a:rPr>
              <a:t>?</a:t>
            </a:r>
            <a:endParaRPr sz="2400" dirty="0"/>
          </a:p>
        </p:txBody>
      </p:sp>
      <p:sp>
        <p:nvSpPr>
          <p:cNvPr id="607" name="Google Shape;607;p64"/>
          <p:cNvSpPr/>
          <p:nvPr/>
        </p:nvSpPr>
        <p:spPr>
          <a:xfrm>
            <a:off x="2464633" y="1530029"/>
            <a:ext cx="7311463" cy="33898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08" name="Google Shape;608;p64"/>
          <p:cNvSpPr txBox="1"/>
          <p:nvPr/>
        </p:nvSpPr>
        <p:spPr>
          <a:xfrm>
            <a:off x="2817038" y="1853937"/>
            <a:ext cx="666697" cy="1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333">
                <a:latin typeface="Arial"/>
                <a:ea typeface="Arial"/>
                <a:cs typeface="Arial"/>
                <a:sym typeface="Arial"/>
              </a:rPr>
              <a:t>poverty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4"/>
          <p:cNvSpPr txBox="1"/>
          <p:nvPr/>
        </p:nvSpPr>
        <p:spPr>
          <a:xfrm>
            <a:off x="3943185" y="1413309"/>
            <a:ext cx="1420720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40    50    60    70    80    90 100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4"/>
          <p:cNvSpPr txBox="1"/>
          <p:nvPr/>
        </p:nvSpPr>
        <p:spPr>
          <a:xfrm>
            <a:off x="7086511" y="1413309"/>
            <a:ext cx="169613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4"/>
          <p:cNvSpPr txBox="1"/>
          <p:nvPr/>
        </p:nvSpPr>
        <p:spPr>
          <a:xfrm>
            <a:off x="7509919" y="1413309"/>
            <a:ext cx="169613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85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4"/>
          <p:cNvSpPr txBox="1"/>
          <p:nvPr/>
        </p:nvSpPr>
        <p:spPr>
          <a:xfrm>
            <a:off x="7933440" y="1413309"/>
            <a:ext cx="169613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4"/>
          <p:cNvSpPr txBox="1"/>
          <p:nvPr/>
        </p:nvSpPr>
        <p:spPr>
          <a:xfrm rot="-5400000">
            <a:off x="9483732" y="1860978"/>
            <a:ext cx="802827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6    8   10         14         18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4"/>
          <p:cNvSpPr/>
          <p:nvPr/>
        </p:nvSpPr>
        <p:spPr>
          <a:xfrm>
            <a:off x="2414648" y="3038912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15" name="Google Shape;615;p64"/>
          <p:cNvSpPr/>
          <p:nvPr/>
        </p:nvSpPr>
        <p:spPr>
          <a:xfrm>
            <a:off x="2414648" y="2922829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16" name="Google Shape;616;p64"/>
          <p:cNvSpPr/>
          <p:nvPr/>
        </p:nvSpPr>
        <p:spPr>
          <a:xfrm>
            <a:off x="2414648" y="2806829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17" name="Google Shape;617;p64"/>
          <p:cNvSpPr/>
          <p:nvPr/>
        </p:nvSpPr>
        <p:spPr>
          <a:xfrm>
            <a:off x="2414648" y="2690745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18" name="Google Shape;618;p64"/>
          <p:cNvSpPr/>
          <p:nvPr/>
        </p:nvSpPr>
        <p:spPr>
          <a:xfrm>
            <a:off x="2414648" y="2574660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19" name="Google Shape;619;p64"/>
          <p:cNvSpPr txBox="1"/>
          <p:nvPr/>
        </p:nvSpPr>
        <p:spPr>
          <a:xfrm rot="-5400000">
            <a:off x="2247132" y="3075528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40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4"/>
          <p:cNvSpPr txBox="1"/>
          <p:nvPr/>
        </p:nvSpPr>
        <p:spPr>
          <a:xfrm rot="-5400000">
            <a:off x="2247132" y="2843357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4"/>
          <p:cNvSpPr txBox="1"/>
          <p:nvPr/>
        </p:nvSpPr>
        <p:spPr>
          <a:xfrm rot="-5400000">
            <a:off x="2247132" y="2611274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4"/>
          <p:cNvSpPr txBox="1"/>
          <p:nvPr/>
        </p:nvSpPr>
        <p:spPr>
          <a:xfrm rot="-5400000">
            <a:off x="2228258" y="2378984"/>
            <a:ext cx="164844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100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4"/>
          <p:cNvSpPr txBox="1"/>
          <p:nvPr/>
        </p:nvSpPr>
        <p:spPr>
          <a:xfrm>
            <a:off x="2468917" y="2429898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667"/>
              </a:spcBef>
            </a:pPr>
            <a:r>
              <a:rPr lang="en" sz="667">
                <a:latin typeface="Arial"/>
                <a:ea typeface="Arial"/>
                <a:cs typeface="Arial"/>
                <a:sym typeface="Arial"/>
              </a:rPr>
              <a:t>−0.20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4"/>
          <p:cNvSpPr txBox="1"/>
          <p:nvPr/>
        </p:nvSpPr>
        <p:spPr>
          <a:xfrm>
            <a:off x="4176826" y="2716095"/>
            <a:ext cx="890049" cy="1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333">
                <a:latin typeface="Arial"/>
                <a:ea typeface="Arial"/>
                <a:cs typeface="Arial"/>
                <a:sym typeface="Arial"/>
              </a:rPr>
              <a:t>metro_res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4"/>
          <p:cNvSpPr txBox="1"/>
          <p:nvPr/>
        </p:nvSpPr>
        <p:spPr>
          <a:xfrm>
            <a:off x="2468917" y="3285977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200">
                <a:latin typeface="Arial"/>
                <a:ea typeface="Arial"/>
                <a:cs typeface="Arial"/>
                <a:sym typeface="Arial"/>
              </a:rPr>
              <a:t>−0.31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4"/>
          <p:cNvSpPr txBox="1"/>
          <p:nvPr/>
        </p:nvSpPr>
        <p:spPr>
          <a:xfrm>
            <a:off x="3940327" y="3285977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9457" indent="-16933">
              <a:spcBef>
                <a:spcPts val="1200"/>
              </a:spcBef>
            </a:pPr>
            <a:r>
              <a:rPr lang="en" sz="1333">
                <a:latin typeface="Arial"/>
                <a:ea typeface="Arial"/>
                <a:cs typeface="Arial"/>
                <a:sym typeface="Arial"/>
              </a:rPr>
              <a:t>−0.34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4"/>
          <p:cNvSpPr txBox="1"/>
          <p:nvPr/>
        </p:nvSpPr>
        <p:spPr>
          <a:xfrm>
            <a:off x="5846342" y="3582960"/>
            <a:ext cx="495405" cy="1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333">
                <a:latin typeface="Arial"/>
                <a:ea typeface="Arial"/>
                <a:cs typeface="Arial"/>
                <a:sym typeface="Arial"/>
              </a:rPr>
              <a:t>white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4"/>
          <p:cNvSpPr txBox="1"/>
          <p:nvPr/>
        </p:nvSpPr>
        <p:spPr>
          <a:xfrm rot="-5400000">
            <a:off x="9519595" y="3608673"/>
            <a:ext cx="731100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30       50       70       90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4"/>
          <p:cNvSpPr/>
          <p:nvPr/>
        </p:nvSpPr>
        <p:spPr>
          <a:xfrm>
            <a:off x="2414648" y="4753128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30" name="Google Shape;630;p64"/>
          <p:cNvSpPr/>
          <p:nvPr/>
        </p:nvSpPr>
        <p:spPr>
          <a:xfrm>
            <a:off x="2414648" y="4512481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31" name="Google Shape;631;p64"/>
          <p:cNvSpPr/>
          <p:nvPr/>
        </p:nvSpPr>
        <p:spPr>
          <a:xfrm>
            <a:off x="2414648" y="4271752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7508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32" name="Google Shape;632;p64"/>
          <p:cNvSpPr txBox="1"/>
          <p:nvPr/>
        </p:nvSpPr>
        <p:spPr>
          <a:xfrm rot="-5400000">
            <a:off x="2247132" y="4673656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4"/>
          <p:cNvSpPr txBox="1"/>
          <p:nvPr/>
        </p:nvSpPr>
        <p:spPr>
          <a:xfrm rot="-5400000">
            <a:off x="2247132" y="4432928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85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4"/>
          <p:cNvSpPr txBox="1"/>
          <p:nvPr/>
        </p:nvSpPr>
        <p:spPr>
          <a:xfrm rot="-5400000">
            <a:off x="2247132" y="4192284"/>
            <a:ext cx="127093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4"/>
          <p:cNvSpPr txBox="1"/>
          <p:nvPr/>
        </p:nvSpPr>
        <p:spPr>
          <a:xfrm>
            <a:off x="2468917" y="4141971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9267" rIns="0" bIns="0" anchor="t" anchorCtr="0">
            <a:noAutofit/>
          </a:bodyPr>
          <a:lstStyle/>
          <a:p>
            <a:pPr marL="135463" indent="-16933"/>
            <a:r>
              <a:rPr lang="en" sz="2933">
                <a:latin typeface="Arial"/>
                <a:ea typeface="Arial"/>
                <a:cs typeface="Arial"/>
                <a:sym typeface="Arial"/>
              </a:rPr>
              <a:t>−0.75</a:t>
            </a:r>
            <a:endParaRPr sz="29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4"/>
          <p:cNvSpPr txBox="1"/>
          <p:nvPr/>
        </p:nvSpPr>
        <p:spPr>
          <a:xfrm>
            <a:off x="3940327" y="4141971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267">
                <a:latin typeface="Arial"/>
                <a:ea typeface="Arial"/>
                <a:cs typeface="Arial"/>
                <a:sym typeface="Arial"/>
              </a:rPr>
              <a:t>0.018</a:t>
            </a:r>
            <a:endParaRPr sz="2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4"/>
          <p:cNvSpPr txBox="1"/>
          <p:nvPr/>
        </p:nvSpPr>
        <p:spPr>
          <a:xfrm>
            <a:off x="5411851" y="4141971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800"/>
              </a:spcBef>
            </a:pPr>
            <a:r>
              <a:rPr lang="en" sz="933">
                <a:latin typeface="Arial"/>
                <a:ea typeface="Arial"/>
                <a:cs typeface="Arial"/>
                <a:sym typeface="Arial"/>
              </a:rPr>
              <a:t>0.24</a:t>
            </a:r>
            <a:endParaRPr sz="9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4"/>
          <p:cNvSpPr txBox="1"/>
          <p:nvPr/>
        </p:nvSpPr>
        <p:spPr>
          <a:xfrm>
            <a:off x="7201792" y="4425001"/>
            <a:ext cx="727153" cy="1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1333">
                <a:latin typeface="Arial"/>
                <a:ea typeface="Arial"/>
                <a:cs typeface="Arial"/>
                <a:sym typeface="Arial"/>
              </a:rPr>
              <a:t>hs_grad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4"/>
          <p:cNvSpPr/>
          <p:nvPr/>
        </p:nvSpPr>
        <p:spPr>
          <a:xfrm>
            <a:off x="2468917" y="4997967"/>
            <a:ext cx="1363623" cy="7751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34" y="119926"/>
                </a:lnTo>
                <a:lnTo>
                  <a:pt x="119934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0" name="Google Shape;640;p64"/>
          <p:cNvSpPr/>
          <p:nvPr/>
        </p:nvSpPr>
        <p:spPr>
          <a:xfrm>
            <a:off x="2560087" y="5772632"/>
            <a:ext cx="122255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86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1" name="Google Shape;641;p64"/>
          <p:cNvSpPr/>
          <p:nvPr/>
        </p:nvSpPr>
        <p:spPr>
          <a:xfrm>
            <a:off x="2560087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2" name="Google Shape;642;p64"/>
          <p:cNvSpPr/>
          <p:nvPr/>
        </p:nvSpPr>
        <p:spPr>
          <a:xfrm>
            <a:off x="276356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3" name="Google Shape;643;p64"/>
          <p:cNvSpPr/>
          <p:nvPr/>
        </p:nvSpPr>
        <p:spPr>
          <a:xfrm>
            <a:off x="2967156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4" name="Google Shape;644;p64"/>
          <p:cNvSpPr/>
          <p:nvPr/>
        </p:nvSpPr>
        <p:spPr>
          <a:xfrm>
            <a:off x="317063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5" name="Google Shape;645;p64"/>
          <p:cNvSpPr/>
          <p:nvPr/>
        </p:nvSpPr>
        <p:spPr>
          <a:xfrm>
            <a:off x="337422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6" name="Google Shape;646;p64"/>
          <p:cNvSpPr/>
          <p:nvPr/>
        </p:nvSpPr>
        <p:spPr>
          <a:xfrm>
            <a:off x="3577700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7" name="Google Shape;647;p64"/>
          <p:cNvSpPr/>
          <p:nvPr/>
        </p:nvSpPr>
        <p:spPr>
          <a:xfrm>
            <a:off x="3781292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48" name="Google Shape;648;p64"/>
          <p:cNvSpPr txBox="1"/>
          <p:nvPr/>
        </p:nvSpPr>
        <p:spPr>
          <a:xfrm>
            <a:off x="2501139" y="5856191"/>
            <a:ext cx="1365303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6     8     10    12    14    16  18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4"/>
          <p:cNvSpPr txBox="1"/>
          <p:nvPr/>
        </p:nvSpPr>
        <p:spPr>
          <a:xfrm>
            <a:off x="2468917" y="5247528"/>
            <a:ext cx="1363623" cy="5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1" indent="-16933"/>
            <a:r>
              <a:rPr lang="en" sz="2000">
                <a:latin typeface="Arial"/>
                <a:ea typeface="Arial"/>
                <a:cs typeface="Arial"/>
                <a:sym typeface="Arial"/>
              </a:rPr>
              <a:t>0.53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4"/>
          <p:cNvSpPr txBox="1"/>
          <p:nvPr/>
        </p:nvSpPr>
        <p:spPr>
          <a:xfrm>
            <a:off x="3940327" y="4997967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33"/>
              </a:spcBef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200">
                <a:latin typeface="Arial"/>
                <a:ea typeface="Arial"/>
                <a:cs typeface="Arial"/>
                <a:sym typeface="Arial"/>
              </a:rPr>
              <a:t>0.30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4"/>
          <p:cNvSpPr/>
          <p:nvPr/>
        </p:nvSpPr>
        <p:spPr>
          <a:xfrm>
            <a:off x="5411851" y="4997967"/>
            <a:ext cx="1363623" cy="7751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24" y="119926"/>
                </a:lnTo>
                <a:lnTo>
                  <a:pt x="119924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2" name="Google Shape;652;p64"/>
          <p:cNvSpPr/>
          <p:nvPr/>
        </p:nvSpPr>
        <p:spPr>
          <a:xfrm>
            <a:off x="5534898" y="5772632"/>
            <a:ext cx="1064701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85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3" name="Google Shape;653;p64"/>
          <p:cNvSpPr/>
          <p:nvPr/>
        </p:nvSpPr>
        <p:spPr>
          <a:xfrm>
            <a:off x="5534897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4" name="Google Shape;654;p64"/>
          <p:cNvSpPr/>
          <p:nvPr/>
        </p:nvSpPr>
        <p:spPr>
          <a:xfrm>
            <a:off x="5712212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5" name="Google Shape;655;p64"/>
          <p:cNvSpPr/>
          <p:nvPr/>
        </p:nvSpPr>
        <p:spPr>
          <a:xfrm>
            <a:off x="5889412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6" name="Google Shape;656;p64"/>
          <p:cNvSpPr/>
          <p:nvPr/>
        </p:nvSpPr>
        <p:spPr>
          <a:xfrm>
            <a:off x="6066611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7" name="Google Shape;657;p64"/>
          <p:cNvSpPr/>
          <p:nvPr/>
        </p:nvSpPr>
        <p:spPr>
          <a:xfrm>
            <a:off x="6243924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8" name="Google Shape;658;p64"/>
          <p:cNvSpPr/>
          <p:nvPr/>
        </p:nvSpPr>
        <p:spPr>
          <a:xfrm>
            <a:off x="642112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59" name="Google Shape;659;p64"/>
          <p:cNvSpPr/>
          <p:nvPr/>
        </p:nvSpPr>
        <p:spPr>
          <a:xfrm>
            <a:off x="659832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0" name="Google Shape;660;p64"/>
          <p:cNvSpPr txBox="1"/>
          <p:nvPr/>
        </p:nvSpPr>
        <p:spPr>
          <a:xfrm>
            <a:off x="5411851" y="5188723"/>
            <a:ext cx="1363623" cy="76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396" indent="-33866"/>
            <a:r>
              <a:rPr lang="en" sz="2933">
                <a:latin typeface="Arial"/>
                <a:ea typeface="Arial"/>
                <a:cs typeface="Arial"/>
                <a:sym typeface="Arial"/>
              </a:rPr>
              <a:t>−0.75</a:t>
            </a:r>
            <a:endParaRPr sz="2933">
              <a:latin typeface="Arial"/>
              <a:ea typeface="Arial"/>
              <a:cs typeface="Arial"/>
              <a:sym typeface="Arial"/>
            </a:endParaRPr>
          </a:p>
          <a:p>
            <a:endParaRPr sz="25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32"/>
            <a:r>
              <a:rPr lang="en" sz="667">
                <a:latin typeface="Arial"/>
                <a:ea typeface="Arial"/>
                <a:cs typeface="Arial"/>
                <a:sym typeface="Arial"/>
              </a:rPr>
              <a:t>30         50         70         90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4"/>
          <p:cNvSpPr txBox="1"/>
          <p:nvPr/>
        </p:nvSpPr>
        <p:spPr>
          <a:xfrm>
            <a:off x="6883262" y="4997967"/>
            <a:ext cx="1363623" cy="775143"/>
          </a:xfrm>
          <a:prstGeom prst="rect">
            <a:avLst/>
          </a:prstGeom>
          <a:solidFill>
            <a:srgbClr val="F9F9F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9333" rIns="0" bIns="0" anchor="t" anchorCtr="0">
            <a:noAutofit/>
          </a:bodyPr>
          <a:lstStyle/>
          <a:p>
            <a:pPr marL="220128"/>
            <a:r>
              <a:rPr lang="en" sz="2400">
                <a:latin typeface="Arial"/>
                <a:ea typeface="Arial"/>
                <a:cs typeface="Arial"/>
                <a:sym typeface="Arial"/>
              </a:rPr>
              <a:t>−0.61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4"/>
          <p:cNvSpPr/>
          <p:nvPr/>
        </p:nvSpPr>
        <p:spPr>
          <a:xfrm>
            <a:off x="8354671" y="4997967"/>
            <a:ext cx="1363623" cy="7751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26"/>
                </a:moveTo>
                <a:lnTo>
                  <a:pt x="119933" y="119926"/>
                </a:lnTo>
                <a:lnTo>
                  <a:pt x="119933" y="0"/>
                </a:lnTo>
                <a:lnTo>
                  <a:pt x="0" y="0"/>
                </a:lnTo>
                <a:lnTo>
                  <a:pt x="0" y="11992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3" name="Google Shape;663;p64"/>
          <p:cNvSpPr/>
          <p:nvPr/>
        </p:nvSpPr>
        <p:spPr>
          <a:xfrm>
            <a:off x="8427905" y="5772632"/>
            <a:ext cx="1136912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4" name="Google Shape;664;p64"/>
          <p:cNvSpPr/>
          <p:nvPr/>
        </p:nvSpPr>
        <p:spPr>
          <a:xfrm>
            <a:off x="842790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5" name="Google Shape;665;p64"/>
          <p:cNvSpPr/>
          <p:nvPr/>
        </p:nvSpPr>
        <p:spPr>
          <a:xfrm>
            <a:off x="8655259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6" name="Google Shape;666;p64"/>
          <p:cNvSpPr/>
          <p:nvPr/>
        </p:nvSpPr>
        <p:spPr>
          <a:xfrm>
            <a:off x="8882616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7" name="Google Shape;667;p64"/>
          <p:cNvSpPr/>
          <p:nvPr/>
        </p:nvSpPr>
        <p:spPr>
          <a:xfrm>
            <a:off x="911008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8" name="Google Shape;668;p64"/>
          <p:cNvSpPr/>
          <p:nvPr/>
        </p:nvSpPr>
        <p:spPr>
          <a:xfrm>
            <a:off x="9337439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69" name="Google Shape;669;p64"/>
          <p:cNvSpPr/>
          <p:nvPr/>
        </p:nvSpPr>
        <p:spPr>
          <a:xfrm>
            <a:off x="9564795" y="5772632"/>
            <a:ext cx="0" cy="41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75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0" name="Google Shape;670;p64"/>
          <p:cNvSpPr txBox="1"/>
          <p:nvPr/>
        </p:nvSpPr>
        <p:spPr>
          <a:xfrm>
            <a:off x="8368955" y="5856191"/>
            <a:ext cx="1281336" cy="1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8     10     12     14     16   18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4"/>
          <p:cNvSpPr/>
          <p:nvPr/>
        </p:nvSpPr>
        <p:spPr>
          <a:xfrm>
            <a:off x="9717545" y="5084858"/>
            <a:ext cx="0" cy="64679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8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2" name="Google Shape;672;p64"/>
          <p:cNvSpPr/>
          <p:nvPr/>
        </p:nvSpPr>
        <p:spPr>
          <a:xfrm>
            <a:off x="9717545" y="5731027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3" name="Google Shape;673;p64"/>
          <p:cNvSpPr/>
          <p:nvPr/>
        </p:nvSpPr>
        <p:spPr>
          <a:xfrm>
            <a:off x="9717545" y="5601759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4" name="Google Shape;674;p64"/>
          <p:cNvSpPr/>
          <p:nvPr/>
        </p:nvSpPr>
        <p:spPr>
          <a:xfrm>
            <a:off x="9717545" y="5472576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5" name="Google Shape;675;p64"/>
          <p:cNvSpPr/>
          <p:nvPr/>
        </p:nvSpPr>
        <p:spPr>
          <a:xfrm>
            <a:off x="9717545" y="5343309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6" name="Google Shape;676;p64"/>
          <p:cNvSpPr/>
          <p:nvPr/>
        </p:nvSpPr>
        <p:spPr>
          <a:xfrm>
            <a:off x="9717545" y="5214040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7" name="Google Shape;677;p64"/>
          <p:cNvSpPr/>
          <p:nvPr/>
        </p:nvSpPr>
        <p:spPr>
          <a:xfrm>
            <a:off x="9717545" y="5084857"/>
            <a:ext cx="5541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751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78" name="Google Shape;678;p64"/>
          <p:cNvSpPr txBox="1"/>
          <p:nvPr/>
        </p:nvSpPr>
        <p:spPr>
          <a:xfrm rot="-5400000">
            <a:off x="9508270" y="5318716"/>
            <a:ext cx="753751" cy="1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00" rIns="0" bIns="0" anchor="t" anchorCtr="0">
            <a:noAutofit/>
          </a:bodyPr>
          <a:lstStyle/>
          <a:p>
            <a:pPr marL="33866"/>
            <a:r>
              <a:rPr lang="en" sz="667">
                <a:latin typeface="Arial"/>
                <a:ea typeface="Arial"/>
                <a:cs typeface="Arial"/>
                <a:sym typeface="Arial"/>
              </a:rPr>
              <a:t>8    10          14          18</a:t>
            </a:r>
            <a:endParaRPr sz="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4"/>
          <p:cNvSpPr txBox="1">
            <a:spLocks noGrp="1"/>
          </p:cNvSpPr>
          <p:nvPr>
            <p:ph type="sldNum" idx="12"/>
          </p:nvPr>
        </p:nvSpPr>
        <p:spPr>
          <a:xfrm>
            <a:off x="11395860" y="6373849"/>
            <a:ext cx="559217" cy="2416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86262" indent="0"/>
            <a:r>
              <a:rPr lang="en"/>
              <a:t>24</a:t>
            </a:r>
            <a:endParaRPr sz="3333"/>
          </a:p>
        </p:txBody>
      </p:sp>
      <p:sp>
        <p:nvSpPr>
          <p:cNvPr id="680" name="Google Shape;680;p64"/>
          <p:cNvSpPr txBox="1"/>
          <p:nvPr/>
        </p:nvSpPr>
        <p:spPr>
          <a:xfrm>
            <a:off x="8354671" y="5288187"/>
            <a:ext cx="1363623" cy="48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597" indent="-16933"/>
            <a:r>
              <a:rPr lang="en" sz="1333">
                <a:latin typeface="Arial"/>
                <a:ea typeface="Arial"/>
                <a:cs typeface="Arial"/>
                <a:sym typeface="Arial"/>
              </a:rPr>
              <a:t>female_house</a:t>
            </a:r>
            <a:endParaRPr sz="1333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9735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>
            <a:spLocks noGrp="1"/>
          </p:cNvSpPr>
          <p:nvPr>
            <p:ph type="title"/>
          </p:nvPr>
        </p:nvSpPr>
        <p:spPr>
          <a:xfrm>
            <a:off x="437065" y="842304"/>
            <a:ext cx="11650377" cy="397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Collinearity between explanatory variables</a:t>
            </a:r>
            <a:endParaRPr sz="3333" dirty="0"/>
          </a:p>
        </p:txBody>
      </p:sp>
      <p:sp>
        <p:nvSpPr>
          <p:cNvPr id="686" name="Google Shape;686;p65"/>
          <p:cNvSpPr/>
          <p:nvPr/>
        </p:nvSpPr>
        <p:spPr>
          <a:xfrm>
            <a:off x="2821658" y="2847239"/>
            <a:ext cx="10579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8437" y="0"/>
                </a:lnTo>
              </a:path>
            </a:pathLst>
          </a:custGeom>
          <a:noFill/>
          <a:ln w="9525" cap="flat" cmpd="sng">
            <a:solidFill>
              <a:srgbClr val="2237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87" name="Google Shape;687;p65"/>
          <p:cNvSpPr/>
          <p:nvPr/>
        </p:nvSpPr>
        <p:spPr>
          <a:xfrm>
            <a:off x="2821658" y="5277688"/>
            <a:ext cx="105799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8437" y="0"/>
                </a:lnTo>
              </a:path>
            </a:pathLst>
          </a:custGeom>
          <a:noFill/>
          <a:ln w="9525" cap="flat" cmpd="sng">
            <a:solidFill>
              <a:srgbClr val="2237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688" name="Google Shape;688;p65"/>
          <p:cNvSpPr txBox="1"/>
          <p:nvPr/>
        </p:nvSpPr>
        <p:spPr>
          <a:xfrm>
            <a:off x="11570811" y="6373849"/>
            <a:ext cx="350981" cy="24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6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41" y="2256347"/>
            <a:ext cx="6407720" cy="423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6943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7"/>
          <p:cNvSpPr txBox="1"/>
          <p:nvPr/>
        </p:nvSpPr>
        <p:spPr>
          <a:xfrm>
            <a:off x="1288133" y="1933986"/>
            <a:ext cx="9896400" cy="5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16933">
              <a:lnSpc>
                <a:spcPct val="115000"/>
              </a:lnSpc>
            </a:pP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Two predictor variables are said to be collinear when they are  correlated, and this </a:t>
            </a:r>
            <a:r>
              <a:rPr lang="en" sz="2400" i="1" dirty="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collinearity </a:t>
            </a:r>
            <a:r>
              <a:rPr lang="en" sz="24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complicates model estimation.</a:t>
            </a:r>
            <a:br>
              <a:rPr lang="en" sz="2400" dirty="0">
                <a:solidFill>
                  <a:srgbClr val="22373A"/>
                </a:solidFill>
              </a:rPr>
            </a:br>
            <a:r>
              <a:rPr lang="en" sz="1867" i="1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67" i="1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Ideally,  predictors are independent of each other.</a:t>
            </a:r>
            <a:endParaRPr sz="1867" i="1" dirty="0">
              <a:solidFill>
                <a:srgbClr val="22373A"/>
              </a:solidFill>
              <a:latin typeface="Arial"/>
              <a:ea typeface="Arial"/>
              <a:cs typeface="Arial"/>
              <a:sym typeface="Arial"/>
            </a:endParaRPr>
          </a:p>
          <a:p>
            <a:pPr marR="33866">
              <a:lnSpc>
                <a:spcPct val="115000"/>
              </a:lnSpc>
              <a:spcBef>
                <a:spcPts val="267"/>
              </a:spcBef>
            </a:pPr>
            <a:endParaRPr sz="2400" i="1" dirty="0">
              <a:solidFill>
                <a:srgbClr val="22373A"/>
              </a:solidFill>
            </a:endParaRPr>
          </a:p>
          <a:p>
            <a:pPr marR="118530">
              <a:lnSpc>
                <a:spcPct val="115000"/>
              </a:lnSpc>
              <a:spcBef>
                <a:spcPts val="400"/>
              </a:spcBef>
            </a:pPr>
            <a:r>
              <a:rPr lang="en" sz="2400" dirty="0">
                <a:solidFill>
                  <a:srgbClr val="22373A"/>
                </a:solidFill>
              </a:rPr>
              <a:t>We don’t like adding predictors that are associated with each other to the model, because no new information is added.</a:t>
            </a:r>
          </a:p>
          <a:p>
            <a:pPr marR="118530">
              <a:lnSpc>
                <a:spcPct val="115000"/>
              </a:lnSpc>
              <a:spcBef>
                <a:spcPts val="400"/>
              </a:spcBef>
            </a:pPr>
            <a:r>
              <a:rPr lang="en" sz="2400" dirty="0">
                <a:solidFill>
                  <a:srgbClr val="22373A"/>
                </a:solidFill>
              </a:rPr>
              <a:t>	Prefer the simplest best model, i.e. </a:t>
            </a:r>
            <a:r>
              <a:rPr lang="en" sz="2400" i="1" dirty="0">
                <a:solidFill>
                  <a:srgbClr val="0DA5FF"/>
                </a:solidFill>
              </a:rPr>
              <a:t>parsimonious </a:t>
            </a:r>
            <a:r>
              <a:rPr lang="en" sz="2400" dirty="0">
                <a:solidFill>
                  <a:srgbClr val="22373A"/>
                </a:solidFill>
              </a:rPr>
              <a:t>model.</a:t>
            </a:r>
            <a:endParaRPr sz="2400" dirty="0">
              <a:solidFill>
                <a:srgbClr val="22373A"/>
              </a:solidFill>
            </a:endParaRPr>
          </a:p>
          <a:p>
            <a:pPr marR="118530">
              <a:lnSpc>
                <a:spcPct val="115000"/>
              </a:lnSpc>
              <a:spcBef>
                <a:spcPts val="400"/>
              </a:spcBef>
            </a:pPr>
            <a:endParaRPr sz="2400" dirty="0">
              <a:solidFill>
                <a:srgbClr val="22373A"/>
              </a:solidFill>
            </a:endParaRPr>
          </a:p>
          <a:p>
            <a:pPr marR="118530">
              <a:lnSpc>
                <a:spcPct val="115000"/>
              </a:lnSpc>
              <a:spcBef>
                <a:spcPts val="400"/>
              </a:spcBef>
            </a:pPr>
            <a:r>
              <a:rPr lang="en" sz="2400" dirty="0">
                <a:solidFill>
                  <a:srgbClr val="22373A"/>
                </a:solidFill>
              </a:rPr>
              <a:t>Experiments are usually designed to prevent correlation among predictors</a:t>
            </a:r>
          </a:p>
          <a:p>
            <a:pPr marR="118530">
              <a:lnSpc>
                <a:spcPct val="115000"/>
              </a:lnSpc>
              <a:spcBef>
                <a:spcPts val="400"/>
              </a:spcBef>
            </a:pPr>
            <a:r>
              <a:rPr lang="en" sz="2400" dirty="0">
                <a:solidFill>
                  <a:srgbClr val="22373A"/>
                </a:solidFill>
              </a:rPr>
              <a:t>	Or collinear features can be dropped</a:t>
            </a:r>
            <a:endParaRPr sz="2400" dirty="0">
              <a:solidFill>
                <a:srgbClr val="22373A"/>
              </a:solidFill>
            </a:endParaRPr>
          </a:p>
          <a:p>
            <a:pPr marR="118530">
              <a:lnSpc>
                <a:spcPct val="129800"/>
              </a:lnSpc>
              <a:spcBef>
                <a:spcPts val="400"/>
              </a:spcBef>
            </a:pPr>
            <a:endParaRPr sz="2400" dirty="0">
              <a:solidFill>
                <a:srgbClr val="22373A"/>
              </a:solidFill>
            </a:endParaRPr>
          </a:p>
        </p:txBody>
      </p:sp>
      <p:sp>
        <p:nvSpPr>
          <p:cNvPr id="702" name="Google Shape;702;p67"/>
          <p:cNvSpPr txBox="1">
            <a:spLocks noGrp="1"/>
          </p:cNvSpPr>
          <p:nvPr>
            <p:ph type="title"/>
          </p:nvPr>
        </p:nvSpPr>
        <p:spPr>
          <a:xfrm>
            <a:off x="411133" y="1012647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667" b="1" cap="none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Collinearity between explanatory variables (cont.)</a:t>
            </a:r>
            <a:endParaRPr sz="3333" dirty="0"/>
          </a:p>
        </p:txBody>
      </p:sp>
      <p:sp>
        <p:nvSpPr>
          <p:cNvPr id="703" name="Google Shape;703;p67"/>
          <p:cNvSpPr txBox="1"/>
          <p:nvPr/>
        </p:nvSpPr>
        <p:spPr>
          <a:xfrm>
            <a:off x="11570811" y="63738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174242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8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09" name="Google Shape;709;p68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10" name="Google Shape;710;p68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933" i="1" cap="none">
                <a:solidFill>
                  <a:srgbClr val="F9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cap="none" baseline="30000">
                <a:solidFill>
                  <a:srgbClr val="F9F9F9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2667" b="1" cap="non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vs. adjusted </a:t>
            </a:r>
            <a:r>
              <a:rPr lang="en" sz="2933" i="1" cap="none">
                <a:solidFill>
                  <a:srgbClr val="F9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cap="none" baseline="30000">
                <a:solidFill>
                  <a:srgbClr val="F9F9F9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933" b="1" cap="none" baseline="30000">
              <a:solidFill>
                <a:srgbClr val="F9F9F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1" name="Google Shape;711;p68"/>
          <p:cNvSpPr txBox="1"/>
          <p:nvPr/>
        </p:nvSpPr>
        <p:spPr>
          <a:xfrm>
            <a:off x="1288133" y="3301904"/>
            <a:ext cx="8872000" cy="2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/>
              <a:t>When </a:t>
            </a:r>
            <a:r>
              <a:rPr lang="en" sz="2400" u="sng"/>
              <a:t>any</a:t>
            </a:r>
            <a:r>
              <a:rPr lang="en" sz="2400"/>
              <a:t> variable is added to the model R</a:t>
            </a:r>
            <a:r>
              <a:rPr lang="en" sz="2400" baseline="30000"/>
              <a:t>2</a:t>
            </a:r>
            <a:r>
              <a:rPr lang="en" sz="2400"/>
              <a:t> increases.</a:t>
            </a:r>
            <a:endParaRPr sz="2400"/>
          </a:p>
          <a:p>
            <a:endParaRPr sz="2400"/>
          </a:p>
          <a:p>
            <a:r>
              <a:rPr lang="en" sz="2400"/>
              <a:t>But if the added variable doesn’t really provide any new information, or is completely unrelated, adjusted R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/>
              <a:t> does not increase.</a:t>
            </a:r>
            <a:endParaRPr sz="2400"/>
          </a:p>
        </p:txBody>
      </p:sp>
      <p:sp>
        <p:nvSpPr>
          <p:cNvPr id="712" name="Google Shape;712;p68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01" y="980547"/>
            <a:ext cx="6825268" cy="1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686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9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19" name="Google Shape;719;p69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20" name="Google Shape;720;p69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 sz="2933" i="1" cap="none">
                <a:solidFill>
                  <a:srgbClr val="F9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cap="none" baseline="30000">
                <a:solidFill>
                  <a:srgbClr val="F9F9F9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2667" b="1" cap="non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vs. adjusted </a:t>
            </a:r>
            <a:r>
              <a:rPr lang="en" sz="2933" i="1" cap="none">
                <a:solidFill>
                  <a:srgbClr val="F9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cap="none" baseline="30000">
                <a:solidFill>
                  <a:srgbClr val="F9F9F9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933" b="1" cap="none" baseline="30000">
              <a:solidFill>
                <a:srgbClr val="F9F9F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1" name="Google Shape;721;p69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69"/>
          <p:cNvPicPr preferRelativeResize="0"/>
          <p:nvPr/>
        </p:nvPicPr>
        <p:blipFill rotWithShape="1">
          <a:blip r:embed="rId3">
            <a:alphaModFix/>
          </a:blip>
          <a:srcRect t="17830"/>
          <a:stretch/>
        </p:blipFill>
        <p:spPr>
          <a:xfrm>
            <a:off x="762367" y="1768200"/>
            <a:ext cx="8694800" cy="460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69"/>
          <p:cNvPicPr preferRelativeResize="0"/>
          <p:nvPr/>
        </p:nvPicPr>
        <p:blipFill rotWithShape="1">
          <a:blip r:embed="rId3">
            <a:alphaModFix/>
          </a:blip>
          <a:srcRect b="90672"/>
          <a:stretch/>
        </p:blipFill>
        <p:spPr>
          <a:xfrm>
            <a:off x="762367" y="1244934"/>
            <a:ext cx="8694800" cy="523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37499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0"/>
          <p:cNvSpPr/>
          <p:nvPr/>
        </p:nvSpPr>
        <p:spPr>
          <a:xfrm>
            <a:off x="0" y="761603"/>
            <a:ext cx="12186800" cy="608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29" name="Google Shape;729;p70"/>
          <p:cNvSpPr/>
          <p:nvPr/>
        </p:nvSpPr>
        <p:spPr>
          <a:xfrm>
            <a:off x="0" y="0"/>
            <a:ext cx="12186800" cy="76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4400"/>
          </a:p>
        </p:txBody>
      </p:sp>
      <p:sp>
        <p:nvSpPr>
          <p:cNvPr id="730" name="Google Shape;730;p70"/>
          <p:cNvSpPr txBox="1">
            <a:spLocks noGrp="1"/>
          </p:cNvSpPr>
          <p:nvPr>
            <p:ph type="title"/>
          </p:nvPr>
        </p:nvSpPr>
        <p:spPr>
          <a:xfrm>
            <a:off x="270809" y="169499"/>
            <a:ext cx="11650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3866">
              <a:spcBef>
                <a:spcPts val="0"/>
              </a:spcBef>
            </a:pPr>
            <a:r>
              <a:rPr lang="en"/>
              <a:t>Calculate adjusted </a:t>
            </a:r>
            <a:r>
              <a:rPr lang="en" sz="2933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933" baseline="30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2933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70"/>
          <p:cNvSpPr txBox="1"/>
          <p:nvPr/>
        </p:nvSpPr>
        <p:spPr>
          <a:xfrm>
            <a:off x="11570811" y="6377749"/>
            <a:ext cx="3508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866">
              <a:lnSpc>
                <a:spcPct val="111333"/>
              </a:lnSpc>
            </a:pPr>
            <a:r>
              <a:rPr lang="en" sz="1867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70"/>
          <p:cNvPicPr preferRelativeResize="0"/>
          <p:nvPr/>
        </p:nvPicPr>
        <p:blipFill rotWithShape="1">
          <a:blip r:embed="rId3">
            <a:alphaModFix/>
          </a:blip>
          <a:srcRect b="58744"/>
          <a:stretch/>
        </p:blipFill>
        <p:spPr>
          <a:xfrm>
            <a:off x="1357700" y="953668"/>
            <a:ext cx="7550899" cy="233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0"/>
          <p:cNvPicPr preferRelativeResize="0"/>
          <p:nvPr/>
        </p:nvPicPr>
        <p:blipFill rotWithShape="1">
          <a:blip r:embed="rId3">
            <a:alphaModFix/>
          </a:blip>
          <a:srcRect t="84733" b="8248"/>
          <a:stretch/>
        </p:blipFill>
        <p:spPr>
          <a:xfrm>
            <a:off x="1357700" y="5754501"/>
            <a:ext cx="7550899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0"/>
          <p:cNvPicPr preferRelativeResize="0"/>
          <p:nvPr/>
        </p:nvPicPr>
        <p:blipFill rotWithShape="1">
          <a:blip r:embed="rId3">
            <a:alphaModFix/>
          </a:blip>
          <a:srcRect t="71367" b="15175"/>
          <a:stretch/>
        </p:blipFill>
        <p:spPr>
          <a:xfrm>
            <a:off x="1357700" y="4997001"/>
            <a:ext cx="7550899" cy="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0"/>
          <p:cNvPicPr preferRelativeResize="0"/>
          <p:nvPr/>
        </p:nvPicPr>
        <p:blipFill rotWithShape="1">
          <a:blip r:embed="rId3">
            <a:alphaModFix/>
          </a:blip>
          <a:srcRect t="58162" b="28381"/>
          <a:stretch/>
        </p:blipFill>
        <p:spPr>
          <a:xfrm>
            <a:off x="1357700" y="4249032"/>
            <a:ext cx="7550899" cy="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0"/>
          <p:cNvPicPr preferRelativeResize="0"/>
          <p:nvPr/>
        </p:nvPicPr>
        <p:blipFill rotWithShape="1">
          <a:blip r:embed="rId3">
            <a:alphaModFix/>
          </a:blip>
          <a:srcRect t="41254" b="42243"/>
          <a:stretch/>
        </p:blipFill>
        <p:spPr>
          <a:xfrm>
            <a:off x="1357700" y="3291100"/>
            <a:ext cx="7550899" cy="93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0"/>
          <p:cNvPicPr preferRelativeResize="0"/>
          <p:nvPr/>
        </p:nvPicPr>
        <p:blipFill rotWithShape="1">
          <a:blip r:embed="rId3">
            <a:alphaModFix/>
          </a:blip>
          <a:srcRect t="91752"/>
          <a:stretch/>
        </p:blipFill>
        <p:spPr>
          <a:xfrm>
            <a:off x="1357700" y="6152101"/>
            <a:ext cx="7550899" cy="467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767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571A-D899-CA40-95CA-15590F64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083A-36A6-0F48-845C-A014C71D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trick is to use "dummy variables" </a:t>
            </a:r>
          </a:p>
          <a:p>
            <a:r>
              <a:rPr lang="en-US" dirty="0"/>
              <a:t>Replace single categorical variable with many binary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8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AC7-FAEA-264C-8F47-93D814D5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23DD-8732-494F-AD93-3B99DFED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Ames houses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1B919-2176-2D4F-A737-0F0B43D1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2" y="702156"/>
            <a:ext cx="70485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11B79-D9CD-F840-8CC8-FF677E50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3901278"/>
            <a:ext cx="11709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71A6-49C5-C94F-AE7E-F070AAA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8E16-8E9A-7D46-9696-E05186A1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9986"/>
            <a:ext cx="11029615" cy="3678303"/>
          </a:xfrm>
        </p:spPr>
        <p:txBody>
          <a:bodyPr/>
          <a:lstStyle/>
          <a:p>
            <a:r>
              <a:rPr lang="en-US" dirty="0" err="1"/>
              <a:t>get_dummies</a:t>
            </a:r>
            <a:r>
              <a:rPr lang="en-US" dirty="0"/>
              <a:t>() function does this</a:t>
            </a:r>
          </a:p>
          <a:p>
            <a:endParaRPr lang="en-US" dirty="0"/>
          </a:p>
          <a:p>
            <a:r>
              <a:rPr lang="en-US" dirty="0"/>
              <a:t>You can apply it to multiple columns at once.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566EB-A61E-0E4B-AA11-FBB7D0A43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63"/>
          <a:stretch/>
        </p:blipFill>
        <p:spPr>
          <a:xfrm>
            <a:off x="2517607" y="3809002"/>
            <a:ext cx="9093200" cy="4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DF78-8B75-6641-BBC4-EA0BBBBD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6CCA8-181E-7F49-96DD-72FA791C5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"indicator variables"</a:t>
                </a:r>
              </a:p>
              <a:p>
                <a:r>
                  <a:rPr lang="en-US" dirty="0"/>
                  <a:t>Binary representations of categories</a:t>
                </a:r>
              </a:p>
              <a:p>
                <a:r>
                  <a:rPr lang="en-US" dirty="0"/>
                  <a:t>Can then be used in regression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Very common technique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6CCA8-181E-7F49-96DD-72FA791C5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1 3">
            <a:extLst>
              <a:ext uri="{FF2B5EF4-FFF2-40B4-BE49-F238E27FC236}">
                <a16:creationId xmlns:a16="http://schemas.microsoft.com/office/drawing/2014/main" id="{FA3EE273-D1A0-BC4D-9FC1-86273C81A56A}"/>
              </a:ext>
            </a:extLst>
          </p:cNvPr>
          <p:cNvSpPr/>
          <p:nvPr/>
        </p:nvSpPr>
        <p:spPr>
          <a:xfrm>
            <a:off x="5533900" y="4631377"/>
            <a:ext cx="3990109" cy="1227422"/>
          </a:xfrm>
          <a:prstGeom prst="borderCallout1">
            <a:avLst>
              <a:gd name="adj1" fmla="val 18750"/>
              <a:gd name="adj2" fmla="val -8333"/>
              <a:gd name="adj3" fmla="val -3490"/>
              <a:gd name="adj4" fmla="val -5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can only be either 0 or 1,</a:t>
            </a:r>
          </a:p>
          <a:p>
            <a:pPr algn="ctr"/>
            <a:r>
              <a:rPr lang="en-US" dirty="0"/>
              <a:t>then 𝛽</a:t>
            </a:r>
            <a:r>
              <a:rPr lang="en-US" dirty="0" err="1"/>
              <a:t>i</a:t>
            </a:r>
            <a:r>
              <a:rPr lang="en-US" dirty="0"/>
              <a:t> represents a "shift" of the whole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29712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2DA-DF30-ED40-829C-90981EE4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CC2D-5114-1F45-8EF8-B8D8E00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fitting procedure will typically do this for you</a:t>
            </a:r>
          </a:p>
          <a:p>
            <a:pPr lvl="1"/>
            <a:r>
              <a:rPr lang="en-US" dirty="0"/>
              <a:t>if you have categorical variables in the data</a:t>
            </a:r>
          </a:p>
          <a:p>
            <a:r>
              <a:rPr lang="en-US" dirty="0"/>
              <a:t>You can't include all the indicator variables</a:t>
            </a:r>
          </a:p>
          <a:p>
            <a:pPr lvl="1"/>
            <a:r>
              <a:rPr lang="en-US" dirty="0"/>
              <a:t>because k categories have k-1 degrees of freedom</a:t>
            </a:r>
          </a:p>
          <a:p>
            <a:pPr lvl="2"/>
            <a:r>
              <a:rPr lang="en-US" dirty="0"/>
              <a:t>If a property isn't A, B, or C, then it must be D if there are no other options</a:t>
            </a:r>
          </a:p>
          <a:p>
            <a:r>
              <a:rPr lang="en-US" dirty="0"/>
              <a:t>The omitted indicator level</a:t>
            </a:r>
          </a:p>
          <a:p>
            <a:pPr lvl="1"/>
            <a:r>
              <a:rPr lang="en-US" dirty="0"/>
              <a:t>is the "reference" level</a:t>
            </a:r>
          </a:p>
          <a:p>
            <a:pPr lvl="1"/>
            <a:r>
              <a:rPr lang="en-US" dirty="0"/>
              <a:t>this is what must be true if all the other values are 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BF650-F973-6949-9C7E-03D54640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REGression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151-B94F-B245-B7E2-7B0C51108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82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15089</TotalTime>
  <Words>1687</Words>
  <Application>Microsoft Macintosh PowerPoint</Application>
  <PresentationFormat>Widescreen</PresentationFormat>
  <Paragraphs>439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Century Gothic</vt:lpstr>
      <vt:lpstr>Courgette</vt:lpstr>
      <vt:lpstr>Courier New</vt:lpstr>
      <vt:lpstr>Gill Sans MT</vt:lpstr>
      <vt:lpstr>Lucida Sans</vt:lpstr>
      <vt:lpstr>Noto Sans Symbols</vt:lpstr>
      <vt:lpstr>Rambla</vt:lpstr>
      <vt:lpstr>Times New Roman</vt:lpstr>
      <vt:lpstr>Wingdings 2</vt:lpstr>
      <vt:lpstr>Dividend</vt:lpstr>
      <vt:lpstr>INFO 5871-001: Data Science / Info Science</vt:lpstr>
      <vt:lpstr>Indicator variables</vt:lpstr>
      <vt:lpstr>Dummy variables</vt:lpstr>
      <vt:lpstr>answer: sort of</vt:lpstr>
      <vt:lpstr>Example</vt:lpstr>
      <vt:lpstr>In pandas</vt:lpstr>
      <vt:lpstr>Dummy Variables</vt:lpstr>
      <vt:lpstr>In regression</vt:lpstr>
      <vt:lpstr>MULTIPLE REGression</vt:lpstr>
      <vt:lpstr>Multiple regression</vt:lpstr>
      <vt:lpstr>PowerPoint Presentation</vt:lpstr>
      <vt:lpstr>Weights of books (cont.)</vt:lpstr>
      <vt:lpstr>Weights of books (cont.)</vt:lpstr>
      <vt:lpstr>Modeling weights of books using volume</vt:lpstr>
      <vt:lpstr>Weights of hardcover and paperback books</vt:lpstr>
      <vt:lpstr>Weights of hardcover and paperback books</vt:lpstr>
      <vt:lpstr>PowerPoint Presentation</vt:lpstr>
      <vt:lpstr>PowerPoint Presentation</vt:lpstr>
      <vt:lpstr>PowerPoint Presentation</vt:lpstr>
      <vt:lpstr>Linear Model</vt:lpstr>
      <vt:lpstr>Visualising the linear model</vt:lpstr>
      <vt:lpstr>Linear model</vt:lpstr>
      <vt:lpstr>Prediction</vt:lpstr>
      <vt:lpstr>Prediction</vt:lpstr>
      <vt:lpstr>PowerPoint Presentation</vt:lpstr>
      <vt:lpstr>Another look at R2</vt:lpstr>
      <vt:lpstr>Sum of squares</vt:lpstr>
      <vt:lpstr>Why bother?</vt:lpstr>
      <vt:lpstr>Predicting poverty using % female hh + % white</vt:lpstr>
      <vt:lpstr>Predicting poverty using % female hh + % white</vt:lpstr>
      <vt:lpstr>Does adding the variable white to the model add valuable information that wasn’t provided by female_house?</vt:lpstr>
      <vt:lpstr>Collinearity between explanatory variables</vt:lpstr>
      <vt:lpstr>Collinearity between explanatory variables (cont.)</vt:lpstr>
      <vt:lpstr>R2  vs. adjusted R2</vt:lpstr>
      <vt:lpstr>R2  vs. adjusted R2</vt:lpstr>
      <vt:lpstr>Calculate adjusted 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75</cp:revision>
  <dcterms:created xsi:type="dcterms:W3CDTF">2019-08-24T17:30:40Z</dcterms:created>
  <dcterms:modified xsi:type="dcterms:W3CDTF">2019-11-04T16:22:29Z</dcterms:modified>
</cp:coreProperties>
</file>