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6"/>
  </p:notesMasterIdLst>
  <p:sldIdLst>
    <p:sldId id="256" r:id="rId2"/>
    <p:sldId id="261"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3ff6833e_2_1229: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23" name="Google Shape;123;g253ff6833e_2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731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e0ee2f80_1_95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21" name="Google Shape;221;g60e0ee2f80_1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84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0e0ee2f80_1_982: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31" name="Google Shape;231;g60e0ee2f80_1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50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0e0ee2f80_1_99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40" name="Google Shape;240;g60e0ee2f80_1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03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0e0ee2f80_1_103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51" name="Google Shape;251;g60e0ee2f80_1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323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0e0ee2f80_1_100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62" name="Google Shape;262;g60e0ee2f80_1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998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0e0ee2f80_1_105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73" name="Google Shape;273;g60e0ee2f80_1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6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3ff6833e_2_2991: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84" name="Google Shape;284;g253ff6833e_2_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0e0ee2f80_1_1009: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03" name="Google Shape;303;g60e0ee2f80_1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639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0e0ee2f80_1_1017: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13" name="Google Shape;313;g60e0ee2f80_1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700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0e0ee2f80_1_1066: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38" name="Google Shape;338;g60e0ee2f80_1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70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0e0ee2f80_1_897: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31" name="Google Shape;131;g60e0ee2f80_1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488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0e0ee2f80_1_1074: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48" name="Google Shape;348;g60e0ee2f80_1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6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0e0ee2f80_1_111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57" name="Google Shape;357;g60e0ee2f80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0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3ff6833e_2_1375: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41" name="Google Shape;141;g253ff6833e_2_1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56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0e0ee2f80_1_23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52" name="Google Shape;152;g60e0ee2f80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92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0e0ee2f80_1_909: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63" name="Google Shape;163;g60e0ee2f80_1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42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0e0ee2f80_1_934: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74" name="Google Shape;174;g60e0ee2f80_1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37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0e0ee2f80_1_946: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86" name="Google Shape;186;g60e0ee2f80_1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80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0e0ee2f80_1_91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99" name="Google Shape;199;g60e0ee2f80_1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77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0e0ee2f80_1_97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10" name="Google Shape;210;g60e0ee2f80_1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0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02" name="Google Shape;202;p35"/>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03" name="Google Shape;203;p35"/>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Professor rating vs. beauty + gender</a:t>
            </a:r>
            <a:endParaRPr/>
          </a:p>
        </p:txBody>
      </p:sp>
      <p:sp>
        <p:nvSpPr>
          <p:cNvPr id="204" name="Google Shape;204;p35"/>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05" name="Google Shape;205;p35"/>
          <p:cNvSpPr txBox="1"/>
          <p:nvPr/>
        </p:nvSpPr>
        <p:spPr>
          <a:xfrm>
            <a:off x="918467" y="987632"/>
            <a:ext cx="10232400" cy="10692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For a given beauty score, are male professors evaluated higher, lower, or about the same as female professors?</a:t>
            </a:r>
            <a:endParaRPr sz="2400">
              <a:latin typeface="Arial"/>
              <a:ea typeface="Arial"/>
              <a:cs typeface="Arial"/>
              <a:sym typeface="Arial"/>
            </a:endParaRPr>
          </a:p>
        </p:txBody>
      </p:sp>
      <p:sp>
        <p:nvSpPr>
          <p:cNvPr id="206" name="Google Shape;206;p35"/>
          <p:cNvSpPr txBox="1"/>
          <p:nvPr/>
        </p:nvSpPr>
        <p:spPr>
          <a:xfrm>
            <a:off x="918467" y="4298367"/>
            <a:ext cx="10232400" cy="2169200"/>
          </a:xfrm>
          <a:prstGeom prst="rect">
            <a:avLst/>
          </a:prstGeom>
          <a:noFill/>
          <a:ln>
            <a:noFill/>
          </a:ln>
        </p:spPr>
        <p:txBody>
          <a:bodyPr spcFirstLastPara="1" wrap="square" lIns="0" tIns="0" rIns="0" bIns="0" anchor="t" anchorCtr="0">
            <a:noAutofit/>
          </a:bodyPr>
          <a:lstStyle/>
          <a:p>
            <a:pPr marL="33866" marR="16933">
              <a:lnSpc>
                <a:spcPct val="129899"/>
              </a:lnSpc>
              <a:buClr>
                <a:schemeClr val="dk1"/>
              </a:buClr>
              <a:buSzPts val="1100"/>
            </a:pPr>
            <a:r>
              <a:rPr lang="en" sz="2400"/>
              <a:t>(a) higher</a:t>
            </a:r>
            <a:endParaRPr sz="2400"/>
          </a:p>
          <a:p>
            <a:pPr marL="33866" marR="16933">
              <a:lnSpc>
                <a:spcPct val="129899"/>
              </a:lnSpc>
              <a:buClr>
                <a:schemeClr val="dk1"/>
              </a:buClr>
              <a:buSzPts val="1100"/>
            </a:pPr>
            <a:r>
              <a:rPr lang="en" sz="2400"/>
              <a:t>(b) lower</a:t>
            </a:r>
            <a:endParaRPr sz="2400"/>
          </a:p>
          <a:p>
            <a:pPr marL="33866" marR="16933">
              <a:lnSpc>
                <a:spcPct val="129899"/>
              </a:lnSpc>
              <a:buSzPts val="1100"/>
            </a:pPr>
            <a:r>
              <a:rPr lang="en" sz="2400"/>
              <a:t>(c) about the same</a:t>
            </a:r>
            <a:endParaRPr sz="2400"/>
          </a:p>
        </p:txBody>
      </p:sp>
      <p:pic>
        <p:nvPicPr>
          <p:cNvPr id="207" name="Google Shape;207;p35"/>
          <p:cNvPicPr preferRelativeResize="0"/>
          <p:nvPr/>
        </p:nvPicPr>
        <p:blipFill>
          <a:blip r:embed="rId3">
            <a:alphaModFix/>
          </a:blip>
          <a:stretch>
            <a:fillRect/>
          </a:stretch>
        </p:blipFill>
        <p:spPr>
          <a:xfrm>
            <a:off x="2225234" y="1925965"/>
            <a:ext cx="6973164" cy="2169201"/>
          </a:xfrm>
          <a:prstGeom prst="rect">
            <a:avLst/>
          </a:prstGeom>
          <a:noFill/>
          <a:ln>
            <a:noFill/>
          </a:ln>
        </p:spPr>
      </p:pic>
    </p:spTree>
    <p:extLst>
      <p:ext uri="{BB962C8B-B14F-4D97-AF65-F5344CB8AC3E}">
        <p14:creationId xmlns:p14="http://schemas.microsoft.com/office/powerpoint/2010/main" val="255296952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13" name="Google Shape;213;p36"/>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14" name="Google Shape;214;p36"/>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Professor rating vs. beauty + gender</a:t>
            </a:r>
            <a:endParaRPr/>
          </a:p>
        </p:txBody>
      </p:sp>
      <p:sp>
        <p:nvSpPr>
          <p:cNvPr id="215" name="Google Shape;215;p36"/>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16" name="Google Shape;216;p36"/>
          <p:cNvSpPr txBox="1"/>
          <p:nvPr/>
        </p:nvSpPr>
        <p:spPr>
          <a:xfrm>
            <a:off x="918467" y="987632"/>
            <a:ext cx="10232400" cy="10692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For a given beauty score, are male professors evaluated higher, lower, or about the same as female professors?</a:t>
            </a:r>
            <a:endParaRPr sz="2400">
              <a:latin typeface="Arial"/>
              <a:ea typeface="Arial"/>
              <a:cs typeface="Arial"/>
              <a:sym typeface="Arial"/>
            </a:endParaRPr>
          </a:p>
        </p:txBody>
      </p:sp>
      <p:sp>
        <p:nvSpPr>
          <p:cNvPr id="217" name="Google Shape;217;p36"/>
          <p:cNvSpPr txBox="1"/>
          <p:nvPr/>
        </p:nvSpPr>
        <p:spPr>
          <a:xfrm>
            <a:off x="918467" y="4298367"/>
            <a:ext cx="10232400" cy="21692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i="1">
                <a:solidFill>
                  <a:srgbClr val="E69138"/>
                </a:solidFill>
              </a:rPr>
              <a:t>(a) higher → Beauty held constant, male professors are rated</a:t>
            </a:r>
            <a:endParaRPr sz="2400" i="1">
              <a:solidFill>
                <a:srgbClr val="E69138"/>
              </a:solidFill>
            </a:endParaRPr>
          </a:p>
          <a:p>
            <a:pPr marL="33866" marR="16933" indent="575719">
              <a:lnSpc>
                <a:spcPct val="129899"/>
              </a:lnSpc>
              <a:buSzPts val="1100"/>
            </a:pPr>
            <a:r>
              <a:rPr lang="en" sz="2400" i="1">
                <a:solidFill>
                  <a:srgbClr val="E69138"/>
                </a:solidFill>
              </a:rPr>
              <a:t>0.17 points higher on average than female professors.</a:t>
            </a:r>
            <a:endParaRPr sz="2400" i="1">
              <a:solidFill>
                <a:srgbClr val="E69138"/>
              </a:solidFill>
            </a:endParaRPr>
          </a:p>
          <a:p>
            <a:pPr marL="33866" marR="16933">
              <a:lnSpc>
                <a:spcPct val="129899"/>
              </a:lnSpc>
              <a:buSzPts val="1100"/>
            </a:pPr>
            <a:r>
              <a:rPr lang="en" sz="2400"/>
              <a:t>(b) lower</a:t>
            </a:r>
            <a:endParaRPr sz="2400"/>
          </a:p>
          <a:p>
            <a:pPr marL="33866" marR="16933">
              <a:lnSpc>
                <a:spcPct val="129899"/>
              </a:lnSpc>
              <a:buSzPts val="1100"/>
            </a:pPr>
            <a:r>
              <a:rPr lang="en" sz="2400"/>
              <a:t>(c) about the same</a:t>
            </a:r>
            <a:endParaRPr sz="2400"/>
          </a:p>
        </p:txBody>
      </p:sp>
      <p:pic>
        <p:nvPicPr>
          <p:cNvPr id="218" name="Google Shape;218;p36"/>
          <p:cNvPicPr preferRelativeResize="0"/>
          <p:nvPr/>
        </p:nvPicPr>
        <p:blipFill>
          <a:blip r:embed="rId3">
            <a:alphaModFix/>
          </a:blip>
          <a:stretch>
            <a:fillRect/>
          </a:stretch>
        </p:blipFill>
        <p:spPr>
          <a:xfrm>
            <a:off x="2225234" y="1925965"/>
            <a:ext cx="6973164" cy="2169201"/>
          </a:xfrm>
          <a:prstGeom prst="rect">
            <a:avLst/>
          </a:prstGeom>
          <a:noFill/>
          <a:ln>
            <a:noFill/>
          </a:ln>
        </p:spPr>
      </p:pic>
    </p:spTree>
    <p:extLst>
      <p:ext uri="{BB962C8B-B14F-4D97-AF65-F5344CB8AC3E}">
        <p14:creationId xmlns:p14="http://schemas.microsoft.com/office/powerpoint/2010/main" val="132461267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24" name="Google Shape;224;p37"/>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25" name="Google Shape;225;p37"/>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Full Model</a:t>
            </a:r>
            <a:endParaRPr/>
          </a:p>
        </p:txBody>
      </p:sp>
      <p:sp>
        <p:nvSpPr>
          <p:cNvPr id="226" name="Google Shape;226;p37"/>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27" name="Google Shape;227;p37"/>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endParaRPr sz="2400">
              <a:latin typeface="Arial"/>
              <a:ea typeface="Arial"/>
              <a:cs typeface="Arial"/>
              <a:sym typeface="Arial"/>
            </a:endParaRPr>
          </a:p>
        </p:txBody>
      </p:sp>
      <p:pic>
        <p:nvPicPr>
          <p:cNvPr id="228" name="Google Shape;228;p37"/>
          <p:cNvPicPr preferRelativeResize="0"/>
          <p:nvPr/>
        </p:nvPicPr>
        <p:blipFill>
          <a:blip r:embed="rId3">
            <a:alphaModFix/>
          </a:blip>
          <a:stretch>
            <a:fillRect/>
          </a:stretch>
        </p:blipFill>
        <p:spPr>
          <a:xfrm>
            <a:off x="918467" y="987634"/>
            <a:ext cx="7926331" cy="5766465"/>
          </a:xfrm>
          <a:prstGeom prst="rect">
            <a:avLst/>
          </a:prstGeom>
          <a:noFill/>
          <a:ln>
            <a:noFill/>
          </a:ln>
        </p:spPr>
      </p:pic>
    </p:spTree>
    <p:extLst>
      <p:ext uri="{BB962C8B-B14F-4D97-AF65-F5344CB8AC3E}">
        <p14:creationId xmlns:p14="http://schemas.microsoft.com/office/powerpoint/2010/main" val="190787817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34" name="Google Shape;234;p38"/>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35" name="Google Shape;235;p38"/>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Hypotheses</a:t>
            </a:r>
            <a:endParaRPr/>
          </a:p>
        </p:txBody>
      </p:sp>
      <p:sp>
        <p:nvSpPr>
          <p:cNvPr id="236" name="Google Shape;236;p38"/>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37" name="Google Shape;237;p38"/>
          <p:cNvSpPr txBox="1"/>
          <p:nvPr/>
        </p:nvSpPr>
        <p:spPr>
          <a:xfrm>
            <a:off x="918467" y="987652"/>
            <a:ext cx="10232400" cy="48840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Just as the interpretation of the slope parameters take into account all other variables in the model, the hypotheses for testing for significance of a predictor also takes into account all other variables.</a:t>
            </a:r>
            <a:endParaRPr sz="2400"/>
          </a:p>
          <a:p>
            <a:pPr marL="33866" marR="16933">
              <a:lnSpc>
                <a:spcPct val="129899"/>
              </a:lnSpc>
            </a:pPr>
            <a:endParaRPr sz="2400"/>
          </a:p>
          <a:p>
            <a:pPr marL="33866" marR="16933">
              <a:lnSpc>
                <a:spcPct val="129899"/>
              </a:lnSpc>
              <a:buClr>
                <a:schemeClr val="dk1"/>
              </a:buClr>
              <a:buSzPts val="1100"/>
            </a:pPr>
            <a:r>
              <a:rPr lang="en" sz="2400"/>
              <a:t>H</a:t>
            </a:r>
            <a:r>
              <a:rPr lang="en" sz="2400" baseline="-25000"/>
              <a:t>0</a:t>
            </a:r>
            <a:r>
              <a:rPr lang="en" sz="2400"/>
              <a:t>: </a:t>
            </a:r>
            <a:r>
              <a:rPr lang="en" sz="2400" i="1"/>
              <a:t>B</a:t>
            </a:r>
            <a:r>
              <a:rPr lang="en" sz="2400" i="1" baseline="-25000"/>
              <a:t>i</a:t>
            </a:r>
            <a:r>
              <a:rPr lang="en" sz="2400"/>
              <a:t> = 0 when other explanatory variables are included in the model.</a:t>
            </a:r>
            <a:endParaRPr sz="2400"/>
          </a:p>
          <a:p>
            <a:pPr marL="33866" marR="16933">
              <a:lnSpc>
                <a:spcPct val="129899"/>
              </a:lnSpc>
              <a:buClr>
                <a:schemeClr val="dk1"/>
              </a:buClr>
              <a:buSzPts val="1100"/>
            </a:pPr>
            <a:r>
              <a:rPr lang="en" sz="2400"/>
              <a:t>H</a:t>
            </a:r>
            <a:r>
              <a:rPr lang="en" sz="2400" baseline="-25000"/>
              <a:t>A</a:t>
            </a:r>
            <a:r>
              <a:rPr lang="en" sz="2400"/>
              <a:t>: </a:t>
            </a:r>
            <a:r>
              <a:rPr lang="en" sz="2400" i="1"/>
              <a:t>B</a:t>
            </a:r>
            <a:r>
              <a:rPr lang="en" sz="2400" i="1" baseline="-25000"/>
              <a:t>i</a:t>
            </a:r>
            <a:r>
              <a:rPr lang="en" sz="2400"/>
              <a:t> ≠ 0 when other explanatory variables are included in the model.</a:t>
            </a:r>
            <a:endParaRPr sz="2400"/>
          </a:p>
          <a:p>
            <a:pPr marL="33866" marR="16933">
              <a:lnSpc>
                <a:spcPct val="129899"/>
              </a:lnSpc>
            </a:pPr>
            <a:endParaRPr sz="2400"/>
          </a:p>
        </p:txBody>
      </p:sp>
    </p:spTree>
    <p:extLst>
      <p:ext uri="{BB962C8B-B14F-4D97-AF65-F5344CB8AC3E}">
        <p14:creationId xmlns:p14="http://schemas.microsoft.com/office/powerpoint/2010/main" val="124864268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43" name="Google Shape;243;p39"/>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44" name="Google Shape;244;p39"/>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Assessing significance: numerical variables</a:t>
            </a:r>
            <a:endParaRPr/>
          </a:p>
        </p:txBody>
      </p:sp>
      <p:sp>
        <p:nvSpPr>
          <p:cNvPr id="245" name="Google Shape;245;p39"/>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46" name="Google Shape;246;p39"/>
          <p:cNvSpPr txBox="1"/>
          <p:nvPr/>
        </p:nvSpPr>
        <p:spPr>
          <a:xfrm>
            <a:off x="918467" y="987631"/>
            <a:ext cx="10232400" cy="545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The p-value for age is 0.01. What does this indicate?</a:t>
            </a:r>
            <a:endParaRPr sz="2400">
              <a:latin typeface="Arial"/>
              <a:ea typeface="Arial"/>
              <a:cs typeface="Arial"/>
              <a:sym typeface="Arial"/>
            </a:endParaRPr>
          </a:p>
        </p:txBody>
      </p:sp>
      <p:sp>
        <p:nvSpPr>
          <p:cNvPr id="247" name="Google Shape;247;p39"/>
          <p:cNvSpPr txBox="1"/>
          <p:nvPr/>
        </p:nvSpPr>
        <p:spPr>
          <a:xfrm>
            <a:off x="918467" y="3463132"/>
            <a:ext cx="10232400" cy="3386400"/>
          </a:xfrm>
          <a:prstGeom prst="rect">
            <a:avLst/>
          </a:prstGeom>
          <a:noFill/>
          <a:ln>
            <a:noFill/>
          </a:ln>
        </p:spPr>
        <p:txBody>
          <a:bodyPr spcFirstLastPara="1" wrap="square" lIns="0" tIns="0" rIns="0" bIns="0" anchor="t" anchorCtr="0">
            <a:noAutofit/>
          </a:bodyPr>
          <a:lstStyle/>
          <a:p>
            <a:pPr marL="609585" marR="16933" indent="-457189">
              <a:lnSpc>
                <a:spcPct val="129899"/>
              </a:lnSpc>
              <a:buSzPts val="1800"/>
              <a:buAutoNum type="alphaLcPeriod"/>
            </a:pPr>
            <a:r>
              <a:rPr lang="en" sz="2400"/>
              <a:t>Since p-value is positive, higher the professor’s age, the higher we would expect them to be rated.</a:t>
            </a:r>
            <a:endParaRPr sz="2400"/>
          </a:p>
          <a:p>
            <a:pPr marL="609585" marR="16933" indent="-457189">
              <a:lnSpc>
                <a:spcPct val="129899"/>
              </a:lnSpc>
              <a:buSzPts val="1800"/>
              <a:buAutoNum type="alphaLcPeriod"/>
            </a:pPr>
            <a:r>
              <a:rPr lang="en" sz="2400"/>
              <a:t>If we keep all other variables in the model, there is strong evidence that professor’s age is associated with their rating.</a:t>
            </a:r>
            <a:endParaRPr sz="2400"/>
          </a:p>
          <a:p>
            <a:pPr marL="609585" marR="16933" indent="-457189">
              <a:lnSpc>
                <a:spcPct val="129899"/>
              </a:lnSpc>
              <a:buSzPts val="1800"/>
              <a:buAutoNum type="alphaLcPeriod"/>
            </a:pPr>
            <a:r>
              <a:rPr lang="en" sz="2400"/>
              <a:t>Probability that the true slope parameter for age is 0 is 0.01.</a:t>
            </a:r>
            <a:endParaRPr sz="2400"/>
          </a:p>
          <a:p>
            <a:pPr marL="609585" marR="16933" indent="-457189">
              <a:lnSpc>
                <a:spcPct val="129899"/>
              </a:lnSpc>
              <a:buSzPts val="1800"/>
              <a:buAutoNum type="alphaLcPeriod"/>
            </a:pPr>
            <a:r>
              <a:rPr lang="en" sz="2400"/>
              <a:t>There is about 1% chance that the true slope parameter for age is -0.0089.</a:t>
            </a:r>
            <a:endParaRPr sz="2400"/>
          </a:p>
        </p:txBody>
      </p:sp>
      <p:pic>
        <p:nvPicPr>
          <p:cNvPr id="248" name="Google Shape;248;p39"/>
          <p:cNvPicPr preferRelativeResize="0"/>
          <p:nvPr/>
        </p:nvPicPr>
        <p:blipFill>
          <a:blip r:embed="rId3">
            <a:alphaModFix/>
          </a:blip>
          <a:stretch>
            <a:fillRect/>
          </a:stretch>
        </p:blipFill>
        <p:spPr>
          <a:xfrm>
            <a:off x="1845100" y="1410002"/>
            <a:ext cx="7224101" cy="2053133"/>
          </a:xfrm>
          <a:prstGeom prst="rect">
            <a:avLst/>
          </a:prstGeom>
          <a:noFill/>
          <a:ln>
            <a:noFill/>
          </a:ln>
        </p:spPr>
      </p:pic>
    </p:spTree>
    <p:extLst>
      <p:ext uri="{BB962C8B-B14F-4D97-AF65-F5344CB8AC3E}">
        <p14:creationId xmlns:p14="http://schemas.microsoft.com/office/powerpoint/2010/main" val="88916312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54" name="Google Shape;254;p40"/>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55" name="Google Shape;255;p40"/>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Assessing significance: numerical variables</a:t>
            </a:r>
            <a:endParaRPr/>
          </a:p>
        </p:txBody>
      </p:sp>
      <p:sp>
        <p:nvSpPr>
          <p:cNvPr id="256" name="Google Shape;256;p40"/>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57" name="Google Shape;257;p40"/>
          <p:cNvSpPr txBox="1"/>
          <p:nvPr/>
        </p:nvSpPr>
        <p:spPr>
          <a:xfrm>
            <a:off x="918467" y="987631"/>
            <a:ext cx="10232400" cy="545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The p-value for age is 0.01. What does this indicate?</a:t>
            </a:r>
            <a:endParaRPr sz="2400">
              <a:latin typeface="Arial"/>
              <a:ea typeface="Arial"/>
              <a:cs typeface="Arial"/>
              <a:sym typeface="Arial"/>
            </a:endParaRPr>
          </a:p>
        </p:txBody>
      </p:sp>
      <p:sp>
        <p:nvSpPr>
          <p:cNvPr id="258" name="Google Shape;258;p40"/>
          <p:cNvSpPr txBox="1"/>
          <p:nvPr/>
        </p:nvSpPr>
        <p:spPr>
          <a:xfrm>
            <a:off x="918467" y="3463132"/>
            <a:ext cx="10232400" cy="3386400"/>
          </a:xfrm>
          <a:prstGeom prst="rect">
            <a:avLst/>
          </a:prstGeom>
          <a:noFill/>
          <a:ln>
            <a:noFill/>
          </a:ln>
        </p:spPr>
        <p:txBody>
          <a:bodyPr spcFirstLastPara="1" wrap="square" lIns="0" tIns="0" rIns="0" bIns="0" anchor="t" anchorCtr="0">
            <a:noAutofit/>
          </a:bodyPr>
          <a:lstStyle/>
          <a:p>
            <a:pPr marL="609585" marR="16933" indent="-457189">
              <a:lnSpc>
                <a:spcPct val="129899"/>
              </a:lnSpc>
              <a:buSzPts val="1800"/>
              <a:buAutoNum type="alphaLcPeriod"/>
            </a:pPr>
            <a:r>
              <a:rPr lang="en" sz="2400"/>
              <a:t>Since p-value is positive, higher the professor’s age, the higher we would expect them to be rated.</a:t>
            </a:r>
            <a:endParaRPr sz="2400"/>
          </a:p>
          <a:p>
            <a:pPr marL="609585" marR="16933" indent="-457189">
              <a:lnSpc>
                <a:spcPct val="129899"/>
              </a:lnSpc>
              <a:buClr>
                <a:srgbClr val="E69138"/>
              </a:buClr>
              <a:buSzPts val="1800"/>
              <a:buAutoNum type="alphaLcPeriod"/>
            </a:pPr>
            <a:r>
              <a:rPr lang="en" sz="2400" i="1">
                <a:solidFill>
                  <a:srgbClr val="E69138"/>
                </a:solidFill>
              </a:rPr>
              <a:t>If we keep all other variables in the model, there is strong evidence that professor’s age is associated with their rating.</a:t>
            </a:r>
            <a:endParaRPr sz="2400" i="1">
              <a:solidFill>
                <a:srgbClr val="E69138"/>
              </a:solidFill>
            </a:endParaRPr>
          </a:p>
          <a:p>
            <a:pPr marL="609585" marR="16933" indent="-457189">
              <a:lnSpc>
                <a:spcPct val="129899"/>
              </a:lnSpc>
              <a:buSzPts val="1800"/>
              <a:buAutoNum type="alphaLcPeriod"/>
            </a:pPr>
            <a:r>
              <a:rPr lang="en" sz="2400"/>
              <a:t>Probability that the true slope parameter for age is 0 is 0.01.</a:t>
            </a:r>
            <a:endParaRPr sz="2400"/>
          </a:p>
          <a:p>
            <a:pPr marL="609585" marR="16933" indent="-457189">
              <a:lnSpc>
                <a:spcPct val="129899"/>
              </a:lnSpc>
              <a:buSzPts val="1800"/>
              <a:buAutoNum type="alphaLcPeriod"/>
            </a:pPr>
            <a:r>
              <a:rPr lang="en" sz="2400"/>
              <a:t>There is about 1% chance that the true slope parameter for age is -0.0089.</a:t>
            </a:r>
            <a:endParaRPr sz="2400"/>
          </a:p>
        </p:txBody>
      </p:sp>
      <p:pic>
        <p:nvPicPr>
          <p:cNvPr id="259" name="Google Shape;259;p40"/>
          <p:cNvPicPr preferRelativeResize="0"/>
          <p:nvPr/>
        </p:nvPicPr>
        <p:blipFill>
          <a:blip r:embed="rId3">
            <a:alphaModFix/>
          </a:blip>
          <a:stretch>
            <a:fillRect/>
          </a:stretch>
        </p:blipFill>
        <p:spPr>
          <a:xfrm>
            <a:off x="1845100" y="1410002"/>
            <a:ext cx="7224101" cy="2053133"/>
          </a:xfrm>
          <a:prstGeom prst="rect">
            <a:avLst/>
          </a:prstGeom>
          <a:noFill/>
          <a:ln>
            <a:noFill/>
          </a:ln>
        </p:spPr>
      </p:pic>
    </p:spTree>
    <p:extLst>
      <p:ext uri="{BB962C8B-B14F-4D97-AF65-F5344CB8AC3E}">
        <p14:creationId xmlns:p14="http://schemas.microsoft.com/office/powerpoint/2010/main" val="189310364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p:nvPr/>
        </p:nvSpPr>
        <p:spPr>
          <a:xfrm>
            <a:off x="0" y="77211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65" name="Google Shape;265;p41"/>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66" name="Google Shape;266;p41"/>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Assessing significance: categorical variables</a:t>
            </a:r>
            <a:endParaRPr/>
          </a:p>
        </p:txBody>
      </p:sp>
      <p:sp>
        <p:nvSpPr>
          <p:cNvPr id="267" name="Google Shape;267;p41"/>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68" name="Google Shape;268;p41"/>
          <p:cNvSpPr txBox="1"/>
          <p:nvPr/>
        </p:nvSpPr>
        <p:spPr>
          <a:xfrm>
            <a:off x="918467" y="987633"/>
            <a:ext cx="10450800" cy="1123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Tenure is a categorical variable with 3 levels: non tenure track, tenure track, tenured. Based on the model output given, which of the below is </a:t>
            </a:r>
            <a:r>
              <a:rPr lang="en" sz="2400" u="sng"/>
              <a:t>false</a:t>
            </a:r>
            <a:r>
              <a:rPr lang="en" sz="2400"/>
              <a:t>?</a:t>
            </a:r>
            <a:endParaRPr sz="2400">
              <a:latin typeface="Arial"/>
              <a:ea typeface="Arial"/>
              <a:cs typeface="Arial"/>
              <a:sym typeface="Arial"/>
            </a:endParaRPr>
          </a:p>
        </p:txBody>
      </p:sp>
      <p:pic>
        <p:nvPicPr>
          <p:cNvPr id="269" name="Google Shape;269;p41"/>
          <p:cNvPicPr preferRelativeResize="0"/>
          <p:nvPr/>
        </p:nvPicPr>
        <p:blipFill>
          <a:blip r:embed="rId3">
            <a:alphaModFix/>
          </a:blip>
          <a:stretch>
            <a:fillRect/>
          </a:stretch>
        </p:blipFill>
        <p:spPr>
          <a:xfrm>
            <a:off x="1682934" y="1908138"/>
            <a:ext cx="7778933" cy="1767967"/>
          </a:xfrm>
          <a:prstGeom prst="rect">
            <a:avLst/>
          </a:prstGeom>
          <a:noFill/>
          <a:ln>
            <a:noFill/>
          </a:ln>
        </p:spPr>
      </p:pic>
      <p:sp>
        <p:nvSpPr>
          <p:cNvPr id="270" name="Google Shape;270;p41"/>
          <p:cNvSpPr txBox="1"/>
          <p:nvPr/>
        </p:nvSpPr>
        <p:spPr>
          <a:xfrm>
            <a:off x="868000" y="3879300"/>
            <a:ext cx="10450800" cy="2628000"/>
          </a:xfrm>
          <a:prstGeom prst="rect">
            <a:avLst/>
          </a:prstGeom>
          <a:noFill/>
          <a:ln>
            <a:noFill/>
          </a:ln>
        </p:spPr>
        <p:txBody>
          <a:bodyPr spcFirstLastPara="1" wrap="square" lIns="0" tIns="0" rIns="0" bIns="0" anchor="t" anchorCtr="0">
            <a:noAutofit/>
          </a:bodyPr>
          <a:lstStyle/>
          <a:p>
            <a:pPr marL="609585" marR="16933" indent="-440256">
              <a:lnSpc>
                <a:spcPct val="129899"/>
              </a:lnSpc>
              <a:buSzPts val="1600"/>
              <a:buAutoNum type="alphaLcPeriod"/>
            </a:pPr>
            <a:r>
              <a:rPr lang="en" sz="2133"/>
              <a:t>Reference level is non tenure track.</a:t>
            </a:r>
            <a:endParaRPr sz="2133"/>
          </a:p>
          <a:p>
            <a:pPr marL="609585" marR="16933" indent="-440256">
              <a:lnSpc>
                <a:spcPct val="129899"/>
              </a:lnSpc>
              <a:buSzPts val="1600"/>
              <a:buAutoNum type="alphaLcPeriod"/>
            </a:pPr>
            <a:r>
              <a:rPr lang="en" sz="2133"/>
              <a:t>All else being equal, tenure track professors are rated, on average, 0.19 points lower than non-tenure track professors.</a:t>
            </a:r>
            <a:endParaRPr sz="2133"/>
          </a:p>
          <a:p>
            <a:pPr marL="609585" marR="16933" indent="-440256">
              <a:lnSpc>
                <a:spcPct val="129899"/>
              </a:lnSpc>
              <a:buSzPts val="1600"/>
              <a:buAutoNum type="alphaLcPeriod"/>
            </a:pPr>
            <a:r>
              <a:rPr lang="en" sz="2133"/>
              <a:t>All else being equal, tenured professors are rated, on average, 0.16 points lower than non-tenure track professors.</a:t>
            </a:r>
            <a:endParaRPr sz="2133"/>
          </a:p>
          <a:p>
            <a:pPr marL="609585" marR="16933" indent="-440256">
              <a:lnSpc>
                <a:spcPct val="129899"/>
              </a:lnSpc>
              <a:buSzPts val="1600"/>
              <a:buAutoNum type="alphaLcPeriod"/>
            </a:pPr>
            <a:r>
              <a:rPr lang="en" sz="2133"/>
              <a:t>All else being equal, there is a significant difference between the average ratings of tenure track and tenured professors.</a:t>
            </a:r>
            <a:endParaRPr sz="2133"/>
          </a:p>
        </p:txBody>
      </p:sp>
    </p:spTree>
    <p:extLst>
      <p:ext uri="{BB962C8B-B14F-4D97-AF65-F5344CB8AC3E}">
        <p14:creationId xmlns:p14="http://schemas.microsoft.com/office/powerpoint/2010/main" val="1537522242"/>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76" name="Google Shape;276;p42"/>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77" name="Google Shape;277;p42"/>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Assessing significance: categorical variables</a:t>
            </a:r>
            <a:endParaRPr/>
          </a:p>
        </p:txBody>
      </p:sp>
      <p:sp>
        <p:nvSpPr>
          <p:cNvPr id="278" name="Google Shape;278;p42"/>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79" name="Google Shape;279;p42"/>
          <p:cNvSpPr txBox="1"/>
          <p:nvPr/>
        </p:nvSpPr>
        <p:spPr>
          <a:xfrm>
            <a:off x="918467" y="987633"/>
            <a:ext cx="10450800" cy="1123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Tenure is a categorical variable with 3 levels: non tenure track, tenure track, tenured. Based on the model output given, which of the below is </a:t>
            </a:r>
            <a:r>
              <a:rPr lang="en" sz="2400" u="sng"/>
              <a:t>false</a:t>
            </a:r>
            <a:r>
              <a:rPr lang="en" sz="2400"/>
              <a:t>?</a:t>
            </a:r>
            <a:endParaRPr sz="2400">
              <a:latin typeface="Arial"/>
              <a:ea typeface="Arial"/>
              <a:cs typeface="Arial"/>
              <a:sym typeface="Arial"/>
            </a:endParaRPr>
          </a:p>
        </p:txBody>
      </p:sp>
      <p:pic>
        <p:nvPicPr>
          <p:cNvPr id="280" name="Google Shape;280;p42"/>
          <p:cNvPicPr preferRelativeResize="0"/>
          <p:nvPr/>
        </p:nvPicPr>
        <p:blipFill>
          <a:blip r:embed="rId3">
            <a:alphaModFix/>
          </a:blip>
          <a:stretch>
            <a:fillRect/>
          </a:stretch>
        </p:blipFill>
        <p:spPr>
          <a:xfrm>
            <a:off x="1682934" y="1908138"/>
            <a:ext cx="7778933" cy="1767967"/>
          </a:xfrm>
          <a:prstGeom prst="rect">
            <a:avLst/>
          </a:prstGeom>
          <a:noFill/>
          <a:ln>
            <a:noFill/>
          </a:ln>
        </p:spPr>
      </p:pic>
      <p:sp>
        <p:nvSpPr>
          <p:cNvPr id="281" name="Google Shape;281;p42"/>
          <p:cNvSpPr txBox="1"/>
          <p:nvPr/>
        </p:nvSpPr>
        <p:spPr>
          <a:xfrm>
            <a:off x="868000" y="3879300"/>
            <a:ext cx="10450800" cy="2628000"/>
          </a:xfrm>
          <a:prstGeom prst="rect">
            <a:avLst/>
          </a:prstGeom>
          <a:noFill/>
          <a:ln>
            <a:noFill/>
          </a:ln>
        </p:spPr>
        <p:txBody>
          <a:bodyPr spcFirstLastPara="1" wrap="square" lIns="0" tIns="0" rIns="0" bIns="0" anchor="t" anchorCtr="0">
            <a:noAutofit/>
          </a:bodyPr>
          <a:lstStyle/>
          <a:p>
            <a:pPr marL="609585" marR="16933" indent="-440256">
              <a:lnSpc>
                <a:spcPct val="129899"/>
              </a:lnSpc>
              <a:buSzPts val="1600"/>
              <a:buAutoNum type="alphaLcPeriod"/>
            </a:pPr>
            <a:r>
              <a:rPr lang="en" sz="2133"/>
              <a:t>Reference level is non tenure track.</a:t>
            </a:r>
            <a:endParaRPr sz="2133"/>
          </a:p>
          <a:p>
            <a:pPr marL="609585" marR="16933" indent="-440256">
              <a:lnSpc>
                <a:spcPct val="129899"/>
              </a:lnSpc>
              <a:buSzPts val="1600"/>
              <a:buAutoNum type="alphaLcPeriod"/>
            </a:pPr>
            <a:r>
              <a:rPr lang="en" sz="2133"/>
              <a:t>All else being equal, tenure track professors are rated, on average, 0.19 points lower than non-tenure track professors.</a:t>
            </a:r>
            <a:endParaRPr sz="2133"/>
          </a:p>
          <a:p>
            <a:pPr marL="609585" marR="16933" indent="-440256">
              <a:lnSpc>
                <a:spcPct val="129899"/>
              </a:lnSpc>
              <a:buSzPts val="1600"/>
              <a:buAutoNum type="alphaLcPeriod"/>
            </a:pPr>
            <a:r>
              <a:rPr lang="en" sz="2133"/>
              <a:t>All else being equal, tenured professors are rated, on average, 0.16 points lower than non-tenure track professors.</a:t>
            </a:r>
            <a:endParaRPr sz="2133"/>
          </a:p>
          <a:p>
            <a:pPr marL="609585" marR="16933" indent="-440256">
              <a:lnSpc>
                <a:spcPct val="129899"/>
              </a:lnSpc>
              <a:buClr>
                <a:srgbClr val="E69138"/>
              </a:buClr>
              <a:buSzPts val="1600"/>
              <a:buAutoNum type="alphaLcPeriod"/>
            </a:pPr>
            <a:r>
              <a:rPr lang="en" sz="2133" i="1">
                <a:solidFill>
                  <a:srgbClr val="E69138"/>
                </a:solidFill>
              </a:rPr>
              <a:t>All else being equal, there is a significant difference between the average ratings of tenure track and tenured professors.</a:t>
            </a:r>
            <a:endParaRPr sz="2133" i="1">
              <a:solidFill>
                <a:srgbClr val="E69138"/>
              </a:solidFill>
            </a:endParaRPr>
          </a:p>
        </p:txBody>
      </p:sp>
    </p:spTree>
    <p:extLst>
      <p:ext uri="{BB962C8B-B14F-4D97-AF65-F5344CB8AC3E}">
        <p14:creationId xmlns:p14="http://schemas.microsoft.com/office/powerpoint/2010/main" val="197528161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406179" y="840716"/>
            <a:ext cx="11650377" cy="397639"/>
          </a:xfrm>
          <a:prstGeom prst="rect">
            <a:avLst/>
          </a:prstGeom>
          <a:noFill/>
          <a:ln>
            <a:noFill/>
          </a:ln>
        </p:spPr>
        <p:txBody>
          <a:bodyPr spcFirstLastPara="1" vert="horz" wrap="square" lIns="0" tIns="0" rIns="0" bIns="0" rtlCol="0" anchor="t" anchorCtr="0">
            <a:noAutofit/>
          </a:bodyPr>
          <a:lstStyle/>
          <a:p>
            <a:pPr marL="33866">
              <a:spcBef>
                <a:spcPts val="0"/>
              </a:spcBef>
            </a:pPr>
            <a:r>
              <a:rPr lang="en" sz="2667" b="1" cap="none" dirty="0">
                <a:solidFill>
                  <a:srgbClr val="F9F9F9"/>
                </a:solidFill>
                <a:latin typeface="Arial"/>
                <a:ea typeface="Arial"/>
                <a:cs typeface="Arial"/>
                <a:sym typeface="Arial"/>
              </a:rPr>
              <a:t>Assessing significance</a:t>
            </a:r>
            <a:endParaRPr sz="3333" dirty="0"/>
          </a:p>
        </p:txBody>
      </p:sp>
      <p:sp>
        <p:nvSpPr>
          <p:cNvPr id="289" name="Google Shape;289;p43"/>
          <p:cNvSpPr txBox="1"/>
          <p:nvPr/>
        </p:nvSpPr>
        <p:spPr>
          <a:xfrm>
            <a:off x="918543" y="1965195"/>
            <a:ext cx="10349600" cy="1117600"/>
          </a:xfrm>
          <a:prstGeom prst="rect">
            <a:avLst/>
          </a:prstGeom>
          <a:noFill/>
          <a:ln>
            <a:noFill/>
          </a:ln>
        </p:spPr>
        <p:txBody>
          <a:bodyPr spcFirstLastPara="1" wrap="square" lIns="0" tIns="0" rIns="0" bIns="0" anchor="t" anchorCtr="0">
            <a:noAutofit/>
          </a:bodyPr>
          <a:lstStyle/>
          <a:p>
            <a:pPr marL="33866" marR="16933" algn="just">
              <a:lnSpc>
                <a:spcPct val="129899"/>
              </a:lnSpc>
            </a:pPr>
            <a:r>
              <a:rPr lang="en" sz="2400">
                <a:solidFill>
                  <a:srgbClr val="3884B7"/>
                </a:solidFill>
                <a:latin typeface="Arial"/>
                <a:ea typeface="Arial"/>
                <a:cs typeface="Arial"/>
                <a:sym typeface="Arial"/>
              </a:rPr>
              <a:t>Which predictors do not seem to meaningfully contribute to the  model, i.e. may not be significant predictors of professor’s rating  score?</a:t>
            </a:r>
            <a:endParaRPr sz="1867">
              <a:latin typeface="Arial"/>
              <a:ea typeface="Arial"/>
              <a:cs typeface="Arial"/>
              <a:sym typeface="Arial"/>
            </a:endParaRPr>
          </a:p>
        </p:txBody>
      </p:sp>
      <p:sp>
        <p:nvSpPr>
          <p:cNvPr id="290" name="Google Shape;290;p43"/>
          <p:cNvSpPr txBox="1">
            <a:spLocks noGrp="1"/>
          </p:cNvSpPr>
          <p:nvPr>
            <p:ph type="sldNum" idx="12"/>
          </p:nvPr>
        </p:nvSpPr>
        <p:spPr>
          <a:xfrm>
            <a:off x="11395860" y="6373849"/>
            <a:ext cx="559217" cy="241603"/>
          </a:xfrm>
          <a:prstGeom prst="rect">
            <a:avLst/>
          </a:prstGeom>
          <a:noFill/>
          <a:ln>
            <a:noFill/>
          </a:ln>
        </p:spPr>
        <p:txBody>
          <a:bodyPr spcFirstLastPara="1" vert="horz" wrap="square" lIns="0" tIns="0" rIns="0" bIns="0" rtlCol="0" anchor="t" anchorCtr="0">
            <a:noAutofit/>
          </a:bodyPr>
          <a:lstStyle/>
          <a:p>
            <a:pPr marL="186262" algn="l">
              <a:lnSpc>
                <a:spcPct val="113333"/>
              </a:lnSpc>
            </a:pPr>
            <a:r>
              <a:rPr lang="en" sz="1867">
                <a:solidFill>
                  <a:srgbClr val="22373A"/>
                </a:solidFill>
                <a:latin typeface="Arial"/>
                <a:ea typeface="Arial"/>
                <a:cs typeface="Arial"/>
                <a:sym typeface="Arial"/>
              </a:rPr>
              <a:t>40</a:t>
            </a:r>
            <a:endParaRPr sz="3333"/>
          </a:p>
        </p:txBody>
      </p:sp>
      <p:pic>
        <p:nvPicPr>
          <p:cNvPr id="291" name="Google Shape;291;p43"/>
          <p:cNvPicPr preferRelativeResize="0">
            <a:picLocks noChangeAspect="1"/>
          </p:cNvPicPr>
          <p:nvPr/>
        </p:nvPicPr>
        <p:blipFill>
          <a:blip r:embed="rId3">
            <a:alphaModFix/>
          </a:blip>
          <a:stretch>
            <a:fillRect/>
          </a:stretch>
        </p:blipFill>
        <p:spPr>
          <a:xfrm>
            <a:off x="3204385" y="3021237"/>
            <a:ext cx="6053967" cy="3561800"/>
          </a:xfrm>
          <a:prstGeom prst="rect">
            <a:avLst/>
          </a:prstGeom>
          <a:noFill/>
          <a:ln>
            <a:noFill/>
          </a:ln>
        </p:spPr>
      </p:pic>
    </p:spTree>
    <p:extLst>
      <p:ext uri="{BB962C8B-B14F-4D97-AF65-F5344CB8AC3E}">
        <p14:creationId xmlns:p14="http://schemas.microsoft.com/office/powerpoint/2010/main" val="3591555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06" name="Google Shape;306;p45"/>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07" name="Google Shape;307;p45"/>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buClr>
                <a:schemeClr val="dk1"/>
              </a:buClr>
              <a:buSzPts val="1100"/>
            </a:pPr>
            <a:r>
              <a:rPr lang="en"/>
              <a:t>Backward-elimination</a:t>
            </a:r>
            <a:endParaRPr/>
          </a:p>
          <a:p>
            <a:pPr>
              <a:spcBef>
                <a:spcPts val="0"/>
              </a:spcBef>
              <a:buClr>
                <a:schemeClr val="dk1"/>
              </a:buClr>
              <a:buSzPts val="1100"/>
            </a:pPr>
            <a:endParaRPr/>
          </a:p>
          <a:p>
            <a:pPr>
              <a:spcBef>
                <a:spcPts val="0"/>
              </a:spcBef>
            </a:pPr>
            <a:endParaRPr/>
          </a:p>
        </p:txBody>
      </p:sp>
      <p:sp>
        <p:nvSpPr>
          <p:cNvPr id="308" name="Google Shape;308;p45"/>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09" name="Google Shape;309;p45"/>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endParaRPr sz="2400">
              <a:latin typeface="Arial"/>
              <a:ea typeface="Arial"/>
              <a:cs typeface="Arial"/>
              <a:sym typeface="Arial"/>
            </a:endParaRPr>
          </a:p>
        </p:txBody>
      </p:sp>
      <p:pic>
        <p:nvPicPr>
          <p:cNvPr id="310" name="Google Shape;310;p45"/>
          <p:cNvPicPr preferRelativeResize="0"/>
          <p:nvPr/>
        </p:nvPicPr>
        <p:blipFill>
          <a:blip r:embed="rId3">
            <a:alphaModFix/>
          </a:blip>
          <a:stretch>
            <a:fillRect/>
          </a:stretch>
        </p:blipFill>
        <p:spPr>
          <a:xfrm>
            <a:off x="918468" y="1366934"/>
            <a:ext cx="9478401" cy="3116767"/>
          </a:xfrm>
          <a:prstGeom prst="rect">
            <a:avLst/>
          </a:prstGeom>
          <a:noFill/>
          <a:ln>
            <a:noFill/>
          </a:ln>
        </p:spPr>
      </p:pic>
    </p:spTree>
    <p:extLst>
      <p:ext uri="{BB962C8B-B14F-4D97-AF65-F5344CB8AC3E}">
        <p14:creationId xmlns:p14="http://schemas.microsoft.com/office/powerpoint/2010/main" val="276971557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Model selection</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11,  Part 3</a:t>
            </a:r>
          </a:p>
        </p:txBody>
      </p:sp>
    </p:spTree>
    <p:extLst>
      <p:ext uri="{BB962C8B-B14F-4D97-AF65-F5344CB8AC3E}">
        <p14:creationId xmlns:p14="http://schemas.microsoft.com/office/powerpoint/2010/main" val="75365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16" name="Google Shape;316;p46"/>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17" name="Google Shape;317;p46"/>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Backward-elimination</a:t>
            </a:r>
            <a:endParaRPr/>
          </a:p>
        </p:txBody>
      </p:sp>
      <p:sp>
        <p:nvSpPr>
          <p:cNvPr id="318" name="Google Shape;318;p46"/>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19" name="Google Shape;319;p46"/>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endParaRPr sz="2400">
              <a:latin typeface="Arial"/>
              <a:ea typeface="Arial"/>
              <a:cs typeface="Arial"/>
              <a:sym typeface="Arial"/>
            </a:endParaRPr>
          </a:p>
        </p:txBody>
      </p:sp>
      <p:pic>
        <p:nvPicPr>
          <p:cNvPr id="320" name="Google Shape;320;p46"/>
          <p:cNvPicPr preferRelativeResize="0"/>
          <p:nvPr/>
        </p:nvPicPr>
        <p:blipFill rotWithShape="1">
          <a:blip r:embed="rId3">
            <a:alphaModFix/>
          </a:blip>
          <a:srcRect b="96031"/>
          <a:stretch/>
        </p:blipFill>
        <p:spPr>
          <a:xfrm>
            <a:off x="1491567" y="761601"/>
            <a:ext cx="6979732" cy="241599"/>
          </a:xfrm>
          <a:prstGeom prst="rect">
            <a:avLst/>
          </a:prstGeom>
          <a:noFill/>
          <a:ln>
            <a:noFill/>
          </a:ln>
        </p:spPr>
      </p:pic>
      <p:pic>
        <p:nvPicPr>
          <p:cNvPr id="321" name="Google Shape;321;p46"/>
          <p:cNvPicPr preferRelativeResize="0"/>
          <p:nvPr/>
        </p:nvPicPr>
        <p:blipFill rotWithShape="1">
          <a:blip r:embed="rId3">
            <a:alphaModFix/>
          </a:blip>
          <a:srcRect t="3712" b="66130"/>
          <a:stretch/>
        </p:blipFill>
        <p:spPr>
          <a:xfrm>
            <a:off x="1491567" y="987633"/>
            <a:ext cx="6979732" cy="1835968"/>
          </a:xfrm>
          <a:prstGeom prst="rect">
            <a:avLst/>
          </a:prstGeom>
          <a:noFill/>
          <a:ln>
            <a:noFill/>
          </a:ln>
        </p:spPr>
      </p:pic>
      <p:pic>
        <p:nvPicPr>
          <p:cNvPr id="322" name="Google Shape;322;p46"/>
          <p:cNvPicPr preferRelativeResize="0"/>
          <p:nvPr/>
        </p:nvPicPr>
        <p:blipFill rotWithShape="1">
          <a:blip r:embed="rId3">
            <a:alphaModFix/>
          </a:blip>
          <a:srcRect t="33870" b="43092"/>
          <a:stretch/>
        </p:blipFill>
        <p:spPr>
          <a:xfrm>
            <a:off x="1491567" y="2823600"/>
            <a:ext cx="6979732" cy="1402467"/>
          </a:xfrm>
          <a:prstGeom prst="rect">
            <a:avLst/>
          </a:prstGeom>
          <a:noFill/>
          <a:ln>
            <a:noFill/>
          </a:ln>
        </p:spPr>
      </p:pic>
      <p:pic>
        <p:nvPicPr>
          <p:cNvPr id="323" name="Google Shape;323;p46"/>
          <p:cNvPicPr preferRelativeResize="0"/>
          <p:nvPr/>
        </p:nvPicPr>
        <p:blipFill rotWithShape="1">
          <a:blip r:embed="rId3">
            <a:alphaModFix/>
          </a:blip>
          <a:srcRect t="56909" b="20053"/>
          <a:stretch/>
        </p:blipFill>
        <p:spPr>
          <a:xfrm>
            <a:off x="1491567" y="4226033"/>
            <a:ext cx="6979732" cy="1402467"/>
          </a:xfrm>
          <a:prstGeom prst="rect">
            <a:avLst/>
          </a:prstGeom>
          <a:noFill/>
          <a:ln>
            <a:noFill/>
          </a:ln>
        </p:spPr>
      </p:pic>
      <p:pic>
        <p:nvPicPr>
          <p:cNvPr id="324" name="Google Shape;324;p46"/>
          <p:cNvPicPr preferRelativeResize="0"/>
          <p:nvPr/>
        </p:nvPicPr>
        <p:blipFill rotWithShape="1">
          <a:blip r:embed="rId3">
            <a:alphaModFix/>
          </a:blip>
          <a:srcRect t="80098"/>
          <a:stretch/>
        </p:blipFill>
        <p:spPr>
          <a:xfrm>
            <a:off x="1491567" y="5637734"/>
            <a:ext cx="6979732" cy="1211601"/>
          </a:xfrm>
          <a:prstGeom prst="rect">
            <a:avLst/>
          </a:prstGeom>
          <a:noFill/>
          <a:ln>
            <a:noFill/>
          </a:ln>
        </p:spPr>
      </p:pic>
    </p:spTree>
    <p:extLst>
      <p:ext uri="{BB962C8B-B14F-4D97-AF65-F5344CB8AC3E}">
        <p14:creationId xmlns:p14="http://schemas.microsoft.com/office/powerpoint/2010/main" val="23674148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1"/>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3"/>
                                        </p:tgtEl>
                                        <p:attrNameLst>
                                          <p:attrName>style.visibility</p:attrName>
                                        </p:attrNameLst>
                                      </p:cBhvr>
                                      <p:to>
                                        <p:strVal val="visible"/>
                                      </p:to>
                                    </p:set>
                                    <p:animEffect transition="in" filter="fade">
                                      <p:cBhvr>
                                        <p:cTn id="17" dur="1"/>
                                        <p:tgtEl>
                                          <p:spTgt spid="3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4"/>
                                        </p:tgtEl>
                                        <p:attrNameLst>
                                          <p:attrName>style.visibility</p:attrName>
                                        </p:attrNameLst>
                                      </p:cBhvr>
                                      <p:to>
                                        <p:strVal val="visible"/>
                                      </p:to>
                                    </p:set>
                                    <p:animEffect transition="in" filter="fade">
                                      <p:cBhvr>
                                        <p:cTn id="22" dur="1"/>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41" name="Google Shape;341;p48"/>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42" name="Google Shape;342;p48"/>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Forward-selection</a:t>
            </a:r>
            <a:endParaRPr/>
          </a:p>
        </p:txBody>
      </p:sp>
      <p:sp>
        <p:nvSpPr>
          <p:cNvPr id="343" name="Google Shape;343;p48"/>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44" name="Google Shape;344;p48"/>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endParaRPr sz="2400">
              <a:latin typeface="Arial"/>
              <a:ea typeface="Arial"/>
              <a:cs typeface="Arial"/>
              <a:sym typeface="Arial"/>
            </a:endParaRPr>
          </a:p>
        </p:txBody>
      </p:sp>
      <p:pic>
        <p:nvPicPr>
          <p:cNvPr id="345" name="Google Shape;345;p48"/>
          <p:cNvPicPr preferRelativeResize="0"/>
          <p:nvPr/>
        </p:nvPicPr>
        <p:blipFill>
          <a:blip r:embed="rId3">
            <a:alphaModFix/>
          </a:blip>
          <a:stretch>
            <a:fillRect/>
          </a:stretch>
        </p:blipFill>
        <p:spPr>
          <a:xfrm>
            <a:off x="918467" y="1361100"/>
            <a:ext cx="9459701" cy="4038435"/>
          </a:xfrm>
          <a:prstGeom prst="rect">
            <a:avLst/>
          </a:prstGeom>
          <a:noFill/>
          <a:ln>
            <a:noFill/>
          </a:ln>
        </p:spPr>
      </p:pic>
    </p:spTree>
    <p:extLst>
      <p:ext uri="{BB962C8B-B14F-4D97-AF65-F5344CB8AC3E}">
        <p14:creationId xmlns:p14="http://schemas.microsoft.com/office/powerpoint/2010/main" val="3902873346"/>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51" name="Google Shape;351;p49"/>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52" name="Google Shape;352;p49"/>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Backward-Elimination vs. Forward-Selection</a:t>
            </a:r>
            <a:endParaRPr/>
          </a:p>
        </p:txBody>
      </p:sp>
      <p:sp>
        <p:nvSpPr>
          <p:cNvPr id="353" name="Google Shape;353;p49"/>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54" name="Google Shape;354;p49"/>
          <p:cNvSpPr txBox="1"/>
          <p:nvPr/>
        </p:nvSpPr>
        <p:spPr>
          <a:xfrm>
            <a:off x="918467" y="987655"/>
            <a:ext cx="10232400" cy="5390000"/>
          </a:xfrm>
          <a:prstGeom prst="rect">
            <a:avLst/>
          </a:prstGeom>
          <a:noFill/>
          <a:ln>
            <a:noFill/>
          </a:ln>
        </p:spPr>
        <p:txBody>
          <a:bodyPr spcFirstLastPara="1" wrap="square" lIns="0" tIns="0" rIns="0" bIns="0" anchor="t" anchorCtr="0">
            <a:noAutofit/>
          </a:bodyPr>
          <a:lstStyle/>
          <a:p>
            <a:pPr marL="33866" marR="16933">
              <a:lnSpc>
                <a:spcPct val="115000"/>
              </a:lnSpc>
              <a:buClr>
                <a:schemeClr val="dk1"/>
              </a:buClr>
              <a:buSzPts val="1100"/>
            </a:pPr>
            <a:r>
              <a:rPr lang="en" sz="2400" dirty="0"/>
              <a:t>Backward elimination with the p-value approach:</a:t>
            </a:r>
            <a:endParaRPr sz="2400" dirty="0"/>
          </a:p>
          <a:p>
            <a:pPr marL="609585" marR="16933" indent="-457189">
              <a:lnSpc>
                <a:spcPct val="115000"/>
              </a:lnSpc>
              <a:buSzPts val="1800"/>
              <a:buAutoNum type="arabicPeriod"/>
            </a:pPr>
            <a:r>
              <a:rPr lang="en" sz="2400" dirty="0"/>
              <a:t>Start with the full model</a:t>
            </a:r>
            <a:endParaRPr sz="2400" dirty="0"/>
          </a:p>
          <a:p>
            <a:pPr marL="609585" marR="16933" indent="-457189">
              <a:lnSpc>
                <a:spcPct val="115000"/>
              </a:lnSpc>
              <a:buSzPts val="1800"/>
              <a:buAutoNum type="arabicPeriod"/>
            </a:pPr>
            <a:r>
              <a:rPr lang="en" sz="2400" dirty="0"/>
              <a:t>Drop the variable with the highest p-value and refit a smaller model</a:t>
            </a:r>
            <a:endParaRPr sz="2400" dirty="0"/>
          </a:p>
          <a:p>
            <a:pPr marL="609585" marR="16933" indent="-457189">
              <a:lnSpc>
                <a:spcPct val="115000"/>
              </a:lnSpc>
              <a:buSzPts val="1800"/>
              <a:buAutoNum type="arabicPeriod"/>
            </a:pPr>
            <a:r>
              <a:rPr lang="en" sz="2400" dirty="0"/>
              <a:t>Repeat until all variables left in the model are significant</a:t>
            </a:r>
            <a:endParaRPr sz="2400" dirty="0"/>
          </a:p>
          <a:p>
            <a:pPr marL="609585" marR="16933">
              <a:lnSpc>
                <a:spcPct val="115000"/>
              </a:lnSpc>
            </a:pPr>
            <a:endParaRPr sz="2400" dirty="0"/>
          </a:p>
          <a:p>
            <a:pPr marL="33866" marR="16933">
              <a:lnSpc>
                <a:spcPct val="115000"/>
              </a:lnSpc>
              <a:buClr>
                <a:schemeClr val="dk1"/>
              </a:buClr>
              <a:buSzPts val="1100"/>
            </a:pPr>
            <a:r>
              <a:rPr lang="en" sz="2400" dirty="0"/>
              <a:t>Forward elimination with the p-value approach:</a:t>
            </a:r>
            <a:endParaRPr sz="2400" dirty="0"/>
          </a:p>
          <a:p>
            <a:pPr marL="609585" marR="16933" indent="-457189">
              <a:lnSpc>
                <a:spcPct val="115000"/>
              </a:lnSpc>
              <a:buSzPts val="1800"/>
              <a:buAutoNum type="arabicPeriod"/>
            </a:pPr>
            <a:r>
              <a:rPr lang="en" sz="2400" dirty="0"/>
              <a:t>Start with regressions of response vs. each explanatory variable</a:t>
            </a:r>
            <a:endParaRPr sz="2400" dirty="0"/>
          </a:p>
          <a:p>
            <a:pPr marL="609585" marR="16933" indent="-457189">
              <a:lnSpc>
                <a:spcPct val="115000"/>
              </a:lnSpc>
              <a:buSzPts val="1800"/>
              <a:buAutoNum type="arabicPeriod"/>
            </a:pPr>
            <a:r>
              <a:rPr lang="en" sz="2400" dirty="0"/>
              <a:t>Pick the variable with the lowest significant p-value</a:t>
            </a:r>
            <a:endParaRPr sz="2400" dirty="0"/>
          </a:p>
          <a:p>
            <a:pPr marL="609585" marR="16933" indent="-457189">
              <a:lnSpc>
                <a:spcPct val="115000"/>
              </a:lnSpc>
              <a:buSzPts val="1800"/>
              <a:buAutoNum type="arabicPeriod"/>
            </a:pPr>
            <a:r>
              <a:rPr lang="en" sz="2400" dirty="0"/>
              <a:t>Add the remaining variables one at a time to the existing model, and pick the variable with the lowest significant p-value</a:t>
            </a:r>
            <a:endParaRPr sz="2400" dirty="0"/>
          </a:p>
          <a:p>
            <a:pPr marL="609585" marR="16933" indent="-457189">
              <a:lnSpc>
                <a:spcPct val="115000"/>
              </a:lnSpc>
              <a:buSzPts val="1800"/>
              <a:buAutoNum type="arabicPeriod"/>
            </a:pPr>
            <a:r>
              <a:rPr lang="en" sz="2400" dirty="0"/>
              <a:t>Repeat until any of the remaining variables does not have a significant p-value</a:t>
            </a:r>
            <a:endParaRPr sz="2400" dirty="0"/>
          </a:p>
        </p:txBody>
      </p:sp>
    </p:spTree>
    <p:extLst>
      <p:ext uri="{BB962C8B-B14F-4D97-AF65-F5344CB8AC3E}">
        <p14:creationId xmlns:p14="http://schemas.microsoft.com/office/powerpoint/2010/main" val="402670621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60" name="Google Shape;360;p50"/>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61" name="Google Shape;361;p50"/>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Adjusted R</a:t>
            </a:r>
            <a:r>
              <a:rPr lang="en" baseline="30000"/>
              <a:t>2</a:t>
            </a:r>
            <a:r>
              <a:rPr lang="en"/>
              <a:t> vs. p-value approaches</a:t>
            </a:r>
            <a:endParaRPr/>
          </a:p>
        </p:txBody>
      </p:sp>
      <p:sp>
        <p:nvSpPr>
          <p:cNvPr id="362" name="Google Shape;362;p50"/>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63" name="Google Shape;363;p50"/>
          <p:cNvSpPr txBox="1"/>
          <p:nvPr/>
        </p:nvSpPr>
        <p:spPr>
          <a:xfrm>
            <a:off x="918467" y="987655"/>
            <a:ext cx="10232400" cy="5519600"/>
          </a:xfrm>
          <a:prstGeom prst="rect">
            <a:avLst/>
          </a:prstGeom>
          <a:noFill/>
          <a:ln>
            <a:noFill/>
          </a:ln>
        </p:spPr>
        <p:txBody>
          <a:bodyPr spcFirstLastPara="1" wrap="square" lIns="0" tIns="0" rIns="0" bIns="0" anchor="t" anchorCtr="0">
            <a:noAutofit/>
          </a:bodyPr>
          <a:lstStyle/>
          <a:p>
            <a:pPr marL="609585" marR="16933" indent="-457189">
              <a:lnSpc>
                <a:spcPct val="129899"/>
              </a:lnSpc>
              <a:buSzPts val="1800"/>
              <a:buChar char="●"/>
            </a:pPr>
            <a:r>
              <a:rPr lang="en" sz="2400" dirty="0"/>
              <a:t>The two approaches are similar, but they sometimes lead to different models, with the adjusted R</a:t>
            </a:r>
            <a:r>
              <a:rPr lang="en" sz="2400" baseline="30000" dirty="0"/>
              <a:t>2</a:t>
            </a:r>
            <a:r>
              <a:rPr lang="en" sz="2400" dirty="0"/>
              <a:t> approach tending to include more predictors in the final model.</a:t>
            </a:r>
            <a:endParaRPr sz="2400" dirty="0"/>
          </a:p>
          <a:p>
            <a:pPr marL="609585" marR="16933" indent="-457189">
              <a:lnSpc>
                <a:spcPct val="129899"/>
              </a:lnSpc>
              <a:buSzPts val="1800"/>
              <a:buChar char="●"/>
            </a:pPr>
            <a:r>
              <a:rPr lang="en" sz="2400" dirty="0"/>
              <a:t>When the sole goal is to improve prediction accuracy, use R</a:t>
            </a:r>
            <a:r>
              <a:rPr lang="en" sz="2400" baseline="30000" dirty="0"/>
              <a:t>2</a:t>
            </a:r>
            <a:r>
              <a:rPr lang="en" sz="2400" dirty="0"/>
              <a:t>. This is commonly the case in machine learning applications.</a:t>
            </a:r>
            <a:endParaRPr sz="2400" dirty="0"/>
          </a:p>
          <a:p>
            <a:pPr marL="609585" marR="16933" indent="-457189">
              <a:lnSpc>
                <a:spcPct val="129899"/>
              </a:lnSpc>
              <a:buSzPts val="1800"/>
              <a:buChar char="●"/>
            </a:pPr>
            <a:r>
              <a:rPr lang="en" sz="2400" dirty="0"/>
              <a:t>When we care about understanding which variables are statistically significant predictors of the response, or if there is interest in producing a simpler model at the potential cost of a little prediction accuracy, then the p-value approach is preferred.</a:t>
            </a:r>
            <a:endParaRPr sz="2400" dirty="0"/>
          </a:p>
          <a:p>
            <a:pPr marL="609585" marR="16933" indent="-457189">
              <a:lnSpc>
                <a:spcPct val="129899"/>
              </a:lnSpc>
              <a:buSzPts val="1800"/>
              <a:buChar char="●"/>
            </a:pPr>
            <a:r>
              <a:rPr lang="en" sz="2400" dirty="0"/>
              <a:t>Regardless of the approach we use, our job is not done after variable selection – we must still verify the model conditions are reasonable.</a:t>
            </a:r>
            <a:endParaRPr sz="2400" dirty="0"/>
          </a:p>
        </p:txBody>
      </p:sp>
    </p:spTree>
    <p:extLst>
      <p:ext uri="{BB962C8B-B14F-4D97-AF65-F5344CB8AC3E}">
        <p14:creationId xmlns:p14="http://schemas.microsoft.com/office/powerpoint/2010/main" val="3014735980"/>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0AEA-5F7B-5543-B6DF-8A1887F56411}"/>
              </a:ext>
            </a:extLst>
          </p:cNvPr>
          <p:cNvSpPr>
            <a:spLocks noGrp="1"/>
          </p:cNvSpPr>
          <p:nvPr>
            <p:ph type="title"/>
          </p:nvPr>
        </p:nvSpPr>
        <p:spPr/>
        <p:txBody>
          <a:bodyPr/>
          <a:lstStyle/>
          <a:p>
            <a:r>
              <a:rPr lang="en-US" dirty="0" err="1"/>
              <a:t>CAution</a:t>
            </a:r>
            <a:endParaRPr lang="en-US" dirty="0"/>
          </a:p>
        </p:txBody>
      </p:sp>
      <p:sp>
        <p:nvSpPr>
          <p:cNvPr id="3" name="Content Placeholder 2">
            <a:extLst>
              <a:ext uri="{FF2B5EF4-FFF2-40B4-BE49-F238E27FC236}">
                <a16:creationId xmlns:a16="http://schemas.microsoft.com/office/drawing/2014/main" id="{0146E47D-573E-3743-BF5D-165CA2E7A37D}"/>
              </a:ext>
            </a:extLst>
          </p:cNvPr>
          <p:cNvSpPr>
            <a:spLocks noGrp="1"/>
          </p:cNvSpPr>
          <p:nvPr>
            <p:ph idx="1"/>
          </p:nvPr>
        </p:nvSpPr>
        <p:spPr/>
        <p:txBody>
          <a:bodyPr/>
          <a:lstStyle/>
          <a:p>
            <a:r>
              <a:rPr lang="en-US" dirty="0"/>
              <a:t>There are often better ways to narrow down the set of variables than step-wise selection</a:t>
            </a:r>
          </a:p>
          <a:p>
            <a:r>
              <a:rPr lang="en-US" dirty="0"/>
              <a:t>Not a bad place to start but</a:t>
            </a:r>
          </a:p>
          <a:p>
            <a:pPr lvl="1"/>
            <a:r>
              <a:rPr lang="en-US" dirty="0"/>
              <a:t>More sophisticated statistical methods (Lasso regression for example) will often be more reliable</a:t>
            </a:r>
          </a:p>
          <a:p>
            <a:r>
              <a:rPr lang="en-US" dirty="0"/>
              <a:t>The reason is that the conditions for applying these techniques are not always met</a:t>
            </a:r>
          </a:p>
        </p:txBody>
      </p:sp>
    </p:spTree>
    <p:extLst>
      <p:ext uri="{BB962C8B-B14F-4D97-AF65-F5344CB8AC3E}">
        <p14:creationId xmlns:p14="http://schemas.microsoft.com/office/powerpoint/2010/main" val="139870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438976" y="1016067"/>
            <a:ext cx="11650377" cy="397639"/>
          </a:xfrm>
          <a:prstGeom prst="rect">
            <a:avLst/>
          </a:prstGeom>
          <a:noFill/>
          <a:ln>
            <a:noFill/>
          </a:ln>
        </p:spPr>
        <p:txBody>
          <a:bodyPr spcFirstLastPara="1" vert="horz" wrap="square" lIns="0" tIns="0" rIns="0" bIns="0" rtlCol="0" anchor="t" anchorCtr="0">
            <a:noAutofit/>
          </a:bodyPr>
          <a:lstStyle/>
          <a:p>
            <a:pPr marL="33866">
              <a:spcBef>
                <a:spcPts val="0"/>
              </a:spcBef>
            </a:pPr>
            <a:r>
              <a:rPr lang="en" sz="2667" b="1" cap="none" dirty="0">
                <a:solidFill>
                  <a:srgbClr val="F9F9F9"/>
                </a:solidFill>
                <a:latin typeface="Arial"/>
                <a:ea typeface="Arial"/>
                <a:cs typeface="Arial"/>
                <a:sym typeface="Arial"/>
              </a:rPr>
              <a:t>Beauty in the classroom</a:t>
            </a:r>
            <a:endParaRPr sz="3333" dirty="0"/>
          </a:p>
        </p:txBody>
      </p:sp>
      <p:sp>
        <p:nvSpPr>
          <p:cNvPr id="126" name="Google Shape;126;p28"/>
          <p:cNvSpPr txBox="1">
            <a:spLocks noGrp="1"/>
          </p:cNvSpPr>
          <p:nvPr>
            <p:ph type="sldNum" idx="12"/>
          </p:nvPr>
        </p:nvSpPr>
        <p:spPr>
          <a:xfrm>
            <a:off x="11395860" y="6373849"/>
            <a:ext cx="559217" cy="241603"/>
          </a:xfrm>
          <a:prstGeom prst="rect">
            <a:avLst/>
          </a:prstGeom>
          <a:noFill/>
          <a:ln>
            <a:noFill/>
          </a:ln>
        </p:spPr>
        <p:txBody>
          <a:bodyPr spcFirstLastPara="1" vert="horz" wrap="square" lIns="0" tIns="0" rIns="0" bIns="0" rtlCol="0" anchor="t" anchorCtr="0">
            <a:noAutofit/>
          </a:bodyPr>
          <a:lstStyle/>
          <a:p>
            <a:pPr marL="186262" algn="l">
              <a:lnSpc>
                <a:spcPct val="111333"/>
              </a:lnSpc>
            </a:pPr>
            <a:r>
              <a:rPr lang="en" sz="1867">
                <a:solidFill>
                  <a:srgbClr val="22373A"/>
                </a:solidFill>
                <a:latin typeface="Arial"/>
                <a:ea typeface="Arial"/>
                <a:cs typeface="Arial"/>
                <a:sym typeface="Arial"/>
              </a:rPr>
              <a:t>31</a:t>
            </a:r>
            <a:endParaRPr sz="3333"/>
          </a:p>
        </p:txBody>
      </p:sp>
      <p:sp>
        <p:nvSpPr>
          <p:cNvPr id="127" name="Google Shape;127;p28"/>
          <p:cNvSpPr txBox="1"/>
          <p:nvPr/>
        </p:nvSpPr>
        <p:spPr>
          <a:xfrm>
            <a:off x="1114240" y="1956070"/>
            <a:ext cx="9963515" cy="2855193"/>
          </a:xfrm>
          <a:prstGeom prst="rect">
            <a:avLst/>
          </a:prstGeom>
          <a:noFill/>
          <a:ln>
            <a:noFill/>
          </a:ln>
        </p:spPr>
        <p:txBody>
          <a:bodyPr spcFirstLastPara="1" wrap="square" lIns="0" tIns="0" rIns="0" bIns="0" anchor="t" anchorCtr="0">
            <a:noAutofit/>
          </a:bodyPr>
          <a:lstStyle/>
          <a:p>
            <a:pPr marL="355591" marR="135463" indent="-321725">
              <a:lnSpc>
                <a:spcPct val="129800"/>
              </a:lnSpc>
              <a:buClr>
                <a:srgbClr val="22373A"/>
              </a:buClr>
              <a:buSzPts val="1800"/>
              <a:buFont typeface="Lucida Sans"/>
              <a:buChar char="•"/>
            </a:pPr>
            <a:r>
              <a:rPr lang="en" sz="2400" dirty="0">
                <a:solidFill>
                  <a:srgbClr val="22373A"/>
                </a:solidFill>
                <a:latin typeface="Arial"/>
                <a:ea typeface="Arial"/>
                <a:cs typeface="Arial"/>
                <a:sym typeface="Arial"/>
              </a:rPr>
              <a:t>Data: Student evaluations of instructors’ beauty and teaching quality for 463 courses at the University of Texas.</a:t>
            </a:r>
            <a:endParaRPr sz="2400" dirty="0">
              <a:latin typeface="Arial"/>
              <a:ea typeface="Arial"/>
              <a:cs typeface="Arial"/>
              <a:sym typeface="Arial"/>
            </a:endParaRPr>
          </a:p>
          <a:p>
            <a:pPr marL="355591" marR="16933" indent="-321725">
              <a:lnSpc>
                <a:spcPct val="129800"/>
              </a:lnSpc>
              <a:spcBef>
                <a:spcPts val="667"/>
              </a:spcBef>
              <a:buClr>
                <a:srgbClr val="22373A"/>
              </a:buClr>
              <a:buSzPts val="1800"/>
              <a:buFont typeface="Lucida Sans"/>
              <a:buChar char="•"/>
            </a:pPr>
            <a:r>
              <a:rPr lang="en" sz="2400" dirty="0">
                <a:solidFill>
                  <a:srgbClr val="22373A"/>
                </a:solidFill>
                <a:latin typeface="Arial"/>
                <a:ea typeface="Arial"/>
                <a:cs typeface="Arial"/>
                <a:sym typeface="Arial"/>
              </a:rPr>
              <a:t>Evaluations conducted at the end of semester, and the beauty  judgements were made later, by six students who had not  attended the classes and were not aware of the course evaluations (2 upper level females, 2 upper level males, one  lower level female, one lower level male).</a:t>
            </a:r>
            <a:endParaRPr sz="2400" dirty="0">
              <a:latin typeface="Arial"/>
              <a:ea typeface="Arial"/>
              <a:cs typeface="Arial"/>
              <a:sym typeface="Arial"/>
            </a:endParaRPr>
          </a:p>
        </p:txBody>
      </p:sp>
      <p:sp>
        <p:nvSpPr>
          <p:cNvPr id="128" name="Google Shape;128;p28"/>
          <p:cNvSpPr txBox="1"/>
          <p:nvPr/>
        </p:nvSpPr>
        <p:spPr>
          <a:xfrm>
            <a:off x="760810" y="6200196"/>
            <a:ext cx="10087788" cy="588907"/>
          </a:xfrm>
          <a:prstGeom prst="rect">
            <a:avLst/>
          </a:prstGeom>
          <a:noFill/>
          <a:ln>
            <a:noFill/>
          </a:ln>
        </p:spPr>
        <p:txBody>
          <a:bodyPr spcFirstLastPara="1" wrap="square" lIns="0" tIns="0" rIns="0" bIns="0" anchor="t" anchorCtr="0">
            <a:noAutofit/>
          </a:bodyPr>
          <a:lstStyle/>
          <a:p>
            <a:pPr marL="33866"/>
            <a:r>
              <a:rPr lang="en" sz="1400" dirty="0">
                <a:solidFill>
                  <a:srgbClr val="22373A"/>
                </a:solidFill>
                <a:latin typeface="Arial"/>
                <a:ea typeface="Arial"/>
                <a:cs typeface="Arial"/>
                <a:sym typeface="Arial"/>
              </a:rPr>
              <a:t>Hamermesh &amp; Parker. (2004) “Beauty in the classroom: instructors pulchritude and putative pedagogical productivity. Economics Education Review.</a:t>
            </a:r>
            <a:endParaRPr sz="1400" dirty="0">
              <a:latin typeface="Arial"/>
              <a:ea typeface="Arial"/>
              <a:cs typeface="Arial"/>
              <a:sym typeface="Arial"/>
            </a:endParaRPr>
          </a:p>
        </p:txBody>
      </p:sp>
    </p:spTree>
    <p:extLst>
      <p:ext uri="{BB962C8B-B14F-4D97-AF65-F5344CB8AC3E}">
        <p14:creationId xmlns:p14="http://schemas.microsoft.com/office/powerpoint/2010/main" val="368706835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p:nvPr/>
        </p:nvSpPr>
        <p:spPr>
          <a:xfrm>
            <a:off x="0" y="78262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34" name="Google Shape;134;p29"/>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35" name="Google Shape;135;p29"/>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Professor rating vs. beauty</a:t>
            </a:r>
            <a:endParaRPr sz="2933" b="1" cap="none" baseline="30000">
              <a:solidFill>
                <a:srgbClr val="F9F9F9"/>
              </a:solidFill>
              <a:latin typeface="Cambria"/>
              <a:ea typeface="Cambria"/>
              <a:cs typeface="Cambria"/>
              <a:sym typeface="Cambria"/>
            </a:endParaRPr>
          </a:p>
        </p:txBody>
      </p:sp>
      <p:sp>
        <p:nvSpPr>
          <p:cNvPr id="136" name="Google Shape;136;p29"/>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37" name="Google Shape;137;p29"/>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solidFill>
                  <a:srgbClr val="22373A"/>
                </a:solidFill>
                <a:latin typeface="Arial"/>
                <a:ea typeface="Arial"/>
                <a:cs typeface="Arial"/>
                <a:sym typeface="Arial"/>
              </a:rPr>
              <a:t>Professor evaluation score (higher score means better) vs. beauty  score (a score of 0 means average, negative score means below  average, and a positive score above average):</a:t>
            </a:r>
            <a:endParaRPr sz="2400">
              <a:latin typeface="Arial"/>
              <a:ea typeface="Arial"/>
              <a:cs typeface="Arial"/>
              <a:sym typeface="Arial"/>
            </a:endParaRPr>
          </a:p>
        </p:txBody>
      </p:sp>
      <p:pic>
        <p:nvPicPr>
          <p:cNvPr id="138" name="Google Shape;138;p29"/>
          <p:cNvPicPr preferRelativeResize="0"/>
          <p:nvPr/>
        </p:nvPicPr>
        <p:blipFill>
          <a:blip r:embed="rId3">
            <a:alphaModFix/>
          </a:blip>
          <a:stretch>
            <a:fillRect/>
          </a:stretch>
        </p:blipFill>
        <p:spPr>
          <a:xfrm>
            <a:off x="1710801" y="2424467"/>
            <a:ext cx="5600668" cy="4194868"/>
          </a:xfrm>
          <a:prstGeom prst="rect">
            <a:avLst/>
          </a:prstGeom>
          <a:noFill/>
          <a:ln>
            <a:noFill/>
          </a:ln>
        </p:spPr>
      </p:pic>
    </p:spTree>
    <p:extLst>
      <p:ext uri="{BB962C8B-B14F-4D97-AF65-F5344CB8AC3E}">
        <p14:creationId xmlns:p14="http://schemas.microsoft.com/office/powerpoint/2010/main" val="3766218795"/>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p:nvPr/>
        </p:nvSpPr>
        <p:spPr>
          <a:xfrm>
            <a:off x="1" y="0"/>
            <a:ext cx="12186961" cy="6849189"/>
          </a:xfrm>
          <a:custGeom>
            <a:avLst/>
            <a:gdLst/>
            <a:ahLst/>
            <a:cxnLst/>
            <a:rect l="l" t="t" r="r" b="b"/>
            <a:pathLst>
              <a:path w="120000" h="120000" extrusionOk="0">
                <a:moveTo>
                  <a:pt x="0" y="119989"/>
                </a:moveTo>
                <a:lnTo>
                  <a:pt x="119995" y="119989"/>
                </a:lnTo>
                <a:lnTo>
                  <a:pt x="119995" y="0"/>
                </a:lnTo>
                <a:lnTo>
                  <a:pt x="0" y="0"/>
                </a:lnTo>
                <a:lnTo>
                  <a:pt x="0" y="119989"/>
                </a:lnTo>
                <a:close/>
              </a:path>
            </a:pathLst>
          </a:custGeom>
          <a:solidFill>
            <a:srgbClr val="F9F9F9"/>
          </a:solidFill>
          <a:ln>
            <a:noFill/>
          </a:ln>
        </p:spPr>
        <p:txBody>
          <a:bodyPr spcFirstLastPara="1" wrap="square" lIns="0" tIns="0" rIns="0" bIns="0" anchor="t" anchorCtr="0">
            <a:noAutofit/>
          </a:bodyPr>
          <a:lstStyle/>
          <a:p>
            <a:endParaRPr sz="4400"/>
          </a:p>
        </p:txBody>
      </p:sp>
      <p:sp>
        <p:nvSpPr>
          <p:cNvPr id="144" name="Google Shape;144;p30"/>
          <p:cNvSpPr/>
          <p:nvPr/>
        </p:nvSpPr>
        <p:spPr>
          <a:xfrm>
            <a:off x="817701" y="55644"/>
            <a:ext cx="10551284" cy="163585"/>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endParaRPr sz="4400"/>
          </a:p>
        </p:txBody>
      </p:sp>
      <p:sp>
        <p:nvSpPr>
          <p:cNvPr id="145" name="Google Shape;145;p30"/>
          <p:cNvSpPr/>
          <p:nvPr/>
        </p:nvSpPr>
        <p:spPr>
          <a:xfrm>
            <a:off x="817701" y="143672"/>
            <a:ext cx="10551284" cy="410221"/>
          </a:xfrm>
          <a:custGeom>
            <a:avLst/>
            <a:gdLst/>
            <a:ahLst/>
            <a:cxnLst/>
            <a:rect l="l" t="t" r="r" b="b"/>
            <a:pathLst>
              <a:path w="120000" h="120000" extrusionOk="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spcFirstLastPara="1" wrap="square" lIns="0" tIns="0" rIns="0" bIns="0" anchor="t" anchorCtr="0">
            <a:noAutofit/>
          </a:bodyPr>
          <a:lstStyle/>
          <a:p>
            <a:endParaRPr sz="4400"/>
          </a:p>
        </p:txBody>
      </p:sp>
      <p:sp>
        <p:nvSpPr>
          <p:cNvPr id="146" name="Google Shape;146;p30"/>
          <p:cNvSpPr txBox="1"/>
          <p:nvPr/>
        </p:nvSpPr>
        <p:spPr>
          <a:xfrm>
            <a:off x="918467" y="132431"/>
            <a:ext cx="9327200" cy="559600"/>
          </a:xfrm>
          <a:prstGeom prst="rect">
            <a:avLst/>
          </a:prstGeom>
          <a:noFill/>
          <a:ln>
            <a:noFill/>
          </a:ln>
        </p:spPr>
        <p:txBody>
          <a:bodyPr spcFirstLastPara="1" wrap="square" lIns="0" tIns="0" rIns="0" bIns="0" anchor="t" anchorCtr="0">
            <a:noAutofit/>
          </a:bodyPr>
          <a:lstStyle/>
          <a:p>
            <a:pPr marL="33866"/>
            <a:r>
              <a:rPr lang="en" sz="2400">
                <a:solidFill>
                  <a:srgbClr val="3884B7"/>
                </a:solidFill>
                <a:latin typeface="Arial"/>
                <a:ea typeface="Arial"/>
                <a:cs typeface="Arial"/>
                <a:sym typeface="Arial"/>
              </a:rPr>
              <a:t>Which of the below is </a:t>
            </a:r>
            <a:r>
              <a:rPr lang="en" sz="2400" u="sng">
                <a:solidFill>
                  <a:srgbClr val="3884B7"/>
                </a:solidFill>
                <a:latin typeface="Arial"/>
                <a:ea typeface="Arial"/>
                <a:cs typeface="Arial"/>
                <a:sym typeface="Arial"/>
              </a:rPr>
              <a:t>correct </a:t>
            </a:r>
            <a:r>
              <a:rPr lang="en" sz="2400">
                <a:solidFill>
                  <a:srgbClr val="3884B7"/>
                </a:solidFill>
                <a:latin typeface="Arial"/>
                <a:ea typeface="Arial"/>
                <a:cs typeface="Arial"/>
                <a:sym typeface="Arial"/>
              </a:rPr>
              <a:t>based on the model output?</a:t>
            </a:r>
            <a:endParaRPr sz="2267">
              <a:latin typeface="Arial"/>
              <a:ea typeface="Arial"/>
              <a:cs typeface="Arial"/>
              <a:sym typeface="Arial"/>
            </a:endParaRPr>
          </a:p>
        </p:txBody>
      </p:sp>
      <p:sp>
        <p:nvSpPr>
          <p:cNvPr id="147" name="Google Shape;147;p30"/>
          <p:cNvSpPr txBox="1"/>
          <p:nvPr/>
        </p:nvSpPr>
        <p:spPr>
          <a:xfrm>
            <a:off x="11570811" y="6373849"/>
            <a:ext cx="350981" cy="241603"/>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33</a:t>
            </a:r>
            <a:endParaRPr sz="1867">
              <a:latin typeface="Arial"/>
              <a:ea typeface="Arial"/>
              <a:cs typeface="Arial"/>
              <a:sym typeface="Arial"/>
            </a:endParaRPr>
          </a:p>
        </p:txBody>
      </p:sp>
      <p:pic>
        <p:nvPicPr>
          <p:cNvPr id="148" name="Google Shape;148;p30"/>
          <p:cNvPicPr preferRelativeResize="0"/>
          <p:nvPr/>
        </p:nvPicPr>
        <p:blipFill>
          <a:blip r:embed="rId3">
            <a:alphaModFix/>
          </a:blip>
          <a:stretch>
            <a:fillRect/>
          </a:stretch>
        </p:blipFill>
        <p:spPr>
          <a:xfrm>
            <a:off x="2121199" y="623684"/>
            <a:ext cx="7215472" cy="1829600"/>
          </a:xfrm>
          <a:prstGeom prst="rect">
            <a:avLst/>
          </a:prstGeom>
          <a:noFill/>
          <a:ln>
            <a:noFill/>
          </a:ln>
        </p:spPr>
      </p:pic>
      <p:pic>
        <p:nvPicPr>
          <p:cNvPr id="149" name="Google Shape;149;p30"/>
          <p:cNvPicPr preferRelativeResize="0"/>
          <p:nvPr/>
        </p:nvPicPr>
        <p:blipFill>
          <a:blip r:embed="rId4">
            <a:alphaModFix/>
          </a:blip>
          <a:stretch>
            <a:fillRect/>
          </a:stretch>
        </p:blipFill>
        <p:spPr>
          <a:xfrm>
            <a:off x="1368685" y="2523100"/>
            <a:ext cx="8720500" cy="4092368"/>
          </a:xfrm>
          <a:prstGeom prst="rect">
            <a:avLst/>
          </a:prstGeom>
          <a:noFill/>
          <a:ln>
            <a:noFill/>
          </a:ln>
        </p:spPr>
      </p:pic>
    </p:spTree>
    <p:extLst>
      <p:ext uri="{BB962C8B-B14F-4D97-AF65-F5344CB8AC3E}">
        <p14:creationId xmlns:p14="http://schemas.microsoft.com/office/powerpoint/2010/main" val="170846133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p:nvPr/>
        </p:nvSpPr>
        <p:spPr>
          <a:xfrm>
            <a:off x="0" y="0"/>
            <a:ext cx="12186800" cy="6849200"/>
          </a:xfrm>
          <a:custGeom>
            <a:avLst/>
            <a:gdLst/>
            <a:ahLst/>
            <a:cxnLst/>
            <a:rect l="l" t="t" r="r" b="b"/>
            <a:pathLst>
              <a:path w="120000" h="120000" extrusionOk="0">
                <a:moveTo>
                  <a:pt x="0" y="119989"/>
                </a:moveTo>
                <a:lnTo>
                  <a:pt x="119995" y="119989"/>
                </a:lnTo>
                <a:lnTo>
                  <a:pt x="119995" y="0"/>
                </a:lnTo>
                <a:lnTo>
                  <a:pt x="0" y="0"/>
                </a:lnTo>
                <a:lnTo>
                  <a:pt x="0" y="119989"/>
                </a:lnTo>
                <a:close/>
              </a:path>
            </a:pathLst>
          </a:custGeom>
          <a:solidFill>
            <a:srgbClr val="F9F9F9"/>
          </a:solidFill>
          <a:ln>
            <a:noFill/>
          </a:ln>
        </p:spPr>
        <p:txBody>
          <a:bodyPr spcFirstLastPara="1" wrap="square" lIns="0" tIns="0" rIns="0" bIns="0" anchor="t" anchorCtr="0">
            <a:noAutofit/>
          </a:bodyPr>
          <a:lstStyle/>
          <a:p>
            <a:endParaRPr sz="4400"/>
          </a:p>
        </p:txBody>
      </p:sp>
      <p:sp>
        <p:nvSpPr>
          <p:cNvPr id="155" name="Google Shape;155;p31"/>
          <p:cNvSpPr/>
          <p:nvPr/>
        </p:nvSpPr>
        <p:spPr>
          <a:xfrm>
            <a:off x="817700" y="55643"/>
            <a:ext cx="10551200" cy="1636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endParaRPr sz="4400"/>
          </a:p>
        </p:txBody>
      </p:sp>
      <p:sp>
        <p:nvSpPr>
          <p:cNvPr id="156" name="Google Shape;156;p31"/>
          <p:cNvSpPr/>
          <p:nvPr/>
        </p:nvSpPr>
        <p:spPr>
          <a:xfrm>
            <a:off x="817700" y="143672"/>
            <a:ext cx="10551200" cy="410400"/>
          </a:xfrm>
          <a:custGeom>
            <a:avLst/>
            <a:gdLst/>
            <a:ahLst/>
            <a:cxnLst/>
            <a:rect l="l" t="t" r="r" b="b"/>
            <a:pathLst>
              <a:path w="120000" h="120000" extrusionOk="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spcFirstLastPara="1" wrap="square" lIns="0" tIns="0" rIns="0" bIns="0" anchor="t" anchorCtr="0">
            <a:noAutofit/>
          </a:bodyPr>
          <a:lstStyle/>
          <a:p>
            <a:endParaRPr sz="4400"/>
          </a:p>
        </p:txBody>
      </p:sp>
      <p:pic>
        <p:nvPicPr>
          <p:cNvPr id="157" name="Google Shape;157;p31"/>
          <p:cNvPicPr preferRelativeResize="0"/>
          <p:nvPr/>
        </p:nvPicPr>
        <p:blipFill>
          <a:blip r:embed="rId3">
            <a:alphaModFix/>
          </a:blip>
          <a:stretch>
            <a:fillRect/>
          </a:stretch>
        </p:blipFill>
        <p:spPr>
          <a:xfrm>
            <a:off x="1350767" y="2523101"/>
            <a:ext cx="8720501" cy="4075620"/>
          </a:xfrm>
          <a:prstGeom prst="rect">
            <a:avLst/>
          </a:prstGeom>
          <a:noFill/>
          <a:ln>
            <a:noFill/>
          </a:ln>
        </p:spPr>
      </p:pic>
      <p:sp>
        <p:nvSpPr>
          <p:cNvPr id="158" name="Google Shape;158;p31"/>
          <p:cNvSpPr txBox="1"/>
          <p:nvPr/>
        </p:nvSpPr>
        <p:spPr>
          <a:xfrm>
            <a:off x="918467" y="132431"/>
            <a:ext cx="9327200" cy="559600"/>
          </a:xfrm>
          <a:prstGeom prst="rect">
            <a:avLst/>
          </a:prstGeom>
          <a:noFill/>
          <a:ln>
            <a:noFill/>
          </a:ln>
        </p:spPr>
        <p:txBody>
          <a:bodyPr spcFirstLastPara="1" wrap="square" lIns="0" tIns="0" rIns="0" bIns="0" anchor="t" anchorCtr="0">
            <a:noAutofit/>
          </a:bodyPr>
          <a:lstStyle/>
          <a:p>
            <a:pPr marL="33866"/>
            <a:r>
              <a:rPr lang="en" sz="2400">
                <a:solidFill>
                  <a:srgbClr val="3884B7"/>
                </a:solidFill>
                <a:latin typeface="Arial"/>
                <a:ea typeface="Arial"/>
                <a:cs typeface="Arial"/>
                <a:sym typeface="Arial"/>
              </a:rPr>
              <a:t>Which of the below is </a:t>
            </a:r>
            <a:r>
              <a:rPr lang="en" sz="2400" u="sng">
                <a:solidFill>
                  <a:srgbClr val="3884B7"/>
                </a:solidFill>
                <a:latin typeface="Arial"/>
                <a:ea typeface="Arial"/>
                <a:cs typeface="Arial"/>
                <a:sym typeface="Arial"/>
              </a:rPr>
              <a:t>correct </a:t>
            </a:r>
            <a:r>
              <a:rPr lang="en" sz="2400">
                <a:solidFill>
                  <a:srgbClr val="3884B7"/>
                </a:solidFill>
                <a:latin typeface="Arial"/>
                <a:ea typeface="Arial"/>
                <a:cs typeface="Arial"/>
                <a:sym typeface="Arial"/>
              </a:rPr>
              <a:t>based on the model output?</a:t>
            </a:r>
            <a:endParaRPr sz="2267">
              <a:latin typeface="Arial"/>
              <a:ea typeface="Arial"/>
              <a:cs typeface="Arial"/>
              <a:sym typeface="Arial"/>
            </a:endParaRPr>
          </a:p>
        </p:txBody>
      </p:sp>
      <p:sp>
        <p:nvSpPr>
          <p:cNvPr id="159" name="Google Shape;159;p31"/>
          <p:cNvSpPr txBox="1"/>
          <p:nvPr/>
        </p:nvSpPr>
        <p:spPr>
          <a:xfrm>
            <a:off x="11570811" y="63738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33</a:t>
            </a:r>
            <a:endParaRPr sz="1867">
              <a:latin typeface="Arial"/>
              <a:ea typeface="Arial"/>
              <a:cs typeface="Arial"/>
              <a:sym typeface="Arial"/>
            </a:endParaRPr>
          </a:p>
        </p:txBody>
      </p:sp>
      <p:pic>
        <p:nvPicPr>
          <p:cNvPr id="160" name="Google Shape;160;p31"/>
          <p:cNvPicPr preferRelativeResize="0"/>
          <p:nvPr/>
        </p:nvPicPr>
        <p:blipFill>
          <a:blip r:embed="rId4">
            <a:alphaModFix/>
          </a:blip>
          <a:stretch>
            <a:fillRect/>
          </a:stretch>
        </p:blipFill>
        <p:spPr>
          <a:xfrm>
            <a:off x="2121199" y="623684"/>
            <a:ext cx="7215472" cy="1829600"/>
          </a:xfrm>
          <a:prstGeom prst="rect">
            <a:avLst/>
          </a:prstGeom>
          <a:noFill/>
          <a:ln>
            <a:noFill/>
          </a:ln>
        </p:spPr>
      </p:pic>
    </p:spTree>
    <p:extLst>
      <p:ext uri="{BB962C8B-B14F-4D97-AF65-F5344CB8AC3E}">
        <p14:creationId xmlns:p14="http://schemas.microsoft.com/office/powerpoint/2010/main" val="263296890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66" name="Google Shape;166;p32"/>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67" name="Google Shape;167;p32"/>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Exploratory analysis</a:t>
            </a:r>
            <a:endParaRPr sz="2933" b="1" cap="none" baseline="30000">
              <a:solidFill>
                <a:srgbClr val="F9F9F9"/>
              </a:solidFill>
              <a:latin typeface="Cambria"/>
              <a:ea typeface="Cambria"/>
              <a:cs typeface="Cambria"/>
              <a:sym typeface="Cambria"/>
            </a:endParaRPr>
          </a:p>
        </p:txBody>
      </p:sp>
      <p:sp>
        <p:nvSpPr>
          <p:cNvPr id="168" name="Google Shape;168;p32"/>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69" name="Google Shape;169;p32"/>
          <p:cNvSpPr txBox="1"/>
          <p:nvPr/>
        </p:nvSpPr>
        <p:spPr>
          <a:xfrm>
            <a:off x="918467" y="987653"/>
            <a:ext cx="4130400" cy="4896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Any interesting features?</a:t>
            </a:r>
            <a:endParaRPr sz="2400">
              <a:solidFill>
                <a:srgbClr val="3D85C6"/>
              </a:solidFill>
            </a:endParaRPr>
          </a:p>
        </p:txBody>
      </p:sp>
      <p:pic>
        <p:nvPicPr>
          <p:cNvPr id="170" name="Google Shape;170;p32"/>
          <p:cNvPicPr preferRelativeResize="0"/>
          <p:nvPr/>
        </p:nvPicPr>
        <p:blipFill>
          <a:blip r:embed="rId3">
            <a:alphaModFix/>
          </a:blip>
          <a:stretch>
            <a:fillRect/>
          </a:stretch>
        </p:blipFill>
        <p:spPr>
          <a:xfrm>
            <a:off x="5852901" y="987668"/>
            <a:ext cx="6068299" cy="4743633"/>
          </a:xfrm>
          <a:prstGeom prst="rect">
            <a:avLst/>
          </a:prstGeom>
          <a:noFill/>
          <a:ln>
            <a:noFill/>
          </a:ln>
        </p:spPr>
      </p:pic>
      <p:sp>
        <p:nvSpPr>
          <p:cNvPr id="171" name="Google Shape;171;p32"/>
          <p:cNvSpPr txBox="1"/>
          <p:nvPr/>
        </p:nvSpPr>
        <p:spPr>
          <a:xfrm>
            <a:off x="918467" y="2711301"/>
            <a:ext cx="4130400" cy="2132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For a given beauty score, are male professors evaluated higher, lower, or about the same as female professors?</a:t>
            </a:r>
            <a:endParaRPr sz="2400">
              <a:solidFill>
                <a:srgbClr val="3D85C6"/>
              </a:solidFill>
            </a:endParaRPr>
          </a:p>
        </p:txBody>
      </p:sp>
    </p:spTree>
    <p:extLst>
      <p:ext uri="{BB962C8B-B14F-4D97-AF65-F5344CB8AC3E}">
        <p14:creationId xmlns:p14="http://schemas.microsoft.com/office/powerpoint/2010/main" val="204874513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77" name="Google Shape;177;p33"/>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78" name="Google Shape;178;p33"/>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Exploratory analysis</a:t>
            </a:r>
            <a:endParaRPr sz="2933" b="1" cap="none" baseline="30000">
              <a:solidFill>
                <a:srgbClr val="F9F9F9"/>
              </a:solidFill>
              <a:latin typeface="Cambria"/>
              <a:ea typeface="Cambria"/>
              <a:cs typeface="Cambria"/>
              <a:sym typeface="Cambria"/>
            </a:endParaRPr>
          </a:p>
        </p:txBody>
      </p:sp>
      <p:sp>
        <p:nvSpPr>
          <p:cNvPr id="179" name="Google Shape;179;p33"/>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80" name="Google Shape;180;p33"/>
          <p:cNvSpPr txBox="1"/>
          <p:nvPr/>
        </p:nvSpPr>
        <p:spPr>
          <a:xfrm>
            <a:off x="918467" y="987653"/>
            <a:ext cx="4130400" cy="4896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Any interesting features?</a:t>
            </a:r>
            <a:endParaRPr sz="2400">
              <a:solidFill>
                <a:srgbClr val="3D85C6"/>
              </a:solidFill>
            </a:endParaRPr>
          </a:p>
        </p:txBody>
      </p:sp>
      <p:sp>
        <p:nvSpPr>
          <p:cNvPr id="181" name="Google Shape;181;p33"/>
          <p:cNvSpPr txBox="1"/>
          <p:nvPr/>
        </p:nvSpPr>
        <p:spPr>
          <a:xfrm>
            <a:off x="918467" y="1477299"/>
            <a:ext cx="4130400" cy="1234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t>Few females with very low beauty scores.</a:t>
            </a:r>
            <a:endParaRPr sz="2400"/>
          </a:p>
        </p:txBody>
      </p:sp>
      <p:pic>
        <p:nvPicPr>
          <p:cNvPr id="182" name="Google Shape;182;p33"/>
          <p:cNvPicPr preferRelativeResize="0"/>
          <p:nvPr/>
        </p:nvPicPr>
        <p:blipFill>
          <a:blip r:embed="rId3">
            <a:alphaModFix/>
          </a:blip>
          <a:stretch>
            <a:fillRect/>
          </a:stretch>
        </p:blipFill>
        <p:spPr>
          <a:xfrm>
            <a:off x="5852901" y="987668"/>
            <a:ext cx="6068299" cy="4743633"/>
          </a:xfrm>
          <a:prstGeom prst="rect">
            <a:avLst/>
          </a:prstGeom>
          <a:noFill/>
          <a:ln>
            <a:noFill/>
          </a:ln>
        </p:spPr>
      </p:pic>
      <p:sp>
        <p:nvSpPr>
          <p:cNvPr id="183" name="Google Shape;183;p33"/>
          <p:cNvSpPr txBox="1"/>
          <p:nvPr/>
        </p:nvSpPr>
        <p:spPr>
          <a:xfrm>
            <a:off x="918467" y="2711301"/>
            <a:ext cx="4130400" cy="2132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For a given beauty score, are male professors evaluated higher, lower, or about the same as female professors?</a:t>
            </a:r>
            <a:endParaRPr sz="2400">
              <a:solidFill>
                <a:srgbClr val="3D85C6"/>
              </a:solidFill>
            </a:endParaRPr>
          </a:p>
        </p:txBody>
      </p:sp>
    </p:spTree>
    <p:extLst>
      <p:ext uri="{BB962C8B-B14F-4D97-AF65-F5344CB8AC3E}">
        <p14:creationId xmlns:p14="http://schemas.microsoft.com/office/powerpoint/2010/main" val="3921847840"/>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p:nvPr/>
        </p:nvSpPr>
        <p:spPr>
          <a:xfrm>
            <a:off x="0" y="77211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89" name="Google Shape;189;p34"/>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90" name="Google Shape;190;p34"/>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Exploratory analysis</a:t>
            </a:r>
            <a:endParaRPr sz="2933" b="1" cap="none" baseline="30000">
              <a:solidFill>
                <a:srgbClr val="F9F9F9"/>
              </a:solidFill>
              <a:latin typeface="Cambria"/>
              <a:ea typeface="Cambria"/>
              <a:cs typeface="Cambria"/>
              <a:sym typeface="Cambria"/>
            </a:endParaRPr>
          </a:p>
        </p:txBody>
      </p:sp>
      <p:sp>
        <p:nvSpPr>
          <p:cNvPr id="191" name="Google Shape;191;p34"/>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92" name="Google Shape;192;p34"/>
          <p:cNvSpPr txBox="1"/>
          <p:nvPr/>
        </p:nvSpPr>
        <p:spPr>
          <a:xfrm>
            <a:off x="918467" y="987653"/>
            <a:ext cx="4130400" cy="4896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Any interesting features?</a:t>
            </a:r>
            <a:endParaRPr sz="2400">
              <a:solidFill>
                <a:srgbClr val="3D85C6"/>
              </a:solidFill>
            </a:endParaRPr>
          </a:p>
        </p:txBody>
      </p:sp>
      <p:sp>
        <p:nvSpPr>
          <p:cNvPr id="193" name="Google Shape;193;p34"/>
          <p:cNvSpPr txBox="1"/>
          <p:nvPr/>
        </p:nvSpPr>
        <p:spPr>
          <a:xfrm>
            <a:off x="918467" y="1477299"/>
            <a:ext cx="4130400" cy="1234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t>Few females with very low beauty scores.</a:t>
            </a:r>
            <a:endParaRPr sz="2400"/>
          </a:p>
        </p:txBody>
      </p:sp>
      <p:pic>
        <p:nvPicPr>
          <p:cNvPr id="194" name="Google Shape;194;p34"/>
          <p:cNvPicPr preferRelativeResize="0"/>
          <p:nvPr/>
        </p:nvPicPr>
        <p:blipFill>
          <a:blip r:embed="rId3">
            <a:alphaModFix/>
          </a:blip>
          <a:stretch>
            <a:fillRect/>
          </a:stretch>
        </p:blipFill>
        <p:spPr>
          <a:xfrm>
            <a:off x="5852901" y="987668"/>
            <a:ext cx="6068299" cy="4743633"/>
          </a:xfrm>
          <a:prstGeom prst="rect">
            <a:avLst/>
          </a:prstGeom>
          <a:noFill/>
          <a:ln>
            <a:noFill/>
          </a:ln>
        </p:spPr>
      </p:pic>
      <p:sp>
        <p:nvSpPr>
          <p:cNvPr id="195" name="Google Shape;195;p34"/>
          <p:cNvSpPr txBox="1"/>
          <p:nvPr/>
        </p:nvSpPr>
        <p:spPr>
          <a:xfrm>
            <a:off x="918467" y="2711301"/>
            <a:ext cx="4130400" cy="2132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a:solidFill>
                  <a:srgbClr val="3D85C6"/>
                </a:solidFill>
              </a:rPr>
              <a:t>For a given beauty score, are male professors evaluated higher, lower, or about the same as female professors?</a:t>
            </a:r>
            <a:endParaRPr sz="2400">
              <a:solidFill>
                <a:srgbClr val="3D85C6"/>
              </a:solidFill>
            </a:endParaRPr>
          </a:p>
        </p:txBody>
      </p:sp>
      <p:sp>
        <p:nvSpPr>
          <p:cNvPr id="196" name="Google Shape;196;p34"/>
          <p:cNvSpPr txBox="1"/>
          <p:nvPr/>
        </p:nvSpPr>
        <p:spPr>
          <a:xfrm>
            <a:off x="918467" y="4597599"/>
            <a:ext cx="4130400" cy="1234000"/>
          </a:xfrm>
          <a:prstGeom prst="rect">
            <a:avLst/>
          </a:prstGeom>
          <a:noFill/>
          <a:ln>
            <a:noFill/>
          </a:ln>
        </p:spPr>
        <p:txBody>
          <a:bodyPr spcFirstLastPara="1" wrap="square" lIns="0" tIns="0" rIns="0" bIns="0" anchor="t" anchorCtr="0">
            <a:noAutofit/>
          </a:bodyPr>
          <a:lstStyle/>
          <a:p>
            <a:pPr marL="33866" marR="16933">
              <a:lnSpc>
                <a:spcPct val="129899"/>
              </a:lnSpc>
              <a:buSzPts val="1100"/>
            </a:pPr>
            <a:r>
              <a:rPr lang="en" sz="2400" dirty="0"/>
              <a:t>Maybe higher?</a:t>
            </a:r>
            <a:endParaRPr sz="2400" dirty="0"/>
          </a:p>
        </p:txBody>
      </p:sp>
    </p:spTree>
    <p:extLst>
      <p:ext uri="{BB962C8B-B14F-4D97-AF65-F5344CB8AC3E}">
        <p14:creationId xmlns:p14="http://schemas.microsoft.com/office/powerpoint/2010/main" val="1994680395"/>
      </p:ext>
    </p:extLst>
  </p:cSld>
  <p:clrMapOvr>
    <a:masterClrMapping/>
  </p:clrMapOvr>
  <p:transition>
    <p:fade thruBlk="1"/>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13819</TotalTime>
  <Words>1184</Words>
  <Application>Microsoft Macintosh PowerPoint</Application>
  <PresentationFormat>Widescreen</PresentationFormat>
  <Paragraphs>112</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Gill Sans MT</vt:lpstr>
      <vt:lpstr>Lucida Sans</vt:lpstr>
      <vt:lpstr>Wingdings 2</vt:lpstr>
      <vt:lpstr>Dividend</vt:lpstr>
      <vt:lpstr>INFO 5871-001: Data Science / Info Science</vt:lpstr>
      <vt:lpstr>Model selection</vt:lpstr>
      <vt:lpstr>Beauty in the classroom</vt:lpstr>
      <vt:lpstr>Professor rating vs. beauty</vt:lpstr>
      <vt:lpstr>PowerPoint Presentation</vt:lpstr>
      <vt:lpstr>PowerPoint Presentation</vt:lpstr>
      <vt:lpstr>Exploratory analysis</vt:lpstr>
      <vt:lpstr>Exploratory analysis</vt:lpstr>
      <vt:lpstr>Exploratory analysis</vt:lpstr>
      <vt:lpstr>Professor rating vs. beauty + gender</vt:lpstr>
      <vt:lpstr>Professor rating vs. beauty + gender</vt:lpstr>
      <vt:lpstr>Full Model</vt:lpstr>
      <vt:lpstr>Hypotheses</vt:lpstr>
      <vt:lpstr>Assessing significance: numerical variables</vt:lpstr>
      <vt:lpstr>Assessing significance: numerical variables</vt:lpstr>
      <vt:lpstr>Assessing significance: categorical variables</vt:lpstr>
      <vt:lpstr>Assessing significance: categorical variables</vt:lpstr>
      <vt:lpstr>Assessing significance</vt:lpstr>
      <vt:lpstr>Backward-elimination  </vt:lpstr>
      <vt:lpstr>Backward-elimination</vt:lpstr>
      <vt:lpstr>Forward-selection</vt:lpstr>
      <vt:lpstr>Backward-Elimination vs. Forward-Selection</vt:lpstr>
      <vt:lpstr>Adjusted R2 vs. p-value approaches</vt:lpstr>
      <vt:lpstr>CAution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Keke Wu</cp:lastModifiedBy>
  <cp:revision>68</cp:revision>
  <dcterms:created xsi:type="dcterms:W3CDTF">2019-08-24T17:30:40Z</dcterms:created>
  <dcterms:modified xsi:type="dcterms:W3CDTF">2019-11-08T16:16:50Z</dcterms:modified>
</cp:coreProperties>
</file>