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6"/>
  </p:notesMasterIdLst>
  <p:sldIdLst>
    <p:sldId id="256" r:id="rId2"/>
    <p:sldId id="261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72" r:id="rId11"/>
    <p:sldId id="271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DF5E6-1C9C-1645-84C7-07C94D82A3D1}" type="datetimeFigureOut">
              <a:rPr lang="en-US" smtClean="0"/>
              <a:t>11/3/19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97F2A-77BC-2647-88EC-248BB500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0e0ee2f80_1_1121:notes"/>
          <p:cNvSpPr txBox="1">
            <a:spLocks noGrp="1"/>
          </p:cNvSpPr>
          <p:nvPr>
            <p:ph type="body" idx="1"/>
          </p:nvPr>
        </p:nvSpPr>
        <p:spPr>
          <a:xfrm>
            <a:off x="685785" y="434338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200" tIns="171200" rIns="171200" bIns="171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60e0ee2f80_1_1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279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0e0ee2f80_1_1212:notes"/>
          <p:cNvSpPr txBox="1">
            <a:spLocks noGrp="1"/>
          </p:cNvSpPr>
          <p:nvPr>
            <p:ph type="body" idx="1"/>
          </p:nvPr>
        </p:nvSpPr>
        <p:spPr>
          <a:xfrm>
            <a:off x="685785" y="434338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200" tIns="171200" rIns="171200" bIns="171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60e0ee2f80_1_1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8871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0e0ee2f80_1_1134:notes"/>
          <p:cNvSpPr txBox="1">
            <a:spLocks noGrp="1"/>
          </p:cNvSpPr>
          <p:nvPr>
            <p:ph type="body" idx="1"/>
          </p:nvPr>
        </p:nvSpPr>
        <p:spPr>
          <a:xfrm>
            <a:off x="685785" y="434338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200" tIns="171200" rIns="171200" bIns="171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60e0ee2f80_1_1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8758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0e0ee2f80_1_1142:notes"/>
          <p:cNvSpPr txBox="1">
            <a:spLocks noGrp="1"/>
          </p:cNvSpPr>
          <p:nvPr>
            <p:ph type="body" idx="1"/>
          </p:nvPr>
        </p:nvSpPr>
        <p:spPr>
          <a:xfrm>
            <a:off x="685785" y="434338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200" tIns="171200" rIns="171200" bIns="171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60e0ee2f80_1_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2416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0e0ee2f80_1_1169:notes"/>
          <p:cNvSpPr txBox="1">
            <a:spLocks noGrp="1"/>
          </p:cNvSpPr>
          <p:nvPr>
            <p:ph type="body" idx="1"/>
          </p:nvPr>
        </p:nvSpPr>
        <p:spPr>
          <a:xfrm>
            <a:off x="685785" y="434338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200" tIns="171200" rIns="171200" bIns="171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60e0ee2f80_1_1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9736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0e0ee2f80_1_1150:notes"/>
          <p:cNvSpPr txBox="1">
            <a:spLocks noGrp="1"/>
          </p:cNvSpPr>
          <p:nvPr>
            <p:ph type="body" idx="1"/>
          </p:nvPr>
        </p:nvSpPr>
        <p:spPr>
          <a:xfrm>
            <a:off x="685785" y="434338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200" tIns="171200" rIns="171200" bIns="171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60e0ee2f80_1_1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2454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0e0ee2f80_1_1177:notes"/>
          <p:cNvSpPr txBox="1">
            <a:spLocks noGrp="1"/>
          </p:cNvSpPr>
          <p:nvPr>
            <p:ph type="body" idx="1"/>
          </p:nvPr>
        </p:nvSpPr>
        <p:spPr>
          <a:xfrm>
            <a:off x="685785" y="434338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200" tIns="171200" rIns="171200" bIns="171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60e0ee2f80_1_1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1798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0e0ee2f80_1_1185:notes"/>
          <p:cNvSpPr txBox="1">
            <a:spLocks noGrp="1"/>
          </p:cNvSpPr>
          <p:nvPr>
            <p:ph type="body" idx="1"/>
          </p:nvPr>
        </p:nvSpPr>
        <p:spPr>
          <a:xfrm>
            <a:off x="685785" y="434338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200" tIns="171200" rIns="171200" bIns="171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60e0ee2f80_1_1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9819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0e0ee2f80_1_1082:notes"/>
          <p:cNvSpPr txBox="1">
            <a:spLocks noGrp="1"/>
          </p:cNvSpPr>
          <p:nvPr>
            <p:ph type="body" idx="1"/>
          </p:nvPr>
        </p:nvSpPr>
        <p:spPr>
          <a:xfrm>
            <a:off x="685785" y="434338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200" tIns="171200" rIns="171200" bIns="171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60e0ee2f80_1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4677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0e0ee2f80_1_1204:notes"/>
          <p:cNvSpPr txBox="1">
            <a:spLocks noGrp="1"/>
          </p:cNvSpPr>
          <p:nvPr>
            <p:ph type="body" idx="1"/>
          </p:nvPr>
        </p:nvSpPr>
        <p:spPr>
          <a:xfrm>
            <a:off x="685785" y="434338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200" tIns="171200" rIns="171200" bIns="171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60e0ee2f80_1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628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4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6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7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5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8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0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364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7B1F-1643-DB4A-A2FA-8BCD8F58F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 5871-001: Data Science / Info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303BC-0E65-1448-8347-E5E53CB03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>
            <a:normAutofit/>
          </a:bodyPr>
          <a:lstStyle/>
          <a:p>
            <a:r>
              <a:rPr lang="en-US" dirty="0"/>
              <a:t>Robin burke, Fall 2019</a:t>
            </a:r>
          </a:p>
        </p:txBody>
      </p:sp>
    </p:spTree>
    <p:extLst>
      <p:ext uri="{BB962C8B-B14F-4D97-AF65-F5344CB8AC3E}">
        <p14:creationId xmlns:p14="http://schemas.microsoft.com/office/powerpoint/2010/main" val="2693079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D2A3-E437-B843-A37E-47C826C3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INFLUENCE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4FFC-2439-6943-99E3-733E8CB5D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Residuals normalized</a:t>
            </a:r>
          </a:p>
          <a:p>
            <a:r>
              <a:rPr lang="en-US" dirty="0"/>
              <a:t>vs Leverage</a:t>
            </a:r>
          </a:p>
          <a:p>
            <a:pPr lvl="1"/>
            <a:r>
              <a:rPr lang="en-US" dirty="0"/>
              <a:t>high leverage = the potential to change </a:t>
            </a:r>
            <a:br>
              <a:rPr lang="en-US" dirty="0"/>
            </a:br>
            <a:r>
              <a:rPr lang="en-US" dirty="0"/>
              <a:t>the answer</a:t>
            </a:r>
          </a:p>
          <a:p>
            <a:r>
              <a:rPr lang="en-US" dirty="0"/>
              <a:t>Dot size = Cook's distance</a:t>
            </a:r>
          </a:p>
          <a:p>
            <a:pPr lvl="1"/>
            <a:r>
              <a:rPr lang="en-US" dirty="0"/>
              <a:t>measures the effect of deleting the observation</a:t>
            </a:r>
          </a:p>
          <a:p>
            <a:pPr lvl="1"/>
            <a:r>
              <a:rPr lang="en-US" dirty="0"/>
              <a:t>we talked about eyeballing this</a:t>
            </a:r>
          </a:p>
          <a:p>
            <a:r>
              <a:rPr lang="en-US" dirty="0"/>
              <a:t>Tells us if there are outliers with big influence</a:t>
            </a:r>
            <a:br>
              <a:rPr lang="en-US" dirty="0"/>
            </a:br>
            <a:r>
              <a:rPr lang="en-US" dirty="0"/>
              <a:t>on the findings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F397C3-B1BF-1448-B288-D136A5A0A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707" y="2180496"/>
            <a:ext cx="62611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2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5D12E-B504-2F45-B3CD-81DDA418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SINGLE-VARIABLE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5DE96-FD87-B44F-96DE-C4D0346DE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115273" cy="3678303"/>
          </a:xfrm>
        </p:spPr>
        <p:txBody>
          <a:bodyPr/>
          <a:lstStyle/>
          <a:p>
            <a:r>
              <a:rPr lang="en-US" dirty="0"/>
              <a:t>#1: Actual vs predicted against VAR</a:t>
            </a:r>
          </a:p>
          <a:p>
            <a:r>
              <a:rPr lang="en-US" dirty="0"/>
              <a:t>#2: Residuals vs VAR</a:t>
            </a:r>
          </a:p>
          <a:p>
            <a:r>
              <a:rPr lang="en-US" dirty="0"/>
              <a:t>#3: Partial regression</a:t>
            </a:r>
          </a:p>
          <a:p>
            <a:pPr lvl="1"/>
            <a:r>
              <a:rPr lang="en-US" dirty="0"/>
              <a:t>what are the residuals without VAR?</a:t>
            </a:r>
          </a:p>
          <a:p>
            <a:pPr lvl="1"/>
            <a:r>
              <a:rPr lang="en-US" dirty="0"/>
              <a:t>plot residuals with VAR and without</a:t>
            </a:r>
          </a:p>
          <a:p>
            <a:r>
              <a:rPr lang="en-US" dirty="0"/>
              <a:t>#4: Component / Component plus Residual</a:t>
            </a:r>
          </a:p>
          <a:p>
            <a:pPr lvl="1"/>
            <a:r>
              <a:rPr lang="en-US" dirty="0"/>
              <a:t>plots the residuals + regression term</a:t>
            </a:r>
          </a:p>
          <a:p>
            <a:pPr lvl="1"/>
            <a:r>
              <a:rPr lang="en-US" dirty="0"/>
              <a:t>like #2 but including the slope due to VAR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692ED2-5790-8447-AAC7-B2AE1A3E1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522" y="1963171"/>
            <a:ext cx="6902450" cy="423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84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/>
          <p:nvPr/>
        </p:nvSpPr>
        <p:spPr>
          <a:xfrm>
            <a:off x="0" y="761603"/>
            <a:ext cx="12186800" cy="608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82"/>
                </a:moveTo>
                <a:lnTo>
                  <a:pt x="119995" y="119982"/>
                </a:lnTo>
                <a:lnTo>
                  <a:pt x="119995" y="0"/>
                </a:lnTo>
                <a:lnTo>
                  <a:pt x="0" y="0"/>
                </a:lnTo>
                <a:lnTo>
                  <a:pt x="0" y="119982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207" name="Google Shape;207;p36"/>
          <p:cNvSpPr/>
          <p:nvPr/>
        </p:nvSpPr>
        <p:spPr>
          <a:xfrm>
            <a:off x="0" y="0"/>
            <a:ext cx="12186800" cy="762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853"/>
                </a:moveTo>
                <a:lnTo>
                  <a:pt x="119995" y="119853"/>
                </a:lnTo>
                <a:lnTo>
                  <a:pt x="119995" y="0"/>
                </a:lnTo>
                <a:lnTo>
                  <a:pt x="0" y="0"/>
                </a:lnTo>
                <a:lnTo>
                  <a:pt x="0" y="119853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208" name="Google Shape;208;p36"/>
          <p:cNvSpPr txBox="1">
            <a:spLocks noGrp="1"/>
          </p:cNvSpPr>
          <p:nvPr>
            <p:ph type="title"/>
          </p:nvPr>
        </p:nvSpPr>
        <p:spPr>
          <a:xfrm>
            <a:off x="270809" y="169499"/>
            <a:ext cx="11650400" cy="3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Several options for improving a model</a:t>
            </a:r>
            <a:endParaRPr/>
          </a:p>
        </p:txBody>
      </p:sp>
      <p:sp>
        <p:nvSpPr>
          <p:cNvPr id="209" name="Google Shape;209;p36"/>
          <p:cNvSpPr txBox="1"/>
          <p:nvPr/>
        </p:nvSpPr>
        <p:spPr>
          <a:xfrm>
            <a:off x="11570811" y="6377749"/>
            <a:ext cx="350800" cy="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>
              <a:lnSpc>
                <a:spcPct val="111333"/>
              </a:lnSpc>
            </a:pPr>
            <a:r>
              <a:rPr lang="en" sz="1867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 sz="18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6"/>
          <p:cNvSpPr txBox="1"/>
          <p:nvPr/>
        </p:nvSpPr>
        <p:spPr>
          <a:xfrm>
            <a:off x="918467" y="1196768"/>
            <a:ext cx="10232400" cy="3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 marR="16933">
              <a:lnSpc>
                <a:spcPct val="129899"/>
              </a:lnSpc>
              <a:buSzPts val="1100"/>
            </a:pPr>
            <a:r>
              <a:rPr lang="en" sz="2400"/>
              <a:t>Transforming variables</a:t>
            </a:r>
            <a:endParaRPr sz="2400"/>
          </a:p>
          <a:p>
            <a:pPr marL="33866" marR="16933">
              <a:lnSpc>
                <a:spcPct val="129899"/>
              </a:lnSpc>
              <a:buSzPts val="1100"/>
            </a:pPr>
            <a:endParaRPr sz="2400"/>
          </a:p>
          <a:p>
            <a:pPr marL="33866" marR="16933">
              <a:lnSpc>
                <a:spcPct val="129899"/>
              </a:lnSpc>
              <a:buSzPts val="1100"/>
            </a:pPr>
            <a:r>
              <a:rPr lang="en" sz="2400"/>
              <a:t>Seeking out additional variables to fill model gaps</a:t>
            </a:r>
            <a:endParaRPr sz="2400"/>
          </a:p>
          <a:p>
            <a:pPr marL="33866" marR="16933">
              <a:lnSpc>
                <a:spcPct val="129899"/>
              </a:lnSpc>
              <a:buSzPts val="1100"/>
            </a:pPr>
            <a:endParaRPr sz="2400"/>
          </a:p>
          <a:p>
            <a:pPr marL="33866" marR="16933">
              <a:lnSpc>
                <a:spcPct val="129899"/>
              </a:lnSpc>
              <a:buSzPts val="1100"/>
            </a:pPr>
            <a:r>
              <a:rPr lang="en" sz="2400"/>
              <a:t>Using more advanced methods that would account for challenges around inconsistent variability or nonlinear relationships between predictors and the outcome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04001070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0" y="761603"/>
            <a:ext cx="12186800" cy="608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82"/>
                </a:moveTo>
                <a:lnTo>
                  <a:pt x="119995" y="119982"/>
                </a:lnTo>
                <a:lnTo>
                  <a:pt x="119995" y="0"/>
                </a:lnTo>
                <a:lnTo>
                  <a:pt x="0" y="0"/>
                </a:lnTo>
                <a:lnTo>
                  <a:pt x="0" y="119982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216" name="Google Shape;216;p37"/>
          <p:cNvSpPr/>
          <p:nvPr/>
        </p:nvSpPr>
        <p:spPr>
          <a:xfrm>
            <a:off x="0" y="0"/>
            <a:ext cx="12186800" cy="762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853"/>
                </a:moveTo>
                <a:lnTo>
                  <a:pt x="119995" y="119853"/>
                </a:lnTo>
                <a:lnTo>
                  <a:pt x="119995" y="0"/>
                </a:lnTo>
                <a:lnTo>
                  <a:pt x="0" y="0"/>
                </a:lnTo>
                <a:lnTo>
                  <a:pt x="0" y="119853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217" name="Google Shape;217;p37"/>
          <p:cNvSpPr txBox="1">
            <a:spLocks noGrp="1"/>
          </p:cNvSpPr>
          <p:nvPr>
            <p:ph type="title"/>
          </p:nvPr>
        </p:nvSpPr>
        <p:spPr>
          <a:xfrm>
            <a:off x="270809" y="169499"/>
            <a:ext cx="11650400" cy="3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Transformations</a:t>
            </a:r>
            <a:endParaRPr/>
          </a:p>
        </p:txBody>
      </p:sp>
      <p:sp>
        <p:nvSpPr>
          <p:cNvPr id="218" name="Google Shape;218;p37"/>
          <p:cNvSpPr txBox="1"/>
          <p:nvPr/>
        </p:nvSpPr>
        <p:spPr>
          <a:xfrm>
            <a:off x="11570811" y="6377749"/>
            <a:ext cx="350800" cy="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>
              <a:lnSpc>
                <a:spcPct val="111333"/>
              </a:lnSpc>
            </a:pPr>
            <a:r>
              <a:rPr lang="en" sz="1867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 sz="18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7"/>
          <p:cNvSpPr txBox="1"/>
          <p:nvPr/>
        </p:nvSpPr>
        <p:spPr>
          <a:xfrm>
            <a:off x="918467" y="1215472"/>
            <a:ext cx="10232400" cy="5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 marR="16933">
              <a:lnSpc>
                <a:spcPct val="129899"/>
              </a:lnSpc>
              <a:buClr>
                <a:schemeClr val="dk1"/>
              </a:buClr>
              <a:buSzPts val="1100"/>
            </a:pPr>
            <a:r>
              <a:rPr lang="en" sz="2400"/>
              <a:t>If the concern with the model is non-linear relationships between the explanatory variable(s) and the response variable, transforming the response variable can be helpful.</a:t>
            </a:r>
            <a:endParaRPr sz="2400"/>
          </a:p>
          <a:p>
            <a:pPr marL="609585" marR="16933" indent="-457189">
              <a:lnSpc>
                <a:spcPct val="129899"/>
              </a:lnSpc>
              <a:buSzPts val="1800"/>
              <a:buChar char="●"/>
            </a:pPr>
            <a:r>
              <a:rPr lang="en" sz="2400"/>
              <a:t>Log transformation (log y)</a:t>
            </a:r>
            <a:endParaRPr sz="2400"/>
          </a:p>
          <a:p>
            <a:pPr marL="609585" marR="16933" indent="-457189">
              <a:lnSpc>
                <a:spcPct val="129899"/>
              </a:lnSpc>
              <a:buSzPts val="1800"/>
              <a:buChar char="●"/>
            </a:pPr>
            <a:r>
              <a:rPr lang="en" sz="2400"/>
              <a:t>Square root transformation (sqrt(y))</a:t>
            </a:r>
            <a:endParaRPr sz="2400"/>
          </a:p>
          <a:p>
            <a:pPr marL="609585" marR="16933" indent="-457189">
              <a:lnSpc>
                <a:spcPct val="129899"/>
              </a:lnSpc>
              <a:buSzPts val="1800"/>
              <a:buChar char="●"/>
            </a:pPr>
            <a:r>
              <a:rPr lang="en" sz="2400"/>
              <a:t>Inverse transformation (1/y)</a:t>
            </a:r>
            <a:endParaRPr sz="2400"/>
          </a:p>
          <a:p>
            <a:pPr marL="609585" marR="16933" indent="-457189">
              <a:lnSpc>
                <a:spcPct val="129899"/>
              </a:lnSpc>
              <a:buSzPts val="1800"/>
              <a:buChar char="●"/>
            </a:pPr>
            <a:r>
              <a:rPr lang="en" sz="2400"/>
              <a:t>Truncation (cap the max value possible)</a:t>
            </a:r>
            <a:endParaRPr sz="2400"/>
          </a:p>
          <a:p>
            <a:pPr marL="33866" marR="16933">
              <a:lnSpc>
                <a:spcPct val="129899"/>
              </a:lnSpc>
              <a:buClr>
                <a:schemeClr val="dk1"/>
              </a:buClr>
              <a:buSzPts val="1100"/>
            </a:pPr>
            <a:r>
              <a:rPr lang="en" sz="2400"/>
              <a:t>It is also possible to apply transformations to the explanatory variable(s), however such transformations tend to make the model coefficients even harder to interpret.</a:t>
            </a:r>
            <a:endParaRPr sz="2400"/>
          </a:p>
          <a:p>
            <a:pPr marL="33866" marR="16933">
              <a:lnSpc>
                <a:spcPct val="129899"/>
              </a:lnSpc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72144306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/>
          <p:nvPr/>
        </p:nvSpPr>
        <p:spPr>
          <a:xfrm>
            <a:off x="0" y="773960"/>
            <a:ext cx="12186800" cy="608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82"/>
                </a:moveTo>
                <a:lnTo>
                  <a:pt x="119995" y="119982"/>
                </a:lnTo>
                <a:lnTo>
                  <a:pt x="119995" y="0"/>
                </a:lnTo>
                <a:lnTo>
                  <a:pt x="0" y="0"/>
                </a:lnTo>
                <a:lnTo>
                  <a:pt x="0" y="119982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225" name="Google Shape;225;p38"/>
          <p:cNvSpPr/>
          <p:nvPr/>
        </p:nvSpPr>
        <p:spPr>
          <a:xfrm>
            <a:off x="0" y="0"/>
            <a:ext cx="12186800" cy="762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853"/>
                </a:moveTo>
                <a:lnTo>
                  <a:pt x="119995" y="119853"/>
                </a:lnTo>
                <a:lnTo>
                  <a:pt x="119995" y="0"/>
                </a:lnTo>
                <a:lnTo>
                  <a:pt x="0" y="0"/>
                </a:lnTo>
                <a:lnTo>
                  <a:pt x="0" y="119853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226" name="Google Shape;226;p38"/>
          <p:cNvSpPr txBox="1">
            <a:spLocks noGrp="1"/>
          </p:cNvSpPr>
          <p:nvPr>
            <p:ph type="title"/>
          </p:nvPr>
        </p:nvSpPr>
        <p:spPr>
          <a:xfrm>
            <a:off x="270809" y="169499"/>
            <a:ext cx="11650400" cy="3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Models can be wrong, but useful</a:t>
            </a:r>
            <a:endParaRPr/>
          </a:p>
        </p:txBody>
      </p:sp>
      <p:sp>
        <p:nvSpPr>
          <p:cNvPr id="227" name="Google Shape;227;p38"/>
          <p:cNvSpPr txBox="1"/>
          <p:nvPr/>
        </p:nvSpPr>
        <p:spPr>
          <a:xfrm>
            <a:off x="11570811" y="6377749"/>
            <a:ext cx="350800" cy="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>
              <a:lnSpc>
                <a:spcPct val="111333"/>
              </a:lnSpc>
            </a:pPr>
            <a:r>
              <a:rPr lang="en" sz="1867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 sz="18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8"/>
          <p:cNvSpPr txBox="1"/>
          <p:nvPr/>
        </p:nvSpPr>
        <p:spPr>
          <a:xfrm>
            <a:off x="918467" y="1252872"/>
            <a:ext cx="10232400" cy="48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 marR="16933">
              <a:lnSpc>
                <a:spcPct val="129899"/>
              </a:lnSpc>
            </a:pPr>
            <a:r>
              <a:rPr lang="en" sz="2400" i="1" dirty="0"/>
              <a:t>All models are wrong, but some are useful.</a:t>
            </a:r>
            <a:endParaRPr sz="2400" i="1" dirty="0"/>
          </a:p>
          <a:p>
            <a:pPr marL="33866" marR="16933" indent="575719">
              <a:lnSpc>
                <a:spcPct val="129899"/>
              </a:lnSpc>
            </a:pPr>
            <a:r>
              <a:rPr lang="en" sz="2400" i="1" dirty="0"/>
              <a:t>- George Box</a:t>
            </a:r>
            <a:endParaRPr sz="2400" i="1" dirty="0"/>
          </a:p>
          <a:p>
            <a:pPr marL="33866" marR="16933">
              <a:lnSpc>
                <a:spcPct val="129899"/>
              </a:lnSpc>
            </a:pPr>
            <a:endParaRPr sz="2400" dirty="0"/>
          </a:p>
          <a:p>
            <a:pPr marL="33866" marR="16933">
              <a:lnSpc>
                <a:spcPct val="129899"/>
              </a:lnSpc>
              <a:buSzPts val="1100"/>
            </a:pPr>
            <a:r>
              <a:rPr lang="en" sz="2400" dirty="0"/>
              <a:t>No model is perfect, but even imperfect models can be useful, as long as we are clear and report the model’s shortcomings.</a:t>
            </a:r>
            <a:endParaRPr sz="2400" dirty="0"/>
          </a:p>
          <a:p>
            <a:pPr marL="33866" marR="16933">
              <a:lnSpc>
                <a:spcPct val="129899"/>
              </a:lnSpc>
              <a:buSzPts val="1100"/>
            </a:pPr>
            <a:endParaRPr sz="2400" dirty="0"/>
          </a:p>
          <a:p>
            <a:pPr marL="33866" marR="16933">
              <a:lnSpc>
                <a:spcPct val="129899"/>
              </a:lnSpc>
              <a:buClr>
                <a:schemeClr val="dk1"/>
              </a:buClr>
              <a:buSzPts val="1100"/>
            </a:pPr>
            <a:r>
              <a:rPr lang="en" sz="2400" dirty="0"/>
              <a:t>If conditions are grossly violated, we should not report the model results, but instead consider a new model, even if it means learning more statistical methods or finding someone who can help.</a:t>
            </a:r>
          </a:p>
          <a:p>
            <a:pPr marL="33866" marR="16933">
              <a:lnSpc>
                <a:spcPct val="129899"/>
              </a:lnSpc>
              <a:buClr>
                <a:schemeClr val="dk1"/>
              </a:buClr>
              <a:buSzPts val="1100"/>
            </a:pPr>
            <a:r>
              <a:rPr lang="en" sz="2400" dirty="0"/>
              <a:t>	Note: Applied math has the LISA program for statistical consulting</a:t>
            </a:r>
            <a:endParaRPr sz="2400" dirty="0"/>
          </a:p>
          <a:p>
            <a:pPr marR="16933">
              <a:lnSpc>
                <a:spcPct val="129899"/>
              </a:lnSpc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076167095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D99DC3-F0DD-004F-9FE6-4B85C635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model conditions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EEB25-5992-4A42-B295-B47A2AA3E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11,  Part 4</a:t>
            </a:r>
          </a:p>
        </p:txBody>
      </p:sp>
    </p:spTree>
    <p:extLst>
      <p:ext uri="{BB962C8B-B14F-4D97-AF65-F5344CB8AC3E}">
        <p14:creationId xmlns:p14="http://schemas.microsoft.com/office/powerpoint/2010/main" val="75365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/>
          <p:nvPr/>
        </p:nvSpPr>
        <p:spPr>
          <a:xfrm>
            <a:off x="0" y="772113"/>
            <a:ext cx="12186800" cy="608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82"/>
                </a:moveTo>
                <a:lnTo>
                  <a:pt x="119995" y="119982"/>
                </a:lnTo>
                <a:lnTo>
                  <a:pt x="119995" y="0"/>
                </a:lnTo>
                <a:lnTo>
                  <a:pt x="0" y="0"/>
                </a:lnTo>
                <a:lnTo>
                  <a:pt x="0" y="119982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126" name="Google Shape;126;p28"/>
          <p:cNvSpPr/>
          <p:nvPr/>
        </p:nvSpPr>
        <p:spPr>
          <a:xfrm>
            <a:off x="0" y="0"/>
            <a:ext cx="12186800" cy="762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853"/>
                </a:moveTo>
                <a:lnTo>
                  <a:pt x="119995" y="119853"/>
                </a:lnTo>
                <a:lnTo>
                  <a:pt x="119995" y="0"/>
                </a:lnTo>
                <a:lnTo>
                  <a:pt x="0" y="0"/>
                </a:lnTo>
                <a:lnTo>
                  <a:pt x="0" y="119853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270809" y="169499"/>
            <a:ext cx="11650400" cy="3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Modeling conditions</a:t>
            </a:r>
            <a:endParaRPr/>
          </a:p>
        </p:txBody>
      </p:sp>
      <p:sp>
        <p:nvSpPr>
          <p:cNvPr id="128" name="Google Shape;128;p28"/>
          <p:cNvSpPr txBox="1"/>
          <p:nvPr/>
        </p:nvSpPr>
        <p:spPr>
          <a:xfrm>
            <a:off x="11570811" y="6377749"/>
            <a:ext cx="350800" cy="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>
              <a:lnSpc>
                <a:spcPct val="111333"/>
              </a:lnSpc>
            </a:pPr>
            <a:r>
              <a:rPr lang="en" sz="1867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 sz="18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8"/>
          <p:cNvSpPr txBox="1"/>
          <p:nvPr/>
        </p:nvSpPr>
        <p:spPr>
          <a:xfrm>
            <a:off x="918467" y="2206533"/>
            <a:ext cx="10232400" cy="36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 marR="16933">
              <a:lnSpc>
                <a:spcPct val="129899"/>
              </a:lnSpc>
              <a:buClr>
                <a:schemeClr val="dk1"/>
              </a:buClr>
              <a:buSzPts val="1100"/>
            </a:pPr>
            <a:r>
              <a:rPr lang="en" sz="2400"/>
              <a:t>The model depends on the following conditions</a:t>
            </a:r>
            <a:endParaRPr sz="2400"/>
          </a:p>
          <a:p>
            <a:pPr marL="609585" marR="16933" indent="-457189">
              <a:lnSpc>
                <a:spcPct val="129899"/>
              </a:lnSpc>
              <a:buSzPts val="1800"/>
              <a:buAutoNum type="arabicPeriod"/>
            </a:pPr>
            <a:r>
              <a:rPr lang="en" sz="2400"/>
              <a:t>residuals are nearly normal (less important for larger data sets)</a:t>
            </a:r>
            <a:endParaRPr sz="2400"/>
          </a:p>
          <a:p>
            <a:pPr marL="609585" marR="16933" indent="-457189">
              <a:lnSpc>
                <a:spcPct val="129899"/>
              </a:lnSpc>
              <a:buSzPts val="1800"/>
              <a:buAutoNum type="arabicPeriod"/>
            </a:pPr>
            <a:r>
              <a:rPr lang="en" sz="2400"/>
              <a:t>residuals have constant variability</a:t>
            </a:r>
            <a:endParaRPr sz="2400"/>
          </a:p>
          <a:p>
            <a:pPr marL="609585" marR="16933" indent="-457189">
              <a:lnSpc>
                <a:spcPct val="129899"/>
              </a:lnSpc>
              <a:buSzPts val="1800"/>
              <a:buAutoNum type="arabicPeriod"/>
            </a:pPr>
            <a:r>
              <a:rPr lang="en" sz="2400"/>
              <a:t>residuals are independent</a:t>
            </a:r>
            <a:endParaRPr sz="2400"/>
          </a:p>
          <a:p>
            <a:pPr marL="609585" marR="16933" indent="-457189">
              <a:lnSpc>
                <a:spcPct val="129899"/>
              </a:lnSpc>
              <a:buSzPts val="1800"/>
              <a:buAutoNum type="arabicPeriod"/>
            </a:pPr>
            <a:r>
              <a:rPr lang="en" sz="2400"/>
              <a:t>each variable is linearly related to the outcome</a:t>
            </a:r>
            <a:endParaRPr sz="2400"/>
          </a:p>
          <a:p>
            <a:pPr marL="33866" marR="16933">
              <a:lnSpc>
                <a:spcPct val="129899"/>
              </a:lnSpc>
              <a:buClr>
                <a:schemeClr val="dk1"/>
              </a:buClr>
              <a:buSzPts val="1100"/>
            </a:pPr>
            <a:r>
              <a:rPr lang="en" sz="2400"/>
              <a:t>We often use graphical methods to check the validity of these conditions, which we will go through in detail in the following slides.</a:t>
            </a:r>
            <a:endParaRPr sz="2400"/>
          </a:p>
          <a:p>
            <a:pPr marL="33866" marR="16933">
              <a:lnSpc>
                <a:spcPct val="129899"/>
              </a:lnSpc>
            </a:pPr>
            <a:endParaRPr sz="2400"/>
          </a:p>
        </p:txBody>
      </p:sp>
      <p:pic>
        <p:nvPicPr>
          <p:cNvPr id="130" name="Google Shape;1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304" y="1127018"/>
            <a:ext cx="6056101" cy="932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6701460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/>
          <p:nvPr/>
        </p:nvSpPr>
        <p:spPr>
          <a:xfrm>
            <a:off x="0" y="761603"/>
            <a:ext cx="12186800" cy="608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82"/>
                </a:moveTo>
                <a:lnTo>
                  <a:pt x="119995" y="119982"/>
                </a:lnTo>
                <a:lnTo>
                  <a:pt x="119995" y="0"/>
                </a:lnTo>
                <a:lnTo>
                  <a:pt x="0" y="0"/>
                </a:lnTo>
                <a:lnTo>
                  <a:pt x="0" y="119982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136" name="Google Shape;136;p29"/>
          <p:cNvSpPr/>
          <p:nvPr/>
        </p:nvSpPr>
        <p:spPr>
          <a:xfrm>
            <a:off x="0" y="0"/>
            <a:ext cx="12186800" cy="762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853"/>
                </a:moveTo>
                <a:lnTo>
                  <a:pt x="119995" y="119853"/>
                </a:lnTo>
                <a:lnTo>
                  <a:pt x="119995" y="0"/>
                </a:lnTo>
                <a:lnTo>
                  <a:pt x="0" y="0"/>
                </a:lnTo>
                <a:lnTo>
                  <a:pt x="0" y="119853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137" name="Google Shape;137;p29"/>
          <p:cNvSpPr txBox="1">
            <a:spLocks noGrp="1"/>
          </p:cNvSpPr>
          <p:nvPr>
            <p:ph type="title"/>
          </p:nvPr>
        </p:nvSpPr>
        <p:spPr>
          <a:xfrm>
            <a:off x="270809" y="169499"/>
            <a:ext cx="11650400" cy="3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(1) nearly normal residuals</a:t>
            </a:r>
            <a:endParaRPr/>
          </a:p>
        </p:txBody>
      </p:sp>
      <p:sp>
        <p:nvSpPr>
          <p:cNvPr id="138" name="Google Shape;138;p29"/>
          <p:cNvSpPr txBox="1"/>
          <p:nvPr/>
        </p:nvSpPr>
        <p:spPr>
          <a:xfrm>
            <a:off x="11570811" y="6377749"/>
            <a:ext cx="350800" cy="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>
              <a:lnSpc>
                <a:spcPct val="111333"/>
              </a:lnSpc>
            </a:pPr>
            <a:r>
              <a:rPr lang="en" sz="1867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 sz="18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9"/>
          <p:cNvSpPr txBox="1"/>
          <p:nvPr/>
        </p:nvSpPr>
        <p:spPr>
          <a:xfrm>
            <a:off x="918467" y="987631"/>
            <a:ext cx="102324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 marR="16933">
              <a:lnSpc>
                <a:spcPct val="129899"/>
              </a:lnSpc>
            </a:pPr>
            <a:r>
              <a:rPr lang="en" sz="2400"/>
              <a:t>Histogram of the residuals.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734" y="1552067"/>
            <a:ext cx="5109532" cy="421586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 txBox="1"/>
          <p:nvPr/>
        </p:nvSpPr>
        <p:spPr>
          <a:xfrm>
            <a:off x="979800" y="5767931"/>
            <a:ext cx="102324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 marR="16933">
              <a:lnSpc>
                <a:spcPct val="129899"/>
              </a:lnSpc>
            </a:pPr>
            <a:r>
              <a:rPr lang="en" sz="2400"/>
              <a:t>Does this condition appear to be satisfied?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3160824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/>
          <p:nvPr/>
        </p:nvSpPr>
        <p:spPr>
          <a:xfrm>
            <a:off x="0" y="761603"/>
            <a:ext cx="12186800" cy="608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82"/>
                </a:moveTo>
                <a:lnTo>
                  <a:pt x="119995" y="119982"/>
                </a:lnTo>
                <a:lnTo>
                  <a:pt x="119995" y="0"/>
                </a:lnTo>
                <a:lnTo>
                  <a:pt x="0" y="0"/>
                </a:lnTo>
                <a:lnTo>
                  <a:pt x="0" y="119982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147" name="Google Shape;147;p30"/>
          <p:cNvSpPr/>
          <p:nvPr/>
        </p:nvSpPr>
        <p:spPr>
          <a:xfrm>
            <a:off x="0" y="0"/>
            <a:ext cx="12186800" cy="762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853"/>
                </a:moveTo>
                <a:lnTo>
                  <a:pt x="119995" y="119853"/>
                </a:lnTo>
                <a:lnTo>
                  <a:pt x="119995" y="0"/>
                </a:lnTo>
                <a:lnTo>
                  <a:pt x="0" y="0"/>
                </a:lnTo>
                <a:lnTo>
                  <a:pt x="0" y="119853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148" name="Google Shape;148;p30"/>
          <p:cNvSpPr txBox="1">
            <a:spLocks noGrp="1"/>
          </p:cNvSpPr>
          <p:nvPr>
            <p:ph type="title"/>
          </p:nvPr>
        </p:nvSpPr>
        <p:spPr>
          <a:xfrm>
            <a:off x="270809" y="169499"/>
            <a:ext cx="11650400" cy="3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(2) constant variability in residuals</a:t>
            </a:r>
            <a:endParaRPr/>
          </a:p>
        </p:txBody>
      </p:sp>
      <p:sp>
        <p:nvSpPr>
          <p:cNvPr id="149" name="Google Shape;149;p30"/>
          <p:cNvSpPr txBox="1"/>
          <p:nvPr/>
        </p:nvSpPr>
        <p:spPr>
          <a:xfrm>
            <a:off x="11570811" y="6377749"/>
            <a:ext cx="350800" cy="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>
              <a:lnSpc>
                <a:spcPct val="111333"/>
              </a:lnSpc>
            </a:pPr>
            <a:r>
              <a:rPr lang="en" sz="1867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 sz="18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0"/>
          <p:cNvSpPr txBox="1"/>
          <p:nvPr/>
        </p:nvSpPr>
        <p:spPr>
          <a:xfrm>
            <a:off x="918467" y="987633"/>
            <a:ext cx="10806000" cy="7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 marR="16933">
              <a:lnSpc>
                <a:spcPct val="129899"/>
              </a:lnSpc>
            </a:pPr>
            <a:r>
              <a:rPr lang="en" sz="2400"/>
              <a:t>Scatterplot of residuals and/or absolute value of residuals vs. fitted (predicted).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0"/>
          <p:cNvSpPr txBox="1"/>
          <p:nvPr/>
        </p:nvSpPr>
        <p:spPr>
          <a:xfrm>
            <a:off x="979800" y="5767931"/>
            <a:ext cx="102324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 marR="16933">
              <a:lnSpc>
                <a:spcPct val="129899"/>
              </a:lnSpc>
            </a:pPr>
            <a:r>
              <a:rPr lang="en" sz="2400"/>
              <a:t>Does this condition appear to be satisfied?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469" y="1534801"/>
            <a:ext cx="9534500" cy="4130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7845523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>
            <a:spLocks noGrp="1"/>
          </p:cNvSpPr>
          <p:nvPr>
            <p:ph type="title"/>
          </p:nvPr>
        </p:nvSpPr>
        <p:spPr>
          <a:xfrm>
            <a:off x="428464" y="999593"/>
            <a:ext cx="11650400" cy="3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33866">
              <a:spcBef>
                <a:spcPts val="0"/>
              </a:spcBef>
            </a:pPr>
            <a:r>
              <a:rPr lang="en" sz="2667" b="1" cap="none" dirty="0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Checking constant variance - recap</a:t>
            </a:r>
            <a:endParaRPr sz="3333" dirty="0"/>
          </a:p>
        </p:txBody>
      </p:sp>
      <p:sp>
        <p:nvSpPr>
          <p:cNvPr id="167" name="Google Shape;167;p32"/>
          <p:cNvSpPr/>
          <p:nvPr/>
        </p:nvSpPr>
        <p:spPr>
          <a:xfrm>
            <a:off x="817700" y="4108757"/>
            <a:ext cx="10551200" cy="163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8470" y="0"/>
                </a:moveTo>
                <a:lnTo>
                  <a:pt x="1527" y="0"/>
                </a:lnTo>
                <a:lnTo>
                  <a:pt x="934" y="5826"/>
                </a:lnTo>
                <a:lnTo>
                  <a:pt x="448" y="21691"/>
                </a:lnTo>
                <a:lnTo>
                  <a:pt x="120" y="45172"/>
                </a:lnTo>
                <a:lnTo>
                  <a:pt x="0" y="73846"/>
                </a:lnTo>
                <a:lnTo>
                  <a:pt x="0" y="119758"/>
                </a:lnTo>
                <a:lnTo>
                  <a:pt x="119998" y="119758"/>
                </a:lnTo>
                <a:lnTo>
                  <a:pt x="119998" y="73846"/>
                </a:lnTo>
                <a:lnTo>
                  <a:pt x="119877" y="45172"/>
                </a:lnTo>
                <a:lnTo>
                  <a:pt x="119549" y="21691"/>
                </a:lnTo>
                <a:lnTo>
                  <a:pt x="119063" y="5826"/>
                </a:lnTo>
                <a:lnTo>
                  <a:pt x="118470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168" name="Google Shape;168;p32"/>
          <p:cNvSpPr/>
          <p:nvPr/>
        </p:nvSpPr>
        <p:spPr>
          <a:xfrm>
            <a:off x="817700" y="4196793"/>
            <a:ext cx="10551200" cy="386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998" y="0"/>
                </a:moveTo>
                <a:lnTo>
                  <a:pt x="0" y="0"/>
                </a:lnTo>
                <a:lnTo>
                  <a:pt x="0" y="88581"/>
                </a:lnTo>
                <a:lnTo>
                  <a:pt x="120" y="100723"/>
                </a:lnTo>
                <a:lnTo>
                  <a:pt x="448" y="110666"/>
                </a:lnTo>
                <a:lnTo>
                  <a:pt x="934" y="117384"/>
                </a:lnTo>
                <a:lnTo>
                  <a:pt x="1527" y="119852"/>
                </a:lnTo>
                <a:lnTo>
                  <a:pt x="118470" y="119852"/>
                </a:lnTo>
                <a:lnTo>
                  <a:pt x="119063" y="117384"/>
                </a:lnTo>
                <a:lnTo>
                  <a:pt x="119549" y="110666"/>
                </a:lnTo>
                <a:lnTo>
                  <a:pt x="119877" y="100723"/>
                </a:lnTo>
                <a:lnTo>
                  <a:pt x="119998" y="88581"/>
                </a:lnTo>
                <a:lnTo>
                  <a:pt x="119998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169" name="Google Shape;169;p32"/>
          <p:cNvSpPr txBox="1"/>
          <p:nvPr/>
        </p:nvSpPr>
        <p:spPr>
          <a:xfrm>
            <a:off x="1016700" y="2252473"/>
            <a:ext cx="10153200" cy="3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R="16933">
              <a:lnSpc>
                <a:spcPct val="129800"/>
              </a:lnSpc>
            </a:pPr>
            <a:r>
              <a:rPr lang="en" sz="2000" dirty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When we did simple linear regression (one explanatory  variable) we checked the constant variance condition using a  plot of </a:t>
            </a:r>
            <a:r>
              <a:rPr lang="en" sz="2000" i="1" dirty="0">
                <a:solidFill>
                  <a:srgbClr val="0DA5FF"/>
                </a:solidFill>
                <a:latin typeface="Arial"/>
                <a:ea typeface="Arial"/>
                <a:cs typeface="Arial"/>
                <a:sym typeface="Arial"/>
              </a:rPr>
              <a:t>residuals vs. x</a:t>
            </a:r>
            <a:r>
              <a:rPr lang="en" sz="2000" dirty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rgbClr val="22373A"/>
              </a:solidFill>
            </a:endParaRPr>
          </a:p>
          <a:p>
            <a:pPr marR="67732">
              <a:lnSpc>
                <a:spcPct val="129800"/>
              </a:lnSpc>
              <a:spcBef>
                <a:spcPts val="667"/>
              </a:spcBef>
            </a:pPr>
            <a:r>
              <a:rPr lang="en" sz="2000" dirty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With multiple linear regression (2+ explanatory variables) we  checked the constant variance condition using a plot of  </a:t>
            </a:r>
            <a:r>
              <a:rPr lang="en" sz="2000" i="1" dirty="0">
                <a:solidFill>
                  <a:srgbClr val="0DA5FF"/>
                </a:solidFill>
                <a:latin typeface="Arial"/>
                <a:ea typeface="Arial"/>
                <a:cs typeface="Arial"/>
                <a:sym typeface="Arial"/>
              </a:rPr>
              <a:t>residuals vs. fitted</a:t>
            </a:r>
            <a:r>
              <a:rPr lang="en" sz="2000" dirty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33"/>
              </a:spcBef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866"/>
            <a:r>
              <a:rPr lang="en" sz="2000" dirty="0">
                <a:solidFill>
                  <a:srgbClr val="3884B7"/>
                </a:solidFill>
                <a:latin typeface="Arial"/>
                <a:ea typeface="Arial"/>
                <a:cs typeface="Arial"/>
                <a:sym typeface="Arial"/>
              </a:rPr>
              <a:t>Why are we using different plots?</a:t>
            </a:r>
            <a:endParaRPr sz="2000" dirty="0">
              <a:solidFill>
                <a:srgbClr val="3884B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866"/>
            <a:endParaRPr sz="2000" dirty="0">
              <a:solidFill>
                <a:srgbClr val="3884B7"/>
              </a:solidFill>
            </a:endParaRPr>
          </a:p>
          <a:p>
            <a:pPr marL="33866"/>
            <a:r>
              <a:rPr lang="en" sz="2000" i="1" dirty="0">
                <a:solidFill>
                  <a:srgbClr val="22373A"/>
                </a:solidFill>
              </a:rPr>
              <a:t>In multiple linear regression there are many explanatory variables, so a plot of residuals vs. one of them wouldn’t give us the complete picture.</a:t>
            </a:r>
          </a:p>
          <a:p>
            <a:pPr marL="33866"/>
            <a:r>
              <a:rPr lang="en" sz="2000" i="1" dirty="0">
                <a:solidFill>
                  <a:srgbClr val="22373A"/>
                </a:solidFill>
              </a:rPr>
              <a:t>	We can look at them one at a time to check</a:t>
            </a:r>
            <a:endParaRPr sz="2000" i="1" dirty="0">
              <a:solidFill>
                <a:srgbClr val="22373A"/>
              </a:solidFill>
            </a:endParaRPr>
          </a:p>
        </p:txBody>
      </p:sp>
      <p:sp>
        <p:nvSpPr>
          <p:cNvPr id="170" name="Google Shape;170;p32"/>
          <p:cNvSpPr txBox="1"/>
          <p:nvPr/>
        </p:nvSpPr>
        <p:spPr>
          <a:xfrm>
            <a:off x="11570811" y="6373849"/>
            <a:ext cx="350800" cy="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>
              <a:lnSpc>
                <a:spcPct val="111333"/>
              </a:lnSpc>
            </a:pPr>
            <a:r>
              <a:rPr lang="en" sz="1867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 sz="1867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5392554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/>
          <p:nvPr/>
        </p:nvSpPr>
        <p:spPr>
          <a:xfrm>
            <a:off x="0" y="761603"/>
            <a:ext cx="12186800" cy="608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82"/>
                </a:moveTo>
                <a:lnTo>
                  <a:pt x="119995" y="119982"/>
                </a:lnTo>
                <a:lnTo>
                  <a:pt x="119995" y="0"/>
                </a:lnTo>
                <a:lnTo>
                  <a:pt x="0" y="0"/>
                </a:lnTo>
                <a:lnTo>
                  <a:pt x="0" y="119982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176" name="Google Shape;176;p33"/>
          <p:cNvSpPr/>
          <p:nvPr/>
        </p:nvSpPr>
        <p:spPr>
          <a:xfrm>
            <a:off x="0" y="0"/>
            <a:ext cx="12186800" cy="762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853"/>
                </a:moveTo>
                <a:lnTo>
                  <a:pt x="119995" y="119853"/>
                </a:lnTo>
                <a:lnTo>
                  <a:pt x="119995" y="0"/>
                </a:lnTo>
                <a:lnTo>
                  <a:pt x="0" y="0"/>
                </a:lnTo>
                <a:lnTo>
                  <a:pt x="0" y="119853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270809" y="169499"/>
            <a:ext cx="11650400" cy="3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(3) independent residuals</a:t>
            </a:r>
            <a:endParaRPr/>
          </a:p>
        </p:txBody>
      </p:sp>
      <p:sp>
        <p:nvSpPr>
          <p:cNvPr id="178" name="Google Shape;178;p33"/>
          <p:cNvSpPr txBox="1"/>
          <p:nvPr/>
        </p:nvSpPr>
        <p:spPr>
          <a:xfrm>
            <a:off x="11570811" y="6377749"/>
            <a:ext cx="350800" cy="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>
              <a:lnSpc>
                <a:spcPct val="111333"/>
              </a:lnSpc>
            </a:pPr>
            <a:r>
              <a:rPr lang="en" sz="1867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 sz="18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3"/>
          <p:cNvSpPr txBox="1"/>
          <p:nvPr/>
        </p:nvSpPr>
        <p:spPr>
          <a:xfrm>
            <a:off x="918467" y="987631"/>
            <a:ext cx="102324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 marR="16933">
              <a:lnSpc>
                <a:spcPct val="129899"/>
              </a:lnSpc>
            </a:pPr>
            <a:r>
              <a:rPr lang="en" sz="2400"/>
              <a:t>Scatterplot of residuals vs. order of data collection.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567" y="1599899"/>
            <a:ext cx="8863501" cy="394086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3"/>
          <p:cNvSpPr txBox="1"/>
          <p:nvPr/>
        </p:nvSpPr>
        <p:spPr>
          <a:xfrm>
            <a:off x="979800" y="5767931"/>
            <a:ext cx="102324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 marR="16933">
              <a:lnSpc>
                <a:spcPct val="129899"/>
              </a:lnSpc>
            </a:pPr>
            <a:r>
              <a:rPr lang="en" sz="2400"/>
              <a:t>Does this condition appear to be satisfied?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8357559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/>
          <p:nvPr/>
        </p:nvSpPr>
        <p:spPr>
          <a:xfrm>
            <a:off x="0" y="761603"/>
            <a:ext cx="12186800" cy="608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82"/>
                </a:moveTo>
                <a:lnTo>
                  <a:pt x="119995" y="119982"/>
                </a:lnTo>
                <a:lnTo>
                  <a:pt x="119995" y="0"/>
                </a:lnTo>
                <a:lnTo>
                  <a:pt x="0" y="0"/>
                </a:lnTo>
                <a:lnTo>
                  <a:pt x="0" y="119982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187" name="Google Shape;187;p34"/>
          <p:cNvSpPr/>
          <p:nvPr/>
        </p:nvSpPr>
        <p:spPr>
          <a:xfrm>
            <a:off x="0" y="0"/>
            <a:ext cx="12186800" cy="762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853"/>
                </a:moveTo>
                <a:lnTo>
                  <a:pt x="119995" y="119853"/>
                </a:lnTo>
                <a:lnTo>
                  <a:pt x="119995" y="0"/>
                </a:lnTo>
                <a:lnTo>
                  <a:pt x="0" y="0"/>
                </a:lnTo>
                <a:lnTo>
                  <a:pt x="0" y="119853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188" name="Google Shape;188;p34"/>
          <p:cNvSpPr txBox="1">
            <a:spLocks noGrp="1"/>
          </p:cNvSpPr>
          <p:nvPr>
            <p:ph type="title"/>
          </p:nvPr>
        </p:nvSpPr>
        <p:spPr>
          <a:xfrm>
            <a:off x="270809" y="169499"/>
            <a:ext cx="11650400" cy="3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More on the condition of independent residuals</a:t>
            </a:r>
            <a:endParaRPr/>
          </a:p>
        </p:txBody>
      </p:sp>
      <p:sp>
        <p:nvSpPr>
          <p:cNvPr id="189" name="Google Shape;189;p34"/>
          <p:cNvSpPr txBox="1"/>
          <p:nvPr/>
        </p:nvSpPr>
        <p:spPr>
          <a:xfrm>
            <a:off x="11570811" y="6377749"/>
            <a:ext cx="350800" cy="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>
              <a:lnSpc>
                <a:spcPct val="111333"/>
              </a:lnSpc>
            </a:pPr>
            <a:r>
              <a:rPr lang="en" sz="1867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 sz="18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4"/>
          <p:cNvSpPr txBox="1"/>
          <p:nvPr/>
        </p:nvSpPr>
        <p:spPr>
          <a:xfrm>
            <a:off x="918464" y="987627"/>
            <a:ext cx="10232400" cy="12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 marR="16933">
              <a:lnSpc>
                <a:spcPct val="129899"/>
              </a:lnSpc>
              <a:buClr>
                <a:schemeClr val="dk1"/>
              </a:buClr>
              <a:buSzPts val="1100"/>
            </a:pPr>
            <a:r>
              <a:rPr lang="en" sz="2400"/>
              <a:t>Checking for independent residuals allows us to indirectly check for independent observations.</a:t>
            </a:r>
            <a:endParaRPr sz="2400"/>
          </a:p>
          <a:p>
            <a:pPr marL="33866" marR="16933">
              <a:lnSpc>
                <a:spcPct val="129899"/>
              </a:lnSpc>
              <a:buSzPts val="1100"/>
            </a:pPr>
            <a:endParaRPr sz="2400"/>
          </a:p>
          <a:p>
            <a:pPr marL="33866" marR="16933">
              <a:lnSpc>
                <a:spcPct val="129899"/>
              </a:lnSpc>
              <a:buClr>
                <a:schemeClr val="dk1"/>
              </a:buClr>
              <a:buSzPts val="1100"/>
            </a:pPr>
            <a:r>
              <a:rPr lang="en" sz="2400"/>
              <a:t>If observations and residuals are independent, we would not expect to see an increasing or decreasing trend in the scatterplot of residuals vs. order of data collection.</a:t>
            </a:r>
            <a:endParaRPr sz="2400"/>
          </a:p>
          <a:p>
            <a:pPr marL="33866" marR="16933">
              <a:lnSpc>
                <a:spcPct val="129899"/>
              </a:lnSpc>
              <a:buSzPts val="1100"/>
            </a:pPr>
            <a:endParaRPr sz="2400"/>
          </a:p>
          <a:p>
            <a:pPr marL="33866" marR="16933">
              <a:lnSpc>
                <a:spcPct val="129899"/>
              </a:lnSpc>
              <a:buClr>
                <a:schemeClr val="dk1"/>
              </a:buClr>
              <a:buSzPts val="1100"/>
            </a:pPr>
            <a:r>
              <a:rPr lang="en" sz="2400"/>
              <a:t>This condition is often violated when we have time series data. Such data require more advanced time series regression techniques for proper analysis.</a:t>
            </a:r>
            <a:endParaRPr sz="2400"/>
          </a:p>
          <a:p>
            <a:pPr marL="33866" marR="16933">
              <a:lnSpc>
                <a:spcPct val="129899"/>
              </a:lnSpc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56469951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/>
          <p:nvPr/>
        </p:nvSpPr>
        <p:spPr>
          <a:xfrm>
            <a:off x="0" y="772113"/>
            <a:ext cx="12186800" cy="608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82"/>
                </a:moveTo>
                <a:lnTo>
                  <a:pt x="119995" y="119982"/>
                </a:lnTo>
                <a:lnTo>
                  <a:pt x="119995" y="0"/>
                </a:lnTo>
                <a:lnTo>
                  <a:pt x="0" y="0"/>
                </a:lnTo>
                <a:lnTo>
                  <a:pt x="0" y="119982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196" name="Google Shape;196;p35"/>
          <p:cNvSpPr/>
          <p:nvPr/>
        </p:nvSpPr>
        <p:spPr>
          <a:xfrm>
            <a:off x="0" y="0"/>
            <a:ext cx="12186800" cy="762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853"/>
                </a:moveTo>
                <a:lnTo>
                  <a:pt x="119995" y="119853"/>
                </a:lnTo>
                <a:lnTo>
                  <a:pt x="119995" y="0"/>
                </a:lnTo>
                <a:lnTo>
                  <a:pt x="0" y="0"/>
                </a:lnTo>
                <a:lnTo>
                  <a:pt x="0" y="119853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197" name="Google Shape;197;p35"/>
          <p:cNvSpPr txBox="1">
            <a:spLocks noGrp="1"/>
          </p:cNvSpPr>
          <p:nvPr>
            <p:ph type="title"/>
          </p:nvPr>
        </p:nvSpPr>
        <p:spPr>
          <a:xfrm>
            <a:off x="270809" y="169499"/>
            <a:ext cx="11650400" cy="3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(4) linear relationships</a:t>
            </a:r>
            <a:endParaRPr/>
          </a:p>
        </p:txBody>
      </p:sp>
      <p:sp>
        <p:nvSpPr>
          <p:cNvPr id="198" name="Google Shape;198;p35"/>
          <p:cNvSpPr txBox="1"/>
          <p:nvPr/>
        </p:nvSpPr>
        <p:spPr>
          <a:xfrm>
            <a:off x="11570811" y="6377749"/>
            <a:ext cx="350800" cy="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>
              <a:lnSpc>
                <a:spcPct val="111333"/>
              </a:lnSpc>
            </a:pPr>
            <a:r>
              <a:rPr lang="en" sz="1867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 sz="18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5"/>
          <p:cNvSpPr txBox="1"/>
          <p:nvPr/>
        </p:nvSpPr>
        <p:spPr>
          <a:xfrm>
            <a:off x="918464" y="987627"/>
            <a:ext cx="10232400" cy="12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 marR="16933">
              <a:lnSpc>
                <a:spcPct val="129899"/>
              </a:lnSpc>
            </a:pPr>
            <a:r>
              <a:rPr lang="en" sz="2400"/>
              <a:t>Scatterplot of residuals vs. each (numerical) explanatory variable.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5"/>
          <p:cNvSpPr txBox="1"/>
          <p:nvPr/>
        </p:nvSpPr>
        <p:spPr>
          <a:xfrm>
            <a:off x="979800" y="5022236"/>
            <a:ext cx="10232400" cy="1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 marR="16933">
              <a:lnSpc>
                <a:spcPct val="129899"/>
              </a:lnSpc>
            </a:pPr>
            <a:r>
              <a:rPr lang="en" sz="2000" dirty="0"/>
              <a:t>Does this condition appear to be satisfied?</a:t>
            </a:r>
            <a:endParaRPr sz="2000" dirty="0"/>
          </a:p>
          <a:p>
            <a:pPr marL="33866" marR="16933">
              <a:lnSpc>
                <a:spcPct val="129899"/>
              </a:lnSpc>
              <a:buSzPts val="1100"/>
            </a:pPr>
            <a:r>
              <a:rPr lang="en" sz="2000" dirty="0"/>
              <a:t>Note:  We use residuals instead of the predictors on the y-axis so that we can still check for linearity without worrying about other possible violations like collinearity between the predictors.</a:t>
            </a:r>
            <a:endParaRPr sz="2000" dirty="0"/>
          </a:p>
        </p:txBody>
      </p:sp>
      <p:pic>
        <p:nvPicPr>
          <p:cNvPr id="201" name="Google Shape;2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134" y="1664234"/>
            <a:ext cx="7230833" cy="3141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6653605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{E1965DA6-1EDB-A44E-B17D-48CC4EF17F92}tf10001123</Template>
  <TotalTime>13746</TotalTime>
  <Words>721</Words>
  <Application>Microsoft Macintosh PowerPoint</Application>
  <PresentationFormat>Widescreen</PresentationFormat>
  <Paragraphs>86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Gill Sans MT</vt:lpstr>
      <vt:lpstr>Times New Roman</vt:lpstr>
      <vt:lpstr>Wingdings 2</vt:lpstr>
      <vt:lpstr>Dividend</vt:lpstr>
      <vt:lpstr>INFO 5871-001: Data Science / Info Science</vt:lpstr>
      <vt:lpstr>Checking model conditions</vt:lpstr>
      <vt:lpstr>Modeling conditions</vt:lpstr>
      <vt:lpstr>(1) nearly normal residuals</vt:lpstr>
      <vt:lpstr>(2) constant variability in residuals</vt:lpstr>
      <vt:lpstr>Checking constant variance - recap</vt:lpstr>
      <vt:lpstr>(3) independent residuals</vt:lpstr>
      <vt:lpstr>More on the condition of independent residuals</vt:lpstr>
      <vt:lpstr>(4) linear relationships</vt:lpstr>
      <vt:lpstr>Python INFLUENCE PLOTS</vt:lpstr>
      <vt:lpstr>Python SINGLE-VARIABLE PLOTS</vt:lpstr>
      <vt:lpstr>Several options for improving a model</vt:lpstr>
      <vt:lpstr>Transformations</vt:lpstr>
      <vt:lpstr>Models can be wrong, but useful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5871-001: Data Science / Info Science</dc:title>
  <dc:creator>Robin Douglas Burke</dc:creator>
  <cp:lastModifiedBy>Robin Douglas Burke</cp:lastModifiedBy>
  <cp:revision>68</cp:revision>
  <dcterms:created xsi:type="dcterms:W3CDTF">2019-08-24T17:30:40Z</dcterms:created>
  <dcterms:modified xsi:type="dcterms:W3CDTF">2019-11-04T16:26:57Z</dcterms:modified>
</cp:coreProperties>
</file>