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6"/>
  </p:notes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342" r:id="rId16"/>
    <p:sldId id="343" r:id="rId17"/>
    <p:sldId id="276" r:id="rId18"/>
    <p:sldId id="277" r:id="rId19"/>
    <p:sldId id="278" r:id="rId20"/>
    <p:sldId id="279" r:id="rId21"/>
    <p:sldId id="344" r:id="rId22"/>
    <p:sldId id="345"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0e0ee2f80_1_1312: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50" name="Google Shape;150;g60e0ee2f80_1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030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0e0ee2f80_1_1415: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39" name="Google Shape;239;g60e0ee2f80_1_1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9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0e0ee2f80_1_136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49" name="Google Shape;249;g60e0ee2f80_1_1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25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0e0ee2f80_1_137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60" name="Google Shape;260;g60e0ee2f80_1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48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0e0ee2f80_1_1387: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81" name="Google Shape;281;g60e0ee2f80_1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3797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0e0ee2f80_1_1442: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92" name="Google Shape;292;g60e0ee2f80_1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656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60e0ee2f80_1_1395: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05" name="Google Shape;305;g60e0ee2f80_1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46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0e0ee2f80_1_1459: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15" name="Google Shape;315;g60e0ee2f80_1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372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60e0ee2f80_1_150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43" name="Google Shape;343;g60e0ee2f80_1_1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292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60e0ee2f80_1_151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55" name="Google Shape;355;g60e0ee2f80_1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54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0e0ee2f80_1_1235: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59" name="Google Shape;159;g60e0ee2f80_1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94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0e0ee2f80_1_1346: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73" name="Google Shape;173;g60e0ee2f80_1_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281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0e0ee2f80_1_124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81" name="Google Shape;181;g60e0ee2f80_1_1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98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0e0ee2f80_1_125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91" name="Google Shape;191;g60e0ee2f80_1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37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0e0ee2f80_1_1259: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03" name="Google Shape;203;g60e0ee2f80_1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82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0e0ee2f80_1_1267: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12" name="Google Shape;212;g60e0ee2f80_1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59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e0ee2f80_1_1404: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21" name="Google Shape;221;g60e0ee2f80_1_1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43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60e0ee2f80_1_128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30" name="Google Shape;230;g60e0ee2f80_1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770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24" name="Google Shape;224;p38"/>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25" name="Google Shape;225;p38"/>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Generalized linear models</a:t>
            </a:r>
            <a:endParaRPr/>
          </a:p>
        </p:txBody>
      </p:sp>
      <p:sp>
        <p:nvSpPr>
          <p:cNvPr id="226" name="Google Shape;226;p38"/>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27" name="Google Shape;227;p38"/>
          <p:cNvSpPr txBox="1"/>
          <p:nvPr/>
        </p:nvSpPr>
        <p:spPr>
          <a:xfrm>
            <a:off x="918467" y="1215467"/>
            <a:ext cx="10232400" cy="51620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It turns out that this is a very general way of addressing this type of problem in regression, and the resulting models are called generalized linear models (GLMs). Logistic regression is just one example of this type of model.</a:t>
            </a:r>
            <a:endParaRPr sz="2400"/>
          </a:p>
          <a:p>
            <a:pPr marL="33866" marR="16933">
              <a:lnSpc>
                <a:spcPct val="115000"/>
              </a:lnSpc>
            </a:pPr>
            <a:endParaRPr sz="2400"/>
          </a:p>
          <a:p>
            <a:pPr marL="33866" marR="16933">
              <a:lnSpc>
                <a:spcPct val="115000"/>
              </a:lnSpc>
              <a:buSzPts val="1100"/>
            </a:pPr>
            <a:r>
              <a:rPr lang="en" sz="2400"/>
              <a:t>All generalized linear models have the following three characteristics:</a:t>
            </a:r>
            <a:endParaRPr sz="2400"/>
          </a:p>
          <a:p>
            <a:pPr marL="609585" marR="16933" indent="-457189">
              <a:lnSpc>
                <a:spcPct val="115000"/>
              </a:lnSpc>
              <a:buSzPts val="1800"/>
              <a:buAutoNum type="arabicPeriod"/>
            </a:pPr>
            <a:r>
              <a:rPr lang="en" sz="2400"/>
              <a:t>A probability distribution describing the outcome variable</a:t>
            </a:r>
            <a:endParaRPr sz="2400"/>
          </a:p>
          <a:p>
            <a:pPr marL="609585" marR="16933" indent="-457189">
              <a:lnSpc>
                <a:spcPct val="115000"/>
              </a:lnSpc>
              <a:buSzPts val="1800"/>
              <a:buAutoNum type="arabicPeriod"/>
            </a:pPr>
            <a:r>
              <a:rPr lang="en" sz="2400"/>
              <a:t>A linear model: η = β</a:t>
            </a:r>
            <a:r>
              <a:rPr lang="en" sz="2400" baseline="-25000"/>
              <a:t>0</a:t>
            </a:r>
            <a:r>
              <a:rPr lang="en" sz="2400"/>
              <a:t> +β</a:t>
            </a:r>
            <a:r>
              <a:rPr lang="en" sz="2400" baseline="-25000"/>
              <a:t>1</a:t>
            </a:r>
            <a:r>
              <a:rPr lang="en" sz="2400"/>
              <a:t>X</a:t>
            </a:r>
            <a:r>
              <a:rPr lang="en" sz="2400" baseline="-25000"/>
              <a:t>1</a:t>
            </a:r>
            <a:r>
              <a:rPr lang="en" sz="2400"/>
              <a:t> +···+β</a:t>
            </a:r>
            <a:r>
              <a:rPr lang="en" sz="2400" baseline="-25000"/>
              <a:t>n</a:t>
            </a:r>
            <a:r>
              <a:rPr lang="en" sz="2400"/>
              <a:t>X</a:t>
            </a:r>
            <a:r>
              <a:rPr lang="en" sz="2400" baseline="-25000"/>
              <a:t>n</a:t>
            </a:r>
            <a:r>
              <a:rPr lang="en" sz="2400"/>
              <a:t>.</a:t>
            </a:r>
            <a:endParaRPr sz="2400"/>
          </a:p>
          <a:p>
            <a:pPr marL="609585" marR="16933" indent="-457189">
              <a:lnSpc>
                <a:spcPct val="115000"/>
              </a:lnSpc>
              <a:buSzPts val="1800"/>
              <a:buAutoNum type="arabicPeriod"/>
            </a:pPr>
            <a:r>
              <a:rPr lang="en" sz="2400"/>
              <a:t>A link function that relates the linear model to the parameter of the outcome distribution: g(p) = η or p = g</a:t>
            </a:r>
            <a:r>
              <a:rPr lang="en" sz="2400" baseline="30000"/>
              <a:t>−1</a:t>
            </a:r>
            <a:r>
              <a:rPr lang="en" sz="2400"/>
              <a:t>(η).</a:t>
            </a:r>
            <a:endParaRPr sz="2400"/>
          </a:p>
          <a:p>
            <a:pPr marL="33866" marR="16933">
              <a:lnSpc>
                <a:spcPct val="115000"/>
              </a:lnSpc>
            </a:pPr>
            <a:endParaRPr sz="2400"/>
          </a:p>
        </p:txBody>
      </p:sp>
    </p:spTree>
    <p:extLst>
      <p:ext uri="{BB962C8B-B14F-4D97-AF65-F5344CB8AC3E}">
        <p14:creationId xmlns:p14="http://schemas.microsoft.com/office/powerpoint/2010/main" val="231260036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33" name="Google Shape;233;p39"/>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34" name="Google Shape;234;p39"/>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Logistic Regression</a:t>
            </a:r>
            <a:endParaRPr/>
          </a:p>
        </p:txBody>
      </p:sp>
      <p:sp>
        <p:nvSpPr>
          <p:cNvPr id="235" name="Google Shape;235;p39"/>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36" name="Google Shape;236;p39"/>
          <p:cNvSpPr txBox="1"/>
          <p:nvPr/>
        </p:nvSpPr>
        <p:spPr>
          <a:xfrm>
            <a:off x="918467" y="1057967"/>
            <a:ext cx="10232400" cy="5319600"/>
          </a:xfrm>
          <a:prstGeom prst="rect">
            <a:avLst/>
          </a:prstGeom>
          <a:noFill/>
          <a:ln>
            <a:noFill/>
          </a:ln>
        </p:spPr>
        <p:txBody>
          <a:bodyPr spcFirstLastPara="1" wrap="square" lIns="0" tIns="0" rIns="0" bIns="0" anchor="t" anchorCtr="0">
            <a:noAutofit/>
          </a:bodyPr>
          <a:lstStyle/>
          <a:p>
            <a:pPr marR="16933">
              <a:lnSpc>
                <a:spcPct val="115000"/>
              </a:lnSpc>
              <a:buSzPts val="1100"/>
            </a:pPr>
            <a:r>
              <a:rPr lang="en" sz="2400"/>
              <a:t>Logistic regression is a GLM used to model a binary categorical variable using numerical and categorical predictors.</a:t>
            </a:r>
            <a:endParaRPr sz="2400"/>
          </a:p>
          <a:p>
            <a:pPr marR="16933">
              <a:lnSpc>
                <a:spcPct val="115000"/>
              </a:lnSpc>
              <a:buClr>
                <a:schemeClr val="dk1"/>
              </a:buClr>
              <a:buSzPts val="1100"/>
            </a:pPr>
            <a:endParaRPr sz="2400"/>
          </a:p>
          <a:p>
            <a:pPr marR="16933">
              <a:lnSpc>
                <a:spcPct val="115000"/>
              </a:lnSpc>
              <a:buSzPts val="1100"/>
            </a:pPr>
            <a:r>
              <a:rPr lang="en" sz="2400"/>
              <a:t>We assume a binomial distribution produced the outcome variable and we therefore want to model p the probability of success for a given set of predictors.</a:t>
            </a:r>
            <a:endParaRPr sz="2400"/>
          </a:p>
          <a:p>
            <a:pPr marL="33866" marR="16933">
              <a:lnSpc>
                <a:spcPct val="115000"/>
              </a:lnSpc>
              <a:buSzPts val="1100"/>
            </a:pPr>
            <a:endParaRPr sz="2400"/>
          </a:p>
        </p:txBody>
      </p:sp>
    </p:spTree>
    <p:extLst>
      <p:ext uri="{BB962C8B-B14F-4D97-AF65-F5344CB8AC3E}">
        <p14:creationId xmlns:p14="http://schemas.microsoft.com/office/powerpoint/2010/main" val="3135049959"/>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p:nvPr/>
        </p:nvSpPr>
        <p:spPr>
          <a:xfrm>
            <a:off x="0" y="786317"/>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42" name="Google Shape;242;p40"/>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43" name="Google Shape;243;p40"/>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Logistic Regression</a:t>
            </a:r>
            <a:endParaRPr/>
          </a:p>
        </p:txBody>
      </p:sp>
      <p:sp>
        <p:nvSpPr>
          <p:cNvPr id="244" name="Google Shape;244;p40"/>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45" name="Google Shape;245;p40"/>
          <p:cNvSpPr txBox="1"/>
          <p:nvPr/>
        </p:nvSpPr>
        <p:spPr>
          <a:xfrm>
            <a:off x="918467" y="1057967"/>
            <a:ext cx="10232400" cy="5319600"/>
          </a:xfrm>
          <a:prstGeom prst="rect">
            <a:avLst/>
          </a:prstGeom>
          <a:noFill/>
          <a:ln>
            <a:noFill/>
          </a:ln>
        </p:spPr>
        <p:txBody>
          <a:bodyPr spcFirstLastPara="1" wrap="square" lIns="0" tIns="0" rIns="0" bIns="0" anchor="t" anchorCtr="0">
            <a:noAutofit/>
          </a:bodyPr>
          <a:lstStyle/>
          <a:p>
            <a:pPr marR="16933">
              <a:lnSpc>
                <a:spcPct val="115000"/>
              </a:lnSpc>
              <a:buSzPts val="1100"/>
            </a:pPr>
            <a:r>
              <a:rPr lang="en" sz="2400" dirty="0"/>
              <a:t>Logistic regression is a GLM used to model a binary categorical variable using numerical and categorical predictors.</a:t>
            </a:r>
            <a:endParaRPr sz="2400" dirty="0"/>
          </a:p>
          <a:p>
            <a:pPr marR="16933">
              <a:lnSpc>
                <a:spcPct val="115000"/>
              </a:lnSpc>
              <a:buSzPts val="1100"/>
            </a:pPr>
            <a:endParaRPr sz="2400" dirty="0"/>
          </a:p>
          <a:p>
            <a:pPr marR="16933">
              <a:lnSpc>
                <a:spcPct val="115000"/>
              </a:lnSpc>
              <a:buSzPts val="1100"/>
            </a:pPr>
            <a:r>
              <a:rPr lang="en" sz="2400" dirty="0"/>
              <a:t>We assume a binomial distribution produced the outcome variable and we therefore want to model p the probability of success for a given set of predictors.</a:t>
            </a:r>
            <a:endParaRPr sz="2400" dirty="0"/>
          </a:p>
          <a:p>
            <a:pPr marR="16933">
              <a:lnSpc>
                <a:spcPct val="115000"/>
              </a:lnSpc>
              <a:buSzPts val="1100"/>
            </a:pPr>
            <a:endParaRPr sz="2400" dirty="0"/>
          </a:p>
          <a:p>
            <a:pPr marR="16933">
              <a:lnSpc>
                <a:spcPct val="115000"/>
              </a:lnSpc>
              <a:buSzPts val="1100"/>
            </a:pPr>
            <a:r>
              <a:rPr lang="en" sz="2400" dirty="0"/>
              <a:t>To finish specifying the Logistic model we just need to establish a reasonable link function that connects </a:t>
            </a:r>
            <a:r>
              <a:rPr lang="en" sz="2400" dirty="0" err="1"/>
              <a:t>η</a:t>
            </a:r>
            <a:r>
              <a:rPr lang="en" sz="2400" dirty="0"/>
              <a:t> to p. There are a variety of options but the most commonly used is the logit function.</a:t>
            </a:r>
            <a:endParaRPr sz="2400" dirty="0"/>
          </a:p>
          <a:p>
            <a:pPr marL="33866" marR="16933">
              <a:lnSpc>
                <a:spcPct val="115000"/>
              </a:lnSpc>
              <a:buSzPts val="1100"/>
            </a:pPr>
            <a:endParaRPr sz="2400" dirty="0"/>
          </a:p>
          <a:p>
            <a:pPr marL="33866" marR="16933">
              <a:lnSpc>
                <a:spcPct val="115000"/>
              </a:lnSpc>
              <a:buSzPts val="1100"/>
            </a:pPr>
            <a:r>
              <a:rPr lang="en" sz="2400" dirty="0"/>
              <a:t>Logit function</a:t>
            </a:r>
            <a:endParaRPr sz="2400" dirty="0"/>
          </a:p>
        </p:txBody>
      </p:sp>
      <p:pic>
        <p:nvPicPr>
          <p:cNvPr id="246" name="Google Shape;246;p40"/>
          <p:cNvPicPr preferRelativeResize="0"/>
          <p:nvPr/>
        </p:nvPicPr>
        <p:blipFill>
          <a:blip r:embed="rId3">
            <a:alphaModFix/>
          </a:blip>
          <a:stretch>
            <a:fillRect/>
          </a:stretch>
        </p:blipFill>
        <p:spPr>
          <a:xfrm>
            <a:off x="3080401" y="5751933"/>
            <a:ext cx="4681881" cy="867400"/>
          </a:xfrm>
          <a:prstGeom prst="rect">
            <a:avLst/>
          </a:prstGeom>
          <a:noFill/>
          <a:ln>
            <a:noFill/>
          </a:ln>
        </p:spPr>
      </p:pic>
    </p:spTree>
    <p:extLst>
      <p:ext uri="{BB962C8B-B14F-4D97-AF65-F5344CB8AC3E}">
        <p14:creationId xmlns:p14="http://schemas.microsoft.com/office/powerpoint/2010/main" val="7775430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p:nvPr/>
        </p:nvSpPr>
        <p:spPr>
          <a:xfrm>
            <a:off x="0" y="77211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52" name="Google Shape;252;p41"/>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53" name="Google Shape;253;p41"/>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Properties of the Logit</a:t>
            </a:r>
            <a:endParaRPr/>
          </a:p>
        </p:txBody>
      </p:sp>
      <p:sp>
        <p:nvSpPr>
          <p:cNvPr id="254" name="Google Shape;254;p41"/>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55" name="Google Shape;255;p41"/>
          <p:cNvSpPr txBox="1"/>
          <p:nvPr/>
        </p:nvSpPr>
        <p:spPr>
          <a:xfrm>
            <a:off x="918467" y="1057967"/>
            <a:ext cx="10232400" cy="1896400"/>
          </a:xfrm>
          <a:prstGeom prst="rect">
            <a:avLst/>
          </a:prstGeom>
          <a:noFill/>
          <a:ln>
            <a:noFill/>
          </a:ln>
        </p:spPr>
        <p:txBody>
          <a:bodyPr spcFirstLastPara="1" wrap="square" lIns="0" tIns="0" rIns="0" bIns="0" anchor="t" anchorCtr="0">
            <a:noAutofit/>
          </a:bodyPr>
          <a:lstStyle/>
          <a:p>
            <a:pPr marL="33866" marR="16933">
              <a:lnSpc>
                <a:spcPct val="115000"/>
              </a:lnSpc>
              <a:buSzPts val="1100"/>
            </a:pPr>
            <a:r>
              <a:rPr lang="en" sz="2400" dirty="0"/>
              <a:t>The logit function takes a value between 0 and 1 and maps it to a value between −∞ and ∞.</a:t>
            </a:r>
            <a:endParaRPr sz="2400" dirty="0"/>
          </a:p>
          <a:p>
            <a:pPr marL="33866" marR="16933">
              <a:lnSpc>
                <a:spcPct val="115000"/>
              </a:lnSpc>
              <a:buClr>
                <a:schemeClr val="dk1"/>
              </a:buClr>
              <a:buSzPts val="1100"/>
            </a:pPr>
            <a:endParaRPr sz="2400" dirty="0"/>
          </a:p>
          <a:p>
            <a:pPr marL="33866" marR="16933">
              <a:lnSpc>
                <a:spcPct val="115000"/>
              </a:lnSpc>
              <a:buClr>
                <a:schemeClr val="dk1"/>
              </a:buClr>
              <a:buSzPts val="1100"/>
            </a:pPr>
            <a:r>
              <a:rPr lang="en" sz="2400" dirty="0"/>
              <a:t>Inverse logit (logistic) function (called </a:t>
            </a:r>
            <a:r>
              <a:rPr lang="en" sz="2400" dirty="0" err="1">
                <a:latin typeface="Courier New" panose="02070309020205020404" pitchFamily="49" charset="0"/>
                <a:cs typeface="Courier New" panose="02070309020205020404" pitchFamily="49" charset="0"/>
              </a:rPr>
              <a:t>expit</a:t>
            </a:r>
            <a:r>
              <a:rPr lang="en" sz="2400" dirty="0"/>
              <a:t> in SciPy)</a:t>
            </a:r>
            <a:endParaRPr sz="2400" dirty="0"/>
          </a:p>
          <a:p>
            <a:pPr marL="33866" marR="16933">
              <a:lnSpc>
                <a:spcPct val="115000"/>
              </a:lnSpc>
            </a:pPr>
            <a:endParaRPr sz="2400" dirty="0"/>
          </a:p>
        </p:txBody>
      </p:sp>
      <p:sp>
        <p:nvSpPr>
          <p:cNvPr id="256" name="Google Shape;256;p41"/>
          <p:cNvSpPr txBox="1"/>
          <p:nvPr/>
        </p:nvSpPr>
        <p:spPr>
          <a:xfrm>
            <a:off x="918467" y="4084767"/>
            <a:ext cx="10232400" cy="1896400"/>
          </a:xfrm>
          <a:prstGeom prst="rect">
            <a:avLst/>
          </a:prstGeom>
          <a:noFill/>
          <a:ln>
            <a:noFill/>
          </a:ln>
        </p:spPr>
        <p:txBody>
          <a:bodyPr spcFirstLastPara="1" wrap="square" lIns="0" tIns="0" rIns="0" bIns="0" anchor="t" anchorCtr="0">
            <a:noAutofit/>
          </a:bodyPr>
          <a:lstStyle/>
          <a:p>
            <a:pPr marL="33866" marR="16933">
              <a:lnSpc>
                <a:spcPct val="115000"/>
              </a:lnSpc>
              <a:buSzPts val="1100"/>
            </a:pPr>
            <a:r>
              <a:rPr lang="en" sz="2400" dirty="0"/>
              <a:t>The inverse logit function takes a value between −∞ and ∞ and maps it to a value between 0 and 1.</a:t>
            </a:r>
            <a:endParaRPr sz="2400" dirty="0"/>
          </a:p>
          <a:p>
            <a:pPr marL="33866" marR="16933">
              <a:lnSpc>
                <a:spcPct val="115000"/>
              </a:lnSpc>
              <a:buSzPts val="1100"/>
            </a:pPr>
            <a:endParaRPr sz="2400" dirty="0"/>
          </a:p>
          <a:p>
            <a:pPr marL="33866" marR="16933">
              <a:lnSpc>
                <a:spcPct val="115000"/>
              </a:lnSpc>
              <a:buSzPts val="1100"/>
            </a:pPr>
            <a:r>
              <a:rPr lang="en" sz="2400" dirty="0"/>
              <a:t>This formulation also has some use when it comes to interpreting</a:t>
            </a:r>
            <a:endParaRPr sz="2400" dirty="0"/>
          </a:p>
          <a:p>
            <a:pPr marL="33866" marR="16933">
              <a:lnSpc>
                <a:spcPct val="115000"/>
              </a:lnSpc>
              <a:buSzPts val="1100"/>
            </a:pPr>
            <a:r>
              <a:rPr lang="en" sz="2400" dirty="0"/>
              <a:t>the model as logit can be interpreted as the log odds of a success, more on this later.</a:t>
            </a:r>
            <a:endParaRPr sz="2400" dirty="0"/>
          </a:p>
          <a:p>
            <a:pPr marL="33866" marR="16933">
              <a:lnSpc>
                <a:spcPct val="115000"/>
              </a:lnSpc>
            </a:pPr>
            <a:endParaRPr sz="2400" dirty="0"/>
          </a:p>
        </p:txBody>
      </p:sp>
      <p:pic>
        <p:nvPicPr>
          <p:cNvPr id="257" name="Google Shape;257;p41"/>
          <p:cNvPicPr preferRelativeResize="0"/>
          <p:nvPr/>
        </p:nvPicPr>
        <p:blipFill>
          <a:blip r:embed="rId3">
            <a:alphaModFix/>
          </a:blip>
          <a:stretch>
            <a:fillRect/>
          </a:stretch>
        </p:blipFill>
        <p:spPr>
          <a:xfrm>
            <a:off x="2385867" y="2709031"/>
            <a:ext cx="5355667" cy="1284867"/>
          </a:xfrm>
          <a:prstGeom prst="rect">
            <a:avLst/>
          </a:prstGeom>
          <a:noFill/>
          <a:ln>
            <a:noFill/>
          </a:ln>
        </p:spPr>
      </p:pic>
    </p:spTree>
    <p:extLst>
      <p:ext uri="{BB962C8B-B14F-4D97-AF65-F5344CB8AC3E}">
        <p14:creationId xmlns:p14="http://schemas.microsoft.com/office/powerpoint/2010/main" val="3554074231"/>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63" name="Google Shape;263;p42"/>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64" name="Google Shape;264;p42"/>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The logistic regression model</a:t>
            </a:r>
            <a:endParaRPr/>
          </a:p>
        </p:txBody>
      </p:sp>
      <p:sp>
        <p:nvSpPr>
          <p:cNvPr id="265" name="Google Shape;265;p42"/>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66" name="Google Shape;266;p42"/>
          <p:cNvSpPr txBox="1"/>
          <p:nvPr/>
        </p:nvSpPr>
        <p:spPr>
          <a:xfrm>
            <a:off x="918467" y="1057967"/>
            <a:ext cx="10232400" cy="4940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The three GLM criteria give us:</a:t>
            </a:r>
            <a:endParaRPr sz="2400">
              <a:latin typeface="Arial"/>
              <a:ea typeface="Arial"/>
              <a:cs typeface="Arial"/>
              <a:sym typeface="Arial"/>
            </a:endParaRPr>
          </a:p>
        </p:txBody>
      </p:sp>
      <p:pic>
        <p:nvPicPr>
          <p:cNvPr id="267" name="Google Shape;267;p42"/>
          <p:cNvPicPr preferRelativeResize="0"/>
          <p:nvPr/>
        </p:nvPicPr>
        <p:blipFill>
          <a:blip r:embed="rId3">
            <a:alphaModFix/>
          </a:blip>
          <a:stretch>
            <a:fillRect/>
          </a:stretch>
        </p:blipFill>
        <p:spPr>
          <a:xfrm>
            <a:off x="2599234" y="1551967"/>
            <a:ext cx="4207332" cy="2708400"/>
          </a:xfrm>
          <a:prstGeom prst="rect">
            <a:avLst/>
          </a:prstGeom>
          <a:noFill/>
          <a:ln>
            <a:noFill/>
          </a:ln>
        </p:spPr>
      </p:pic>
      <p:sp>
        <p:nvSpPr>
          <p:cNvPr id="268" name="Google Shape;268;p42"/>
          <p:cNvSpPr txBox="1"/>
          <p:nvPr/>
        </p:nvSpPr>
        <p:spPr>
          <a:xfrm>
            <a:off x="918467" y="4533567"/>
            <a:ext cx="10232400" cy="4940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From which we arrive at,</a:t>
            </a:r>
            <a:endParaRPr sz="2400">
              <a:latin typeface="Arial"/>
              <a:ea typeface="Arial"/>
              <a:cs typeface="Arial"/>
              <a:sym typeface="Arial"/>
            </a:endParaRPr>
          </a:p>
        </p:txBody>
      </p:sp>
      <p:pic>
        <p:nvPicPr>
          <p:cNvPr id="269" name="Google Shape;269;p42"/>
          <p:cNvPicPr preferRelativeResize="0"/>
          <p:nvPr/>
        </p:nvPicPr>
        <p:blipFill>
          <a:blip r:embed="rId4">
            <a:alphaModFix/>
          </a:blip>
          <a:stretch>
            <a:fillRect/>
          </a:stretch>
        </p:blipFill>
        <p:spPr>
          <a:xfrm>
            <a:off x="2499800" y="5156400"/>
            <a:ext cx="6158000" cy="1348667"/>
          </a:xfrm>
          <a:prstGeom prst="rect">
            <a:avLst/>
          </a:prstGeom>
          <a:noFill/>
          <a:ln>
            <a:noFill/>
          </a:ln>
        </p:spPr>
      </p:pic>
      <p:sp>
        <p:nvSpPr>
          <p:cNvPr id="2" name="Line Callout 1 1">
            <a:extLst>
              <a:ext uri="{FF2B5EF4-FFF2-40B4-BE49-F238E27FC236}">
                <a16:creationId xmlns:a16="http://schemas.microsoft.com/office/drawing/2014/main" id="{4752FB91-0970-954C-A095-9AB37B345D3F}"/>
              </a:ext>
            </a:extLst>
          </p:cNvPr>
          <p:cNvSpPr/>
          <p:nvPr/>
        </p:nvSpPr>
        <p:spPr>
          <a:xfrm>
            <a:off x="6907427" y="1551967"/>
            <a:ext cx="2498373" cy="536325"/>
          </a:xfrm>
          <a:prstGeom prst="borderCallout1">
            <a:avLst>
              <a:gd name="adj1" fmla="val 18750"/>
              <a:gd name="adj2" fmla="val -8333"/>
              <a:gd name="adj3" fmla="val 57205"/>
              <a:gd name="adj4" fmla="val -60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 should be 1 or 0 with some probability</a:t>
            </a:r>
          </a:p>
        </p:txBody>
      </p:sp>
      <p:sp>
        <p:nvSpPr>
          <p:cNvPr id="11" name="Line Callout 1 10">
            <a:extLst>
              <a:ext uri="{FF2B5EF4-FFF2-40B4-BE49-F238E27FC236}">
                <a16:creationId xmlns:a16="http://schemas.microsoft.com/office/drawing/2014/main" id="{DEDA91DA-28FA-F44B-B8FD-A0ADC751F55B}"/>
              </a:ext>
            </a:extLst>
          </p:cNvPr>
          <p:cNvSpPr/>
          <p:nvPr/>
        </p:nvSpPr>
        <p:spPr>
          <a:xfrm>
            <a:off x="8489671" y="2638004"/>
            <a:ext cx="3187464" cy="536325"/>
          </a:xfrm>
          <a:prstGeom prst="borderCallout1">
            <a:avLst>
              <a:gd name="adj1" fmla="val 18750"/>
              <a:gd name="adj2" fmla="val -8333"/>
              <a:gd name="adj3" fmla="val 52597"/>
              <a:gd name="adj4" fmla="val -49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a regular regression: could return any number</a:t>
            </a:r>
          </a:p>
        </p:txBody>
      </p:sp>
      <p:sp>
        <p:nvSpPr>
          <p:cNvPr id="12" name="Line Callout 1 11">
            <a:extLst>
              <a:ext uri="{FF2B5EF4-FFF2-40B4-BE49-F238E27FC236}">
                <a16:creationId xmlns:a16="http://schemas.microsoft.com/office/drawing/2014/main" id="{65B55553-E342-B048-8077-5997EA332223}"/>
              </a:ext>
            </a:extLst>
          </p:cNvPr>
          <p:cNvSpPr/>
          <p:nvPr/>
        </p:nvSpPr>
        <p:spPr>
          <a:xfrm>
            <a:off x="7957751" y="4390154"/>
            <a:ext cx="3788460" cy="536325"/>
          </a:xfrm>
          <a:prstGeom prst="borderCallout1">
            <a:avLst>
              <a:gd name="adj1" fmla="val 122429"/>
              <a:gd name="adj2" fmla="val 40266"/>
              <a:gd name="adj3" fmla="val 204659"/>
              <a:gd name="adj4" fmla="val 8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Inverse logit gives the </a:t>
            </a:r>
            <a:r>
              <a:rPr lang="en-US" dirty="0" err="1"/>
              <a:t>probablity</a:t>
            </a:r>
            <a:r>
              <a:rPr lang="en-US" dirty="0"/>
              <a:t> of 1</a:t>
            </a:r>
          </a:p>
        </p:txBody>
      </p:sp>
    </p:spTree>
    <p:extLst>
      <p:ext uri="{BB962C8B-B14F-4D97-AF65-F5344CB8AC3E}">
        <p14:creationId xmlns:p14="http://schemas.microsoft.com/office/powerpoint/2010/main" val="163556123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4CC6-4069-8241-9CCC-68959EA11797}"/>
              </a:ext>
            </a:extLst>
          </p:cNvPr>
          <p:cNvSpPr>
            <a:spLocks noGrp="1"/>
          </p:cNvSpPr>
          <p:nvPr>
            <p:ph type="title"/>
          </p:nvPr>
        </p:nvSpPr>
        <p:spPr/>
        <p:txBody>
          <a:bodyPr/>
          <a:lstStyle/>
          <a:p>
            <a:r>
              <a:rPr lang="en-US" dirty="0"/>
              <a:t>Fitting Using python</a:t>
            </a:r>
          </a:p>
        </p:txBody>
      </p:sp>
      <p:sp>
        <p:nvSpPr>
          <p:cNvPr id="3" name="Content Placeholder 2">
            <a:extLst>
              <a:ext uri="{FF2B5EF4-FFF2-40B4-BE49-F238E27FC236}">
                <a16:creationId xmlns:a16="http://schemas.microsoft.com/office/drawing/2014/main" id="{F2BE652F-45FD-4444-953A-E833FDDF07D0}"/>
              </a:ext>
            </a:extLst>
          </p:cNvPr>
          <p:cNvSpPr>
            <a:spLocks noGrp="1"/>
          </p:cNvSpPr>
          <p:nvPr>
            <p:ph idx="1"/>
          </p:nvPr>
        </p:nvSpPr>
        <p:spPr/>
        <p:txBody>
          <a:bodyPr/>
          <a:lstStyle/>
          <a:p>
            <a:r>
              <a:rPr lang="en-US" dirty="0"/>
              <a:t>As before, but instead of </a:t>
            </a:r>
            <a:r>
              <a:rPr lang="en-US" dirty="0">
                <a:latin typeface="Courier New" panose="02070309020205020404" pitchFamily="49" charset="0"/>
                <a:cs typeface="Courier New" panose="02070309020205020404" pitchFamily="49" charset="0"/>
              </a:rPr>
              <a:t>OLS</a:t>
            </a:r>
            <a:r>
              <a:rPr lang="en-US" dirty="0"/>
              <a:t>, we say use the </a:t>
            </a:r>
            <a:r>
              <a:rPr lang="en-US" dirty="0">
                <a:latin typeface="Courier New" panose="02070309020205020404" pitchFamily="49" charset="0"/>
                <a:cs typeface="Courier New" panose="02070309020205020404" pitchFamily="49" charset="0"/>
              </a:rPr>
              <a:t>logit</a:t>
            </a:r>
            <a:r>
              <a:rPr lang="en-US" dirty="0"/>
              <a:t> function</a:t>
            </a:r>
          </a:p>
          <a:p>
            <a:endParaRPr lang="en-US" dirty="0"/>
          </a:p>
          <a:p>
            <a:endParaRPr lang="en-US" dirty="0"/>
          </a:p>
          <a:p>
            <a:endParaRPr lang="en-US" dirty="0"/>
          </a:p>
          <a:p>
            <a:endParaRPr lang="en-US" dirty="0"/>
          </a:p>
          <a:p>
            <a:r>
              <a:rPr lang="en-US" dirty="0"/>
              <a:t>Note that we have to create the dummy variables automatically</a:t>
            </a:r>
          </a:p>
          <a:p>
            <a:pPr lvl="1"/>
            <a:r>
              <a:rPr lang="en-US" dirty="0">
                <a:latin typeface="Courier New" panose="02070309020205020404" pitchFamily="49" charset="0"/>
                <a:cs typeface="Courier New" panose="02070309020205020404" pitchFamily="49" charset="0"/>
              </a:rPr>
              <a:t>OLS</a:t>
            </a:r>
            <a:r>
              <a:rPr lang="en-US" dirty="0"/>
              <a:t> does this for us, but not </a:t>
            </a:r>
            <a:r>
              <a:rPr lang="en-US" dirty="0">
                <a:latin typeface="Courier New" panose="02070309020205020404" pitchFamily="49" charset="0"/>
                <a:cs typeface="Courier New" panose="02070309020205020404" pitchFamily="49" charset="0"/>
              </a:rPr>
              <a:t>logit</a:t>
            </a:r>
            <a:r>
              <a:rPr lang="en-US" dirty="0"/>
              <a:t> (a known problem)</a:t>
            </a:r>
          </a:p>
          <a:p>
            <a:endParaRPr lang="en-US" dirty="0"/>
          </a:p>
        </p:txBody>
      </p:sp>
      <p:pic>
        <p:nvPicPr>
          <p:cNvPr id="4" name="Picture 3">
            <a:extLst>
              <a:ext uri="{FF2B5EF4-FFF2-40B4-BE49-F238E27FC236}">
                <a16:creationId xmlns:a16="http://schemas.microsoft.com/office/drawing/2014/main" id="{AD630822-18B9-E143-8ED6-C01B93C3F529}"/>
              </a:ext>
            </a:extLst>
          </p:cNvPr>
          <p:cNvPicPr>
            <a:picLocks noChangeAspect="1"/>
          </p:cNvPicPr>
          <p:nvPr/>
        </p:nvPicPr>
        <p:blipFill>
          <a:blip r:embed="rId2"/>
          <a:stretch>
            <a:fillRect/>
          </a:stretch>
        </p:blipFill>
        <p:spPr>
          <a:xfrm>
            <a:off x="1641583" y="3003647"/>
            <a:ext cx="8572500" cy="1016000"/>
          </a:xfrm>
          <a:prstGeom prst="rect">
            <a:avLst/>
          </a:prstGeom>
        </p:spPr>
      </p:pic>
    </p:spTree>
    <p:extLst>
      <p:ext uri="{BB962C8B-B14F-4D97-AF65-F5344CB8AC3E}">
        <p14:creationId xmlns:p14="http://schemas.microsoft.com/office/powerpoint/2010/main" val="379874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AC6-AED9-FC4C-AA74-92736A06B3EA}"/>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AA7E3627-80F3-174A-AFD8-C7C9C682A83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0E27B1-0951-2D45-B20E-FDE69041B0EB}"/>
              </a:ext>
            </a:extLst>
          </p:cNvPr>
          <p:cNvPicPr>
            <a:picLocks noChangeAspect="1"/>
          </p:cNvPicPr>
          <p:nvPr/>
        </p:nvPicPr>
        <p:blipFill>
          <a:blip r:embed="rId2"/>
          <a:stretch>
            <a:fillRect/>
          </a:stretch>
        </p:blipFill>
        <p:spPr>
          <a:xfrm>
            <a:off x="4013857" y="1934490"/>
            <a:ext cx="6275771" cy="4322449"/>
          </a:xfrm>
          <a:prstGeom prst="rect">
            <a:avLst/>
          </a:prstGeom>
        </p:spPr>
      </p:pic>
    </p:spTree>
    <p:extLst>
      <p:ext uri="{BB962C8B-B14F-4D97-AF65-F5344CB8AC3E}">
        <p14:creationId xmlns:p14="http://schemas.microsoft.com/office/powerpoint/2010/main" val="794769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84" name="Google Shape;284;p44"/>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85" name="Google Shape;285;p44"/>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Prediction</a:t>
            </a:r>
            <a:endParaRPr/>
          </a:p>
        </p:txBody>
      </p:sp>
      <p:sp>
        <p:nvSpPr>
          <p:cNvPr id="286" name="Google Shape;286;p44"/>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87" name="Google Shape;287;p44"/>
          <p:cNvSpPr txBox="1"/>
          <p:nvPr/>
        </p:nvSpPr>
        <p:spPr>
          <a:xfrm>
            <a:off x="977200" y="2449633"/>
            <a:ext cx="10232400" cy="18696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Model:</a:t>
            </a:r>
            <a:endParaRPr sz="2400"/>
          </a:p>
          <a:p>
            <a:pPr marL="33866" marR="16933">
              <a:lnSpc>
                <a:spcPct val="115000"/>
              </a:lnSpc>
            </a:pPr>
            <a:endParaRPr sz="2400"/>
          </a:p>
          <a:p>
            <a:pPr marR="16933">
              <a:lnSpc>
                <a:spcPct val="115000"/>
              </a:lnSpc>
            </a:pPr>
            <a:endParaRPr sz="2400"/>
          </a:p>
          <a:p>
            <a:pPr marL="33866" marR="16933">
              <a:lnSpc>
                <a:spcPct val="115000"/>
              </a:lnSpc>
            </a:pPr>
            <a:r>
              <a:rPr lang="en" sz="2400"/>
              <a:t>Odds / Probability of survival for a newborn (Age=0):</a:t>
            </a:r>
            <a:endParaRPr sz="2400"/>
          </a:p>
        </p:txBody>
      </p:sp>
      <p:pic>
        <p:nvPicPr>
          <p:cNvPr id="288" name="Google Shape;288;p44"/>
          <p:cNvPicPr preferRelativeResize="0"/>
          <p:nvPr/>
        </p:nvPicPr>
        <p:blipFill rotWithShape="1">
          <a:blip r:embed="rId3">
            <a:alphaModFix/>
          </a:blip>
          <a:srcRect b="53192"/>
          <a:stretch/>
        </p:blipFill>
        <p:spPr>
          <a:xfrm>
            <a:off x="2444368" y="1063167"/>
            <a:ext cx="6002865" cy="2638516"/>
          </a:xfrm>
          <a:prstGeom prst="rect">
            <a:avLst/>
          </a:prstGeom>
          <a:noFill/>
          <a:ln>
            <a:noFill/>
          </a:ln>
        </p:spPr>
      </p:pic>
      <p:pic>
        <p:nvPicPr>
          <p:cNvPr id="289" name="Google Shape;289;p44"/>
          <p:cNvPicPr preferRelativeResize="0"/>
          <p:nvPr/>
        </p:nvPicPr>
        <p:blipFill rotWithShape="1">
          <a:blip r:embed="rId3">
            <a:alphaModFix/>
          </a:blip>
          <a:srcRect t="65733" b="1097"/>
          <a:stretch/>
        </p:blipFill>
        <p:spPr>
          <a:xfrm>
            <a:off x="2444368" y="4343223"/>
            <a:ext cx="6002865" cy="1869733"/>
          </a:xfrm>
          <a:prstGeom prst="rect">
            <a:avLst/>
          </a:prstGeom>
          <a:noFill/>
          <a:ln>
            <a:noFill/>
          </a:ln>
        </p:spPr>
      </p:pic>
    </p:spTree>
    <p:extLst>
      <p:ext uri="{BB962C8B-B14F-4D97-AF65-F5344CB8AC3E}">
        <p14:creationId xmlns:p14="http://schemas.microsoft.com/office/powerpoint/2010/main" val="1046901750"/>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p:nvPr/>
        </p:nvSpPr>
        <p:spPr>
          <a:xfrm>
            <a:off x="0" y="78262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95" name="Google Shape;295;p45"/>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96" name="Google Shape;296;p45"/>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Prediction</a:t>
            </a:r>
            <a:endParaRPr/>
          </a:p>
        </p:txBody>
      </p:sp>
      <p:sp>
        <p:nvSpPr>
          <p:cNvPr id="297" name="Google Shape;297;p45"/>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98" name="Google Shape;298;p45"/>
          <p:cNvSpPr txBox="1"/>
          <p:nvPr/>
        </p:nvSpPr>
        <p:spPr>
          <a:xfrm>
            <a:off x="977200" y="2144833"/>
            <a:ext cx="10232400" cy="1645600"/>
          </a:xfrm>
          <a:prstGeom prst="rect">
            <a:avLst/>
          </a:prstGeom>
          <a:noFill/>
          <a:ln>
            <a:noFill/>
          </a:ln>
        </p:spPr>
        <p:txBody>
          <a:bodyPr spcFirstLastPara="1" wrap="square" lIns="0" tIns="0" rIns="0" bIns="0" anchor="t" anchorCtr="0">
            <a:noAutofit/>
          </a:bodyPr>
          <a:lstStyle/>
          <a:p>
            <a:pPr marL="33866" marR="16933">
              <a:lnSpc>
                <a:spcPct val="115000"/>
              </a:lnSpc>
              <a:buClr>
                <a:schemeClr val="dk1"/>
              </a:buClr>
            </a:pPr>
            <a:r>
              <a:rPr lang="en" sz="2400">
                <a:solidFill>
                  <a:schemeClr val="dk1"/>
                </a:solidFill>
              </a:rPr>
              <a:t>Odds / Probability of survival for a 25 year old:</a:t>
            </a:r>
            <a:endParaRPr sz="2400">
              <a:solidFill>
                <a:schemeClr val="dk1"/>
              </a:solidFill>
            </a:endParaRPr>
          </a:p>
          <a:p>
            <a:pPr marL="33866" marR="16933">
              <a:lnSpc>
                <a:spcPct val="115000"/>
              </a:lnSpc>
            </a:pPr>
            <a:endParaRPr sz="2400"/>
          </a:p>
        </p:txBody>
      </p:sp>
      <p:pic>
        <p:nvPicPr>
          <p:cNvPr id="299" name="Google Shape;299;p45"/>
          <p:cNvPicPr preferRelativeResize="0"/>
          <p:nvPr/>
        </p:nvPicPr>
        <p:blipFill rotWithShape="1">
          <a:blip r:embed="rId3">
            <a:alphaModFix/>
          </a:blip>
          <a:srcRect t="26254" b="53191"/>
          <a:stretch/>
        </p:blipFill>
        <p:spPr>
          <a:xfrm>
            <a:off x="2481768" y="929093"/>
            <a:ext cx="6002865" cy="1158567"/>
          </a:xfrm>
          <a:prstGeom prst="rect">
            <a:avLst/>
          </a:prstGeom>
          <a:noFill/>
          <a:ln>
            <a:noFill/>
          </a:ln>
        </p:spPr>
      </p:pic>
      <p:sp>
        <p:nvSpPr>
          <p:cNvPr id="300" name="Google Shape;300;p45"/>
          <p:cNvSpPr txBox="1"/>
          <p:nvPr/>
        </p:nvSpPr>
        <p:spPr>
          <a:xfrm>
            <a:off x="979800" y="4431767"/>
            <a:ext cx="10232400" cy="13840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solidFill>
                  <a:schemeClr val="dk1"/>
                </a:solidFill>
              </a:rPr>
              <a:t>Odds / Probability of survival for a 50 year old:</a:t>
            </a:r>
            <a:endParaRPr sz="2400">
              <a:solidFill>
                <a:schemeClr val="dk1"/>
              </a:solidFill>
            </a:endParaRPr>
          </a:p>
          <a:p>
            <a:pPr marL="33866" marR="16933">
              <a:lnSpc>
                <a:spcPct val="115000"/>
              </a:lnSpc>
            </a:pPr>
            <a:endParaRPr sz="2400"/>
          </a:p>
        </p:txBody>
      </p:sp>
      <p:pic>
        <p:nvPicPr>
          <p:cNvPr id="301" name="Google Shape;301;p45"/>
          <p:cNvPicPr preferRelativeResize="0"/>
          <p:nvPr/>
        </p:nvPicPr>
        <p:blipFill>
          <a:blip r:embed="rId4">
            <a:alphaModFix/>
          </a:blip>
          <a:stretch>
            <a:fillRect/>
          </a:stretch>
        </p:blipFill>
        <p:spPr>
          <a:xfrm>
            <a:off x="3141630" y="2659730"/>
            <a:ext cx="3468279" cy="1697233"/>
          </a:xfrm>
          <a:prstGeom prst="rect">
            <a:avLst/>
          </a:prstGeom>
          <a:noFill/>
          <a:ln>
            <a:noFill/>
          </a:ln>
        </p:spPr>
      </p:pic>
      <p:pic>
        <p:nvPicPr>
          <p:cNvPr id="302" name="Google Shape;302;p45"/>
          <p:cNvPicPr preferRelativeResize="0"/>
          <p:nvPr/>
        </p:nvPicPr>
        <p:blipFill>
          <a:blip r:embed="rId5">
            <a:alphaModFix/>
          </a:blip>
          <a:stretch>
            <a:fillRect/>
          </a:stretch>
        </p:blipFill>
        <p:spPr>
          <a:xfrm>
            <a:off x="2891401" y="4847667"/>
            <a:ext cx="3968735" cy="2001933"/>
          </a:xfrm>
          <a:prstGeom prst="rect">
            <a:avLst/>
          </a:prstGeom>
          <a:noFill/>
          <a:ln>
            <a:noFill/>
          </a:ln>
        </p:spPr>
      </p:pic>
    </p:spTree>
    <p:extLst>
      <p:ext uri="{BB962C8B-B14F-4D97-AF65-F5344CB8AC3E}">
        <p14:creationId xmlns:p14="http://schemas.microsoft.com/office/powerpoint/2010/main" val="2647498733"/>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6"/>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08" name="Google Shape;308;p46"/>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09" name="Google Shape;309;p46"/>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Prediction (cont.)</a:t>
            </a:r>
            <a:endParaRPr/>
          </a:p>
        </p:txBody>
      </p:sp>
      <p:sp>
        <p:nvSpPr>
          <p:cNvPr id="310" name="Google Shape;310;p46"/>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11" name="Google Shape;311;p46"/>
          <p:cNvSpPr txBox="1"/>
          <p:nvPr/>
        </p:nvSpPr>
        <p:spPr>
          <a:xfrm>
            <a:off x="918467" y="1057967"/>
            <a:ext cx="10232400" cy="5319600"/>
          </a:xfrm>
          <a:prstGeom prst="rect">
            <a:avLst/>
          </a:prstGeom>
          <a:noFill/>
          <a:ln>
            <a:noFill/>
          </a:ln>
        </p:spPr>
        <p:txBody>
          <a:bodyPr spcFirstLastPara="1" wrap="square" lIns="0" tIns="0" rIns="0" bIns="0" anchor="t" anchorCtr="0">
            <a:noAutofit/>
          </a:bodyPr>
          <a:lstStyle/>
          <a:p>
            <a:pPr marL="33866" marR="16933">
              <a:lnSpc>
                <a:spcPct val="115000"/>
              </a:lnSpc>
            </a:pPr>
            <a:endParaRPr sz="2400">
              <a:latin typeface="Arial"/>
              <a:ea typeface="Arial"/>
              <a:cs typeface="Arial"/>
              <a:sym typeface="Arial"/>
            </a:endParaRPr>
          </a:p>
        </p:txBody>
      </p:sp>
      <p:pic>
        <p:nvPicPr>
          <p:cNvPr id="312" name="Google Shape;312;p46"/>
          <p:cNvPicPr preferRelativeResize="0"/>
          <p:nvPr/>
        </p:nvPicPr>
        <p:blipFill>
          <a:blip r:embed="rId3">
            <a:alphaModFix/>
          </a:blip>
          <a:stretch>
            <a:fillRect/>
          </a:stretch>
        </p:blipFill>
        <p:spPr>
          <a:xfrm>
            <a:off x="1589430" y="1251934"/>
            <a:ext cx="7381468" cy="4607999"/>
          </a:xfrm>
          <a:prstGeom prst="rect">
            <a:avLst/>
          </a:prstGeom>
          <a:noFill/>
          <a:ln>
            <a:noFill/>
          </a:ln>
        </p:spPr>
      </p:pic>
    </p:spTree>
    <p:extLst>
      <p:ext uri="{BB962C8B-B14F-4D97-AF65-F5344CB8AC3E}">
        <p14:creationId xmlns:p14="http://schemas.microsoft.com/office/powerpoint/2010/main" val="22328699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Logistic regression</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11,  Part 5</a:t>
            </a:r>
          </a:p>
        </p:txBody>
      </p:sp>
    </p:spTree>
    <p:extLst>
      <p:ext uri="{BB962C8B-B14F-4D97-AF65-F5344CB8AC3E}">
        <p14:creationId xmlns:p14="http://schemas.microsoft.com/office/powerpoint/2010/main" val="75365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7"/>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18" name="Google Shape;318;p47"/>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19" name="Google Shape;319;p47"/>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Prediction (cont.)</a:t>
            </a:r>
            <a:endParaRPr/>
          </a:p>
        </p:txBody>
      </p:sp>
      <p:pic>
        <p:nvPicPr>
          <p:cNvPr id="320" name="Google Shape;320;p47"/>
          <p:cNvPicPr preferRelativeResize="0"/>
          <p:nvPr/>
        </p:nvPicPr>
        <p:blipFill>
          <a:blip r:embed="rId3">
            <a:alphaModFix/>
          </a:blip>
          <a:stretch>
            <a:fillRect/>
          </a:stretch>
        </p:blipFill>
        <p:spPr>
          <a:xfrm>
            <a:off x="1589434" y="1310901"/>
            <a:ext cx="7381468" cy="4539072"/>
          </a:xfrm>
          <a:prstGeom prst="rect">
            <a:avLst/>
          </a:prstGeom>
          <a:noFill/>
          <a:ln>
            <a:noFill/>
          </a:ln>
        </p:spPr>
      </p:pic>
      <p:sp>
        <p:nvSpPr>
          <p:cNvPr id="321" name="Google Shape;321;p47"/>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22" name="Google Shape;322;p47"/>
          <p:cNvSpPr txBox="1"/>
          <p:nvPr/>
        </p:nvSpPr>
        <p:spPr>
          <a:xfrm>
            <a:off x="918467" y="1057967"/>
            <a:ext cx="10232400" cy="5319600"/>
          </a:xfrm>
          <a:prstGeom prst="rect">
            <a:avLst/>
          </a:prstGeom>
          <a:noFill/>
          <a:ln>
            <a:noFill/>
          </a:ln>
        </p:spPr>
        <p:txBody>
          <a:bodyPr spcFirstLastPara="1" wrap="square" lIns="0" tIns="0" rIns="0" bIns="0" anchor="t" anchorCtr="0">
            <a:noAutofit/>
          </a:bodyPr>
          <a:lstStyle/>
          <a:p>
            <a:pPr marL="33866" marR="16933">
              <a:lnSpc>
                <a:spcPct val="115000"/>
              </a:lnSpc>
            </a:pPr>
            <a:endParaRPr sz="2400">
              <a:latin typeface="Arial"/>
              <a:ea typeface="Arial"/>
              <a:cs typeface="Arial"/>
              <a:sym typeface="Arial"/>
            </a:endParaRPr>
          </a:p>
        </p:txBody>
      </p:sp>
    </p:spTree>
    <p:extLst>
      <p:ext uri="{BB962C8B-B14F-4D97-AF65-F5344CB8AC3E}">
        <p14:creationId xmlns:p14="http://schemas.microsoft.com/office/powerpoint/2010/main" val="157315425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3FA2-F230-EB4A-B031-652F06093E79}"/>
              </a:ext>
            </a:extLst>
          </p:cNvPr>
          <p:cNvSpPr>
            <a:spLocks noGrp="1"/>
          </p:cNvSpPr>
          <p:nvPr>
            <p:ph type="title"/>
          </p:nvPr>
        </p:nvSpPr>
        <p:spPr/>
        <p:txBody>
          <a:bodyPr/>
          <a:lstStyle/>
          <a:p>
            <a:r>
              <a:rPr lang="en-US" dirty="0"/>
              <a:t>Multiple variables similar</a:t>
            </a:r>
          </a:p>
        </p:txBody>
      </p:sp>
      <p:pic>
        <p:nvPicPr>
          <p:cNvPr id="5" name="Content Placeholder 4">
            <a:extLst>
              <a:ext uri="{FF2B5EF4-FFF2-40B4-BE49-F238E27FC236}">
                <a16:creationId xmlns:a16="http://schemas.microsoft.com/office/drawing/2014/main" id="{0F360396-0357-AB4B-9336-ED55DDAF2124}"/>
              </a:ext>
            </a:extLst>
          </p:cNvPr>
          <p:cNvPicPr>
            <a:picLocks noGrp="1" noChangeAspect="1"/>
          </p:cNvPicPr>
          <p:nvPr>
            <p:ph idx="1"/>
          </p:nvPr>
        </p:nvPicPr>
        <p:blipFill>
          <a:blip r:embed="rId2"/>
          <a:stretch>
            <a:fillRect/>
          </a:stretch>
        </p:blipFill>
        <p:spPr>
          <a:xfrm>
            <a:off x="2698608" y="2990521"/>
            <a:ext cx="4987006" cy="3678238"/>
          </a:xfrm>
          <a:prstGeom prst="rect">
            <a:avLst/>
          </a:prstGeom>
        </p:spPr>
      </p:pic>
      <p:pic>
        <p:nvPicPr>
          <p:cNvPr id="4" name="Picture 3">
            <a:extLst>
              <a:ext uri="{FF2B5EF4-FFF2-40B4-BE49-F238E27FC236}">
                <a16:creationId xmlns:a16="http://schemas.microsoft.com/office/drawing/2014/main" id="{669FBE90-14F7-344C-9AA4-6FEBCB744F7F}"/>
              </a:ext>
            </a:extLst>
          </p:cNvPr>
          <p:cNvPicPr>
            <a:picLocks noChangeAspect="1"/>
          </p:cNvPicPr>
          <p:nvPr/>
        </p:nvPicPr>
        <p:blipFill>
          <a:blip r:embed="rId3"/>
          <a:stretch>
            <a:fillRect/>
          </a:stretch>
        </p:blipFill>
        <p:spPr>
          <a:xfrm>
            <a:off x="1269781" y="2014483"/>
            <a:ext cx="6991350" cy="897077"/>
          </a:xfrm>
          <a:prstGeom prst="rect">
            <a:avLst/>
          </a:prstGeom>
        </p:spPr>
      </p:pic>
    </p:spTree>
    <p:extLst>
      <p:ext uri="{BB962C8B-B14F-4D97-AF65-F5344CB8AC3E}">
        <p14:creationId xmlns:p14="http://schemas.microsoft.com/office/powerpoint/2010/main" val="318085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878C-144D-D44C-83F1-FD02BAC57813}"/>
              </a:ext>
            </a:extLst>
          </p:cNvPr>
          <p:cNvSpPr>
            <a:spLocks noGrp="1"/>
          </p:cNvSpPr>
          <p:nvPr>
            <p:ph type="title"/>
          </p:nvPr>
        </p:nvSpPr>
        <p:spPr/>
        <p:txBody>
          <a:bodyPr/>
          <a:lstStyle/>
          <a:p>
            <a:r>
              <a:rPr lang="en-US" dirty="0"/>
              <a:t>Is it better?</a:t>
            </a:r>
          </a:p>
        </p:txBody>
      </p:sp>
      <p:sp>
        <p:nvSpPr>
          <p:cNvPr id="3" name="Content Placeholder 2">
            <a:extLst>
              <a:ext uri="{FF2B5EF4-FFF2-40B4-BE49-F238E27FC236}">
                <a16:creationId xmlns:a16="http://schemas.microsoft.com/office/drawing/2014/main" id="{04606538-C309-294E-85EE-F66150FF8BE9}"/>
              </a:ext>
            </a:extLst>
          </p:cNvPr>
          <p:cNvSpPr>
            <a:spLocks noGrp="1"/>
          </p:cNvSpPr>
          <p:nvPr>
            <p:ph idx="1"/>
          </p:nvPr>
        </p:nvSpPr>
        <p:spPr/>
        <p:txBody>
          <a:bodyPr anchor="t"/>
          <a:lstStyle/>
          <a:p>
            <a:r>
              <a:rPr lang="en-US" dirty="0"/>
              <a:t>Use AIC (Akaike Information Criterion) </a:t>
            </a:r>
          </a:p>
          <a:p>
            <a:pPr lvl="1"/>
            <a:r>
              <a:rPr lang="en-US" dirty="0"/>
              <a:t>smaller is better</a:t>
            </a:r>
          </a:p>
          <a:p>
            <a:pPr lvl="1"/>
            <a:r>
              <a:rPr lang="en-US" dirty="0"/>
              <a:t>measures the tradeoff between the accuracy of the model and the complexity of the model</a:t>
            </a:r>
          </a:p>
          <a:p>
            <a:pPr lvl="1"/>
            <a:endParaRPr lang="en-US" dirty="0"/>
          </a:p>
        </p:txBody>
      </p:sp>
      <p:pic>
        <p:nvPicPr>
          <p:cNvPr id="4" name="Picture 3">
            <a:extLst>
              <a:ext uri="{FF2B5EF4-FFF2-40B4-BE49-F238E27FC236}">
                <a16:creationId xmlns:a16="http://schemas.microsoft.com/office/drawing/2014/main" id="{2376690C-01A1-8147-A43E-BBBF497AA9D3}"/>
              </a:ext>
            </a:extLst>
          </p:cNvPr>
          <p:cNvPicPr>
            <a:picLocks noChangeAspect="1"/>
          </p:cNvPicPr>
          <p:nvPr/>
        </p:nvPicPr>
        <p:blipFill>
          <a:blip r:embed="rId2"/>
          <a:stretch>
            <a:fillRect/>
          </a:stretch>
        </p:blipFill>
        <p:spPr>
          <a:xfrm>
            <a:off x="674941" y="4467065"/>
            <a:ext cx="5553075" cy="1009650"/>
          </a:xfrm>
          <a:prstGeom prst="rect">
            <a:avLst/>
          </a:prstGeom>
        </p:spPr>
      </p:pic>
      <p:pic>
        <p:nvPicPr>
          <p:cNvPr id="5" name="Picture 4">
            <a:extLst>
              <a:ext uri="{FF2B5EF4-FFF2-40B4-BE49-F238E27FC236}">
                <a16:creationId xmlns:a16="http://schemas.microsoft.com/office/drawing/2014/main" id="{4ABAE492-3932-6A43-9883-55759C406198}"/>
              </a:ext>
            </a:extLst>
          </p:cNvPr>
          <p:cNvPicPr>
            <a:picLocks noChangeAspect="1"/>
          </p:cNvPicPr>
          <p:nvPr/>
        </p:nvPicPr>
        <p:blipFill>
          <a:blip r:embed="rId3"/>
          <a:stretch>
            <a:fillRect/>
          </a:stretch>
        </p:blipFill>
        <p:spPr>
          <a:xfrm>
            <a:off x="674940" y="3457415"/>
            <a:ext cx="5553075" cy="1009650"/>
          </a:xfrm>
          <a:prstGeom prst="rect">
            <a:avLst/>
          </a:prstGeom>
        </p:spPr>
      </p:pic>
    </p:spTree>
    <p:extLst>
      <p:ext uri="{BB962C8B-B14F-4D97-AF65-F5344CB8AC3E}">
        <p14:creationId xmlns:p14="http://schemas.microsoft.com/office/powerpoint/2010/main" val="38978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46" name="Google Shape;346;p50"/>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47" name="Google Shape;347;p50"/>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Gender Models</a:t>
            </a:r>
            <a:endParaRPr/>
          </a:p>
        </p:txBody>
      </p:sp>
      <p:sp>
        <p:nvSpPr>
          <p:cNvPr id="348" name="Google Shape;348;p50"/>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49" name="Google Shape;349;p50"/>
          <p:cNvSpPr txBox="1"/>
          <p:nvPr/>
        </p:nvSpPr>
        <p:spPr>
          <a:xfrm>
            <a:off x="918467" y="1244967"/>
            <a:ext cx="10232400" cy="5132400"/>
          </a:xfrm>
          <a:prstGeom prst="rect">
            <a:avLst/>
          </a:prstGeom>
          <a:noFill/>
          <a:ln>
            <a:noFill/>
          </a:ln>
        </p:spPr>
        <p:txBody>
          <a:bodyPr spcFirstLastPara="1" wrap="square" lIns="0" tIns="0" rIns="0" bIns="0" anchor="t" anchorCtr="0">
            <a:noAutofit/>
          </a:bodyPr>
          <a:lstStyle/>
          <a:p>
            <a:pPr marL="33866" marR="16933">
              <a:lnSpc>
                <a:spcPct val="115000"/>
              </a:lnSpc>
              <a:buSzPts val="1100"/>
            </a:pPr>
            <a:r>
              <a:rPr lang="en" sz="2400"/>
              <a:t>Just like MLR we can plug in gender to arrive at two status vs age models for men and women respectively.</a:t>
            </a:r>
            <a:endParaRPr sz="2400"/>
          </a:p>
          <a:p>
            <a:pPr marL="33866" marR="16933">
              <a:lnSpc>
                <a:spcPct val="115000"/>
              </a:lnSpc>
              <a:buSzPts val="1100"/>
            </a:pPr>
            <a:endParaRPr sz="2400"/>
          </a:p>
          <a:p>
            <a:pPr marL="33866" marR="16933">
              <a:lnSpc>
                <a:spcPct val="115000"/>
              </a:lnSpc>
              <a:buSzPts val="1100"/>
            </a:pPr>
            <a:r>
              <a:rPr lang="en" sz="2400"/>
              <a:t>General model:</a:t>
            </a:r>
            <a:endParaRPr sz="2400"/>
          </a:p>
          <a:p>
            <a:pPr marL="33866" marR="16933">
              <a:lnSpc>
                <a:spcPct val="115000"/>
              </a:lnSpc>
              <a:buSzPts val="1100"/>
            </a:pPr>
            <a:endParaRPr sz="2400"/>
          </a:p>
          <a:p>
            <a:pPr marL="33866" marR="16933">
              <a:lnSpc>
                <a:spcPct val="115000"/>
              </a:lnSpc>
              <a:buSzPts val="1100"/>
            </a:pPr>
            <a:endParaRPr sz="2400"/>
          </a:p>
          <a:p>
            <a:pPr marL="33866" marR="16933">
              <a:lnSpc>
                <a:spcPct val="115000"/>
              </a:lnSpc>
              <a:buSzPts val="1100"/>
            </a:pPr>
            <a:r>
              <a:rPr lang="en" sz="2400"/>
              <a:t>Male model:</a:t>
            </a:r>
            <a:endParaRPr sz="2400"/>
          </a:p>
          <a:p>
            <a:pPr marL="33866" marR="16933">
              <a:lnSpc>
                <a:spcPct val="115000"/>
              </a:lnSpc>
              <a:buSzPts val="1100"/>
            </a:pPr>
            <a:endParaRPr sz="2400"/>
          </a:p>
          <a:p>
            <a:pPr marL="33866" marR="16933">
              <a:lnSpc>
                <a:spcPct val="115000"/>
              </a:lnSpc>
              <a:buSzPts val="1100"/>
            </a:pPr>
            <a:endParaRPr sz="2400"/>
          </a:p>
          <a:p>
            <a:pPr marL="33866" marR="16933">
              <a:lnSpc>
                <a:spcPct val="115000"/>
              </a:lnSpc>
              <a:buSzPts val="1100"/>
            </a:pPr>
            <a:r>
              <a:rPr lang="en" sz="2400"/>
              <a:t>Female model:</a:t>
            </a:r>
            <a:endParaRPr sz="2400"/>
          </a:p>
        </p:txBody>
      </p:sp>
      <p:pic>
        <p:nvPicPr>
          <p:cNvPr id="350" name="Google Shape;350;p50"/>
          <p:cNvPicPr preferRelativeResize="0"/>
          <p:nvPr/>
        </p:nvPicPr>
        <p:blipFill rotWithShape="1">
          <a:blip r:embed="rId3">
            <a:alphaModFix/>
          </a:blip>
          <a:srcRect b="80816"/>
          <a:stretch/>
        </p:blipFill>
        <p:spPr>
          <a:xfrm>
            <a:off x="3154984" y="2540734"/>
            <a:ext cx="5759365" cy="899967"/>
          </a:xfrm>
          <a:prstGeom prst="rect">
            <a:avLst/>
          </a:prstGeom>
          <a:noFill/>
          <a:ln>
            <a:noFill/>
          </a:ln>
        </p:spPr>
      </p:pic>
      <p:pic>
        <p:nvPicPr>
          <p:cNvPr id="351" name="Google Shape;351;p50"/>
          <p:cNvPicPr preferRelativeResize="0"/>
          <p:nvPr/>
        </p:nvPicPr>
        <p:blipFill rotWithShape="1">
          <a:blip r:embed="rId3">
            <a:alphaModFix/>
          </a:blip>
          <a:srcRect t="30396" b="43695"/>
          <a:stretch/>
        </p:blipFill>
        <p:spPr>
          <a:xfrm>
            <a:off x="2986701" y="3665068"/>
            <a:ext cx="5759332" cy="1215465"/>
          </a:xfrm>
          <a:prstGeom prst="rect">
            <a:avLst/>
          </a:prstGeom>
          <a:noFill/>
          <a:ln>
            <a:noFill/>
          </a:ln>
        </p:spPr>
      </p:pic>
      <p:pic>
        <p:nvPicPr>
          <p:cNvPr id="352" name="Google Shape;352;p50"/>
          <p:cNvPicPr preferRelativeResize="0"/>
          <p:nvPr/>
        </p:nvPicPr>
        <p:blipFill rotWithShape="1">
          <a:blip r:embed="rId3">
            <a:alphaModFix/>
          </a:blip>
          <a:srcRect t="77479"/>
          <a:stretch/>
        </p:blipFill>
        <p:spPr>
          <a:xfrm>
            <a:off x="2986701" y="5414334"/>
            <a:ext cx="5759332" cy="1056533"/>
          </a:xfrm>
          <a:prstGeom prst="rect">
            <a:avLst/>
          </a:prstGeom>
          <a:noFill/>
          <a:ln>
            <a:noFill/>
          </a:ln>
        </p:spPr>
      </p:pic>
      <p:sp>
        <p:nvSpPr>
          <p:cNvPr id="2" name="Line Callout 1 1">
            <a:extLst>
              <a:ext uri="{FF2B5EF4-FFF2-40B4-BE49-F238E27FC236}">
                <a16:creationId xmlns:a16="http://schemas.microsoft.com/office/drawing/2014/main" id="{1CC82A59-07E6-414B-A4D6-1CC8F42EBECD}"/>
              </a:ext>
            </a:extLst>
          </p:cNvPr>
          <p:cNvSpPr/>
          <p:nvPr/>
        </p:nvSpPr>
        <p:spPr>
          <a:xfrm>
            <a:off x="8978830" y="5816474"/>
            <a:ext cx="2359184" cy="531341"/>
          </a:xfrm>
          <a:prstGeom prst="borderCallout1">
            <a:avLst>
              <a:gd name="adj1" fmla="val 18750"/>
              <a:gd name="adj2" fmla="val -8333"/>
              <a:gd name="adj3" fmla="val 61337"/>
              <a:gd name="adj4" fmla="val -1614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Effectively just changes the "intercept"</a:t>
            </a:r>
          </a:p>
        </p:txBody>
      </p:sp>
    </p:spTree>
    <p:extLst>
      <p:ext uri="{BB962C8B-B14F-4D97-AF65-F5344CB8AC3E}">
        <p14:creationId xmlns:p14="http://schemas.microsoft.com/office/powerpoint/2010/main" val="155611383"/>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358" name="Google Shape;358;p51"/>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359" name="Google Shape;359;p51"/>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Gender Models (cont.)</a:t>
            </a:r>
            <a:endParaRPr/>
          </a:p>
        </p:txBody>
      </p:sp>
      <p:sp>
        <p:nvSpPr>
          <p:cNvPr id="360" name="Google Shape;360;p51"/>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361" name="Google Shape;361;p51"/>
          <p:cNvSpPr txBox="1"/>
          <p:nvPr/>
        </p:nvSpPr>
        <p:spPr>
          <a:xfrm>
            <a:off x="918467" y="1244967"/>
            <a:ext cx="10232400" cy="5132400"/>
          </a:xfrm>
          <a:prstGeom prst="rect">
            <a:avLst/>
          </a:prstGeom>
          <a:noFill/>
          <a:ln>
            <a:noFill/>
          </a:ln>
        </p:spPr>
        <p:txBody>
          <a:bodyPr spcFirstLastPara="1" wrap="square" lIns="0" tIns="0" rIns="0" bIns="0" anchor="t" anchorCtr="0">
            <a:noAutofit/>
          </a:bodyPr>
          <a:lstStyle/>
          <a:p>
            <a:pPr marL="33866" marR="16933">
              <a:lnSpc>
                <a:spcPct val="115000"/>
              </a:lnSpc>
              <a:buSzPts val="1100"/>
            </a:pPr>
            <a:endParaRPr sz="2400"/>
          </a:p>
        </p:txBody>
      </p:sp>
      <p:pic>
        <p:nvPicPr>
          <p:cNvPr id="362" name="Google Shape;362;p51"/>
          <p:cNvPicPr preferRelativeResize="0"/>
          <p:nvPr/>
        </p:nvPicPr>
        <p:blipFill>
          <a:blip r:embed="rId3">
            <a:alphaModFix/>
          </a:blip>
          <a:stretch>
            <a:fillRect/>
          </a:stretch>
        </p:blipFill>
        <p:spPr>
          <a:xfrm>
            <a:off x="918467" y="1482468"/>
            <a:ext cx="9873301" cy="4646267"/>
          </a:xfrm>
          <a:prstGeom prst="rect">
            <a:avLst/>
          </a:prstGeom>
          <a:noFill/>
          <a:ln>
            <a:noFill/>
          </a:ln>
        </p:spPr>
      </p:pic>
    </p:spTree>
    <p:extLst>
      <p:ext uri="{BB962C8B-B14F-4D97-AF65-F5344CB8AC3E}">
        <p14:creationId xmlns:p14="http://schemas.microsoft.com/office/powerpoint/2010/main" val="340435199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53" name="Google Shape;153;p31"/>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54" name="Google Shape;154;p31"/>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Regression so far ...</a:t>
            </a:r>
            <a:endParaRPr/>
          </a:p>
        </p:txBody>
      </p:sp>
      <p:sp>
        <p:nvSpPr>
          <p:cNvPr id="155" name="Google Shape;155;p31"/>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56" name="Google Shape;156;p31"/>
          <p:cNvSpPr txBox="1"/>
          <p:nvPr/>
        </p:nvSpPr>
        <p:spPr>
          <a:xfrm>
            <a:off x="918467" y="987655"/>
            <a:ext cx="10232400" cy="56316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At this point we have covered:</a:t>
            </a:r>
            <a:endParaRPr sz="2400"/>
          </a:p>
          <a:p>
            <a:pPr marL="33866" marR="16933">
              <a:lnSpc>
                <a:spcPct val="115000"/>
              </a:lnSpc>
            </a:pPr>
            <a:endParaRPr sz="2400"/>
          </a:p>
          <a:p>
            <a:pPr marL="33866" marR="16933">
              <a:lnSpc>
                <a:spcPct val="115000"/>
              </a:lnSpc>
              <a:buSzPts val="1100"/>
            </a:pPr>
            <a:r>
              <a:rPr lang="en" sz="2400"/>
              <a:t>Simple linear regression</a:t>
            </a:r>
            <a:endParaRPr sz="2400"/>
          </a:p>
          <a:p>
            <a:pPr marL="609585" marR="16933" indent="-457189">
              <a:lnSpc>
                <a:spcPct val="115000"/>
              </a:lnSpc>
              <a:buSzPts val="1800"/>
              <a:buChar char="●"/>
            </a:pPr>
            <a:r>
              <a:rPr lang="en" sz="2400"/>
              <a:t>Relationship between numerical response and a numerical or categorical predictor</a:t>
            </a:r>
            <a:endParaRPr sz="2400"/>
          </a:p>
          <a:p>
            <a:pPr marR="16933">
              <a:lnSpc>
                <a:spcPct val="115000"/>
              </a:lnSpc>
            </a:pPr>
            <a:endParaRPr sz="2400"/>
          </a:p>
          <a:p>
            <a:pPr marR="16933">
              <a:lnSpc>
                <a:spcPct val="115000"/>
              </a:lnSpc>
              <a:buSzPts val="1100"/>
            </a:pPr>
            <a:r>
              <a:rPr lang="en" sz="2400"/>
              <a:t>Multiple regression</a:t>
            </a:r>
            <a:endParaRPr sz="2400"/>
          </a:p>
          <a:p>
            <a:pPr marL="609585" marR="16933" indent="-457189">
              <a:lnSpc>
                <a:spcPct val="115000"/>
              </a:lnSpc>
              <a:buSzPts val="1800"/>
              <a:buChar char="●"/>
            </a:pPr>
            <a:r>
              <a:rPr lang="en" sz="2400"/>
              <a:t>Relationship between numerical response and multiple numerical and/or categorical predictors</a:t>
            </a:r>
            <a:endParaRPr sz="2400"/>
          </a:p>
          <a:p>
            <a:pPr marR="16933">
              <a:lnSpc>
                <a:spcPct val="115000"/>
              </a:lnSpc>
            </a:pPr>
            <a:endParaRPr sz="2400"/>
          </a:p>
          <a:p>
            <a:pPr marR="16933">
              <a:lnSpc>
                <a:spcPct val="115000"/>
              </a:lnSpc>
            </a:pPr>
            <a:r>
              <a:rPr lang="en" sz="2400"/>
              <a:t>What we haven’t seen is what to do when the predictors are weird (nonlinear, complicated dependence structure, etc.) or when the response is weird (categorical, count data, etc.)</a:t>
            </a:r>
            <a:endParaRPr sz="2400"/>
          </a:p>
        </p:txBody>
      </p:sp>
    </p:spTree>
    <p:extLst>
      <p:ext uri="{BB962C8B-B14F-4D97-AF65-F5344CB8AC3E}">
        <p14:creationId xmlns:p14="http://schemas.microsoft.com/office/powerpoint/2010/main" val="3890135848"/>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p:nvPr/>
        </p:nvSpPr>
        <p:spPr>
          <a:xfrm>
            <a:off x="0" y="7624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62" name="Google Shape;162;p32"/>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63" name="Google Shape;163;p32"/>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Odds</a:t>
            </a:r>
            <a:endParaRPr/>
          </a:p>
        </p:txBody>
      </p:sp>
      <p:sp>
        <p:nvSpPr>
          <p:cNvPr id="164" name="Google Shape;164;p32"/>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65" name="Google Shape;165;p32"/>
          <p:cNvSpPr txBox="1"/>
          <p:nvPr/>
        </p:nvSpPr>
        <p:spPr>
          <a:xfrm>
            <a:off x="918467" y="987659"/>
            <a:ext cx="10232400" cy="19296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Odds are another way of quantifying the probability of an event, commonly used in gambling (and logistic regression).</a:t>
            </a:r>
            <a:endParaRPr sz="2400"/>
          </a:p>
          <a:p>
            <a:pPr marL="33866" marR="16933">
              <a:lnSpc>
                <a:spcPct val="129899"/>
              </a:lnSpc>
            </a:pPr>
            <a:endParaRPr sz="2400"/>
          </a:p>
          <a:p>
            <a:pPr marL="33866" marR="16933">
              <a:lnSpc>
                <a:spcPct val="129899"/>
              </a:lnSpc>
            </a:pPr>
            <a:r>
              <a:rPr lang="en" sz="2400"/>
              <a:t>For some event E,</a:t>
            </a:r>
            <a:endParaRPr sz="2400"/>
          </a:p>
        </p:txBody>
      </p:sp>
      <p:sp>
        <p:nvSpPr>
          <p:cNvPr id="166" name="Google Shape;166;p32"/>
          <p:cNvSpPr txBox="1"/>
          <p:nvPr/>
        </p:nvSpPr>
        <p:spPr>
          <a:xfrm>
            <a:off x="918467" y="3794753"/>
            <a:ext cx="10232400" cy="5424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Similarly, if we are told the odds of E are x to y then</a:t>
            </a:r>
            <a:endParaRPr sz="2400"/>
          </a:p>
        </p:txBody>
      </p:sp>
      <p:sp>
        <p:nvSpPr>
          <p:cNvPr id="167" name="Google Shape;167;p32"/>
          <p:cNvSpPr txBox="1"/>
          <p:nvPr/>
        </p:nvSpPr>
        <p:spPr>
          <a:xfrm>
            <a:off x="918467" y="5214636"/>
            <a:ext cx="10232400" cy="5424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which implies</a:t>
            </a:r>
            <a:endParaRPr sz="2400"/>
          </a:p>
        </p:txBody>
      </p:sp>
      <p:pic>
        <p:nvPicPr>
          <p:cNvPr id="168" name="Google Shape;168;p32"/>
          <p:cNvPicPr preferRelativeResize="0"/>
          <p:nvPr/>
        </p:nvPicPr>
        <p:blipFill>
          <a:blip r:embed="rId3">
            <a:alphaModFix/>
          </a:blip>
          <a:stretch>
            <a:fillRect/>
          </a:stretch>
        </p:blipFill>
        <p:spPr>
          <a:xfrm>
            <a:off x="3561167" y="2632734"/>
            <a:ext cx="4199100" cy="1031133"/>
          </a:xfrm>
          <a:prstGeom prst="rect">
            <a:avLst/>
          </a:prstGeom>
          <a:noFill/>
          <a:ln>
            <a:noFill/>
          </a:ln>
        </p:spPr>
      </p:pic>
      <p:pic>
        <p:nvPicPr>
          <p:cNvPr id="169" name="Google Shape;169;p32"/>
          <p:cNvPicPr preferRelativeResize="0"/>
          <p:nvPr/>
        </p:nvPicPr>
        <p:blipFill>
          <a:blip r:embed="rId4">
            <a:alphaModFix/>
          </a:blip>
          <a:stretch>
            <a:fillRect/>
          </a:stretch>
        </p:blipFill>
        <p:spPr>
          <a:xfrm>
            <a:off x="3710634" y="4337167"/>
            <a:ext cx="3377877" cy="1031133"/>
          </a:xfrm>
          <a:prstGeom prst="rect">
            <a:avLst/>
          </a:prstGeom>
          <a:noFill/>
          <a:ln>
            <a:noFill/>
          </a:ln>
        </p:spPr>
      </p:pic>
      <p:pic>
        <p:nvPicPr>
          <p:cNvPr id="170" name="Google Shape;170;p32"/>
          <p:cNvPicPr preferRelativeResize="0"/>
          <p:nvPr/>
        </p:nvPicPr>
        <p:blipFill>
          <a:blip r:embed="rId5">
            <a:alphaModFix/>
          </a:blip>
          <a:stretch>
            <a:fillRect/>
          </a:stretch>
        </p:blipFill>
        <p:spPr>
          <a:xfrm>
            <a:off x="2810133" y="5729501"/>
            <a:ext cx="5820595" cy="648233"/>
          </a:xfrm>
          <a:prstGeom prst="rect">
            <a:avLst/>
          </a:prstGeom>
          <a:noFill/>
          <a:ln>
            <a:noFill/>
          </a:ln>
        </p:spPr>
      </p:pic>
    </p:spTree>
    <p:extLst>
      <p:ext uri="{BB962C8B-B14F-4D97-AF65-F5344CB8AC3E}">
        <p14:creationId xmlns:p14="http://schemas.microsoft.com/office/powerpoint/2010/main" val="1474197261"/>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38975" y="1031347"/>
            <a:ext cx="11650400" cy="397600"/>
          </a:xfrm>
          <a:prstGeom prst="rect">
            <a:avLst/>
          </a:prstGeom>
          <a:noFill/>
          <a:ln>
            <a:noFill/>
          </a:ln>
        </p:spPr>
        <p:txBody>
          <a:bodyPr spcFirstLastPara="1" vert="horz" wrap="square" lIns="0" tIns="0" rIns="0" bIns="0" rtlCol="0" anchor="t" anchorCtr="0">
            <a:noAutofit/>
          </a:bodyPr>
          <a:lstStyle/>
          <a:p>
            <a:pPr marL="33866">
              <a:spcBef>
                <a:spcPts val="0"/>
              </a:spcBef>
            </a:pPr>
            <a:r>
              <a:rPr lang="en" sz="2667" b="1" cap="none" dirty="0">
                <a:solidFill>
                  <a:srgbClr val="F9F9F9"/>
                </a:solidFill>
                <a:latin typeface="Arial"/>
                <a:ea typeface="Arial"/>
                <a:cs typeface="Arial"/>
                <a:sym typeface="Arial"/>
              </a:rPr>
              <a:t>Example - Donner Party</a:t>
            </a:r>
            <a:endParaRPr sz="3333" dirty="0"/>
          </a:p>
        </p:txBody>
      </p:sp>
      <p:sp>
        <p:nvSpPr>
          <p:cNvPr id="176" name="Google Shape;176;p33"/>
          <p:cNvSpPr txBox="1">
            <a:spLocks noGrp="1"/>
          </p:cNvSpPr>
          <p:nvPr>
            <p:ph type="sldNum" idx="12"/>
          </p:nvPr>
        </p:nvSpPr>
        <p:spPr>
          <a:xfrm>
            <a:off x="11395859" y="6373849"/>
            <a:ext cx="559200" cy="241600"/>
          </a:xfrm>
          <a:prstGeom prst="rect">
            <a:avLst/>
          </a:prstGeom>
          <a:noFill/>
          <a:ln>
            <a:noFill/>
          </a:ln>
        </p:spPr>
        <p:txBody>
          <a:bodyPr spcFirstLastPara="1" vert="horz" wrap="square" lIns="0" tIns="0" rIns="0" bIns="0" rtlCol="0" anchor="t" anchorCtr="0">
            <a:noAutofit/>
          </a:bodyPr>
          <a:lstStyle/>
          <a:p>
            <a:pPr marL="186262" algn="l">
              <a:lnSpc>
                <a:spcPct val="111333"/>
              </a:lnSpc>
            </a:pPr>
            <a:r>
              <a:rPr lang="en" sz="1867">
                <a:solidFill>
                  <a:srgbClr val="22373A"/>
                </a:solidFill>
                <a:latin typeface="Arial"/>
                <a:ea typeface="Arial"/>
                <a:cs typeface="Arial"/>
                <a:sym typeface="Arial"/>
              </a:rPr>
              <a:t>59</a:t>
            </a:r>
            <a:endParaRPr sz="3333"/>
          </a:p>
        </p:txBody>
      </p:sp>
      <p:sp>
        <p:nvSpPr>
          <p:cNvPr id="177" name="Google Shape;177;p33"/>
          <p:cNvSpPr txBox="1"/>
          <p:nvPr/>
        </p:nvSpPr>
        <p:spPr>
          <a:xfrm>
            <a:off x="918464" y="1881352"/>
            <a:ext cx="10349600" cy="3455376"/>
          </a:xfrm>
          <a:prstGeom prst="rect">
            <a:avLst/>
          </a:prstGeom>
          <a:noFill/>
          <a:ln>
            <a:noFill/>
          </a:ln>
        </p:spPr>
        <p:txBody>
          <a:bodyPr spcFirstLastPara="1" wrap="square" lIns="0" tIns="0" rIns="0" bIns="0" anchor="t" anchorCtr="0">
            <a:noAutofit/>
          </a:bodyPr>
          <a:lstStyle/>
          <a:p>
            <a:pPr marL="33866" marR="16933">
              <a:lnSpc>
                <a:spcPct val="129800"/>
              </a:lnSpc>
            </a:pPr>
            <a:r>
              <a:rPr lang="en" sz="2000" dirty="0">
                <a:solidFill>
                  <a:srgbClr val="22373A"/>
                </a:solidFill>
                <a:latin typeface="Arial"/>
                <a:ea typeface="Arial"/>
                <a:cs typeface="Arial"/>
                <a:sym typeface="Arial"/>
              </a:rPr>
              <a:t>In 1846 the Donner and Reed families left Springfield, Illinois, for  California by covered wagon. In July, the Donner Party, as it  became known, reached Fort Bridger, Wyoming. There its leaders  decided to attempt a new and untested rote to the Sacramento  Valley. Having reached its full size of 87 people and 20 wagons, the  party was delayed by a difficult crossing of the Wasatch Range and  again in the crossing of the desert west of the Great Salt Lake. The  group became stranded in the eastern Sierra Nevada mountains  when the region was hit by heavy snows in late October. By the  time the last survivor was rescued on April 21, 1847, 40 of the 87  members had died from famine and exposure to extreme cold.</a:t>
            </a:r>
            <a:endParaRPr sz="2000" dirty="0">
              <a:latin typeface="Arial"/>
              <a:ea typeface="Arial"/>
              <a:cs typeface="Arial"/>
              <a:sym typeface="Arial"/>
            </a:endParaRPr>
          </a:p>
        </p:txBody>
      </p:sp>
      <p:sp>
        <p:nvSpPr>
          <p:cNvPr id="178" name="Google Shape;178;p33"/>
          <p:cNvSpPr txBox="1"/>
          <p:nvPr/>
        </p:nvSpPr>
        <p:spPr>
          <a:xfrm>
            <a:off x="918464" y="5712299"/>
            <a:ext cx="9815600" cy="197600"/>
          </a:xfrm>
          <a:prstGeom prst="rect">
            <a:avLst/>
          </a:prstGeom>
          <a:noFill/>
          <a:ln>
            <a:noFill/>
          </a:ln>
        </p:spPr>
        <p:txBody>
          <a:bodyPr spcFirstLastPara="1" wrap="square" lIns="0" tIns="0" rIns="0" bIns="0" anchor="t" anchorCtr="0">
            <a:noAutofit/>
          </a:bodyPr>
          <a:lstStyle/>
          <a:p>
            <a:pPr marL="33866"/>
            <a:r>
              <a:rPr lang="en" sz="1333">
                <a:solidFill>
                  <a:srgbClr val="22373A"/>
                </a:solidFill>
                <a:latin typeface="Arial"/>
                <a:ea typeface="Arial"/>
                <a:cs typeface="Arial"/>
                <a:sym typeface="Arial"/>
              </a:rPr>
              <a:t>From </a:t>
            </a:r>
            <a:r>
              <a:rPr lang="en" sz="1333" i="1">
                <a:solidFill>
                  <a:srgbClr val="22373A"/>
                </a:solidFill>
                <a:latin typeface="Arial"/>
                <a:ea typeface="Arial"/>
                <a:cs typeface="Arial"/>
                <a:sym typeface="Arial"/>
              </a:rPr>
              <a:t>Ramsey, F.L. and Schafer, D.W. (2002). The Statistical Sleuth: A Course in Methods of Data Analysis (2nd  ed)</a:t>
            </a:r>
            <a:endParaRPr sz="1333">
              <a:latin typeface="Arial"/>
              <a:ea typeface="Arial"/>
              <a:cs typeface="Arial"/>
              <a:sym typeface="Arial"/>
            </a:endParaRPr>
          </a:p>
        </p:txBody>
      </p:sp>
    </p:spTree>
    <p:extLst>
      <p:ext uri="{BB962C8B-B14F-4D97-AF65-F5344CB8AC3E}">
        <p14:creationId xmlns:p14="http://schemas.microsoft.com/office/powerpoint/2010/main" val="306950028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84" name="Google Shape;184;p34"/>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85" name="Google Shape;185;p34"/>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Data</a:t>
            </a:r>
            <a:endParaRPr/>
          </a:p>
        </p:txBody>
      </p:sp>
      <p:sp>
        <p:nvSpPr>
          <p:cNvPr id="186" name="Google Shape;186;p34"/>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87" name="Google Shape;187;p34"/>
          <p:cNvSpPr txBox="1"/>
          <p:nvPr/>
        </p:nvSpPr>
        <p:spPr>
          <a:xfrm>
            <a:off x="918464" y="987627"/>
            <a:ext cx="10232400" cy="1211600"/>
          </a:xfrm>
          <a:prstGeom prst="rect">
            <a:avLst/>
          </a:prstGeom>
          <a:noFill/>
          <a:ln>
            <a:noFill/>
          </a:ln>
        </p:spPr>
        <p:txBody>
          <a:bodyPr spcFirstLastPara="1" wrap="square" lIns="0" tIns="0" rIns="0" bIns="0" anchor="t" anchorCtr="0">
            <a:noAutofit/>
          </a:bodyPr>
          <a:lstStyle/>
          <a:p>
            <a:pPr marL="33866" marR="16933">
              <a:lnSpc>
                <a:spcPct val="129899"/>
              </a:lnSpc>
            </a:pPr>
            <a:endParaRPr sz="2400">
              <a:latin typeface="Arial"/>
              <a:ea typeface="Arial"/>
              <a:cs typeface="Arial"/>
              <a:sym typeface="Arial"/>
            </a:endParaRPr>
          </a:p>
        </p:txBody>
      </p:sp>
      <p:pic>
        <p:nvPicPr>
          <p:cNvPr id="188" name="Google Shape;188;p34"/>
          <p:cNvPicPr preferRelativeResize="0"/>
          <p:nvPr/>
        </p:nvPicPr>
        <p:blipFill>
          <a:blip r:embed="rId3">
            <a:alphaModFix/>
          </a:blip>
          <a:stretch>
            <a:fillRect/>
          </a:stretch>
        </p:blipFill>
        <p:spPr>
          <a:xfrm>
            <a:off x="1814331" y="913034"/>
            <a:ext cx="5772501" cy="5785132"/>
          </a:xfrm>
          <a:prstGeom prst="rect">
            <a:avLst/>
          </a:prstGeom>
          <a:noFill/>
          <a:ln>
            <a:noFill/>
          </a:ln>
        </p:spPr>
      </p:pic>
    </p:spTree>
    <p:extLst>
      <p:ext uri="{BB962C8B-B14F-4D97-AF65-F5344CB8AC3E}">
        <p14:creationId xmlns:p14="http://schemas.microsoft.com/office/powerpoint/2010/main" val="177956695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194" name="Google Shape;194;p35"/>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195" name="Google Shape;195;p35"/>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 - EDA</a:t>
            </a:r>
            <a:endParaRPr/>
          </a:p>
        </p:txBody>
      </p:sp>
      <p:sp>
        <p:nvSpPr>
          <p:cNvPr id="196" name="Google Shape;196;p35"/>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197" name="Google Shape;197;p35"/>
          <p:cNvSpPr txBox="1"/>
          <p:nvPr/>
        </p:nvSpPr>
        <p:spPr>
          <a:xfrm>
            <a:off x="918467" y="987631"/>
            <a:ext cx="10232400" cy="7624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Status vs Gender</a:t>
            </a:r>
            <a:endParaRPr sz="2400">
              <a:latin typeface="Arial"/>
              <a:ea typeface="Arial"/>
              <a:cs typeface="Arial"/>
              <a:sym typeface="Arial"/>
            </a:endParaRPr>
          </a:p>
        </p:txBody>
      </p:sp>
      <p:sp>
        <p:nvSpPr>
          <p:cNvPr id="198" name="Google Shape;198;p35"/>
          <p:cNvSpPr txBox="1"/>
          <p:nvPr/>
        </p:nvSpPr>
        <p:spPr>
          <a:xfrm>
            <a:off x="918467" y="2892464"/>
            <a:ext cx="10232400" cy="762400"/>
          </a:xfrm>
          <a:prstGeom prst="rect">
            <a:avLst/>
          </a:prstGeom>
          <a:noFill/>
          <a:ln>
            <a:noFill/>
          </a:ln>
        </p:spPr>
        <p:txBody>
          <a:bodyPr spcFirstLastPara="1" wrap="square" lIns="0" tIns="0" rIns="0" bIns="0" anchor="t" anchorCtr="0">
            <a:noAutofit/>
          </a:bodyPr>
          <a:lstStyle/>
          <a:p>
            <a:pPr marL="33866" marR="16933">
              <a:lnSpc>
                <a:spcPct val="129899"/>
              </a:lnSpc>
            </a:pPr>
            <a:r>
              <a:rPr lang="en" sz="2400"/>
              <a:t>Status vs Age</a:t>
            </a:r>
            <a:endParaRPr sz="2400">
              <a:latin typeface="Arial"/>
              <a:ea typeface="Arial"/>
              <a:cs typeface="Arial"/>
              <a:sym typeface="Arial"/>
            </a:endParaRPr>
          </a:p>
        </p:txBody>
      </p:sp>
      <p:pic>
        <p:nvPicPr>
          <p:cNvPr id="199" name="Google Shape;199;p35"/>
          <p:cNvPicPr preferRelativeResize="0"/>
          <p:nvPr/>
        </p:nvPicPr>
        <p:blipFill>
          <a:blip r:embed="rId3">
            <a:alphaModFix/>
          </a:blip>
          <a:stretch>
            <a:fillRect/>
          </a:stretch>
        </p:blipFill>
        <p:spPr>
          <a:xfrm>
            <a:off x="3701601" y="1095533"/>
            <a:ext cx="3754079" cy="1463800"/>
          </a:xfrm>
          <a:prstGeom prst="rect">
            <a:avLst/>
          </a:prstGeom>
          <a:noFill/>
          <a:ln>
            <a:noFill/>
          </a:ln>
        </p:spPr>
      </p:pic>
      <p:pic>
        <p:nvPicPr>
          <p:cNvPr id="200" name="Google Shape;200;p35"/>
          <p:cNvPicPr preferRelativeResize="0"/>
          <p:nvPr/>
        </p:nvPicPr>
        <p:blipFill>
          <a:blip r:embed="rId4">
            <a:alphaModFix/>
          </a:blip>
          <a:stretch>
            <a:fillRect/>
          </a:stretch>
        </p:blipFill>
        <p:spPr>
          <a:xfrm>
            <a:off x="2954501" y="3206800"/>
            <a:ext cx="7068367" cy="3460667"/>
          </a:xfrm>
          <a:prstGeom prst="rect">
            <a:avLst/>
          </a:prstGeom>
          <a:noFill/>
          <a:ln>
            <a:noFill/>
          </a:ln>
        </p:spPr>
      </p:pic>
    </p:spTree>
    <p:extLst>
      <p:ext uri="{BB962C8B-B14F-4D97-AF65-F5344CB8AC3E}">
        <p14:creationId xmlns:p14="http://schemas.microsoft.com/office/powerpoint/2010/main" val="1094908516"/>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06" name="Google Shape;206;p36"/>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07" name="Google Shape;207;p36"/>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Example - Donner Party</a:t>
            </a:r>
            <a:endParaRPr/>
          </a:p>
        </p:txBody>
      </p:sp>
      <p:sp>
        <p:nvSpPr>
          <p:cNvPr id="208" name="Google Shape;208;p36"/>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09" name="Google Shape;209;p36"/>
          <p:cNvSpPr txBox="1"/>
          <p:nvPr/>
        </p:nvSpPr>
        <p:spPr>
          <a:xfrm>
            <a:off x="918467" y="1234167"/>
            <a:ext cx="10232400" cy="5292000"/>
          </a:xfrm>
          <a:prstGeom prst="rect">
            <a:avLst/>
          </a:prstGeom>
          <a:noFill/>
          <a:ln>
            <a:noFill/>
          </a:ln>
        </p:spPr>
        <p:txBody>
          <a:bodyPr spcFirstLastPara="1" wrap="square" lIns="0" tIns="0" rIns="0" bIns="0" anchor="t" anchorCtr="0">
            <a:noAutofit/>
          </a:bodyPr>
          <a:lstStyle/>
          <a:p>
            <a:pPr marL="33866" marR="16933">
              <a:lnSpc>
                <a:spcPct val="129899"/>
              </a:lnSpc>
              <a:buClr>
                <a:schemeClr val="dk1"/>
              </a:buClr>
              <a:buSzPts val="1100"/>
            </a:pPr>
            <a:r>
              <a:rPr lang="en" sz="2400"/>
              <a:t>It seems clear that both age and gender have an effect on someone’s survival, how do we come up with a model that will let us explore this relationship?</a:t>
            </a:r>
            <a:endParaRPr sz="2400"/>
          </a:p>
          <a:p>
            <a:pPr marR="16933">
              <a:lnSpc>
                <a:spcPct val="129899"/>
              </a:lnSpc>
              <a:buSzPts val="1100"/>
            </a:pPr>
            <a:endParaRPr sz="2400"/>
          </a:p>
          <a:p>
            <a:pPr marR="16933">
              <a:lnSpc>
                <a:spcPct val="129899"/>
              </a:lnSpc>
              <a:buClr>
                <a:schemeClr val="dk1"/>
              </a:buClr>
              <a:buSzPts val="1100"/>
            </a:pPr>
            <a:r>
              <a:rPr lang="en" sz="2400"/>
              <a:t>Even if we set Died to 0 and Survived to 1, this isn’t something we can transform our way out of - we need something more.</a:t>
            </a:r>
            <a:endParaRPr sz="2400"/>
          </a:p>
          <a:p>
            <a:pPr marR="16933">
              <a:lnSpc>
                <a:spcPct val="129899"/>
              </a:lnSpc>
              <a:buSzPts val="1100"/>
            </a:pPr>
            <a:endParaRPr sz="2400"/>
          </a:p>
          <a:p>
            <a:pPr marR="16933">
              <a:lnSpc>
                <a:spcPct val="129899"/>
              </a:lnSpc>
              <a:buSzPts val="1100"/>
            </a:pPr>
            <a:r>
              <a:rPr lang="en" sz="2400"/>
              <a:t>One way to think about the problem - we can treat Survived and Died as successes and failures arising from a binomial distribution where the probability of a success is given by a transformation of a linear model of the predictors.</a:t>
            </a:r>
            <a:endParaRPr sz="2400"/>
          </a:p>
        </p:txBody>
      </p:sp>
    </p:spTree>
    <p:extLst>
      <p:ext uri="{BB962C8B-B14F-4D97-AF65-F5344CB8AC3E}">
        <p14:creationId xmlns:p14="http://schemas.microsoft.com/office/powerpoint/2010/main" val="31164369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2" end="2"/>
                                            </p:txEl>
                                          </p:spTgt>
                                        </p:tgtEl>
                                        <p:attrNameLst>
                                          <p:attrName>style.visibility</p:attrName>
                                        </p:attrNameLst>
                                      </p:cBhvr>
                                      <p:to>
                                        <p:strVal val="visible"/>
                                      </p:to>
                                    </p:set>
                                    <p:animEffect transition="in" filter="fade">
                                      <p:cBhvr>
                                        <p:cTn id="12" dur="1"/>
                                        <p:tgtEl>
                                          <p:spTgt spid="2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4" end="4"/>
                                            </p:txEl>
                                          </p:spTgt>
                                        </p:tgtEl>
                                        <p:attrNameLst>
                                          <p:attrName>style.visibility</p:attrName>
                                        </p:attrNameLst>
                                      </p:cBhvr>
                                      <p:to>
                                        <p:strVal val="visible"/>
                                      </p:to>
                                    </p:set>
                                    <p:animEffect transition="in" filter="fade">
                                      <p:cBhvr>
                                        <p:cTn id="17" dur="1"/>
                                        <p:tgtEl>
                                          <p:spTgt spid="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p:nvPr/>
        </p:nvSpPr>
        <p:spPr>
          <a:xfrm>
            <a:off x="0" y="761603"/>
            <a:ext cx="12186800" cy="6088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endParaRPr sz="4400"/>
          </a:p>
        </p:txBody>
      </p:sp>
      <p:sp>
        <p:nvSpPr>
          <p:cNvPr id="215" name="Google Shape;215;p37"/>
          <p:cNvSpPr/>
          <p:nvPr/>
        </p:nvSpPr>
        <p:spPr>
          <a:xfrm>
            <a:off x="0" y="0"/>
            <a:ext cx="12186800" cy="7624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endParaRPr sz="4400"/>
          </a:p>
        </p:txBody>
      </p:sp>
      <p:sp>
        <p:nvSpPr>
          <p:cNvPr id="216" name="Google Shape;216;p37"/>
          <p:cNvSpPr txBox="1">
            <a:spLocks noGrp="1"/>
          </p:cNvSpPr>
          <p:nvPr>
            <p:ph type="title"/>
          </p:nvPr>
        </p:nvSpPr>
        <p:spPr>
          <a:xfrm>
            <a:off x="270809" y="169499"/>
            <a:ext cx="11650400" cy="397600"/>
          </a:xfrm>
          <a:prstGeom prst="rect">
            <a:avLst/>
          </a:prstGeom>
          <a:noFill/>
          <a:ln>
            <a:noFill/>
          </a:ln>
        </p:spPr>
        <p:txBody>
          <a:bodyPr spcFirstLastPara="1" vert="horz" wrap="square" lIns="0" tIns="0" rIns="0" bIns="0" rtlCol="0" anchor="t" anchorCtr="0">
            <a:noAutofit/>
          </a:bodyPr>
          <a:lstStyle/>
          <a:p>
            <a:pPr>
              <a:spcBef>
                <a:spcPts val="0"/>
              </a:spcBef>
            </a:pPr>
            <a:r>
              <a:rPr lang="en"/>
              <a:t>Generalized linear models</a:t>
            </a:r>
            <a:endParaRPr/>
          </a:p>
        </p:txBody>
      </p:sp>
      <p:sp>
        <p:nvSpPr>
          <p:cNvPr id="217" name="Google Shape;217;p37"/>
          <p:cNvSpPr txBox="1"/>
          <p:nvPr/>
        </p:nvSpPr>
        <p:spPr>
          <a:xfrm>
            <a:off x="11570811" y="6377749"/>
            <a:ext cx="350800" cy="241600"/>
          </a:xfrm>
          <a:prstGeom prst="rect">
            <a:avLst/>
          </a:prstGeom>
          <a:noFill/>
          <a:ln>
            <a:noFill/>
          </a:ln>
        </p:spPr>
        <p:txBody>
          <a:bodyPr spcFirstLastPara="1" wrap="square" lIns="0" tIns="0" rIns="0" bIns="0" anchor="t" anchorCtr="0">
            <a:noAutofit/>
          </a:bodyPr>
          <a:lstStyle/>
          <a:p>
            <a:pPr marL="33866">
              <a:lnSpc>
                <a:spcPct val="111333"/>
              </a:lnSpc>
            </a:pPr>
            <a:r>
              <a:rPr lang="en" sz="1867">
                <a:solidFill>
                  <a:srgbClr val="22373A"/>
                </a:solidFill>
                <a:latin typeface="Arial"/>
                <a:ea typeface="Arial"/>
                <a:cs typeface="Arial"/>
                <a:sym typeface="Arial"/>
              </a:rPr>
              <a:t>27</a:t>
            </a:r>
            <a:endParaRPr sz="1867">
              <a:latin typeface="Arial"/>
              <a:ea typeface="Arial"/>
              <a:cs typeface="Arial"/>
              <a:sym typeface="Arial"/>
            </a:endParaRPr>
          </a:p>
        </p:txBody>
      </p:sp>
      <p:sp>
        <p:nvSpPr>
          <p:cNvPr id="218" name="Google Shape;218;p37"/>
          <p:cNvSpPr txBox="1"/>
          <p:nvPr/>
        </p:nvSpPr>
        <p:spPr>
          <a:xfrm>
            <a:off x="918467" y="1215467"/>
            <a:ext cx="10232400" cy="5162000"/>
          </a:xfrm>
          <a:prstGeom prst="rect">
            <a:avLst/>
          </a:prstGeom>
          <a:noFill/>
          <a:ln>
            <a:noFill/>
          </a:ln>
        </p:spPr>
        <p:txBody>
          <a:bodyPr spcFirstLastPara="1" wrap="square" lIns="0" tIns="0" rIns="0" bIns="0" anchor="t" anchorCtr="0">
            <a:noAutofit/>
          </a:bodyPr>
          <a:lstStyle/>
          <a:p>
            <a:pPr marL="33866" marR="16933">
              <a:lnSpc>
                <a:spcPct val="115000"/>
              </a:lnSpc>
            </a:pPr>
            <a:r>
              <a:rPr lang="en" sz="2400"/>
              <a:t>It turns out that this is a very general way of addressing this type of problem in regression, and the resulting models are called generalized linear models (GLMs). Logistic regression is just one example of this type of model.</a:t>
            </a:r>
            <a:endParaRPr sz="2400"/>
          </a:p>
        </p:txBody>
      </p:sp>
    </p:spTree>
    <p:extLst>
      <p:ext uri="{BB962C8B-B14F-4D97-AF65-F5344CB8AC3E}">
        <p14:creationId xmlns:p14="http://schemas.microsoft.com/office/powerpoint/2010/main" val="1532372283"/>
      </p:ext>
    </p:extLst>
  </p:cSld>
  <p:clrMapOvr>
    <a:masterClrMapping/>
  </p:clrMapOvr>
  <p:transition>
    <p:fade thruBlk="1"/>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13749</TotalTime>
  <Words>1070</Words>
  <Application>Microsoft Macintosh PowerPoint</Application>
  <PresentationFormat>Widescreen</PresentationFormat>
  <Paragraphs>122</Paragraphs>
  <Slides>24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Gill Sans MT</vt:lpstr>
      <vt:lpstr>Wingdings 2</vt:lpstr>
      <vt:lpstr>Dividend</vt:lpstr>
      <vt:lpstr>INFO 5871-001: Data Science / Info Science</vt:lpstr>
      <vt:lpstr>Logistic regression</vt:lpstr>
      <vt:lpstr>Regression so far ...</vt:lpstr>
      <vt:lpstr>Odds</vt:lpstr>
      <vt:lpstr>Example - Donner Party</vt:lpstr>
      <vt:lpstr>Example - Donner Party - Data</vt:lpstr>
      <vt:lpstr>Example - Donner Party - EDA</vt:lpstr>
      <vt:lpstr>Example - Donner Party</vt:lpstr>
      <vt:lpstr>Generalized linear models</vt:lpstr>
      <vt:lpstr>Generalized linear models</vt:lpstr>
      <vt:lpstr>Logistic Regression</vt:lpstr>
      <vt:lpstr>Logistic Regression</vt:lpstr>
      <vt:lpstr>Properties of the Logit</vt:lpstr>
      <vt:lpstr>The logistic regression model</vt:lpstr>
      <vt:lpstr>Fitting Using python</vt:lpstr>
      <vt:lpstr>OUTPUT</vt:lpstr>
      <vt:lpstr>Example - Donner Party - Prediction</vt:lpstr>
      <vt:lpstr>Example - Donner Party - Prediction</vt:lpstr>
      <vt:lpstr>Example - Donner Party - Prediction (cont.)</vt:lpstr>
      <vt:lpstr>Example - Donner Party - Prediction (cont.)</vt:lpstr>
      <vt:lpstr>Multiple variables similar</vt:lpstr>
      <vt:lpstr>Is it better?</vt:lpstr>
      <vt:lpstr>Example - Donner Party - Gender Models</vt:lpstr>
      <vt:lpstr>Example - Donner Party - Gender Models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Robin Douglas Burke</cp:lastModifiedBy>
  <cp:revision>71</cp:revision>
  <dcterms:created xsi:type="dcterms:W3CDTF">2019-08-24T17:30:40Z</dcterms:created>
  <dcterms:modified xsi:type="dcterms:W3CDTF">2019-11-04T16:38:35Z</dcterms:modified>
</cp:coreProperties>
</file>