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265" r:id="rId4"/>
    <p:sldId id="268" r:id="rId5"/>
    <p:sldId id="267" r:id="rId6"/>
    <p:sldId id="272" r:id="rId7"/>
    <p:sldId id="273" r:id="rId8"/>
    <p:sldId id="270" r:id="rId9"/>
    <p:sldId id="271" r:id="rId10"/>
    <p:sldId id="274" r:id="rId11"/>
    <p:sldId id="275" r:id="rId12"/>
    <p:sldId id="269" r:id="rId13"/>
    <p:sldId id="276" r:id="rId14"/>
    <p:sldId id="283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takes a lot of background knowledge to infer about the sentence. (e.g. </a:t>
            </a:r>
            <a:r>
              <a:rPr lang="en-US" dirty="0" err="1"/>
              <a:t>breadloaf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Invent language that makes sense to human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Metaphorical meaning of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Grammar, Context (shared understanding), Use language to do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407C-01FC-D148-8B92-9EBD9EB6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/ 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5A92-964F-AF4C-AA80-1AC4FDEA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"market" vs "markets"</a:t>
            </a:r>
          </a:p>
          <a:p>
            <a:pPr lvl="1"/>
            <a:r>
              <a:rPr lang="en-US" dirty="0"/>
              <a:t>This document is largely about the stock market, but that information is hidden if we treat these as separate features</a:t>
            </a:r>
          </a:p>
          <a:p>
            <a:r>
              <a:rPr lang="en-US" dirty="0"/>
              <a:t>Stemming reduces words to "stems" that are shared by across word of similar meaning</a:t>
            </a:r>
          </a:p>
          <a:p>
            <a:pPr lvl="1"/>
            <a:r>
              <a:rPr lang="en-US" dirty="0"/>
              <a:t>"markets", "market" -&gt; "market"</a:t>
            </a:r>
          </a:p>
          <a:p>
            <a:pPr lvl="1"/>
            <a:r>
              <a:rPr lang="en-US" dirty="0"/>
              <a:t>"lost", "lose", "losing" -&gt; "los" </a:t>
            </a:r>
          </a:p>
          <a:p>
            <a:r>
              <a:rPr lang="en-US" dirty="0"/>
              <a:t>Stems aren't words, though</a:t>
            </a:r>
          </a:p>
          <a:p>
            <a:pPr lvl="1"/>
            <a:r>
              <a:rPr lang="en-US" dirty="0"/>
              <a:t>Lemmas (not the mathematical kind) are umbrella words for a particular meaning</a:t>
            </a:r>
          </a:p>
          <a:p>
            <a:pPr lvl="1"/>
            <a:r>
              <a:rPr lang="en-US" dirty="0"/>
              <a:t>"lost", "lose", "losing" -&gt; "lose"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[(I, 2), (market, 2), (would, 2), (start, 1), (go, 1), (up, 1), (day, 1), (after, 1), (won, 1), (they, 1), (like, 1), (try, 1), (give, 1), (</a:t>
            </a:r>
            <a:r>
              <a:rPr lang="en-US" dirty="0" err="1"/>
              <a:t>obama</a:t>
            </a:r>
            <a:r>
              <a:rPr lang="en-US" dirty="0"/>
              <a:t>, 1), (fact, 1), (have, 1), (if, 1), (lose, 1), (stock, 1), (crash, 1)]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1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2043-8AF0-774A-BB89-E873002B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96DE-BC7E-4A4A-9B42-DDEA1873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corpus has a vocabulary</a:t>
            </a:r>
          </a:p>
          <a:p>
            <a:pPr lvl="1"/>
            <a:r>
              <a:rPr lang="en-US" dirty="0"/>
              <a:t>the words that appear in it</a:t>
            </a:r>
          </a:p>
          <a:p>
            <a:r>
              <a:rPr lang="en-US" dirty="0"/>
              <a:t>Usually we will be interested in the vocabulary only after the </a:t>
            </a:r>
            <a:r>
              <a:rPr lang="en-US" dirty="0" err="1"/>
              <a:t>stopword</a:t>
            </a:r>
            <a:r>
              <a:rPr lang="en-US" dirty="0"/>
              <a:t> / lemma transformation has happened</a:t>
            </a:r>
          </a:p>
          <a:p>
            <a:r>
              <a:rPr lang="en-US" dirty="0"/>
              <a:t>We will want to eliminate words that appear in only one document</a:t>
            </a:r>
          </a:p>
          <a:p>
            <a:pPr lvl="1"/>
            <a:r>
              <a:rPr lang="en-US" dirty="0"/>
              <a:t>can't be used to compare or group documents</a:t>
            </a:r>
          </a:p>
          <a:p>
            <a:r>
              <a:rPr lang="en-US" dirty="0"/>
              <a:t>Often we will be even more selective</a:t>
            </a:r>
          </a:p>
          <a:p>
            <a:pPr lvl="1"/>
            <a:r>
              <a:rPr lang="en-US" dirty="0"/>
              <a:t>keep just the top k most frequently appearing words</a:t>
            </a:r>
          </a:p>
          <a:p>
            <a:pPr lvl="1"/>
            <a:r>
              <a:rPr lang="en-US" dirty="0"/>
              <a:t>where k is in the hundreds or sometimes less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18B1-1380-B741-B57D-41FEDED6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words as independent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337B-7E45-FE48-B31F-91898F07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Phrases</a:t>
            </a:r>
          </a:p>
          <a:p>
            <a:pPr lvl="1"/>
            <a:r>
              <a:rPr lang="en-US" dirty="0"/>
              <a:t>"This restaurant's service is not at all fast, but the food is delicious"</a:t>
            </a:r>
          </a:p>
          <a:p>
            <a:pPr lvl="1"/>
            <a:r>
              <a:rPr lang="en-US" dirty="0"/>
              <a:t>"not", "at", "all" scattered around the document are different than "not at all" in sequence</a:t>
            </a:r>
          </a:p>
          <a:p>
            <a:r>
              <a:rPr lang="en-US" dirty="0"/>
              <a:t>Negation</a:t>
            </a:r>
          </a:p>
          <a:p>
            <a:pPr lvl="1"/>
            <a:r>
              <a:rPr lang="en-US" dirty="0"/>
              <a:t>"This restaurant's service is not at all fast, but the food is delicious."</a:t>
            </a:r>
          </a:p>
          <a:p>
            <a:pPr lvl="1"/>
            <a:r>
              <a:rPr lang="en-US" dirty="0"/>
              <a:t>"This restaurant's service is fast, but the food is not at all delicious."</a:t>
            </a:r>
          </a:p>
          <a:p>
            <a:pPr lvl="1"/>
            <a:r>
              <a:rPr lang="en-US" dirty="0"/>
              <a:t>The tie between "not" and "fast" is crucial, and the words aren't even next to each other</a:t>
            </a:r>
          </a:p>
          <a:p>
            <a:r>
              <a:rPr lang="en-US" dirty="0"/>
              <a:t>Ambiguity</a:t>
            </a:r>
          </a:p>
          <a:p>
            <a:pPr lvl="1"/>
            <a:r>
              <a:rPr lang="en-US" dirty="0"/>
              <a:t>"The panda eats shoots and leaves"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"The pain is my stomach is worse, but at least my headache is better."</a:t>
            </a:r>
          </a:p>
          <a:p>
            <a:pPr lvl="1"/>
            <a:r>
              <a:rPr lang="en-US" dirty="0"/>
              <a:t>We get "stomach", "headache", and "better", "worse" but can't associate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4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97B4-203B-A84F-9C6B-0278B88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NONETHELESS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F5C0-ECEE-604D-AF16-7843FD5F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what text processing typically does</a:t>
            </a:r>
          </a:p>
          <a:p>
            <a:r>
              <a:rPr lang="en-US" dirty="0"/>
              <a:t>We know these problems exist</a:t>
            </a:r>
          </a:p>
          <a:p>
            <a:r>
              <a:rPr lang="en-US" dirty="0"/>
              <a:t>But we assume that with enough text, we can extract meaningful signals</a:t>
            </a:r>
          </a:p>
        </p:txBody>
      </p:sp>
    </p:spTree>
    <p:extLst>
      <p:ext uri="{BB962C8B-B14F-4D97-AF65-F5344CB8AC3E}">
        <p14:creationId xmlns:p14="http://schemas.microsoft.com/office/powerpoint/2010/main" val="243199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5307-75FA-FA4B-8342-F7E6945C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multi-word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B81A-6054-5C44-819F-16379065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bi-gram</a:t>
            </a:r>
          </a:p>
          <a:p>
            <a:pPr lvl="1"/>
            <a:r>
              <a:rPr lang="en-US" dirty="0"/>
              <a:t>take pairs of words next to each other</a:t>
            </a:r>
          </a:p>
          <a:p>
            <a:pPr lvl="1"/>
            <a:r>
              <a:rPr lang="en-US" dirty="0"/>
              <a:t>captures some sequence information</a:t>
            </a:r>
          </a:p>
          <a:p>
            <a:pPr lvl="2"/>
            <a:r>
              <a:rPr lang="en-US" dirty="0"/>
              <a:t>many more features though most are quite rare</a:t>
            </a:r>
          </a:p>
          <a:p>
            <a:pPr lvl="2"/>
            <a:r>
              <a:rPr lang="en-US" dirty="0"/>
              <a:t>meaningful ones will occur regularly "stock market"</a:t>
            </a:r>
          </a:p>
          <a:p>
            <a:r>
              <a:rPr lang="en-US" dirty="0"/>
              <a:t>tri-gram, etc.</a:t>
            </a:r>
          </a:p>
        </p:txBody>
      </p:sp>
    </p:spTree>
    <p:extLst>
      <p:ext uri="{BB962C8B-B14F-4D97-AF65-F5344CB8AC3E}">
        <p14:creationId xmlns:p14="http://schemas.microsoft.com/office/powerpoint/2010/main" val="349754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4256-29A4-B54B-A724-D0843DD5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31AF-BAB1-2E46-A497-75E161D3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8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Assumption: the number occurrences of a word is a clue to meaning</a:t>
            </a:r>
          </a:p>
          <a:p>
            <a:pPr lvl="1"/>
            <a:r>
              <a:rPr lang="en-US" dirty="0"/>
              <a:t>But texts have different lengths</a:t>
            </a:r>
          </a:p>
          <a:p>
            <a:r>
              <a:rPr lang="en-US" dirty="0"/>
              <a:t>Normalization allows texts to be compared</a:t>
            </a:r>
          </a:p>
          <a:p>
            <a:pPr lvl="1"/>
            <a:r>
              <a:rPr lang="en-US" dirty="0"/>
              <a:t>We think of the score of a word as a weight</a:t>
            </a:r>
          </a:p>
          <a:p>
            <a:pPr lvl="1"/>
            <a:r>
              <a:rPr lang="en-US" dirty="0"/>
              <a:t>How significant is this word in this document?</a:t>
            </a:r>
          </a:p>
          <a:p>
            <a:r>
              <a:rPr lang="en-US" dirty="0"/>
              <a:t>Term frequency</a:t>
            </a:r>
          </a:p>
          <a:p>
            <a:pPr lvl="1"/>
            <a:r>
              <a:rPr lang="en-US" dirty="0"/>
              <a:t>divide the count by the length of the document</a:t>
            </a:r>
          </a:p>
          <a:p>
            <a:pPr lvl="1"/>
            <a:r>
              <a:rPr lang="en-US" dirty="0"/>
              <a:t>[(I, 2), (market, 2), (would, 2), (start, 1), (go, 1), (up, 1), (day, 1), (after, 1), (won, 1), (they, 1), (like, 1), (try, 1), (give, 1), (</a:t>
            </a:r>
            <a:r>
              <a:rPr lang="en-US" dirty="0" err="1"/>
              <a:t>obama</a:t>
            </a:r>
            <a:r>
              <a:rPr lang="en-US" dirty="0"/>
              <a:t>, 1), (fact, 1), (have, 1), (if, 1), (lose, 1), (stock, 1), (crash, 1)]</a:t>
            </a:r>
          </a:p>
          <a:p>
            <a:pPr lvl="1"/>
            <a:r>
              <a:rPr lang="en-US" dirty="0"/>
              <a:t>[(I, 2/23), (market, 2/23), (would, 2/23), (start, 1/23), (go, 1/23), …]</a:t>
            </a:r>
          </a:p>
          <a:p>
            <a:r>
              <a:rPr lang="en-US" dirty="0"/>
              <a:t>Can also use a log transformation</a:t>
            </a:r>
          </a:p>
          <a:p>
            <a:pPr lvl="1"/>
            <a:r>
              <a:rPr lang="en-US" dirty="0"/>
              <a:t>log(1+ count / length)</a:t>
            </a:r>
          </a:p>
          <a:p>
            <a:pPr lvl="1"/>
            <a:r>
              <a:rPr lang="en-US" dirty="0"/>
              <a:t>the 1 keeps the weight from being negative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C96C-E85A-4644-AB2A-AD01505C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B0CD-9AC0-7341-93E1-8440E540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TFIDF normalization is very common</a:t>
            </a:r>
          </a:p>
          <a:p>
            <a:r>
              <a:rPr lang="en-US" dirty="0"/>
              <a:t>Term frequency-inverse document frequency </a:t>
            </a:r>
          </a:p>
          <a:p>
            <a:pPr lvl="1"/>
            <a:r>
              <a:rPr lang="en-US" dirty="0"/>
              <a:t>Also has multiple definitions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6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A248-6766-0947-A42F-88798D89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641E-F0AB-5D42-8FD1-0B5250CF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frequency is the number of times the word occurs in a document / the size of the corpus</a:t>
            </a:r>
          </a:p>
          <a:p>
            <a:r>
              <a:rPr lang="en-US" dirty="0"/>
              <a:t>If there are 1000 documents, and 10 have the term "crime" in it</a:t>
            </a:r>
          </a:p>
          <a:p>
            <a:pPr lvl="1"/>
            <a:r>
              <a:rPr lang="en-US" dirty="0"/>
              <a:t>1/100 document frequency</a:t>
            </a:r>
          </a:p>
          <a:p>
            <a:pPr lvl="1"/>
            <a:r>
              <a:rPr lang="en-US" dirty="0"/>
              <a:t>(log) inverse document frequency = log(100) = 2 (in base 10)</a:t>
            </a:r>
          </a:p>
          <a:p>
            <a:r>
              <a:rPr lang="en-US" dirty="0"/>
              <a:t>If 100 documents had the term in it, the IDF would be 1</a:t>
            </a:r>
          </a:p>
          <a:p>
            <a:r>
              <a:rPr lang="en-US" dirty="0"/>
              <a:t>Terms that are more common have lower weight</a:t>
            </a:r>
          </a:p>
          <a:p>
            <a:r>
              <a:rPr lang="en-US" dirty="0"/>
              <a:t>Terms that unique have higher 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2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6E9-CC1B-2F4A-A4E5-61DF2CCB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0D62-0CC4-394C-93CE-693DF463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frequency * IDF</a:t>
            </a:r>
          </a:p>
          <a:p>
            <a:r>
              <a:rPr lang="en-US" dirty="0"/>
              <a:t>Weights a term in a document higher if it is relatively rare and it occurs often in the document</a:t>
            </a:r>
          </a:p>
          <a:p>
            <a:r>
              <a:rPr lang="en-US" dirty="0"/>
              <a:t>Weights a term lower is it is relatively common and occurs less often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76313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8853-A193-874D-85BC-24318F40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5410-6D1E-684F-841B-F8460B45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texts are short, we will basically just use binary values</a:t>
            </a:r>
          </a:p>
          <a:p>
            <a:pPr lvl="1"/>
            <a:r>
              <a:rPr lang="en-US" dirty="0"/>
              <a:t>word appears or it doesn't </a:t>
            </a:r>
          </a:p>
          <a:p>
            <a:r>
              <a:rPr lang="en-US" dirty="0"/>
              <a:t>When texts are long, then the frequency will come into play and we will have real-valued word features</a:t>
            </a:r>
          </a:p>
          <a:p>
            <a:r>
              <a:rPr lang="en-US" dirty="0"/>
              <a:t>Long documents are much easier to work with than short ones</a:t>
            </a:r>
          </a:p>
          <a:p>
            <a:pPr lvl="1"/>
            <a:r>
              <a:rPr lang="en-US" dirty="0"/>
              <a:t>but we are often stuck with short documents</a:t>
            </a:r>
          </a:p>
          <a:p>
            <a:pPr lvl="1"/>
            <a:r>
              <a:rPr lang="en-US" dirty="0"/>
              <a:t>Want to find other features if we can</a:t>
            </a:r>
          </a:p>
        </p:txBody>
      </p:sp>
    </p:spTree>
    <p:extLst>
      <p:ext uri="{BB962C8B-B14F-4D97-AF65-F5344CB8AC3E}">
        <p14:creationId xmlns:p14="http://schemas.microsoft.com/office/powerpoint/2010/main" val="21552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12  Part 2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2046-4383-5C4F-B297-68EE8632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term-document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7F0A8-37ED-0949-9473-975FE2004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008098"/>
              </p:ext>
            </p:extLst>
          </p:nvPr>
        </p:nvGraphicFramePr>
        <p:xfrm>
          <a:off x="581025" y="2181225"/>
          <a:ext cx="11029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401829916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01016670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38354731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903398149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96756930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7413171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685843183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54334116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846258627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8585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Pelosi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0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6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3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8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6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vs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Natural language understanding is (more or less) Turing complete</a:t>
            </a:r>
          </a:p>
          <a:p>
            <a:pPr lvl="1"/>
            <a:r>
              <a:rPr lang="en-US" dirty="0"/>
              <a:t>The Turing test is largely about holding up one side of a natural language conversation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"Climbing </a:t>
            </a:r>
            <a:r>
              <a:rPr lang="en-US" dirty="0" err="1"/>
              <a:t>breadloaf</a:t>
            </a:r>
            <a:r>
              <a:rPr lang="en-US" dirty="0"/>
              <a:t> will take at least four hours."</a:t>
            </a:r>
          </a:p>
          <a:p>
            <a:r>
              <a:rPr lang="en-US" dirty="0"/>
              <a:t>Natural language is generative</a:t>
            </a:r>
          </a:p>
          <a:p>
            <a:pPr lvl="1"/>
            <a:r>
              <a:rPr lang="en-US" dirty="0"/>
              <a:t>It is possible to form new sentences that people can still understand</a:t>
            </a:r>
          </a:p>
          <a:p>
            <a:pPr lvl="1"/>
            <a:r>
              <a:rPr lang="en-US" dirty="0"/>
              <a:t>Even invent new words</a:t>
            </a:r>
          </a:p>
          <a:p>
            <a:pPr lvl="2"/>
            <a:r>
              <a:rPr lang="en-US" dirty="0"/>
              <a:t>"selfie"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'Twas</a:t>
            </a:r>
            <a:r>
              <a:rPr lang="en-US" dirty="0"/>
              <a:t> brillig and the </a:t>
            </a:r>
            <a:r>
              <a:rPr lang="en-US" dirty="0" err="1"/>
              <a:t>slithy</a:t>
            </a:r>
            <a:r>
              <a:rPr lang="en-US" dirty="0"/>
              <a:t> </a:t>
            </a:r>
            <a:r>
              <a:rPr lang="en-US" dirty="0" err="1"/>
              <a:t>toves</a:t>
            </a:r>
            <a:r>
              <a:rPr lang="en-US" dirty="0"/>
              <a:t> did gyre and gimbal in </a:t>
            </a:r>
            <a:r>
              <a:rPr lang="en-US" dirty="0" err="1"/>
              <a:t>wabe</a:t>
            </a:r>
            <a:r>
              <a:rPr lang="en-US" dirty="0"/>
              <a:t>."</a:t>
            </a:r>
          </a:p>
          <a:p>
            <a:r>
              <a:rPr lang="en-US" dirty="0"/>
              <a:t>Natural language is metaphorical</a:t>
            </a:r>
          </a:p>
          <a:p>
            <a:pPr lvl="1"/>
            <a:r>
              <a:rPr lang="en-US" dirty="0"/>
              <a:t>"Tom got the conference presenters wired with microphones."</a:t>
            </a:r>
          </a:p>
          <a:p>
            <a:pPr lvl="1"/>
            <a:r>
              <a:rPr lang="en-US" dirty="0"/>
              <a:t>"Tom got the conference presenters wired with cappuccinos."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329B-0A18-FE43-AD7A-9D66B7B7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917-D964-BA4B-8C7B-8D8B4A64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"He do" vs "He does"</a:t>
            </a:r>
          </a:p>
          <a:p>
            <a:r>
              <a:rPr lang="en-US" dirty="0"/>
              <a:t>Grammar</a:t>
            </a:r>
          </a:p>
          <a:p>
            <a:pPr lvl="1"/>
            <a:r>
              <a:rPr lang="en-US" dirty="0"/>
              <a:t>"The horse that John imagined winning" vs "The horse that John imagined last night"</a:t>
            </a:r>
          </a:p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"wired"</a:t>
            </a:r>
          </a:p>
          <a:p>
            <a:r>
              <a:rPr lang="en-US" dirty="0"/>
              <a:t>Pragmatics</a:t>
            </a:r>
          </a:p>
          <a:p>
            <a:pPr lvl="1"/>
            <a:r>
              <a:rPr lang="en-US" dirty="0"/>
              <a:t>"Sally thinks chocolate"</a:t>
            </a:r>
          </a:p>
          <a:p>
            <a:r>
              <a:rPr lang="en-US" dirty="0"/>
              <a:t>Situational understanding</a:t>
            </a:r>
          </a:p>
          <a:p>
            <a:pPr lvl="1"/>
            <a:r>
              <a:rPr lang="en-US" dirty="0"/>
              <a:t>"Can you help?"</a:t>
            </a:r>
          </a:p>
        </p:txBody>
      </p:sp>
    </p:spTree>
    <p:extLst>
      <p:ext uri="{BB962C8B-B14F-4D97-AF65-F5344CB8AC3E}">
        <p14:creationId xmlns:p14="http://schemas.microsoft.com/office/powerpoint/2010/main" val="141205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2A2-F772-BF41-B23D-9ABE009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B320-9F0E-FE48-AEE9-910A76C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is much simpler</a:t>
            </a:r>
          </a:p>
          <a:p>
            <a:r>
              <a:rPr lang="en-US" dirty="0"/>
              <a:t>Extract features from text that can be used as data</a:t>
            </a:r>
          </a:p>
          <a:p>
            <a:r>
              <a:rPr lang="en-US" dirty="0"/>
              <a:t>The more complex features you want, the closer this gets to NLP</a:t>
            </a:r>
          </a:p>
          <a:p>
            <a:r>
              <a:rPr lang="en-US" dirty="0"/>
              <a:t>Usually, we just treat words as features and accepted the noise that comes with this</a:t>
            </a:r>
          </a:p>
        </p:txBody>
      </p:sp>
    </p:spTree>
    <p:extLst>
      <p:ext uri="{BB962C8B-B14F-4D97-AF65-F5344CB8AC3E}">
        <p14:creationId xmlns:p14="http://schemas.microsoft.com/office/powerpoint/2010/main" val="141472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DF82-5180-3948-9ACA-63F57581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/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CB5C-5016-4B48-8BCA-EF186C99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processing assumes that there is some corpus</a:t>
            </a:r>
          </a:p>
          <a:p>
            <a:pPr lvl="1"/>
            <a:r>
              <a:rPr lang="en-US" dirty="0"/>
              <a:t>This is like a population of individuals but often you have the whole corpus (all of Shakespeare's sonnets)</a:t>
            </a:r>
          </a:p>
          <a:p>
            <a:pPr lvl="1"/>
            <a:r>
              <a:rPr lang="en-US" dirty="0"/>
              <a:t>Your conclusions and features are relative to the corpus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word "ligament" might be rare in a corpus of Twitter messages, but common in a journal on sports medicine</a:t>
            </a:r>
          </a:p>
          <a:p>
            <a:r>
              <a:rPr lang="en-US" dirty="0"/>
              <a:t>A corpus is a collection of documents</a:t>
            </a:r>
          </a:p>
          <a:p>
            <a:pPr lvl="1"/>
            <a:r>
              <a:rPr lang="en-US" dirty="0"/>
              <a:t>A document can be short (240 characters) or long (entire 100,000 word books)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5687-28C8-6C4A-8DF9-BC704663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C236-E0B6-EF4F-8DB1-AD4DD690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encode documents, we need to choose a representation</a:t>
            </a:r>
          </a:p>
          <a:p>
            <a:pPr lvl="1"/>
            <a:r>
              <a:rPr lang="en-US" dirty="0"/>
              <a:t>Many options</a:t>
            </a:r>
          </a:p>
          <a:p>
            <a:pPr lvl="1"/>
            <a:r>
              <a:rPr lang="en-US" dirty="0"/>
              <a:t>Each with tradeoffs</a:t>
            </a:r>
          </a:p>
          <a:p>
            <a:r>
              <a:rPr lang="en-US" dirty="0"/>
              <a:t>Most common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/>
              <a:t>TFIDF</a:t>
            </a:r>
          </a:p>
          <a:p>
            <a:pPr lvl="1"/>
            <a:r>
              <a:rPr lang="en-US" dirty="0"/>
              <a:t>Also sparse distributed representations</a:t>
            </a:r>
          </a:p>
          <a:p>
            <a:pPr lvl="2"/>
            <a:r>
              <a:rPr lang="en-US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39711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CBC4-6821-EF40-8261-16F7041C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</a:t>
            </a:r>
            <a:r>
              <a:rPr lang="en-US" dirty="0" err="1"/>
              <a:t>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513B-3F04-AC4C-9D5A-A924FBD0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7959"/>
          </a:xfrm>
        </p:spPr>
        <p:txBody>
          <a:bodyPr>
            <a:normAutofit/>
          </a:bodyPr>
          <a:lstStyle/>
          <a:p>
            <a:r>
              <a:rPr lang="en-US" dirty="0"/>
              <a:t>Throw away the order of words, punctuation, capitalization</a:t>
            </a:r>
          </a:p>
          <a:p>
            <a:r>
              <a:rPr lang="en-US" dirty="0"/>
              <a:t>Original</a:t>
            </a:r>
          </a:p>
          <a:p>
            <a:pPr lvl="1"/>
            <a:r>
              <a:rPr lang="en-US" dirty="0"/>
              <a:t>"The markets started going up the day after I won. They like to try and give it to Obama. The fact is, if I would've lost, the stock market would crash."</a:t>
            </a:r>
          </a:p>
          <a:p>
            <a:r>
              <a:rPr lang="en-US" dirty="0"/>
              <a:t>BOW</a:t>
            </a:r>
          </a:p>
          <a:p>
            <a:pPr lvl="1"/>
            <a:r>
              <a:rPr lang="en-US" dirty="0"/>
              <a:t>[(the, 4), (I, 2), (to, 2), (markets, 1), (started, 1), (going, 1), (up, 1), (day, 1), (after, 1), (won, 1), (they, 1), (like, 1), (try, 1), (and, 1), (give, 1), (it, 1), (</a:t>
            </a:r>
            <a:r>
              <a:rPr lang="en-US" dirty="0" err="1"/>
              <a:t>obama</a:t>
            </a:r>
            <a:r>
              <a:rPr lang="en-US" dirty="0"/>
              <a:t>, 1), (fact, 1), (is, 1), (if, 1), (would've, 1), (lost, 1), (stock, 1), (market, 1), (would, 1), (crash, 1)]</a:t>
            </a:r>
          </a:p>
          <a:p>
            <a:r>
              <a:rPr lang="en-US" dirty="0"/>
              <a:t>Morphology</a:t>
            </a:r>
          </a:p>
          <a:p>
            <a:pPr lvl="1"/>
            <a:r>
              <a:rPr lang="en-US" dirty="0"/>
              <a:t>[(the, 4), (I, 2), (to, 2), (markets, 1), (started, 1), (going, 1), (up, 1), (day, 1), (after, 1), (won, 1), (they, 1), (like, 1), (try, 1), (and, 1), (give, 1), (it, 1), (</a:t>
            </a:r>
            <a:r>
              <a:rPr lang="en-US" dirty="0" err="1"/>
              <a:t>obama</a:t>
            </a:r>
            <a:r>
              <a:rPr lang="en-US" dirty="0"/>
              <a:t>, 1), (fact, 1), (is, 1), (if, 1), (</a:t>
            </a:r>
            <a:r>
              <a:rPr lang="en-US" dirty="0">
                <a:solidFill>
                  <a:srgbClr val="FF0000"/>
                </a:solidFill>
              </a:rPr>
              <a:t>would've</a:t>
            </a:r>
            <a:r>
              <a:rPr lang="en-US" dirty="0"/>
              <a:t>, 1), (lost, 1), (stock, 1), (market, 1), (would, 1), (crash, 1)]</a:t>
            </a:r>
          </a:p>
          <a:p>
            <a:pPr lvl="1"/>
            <a:r>
              <a:rPr lang="en-US" dirty="0"/>
              <a:t>[(the, 4), (I, 2), (</a:t>
            </a:r>
            <a:r>
              <a:rPr lang="en-US" dirty="0">
                <a:solidFill>
                  <a:srgbClr val="FF0000"/>
                </a:solidFill>
              </a:rPr>
              <a:t>would,</a:t>
            </a:r>
            <a:r>
              <a:rPr lang="en-US" dirty="0"/>
              <a:t> 2), (to, 2), (markets, 1), (started, 1), (going, 1), (up, 1), (day, 1), (after, 1), (won, 1), (they, 1), (like, 1), (try, 1), (and, 1), (give, 1), (it, 1), (</a:t>
            </a:r>
            <a:r>
              <a:rPr lang="en-US" dirty="0" err="1"/>
              <a:t>obama</a:t>
            </a:r>
            <a:r>
              <a:rPr lang="en-US" dirty="0"/>
              <a:t>, 1), (fact, 1), (is, 1), (if, 1), (</a:t>
            </a:r>
            <a:r>
              <a:rPr lang="en-US" dirty="0">
                <a:solidFill>
                  <a:srgbClr val="FF0000"/>
                </a:solidFill>
              </a:rPr>
              <a:t>have</a:t>
            </a:r>
            <a:r>
              <a:rPr lang="en-US" dirty="0"/>
              <a:t>, 1), (lost, 1), (stock, 1), (market, 1), (crash, 1)]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9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2531-038E-2F46-9C87-07F60B1D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A2BE-17F5-D84F-9C83-AECD00F4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(but not always) small helper words aren't useful features to extract</a:t>
            </a:r>
          </a:p>
          <a:p>
            <a:pPr lvl="1"/>
            <a:r>
              <a:rPr lang="en-US" dirty="0"/>
              <a:t>they occur in many texts and don't help us discriminate</a:t>
            </a:r>
          </a:p>
          <a:p>
            <a:pPr lvl="1"/>
            <a:r>
              <a:rPr lang="en-US" dirty="0"/>
              <a:t>"the", "of", etc.</a:t>
            </a:r>
          </a:p>
          <a:p>
            <a:r>
              <a:rPr lang="en-US" dirty="0"/>
              <a:t>Stop words are word we choose to remove based on some convention</a:t>
            </a:r>
          </a:p>
          <a:p>
            <a:pPr lvl="1"/>
            <a:r>
              <a:rPr lang="en-US" dirty="0"/>
              <a:t>can also be based on the corpus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[(I, 2), (markets, 1), (would, 2), (started, 1), (going, 1), (up, 1), (day, 1), (after, 1), (won, 1), (they, 1), (like, 1), (try, 1), (give, 1), (</a:t>
            </a:r>
            <a:r>
              <a:rPr lang="en-US" dirty="0" err="1"/>
              <a:t>obama</a:t>
            </a:r>
            <a:r>
              <a:rPr lang="en-US" dirty="0"/>
              <a:t>, 1), (fact, 1), (have, 1), (if, 1), (lost, 1), (stock, 1), (market, 1), (crash, 1)]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90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16959</TotalTime>
  <Words>1914</Words>
  <Application>Microsoft Macintosh PowerPoint</Application>
  <PresentationFormat>Widescreen</PresentationFormat>
  <Paragraphs>193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 2</vt:lpstr>
      <vt:lpstr>Dividend</vt:lpstr>
      <vt:lpstr>INFO 5871-001: Data Science / Info Science</vt:lpstr>
      <vt:lpstr>Text processing</vt:lpstr>
      <vt:lpstr>Text processing vs natural language processing</vt:lpstr>
      <vt:lpstr>Natural language Processing</vt:lpstr>
      <vt:lpstr>Text processing</vt:lpstr>
      <vt:lpstr>Corpus / Document</vt:lpstr>
      <vt:lpstr>document representation</vt:lpstr>
      <vt:lpstr>Bag Of WorDS</vt:lpstr>
      <vt:lpstr>Stopwords</vt:lpstr>
      <vt:lpstr>Stemming / Lemmatization</vt:lpstr>
      <vt:lpstr>vocabulary</vt:lpstr>
      <vt:lpstr>Problems with words as independent features</vt:lpstr>
      <vt:lpstr>NONETHELESS</vt:lpstr>
      <vt:lpstr>multi-word features</vt:lpstr>
      <vt:lpstr>Normalization</vt:lpstr>
      <vt:lpstr>TFIDF</vt:lpstr>
      <vt:lpstr>DOCUMENT frequency</vt:lpstr>
      <vt:lpstr>TFIDF</vt:lpstr>
      <vt:lpstr>Document size</vt:lpstr>
      <vt:lpstr>term-document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Keke Wu</cp:lastModifiedBy>
  <cp:revision>77</cp:revision>
  <dcterms:created xsi:type="dcterms:W3CDTF">2019-08-24T17:30:40Z</dcterms:created>
  <dcterms:modified xsi:type="dcterms:W3CDTF">2019-11-12T00:54:28Z</dcterms:modified>
</cp:coreProperties>
</file>