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Measuring the similarity between sets, 0–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909-4076-F740-9194-E7BB2BA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9AB34-20E1-EC47-9AC7-2BF0273834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Cosine is the dot product of two vectors normalized by their magnitude</a:t>
                </a:r>
              </a:p>
              <a:p>
                <a:pPr lvl="1"/>
                <a:r>
                  <a:rPr lang="en-US" dirty="0"/>
                  <a:t>does take non-overlapping parts into account</a:t>
                </a:r>
              </a:p>
              <a:p>
                <a:r>
                  <a:rPr lang="en-US" dirty="0"/>
                  <a:t>Most common metric for sparse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9AB34-20E1-EC47-9AC7-2BF0273834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1 4">
            <a:extLst>
              <a:ext uri="{FF2B5EF4-FFF2-40B4-BE49-F238E27FC236}">
                <a16:creationId xmlns:a16="http://schemas.microsoft.com/office/drawing/2014/main" id="{000E027F-7CB4-224F-AF6E-82AA2A2E82A2}"/>
              </a:ext>
            </a:extLst>
          </p:cNvPr>
          <p:cNvSpPr/>
          <p:nvPr/>
        </p:nvSpPr>
        <p:spPr>
          <a:xfrm>
            <a:off x="6980663" y="2180496"/>
            <a:ext cx="1706136" cy="624469"/>
          </a:xfrm>
          <a:prstGeom prst="borderCallout1">
            <a:avLst>
              <a:gd name="adj1" fmla="val 56250"/>
              <a:gd name="adj2" fmla="val -7026"/>
              <a:gd name="adj3" fmla="val 167857"/>
              <a:gd name="adj4" fmla="val -81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product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6F1F7A92-25B2-F645-884B-2ACA74EDE127}"/>
              </a:ext>
            </a:extLst>
          </p:cNvPr>
          <p:cNvSpPr/>
          <p:nvPr/>
        </p:nvSpPr>
        <p:spPr>
          <a:xfrm>
            <a:off x="7155367" y="2957270"/>
            <a:ext cx="1706136" cy="624469"/>
          </a:xfrm>
          <a:prstGeom prst="borderCallout1">
            <a:avLst>
              <a:gd name="adj1" fmla="val 56250"/>
              <a:gd name="adj2" fmla="val -7026"/>
              <a:gd name="adj3" fmla="val 83929"/>
              <a:gd name="adj4" fmla="val -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magnitudes</a:t>
            </a:r>
          </a:p>
        </p:txBody>
      </p:sp>
    </p:spTree>
    <p:extLst>
      <p:ext uri="{BB962C8B-B14F-4D97-AF65-F5344CB8AC3E}">
        <p14:creationId xmlns:p14="http://schemas.microsoft.com/office/powerpoint/2010/main" val="1977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similarity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12  Part 3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2046-4383-5C4F-B297-68EE8632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term-document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7F0A8-37ED-0949-9473-975FE2004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401829916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401016670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38354731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903398149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967569305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37413171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685843183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154334116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846258627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68585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Pelosi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0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6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8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8B40-C1EA-1B4E-AAC1-3D581732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document similarity?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6CE5-C569-244F-B98C-90B2B272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Classification/Clustering</a:t>
            </a:r>
          </a:p>
          <a:p>
            <a:pPr lvl="1"/>
            <a:r>
              <a:rPr lang="en-US" dirty="0"/>
              <a:t>if documents are closer together, maybe they are about the same thing?</a:t>
            </a:r>
          </a:p>
          <a:p>
            <a:pPr lvl="1"/>
            <a:r>
              <a:rPr lang="en-US" dirty="0"/>
              <a:t>if we have a distance measure, we can create clusters of similar documents</a:t>
            </a:r>
          </a:p>
          <a:p>
            <a:r>
              <a:rPr lang="en-US" dirty="0"/>
              <a:t>Querying</a:t>
            </a:r>
          </a:p>
          <a:p>
            <a:pPr lvl="1"/>
            <a:r>
              <a:rPr lang="en-US" dirty="0"/>
              <a:t>A query is (sort of) a tiny document</a:t>
            </a:r>
          </a:p>
          <a:p>
            <a:pPr lvl="1"/>
            <a:r>
              <a:rPr lang="en-US" dirty="0"/>
              <a:t>So we can use similarity between query and document to retrieve documents</a:t>
            </a:r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A user's profile is (sort of) a big document</a:t>
            </a:r>
          </a:p>
          <a:p>
            <a:pPr lvl="2"/>
            <a:r>
              <a:rPr lang="en-US" dirty="0"/>
              <a:t>think of a collection of all the documents they've read (or liked)</a:t>
            </a:r>
          </a:p>
          <a:p>
            <a:pPr lvl="1"/>
            <a:r>
              <a:rPr lang="en-US" dirty="0"/>
              <a:t>We can use similar of profile and document to do personalized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9367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5AA2-5048-6B4E-9125-040091F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1E8D-F0FD-3147-8DC1-62D61751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, One row of the matrix corresponding to a given document</a:t>
            </a:r>
          </a:p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[t] = the entry for one term in the vocabulary, 0 if that term doesn't appear</a:t>
            </a:r>
          </a:p>
          <a:p>
            <a:pPr lvl="1"/>
            <a:r>
              <a:rPr lang="en-US" dirty="0"/>
              <a:t>could be binary, integer, real-valued, depending on how the matrix is built</a:t>
            </a:r>
          </a:p>
          <a:p>
            <a:r>
              <a:rPr lang="en-US" dirty="0"/>
              <a:t>Sparse!</a:t>
            </a:r>
          </a:p>
          <a:p>
            <a:pPr lvl="1"/>
            <a:r>
              <a:rPr lang="en-US" dirty="0"/>
              <a:t>It will be rare for a document to even a large fraction of all the terms in the vocabulary</a:t>
            </a:r>
          </a:p>
          <a:p>
            <a:pPr lvl="1"/>
            <a:r>
              <a:rPr lang="en-US" dirty="0"/>
              <a:t>Lots of zeros!</a:t>
            </a:r>
          </a:p>
          <a:p>
            <a:pPr lvl="1"/>
            <a:r>
              <a:rPr lang="en-US" dirty="0"/>
              <a:t>This has implications for how underlying implementations work for text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8930-BB8A-3D45-A65F-D2EDC2C5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similarity = (sparse) vector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920A-D8BD-2345-A3D4-AC8E6716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Jaccard</a:t>
            </a:r>
          </a:p>
          <a:p>
            <a:pPr lvl="1"/>
            <a:r>
              <a:rPr lang="en-US" dirty="0"/>
              <a:t>dot-product</a:t>
            </a:r>
          </a:p>
          <a:p>
            <a:pPr lvl="1"/>
            <a:r>
              <a:rPr lang="en-US" dirty="0"/>
              <a:t>cosine</a:t>
            </a:r>
          </a:p>
          <a:p>
            <a:r>
              <a:rPr lang="en-US" dirty="0"/>
              <a:t>There are others</a:t>
            </a:r>
          </a:p>
          <a:p>
            <a:pPr lvl="1"/>
            <a:r>
              <a:rPr lang="en-US" dirty="0"/>
              <a:t>some based on distributional differences (probability) and information theory (entropy)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FFE1-A4D5-DA45-9C84-59F45AC6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3A65-FA1E-5D44-AB7D-79ABD355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vectors, treated as sets</a:t>
            </a:r>
          </a:p>
          <a:p>
            <a:r>
              <a:rPr lang="en-US" dirty="0"/>
              <a:t>Intersection / Union</a:t>
            </a:r>
          </a:p>
          <a:p>
            <a:pPr lvl="1"/>
            <a:r>
              <a:rPr lang="en-US" dirty="0"/>
              <a:t>Think of as the overlap, normalized by the potential overlap</a:t>
            </a:r>
          </a:p>
          <a:p>
            <a:r>
              <a:rPr lang="en-US" dirty="0"/>
              <a:t>If the documents have all the same terms, then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BA802-0C2A-374E-8D4D-D9C3FB66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61" y="4253239"/>
            <a:ext cx="40640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DF199-9DD0-C94F-B5C4-79A56AD0F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440" y="2183139"/>
            <a:ext cx="2882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AAC0-2DA6-D742-BC2C-5D1109A1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66769-463E-6B41-988B-6C5BEBBD7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 of the products of entries across the two vectors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now takes the weight of each term into account</a:t>
                </a:r>
              </a:p>
              <a:p>
                <a:pPr lvl="1"/>
                <a:r>
                  <a:rPr lang="en-US" dirty="0"/>
                  <a:t>ignores non-overlapping terms</a:t>
                </a:r>
              </a:p>
              <a:p>
                <a:pPr lvl="1"/>
                <a:r>
                  <a:rPr lang="en-US" dirty="0"/>
                  <a:t>just uses the terms in common and their weights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66769-463E-6B41-988B-6C5BEBBD7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37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6170-C7E9-0E4E-AC09-D1B87365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BE2C-0C39-4346-BFD3-31EB7D4A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100353" cy="3678303"/>
          </a:xfrm>
        </p:spPr>
        <p:txBody>
          <a:bodyPr/>
          <a:lstStyle/>
          <a:p>
            <a:r>
              <a:rPr lang="en-US" dirty="0"/>
              <a:t>If we think of documents as high-dimensional vectors, similar documents would be ones "pointing" in the same direction</a:t>
            </a:r>
          </a:p>
          <a:p>
            <a:r>
              <a:rPr lang="en-US" dirty="0"/>
              <a:t>The angle between two document vector is a measure of similarity</a:t>
            </a:r>
          </a:p>
          <a:p>
            <a:pPr lvl="1"/>
            <a:r>
              <a:rPr lang="en-US" dirty="0"/>
              <a:t>smaller angle = more similar</a:t>
            </a:r>
          </a:p>
          <a:p>
            <a:r>
              <a:rPr lang="en-US" dirty="0"/>
              <a:t>Highly related to the dot product via inverse cosine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inverse cosine is expensive to compute</a:t>
            </a:r>
          </a:p>
          <a:p>
            <a:pPr lvl="1"/>
            <a:r>
              <a:rPr lang="en-US" dirty="0"/>
              <a:t>easier to compute the cosine of the angle</a:t>
            </a:r>
          </a:p>
          <a:p>
            <a:pPr lvl="1"/>
            <a:r>
              <a:rPr lang="en-US" dirty="0"/>
              <a:t>transformation preserves ordering so non-linearity not an issue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D6315-01AE-0540-AC1D-CF0C244F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007" y="1916167"/>
            <a:ext cx="29972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7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16789</TotalTime>
  <Words>458</Words>
  <Application>Microsoft Macintosh PowerPoint</Application>
  <PresentationFormat>Widescreen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Gill Sans MT</vt:lpstr>
      <vt:lpstr>Wingdings 2</vt:lpstr>
      <vt:lpstr>Dividend</vt:lpstr>
      <vt:lpstr>INFO 5871-001: Data Science / Info Science</vt:lpstr>
      <vt:lpstr>document similarity</vt:lpstr>
      <vt:lpstr>term-document matrix</vt:lpstr>
      <vt:lpstr>Why do we want document similarity?</vt:lpstr>
      <vt:lpstr>document vector</vt:lpstr>
      <vt:lpstr>document similarity = (sparse) vector comparison</vt:lpstr>
      <vt:lpstr>Jaccard coefficient</vt:lpstr>
      <vt:lpstr>dot product</vt:lpstr>
      <vt:lpstr>document angle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Keke Wu</cp:lastModifiedBy>
  <cp:revision>72</cp:revision>
  <dcterms:created xsi:type="dcterms:W3CDTF">2019-08-24T17:30:40Z</dcterms:created>
  <dcterms:modified xsi:type="dcterms:W3CDTF">2019-11-12T01:05:50Z</dcterms:modified>
</cp:coreProperties>
</file>