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57" r:id="rId4"/>
    <p:sldId id="258" r:id="rId5"/>
    <p:sldId id="259" r:id="rId6"/>
    <p:sldId id="260" r:id="rId7"/>
    <p:sldId id="273" r:id="rId8"/>
    <p:sldId id="295" r:id="rId9"/>
    <p:sldId id="263" r:id="rId10"/>
    <p:sldId id="264" r:id="rId11"/>
    <p:sldId id="265" r:id="rId12"/>
    <p:sldId id="266" r:id="rId13"/>
    <p:sldId id="296" r:id="rId14"/>
    <p:sldId id="286" r:id="rId15"/>
    <p:sldId id="287" r:id="rId16"/>
    <p:sldId id="274" r:id="rId17"/>
    <p:sldId id="275" r:id="rId18"/>
    <p:sldId id="298" r:id="rId19"/>
    <p:sldId id="299" r:id="rId20"/>
    <p:sldId id="276" r:id="rId21"/>
    <p:sldId id="277" r:id="rId22"/>
    <p:sldId id="278" r:id="rId23"/>
    <p:sldId id="279" r:id="rId24"/>
    <p:sldId id="280" r:id="rId25"/>
    <p:sldId id="281" r:id="rId26"/>
    <p:sldId id="289" r:id="rId27"/>
    <p:sldId id="282" r:id="rId28"/>
    <p:sldId id="30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Beautiful Soup: package for </a:t>
            </a:r>
            <a:r>
              <a:rPr lang="en-US"/>
              <a:t>html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0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can build an application on top of the original one</a:t>
            </a:r>
          </a:p>
          <a:p>
            <a:r>
              <a:rPr lang="en-US" dirty="0"/>
              <a:t>Can combine multiple data sources</a:t>
            </a:r>
          </a:p>
          <a:p>
            <a:pPr lvl="1"/>
            <a:r>
              <a:rPr lang="en-US" dirty="0" err="1"/>
              <a:t>mashup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5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Stream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that queries multiple streaming services</a:t>
            </a:r>
          </a:p>
          <a:p>
            <a:pPr lvl="1"/>
            <a:r>
              <a:rPr lang="en-US" dirty="0"/>
              <a:t>Amazon, Netflix, </a:t>
            </a:r>
            <a:r>
              <a:rPr lang="en-US" dirty="0" err="1"/>
              <a:t>Hulu</a:t>
            </a:r>
            <a:r>
              <a:rPr lang="en-US" dirty="0"/>
              <a:t>, etc.</a:t>
            </a:r>
          </a:p>
          <a:p>
            <a:r>
              <a:rPr lang="en-US" dirty="0"/>
              <a:t>To see where a particular movie can be watched</a:t>
            </a:r>
          </a:p>
        </p:txBody>
      </p:sp>
    </p:spTree>
    <p:extLst>
      <p:ext uri="{BB962C8B-B14F-4D97-AF65-F5344CB8AC3E}">
        <p14:creationId xmlns:p14="http://schemas.microsoft.com/office/powerpoint/2010/main" val="182891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Stream It?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0" y="3515360"/>
            <a:ext cx="175260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“Iron Man”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3520440"/>
            <a:ext cx="175260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15200" y="2133600"/>
            <a:ext cx="175260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Server1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315200" y="3200400"/>
            <a:ext cx="175260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Server2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315200" y="4282440"/>
            <a:ext cx="175260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Server3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315200" y="5349240"/>
            <a:ext cx="175260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Server4</a:t>
            </a:r>
          </a:p>
        </p:txBody>
      </p: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 bwMode="auto">
          <a:xfrm>
            <a:off x="4191000" y="3926840"/>
            <a:ext cx="533400" cy="5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/>
            <a:tailEnd type="triangle" w="lg"/>
          </a:ln>
          <a:effectLst/>
        </p:spPr>
      </p:cxnSp>
      <p:cxnSp>
        <p:nvCxnSpPr>
          <p:cNvPr id="14" name="Straight Connector 13"/>
          <p:cNvCxnSpPr>
            <a:stCxn id="6" idx="3"/>
            <a:endCxn id="7" idx="1"/>
          </p:cNvCxnSpPr>
          <p:nvPr/>
        </p:nvCxnSpPr>
        <p:spPr bwMode="auto">
          <a:xfrm flipV="1">
            <a:off x="6477000" y="2545080"/>
            <a:ext cx="838200" cy="13868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/>
            <a:tailEnd type="triangle" w="lg"/>
          </a:ln>
          <a:effectLst/>
        </p:spPr>
      </p:cxnSp>
      <p:cxnSp>
        <p:nvCxnSpPr>
          <p:cNvPr id="17" name="Straight Connector 16"/>
          <p:cNvCxnSpPr>
            <a:endCxn id="8" idx="1"/>
          </p:cNvCxnSpPr>
          <p:nvPr/>
        </p:nvCxnSpPr>
        <p:spPr bwMode="auto">
          <a:xfrm flipV="1">
            <a:off x="6477000" y="3611880"/>
            <a:ext cx="838200" cy="350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/>
            <a:tailEnd type="triangle" w="lg"/>
          </a:ln>
          <a:effectLst/>
        </p:spPr>
      </p:cxnSp>
      <p:cxnSp>
        <p:nvCxnSpPr>
          <p:cNvPr id="20" name="Straight Connector 19"/>
          <p:cNvCxnSpPr>
            <a:endCxn id="9" idx="1"/>
          </p:cNvCxnSpPr>
          <p:nvPr/>
        </p:nvCxnSpPr>
        <p:spPr bwMode="auto">
          <a:xfrm>
            <a:off x="6477000" y="3962400"/>
            <a:ext cx="838200" cy="731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/>
            <a:tailEnd type="triangle" w="lg"/>
          </a:ln>
          <a:effectLst/>
        </p:spPr>
      </p:cxnSp>
      <p:cxnSp>
        <p:nvCxnSpPr>
          <p:cNvPr id="23" name="Straight Connector 22"/>
          <p:cNvCxnSpPr>
            <a:stCxn id="6" idx="3"/>
            <a:endCxn id="10" idx="1"/>
          </p:cNvCxnSpPr>
          <p:nvPr/>
        </p:nvCxnSpPr>
        <p:spPr bwMode="auto">
          <a:xfrm>
            <a:off x="6477000" y="3931920"/>
            <a:ext cx="838200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lg"/>
            <a:tailEnd type="triangle" w="lg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828800"/>
            <a:ext cx="1257300" cy="1257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3162300"/>
            <a:ext cx="952500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4267200"/>
            <a:ext cx="910336" cy="9103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5257800"/>
            <a:ext cx="990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Still a URL but not the same as a browser would use</a:t>
            </a:r>
          </a:p>
          <a:p>
            <a:pPr>
              <a:lnSpc>
                <a:spcPct val="120000"/>
              </a:lnSpc>
            </a:pPr>
            <a:r>
              <a:rPr lang="en-US" dirty="0"/>
              <a:t>Associated 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key-value pairs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like a Python dictionary</a:t>
            </a:r>
          </a:p>
          <a:p>
            <a:pPr>
              <a:lnSpc>
                <a:spcPct val="120000"/>
              </a:lnSpc>
            </a:pPr>
            <a:r>
              <a:rPr lang="en-US" dirty="0"/>
              <a:t>Request data is encoded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the part after the question mark</a:t>
            </a:r>
          </a:p>
          <a:p>
            <a:pPr>
              <a:lnSpc>
                <a:spcPct val="120000"/>
              </a:lnSpc>
            </a:pPr>
            <a:r>
              <a:rPr lang="en-US" dirty="0"/>
              <a:t>Response will not be HTML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something machine readable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usually XML or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0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API calls directly</a:t>
            </a:r>
          </a:p>
          <a:p>
            <a:r>
              <a:rPr lang="en-US" dirty="0"/>
              <a:t>Need to know </a:t>
            </a:r>
          </a:p>
          <a:p>
            <a:pPr lvl="1"/>
            <a:r>
              <a:rPr lang="en-US" dirty="0"/>
              <a:t>what URLs exist</a:t>
            </a:r>
          </a:p>
          <a:p>
            <a:pPr lvl="1"/>
            <a:r>
              <a:rPr lang="en-US" dirty="0"/>
              <a:t>what data they expect</a:t>
            </a:r>
          </a:p>
          <a:p>
            <a:pPr lvl="1"/>
            <a:r>
              <a:rPr lang="en-US" dirty="0"/>
              <a:t>how to interpret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5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of the services we are using</a:t>
            </a:r>
          </a:p>
          <a:p>
            <a:pPr lvl="1"/>
            <a:r>
              <a:rPr lang="en-US" dirty="0"/>
              <a:t>someone has already written a “wrapper”</a:t>
            </a:r>
          </a:p>
          <a:p>
            <a:r>
              <a:rPr lang="en-US" dirty="0"/>
              <a:t>A Python library that takes care of all the details</a:t>
            </a:r>
          </a:p>
          <a:p>
            <a:pPr lvl="1"/>
            <a:r>
              <a:rPr lang="en-US" dirty="0"/>
              <a:t>twitter package</a:t>
            </a:r>
          </a:p>
          <a:p>
            <a:r>
              <a:rPr lang="en-US" dirty="0"/>
              <a:t>But it is still just HTTP requests and responses underneath</a:t>
            </a:r>
          </a:p>
        </p:txBody>
      </p:sp>
    </p:spTree>
    <p:extLst>
      <p:ext uri="{BB962C8B-B14F-4D97-AF65-F5344CB8AC3E}">
        <p14:creationId xmlns:p14="http://schemas.microsoft.com/office/powerpoint/2010/main" val="79690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Very simple “serialization” language</a:t>
            </a:r>
          </a:p>
          <a:p>
            <a:r>
              <a:rPr lang="en-US" dirty="0"/>
              <a:t>Serialization means</a:t>
            </a:r>
          </a:p>
          <a:p>
            <a:pPr lvl="1"/>
            <a:r>
              <a:rPr lang="en-US" dirty="0"/>
              <a:t>taking a data structure</a:t>
            </a:r>
          </a:p>
          <a:p>
            <a:pPr lvl="1"/>
            <a:r>
              <a:rPr lang="en-US" dirty="0"/>
              <a:t>writing it to a file or a string</a:t>
            </a:r>
          </a:p>
          <a:p>
            <a:pPr lvl="1"/>
            <a:r>
              <a:rPr lang="en-US" dirty="0"/>
              <a:t>in a form that can be read back in again</a:t>
            </a:r>
          </a:p>
        </p:txBody>
      </p:sp>
    </p:spTree>
    <p:extLst>
      <p:ext uri="{BB962C8B-B14F-4D97-AF65-F5344CB8AC3E}">
        <p14:creationId xmlns:p14="http://schemas.microsoft.com/office/powerpoint/2010/main" val="2570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example:</a:t>
            </a:r>
            <a:br>
              <a:rPr lang="en-US" dirty="0"/>
            </a:br>
            <a:r>
              <a:rPr lang="en-US" dirty="0"/>
              <a:t>(old) Google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{"</a:t>
            </a:r>
            <a:r>
              <a:rPr lang="en-US" dirty="0" err="1"/>
              <a:t>responseData</a:t>
            </a:r>
            <a:r>
              <a:rPr lang="en-US" dirty="0"/>
              <a:t>": </a:t>
            </a:r>
          </a:p>
          <a:p>
            <a:pPr marL="0" indent="0">
              <a:buNone/>
            </a:pPr>
            <a:r>
              <a:rPr lang="en-US" dirty="0"/>
              <a:t>    {"cursor": </a:t>
            </a:r>
          </a:p>
          <a:p>
            <a:pPr marL="0" indent="0">
              <a:buNone/>
            </a:pPr>
            <a:r>
              <a:rPr lang="en-US" dirty="0"/>
              <a:t>        {"</a:t>
            </a:r>
            <a:r>
              <a:rPr lang="en-US" dirty="0" err="1"/>
              <a:t>moreResultsUrl</a:t>
            </a:r>
            <a:r>
              <a:rPr lang="en-US" dirty="0"/>
              <a:t>": </a:t>
            </a:r>
          </a:p>
          <a:p>
            <a:pPr marL="0" indent="0">
              <a:buNone/>
            </a:pPr>
            <a:r>
              <a:rPr lang="en-US" dirty="0"/>
              <a:t>             "http://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search?oe</a:t>
            </a:r>
            <a:r>
              <a:rPr lang="en-US" dirty="0"/>
              <a:t>=utf8&amp;ie=utf8&amp;source=</a:t>
            </a:r>
            <a:r>
              <a:rPr lang="en-US" dirty="0" err="1"/>
              <a:t>uds&amp;start</a:t>
            </a:r>
            <a:r>
              <a:rPr lang="en-US" dirty="0"/>
              <a:t>=0&amp;hl=</a:t>
            </a:r>
            <a:r>
              <a:rPr lang="en-US" dirty="0" err="1"/>
              <a:t>en&amp;q</a:t>
            </a:r>
            <a:r>
              <a:rPr lang="en-US" dirty="0"/>
              <a:t>=Robin+Burke+CSC299", </a:t>
            </a:r>
          </a:p>
          <a:p>
            <a:pPr marL="0" indent="0">
              <a:buNone/>
            </a:pPr>
            <a:r>
              <a:rPr lang="en-US" dirty="0"/>
              <a:t>         "</a:t>
            </a:r>
            <a:r>
              <a:rPr lang="en-US" dirty="0" err="1"/>
              <a:t>estimatedResultCount</a:t>
            </a:r>
            <a:r>
              <a:rPr lang="en-US" dirty="0"/>
              <a:t>": "5",  "</a:t>
            </a:r>
            <a:r>
              <a:rPr lang="en-US" dirty="0" err="1"/>
              <a:t>searchResultTime</a:t>
            </a:r>
            <a:r>
              <a:rPr lang="en-US" dirty="0"/>
              <a:t>": "0.21", "</a:t>
            </a:r>
            <a:r>
              <a:rPr lang="en-US" dirty="0" err="1"/>
              <a:t>resultCount</a:t>
            </a:r>
            <a:r>
              <a:rPr lang="en-US" dirty="0"/>
              <a:t>": "5", </a:t>
            </a:r>
          </a:p>
          <a:p>
            <a:pPr marL="0" indent="0">
              <a:buNone/>
            </a:pPr>
            <a:r>
              <a:rPr lang="en-US" dirty="0"/>
              <a:t>         "pages": </a:t>
            </a:r>
          </a:p>
          <a:p>
            <a:pPr marL="0" indent="0">
              <a:buNone/>
            </a:pPr>
            <a:r>
              <a:rPr lang="en-US" dirty="0"/>
              <a:t>             [{"start": "0", "label": 1}, {"start": "4", "label": 2}], </a:t>
            </a:r>
          </a:p>
          <a:p>
            <a:pPr marL="0" indent="0">
              <a:buNone/>
            </a:pPr>
            <a:r>
              <a:rPr lang="en-US" dirty="0"/>
              <a:t>         "</a:t>
            </a:r>
            <a:r>
              <a:rPr lang="en-US" dirty="0" err="1"/>
              <a:t>currentPageIndex</a:t>
            </a:r>
            <a:r>
              <a:rPr lang="en-US" dirty="0"/>
              <a:t>": 0}, </a:t>
            </a:r>
          </a:p>
          <a:p>
            <a:pPr marL="0" indent="0">
              <a:buNone/>
            </a:pPr>
            <a:r>
              <a:rPr lang="en-US" dirty="0"/>
              <a:t>       "results": </a:t>
            </a:r>
          </a:p>
          <a:p>
            <a:pPr marL="0" indent="0">
              <a:buNone/>
            </a:pPr>
            <a:r>
              <a:rPr lang="en-US" dirty="0"/>
              <a:t>             [{"</a:t>
            </a:r>
            <a:r>
              <a:rPr lang="en-US" dirty="0" err="1"/>
              <a:t>GsearchResultClass</a:t>
            </a:r>
            <a:r>
              <a:rPr lang="en-US" dirty="0"/>
              <a:t>": "</a:t>
            </a:r>
            <a:r>
              <a:rPr lang="en-US" dirty="0" err="1"/>
              <a:t>GwebSearch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              "</a:t>
            </a:r>
            <a:r>
              <a:rPr lang="en-US" dirty="0" err="1"/>
              <a:t>visibleUrl</a:t>
            </a:r>
            <a:r>
              <a:rPr lang="en-US" dirty="0"/>
              <a:t>": "</a:t>
            </a:r>
            <a:r>
              <a:rPr lang="en-US" dirty="0" err="1"/>
              <a:t>www.cdm.depaul.edu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              "</a:t>
            </a:r>
            <a:r>
              <a:rPr lang="en-US" dirty="0" err="1"/>
              <a:t>titleNoFormatting</a:t>
            </a:r>
            <a:r>
              <a:rPr lang="en-US" dirty="0"/>
              <a:t>": "CSC 299: Course Information - DePaul University", </a:t>
            </a:r>
          </a:p>
          <a:p>
            <a:pPr marL="0" indent="0">
              <a:buNone/>
            </a:pPr>
            <a:r>
              <a:rPr lang="en-US" dirty="0"/>
              <a:t>               "title": "&lt;b&gt;CSC 299&lt;/b&gt;: Course Information - DePaul University", </a:t>
            </a:r>
          </a:p>
          <a:p>
            <a:pPr marL="0" indent="0">
              <a:buNone/>
            </a:pPr>
            <a:r>
              <a:rPr lang="en-US" dirty="0"/>
              <a:t>               "</a:t>
            </a:r>
            <a:r>
              <a:rPr lang="en-US" dirty="0" err="1"/>
              <a:t>url</a:t>
            </a:r>
            <a:r>
              <a:rPr lang="en-US" dirty="0"/>
              <a:t>": "http://</a:t>
            </a:r>
            <a:r>
              <a:rPr lang="en-US" dirty="0" err="1"/>
              <a:t>www.cdm.depaul.edu</a:t>
            </a:r>
            <a:r>
              <a:rPr lang="en-US" dirty="0"/>
              <a:t>/academics/pages/courseinfo.aspx%3FCrseId%3D012234", </a:t>
            </a:r>
          </a:p>
          <a:p>
            <a:pPr marL="0" indent="0">
              <a:buNone/>
            </a:pPr>
            <a:r>
              <a:rPr lang="en-US" dirty="0"/>
              <a:t>               "</a:t>
            </a:r>
            <a:r>
              <a:rPr lang="en-US" dirty="0" err="1"/>
              <a:t>cacheUrl</a:t>
            </a:r>
            <a:r>
              <a:rPr lang="en-US" dirty="0"/>
              <a:t>": "http://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=cache:uhfYJVHl12EJ:www.cdm.depaul.edu", </a:t>
            </a:r>
          </a:p>
          <a:p>
            <a:pPr marL="0" indent="0">
              <a:buNone/>
            </a:pPr>
            <a:r>
              <a:rPr lang="en-US" dirty="0"/>
              <a:t>               "</a:t>
            </a:r>
            <a:r>
              <a:rPr lang="en-US" dirty="0" err="1"/>
              <a:t>unescapedUrl</a:t>
            </a:r>
            <a:r>
              <a:rPr lang="en-US" dirty="0"/>
              <a:t>": "http://</a:t>
            </a:r>
            <a:r>
              <a:rPr lang="en-US" dirty="0" err="1"/>
              <a:t>www.cdm.depaul.edu</a:t>
            </a:r>
            <a:r>
              <a:rPr lang="en-US" dirty="0"/>
              <a:t>/academics/pages/</a:t>
            </a:r>
            <a:r>
              <a:rPr lang="en-US" dirty="0" err="1"/>
              <a:t>courseinfo.aspx?CrseId</a:t>
            </a:r>
            <a:r>
              <a:rPr lang="en-US" dirty="0"/>
              <a:t>=012234", </a:t>
            </a:r>
          </a:p>
          <a:p>
            <a:pPr marL="0" indent="0">
              <a:buNone/>
            </a:pPr>
            <a:r>
              <a:rPr lang="en-US" dirty="0"/>
              <a:t>               "content": "&lt;b&gt;CSC 299&lt;/b&gt;: Sophomore Lab in Applied Computing. In this course, students \</a:t>
            </a:r>
            <a:r>
              <a:rPr lang="en-US" dirty="0" err="1"/>
              <a:t>ninvestigate</a:t>
            </a:r>
            <a:r>
              <a:rPr lang="en-US" dirty="0"/>
              <a:t> a &lt;b&gt;...&lt;/b&gt; Instructor: &lt;b&gt;Robin Burke&lt;/b&gt; | View syllabus. CLOSED. Fall 2013-2014\n\u00a0&lt;b&gt;...&lt;/b&gt;"}, </a:t>
            </a:r>
          </a:p>
        </p:txBody>
      </p:sp>
    </p:spTree>
    <p:extLst>
      <p:ext uri="{BB962C8B-B14F-4D97-AF65-F5344CB8AC3E}">
        <p14:creationId xmlns:p14="http://schemas.microsoft.com/office/powerpoint/2010/main" val="342401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Familiar Python constructs</a:t>
            </a:r>
          </a:p>
          <a:p>
            <a:pPr>
              <a:lnSpc>
                <a:spcPct val="110000"/>
              </a:lnSpc>
            </a:pPr>
            <a:r>
              <a:rPr lang="en-US" dirty="0"/>
              <a:t>{ }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dictionaries</a:t>
            </a:r>
          </a:p>
          <a:p>
            <a:pPr>
              <a:lnSpc>
                <a:spcPct val="110000"/>
              </a:lnSpc>
            </a:pPr>
            <a:r>
              <a:rPr lang="en-US" dirty="0"/>
              <a:t>[ ]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lists</a:t>
            </a:r>
          </a:p>
          <a:p>
            <a:pPr>
              <a:lnSpc>
                <a:spcPct val="110000"/>
              </a:lnSpc>
            </a:pPr>
            <a:r>
              <a:rPr lang="en-US" dirty="0"/>
              <a:t>In some combination</a:t>
            </a:r>
          </a:p>
          <a:p>
            <a:pPr>
              <a:lnSpc>
                <a:spcPct val="110000"/>
              </a:lnSpc>
            </a:pPr>
            <a:r>
              <a:rPr lang="en-US" dirty="0"/>
              <a:t>Often experimentation needed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find the bit you need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0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3621-ABD3-0443-894F-FC9B45E9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/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171E-A39D-EA4A-ABA2-1608AF1C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 a query will have many, many answers </a:t>
            </a:r>
          </a:p>
          <a:p>
            <a:pPr lvl="1"/>
            <a:r>
              <a:rPr lang="en-US" dirty="0"/>
              <a:t>E.g. Web search</a:t>
            </a:r>
          </a:p>
          <a:p>
            <a:r>
              <a:rPr lang="en-US" dirty="0"/>
              <a:t>Server won’t return them all</a:t>
            </a:r>
          </a:p>
          <a:p>
            <a:pPr lvl="1"/>
            <a:r>
              <a:rPr lang="en-US" dirty="0"/>
              <a:t>But it might return one ”page” worth of answers</a:t>
            </a:r>
          </a:p>
          <a:p>
            <a:pPr lvl="1"/>
            <a:r>
              <a:rPr lang="en-US" dirty="0"/>
              <a:t>And then you can follow up to get the next chunk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You will need to figure out</a:t>
            </a:r>
          </a:p>
          <a:p>
            <a:pPr lvl="1"/>
            <a:r>
              <a:rPr lang="en-US" dirty="0"/>
              <a:t>if your API does this</a:t>
            </a:r>
          </a:p>
          <a:p>
            <a:pPr lvl="1"/>
            <a:r>
              <a:rPr lang="en-US" dirty="0"/>
              <a:t>How to get more if needed</a:t>
            </a:r>
          </a:p>
        </p:txBody>
      </p:sp>
    </p:spTree>
    <p:extLst>
      <p:ext uri="{BB962C8B-B14F-4D97-AF65-F5344CB8AC3E}">
        <p14:creationId xmlns:p14="http://schemas.microsoft.com/office/powerpoint/2010/main" val="365808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APIS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12  Part 4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if your web application depends on a user logging in?</a:t>
            </a:r>
          </a:p>
          <a:p>
            <a:pPr>
              <a:lnSpc>
                <a:spcPct val="120000"/>
              </a:lnSpc>
            </a:pPr>
            <a:r>
              <a:rPr lang="en-US" dirty="0"/>
              <a:t>You can’t ask the user to type in their password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client program could run in any environment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user might not be there</a:t>
            </a:r>
          </a:p>
          <a:p>
            <a:pPr>
              <a:lnSpc>
                <a:spcPct val="120000"/>
              </a:lnSpc>
            </a:pPr>
            <a:r>
              <a:rPr lang="en-US" dirty="0"/>
              <a:t>You REALLY don’t want the user’s password to be in your program code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major security hole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84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three-way protocol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client</a:t>
            </a:r>
          </a:p>
          <a:p>
            <a:r>
              <a:rPr lang="en-US" dirty="0"/>
              <a:t>The user wants to delegate his / her privileges on the service to the client</a:t>
            </a:r>
          </a:p>
        </p:txBody>
      </p:sp>
    </p:spTree>
    <p:extLst>
      <p:ext uri="{BB962C8B-B14F-4D97-AF65-F5344CB8AC3E}">
        <p14:creationId xmlns:p14="http://schemas.microsoft.com/office/powerpoint/2010/main" val="3427359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91006"/>
            <a:ext cx="11029615" cy="3678303"/>
          </a:xfrm>
        </p:spPr>
        <p:txBody>
          <a:bodyPr/>
          <a:lstStyle/>
          <a:p>
            <a:r>
              <a:rPr lang="en-US" dirty="0"/>
              <a:t>The user gets a token that identifies the service to be used</a:t>
            </a:r>
          </a:p>
          <a:p>
            <a:pPr lvl="1"/>
            <a:r>
              <a:rPr lang="en-US" dirty="0"/>
              <a:t>the token could include information about specific permissions</a:t>
            </a:r>
          </a:p>
          <a:p>
            <a:pPr lvl="1"/>
            <a:r>
              <a:rPr lang="en-US" dirty="0"/>
              <a:t>maybe the client should be able to read and not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67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asks the service to create a pair of credentials</a:t>
            </a:r>
          </a:p>
          <a:p>
            <a:pPr lvl="1"/>
            <a:r>
              <a:rPr lang="en-US" dirty="0"/>
              <a:t>authorization key</a:t>
            </a:r>
          </a:p>
          <a:p>
            <a:pPr lvl="1"/>
            <a:r>
              <a:rPr lang="en-US" dirty="0"/>
              <a:t>authorization secret</a:t>
            </a:r>
          </a:p>
          <a:p>
            <a:r>
              <a:rPr lang="en-US" dirty="0"/>
              <a:t>Sort of a username and password</a:t>
            </a:r>
          </a:p>
          <a:p>
            <a:pPr lvl="1"/>
            <a:r>
              <a:rPr lang="en-US" dirty="0"/>
              <a:t>but you can’t learn the user’s credentials from this information</a:t>
            </a:r>
          </a:p>
          <a:p>
            <a:pPr lvl="1"/>
            <a:r>
              <a:rPr lang="en-US" dirty="0"/>
              <a:t>they are disposable credentials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hands the credentials to the client</a:t>
            </a:r>
          </a:p>
          <a:p>
            <a:pPr lvl="1"/>
            <a:r>
              <a:rPr lang="en-US" dirty="0"/>
              <a:t>could be embedded in code</a:t>
            </a:r>
          </a:p>
          <a:p>
            <a:pPr lvl="1"/>
            <a:r>
              <a:rPr lang="en-US" dirty="0"/>
              <a:t>could be that the client does these steps</a:t>
            </a:r>
          </a:p>
        </p:txBody>
      </p:sp>
    </p:spTree>
    <p:extLst>
      <p:ext uri="{BB962C8B-B14F-4D97-AF65-F5344CB8AC3E}">
        <p14:creationId xmlns:p14="http://schemas.microsoft.com/office/powerpoint/2010/main" val="2893247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can now interact with the server </a:t>
            </a:r>
          </a:p>
          <a:p>
            <a:pPr lvl="1"/>
            <a:r>
              <a:rPr lang="en-US" dirty="0"/>
              <a:t>as if it were the user</a:t>
            </a:r>
          </a:p>
          <a:p>
            <a:pPr lvl="1"/>
            <a:r>
              <a:rPr lang="en-US" dirty="0"/>
              <a:t>with whatever permissions it was granted</a:t>
            </a:r>
          </a:p>
        </p:txBody>
      </p:sp>
    </p:spTree>
    <p:extLst>
      <p:ext uri="{BB962C8B-B14F-4D97-AF65-F5344CB8AC3E}">
        <p14:creationId xmlns:p14="http://schemas.microsoft.com/office/powerpoint/2010/main" val="421227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authorization can be revoked at any time</a:t>
            </a:r>
          </a:p>
          <a:p>
            <a:pPr lvl="1"/>
            <a:r>
              <a:rPr lang="en-US" dirty="0"/>
              <a:t>don’t have to change your password</a:t>
            </a:r>
          </a:p>
          <a:p>
            <a:r>
              <a:rPr lang="en-US" dirty="0"/>
              <a:t>Fine-grained permissions</a:t>
            </a:r>
          </a:p>
        </p:txBody>
      </p:sp>
    </p:spTree>
    <p:extLst>
      <p:ext uri="{BB962C8B-B14F-4D97-AF65-F5344CB8AC3E}">
        <p14:creationId xmlns:p14="http://schemas.microsoft.com/office/powerpoint/2010/main" val="2912357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181600" y="2438400"/>
            <a:ext cx="1752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get token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76800" y="3124200"/>
            <a:ext cx="2514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send token, credentials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876800" y="3505200"/>
            <a:ext cx="2514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get </a:t>
            </a:r>
            <a:r>
              <a:rPr lang="en-US" sz="1400" dirty="0" err="1">
                <a:latin typeface="Arial" charset="0"/>
              </a:rPr>
              <a:t>OAuth</a:t>
            </a:r>
            <a:r>
              <a:rPr lang="en-US" sz="1400" dirty="0">
                <a:latin typeface="Arial" charset="0"/>
              </a:rPr>
              <a:t> credentials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657600" y="4191000"/>
            <a:ext cx="2514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send </a:t>
            </a:r>
            <a:r>
              <a:rPr lang="en-US" sz="1400" dirty="0" err="1">
                <a:latin typeface="Arial" charset="0"/>
              </a:rPr>
              <a:t>OAuth</a:t>
            </a:r>
            <a:r>
              <a:rPr lang="en-US" sz="1400" dirty="0">
                <a:latin typeface="Arial" charset="0"/>
              </a:rPr>
              <a:t> credentials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953000" y="4800600"/>
            <a:ext cx="2514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send </a:t>
            </a:r>
            <a:r>
              <a:rPr lang="en-US" sz="1400" dirty="0" err="1">
                <a:latin typeface="Arial" charset="0"/>
              </a:rPr>
              <a:t>OAuth</a:t>
            </a:r>
            <a:r>
              <a:rPr lang="en-US" sz="1400" dirty="0">
                <a:latin typeface="Arial" charset="0"/>
              </a:rPr>
              <a:t> credentials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953000" y="5181600"/>
            <a:ext cx="2514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interact with application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25420" y="197612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User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543800" y="190500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25420" y="480060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Client Application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 bwMode="auto">
          <a:xfrm flipV="1">
            <a:off x="4572000" y="2316480"/>
            <a:ext cx="2971800" cy="71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9" name="Straight Arrow Connector 8"/>
          <p:cNvCxnSpPr>
            <a:stCxn id="6" idx="3"/>
            <a:endCxn id="19" idx="1"/>
          </p:cNvCxnSpPr>
          <p:nvPr/>
        </p:nvCxnSpPr>
        <p:spPr bwMode="auto">
          <a:xfrm>
            <a:off x="4572000" y="5212080"/>
            <a:ext cx="29540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707640" y="311912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User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526020" y="304800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</a:t>
            </a: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 bwMode="auto">
          <a:xfrm flipV="1">
            <a:off x="4554220" y="3459480"/>
            <a:ext cx="2971800" cy="71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7526020" y="480060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</a:t>
            </a:r>
          </a:p>
        </p:txBody>
      </p:sp>
      <p:cxnSp>
        <p:nvCxnSpPr>
          <p:cNvPr id="20" name="Straight Arrow Connector 19"/>
          <p:cNvCxnSpPr>
            <a:stCxn id="13" idx="2"/>
            <a:endCxn id="6" idx="0"/>
          </p:cNvCxnSpPr>
          <p:nvPr/>
        </p:nvCxnSpPr>
        <p:spPr bwMode="auto">
          <a:xfrm>
            <a:off x="3630930" y="3942080"/>
            <a:ext cx="17780" cy="858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1701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2CA3-B9F6-834D-BEE0-A76D516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duckduckgo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301D-E3A6-4945-BCA8-B8C46B99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Doesn't require </a:t>
            </a:r>
            <a:r>
              <a:rPr lang="en-US" dirty="0" err="1"/>
              <a:t>Oauth</a:t>
            </a:r>
            <a:endParaRPr lang="en-US" dirty="0"/>
          </a:p>
          <a:p>
            <a:r>
              <a:rPr lang="en-US" dirty="0"/>
              <a:t>If the web page says "you need to register as a developer to use our API",</a:t>
            </a:r>
          </a:p>
          <a:p>
            <a:pPr lvl="1"/>
            <a:r>
              <a:rPr lang="en-US" dirty="0"/>
              <a:t>they're saying you need to generate an OAuth key</a:t>
            </a:r>
          </a:p>
        </p:txBody>
      </p:sp>
    </p:spTree>
    <p:extLst>
      <p:ext uri="{BB962C8B-B14F-4D97-AF65-F5344CB8AC3E}">
        <p14:creationId xmlns:p14="http://schemas.microsoft.com/office/powerpoint/2010/main" val="228908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is an application that uses the web (HTTP) protocol</a:t>
            </a:r>
          </a:p>
          <a:p>
            <a:pPr lvl="1"/>
            <a:r>
              <a:rPr lang="en-US" dirty="0"/>
              <a:t>as its interface</a:t>
            </a:r>
          </a:p>
          <a:p>
            <a:r>
              <a:rPr lang="en-US" dirty="0"/>
              <a:t>Can be accessed by a web browser</a:t>
            </a:r>
          </a:p>
          <a:p>
            <a:pPr lvl="1"/>
            <a:r>
              <a:rPr lang="en-US" dirty="0"/>
              <a:t>or by a program issuing HTTP requests</a:t>
            </a:r>
          </a:p>
        </p:txBody>
      </p:sp>
    </p:spTree>
    <p:extLst>
      <p:ext uri="{BB962C8B-B14F-4D97-AF65-F5344CB8AC3E}">
        <p14:creationId xmlns:p14="http://schemas.microsoft.com/office/powerpoint/2010/main" val="34708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25420" y="197612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Browser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543800" y="190500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Web Server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25420" y="350520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Client Application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543800" y="335280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Server Application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 bwMode="auto">
          <a:xfrm flipV="1">
            <a:off x="4572000" y="2316480"/>
            <a:ext cx="2971800" cy="71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 bwMode="auto">
          <a:xfrm flipV="1">
            <a:off x="4572000" y="2316480"/>
            <a:ext cx="29718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>
            <a:stCxn id="7" idx="0"/>
            <a:endCxn id="5" idx="2"/>
          </p:cNvCxnSpPr>
          <p:nvPr/>
        </p:nvCxnSpPr>
        <p:spPr bwMode="auto">
          <a:xfrm flipV="1">
            <a:off x="8467090" y="2727960"/>
            <a:ext cx="0" cy="624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1965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step protocol</a:t>
            </a:r>
          </a:p>
          <a:p>
            <a:pPr lvl="1"/>
            <a:r>
              <a:rPr lang="en-US" dirty="0"/>
              <a:t>request</a:t>
            </a:r>
          </a:p>
          <a:p>
            <a:pPr lvl="2"/>
            <a:r>
              <a:rPr lang="en-US" dirty="0"/>
              <a:t>client submits a method, a URL, header information</a:t>
            </a:r>
          </a:p>
          <a:p>
            <a:pPr lvl="2"/>
            <a:r>
              <a:rPr lang="en-US" dirty="0"/>
              <a:t>optional data</a:t>
            </a:r>
          </a:p>
          <a:p>
            <a:pPr lvl="1"/>
            <a:r>
              <a:rPr lang="en-US" dirty="0"/>
              <a:t>response</a:t>
            </a:r>
          </a:p>
          <a:p>
            <a:pPr lvl="2"/>
            <a:r>
              <a:rPr lang="en-US" dirty="0"/>
              <a:t>server returns a response code, heading information</a:t>
            </a:r>
          </a:p>
          <a:p>
            <a:pPr lvl="2"/>
            <a:r>
              <a:rPr lang="en-US" dirty="0"/>
              <a:t>data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requests are independent of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2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91006"/>
            <a:ext cx="11029615" cy="3678303"/>
          </a:xfrm>
        </p:spPr>
        <p:txBody>
          <a:bodyPr/>
          <a:lstStyle/>
          <a:p>
            <a:r>
              <a:rPr lang="en-US" dirty="0"/>
              <a:t>Using a browser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11972" y="2606040"/>
            <a:ext cx="274320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http://</a:t>
            </a:r>
            <a:r>
              <a:rPr lang="en-US" dirty="0" err="1">
                <a:solidFill>
                  <a:srgbClr val="FFFF00"/>
                </a:solidFill>
              </a:rPr>
              <a:t>www.netflix.com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344424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Web Server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543800" y="4892040"/>
            <a:ext cx="1846580" cy="8229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File System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 bwMode="auto">
          <a:xfrm>
            <a:off x="5255172" y="3017520"/>
            <a:ext cx="2288628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 bwMode="auto">
          <a:xfrm flipV="1">
            <a:off x="8467090" y="4267200"/>
            <a:ext cx="0" cy="624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" name="Snip Single Corner Rectangle 13"/>
          <p:cNvSpPr/>
          <p:nvPr/>
        </p:nvSpPr>
        <p:spPr bwMode="auto">
          <a:xfrm>
            <a:off x="6040120" y="5443220"/>
            <a:ext cx="822960" cy="822960"/>
          </a:xfrm>
          <a:prstGeom prst="snip1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homepage</a:t>
            </a:r>
          </a:p>
        </p:txBody>
      </p:sp>
      <p:cxnSp>
        <p:nvCxnSpPr>
          <p:cNvPr id="15" name="Straight Arrow Connector 14"/>
          <p:cNvCxnSpPr>
            <a:stCxn id="14" idx="0"/>
            <a:endCxn id="8" idx="1"/>
          </p:cNvCxnSpPr>
          <p:nvPr/>
        </p:nvCxnSpPr>
        <p:spPr bwMode="auto">
          <a:xfrm flipV="1">
            <a:off x="6863080" y="5303520"/>
            <a:ext cx="680720" cy="551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19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web application spawns dozens of requests</a:t>
            </a:r>
          </a:p>
          <a:p>
            <a:pPr lvl="1"/>
            <a:r>
              <a:rPr lang="en-US" dirty="0"/>
              <a:t>HTML page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libraries</a:t>
            </a:r>
          </a:p>
          <a:p>
            <a:pPr lvl="1"/>
            <a:r>
              <a:rPr lang="en-US" dirty="0"/>
              <a:t>ads</a:t>
            </a:r>
          </a:p>
          <a:p>
            <a:r>
              <a:rPr lang="en-US" dirty="0"/>
              <a:t>May come from multiple servers</a:t>
            </a:r>
          </a:p>
        </p:txBody>
      </p:sp>
    </p:spTree>
    <p:extLst>
      <p:ext uri="{BB962C8B-B14F-4D97-AF65-F5344CB8AC3E}">
        <p14:creationId xmlns:p14="http://schemas.microsoft.com/office/powerpoint/2010/main" val="27570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Firebug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86" y="999201"/>
            <a:ext cx="70866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20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systems support access at the API level</a:t>
            </a:r>
          </a:p>
          <a:p>
            <a:pPr lvl="1"/>
            <a:r>
              <a:rPr lang="en-US" dirty="0"/>
              <a:t>API = application program interface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request a specific piece of data</a:t>
            </a:r>
          </a:p>
          <a:p>
            <a:pPr lvl="1"/>
            <a:r>
              <a:rPr lang="en-US" dirty="0"/>
              <a:t>10 most recent tweets in a user’s timeline</a:t>
            </a:r>
          </a:p>
        </p:txBody>
      </p:sp>
    </p:spTree>
    <p:extLst>
      <p:ext uri="{BB962C8B-B14F-4D97-AF65-F5344CB8AC3E}">
        <p14:creationId xmlns:p14="http://schemas.microsoft.com/office/powerpoint/2010/main" val="30690071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16841</TotalTime>
  <Words>1040</Words>
  <Application>Microsoft Macintosh PowerPoint</Application>
  <PresentationFormat>Widescreen</PresentationFormat>
  <Paragraphs>179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Wingdings 2</vt:lpstr>
      <vt:lpstr>Dividend</vt:lpstr>
      <vt:lpstr>INFO 5871-001: Data Science / Info Science</vt:lpstr>
      <vt:lpstr>Working with APIS</vt:lpstr>
      <vt:lpstr>Web applications</vt:lpstr>
      <vt:lpstr>Application</vt:lpstr>
      <vt:lpstr>HTTP</vt:lpstr>
      <vt:lpstr>Example</vt:lpstr>
      <vt:lpstr>Actually</vt:lpstr>
      <vt:lpstr>Firebug demo</vt:lpstr>
      <vt:lpstr>Web APIs</vt:lpstr>
      <vt:lpstr>Web APIs</vt:lpstr>
      <vt:lpstr>Can I Stream It?</vt:lpstr>
      <vt:lpstr>Can I Stream It?</vt:lpstr>
      <vt:lpstr>API requests</vt:lpstr>
      <vt:lpstr>In Python</vt:lpstr>
      <vt:lpstr>Encapsulated API</vt:lpstr>
      <vt:lpstr>Output: JSON</vt:lpstr>
      <vt:lpstr>JSON example: (old) Google search</vt:lpstr>
      <vt:lpstr>JSON syntax</vt:lpstr>
      <vt:lpstr>Cursor / Page</vt:lpstr>
      <vt:lpstr>OAuth</vt:lpstr>
      <vt:lpstr>OAuth Solution</vt:lpstr>
      <vt:lpstr>Step 1</vt:lpstr>
      <vt:lpstr>Step 2</vt:lpstr>
      <vt:lpstr>Step 3</vt:lpstr>
      <vt:lpstr>Step 4</vt:lpstr>
      <vt:lpstr>Benefits</vt:lpstr>
      <vt:lpstr>PowerPoint Presentation</vt:lpstr>
      <vt:lpstr>example using duckduckgo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Keke Wu</cp:lastModifiedBy>
  <cp:revision>72</cp:revision>
  <dcterms:created xsi:type="dcterms:W3CDTF">2019-08-24T17:30:40Z</dcterms:created>
  <dcterms:modified xsi:type="dcterms:W3CDTF">2019-11-12T01:32:07Z</dcterms:modified>
</cp:coreProperties>
</file>