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8"/>
  </p:notesMasterIdLst>
  <p:sldIdLst>
    <p:sldId id="256" r:id="rId2"/>
    <p:sldId id="261" r:id="rId3"/>
    <p:sldId id="265" r:id="rId4"/>
    <p:sldId id="268" r:id="rId5"/>
    <p:sldId id="271" r:id="rId6"/>
    <p:sldId id="272" r:id="rId7"/>
    <p:sldId id="267" r:id="rId8"/>
    <p:sldId id="269" r:id="rId9"/>
    <p:sldId id="273" r:id="rId10"/>
    <p:sldId id="274" r:id="rId11"/>
    <p:sldId id="275" r:id="rId12"/>
    <p:sldId id="276" r:id="rId13"/>
    <p:sldId id="277" r:id="rId14"/>
    <p:sldId id="280" r:id="rId15"/>
    <p:sldId id="279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108" d="100"/>
          <a:sy n="108" d="100"/>
        </p:scale>
        <p:origin x="12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DF5E6-1C9C-1645-84C7-07C94D82A3D1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7F2A-77BC-2647-88EC-248BB500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97F2A-77BC-2647-88EC-248BB500C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0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59F5-0D3D-EE45-A809-537F6F94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on the simplex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76C74-CF75-4C43-86F3-B9A0F3843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743C07-6FA0-C14B-B5E2-D34FD1C10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13" y="2183771"/>
            <a:ext cx="5601893" cy="367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8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59F5-0D3D-EE45-A809-537F6F94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on the simplex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76C74-CF75-4C43-86F3-B9A0F3843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AC805-322E-7E4E-8455-49AF0626A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529" y="2176810"/>
            <a:ext cx="5946277" cy="368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87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59F5-0D3D-EE45-A809-537F6F94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on the simplex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76C74-CF75-4C43-86F3-B9A0F3843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B3354F-CF0F-DA4C-B0A1-D5B5E74E2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405" y="2179935"/>
            <a:ext cx="5934402" cy="367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7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98D50E-F596-2E4E-BB57-C15BAA110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09" y="2177010"/>
            <a:ext cx="5791898" cy="35905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5759F5-0D3D-EE45-A809-537F6F94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76C74-CF75-4C43-86F3-B9A0F3843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distribution over the simplex</a:t>
            </a:r>
          </a:p>
          <a:p>
            <a:r>
              <a:rPr lang="en-US" dirty="0"/>
              <a:t>This example B has higher probability that the others</a:t>
            </a:r>
          </a:p>
        </p:txBody>
      </p:sp>
    </p:spTree>
    <p:extLst>
      <p:ext uri="{BB962C8B-B14F-4D97-AF65-F5344CB8AC3E}">
        <p14:creationId xmlns:p14="http://schemas.microsoft.com/office/powerpoint/2010/main" val="3511877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98D50E-F596-2E4E-BB57-C15BAA110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09" y="2177010"/>
            <a:ext cx="5791898" cy="35905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5759F5-0D3D-EE45-A809-537F6F94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76C74-CF75-4C43-86F3-B9A0F3843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Dirichlet(</a:t>
            </a:r>
            <a:r>
              <a:rPr lang="en-US" b="1" dirty="0"/>
              <a:t>α</a:t>
            </a:r>
            <a:r>
              <a:rPr lang="en-US" dirty="0"/>
              <a:t>)</a:t>
            </a:r>
          </a:p>
          <a:p>
            <a:r>
              <a:rPr lang="en-US" b="1" dirty="0"/>
              <a:t>α </a:t>
            </a:r>
            <a:r>
              <a:rPr lang="en-US" dirty="0"/>
              <a:t>is vector that determines mean/variance for each</a:t>
            </a:r>
            <a:br>
              <a:rPr lang="en-US" dirty="0"/>
            </a:br>
            <a:r>
              <a:rPr lang="en-US" dirty="0"/>
              <a:t>dimension</a:t>
            </a:r>
          </a:p>
          <a:p>
            <a:r>
              <a:rPr lang="en-US" dirty="0"/>
              <a:t>[α</a:t>
            </a:r>
            <a:r>
              <a:rPr lang="en-US" baseline="-25000" dirty="0"/>
              <a:t>A</a:t>
            </a:r>
            <a:r>
              <a:rPr lang="en-US" dirty="0"/>
              <a:t>, α</a:t>
            </a:r>
            <a:r>
              <a:rPr lang="en-US" baseline="-25000" dirty="0"/>
              <a:t>B</a:t>
            </a:r>
            <a:r>
              <a:rPr lang="en-US" dirty="0"/>
              <a:t>, α</a:t>
            </a:r>
            <a:r>
              <a:rPr lang="en-US" baseline="-25000" dirty="0"/>
              <a:t>C</a:t>
            </a:r>
            <a:r>
              <a:rPr lang="en-US" dirty="0"/>
              <a:t>]</a:t>
            </a:r>
          </a:p>
          <a:p>
            <a:r>
              <a:rPr lang="en-US" dirty="0"/>
              <a:t>Here α</a:t>
            </a:r>
            <a:r>
              <a:rPr lang="en-US" baseline="-25000" dirty="0"/>
              <a:t>B </a:t>
            </a:r>
            <a:r>
              <a:rPr lang="en-US" dirty="0"/>
              <a:t>&gt; α</a:t>
            </a:r>
            <a:r>
              <a:rPr lang="en-US" baseline="-25000" dirty="0"/>
              <a:t>B</a:t>
            </a:r>
            <a:r>
              <a:rPr lang="en-US" dirty="0"/>
              <a:t>, α</a:t>
            </a:r>
            <a:r>
              <a:rPr lang="en-US" baseline="-25000" dirty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68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390A-77E1-304B-9CE4-B227DCB3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E5402-D59D-3B49-AC7E-961686779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3678303"/>
          </a:xfrm>
        </p:spPr>
        <p:txBody>
          <a:bodyPr/>
          <a:lstStyle/>
          <a:p>
            <a:r>
              <a:rPr lang="en-US" dirty="0"/>
              <a:t>[α</a:t>
            </a:r>
            <a:r>
              <a:rPr lang="en-US" baseline="-25000" dirty="0"/>
              <a:t>A</a:t>
            </a:r>
            <a:r>
              <a:rPr lang="en-US" dirty="0"/>
              <a:t>, α</a:t>
            </a:r>
            <a:r>
              <a:rPr lang="en-US" baseline="-25000" dirty="0"/>
              <a:t>B</a:t>
            </a:r>
            <a:r>
              <a:rPr lang="en-US" dirty="0"/>
              <a:t>, α</a:t>
            </a:r>
            <a:r>
              <a:rPr lang="en-US" baseline="-25000" dirty="0"/>
              <a:t>C</a:t>
            </a:r>
            <a:r>
              <a:rPr lang="en-US" dirty="0"/>
              <a:t>]</a:t>
            </a:r>
          </a:p>
          <a:p>
            <a:r>
              <a:rPr lang="en-US" dirty="0"/>
              <a:t>Here α</a:t>
            </a:r>
            <a:r>
              <a:rPr lang="en-US" baseline="-25000" dirty="0"/>
              <a:t>B </a:t>
            </a:r>
            <a:r>
              <a:rPr lang="en-US" dirty="0"/>
              <a:t>= α</a:t>
            </a:r>
            <a:r>
              <a:rPr lang="en-US" baseline="-25000" dirty="0"/>
              <a:t>B</a:t>
            </a:r>
            <a:r>
              <a:rPr lang="en-US" dirty="0"/>
              <a:t> = α</a:t>
            </a:r>
            <a:r>
              <a:rPr lang="en-US" baseline="-25000" dirty="0"/>
              <a:t>C</a:t>
            </a:r>
          </a:p>
          <a:p>
            <a:r>
              <a:rPr lang="en-US" dirty="0"/>
              <a:t>If α values are high, lower variance</a:t>
            </a:r>
          </a:p>
          <a:p>
            <a:pPr lvl="1"/>
            <a:r>
              <a:rPr lang="en-US" dirty="0"/>
              <a:t>more "peaky" distribution</a:t>
            </a:r>
          </a:p>
          <a:p>
            <a:r>
              <a:rPr lang="en-US" dirty="0"/>
              <a:t>If α values are lower, higher variance</a:t>
            </a:r>
          </a:p>
          <a:p>
            <a:pPr lvl="1"/>
            <a:r>
              <a:rPr lang="en-US" dirty="0"/>
              <a:t>flatter distribution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AE757-CE32-5641-A589-1CEF6D9E0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1" y="2185799"/>
            <a:ext cx="4426236" cy="367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56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D350-24D7-684E-B0AC-1B5D429A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93DBA-DFAE-2D42-8C66-5379372AF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616654" cy="3678303"/>
          </a:xfrm>
        </p:spPr>
        <p:txBody>
          <a:bodyPr/>
          <a:lstStyle/>
          <a:p>
            <a:r>
              <a:rPr lang="en-US" dirty="0"/>
              <a:t>Note:</a:t>
            </a:r>
          </a:p>
          <a:p>
            <a:pPr lvl="1"/>
            <a:r>
              <a:rPr lang="en-US" dirty="0"/>
              <a:t>Higher α values for one dimension makes that dimension more probable</a:t>
            </a:r>
          </a:p>
          <a:p>
            <a:pPr lvl="1"/>
            <a:r>
              <a:rPr lang="en-US" dirty="0"/>
              <a:t>Higher α values overall make the distribution more "peaked"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4AA1D-A717-5D41-AFA9-4CC7762C1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846" y="1812361"/>
            <a:ext cx="5412961" cy="46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2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distribution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13,  Part 1</a:t>
            </a:r>
          </a:p>
        </p:txBody>
      </p:sp>
    </p:spTree>
    <p:extLst>
      <p:ext uri="{BB962C8B-B14F-4D97-AF65-F5344CB8AC3E}">
        <p14:creationId xmlns:p14="http://schemas.microsoft.com/office/powerpoint/2010/main" val="75365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51DB11-99E5-3E43-906E-471E42FA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2566-9F5F-CA4B-BE7A-0A0D18B1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events can happen at once</a:t>
            </a:r>
          </a:p>
          <a:p>
            <a:r>
              <a:rPr lang="en-US" dirty="0"/>
              <a:t>Weather</a:t>
            </a:r>
          </a:p>
          <a:p>
            <a:pPr lvl="1"/>
            <a:r>
              <a:rPr lang="en-US" dirty="0"/>
              <a:t>cloud cover, temperature, humidity, wind speed, wind direction, etc.</a:t>
            </a:r>
          </a:p>
          <a:p>
            <a:r>
              <a:rPr lang="en-US" dirty="0"/>
              <a:t>A joint distribution describes the probability of multiple events</a:t>
            </a:r>
          </a:p>
        </p:txBody>
      </p:sp>
    </p:spTree>
    <p:extLst>
      <p:ext uri="{BB962C8B-B14F-4D97-AF65-F5344CB8AC3E}">
        <p14:creationId xmlns:p14="http://schemas.microsoft.com/office/powerpoint/2010/main" val="219579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0FC7-A531-7F45-9C34-AAFFBAAD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4EFE1-560D-1547-AC8C-AB1A0391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discrete event spaces</a:t>
            </a:r>
          </a:p>
          <a:p>
            <a:pPr lvl="1"/>
            <a:r>
              <a:rPr lang="en-US" dirty="0"/>
              <a:t>we can create a table of what happens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8E527-475D-8F47-9067-8755905EB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472" y="2268323"/>
            <a:ext cx="52959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6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8156-A6A9-8C48-BF6F-05B6D32D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A4539-BE0E-1541-BE35-E7C703341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Binomial distribution: defined by an outcome present or absent (coin flip = "heads") with some probability p</a:t>
            </a:r>
          </a:p>
          <a:p>
            <a:pPr lvl="1"/>
            <a:r>
              <a:rPr lang="en-US" dirty="0"/>
              <a:t>count the number of successes</a:t>
            </a:r>
          </a:p>
          <a:p>
            <a:r>
              <a:rPr lang="en-US" dirty="0"/>
              <a:t>Multinomial distribution</a:t>
            </a:r>
          </a:p>
          <a:p>
            <a:pPr lvl="1"/>
            <a:r>
              <a:rPr lang="en-US" dirty="0"/>
              <a:t>I flip many coins at once, all with different probabilities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…p</a:t>
            </a:r>
            <a:r>
              <a:rPr lang="en-US" baseline="-25000" dirty="0"/>
              <a:t>k</a:t>
            </a:r>
          </a:p>
          <a:p>
            <a:pPr lvl="1"/>
            <a:r>
              <a:rPr lang="en-US" dirty="0"/>
              <a:t>Count the number of joint outcomes</a:t>
            </a:r>
          </a:p>
          <a:p>
            <a:r>
              <a:rPr lang="en-US" dirty="0"/>
              <a:t>Each set of p</a:t>
            </a:r>
            <a:r>
              <a:rPr lang="en-US" baseline="-25000" dirty="0"/>
              <a:t>1</a:t>
            </a:r>
            <a:r>
              <a:rPr lang="en-US" dirty="0"/>
              <a:t>..p</a:t>
            </a:r>
            <a:r>
              <a:rPr lang="en-US" baseline="-25000" dirty="0"/>
              <a:t>k</a:t>
            </a:r>
            <a:r>
              <a:rPr lang="en-US" dirty="0"/>
              <a:t> probabilities and trials defines a different multinomial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6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B5D8-02AD-1742-815B-80E21A64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distribution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6494-B20B-464F-9794-B990DCDA0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= 0.5</a:t>
            </a:r>
            <a:endParaRPr lang="en-US" u="sng" dirty="0"/>
          </a:p>
          <a:p>
            <a:r>
              <a:rPr lang="en-US" dirty="0"/>
              <a:t>trials = 2</a:t>
            </a:r>
          </a:p>
          <a:p>
            <a:r>
              <a:rPr lang="en-US" dirty="0"/>
              <a:t>4/16 + 4/8 + 1/4</a:t>
            </a:r>
          </a:p>
          <a:p>
            <a:r>
              <a:rPr lang="en-US" dirty="0"/>
              <a:t>¼ + ½ + ¼ =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B24EE5-19F4-4D4D-BC24-21F3B195D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678981"/>
              </p:ext>
            </p:extLst>
          </p:nvPr>
        </p:nvGraphicFramePr>
        <p:xfrm>
          <a:off x="2641599" y="2907127"/>
          <a:ext cx="9108968" cy="2682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7242">
                  <a:extLst>
                    <a:ext uri="{9D8B030D-6E8A-4147-A177-3AD203B41FA5}">
                      <a16:colId xmlns:a16="http://schemas.microsoft.com/office/drawing/2014/main" val="15960583"/>
                    </a:ext>
                  </a:extLst>
                </a:gridCol>
                <a:gridCol w="2277242">
                  <a:extLst>
                    <a:ext uri="{9D8B030D-6E8A-4147-A177-3AD203B41FA5}">
                      <a16:colId xmlns:a16="http://schemas.microsoft.com/office/drawing/2014/main" val="1330512479"/>
                    </a:ext>
                  </a:extLst>
                </a:gridCol>
                <a:gridCol w="2277242">
                  <a:extLst>
                    <a:ext uri="{9D8B030D-6E8A-4147-A177-3AD203B41FA5}">
                      <a16:colId xmlns:a16="http://schemas.microsoft.com/office/drawing/2014/main" val="3111460699"/>
                    </a:ext>
                  </a:extLst>
                </a:gridCol>
                <a:gridCol w="2277242">
                  <a:extLst>
                    <a:ext uri="{9D8B030D-6E8A-4147-A177-3AD203B41FA5}">
                      <a16:colId xmlns:a16="http://schemas.microsoft.com/office/drawing/2014/main" val="1863110361"/>
                    </a:ext>
                  </a:extLst>
                </a:gridCol>
              </a:tblGrid>
              <a:tr h="670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heads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399017"/>
                  </a:ext>
                </a:extLst>
              </a:tr>
              <a:tr h="670571">
                <a:tc>
                  <a:txBody>
                    <a:bodyPr/>
                    <a:lstStyle/>
                    <a:p>
                      <a:r>
                        <a:rPr lang="en-US" dirty="0"/>
                        <a:t>0 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¼*¼=1/16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½*¼=1/8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¼*¼=1/16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382768"/>
                  </a:ext>
                </a:extLst>
              </a:tr>
              <a:tr h="670571">
                <a:tc>
                  <a:txBody>
                    <a:bodyPr/>
                    <a:lstStyle/>
                    <a:p>
                      <a:r>
                        <a:rPr lang="en-US" dirty="0"/>
                        <a:t>1 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½*¼=1/8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½*½=1/4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½*¼=1/8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946532"/>
                  </a:ext>
                </a:extLst>
              </a:tr>
              <a:tr h="670571">
                <a:tc>
                  <a:txBody>
                    <a:bodyPr/>
                    <a:lstStyle/>
                    <a:p>
                      <a:r>
                        <a:rPr lang="en-US" dirty="0"/>
                        <a:t>2 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¼*¼=1/16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½*¼=1/8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¼*¼=1/16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50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15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92A2-F772-BF41-B23D-9ABE0099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joint </a:t>
            </a:r>
            <a:r>
              <a:rPr lang="en-US" dirty="0" err="1"/>
              <a:t>probabilty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4B320-9F0E-FE48-AEE9-910A76C5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Multivariate distribution</a:t>
            </a:r>
          </a:p>
          <a:p>
            <a:r>
              <a:rPr lang="en-US" dirty="0"/>
              <a:t>Probability of each combination of values</a:t>
            </a:r>
          </a:p>
          <a:p>
            <a:pPr lvl="1"/>
            <a:r>
              <a:rPr lang="en-US" dirty="0"/>
              <a:t>like continuous distribution it is the "volume" under a patch</a:t>
            </a:r>
            <a:br>
              <a:rPr lang="en-US" dirty="0"/>
            </a:br>
            <a:r>
              <a:rPr lang="en-US" dirty="0"/>
              <a:t>of the surface that we are interested in</a:t>
            </a:r>
          </a:p>
          <a:p>
            <a:r>
              <a:rPr lang="en-US" dirty="0"/>
              <a:t>Think of throwing darts at a dartboard</a:t>
            </a:r>
          </a:p>
          <a:p>
            <a:r>
              <a:rPr lang="en-US" dirty="0"/>
              <a:t>Multivariate normal</a:t>
            </a:r>
          </a:p>
          <a:p>
            <a:pPr lvl="1"/>
            <a:r>
              <a:rPr lang="en-US" dirty="0"/>
              <a:t>a normal distribution for each slice along the x and y axes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A3623-3BFC-4845-9E31-10640DE85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027" y="1918611"/>
            <a:ext cx="5288684" cy="302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2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C6C9-9D78-E24E-9170-5F5BEA8A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dimensions are related?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D33A2-32F1-ED46-AF2A-A540E280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I have a jar that can hold 10 balls</a:t>
            </a:r>
          </a:p>
          <a:p>
            <a:pPr lvl="1"/>
            <a:r>
              <a:rPr lang="en-US" dirty="0"/>
              <a:t>I randomly put some combination of red, green, and yellow balls in it</a:t>
            </a:r>
          </a:p>
          <a:p>
            <a:pPr lvl="1"/>
            <a:r>
              <a:rPr lang="en-US" dirty="0"/>
              <a:t>The probability of drawing a red ball is not independent of the probability of drawing a yellow ball</a:t>
            </a:r>
          </a:p>
          <a:p>
            <a:r>
              <a:rPr lang="en-US" dirty="0"/>
              <a:t>If P(yellow) is 0.9 (9 yellow balls), then P(red) and P(green) cannot be greater than 0.1</a:t>
            </a:r>
          </a:p>
          <a:p>
            <a:r>
              <a:rPr lang="en-US" dirty="0"/>
              <a:t>If P(yellow) and P(red) are each 0.5, then P(green) = 0 (no green balls)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0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5A69-DC58-5547-ACD4-7F29DCAF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dirichlet</a:t>
            </a:r>
            <a:r>
              <a:rPr lang="en-US" dirty="0"/>
              <a:t>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3E4AC-3104-6F42-BD2C-9B288DCBE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Peter Gustav Lejeune Dirichlet </a:t>
            </a:r>
          </a:p>
          <a:p>
            <a:r>
              <a:rPr lang="en-US" dirty="0"/>
              <a:t>A distribution over K elements is a point on a K-1 simplex</a:t>
            </a:r>
          </a:p>
          <a:p>
            <a:r>
              <a:rPr lang="en-US" dirty="0"/>
              <a:t>A 2-simplex is a triangle</a:t>
            </a:r>
          </a:p>
          <a:p>
            <a:pPr lvl="1"/>
            <a:r>
              <a:rPr lang="en-US" dirty="0"/>
              <a:t>3-simplex is a tetrahedron, etc.</a:t>
            </a:r>
          </a:p>
          <a:p>
            <a:r>
              <a:rPr lang="en-US" dirty="0"/>
              <a:t>Defined for n elements (any dimension)</a:t>
            </a:r>
          </a:p>
          <a:p>
            <a:pPr lvl="1"/>
            <a:r>
              <a:rPr lang="en-US" dirty="0"/>
              <a:t>but three is easier to visualize!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A1340-7046-8643-B296-266140D65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451" y="2749949"/>
            <a:ext cx="3553279" cy="286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273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13878</TotalTime>
  <Words>507</Words>
  <Application>Microsoft Macintosh PowerPoint</Application>
  <PresentationFormat>Widescreen</PresentationFormat>
  <Paragraphs>83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Gill Sans MT</vt:lpstr>
      <vt:lpstr>Wingdings 2</vt:lpstr>
      <vt:lpstr>Dividend</vt:lpstr>
      <vt:lpstr>INFO 5871-001: Data Science / Info Science</vt:lpstr>
      <vt:lpstr>Multidimensional distribution</vt:lpstr>
      <vt:lpstr>Multidimensional distribution</vt:lpstr>
      <vt:lpstr>joint probability table</vt:lpstr>
      <vt:lpstr>multinomial distribution</vt:lpstr>
      <vt:lpstr>multinomial distribution Example</vt:lpstr>
      <vt:lpstr>Continuous joint probabilty</vt:lpstr>
      <vt:lpstr>What if dimensions are related?</vt:lpstr>
      <vt:lpstr>dirichlet distribution</vt:lpstr>
      <vt:lpstr>points on the simplex</vt:lpstr>
      <vt:lpstr>points on the simplex</vt:lpstr>
      <vt:lpstr>points on the simplex</vt:lpstr>
      <vt:lpstr>Dirichlet distribution</vt:lpstr>
      <vt:lpstr>Dirichlet distribution</vt:lpstr>
      <vt:lpstr>Dirichlet distribution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Robin Douglas Burke</cp:lastModifiedBy>
  <cp:revision>70</cp:revision>
  <dcterms:created xsi:type="dcterms:W3CDTF">2019-08-24T17:30:40Z</dcterms:created>
  <dcterms:modified xsi:type="dcterms:W3CDTF">2019-11-18T18:23:59Z</dcterms:modified>
</cp:coreProperties>
</file>