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generative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13,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generative model is a (highly-simplified) (usually probabilistic) model of some phenomenon</a:t>
            </a:r>
          </a:p>
          <a:p>
            <a:r>
              <a:rPr lang="en-US" dirty="0"/>
              <a:t>For example, a generative model of the temperature in Boulder would be:</a:t>
            </a:r>
          </a:p>
          <a:p>
            <a:pPr lvl="1"/>
            <a:r>
              <a:rPr lang="en-US" dirty="0"/>
              <a:t>P(spring) = P(summer) = P(fall) = P(winter) = 0.25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rainy|spring</a:t>
            </a:r>
            <a:r>
              <a:rPr lang="en-US" dirty="0"/>
              <a:t>) = 0.2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snowy|spring</a:t>
            </a:r>
            <a:r>
              <a:rPr lang="en-US" dirty="0"/>
              <a:t>) = 0.05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hot|rainy</a:t>
            </a:r>
            <a:r>
              <a:rPr lang="en-US" dirty="0"/>
              <a:t>) = 0.1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hot|sunny</a:t>
            </a:r>
            <a:r>
              <a:rPr lang="en-US" dirty="0"/>
              <a:t>) = 0.6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40DF4-4489-5243-A7F2-E5A2C78D5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generate the temperature</a:t>
            </a:r>
          </a:p>
          <a:p>
            <a:pPr lvl="1"/>
            <a:r>
              <a:rPr lang="en-US" dirty="0"/>
              <a:t>we flip a coin to generate a season.</a:t>
            </a:r>
          </a:p>
          <a:p>
            <a:pPr lvl="1"/>
            <a:r>
              <a:rPr lang="en-US" dirty="0"/>
              <a:t>then we flip another coin for the weather type</a:t>
            </a:r>
          </a:p>
          <a:p>
            <a:pPr lvl="1"/>
            <a:r>
              <a:rPr lang="en-US" dirty="0"/>
              <a:t>for the weather type, we flip another coin for the temperature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B62378-FAE4-C148-95CB-9A8420AA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4606-8B7C-9846-B84F-E815D06D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A427F-23D5-A749-BA19-8ABB466EF1DD}"/>
              </a:ext>
            </a:extLst>
          </p:cNvPr>
          <p:cNvSpPr/>
          <p:nvPr/>
        </p:nvSpPr>
        <p:spPr>
          <a:xfrm>
            <a:off x="1639613" y="3100552"/>
            <a:ext cx="140838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P(spring)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78DE9-BA46-834A-8E83-074935EE3505}"/>
              </a:ext>
            </a:extLst>
          </p:cNvPr>
          <p:cNvSpPr/>
          <p:nvPr/>
        </p:nvSpPr>
        <p:spPr>
          <a:xfrm>
            <a:off x="4062249" y="2322787"/>
            <a:ext cx="218089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P(sunny | spring)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8D13C-8554-A242-A946-F70C61D77095}"/>
              </a:ext>
            </a:extLst>
          </p:cNvPr>
          <p:cNvSpPr/>
          <p:nvPr/>
        </p:nvSpPr>
        <p:spPr>
          <a:xfrm>
            <a:off x="1639614" y="3767399"/>
            <a:ext cx="140838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P(summer)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9DBEC-D04E-0842-AE08-F853904BEC00}"/>
              </a:ext>
            </a:extLst>
          </p:cNvPr>
          <p:cNvSpPr/>
          <p:nvPr/>
        </p:nvSpPr>
        <p:spPr>
          <a:xfrm>
            <a:off x="1639613" y="4434246"/>
            <a:ext cx="140838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P(fall)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8899B-083C-FB4D-B49E-2F452546D4A2}"/>
              </a:ext>
            </a:extLst>
          </p:cNvPr>
          <p:cNvSpPr/>
          <p:nvPr/>
        </p:nvSpPr>
        <p:spPr>
          <a:xfrm>
            <a:off x="1639614" y="5101093"/>
            <a:ext cx="140838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P(winter)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4DC95-6C70-F245-BD7D-4CDBF630DF49}"/>
              </a:ext>
            </a:extLst>
          </p:cNvPr>
          <p:cNvSpPr/>
          <p:nvPr/>
        </p:nvSpPr>
        <p:spPr>
          <a:xfrm>
            <a:off x="4058058" y="2969574"/>
            <a:ext cx="218089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P(rainy | spring)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2F79B-9C4E-AB48-8255-6F44A4BBFB26}"/>
              </a:ext>
            </a:extLst>
          </p:cNvPr>
          <p:cNvSpPr/>
          <p:nvPr/>
        </p:nvSpPr>
        <p:spPr>
          <a:xfrm>
            <a:off x="7147036" y="2322787"/>
            <a:ext cx="218089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P(hot | sunny)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8176B-660B-AF43-BC16-B4F525B5C354}"/>
              </a:ext>
            </a:extLst>
          </p:cNvPr>
          <p:cNvSpPr/>
          <p:nvPr/>
        </p:nvSpPr>
        <p:spPr>
          <a:xfrm>
            <a:off x="7147036" y="2979466"/>
            <a:ext cx="2180896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P(cool | sunny)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A6325-A87D-E645-96AA-C3D858CB520D}"/>
              </a:ext>
            </a:extLst>
          </p:cNvPr>
          <p:cNvSpPr txBox="1"/>
          <p:nvPr/>
        </p:nvSpPr>
        <p:spPr>
          <a:xfrm>
            <a:off x="4696561" y="3774691"/>
            <a:ext cx="90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694CB2-F745-9D4C-A2BF-920099FAFB7F}"/>
              </a:ext>
            </a:extLst>
          </p:cNvPr>
          <p:cNvSpPr txBox="1"/>
          <p:nvPr/>
        </p:nvSpPr>
        <p:spPr>
          <a:xfrm>
            <a:off x="7785539" y="3774691"/>
            <a:ext cx="90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DFAA2-FA8C-784F-8BFC-14BE6BFF0111}"/>
              </a:ext>
            </a:extLst>
          </p:cNvPr>
          <p:cNvCxnSpPr>
            <a:stCxn id="7" idx="3"/>
          </p:cNvCxnSpPr>
          <p:nvPr/>
        </p:nvCxnSpPr>
        <p:spPr>
          <a:xfrm flipV="1">
            <a:off x="3047998" y="2575035"/>
            <a:ext cx="1010060" cy="77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0A78B9-6770-E74F-B02E-1FC6AB4B2E1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047998" y="3221822"/>
            <a:ext cx="1010060" cy="13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D08414-D62E-5043-8EE1-38F7A901168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38954" y="2575035"/>
            <a:ext cx="90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8C63C3-B3BE-2A4A-87AD-2E93429343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38954" y="2575035"/>
            <a:ext cx="908082" cy="6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456925-A0B1-FA47-883F-7C01317005CE}"/>
              </a:ext>
            </a:extLst>
          </p:cNvPr>
          <p:cNvCxnSpPr>
            <a:cxnSpLocks/>
          </p:cNvCxnSpPr>
          <p:nvPr/>
        </p:nvCxnSpPr>
        <p:spPr>
          <a:xfrm>
            <a:off x="9327932" y="2580291"/>
            <a:ext cx="90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39154-993C-1B4F-B6A4-06D1364BC761}"/>
              </a:ext>
            </a:extLst>
          </p:cNvPr>
          <p:cNvSpPr/>
          <p:nvPr/>
        </p:nvSpPr>
        <p:spPr>
          <a:xfrm>
            <a:off x="10236014" y="2331518"/>
            <a:ext cx="1374793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P(hot)</a:t>
            </a:r>
          </a:p>
        </p:txBody>
      </p:sp>
    </p:spTree>
    <p:extLst>
      <p:ext uri="{BB962C8B-B14F-4D97-AF65-F5344CB8AC3E}">
        <p14:creationId xmlns:p14="http://schemas.microsoft.com/office/powerpoint/2010/main" val="40403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B30F-3624-F149-8722-E2ED52F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"Plate"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FF4F-4DBB-2149-8CBA-024E7C5D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07156-F3AC-1545-9528-D73177D656BE}"/>
              </a:ext>
            </a:extLst>
          </p:cNvPr>
          <p:cNvSpPr/>
          <p:nvPr/>
        </p:nvSpPr>
        <p:spPr>
          <a:xfrm>
            <a:off x="3489433" y="3005958"/>
            <a:ext cx="4913161" cy="2180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67C0C8-ACCD-A24E-8E0E-66E48495B18C}"/>
              </a:ext>
            </a:extLst>
          </p:cNvPr>
          <p:cNvSpPr/>
          <p:nvPr/>
        </p:nvSpPr>
        <p:spPr>
          <a:xfrm>
            <a:off x="3776337" y="3451334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FA722-BF9C-B84F-927C-F8D86916D7D7}"/>
              </a:ext>
            </a:extLst>
          </p:cNvPr>
          <p:cNvSpPr/>
          <p:nvPr/>
        </p:nvSpPr>
        <p:spPr>
          <a:xfrm>
            <a:off x="2137007" y="3429008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0EBBF-D58F-4D4F-A22A-C358FD1BA426}"/>
              </a:ext>
            </a:extLst>
          </p:cNvPr>
          <p:cNvSpPr/>
          <p:nvPr/>
        </p:nvSpPr>
        <p:spPr>
          <a:xfrm>
            <a:off x="4979773" y="3246134"/>
            <a:ext cx="3163330" cy="1149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Weather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42982A-8839-B941-A9FF-4E192A9C1C67}"/>
              </a:ext>
            </a:extLst>
          </p:cNvPr>
          <p:cNvSpPr/>
          <p:nvPr/>
        </p:nvSpPr>
        <p:spPr>
          <a:xfrm>
            <a:off x="5268025" y="3451334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784FB-1824-3E46-B436-1BE5C4D3E432}"/>
              </a:ext>
            </a:extLst>
          </p:cNvPr>
          <p:cNvSpPr/>
          <p:nvPr/>
        </p:nvSpPr>
        <p:spPr>
          <a:xfrm>
            <a:off x="6510944" y="3451334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9038F-F764-9448-B7D5-2AE618B8100C}"/>
              </a:ext>
            </a:extLst>
          </p:cNvPr>
          <p:cNvCxnSpPr/>
          <p:nvPr/>
        </p:nvCxnSpPr>
        <p:spPr>
          <a:xfrm>
            <a:off x="2822807" y="3794234"/>
            <a:ext cx="953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5C448-3E9B-C947-A188-EAA698A5664B}"/>
              </a:ext>
            </a:extLst>
          </p:cNvPr>
          <p:cNvCxnSpPr>
            <a:cxnSpLocks/>
          </p:cNvCxnSpPr>
          <p:nvPr/>
        </p:nvCxnSpPr>
        <p:spPr>
          <a:xfrm>
            <a:off x="4462137" y="3779818"/>
            <a:ext cx="805888" cy="1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AA785-92CF-B842-B9C0-FFFFB0849F3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934651" y="3794234"/>
            <a:ext cx="57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ABD7B8C3-128B-FD46-9BBE-E8BC92D5C56A}"/>
              </a:ext>
            </a:extLst>
          </p:cNvPr>
          <p:cNvSpPr/>
          <p:nvPr/>
        </p:nvSpPr>
        <p:spPr>
          <a:xfrm>
            <a:off x="9480331" y="2816772"/>
            <a:ext cx="1849821" cy="956442"/>
          </a:xfrm>
          <a:prstGeom prst="borderCallout1">
            <a:avLst>
              <a:gd name="adj1" fmla="val 46223"/>
              <a:gd name="adj2" fmla="val -8333"/>
              <a:gd name="adj3" fmla="val 89423"/>
              <a:gd name="adj4" fmla="val -111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6915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78A0-6D1F-344F-A623-7E8B9EA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1252-4965-F647-966D-DEF49465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model of how weather happens?</a:t>
            </a:r>
          </a:p>
          <a:p>
            <a:pPr lvl="1"/>
            <a:r>
              <a:rPr lang="en-US" dirty="0"/>
              <a:t>No, but that isn't the point</a:t>
            </a:r>
          </a:p>
          <a:p>
            <a:pPr lvl="1"/>
            <a:r>
              <a:rPr lang="en-US" dirty="0"/>
              <a:t>It captures probabilistic associations</a:t>
            </a:r>
          </a:p>
        </p:txBody>
      </p:sp>
    </p:spTree>
    <p:extLst>
      <p:ext uri="{BB962C8B-B14F-4D97-AF65-F5344CB8AC3E}">
        <p14:creationId xmlns:p14="http://schemas.microsoft.com/office/powerpoint/2010/main" val="280322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0AD9-F8B0-7B47-8A6E-4F95DE4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D1D7-51A6-8746-A4BD-EC0D6C93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6 temperature observations for a bunch of days</a:t>
            </a:r>
          </a:p>
          <a:p>
            <a:pPr lvl="1"/>
            <a:r>
              <a:rPr lang="en-US" dirty="0"/>
              <a:t>day 1: hot, hot, hot, hot, warm, cool</a:t>
            </a:r>
          </a:p>
          <a:p>
            <a:pPr lvl="1"/>
            <a:r>
              <a:rPr lang="en-US" dirty="0"/>
              <a:t>day 2: cold, cold, cool, cool, cold, cold</a:t>
            </a:r>
          </a:p>
          <a:p>
            <a:pPr lvl="1"/>
            <a:r>
              <a:rPr lang="en-US" dirty="0"/>
              <a:t>day 3: cold, cold, cool, warm, cold, cold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What season should we assign to each day?</a:t>
            </a:r>
          </a:p>
          <a:p>
            <a:r>
              <a:rPr lang="en-US" dirty="0"/>
              <a:t>The model can be run "backwards" to find the most likely season: P(season|temp1, temp2, … temp6</a:t>
            </a:r>
            <a:r>
              <a:rPr lang="en-US" u="sng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2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62D6-9DD8-D848-B137-AE3E7E74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B5ED-F6DA-C642-964C-FDAB85FD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Probablistic</a:t>
            </a:r>
            <a:r>
              <a:rPr lang="en-US" dirty="0"/>
              <a:t> generative model</a:t>
            </a:r>
          </a:p>
          <a:p>
            <a:pPr lvl="1"/>
            <a:r>
              <a:rPr lang="en-US" dirty="0"/>
              <a:t>Prior probabilities P(spring)</a:t>
            </a:r>
          </a:p>
          <a:p>
            <a:pPr lvl="1"/>
            <a:r>
              <a:rPr lang="en-US" dirty="0"/>
              <a:t>Bayesian inference via conditional probabilities P(</a:t>
            </a:r>
            <a:r>
              <a:rPr lang="en-US" dirty="0" err="1"/>
              <a:t>rainy|spring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Bayies</a:t>
            </a:r>
            <a:r>
              <a:rPr lang="en-US" dirty="0"/>
              <a:t> "updates"</a:t>
            </a:r>
          </a:p>
          <a:p>
            <a:pPr lvl="1"/>
            <a:r>
              <a:rPr lang="en-US" dirty="0"/>
              <a:t>Posterior probability P(hot)</a:t>
            </a:r>
          </a:p>
        </p:txBody>
      </p:sp>
    </p:spTree>
    <p:extLst>
      <p:ext uri="{BB962C8B-B14F-4D97-AF65-F5344CB8AC3E}">
        <p14:creationId xmlns:p14="http://schemas.microsoft.com/office/powerpoint/2010/main" val="123710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D6C5-FB59-DD4B-B3CC-67A3044A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13AF-C6E5-4C45-81BA-521EB8D3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know the structure of the model</a:t>
            </a:r>
          </a:p>
          <a:p>
            <a:pPr lvl="1"/>
            <a:r>
              <a:rPr lang="en-US" dirty="0"/>
              <a:t>4 seasons, 4 weather conditions</a:t>
            </a:r>
          </a:p>
          <a:p>
            <a:pPr lvl="1"/>
            <a:r>
              <a:rPr lang="en-US" dirty="0"/>
              <a:t>But we don't know any of the probabilities</a:t>
            </a:r>
          </a:p>
          <a:p>
            <a:r>
              <a:rPr lang="en-US" dirty="0"/>
              <a:t>We can observe a bunch of days</a:t>
            </a:r>
          </a:p>
          <a:p>
            <a:pPr lvl="1"/>
            <a:r>
              <a:rPr lang="en-US" dirty="0"/>
              <a:t>see what kinds of temperatures "go together"</a:t>
            </a:r>
          </a:p>
          <a:p>
            <a:pPr lvl="1"/>
            <a:r>
              <a:rPr lang="en-US" dirty="0"/>
              <a:t>see what the posterior distribution looks like</a:t>
            </a:r>
          </a:p>
          <a:p>
            <a:r>
              <a:rPr lang="en-US" dirty="0"/>
              <a:t>We can work backwards from the observations to the probabilities</a:t>
            </a:r>
          </a:p>
          <a:p>
            <a:pPr lvl="1"/>
            <a:r>
              <a:rPr lang="en-US" dirty="0"/>
              <a:t>maximum likelihood criterion</a:t>
            </a:r>
          </a:p>
          <a:p>
            <a:pPr lvl="1"/>
            <a:r>
              <a:rPr lang="en-US" dirty="0"/>
              <a:t>what parameters are most likely, given the observations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7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13946</TotalTime>
  <Words>415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INFO 5871-001: Data Science / Info Science</vt:lpstr>
      <vt:lpstr>Probabilistic generative modeling</vt:lpstr>
      <vt:lpstr>Generative model</vt:lpstr>
      <vt:lpstr>Graphically</vt:lpstr>
      <vt:lpstr>"Plate" model</vt:lpstr>
      <vt:lpstr>Generative model</vt:lpstr>
      <vt:lpstr>Classification</vt:lpstr>
      <vt:lpstr>Basic idea</vt:lpstr>
      <vt:lpstr>unsupervised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71</cp:revision>
  <dcterms:created xsi:type="dcterms:W3CDTF">2019-08-24T17:30:40Z</dcterms:created>
  <dcterms:modified xsi:type="dcterms:W3CDTF">2019-11-18T23:28:24Z</dcterms:modified>
</cp:coreProperties>
</file>