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7"/>
  </p:notesMasterIdLst>
  <p:sldIdLst>
    <p:sldId id="256" r:id="rId2"/>
    <p:sldId id="261" r:id="rId3"/>
    <p:sldId id="262" r:id="rId4"/>
    <p:sldId id="266" r:id="rId5"/>
    <p:sldId id="263" r:id="rId6"/>
    <p:sldId id="267" r:id="rId7"/>
    <p:sldId id="264" r:id="rId8"/>
    <p:sldId id="265" r:id="rId9"/>
    <p:sldId id="269" r:id="rId10"/>
    <p:sldId id="335" r:id="rId11"/>
    <p:sldId id="336" r:id="rId12"/>
    <p:sldId id="337" r:id="rId13"/>
    <p:sldId id="338" r:id="rId14"/>
    <p:sldId id="33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26" d="100"/>
          <a:sy n="126" d="100"/>
        </p:scale>
        <p:origin x="5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DF5E6-1C9C-1645-84C7-07C94D82A3D1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7F2A-77BC-2647-88EC-248BB500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Monte Carlo Example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Sampling techniques to solve difficult integration problems.</a:t>
            </a:r>
          </a:p>
          <a:p>
            <a:r>
              <a:rPr lang="en-US">
                <a:latin typeface="Arial" charset="0"/>
              </a:rPr>
              <a:t>What is the area of a circle with radius 1? </a:t>
            </a:r>
          </a:p>
          <a:p>
            <a:pPr lvl="1"/>
            <a:r>
              <a:rPr lang="en-US">
                <a:latin typeface="Arial" charset="0"/>
              </a:rPr>
              <a:t>What if you don’t know trigonometry?</a:t>
            </a:r>
          </a:p>
        </p:txBody>
      </p:sp>
      <p:grpSp>
        <p:nvGrpSpPr>
          <p:cNvPr id="31748" name="Group 6"/>
          <p:cNvGrpSpPr>
            <a:grpSpLocks/>
          </p:cNvGrpSpPr>
          <p:nvPr/>
        </p:nvGrpSpPr>
        <p:grpSpPr bwMode="auto">
          <a:xfrm>
            <a:off x="8088313" y="2905760"/>
            <a:ext cx="1803400" cy="1803400"/>
            <a:chOff x="3515861" y="4343477"/>
            <a:chExt cx="1803950" cy="1803950"/>
          </a:xfrm>
        </p:grpSpPr>
        <p:sp>
          <p:nvSpPr>
            <p:cNvPr id="5" name="Rectangle 4"/>
            <p:cNvSpPr/>
            <p:nvPr/>
          </p:nvSpPr>
          <p:spPr>
            <a:xfrm>
              <a:off x="3515861" y="4343477"/>
              <a:ext cx="1803950" cy="18039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15861" y="4343477"/>
              <a:ext cx="1803950" cy="180395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0254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Monte Carlo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073276"/>
            <a:ext cx="6096000" cy="4708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Take a random x and a random y between 1 and -1</a:t>
            </a:r>
          </a:p>
          <a:p>
            <a:pPr lvl="1">
              <a:defRPr/>
            </a:pPr>
            <a:r>
              <a:rPr lang="en-US" dirty="0"/>
              <a:t>Sample from x and sample from y.</a:t>
            </a:r>
          </a:p>
          <a:p>
            <a:pPr>
              <a:defRPr/>
            </a:pPr>
            <a:r>
              <a:rPr lang="en-US" dirty="0"/>
              <a:t>Determine if</a:t>
            </a:r>
          </a:p>
          <a:p>
            <a:pPr>
              <a:defRPr/>
            </a:pPr>
            <a:r>
              <a:rPr lang="en-US" dirty="0"/>
              <a:t>Repeat many times.</a:t>
            </a:r>
          </a:p>
          <a:p>
            <a:pPr>
              <a:defRPr/>
            </a:pPr>
            <a:r>
              <a:rPr lang="en-US" dirty="0"/>
              <a:t>Count the number of times that the inequality is true.</a:t>
            </a:r>
          </a:p>
          <a:p>
            <a:pPr>
              <a:defRPr/>
            </a:pPr>
            <a:r>
              <a:rPr lang="en-US" dirty="0"/>
              <a:t>Divide by the area of the square 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9807408" y="2516506"/>
            <a:ext cx="1803400" cy="1803400"/>
            <a:chOff x="3515861" y="4343477"/>
            <a:chExt cx="1803950" cy="1803950"/>
          </a:xfrm>
        </p:grpSpPr>
        <p:sp>
          <p:nvSpPr>
            <p:cNvPr id="6" name="Rectangle 5"/>
            <p:cNvSpPr/>
            <p:nvPr/>
          </p:nvSpPr>
          <p:spPr>
            <a:xfrm>
              <a:off x="3515861" y="4343477"/>
              <a:ext cx="1803950" cy="18039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15861" y="4343477"/>
              <a:ext cx="1803950" cy="180395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32774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310" y="4098292"/>
            <a:ext cx="1138024" cy="252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14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Rejection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/>
              <a:t>The distribution p(x) is easy to evaluate at point x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But difficult to integrate.</a:t>
            </a:r>
          </a:p>
          <a:p>
            <a:pPr>
              <a:lnSpc>
                <a:spcPct val="120000"/>
              </a:lnSpc>
              <a:defRPr/>
            </a:pPr>
            <a:r>
              <a:rPr lang="en-US" dirty="0"/>
              <a:t>Identify a simpler distribution, </a:t>
            </a:r>
            <a:r>
              <a:rPr lang="en-US" dirty="0" err="1"/>
              <a:t>kq</a:t>
            </a:r>
            <a:r>
              <a:rPr lang="en-US" dirty="0"/>
              <a:t>(x), which bounds p(x), and sample, x</a:t>
            </a:r>
            <a:r>
              <a:rPr lang="en-US" baseline="-25000" dirty="0"/>
              <a:t>0</a:t>
            </a:r>
            <a:r>
              <a:rPr lang="en-US" dirty="0"/>
              <a:t>, from it.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This is called the </a:t>
            </a:r>
            <a:r>
              <a:rPr lang="en-US" b="1" dirty="0"/>
              <a:t>proposal distribution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dirty="0"/>
              <a:t>Generate another sample u from an even distribution between 0 and </a:t>
            </a:r>
            <a:r>
              <a:rPr lang="en-US" dirty="0" err="1"/>
              <a:t>kq</a:t>
            </a:r>
            <a:r>
              <a:rPr lang="en-US" dirty="0"/>
              <a:t>(x</a:t>
            </a:r>
            <a:r>
              <a:rPr lang="en-US" baseline="-25000" dirty="0"/>
              <a:t>0</a:t>
            </a:r>
            <a:r>
              <a:rPr lang="en-US" dirty="0"/>
              <a:t>).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If u ≤ p(x</a:t>
            </a:r>
            <a:r>
              <a:rPr lang="en-US" baseline="-25000" dirty="0"/>
              <a:t>0</a:t>
            </a:r>
            <a:r>
              <a:rPr lang="en-US" dirty="0"/>
              <a:t>) </a:t>
            </a:r>
            <a:r>
              <a:rPr lang="en-US" b="1" dirty="0"/>
              <a:t>accept</a:t>
            </a:r>
            <a:r>
              <a:rPr lang="en-US" dirty="0"/>
              <a:t> the sample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/>
              <a:t>E.g. use it in the calculation of an expectation of f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Otherwise </a:t>
            </a:r>
            <a:r>
              <a:rPr lang="en-US" b="1" dirty="0"/>
              <a:t>reject</a:t>
            </a:r>
            <a:r>
              <a:rPr lang="en-US" dirty="0"/>
              <a:t> the sample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/>
              <a:t>E.g. omit from the calculation of an expectation of f</a:t>
            </a:r>
          </a:p>
        </p:txBody>
      </p:sp>
      <p:sp>
        <p:nvSpPr>
          <p:cNvPr id="2" name="Line Callout 1 1"/>
          <p:cNvSpPr/>
          <p:nvPr/>
        </p:nvSpPr>
        <p:spPr bwMode="auto">
          <a:xfrm>
            <a:off x="8630920" y="2509520"/>
            <a:ext cx="1295400" cy="762000"/>
          </a:xfrm>
          <a:prstGeom prst="borderCallout1">
            <a:avLst>
              <a:gd name="adj1" fmla="val 40422"/>
              <a:gd name="adj2" fmla="val -9144"/>
              <a:gd name="adj3" fmla="val 83347"/>
              <a:gd name="adj4" fmla="val -34858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92D050"/>
                </a:solidFill>
                <a:latin typeface="Arial" charset="0"/>
              </a:rPr>
              <a:t>This is the square</a:t>
            </a:r>
          </a:p>
        </p:txBody>
      </p:sp>
      <p:sp>
        <p:nvSpPr>
          <p:cNvPr id="5" name="Line Callout 1 4"/>
          <p:cNvSpPr/>
          <p:nvPr/>
        </p:nvSpPr>
        <p:spPr bwMode="auto">
          <a:xfrm>
            <a:off x="6751320" y="4781204"/>
            <a:ext cx="1295400" cy="762000"/>
          </a:xfrm>
          <a:prstGeom prst="borderCallout1">
            <a:avLst>
              <a:gd name="adj1" fmla="val 53756"/>
              <a:gd name="adj2" fmla="val -4438"/>
              <a:gd name="adj3" fmla="val -22438"/>
              <a:gd name="adj4" fmla="val -2217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92D050"/>
                </a:solidFill>
                <a:latin typeface="Arial" charset="0"/>
              </a:rPr>
              <a:t>This is the circle</a:t>
            </a:r>
          </a:p>
        </p:txBody>
      </p:sp>
    </p:spTree>
    <p:extLst>
      <p:ext uri="{BB962C8B-B14F-4D97-AF65-F5344CB8AC3E}">
        <p14:creationId xmlns:p14="http://schemas.microsoft.com/office/powerpoint/2010/main" val="281474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Rejection Sampling Example</a:t>
            </a:r>
          </a:p>
        </p:txBody>
      </p:sp>
      <p:pic>
        <p:nvPicPr>
          <p:cNvPr id="34818" name="Content Placeholder 4" descr="rejection sampling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471" b="-14471"/>
          <a:stretch>
            <a:fillRect/>
          </a:stretch>
        </p:blipFill>
        <p:spPr>
          <a:xfrm>
            <a:off x="2887512" y="2282096"/>
            <a:ext cx="5715000" cy="3144122"/>
          </a:xfrm>
        </p:spPr>
      </p:pic>
    </p:spTree>
    <p:extLst>
      <p:ext uri="{BB962C8B-B14F-4D97-AF65-F5344CB8AC3E}">
        <p14:creationId xmlns:p14="http://schemas.microsoft.com/office/powerpoint/2010/main" val="2378221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A994-665D-1647-BE23-8BB0AF1F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BC9D6-E771-D44A-9AF8-2CD4A4D8A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have a complex posterior distribution p(d)</a:t>
            </a:r>
          </a:p>
          <a:p>
            <a:pPr lvl="1"/>
            <a:r>
              <a:rPr lang="en-US" dirty="0"/>
              <a:t>probability of any document</a:t>
            </a:r>
          </a:p>
          <a:p>
            <a:pPr lvl="1"/>
            <a:r>
              <a:rPr lang="en-US" dirty="0"/>
              <a:t>We want to maximize this for a particular collection of documents D</a:t>
            </a:r>
          </a:p>
          <a:p>
            <a:r>
              <a:rPr lang="en-US" dirty="0"/>
              <a:t>We want to figure out how to adjust the individual p(w|𝛽,z) and p(</a:t>
            </a:r>
            <a:r>
              <a:rPr lang="en-US" dirty="0" err="1"/>
              <a:t>z|d</a:t>
            </a:r>
            <a:r>
              <a:rPr lang="en-US" dirty="0"/>
              <a:t>) probabilities to get the maximum value</a:t>
            </a:r>
          </a:p>
          <a:p>
            <a:r>
              <a:rPr lang="en-US" dirty="0"/>
              <a:t>That requires that we know how p(d) is related to these values</a:t>
            </a:r>
          </a:p>
          <a:p>
            <a:pPr lvl="1"/>
            <a:r>
              <a:rPr lang="en-US" dirty="0"/>
              <a:t>which is very complex, multidimensional (</a:t>
            </a:r>
            <a:r>
              <a:rPr lang="en-US" dirty="0" err="1"/>
              <a:t>z+w</a:t>
            </a:r>
            <a:r>
              <a:rPr lang="en-US" dirty="0"/>
              <a:t>) probability distribution as we saw</a:t>
            </a:r>
          </a:p>
          <a:p>
            <a:pPr lvl="1"/>
            <a:r>
              <a:rPr lang="en-US" dirty="0"/>
              <a:t>We create a process that will allow us to sample from this distribution</a:t>
            </a:r>
          </a:p>
          <a:p>
            <a:pPr lvl="2"/>
            <a:r>
              <a:rPr lang="en-US" dirty="0"/>
              <a:t>can use this to compute the likelihood of the observed documents</a:t>
            </a:r>
          </a:p>
          <a:p>
            <a:r>
              <a:rPr lang="en-US" dirty="0"/>
              <a:t>Other methods</a:t>
            </a:r>
          </a:p>
          <a:p>
            <a:pPr lvl="1"/>
            <a:r>
              <a:rPr lang="en-US" dirty="0"/>
              <a:t>variational methods – approximations that are faster</a:t>
            </a:r>
          </a:p>
          <a:p>
            <a:pPr lvl="1"/>
            <a:r>
              <a:rPr lang="en-US" dirty="0"/>
              <a:t>huge area of current research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66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C7B5-C3E1-CD40-95B9-25D0DC82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62A1D-61C9-384A-B29B-76E4BB1E9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do we learn?</a:t>
            </a:r>
          </a:p>
          <a:p>
            <a:r>
              <a:rPr lang="en-US" dirty="0"/>
              <a:t>p(</a:t>
            </a:r>
            <a:r>
              <a:rPr lang="en-US" dirty="0" err="1"/>
              <a:t>z|d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probability of each topic given a particular document</a:t>
            </a:r>
          </a:p>
          <a:p>
            <a:pPr lvl="1"/>
            <a:r>
              <a:rPr lang="en-US" dirty="0"/>
              <a:t>Even the ability to predict the topic of a document that wasn't part of the original corpus</a:t>
            </a:r>
          </a:p>
          <a:p>
            <a:r>
              <a:rPr lang="en-US" dirty="0"/>
              <a:t>p(z)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probabity</a:t>
            </a:r>
            <a:r>
              <a:rPr lang="en-US" dirty="0"/>
              <a:t> of each topic over the whole corpus</a:t>
            </a:r>
          </a:p>
          <a:p>
            <a:r>
              <a:rPr lang="en-US" dirty="0"/>
              <a:t>p(</a:t>
            </a:r>
            <a:r>
              <a:rPr lang="en-US" dirty="0" err="1"/>
              <a:t>w|z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probability of a word given a topic</a:t>
            </a:r>
          </a:p>
          <a:p>
            <a:pPr lvl="1"/>
            <a:r>
              <a:rPr lang="en-US" dirty="0"/>
              <a:t>How closely associated a word is to a particular topic</a:t>
            </a:r>
          </a:p>
          <a:p>
            <a:r>
              <a:rPr lang="en-US" dirty="0"/>
              <a:t>We do not learn</a:t>
            </a:r>
          </a:p>
          <a:p>
            <a:pPr lvl="1"/>
            <a:r>
              <a:rPr lang="en-US" dirty="0"/>
              <a:t>Whether these were the right choices for α, 𝛽 and K </a:t>
            </a:r>
          </a:p>
          <a:p>
            <a:pPr lvl="2"/>
            <a:r>
              <a:rPr lang="en-US" dirty="0"/>
              <a:t>must experiment</a:t>
            </a:r>
          </a:p>
          <a:p>
            <a:pPr lvl="1"/>
            <a:r>
              <a:rPr lang="en-US" dirty="0"/>
              <a:t>What the topics "mean" – we have to look at the terms and see what the topic might be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8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</a:t>
            </a:r>
            <a:r>
              <a:rPr lang="en-US" dirty="0" err="1"/>
              <a:t>modelilng</a:t>
            </a:r>
            <a:r>
              <a:rPr lang="en-US" dirty="0"/>
              <a:t> via LDA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13,  Part 1</a:t>
            </a:r>
          </a:p>
        </p:txBody>
      </p:sp>
    </p:spTree>
    <p:extLst>
      <p:ext uri="{BB962C8B-B14F-4D97-AF65-F5344CB8AC3E}">
        <p14:creationId xmlns:p14="http://schemas.microsoft.com/office/powerpoint/2010/main" val="75365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FD6213-D005-6943-8E72-96B8E5AF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modeling of text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6DA867C-A69F-524F-9E91-1549A4A4B3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Simple case</a:t>
                </a:r>
              </a:p>
              <a:p>
                <a:r>
                  <a:rPr lang="en-US" dirty="0"/>
                  <a:t>Documents d ∈ D, each one consists of N words w</a:t>
                </a:r>
              </a:p>
              <a:p>
                <a:r>
                  <a:rPr lang="en-US" dirty="0"/>
                  <a:t>Each document has a single topic z ∈ Z, M topics</a:t>
                </a:r>
              </a:p>
              <a:p>
                <a:r>
                  <a:rPr lang="en-US" dirty="0"/>
                  <a:t>The model specifies p(d | z)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Thus p(d)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</m:oMath>
                </a14:m>
                <a:r>
                  <a:rPr lang="en-US" dirty="0"/>
                  <a:t>(z)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We want to assign p(z) and p(</a:t>
                </a:r>
                <a:r>
                  <a:rPr lang="en-US" dirty="0" err="1"/>
                  <a:t>w|z</a:t>
                </a:r>
                <a:r>
                  <a:rPr lang="en-US" dirty="0"/>
                  <a:t>) such that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maximized</a:t>
                </a:r>
              </a:p>
              <a:p>
                <a:pPr lvl="1"/>
                <a:r>
                  <a:rPr lang="en-US" dirty="0"/>
                  <a:t>given the documents that we have</a:t>
                </a:r>
              </a:p>
              <a:p>
                <a:r>
                  <a:rPr lang="en-US" dirty="0"/>
                  <a:t>This called a mixture of unigrams model</a:t>
                </a:r>
              </a:p>
              <a:p>
                <a:pPr lvl="1"/>
                <a:r>
                  <a:rPr lang="en-US" dirty="0"/>
                  <a:t>also Naïve Bayes model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6DA867C-A69F-524F-9E91-1549A4A4B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6E6A9C3-7570-E244-B1DC-9E1A6AE32017}"/>
              </a:ext>
            </a:extLst>
          </p:cNvPr>
          <p:cNvSpPr/>
          <p:nvPr/>
        </p:nvSpPr>
        <p:spPr>
          <a:xfrm>
            <a:off x="8040763" y="2180496"/>
            <a:ext cx="3663557" cy="2180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320938-D573-7247-8731-94199AF698A9}"/>
              </a:ext>
            </a:extLst>
          </p:cNvPr>
          <p:cNvSpPr/>
          <p:nvPr/>
        </p:nvSpPr>
        <p:spPr>
          <a:xfrm>
            <a:off x="8327667" y="2625872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2B4DB1-A320-5440-914B-A11F0796923A}"/>
              </a:ext>
            </a:extLst>
          </p:cNvPr>
          <p:cNvSpPr/>
          <p:nvPr/>
        </p:nvSpPr>
        <p:spPr>
          <a:xfrm>
            <a:off x="9531103" y="2420672"/>
            <a:ext cx="2000497" cy="1149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2CFDAB-0118-E444-B39D-464546D147FD}"/>
              </a:ext>
            </a:extLst>
          </p:cNvPr>
          <p:cNvSpPr/>
          <p:nvPr/>
        </p:nvSpPr>
        <p:spPr>
          <a:xfrm>
            <a:off x="9811543" y="2652361"/>
            <a:ext cx="685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88382E-A9E1-B547-82E3-37CC4322A82B}"/>
              </a:ext>
            </a:extLst>
          </p:cNvPr>
          <p:cNvCxnSpPr>
            <a:cxnSpLocks/>
          </p:cNvCxnSpPr>
          <p:nvPr/>
        </p:nvCxnSpPr>
        <p:spPr>
          <a:xfrm>
            <a:off x="9013467" y="2954356"/>
            <a:ext cx="805888" cy="14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78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67A0-E5D7-884E-A4E5-9F775FE9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EF6E5-F5C4-084E-AEE2-7A5FBAE1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methods can be used</a:t>
            </a:r>
          </a:p>
          <a:p>
            <a:pPr lvl="1"/>
            <a:r>
              <a:rPr lang="en-US" dirty="0"/>
              <a:t>Gibbs sampling, variational Bayes, etc.</a:t>
            </a:r>
          </a:p>
          <a:p>
            <a:r>
              <a:rPr lang="en-US" dirty="0"/>
              <a:t>Expectation maximization</a:t>
            </a:r>
          </a:p>
          <a:p>
            <a:pPr lvl="1"/>
            <a:r>
              <a:rPr lang="en-US" dirty="0"/>
              <a:t>Initialize p(z) and p(</a:t>
            </a:r>
            <a:r>
              <a:rPr lang="en-US" dirty="0" err="1"/>
              <a:t>w|z</a:t>
            </a:r>
            <a:r>
              <a:rPr lang="en-US" dirty="0"/>
              <a:t>) randomly</a:t>
            </a:r>
          </a:p>
          <a:p>
            <a:pPr lvl="1"/>
            <a:r>
              <a:rPr lang="en-US" dirty="0"/>
              <a:t>Hold p(z) fixed, update the p(</a:t>
            </a:r>
            <a:r>
              <a:rPr lang="en-US" dirty="0" err="1"/>
              <a:t>w|z</a:t>
            </a:r>
            <a:r>
              <a:rPr lang="en-US" dirty="0"/>
              <a:t>) values using Bayes rule</a:t>
            </a:r>
          </a:p>
          <a:p>
            <a:pPr lvl="1"/>
            <a:r>
              <a:rPr lang="en-US" dirty="0"/>
              <a:t>Hold p(</a:t>
            </a:r>
            <a:r>
              <a:rPr lang="en-US" dirty="0" err="1"/>
              <a:t>w|z</a:t>
            </a:r>
            <a:r>
              <a:rPr lang="en-US" dirty="0"/>
              <a:t>) fixed, update p(z)</a:t>
            </a:r>
          </a:p>
          <a:p>
            <a:pPr lvl="1"/>
            <a:r>
              <a:rPr lang="en-US" dirty="0"/>
              <a:t>Alternate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4868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170D-E5F3-6A47-8636-D8D515E0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is too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EF0C6-375A-144F-8534-5B87D7FC2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526488" cy="3678303"/>
          </a:xfrm>
        </p:spPr>
        <p:txBody>
          <a:bodyPr/>
          <a:lstStyle/>
          <a:p>
            <a:r>
              <a:rPr lang="en-US" dirty="0"/>
              <a:t>Think about a newspaper article within a corpus of all NY Times articles from 2019</a:t>
            </a:r>
          </a:p>
          <a:p>
            <a:pPr lvl="1"/>
            <a:r>
              <a:rPr lang="en-US" dirty="0"/>
              <a:t>Hong Kong</a:t>
            </a:r>
          </a:p>
          <a:p>
            <a:pPr lvl="1"/>
            <a:r>
              <a:rPr lang="en-US" dirty="0"/>
              <a:t>Student activism</a:t>
            </a:r>
          </a:p>
          <a:p>
            <a:pPr lvl="1"/>
            <a:r>
              <a:rPr lang="en-US" dirty="0"/>
              <a:t>what else…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2CF27-5777-3046-94DA-5637E8800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580" y="2000250"/>
            <a:ext cx="32766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9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2DE5-FCC0-4C4F-A823-59DDE9EB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A17AA-E996-AF49-B391-72A8582F1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DD909-13E6-7540-BAB5-0759BA4D3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05" y="0"/>
            <a:ext cx="1126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1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EC34-A6C5-8745-A810-8109DAFB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multitopic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F5399-B2E4-7645-9D7A-59D929613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Generative model assumes that there are multiple topics per document</a:t>
            </a:r>
          </a:p>
          <a:p>
            <a:r>
              <a:rPr lang="en-US" dirty="0"/>
              <a:t>p(</a:t>
            </a:r>
            <a:r>
              <a:rPr lang="en-US" b="1" dirty="0" err="1"/>
              <a:t>z</a:t>
            </a:r>
            <a:r>
              <a:rPr lang="en-US" dirty="0" err="1"/>
              <a:t>|d</a:t>
            </a:r>
            <a:r>
              <a:rPr lang="en-US" dirty="0"/>
              <a:t>) is therefore a sample from a Dirichlet distribution </a:t>
            </a:r>
          </a:p>
          <a:p>
            <a:pPr lvl="1"/>
            <a:r>
              <a:rPr lang="en-US" dirty="0"/>
              <a:t>a vector of probabilities, one for each topic</a:t>
            </a:r>
          </a:p>
          <a:p>
            <a:pPr lvl="1"/>
            <a:r>
              <a:rPr lang="en-US" dirty="0"/>
              <a:t>Usually represented by 𝜃</a:t>
            </a:r>
          </a:p>
          <a:p>
            <a:r>
              <a:rPr lang="en-US" dirty="0"/>
              <a:t>Generative model</a:t>
            </a:r>
          </a:p>
          <a:p>
            <a:pPr lvl="1"/>
            <a:r>
              <a:rPr lang="en-US" dirty="0"/>
              <a:t>For each document d, sample from a Dirichlet(α) to get 𝜃</a:t>
            </a:r>
            <a:r>
              <a:rPr lang="en-US" baseline="-25000" dirty="0"/>
              <a:t>d</a:t>
            </a:r>
            <a:r>
              <a:rPr lang="en-US" dirty="0"/>
              <a:t>. This is a multinomial distribution over topics</a:t>
            </a:r>
          </a:p>
          <a:p>
            <a:pPr lvl="2"/>
            <a:r>
              <a:rPr lang="en-US" dirty="0"/>
              <a:t>α determines the sparsity of the distribution (how many topics per document)</a:t>
            </a:r>
          </a:p>
          <a:p>
            <a:pPr lvl="1"/>
            <a:r>
              <a:rPr lang="en-US" dirty="0"/>
              <a:t>Sample a topic z from 𝜃</a:t>
            </a:r>
            <a:r>
              <a:rPr lang="en-US" baseline="-25000" dirty="0"/>
              <a:t>d</a:t>
            </a:r>
            <a:r>
              <a:rPr lang="en-US" dirty="0"/>
              <a:t>. This will be the topic of the next word in the document</a:t>
            </a:r>
          </a:p>
          <a:p>
            <a:pPr lvl="1"/>
            <a:r>
              <a:rPr lang="en-US" dirty="0"/>
              <a:t>From p(</a:t>
            </a:r>
            <a:r>
              <a:rPr lang="en-US" b="1" dirty="0"/>
              <a:t>w</a:t>
            </a:r>
            <a:r>
              <a:rPr lang="en-US" dirty="0"/>
              <a:t>|𝛽, z), sample a word w</a:t>
            </a:r>
          </a:p>
          <a:p>
            <a:pPr lvl="2"/>
            <a:r>
              <a:rPr lang="en-US" dirty="0"/>
              <a:t>𝛽 is the parameter for another Dirichlet prior on the association of words and topics</a:t>
            </a:r>
          </a:p>
          <a:p>
            <a:pPr lvl="1"/>
            <a:r>
              <a:rPr lang="en-US" dirty="0"/>
              <a:t>Repeat for all the words in the document</a:t>
            </a:r>
          </a:p>
          <a:p>
            <a:pPr lvl="1"/>
            <a:r>
              <a:rPr lang="en-US" dirty="0"/>
              <a:t>Repeat for all documents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9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DC58-A547-BD4A-8B7F-887C7853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Maximize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15D0E-DD7F-474B-8006-CC106E050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591768" cy="3678303"/>
          </a:xfrm>
        </p:spPr>
        <p:txBody>
          <a:bodyPr/>
          <a:lstStyle/>
          <a:p>
            <a:r>
              <a:rPr lang="en-US" dirty="0"/>
              <a:t>α, 𝛽 and K are are fixed parameters (input to the algorithm)</a:t>
            </a:r>
          </a:p>
          <a:p>
            <a:pPr lvl="1"/>
            <a:r>
              <a:rPr lang="en-US" dirty="0"/>
              <a:t>α and 𝛽 control the sparsity of the distributions over topics per document and words per topic, respectively</a:t>
            </a:r>
          </a:p>
          <a:p>
            <a:pPr lvl="1"/>
            <a:r>
              <a:rPr lang="en-US" dirty="0"/>
              <a:t>K is the number of topics</a:t>
            </a:r>
          </a:p>
          <a:p>
            <a:r>
              <a:rPr lang="en-US" dirty="0"/>
              <a:t>Everything else has to be learned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21E3F4-533C-9045-B18F-77DFCC84BD68}"/>
              </a:ext>
            </a:extLst>
          </p:cNvPr>
          <p:cNvSpPr/>
          <p:nvPr/>
        </p:nvSpPr>
        <p:spPr>
          <a:xfrm>
            <a:off x="7782559" y="4273456"/>
            <a:ext cx="3828247" cy="1882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E36099-666E-8C49-B18E-365F1566E584}"/>
              </a:ext>
            </a:extLst>
          </p:cNvPr>
          <p:cNvSpPr/>
          <p:nvPr/>
        </p:nvSpPr>
        <p:spPr>
          <a:xfrm>
            <a:off x="9154161" y="4487143"/>
            <a:ext cx="2262862" cy="1149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75C4A9-77E3-B947-A743-2C7EB40145B3}"/>
              </a:ext>
            </a:extLst>
          </p:cNvPr>
          <p:cNvSpPr/>
          <p:nvPr/>
        </p:nvSpPr>
        <p:spPr>
          <a:xfrm>
            <a:off x="10589260" y="4623401"/>
            <a:ext cx="685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939C61-76A4-AF45-8E53-25B1644FCD97}"/>
              </a:ext>
            </a:extLst>
          </p:cNvPr>
          <p:cNvCxnSpPr>
            <a:cxnSpLocks/>
          </p:cNvCxnSpPr>
          <p:nvPr/>
        </p:nvCxnSpPr>
        <p:spPr>
          <a:xfrm>
            <a:off x="10109200" y="4980717"/>
            <a:ext cx="480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4F084A1-8C72-A444-A008-733DFBA84734}"/>
              </a:ext>
            </a:extLst>
          </p:cNvPr>
          <p:cNvSpPr/>
          <p:nvPr/>
        </p:nvSpPr>
        <p:spPr>
          <a:xfrm>
            <a:off x="9416525" y="4639161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1FD936-A87D-C54C-A808-E47753D0F9F3}"/>
              </a:ext>
            </a:extLst>
          </p:cNvPr>
          <p:cNvSpPr/>
          <p:nvPr/>
        </p:nvSpPr>
        <p:spPr>
          <a:xfrm>
            <a:off x="8093712" y="4647712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D2854D-3EEA-394C-AFA5-923A24F1D870}"/>
              </a:ext>
            </a:extLst>
          </p:cNvPr>
          <p:cNvCxnSpPr>
            <a:cxnSpLocks/>
            <a:stCxn id="12" idx="6"/>
            <a:endCxn id="6" idx="2"/>
          </p:cNvCxnSpPr>
          <p:nvPr/>
        </p:nvCxnSpPr>
        <p:spPr>
          <a:xfrm flipV="1">
            <a:off x="8779512" y="4982061"/>
            <a:ext cx="637013" cy="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F4B16DE-14F5-4B48-BF00-89B3EEC14B48}"/>
              </a:ext>
            </a:extLst>
          </p:cNvPr>
          <p:cNvSpPr/>
          <p:nvPr/>
        </p:nvSpPr>
        <p:spPr>
          <a:xfrm>
            <a:off x="6739255" y="4639161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α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A0CAE9-094B-A74A-BBA0-32C0D1F86A0F}"/>
              </a:ext>
            </a:extLst>
          </p:cNvPr>
          <p:cNvCxnSpPr>
            <a:cxnSpLocks/>
          </p:cNvCxnSpPr>
          <p:nvPr/>
        </p:nvCxnSpPr>
        <p:spPr>
          <a:xfrm flipV="1">
            <a:off x="7449824" y="4993003"/>
            <a:ext cx="637013" cy="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FA53A95-10C3-FE44-B282-EE15E8FED523}"/>
              </a:ext>
            </a:extLst>
          </p:cNvPr>
          <p:cNvSpPr/>
          <p:nvPr/>
        </p:nvSpPr>
        <p:spPr>
          <a:xfrm>
            <a:off x="10589260" y="2997969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𝛽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54D03A-AA9A-2E4B-9A73-3DB1BE3AF120}"/>
              </a:ext>
            </a:extLst>
          </p:cNvPr>
          <p:cNvCxnSpPr>
            <a:cxnSpLocks/>
            <a:stCxn id="18" idx="4"/>
            <a:endCxn id="8" idx="0"/>
          </p:cNvCxnSpPr>
          <p:nvPr/>
        </p:nvCxnSpPr>
        <p:spPr>
          <a:xfrm>
            <a:off x="10932160" y="3683769"/>
            <a:ext cx="0" cy="93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FD1B1BA-B54B-4441-B85B-765C799F8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88" y="4521800"/>
            <a:ext cx="5863942" cy="118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8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9004-97CE-C24D-AEDC-BAEE9367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"HOW"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C42B5-123D-2B44-B0BA-183C2DE41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maximum likelihood estimation with EM</a:t>
            </a:r>
          </a:p>
          <a:p>
            <a:pPr lvl="1"/>
            <a:r>
              <a:rPr lang="en-US" dirty="0"/>
              <a:t>but it doesn't work that well</a:t>
            </a:r>
          </a:p>
          <a:p>
            <a:r>
              <a:rPr lang="en-US" dirty="0"/>
              <a:t>Better to use sampling based methods</a:t>
            </a:r>
          </a:p>
        </p:txBody>
      </p:sp>
    </p:spTree>
    <p:extLst>
      <p:ext uri="{BB962C8B-B14F-4D97-AF65-F5344CB8AC3E}">
        <p14:creationId xmlns:p14="http://schemas.microsoft.com/office/powerpoint/2010/main" val="17359503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14047</TotalTime>
  <Words>861</Words>
  <Application>Microsoft Macintosh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Gill Sans MT</vt:lpstr>
      <vt:lpstr>Wingdings 2</vt:lpstr>
      <vt:lpstr>Dividend</vt:lpstr>
      <vt:lpstr>INFO 5871-001: Data Science / Info Science</vt:lpstr>
      <vt:lpstr>Topic modelilng via LDA</vt:lpstr>
      <vt:lpstr>Generative modeling of text</vt:lpstr>
      <vt:lpstr>How to solve</vt:lpstr>
      <vt:lpstr>Model is too simple</vt:lpstr>
      <vt:lpstr>PowerPoint Presentation</vt:lpstr>
      <vt:lpstr>multitopic model</vt:lpstr>
      <vt:lpstr>Maximize likelihood</vt:lpstr>
      <vt:lpstr>The "HOW"</vt:lpstr>
      <vt:lpstr>Monte Carlo Example</vt:lpstr>
      <vt:lpstr>Monte Carlo Estimation</vt:lpstr>
      <vt:lpstr>Rejection Sampling</vt:lpstr>
      <vt:lpstr>Rejection Sampling Example</vt:lpstr>
      <vt:lpstr>LDA CASE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Robin Douglas Burke</cp:lastModifiedBy>
  <cp:revision>78</cp:revision>
  <dcterms:created xsi:type="dcterms:W3CDTF">2019-08-24T17:30:40Z</dcterms:created>
  <dcterms:modified xsi:type="dcterms:W3CDTF">2019-11-18T23:29:36Z</dcterms:modified>
</cp:coreProperties>
</file>