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Proxima Nova"/>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0" roundtripDataSignature="AMtx7miJMKM8j/1qvp+e83BQFc62Mwh5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186berkeley.net/static/notes/n2-DiskFiles.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89db464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f89db464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89db464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f89db4641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89db464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f89db4641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89db464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f89db4641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89db4641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f89db4641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f89db464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2f89db4641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An aside: this is not actually sufficient for storing NULLs</a:t>
            </a:r>
            <a:endParaRPr sz="1800">
              <a:solidFill>
                <a:srgbClr val="595959"/>
              </a:solidFill>
              <a:latin typeface="Proxima Nova"/>
              <a:ea typeface="Proxima Nova"/>
              <a:cs typeface="Proxima Nova"/>
              <a:sym typeface="Proxima Nova"/>
            </a:endParaRPr>
          </a:p>
          <a:p>
            <a:pPr indent="-317500" lvl="1" marL="1371600" rtl="0" algn="l">
              <a:lnSpc>
                <a:spcPct val="115000"/>
              </a:lnSpc>
              <a:spcBef>
                <a:spcPts val="0"/>
              </a:spcBef>
              <a:spcAft>
                <a:spcPts val="0"/>
              </a:spcAft>
              <a:buClr>
                <a:srgbClr val="595959"/>
              </a:buClr>
              <a:buSzPts val="1400"/>
              <a:buFont typeface="Proxima Nova"/>
              <a:buChar char="○"/>
            </a:pPr>
            <a:r>
              <a:rPr lang="en" sz="1400">
                <a:solidFill>
                  <a:srgbClr val="595959"/>
                </a:solidFill>
                <a:latin typeface="Proxima Nova"/>
                <a:ea typeface="Proxima Nova"/>
                <a:cs typeface="Proxima Nova"/>
                <a:sym typeface="Proxima Nova"/>
              </a:rPr>
              <a:t>Cannot distinguish between empty string (“”) and NULL</a:t>
            </a:r>
            <a:endParaRPr sz="1400">
              <a:solidFill>
                <a:srgbClr val="595959"/>
              </a:solidFill>
              <a:latin typeface="Proxima Nova"/>
              <a:ea typeface="Proxima Nova"/>
              <a:cs typeface="Proxima Nova"/>
              <a:sym typeface="Proxima Nova"/>
            </a:endParaRPr>
          </a:p>
          <a:p>
            <a:pPr indent="-317500" lvl="1" marL="1371600" rtl="0" algn="l">
              <a:lnSpc>
                <a:spcPct val="115000"/>
              </a:lnSpc>
              <a:spcBef>
                <a:spcPts val="0"/>
              </a:spcBef>
              <a:spcAft>
                <a:spcPts val="0"/>
              </a:spcAft>
              <a:buClr>
                <a:srgbClr val="595959"/>
              </a:buClr>
              <a:buSzPts val="1400"/>
              <a:buFont typeface="Proxima Nova"/>
              <a:buChar char="○"/>
            </a:pPr>
            <a:r>
              <a:rPr lang="en" sz="1400">
                <a:solidFill>
                  <a:srgbClr val="595959"/>
                </a:solidFill>
                <a:latin typeface="Proxima Nova"/>
                <a:ea typeface="Proxima Nova"/>
                <a:cs typeface="Proxima Nova"/>
                <a:sym typeface="Proxima Nova"/>
              </a:rPr>
              <a:t>Need some extra metadata (e.g. bitmap in record header or special char in field), which varies widely between different DBMS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Various schemes that re-organize the records to avoid fragmentation - e.g. on demand</a:t>
            </a:r>
            <a:endParaRPr sz="1400">
              <a:solidFill>
                <a:schemeClr val="dk1"/>
              </a:solidFill>
            </a:endParaRPr>
          </a:p>
          <a:p>
            <a:pPr indent="0" lvl="0" marL="0" rtl="0" algn="l">
              <a:lnSpc>
                <a:spcPct val="100000"/>
              </a:lnSpc>
              <a:spcBef>
                <a:spcPts val="0"/>
              </a:spcBef>
              <a:spcAft>
                <a:spcPts val="0"/>
              </a:spcAft>
              <a:buSzPts val="1100"/>
              <a:buNone/>
            </a:pPr>
            <a:r>
              <a:rPr lang="en" sz="1400">
                <a:solidFill>
                  <a:schemeClr val="dk1"/>
                </a:solidFill>
              </a:rPr>
              <a:t>Grow the records from the end of the page to allow growing the page header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More on sorted files: </a:t>
            </a:r>
            <a:r>
              <a:rPr lang="en" u="sng">
                <a:solidFill>
                  <a:schemeClr val="hlink"/>
                </a:solidFill>
                <a:hlinkClick r:id="rId2"/>
              </a:rPr>
              <a:t>https://cs186berkeley.net/static/notes/n2-DiskFiles.pdf</a:t>
            </a:r>
            <a:endParaRPr/>
          </a:p>
          <a:p>
            <a:pPr indent="0" lvl="0" marL="0" rtl="0" algn="l">
              <a:lnSpc>
                <a:spcPct val="100000"/>
              </a:lnSpc>
              <a:spcBef>
                <a:spcPts val="0"/>
              </a:spcBef>
              <a:spcAft>
                <a:spcPts val="0"/>
              </a:spcAft>
              <a:buSzPts val="1100"/>
              <a:buNone/>
            </a:pPr>
            <a:r>
              <a:rPr lang="en"/>
              <a:t>Section 5 is on Sorted Files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8"/>
          <p:cNvGrpSpPr/>
          <p:nvPr/>
        </p:nvGrpSpPr>
        <p:grpSpPr>
          <a:xfrm>
            <a:off x="830392" y="1191256"/>
            <a:ext cx="745763" cy="45826"/>
            <a:chOff x="4580561" y="2589004"/>
            <a:chExt cx="1064464" cy="25200"/>
          </a:xfrm>
        </p:grpSpPr>
        <p:sp>
          <p:nvSpPr>
            <p:cNvPr id="12" name="Google Shape;12;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3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4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4" name="Google Shape;74;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8"/>
          <p:cNvGrpSpPr/>
          <p:nvPr/>
        </p:nvGrpSpPr>
        <p:grpSpPr>
          <a:xfrm>
            <a:off x="830392" y="4169130"/>
            <a:ext cx="745763" cy="45826"/>
            <a:chOff x="4580561" y="2589004"/>
            <a:chExt cx="1064464" cy="25200"/>
          </a:xfrm>
        </p:grpSpPr>
        <p:sp>
          <p:nvSpPr>
            <p:cNvPr id="77" name="Google Shape;77;p4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4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 name="Shape 17"/>
        <p:cNvGrpSpPr/>
        <p:nvPr/>
      </p:nvGrpSpPr>
      <p:grpSpPr>
        <a:xfrm>
          <a:off x="0" y="0"/>
          <a:ext cx="0" cy="0"/>
          <a:chOff x="0" y="0"/>
          <a:chExt cx="0" cy="0"/>
        </a:xfrm>
      </p:grpSpPr>
      <p:grpSp>
        <p:nvGrpSpPr>
          <p:cNvPr id="18" name="Google Shape;18;p39"/>
          <p:cNvGrpSpPr/>
          <p:nvPr/>
        </p:nvGrpSpPr>
        <p:grpSpPr>
          <a:xfrm>
            <a:off x="830392" y="4169130"/>
            <a:ext cx="745763" cy="45826"/>
            <a:chOff x="4580561" y="2589004"/>
            <a:chExt cx="1064464" cy="25200"/>
          </a:xfrm>
        </p:grpSpPr>
        <p:sp>
          <p:nvSpPr>
            <p:cNvPr id="19" name="Google Shape;19;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40"/>
          <p:cNvGrpSpPr/>
          <p:nvPr/>
        </p:nvGrpSpPr>
        <p:grpSpPr>
          <a:xfrm>
            <a:off x="830392" y="1191256"/>
            <a:ext cx="745763" cy="45826"/>
            <a:chOff x="4580561" y="2589004"/>
            <a:chExt cx="1064464" cy="25200"/>
          </a:xfrm>
        </p:grpSpPr>
        <p:sp>
          <p:nvSpPr>
            <p:cNvPr id="26" name="Google Shape;26;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4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41"/>
          <p:cNvGrpSpPr/>
          <p:nvPr/>
        </p:nvGrpSpPr>
        <p:grpSpPr>
          <a:xfrm>
            <a:off x="830392" y="1191256"/>
            <a:ext cx="745763" cy="45826"/>
            <a:chOff x="4580561" y="2589004"/>
            <a:chExt cx="1064464" cy="25200"/>
          </a:xfrm>
        </p:grpSpPr>
        <p:sp>
          <p:nvSpPr>
            <p:cNvPr id="33" name="Google Shape;33;p4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4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4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3"/>
          <p:cNvGrpSpPr/>
          <p:nvPr/>
        </p:nvGrpSpPr>
        <p:grpSpPr>
          <a:xfrm>
            <a:off x="830392" y="1191256"/>
            <a:ext cx="745763" cy="45826"/>
            <a:chOff x="4580561" y="2589004"/>
            <a:chExt cx="1064464" cy="25200"/>
          </a:xfrm>
        </p:grpSpPr>
        <p:sp>
          <p:nvSpPr>
            <p:cNvPr id="42" name="Google Shape;42;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4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4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4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44"/>
          <p:cNvGrpSpPr/>
          <p:nvPr/>
        </p:nvGrpSpPr>
        <p:grpSpPr>
          <a:xfrm>
            <a:off x="830392" y="1191256"/>
            <a:ext cx="745763" cy="45826"/>
            <a:chOff x="4580561" y="2589004"/>
            <a:chExt cx="1064464" cy="25200"/>
          </a:xfrm>
        </p:grpSpPr>
        <p:sp>
          <p:nvSpPr>
            <p:cNvPr id="51" name="Google Shape;51;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4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4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5"/>
          <p:cNvGrpSpPr/>
          <p:nvPr/>
        </p:nvGrpSpPr>
        <p:grpSpPr>
          <a:xfrm>
            <a:off x="830392" y="1191256"/>
            <a:ext cx="745763" cy="45826"/>
            <a:chOff x="4580561" y="2589004"/>
            <a:chExt cx="1064464" cy="25200"/>
          </a:xfrm>
        </p:grpSpPr>
        <p:sp>
          <p:nvSpPr>
            <p:cNvPr id="58" name="Google Shape;58;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4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6"/>
          <p:cNvGrpSpPr/>
          <p:nvPr/>
        </p:nvGrpSpPr>
        <p:grpSpPr>
          <a:xfrm>
            <a:off x="830392" y="1191256"/>
            <a:ext cx="745763" cy="45826"/>
            <a:chOff x="4580561" y="2589004"/>
            <a:chExt cx="1064464" cy="25200"/>
          </a:xfrm>
        </p:grpSpPr>
        <p:sp>
          <p:nvSpPr>
            <p:cNvPr id="66" name="Google Shape;66;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4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4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cs186berkeley.net/attendance"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186 Exam Prep Section 2:</a:t>
            </a:r>
            <a:endParaRPr sz="4000"/>
          </a:p>
          <a:p>
            <a:pPr indent="0" lvl="0" marL="0" rtl="0" algn="l">
              <a:lnSpc>
                <a:spcPct val="100000"/>
              </a:lnSpc>
              <a:spcBef>
                <a:spcPts val="0"/>
              </a:spcBef>
              <a:spcAft>
                <a:spcPts val="0"/>
              </a:spcAft>
              <a:buSzPts val="4200"/>
              <a:buNone/>
            </a:pPr>
            <a:r>
              <a:rPr lang="en" sz="3100"/>
              <a:t>Disks and Files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000000"/>
                </a:solidFill>
                <a:latin typeface="Proxima Nova"/>
                <a:ea typeface="Proxima Nova"/>
                <a:cs typeface="Proxima Nova"/>
                <a:sym typeface="Proxima Nova"/>
              </a:rPr>
              <a:t>Heap Files: Page Directory Implementation</a:t>
            </a:r>
            <a:endParaRPr sz="28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2600"/>
              <a:buNone/>
            </a:pPr>
            <a:r>
              <a:t/>
            </a:r>
            <a:endParaRPr/>
          </a:p>
        </p:txBody>
      </p:sp>
      <p:sp>
        <p:nvSpPr>
          <p:cNvPr id="148" name="Google Shape;148;p10"/>
          <p:cNvSpPr txBox="1"/>
          <p:nvPr/>
        </p:nvSpPr>
        <p:spPr>
          <a:xfrm>
            <a:off x="729450" y="2022925"/>
            <a:ext cx="4473300" cy="291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A different approach to implementing a heap file is with a </a:t>
            </a:r>
            <a:r>
              <a:rPr b="1" i="0" lang="en" sz="1800" u="none" cap="none" strike="noStrike">
                <a:solidFill>
                  <a:srgbClr val="0097A7"/>
                </a:solidFill>
                <a:latin typeface="Proxima Nova"/>
                <a:ea typeface="Proxima Nova"/>
                <a:cs typeface="Proxima Nova"/>
                <a:sym typeface="Proxima Nova"/>
              </a:rPr>
              <a:t>page directory</a:t>
            </a:r>
            <a:r>
              <a:rPr b="0" i="0" lang="en" sz="1800" u="none" cap="none" strike="noStrike">
                <a:solidFill>
                  <a:srgbClr val="595959"/>
                </a:solidFill>
                <a:latin typeface="Proxima Nova"/>
                <a:ea typeface="Proxima Nova"/>
                <a:cs typeface="Proxima Nova"/>
                <a:sym typeface="Proxima Nova"/>
              </a:rPr>
              <a:t>.</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We have a linked list of </a:t>
            </a:r>
            <a:r>
              <a:rPr b="1" i="0" lang="en" sz="1800" u="none" cap="none" strike="noStrike">
                <a:solidFill>
                  <a:srgbClr val="595959"/>
                </a:solidFill>
                <a:latin typeface="Proxima Nova"/>
                <a:ea typeface="Proxima Nova"/>
                <a:cs typeface="Proxima Nova"/>
                <a:sym typeface="Proxima Nova"/>
              </a:rPr>
              <a:t>header pages</a:t>
            </a:r>
            <a:r>
              <a:rPr b="0" i="0" lang="en" sz="1800" u="none" cap="none" strike="noStrike">
                <a:solidFill>
                  <a:srgbClr val="595959"/>
                </a:solidFill>
                <a:latin typeface="Proxima Nova"/>
                <a:ea typeface="Proxima Nova"/>
                <a:cs typeface="Proxima Nova"/>
                <a:sym typeface="Proxima Nova"/>
              </a:rPr>
              <a:t>, which are each responsible for a set of data pages</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Stores the amount of free space per data page</a:t>
            </a:r>
            <a:endParaRPr b="0" i="0" sz="1800" u="none" cap="none" strike="noStrike">
              <a:solidFill>
                <a:srgbClr val="595959"/>
              </a:solidFill>
              <a:latin typeface="Proxima Nova"/>
              <a:ea typeface="Proxima Nova"/>
              <a:cs typeface="Proxima Nova"/>
              <a:sym typeface="Proxima Nova"/>
            </a:endParaRPr>
          </a:p>
        </p:txBody>
      </p:sp>
      <p:pic>
        <p:nvPicPr>
          <p:cNvPr id="149" name="Google Shape;149;p10"/>
          <p:cNvPicPr preferRelativeResize="0"/>
          <p:nvPr/>
        </p:nvPicPr>
        <p:blipFill rotWithShape="1">
          <a:blip r:embed="rId3">
            <a:alphaModFix/>
          </a:blip>
          <a:srcRect b="4242" l="0" r="13028" t="11582"/>
          <a:stretch/>
        </p:blipFill>
        <p:spPr>
          <a:xfrm>
            <a:off x="5202753" y="2150710"/>
            <a:ext cx="3389700" cy="226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Operations: Heap Files vs Sorted Files</a:t>
            </a:r>
            <a:endParaRPr/>
          </a:p>
          <a:p>
            <a:pPr indent="0" lvl="0" marL="0" rtl="0" algn="l">
              <a:lnSpc>
                <a:spcPct val="100000"/>
              </a:lnSpc>
              <a:spcBef>
                <a:spcPts val="0"/>
              </a:spcBef>
              <a:spcAft>
                <a:spcPts val="0"/>
              </a:spcAft>
              <a:buSzPts val="2600"/>
              <a:buNone/>
            </a:pPr>
            <a:r>
              <a:t/>
            </a:r>
            <a:endParaRPr/>
          </a:p>
        </p:txBody>
      </p:sp>
      <p:sp>
        <p:nvSpPr>
          <p:cNvPr id="155" name="Google Shape;155;p11"/>
          <p:cNvSpPr txBox="1"/>
          <p:nvPr>
            <p:ph idx="1" type="body"/>
          </p:nvPr>
        </p:nvSpPr>
        <p:spPr>
          <a:xfrm>
            <a:off x="727650" y="185385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Scan: read all of the pages of the file</a:t>
            </a:r>
            <a:endParaRPr/>
          </a:p>
          <a:p>
            <a:pPr indent="-298450" lvl="1" marL="914400" rtl="0" algn="l">
              <a:lnSpc>
                <a:spcPct val="115000"/>
              </a:lnSpc>
              <a:spcBef>
                <a:spcPts val="0"/>
              </a:spcBef>
              <a:spcAft>
                <a:spcPts val="0"/>
              </a:spcAft>
              <a:buSzPts val="1100"/>
              <a:buChar char="○"/>
            </a:pPr>
            <a:r>
              <a:rPr lang="en"/>
              <a:t>Same for heap files and sorted files</a:t>
            </a:r>
            <a:endParaRPr/>
          </a:p>
          <a:p>
            <a:pPr indent="-311150" lvl="0" marL="457200" rtl="0" algn="l">
              <a:lnSpc>
                <a:spcPct val="115000"/>
              </a:lnSpc>
              <a:spcBef>
                <a:spcPts val="0"/>
              </a:spcBef>
              <a:spcAft>
                <a:spcPts val="0"/>
              </a:spcAft>
              <a:buSzPts val="1300"/>
              <a:buChar char="●"/>
            </a:pPr>
            <a:r>
              <a:rPr lang="en"/>
              <a:t>Equality Search: find all records in the file matching a certain key</a:t>
            </a:r>
            <a:endParaRPr/>
          </a:p>
          <a:p>
            <a:pPr indent="-298450" lvl="1" marL="914400" rtl="0" algn="l">
              <a:lnSpc>
                <a:spcPct val="115000"/>
              </a:lnSpc>
              <a:spcBef>
                <a:spcPts val="0"/>
              </a:spcBef>
              <a:spcAft>
                <a:spcPts val="0"/>
              </a:spcAft>
              <a:buSzPts val="1100"/>
              <a:buChar char="○"/>
            </a:pPr>
            <a:r>
              <a:rPr lang="en"/>
              <a:t>Heap files: complicated equation, but expect to touch about half the pages in the file</a:t>
            </a:r>
            <a:endParaRPr/>
          </a:p>
          <a:p>
            <a:pPr indent="-298450" lvl="1" marL="914400" rtl="0" algn="l">
              <a:lnSpc>
                <a:spcPct val="115000"/>
              </a:lnSpc>
              <a:spcBef>
                <a:spcPts val="0"/>
              </a:spcBef>
              <a:spcAft>
                <a:spcPts val="0"/>
              </a:spcAft>
              <a:buSzPts val="1100"/>
              <a:buChar char="○"/>
            </a:pPr>
            <a:r>
              <a:rPr lang="en"/>
              <a:t>Sorted files: do binary search to find the key</a:t>
            </a:r>
            <a:endParaRPr/>
          </a:p>
          <a:p>
            <a:pPr indent="-311150" lvl="0" marL="457200" rtl="0" algn="l">
              <a:lnSpc>
                <a:spcPct val="115000"/>
              </a:lnSpc>
              <a:spcBef>
                <a:spcPts val="0"/>
              </a:spcBef>
              <a:spcAft>
                <a:spcPts val="0"/>
              </a:spcAft>
              <a:buSzPts val="1300"/>
              <a:buChar char="●"/>
            </a:pPr>
            <a:r>
              <a:rPr lang="en"/>
              <a:t>Range Search: find all records in the file whose key is in a given range</a:t>
            </a:r>
            <a:endParaRPr/>
          </a:p>
          <a:p>
            <a:pPr indent="-298450" lvl="1" marL="914400" rtl="0" algn="l">
              <a:lnSpc>
                <a:spcPct val="115000"/>
              </a:lnSpc>
              <a:spcBef>
                <a:spcPts val="0"/>
              </a:spcBef>
              <a:spcAft>
                <a:spcPts val="0"/>
              </a:spcAft>
              <a:buSzPts val="1100"/>
              <a:buChar char="○"/>
            </a:pPr>
            <a:r>
              <a:rPr lang="en"/>
              <a:t>Heap files: scan whole file</a:t>
            </a:r>
            <a:endParaRPr/>
          </a:p>
          <a:p>
            <a:pPr indent="-298450" lvl="1" marL="914400" rtl="0" algn="l">
              <a:lnSpc>
                <a:spcPct val="115000"/>
              </a:lnSpc>
              <a:spcBef>
                <a:spcPts val="0"/>
              </a:spcBef>
              <a:spcAft>
                <a:spcPts val="0"/>
              </a:spcAft>
              <a:buSzPts val="1100"/>
              <a:buChar char="○"/>
            </a:pPr>
            <a:r>
              <a:rPr lang="en"/>
              <a:t>Sorted files: do binary search to find the lower bound key, then scan for all records with keys in the range</a:t>
            </a:r>
            <a:endParaRPr/>
          </a:p>
          <a:p>
            <a:pPr indent="-311150" lvl="0" marL="457200" rtl="0" algn="l">
              <a:lnSpc>
                <a:spcPct val="115000"/>
              </a:lnSpc>
              <a:spcBef>
                <a:spcPts val="0"/>
              </a:spcBef>
              <a:spcAft>
                <a:spcPts val="0"/>
              </a:spcAft>
              <a:buSzPts val="1300"/>
              <a:buChar char="●"/>
            </a:pPr>
            <a:r>
              <a:rPr lang="en"/>
              <a:t>Insert: add a record to the file</a:t>
            </a:r>
            <a:endParaRPr/>
          </a:p>
          <a:p>
            <a:pPr indent="-298450" lvl="1" marL="914400" rtl="0" algn="l">
              <a:lnSpc>
                <a:spcPct val="115000"/>
              </a:lnSpc>
              <a:spcBef>
                <a:spcPts val="0"/>
              </a:spcBef>
              <a:spcAft>
                <a:spcPts val="0"/>
              </a:spcAft>
              <a:buSzPts val="1100"/>
              <a:buChar char="○"/>
            </a:pPr>
            <a:r>
              <a:rPr lang="en"/>
              <a:t>Heap files: add it to the end of a page with free space (or write a new page if all pages are full)</a:t>
            </a:r>
            <a:endParaRPr/>
          </a:p>
          <a:p>
            <a:pPr indent="-298450" lvl="1" marL="914400" rtl="0" algn="l">
              <a:lnSpc>
                <a:spcPct val="115000"/>
              </a:lnSpc>
              <a:spcBef>
                <a:spcPts val="0"/>
              </a:spcBef>
              <a:spcAft>
                <a:spcPts val="0"/>
              </a:spcAft>
              <a:buSzPts val="1100"/>
              <a:buChar char="○"/>
            </a:pPr>
            <a:r>
              <a:rPr lang="en"/>
              <a:t>Sorted files: do binary search to find where record should go, then shift all of the records after it</a:t>
            </a:r>
            <a:endParaRPr/>
          </a:p>
          <a:p>
            <a:pPr indent="-311150" lvl="0" marL="457200" rtl="0" algn="l">
              <a:lnSpc>
                <a:spcPct val="115000"/>
              </a:lnSpc>
              <a:spcBef>
                <a:spcPts val="0"/>
              </a:spcBef>
              <a:spcAft>
                <a:spcPts val="0"/>
              </a:spcAft>
              <a:buSzPts val="1300"/>
              <a:buChar char="●"/>
            </a:pPr>
            <a:r>
              <a:rPr lang="en"/>
              <a:t>Delete: remove a record from the file</a:t>
            </a:r>
            <a:endParaRPr/>
          </a:p>
          <a:p>
            <a:pPr indent="-298450" lvl="1" marL="914400" rtl="0" algn="l">
              <a:lnSpc>
                <a:spcPct val="115000"/>
              </a:lnSpc>
              <a:spcBef>
                <a:spcPts val="0"/>
              </a:spcBef>
              <a:spcAft>
                <a:spcPts val="0"/>
              </a:spcAft>
              <a:buSzPts val="1100"/>
              <a:buChar char="○"/>
            </a:pPr>
            <a:r>
              <a:rPr lang="en"/>
              <a:t>Heap files: touch about half of the pages in the file to find the record (see equality search), then write to the page to remove</a:t>
            </a:r>
            <a:endParaRPr/>
          </a:p>
          <a:p>
            <a:pPr indent="-298450" lvl="1" marL="914400" rtl="0" algn="l">
              <a:lnSpc>
                <a:spcPct val="115000"/>
              </a:lnSpc>
              <a:spcBef>
                <a:spcPts val="0"/>
              </a:spcBef>
              <a:spcAft>
                <a:spcPts val="0"/>
              </a:spcAft>
              <a:buSzPts val="1100"/>
              <a:buChar char="○"/>
            </a:pPr>
            <a:r>
              <a:rPr lang="en"/>
              <a:t>Sorted files: do binary search to find the record, remove, then shift all of the records after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Operations: Heap Files vs Sorted Files</a:t>
            </a:r>
            <a:endParaRPr/>
          </a:p>
        </p:txBody>
      </p:sp>
      <p:pic>
        <p:nvPicPr>
          <p:cNvPr id="161" name="Google Shape;161;p12"/>
          <p:cNvPicPr preferRelativeResize="0"/>
          <p:nvPr/>
        </p:nvPicPr>
        <p:blipFill rotWithShape="1">
          <a:blip r:embed="rId3">
            <a:alphaModFix/>
          </a:blip>
          <a:srcRect b="0" l="0" r="0" t="0"/>
          <a:stretch/>
        </p:blipFill>
        <p:spPr>
          <a:xfrm>
            <a:off x="1521098" y="1853850"/>
            <a:ext cx="6101801" cy="3204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a:p>
            <a:pPr indent="0" lvl="0" marL="0" rtl="0" algn="l">
              <a:lnSpc>
                <a:spcPct val="100000"/>
              </a:lnSpc>
              <a:spcBef>
                <a:spcPts val="0"/>
              </a:spcBef>
              <a:spcAft>
                <a:spcPts val="0"/>
              </a:spcAft>
              <a:buSzPts val="3600"/>
              <a:buNone/>
            </a:pPr>
            <a:r>
              <a:t/>
            </a:r>
            <a:endParaRPr sz="2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Question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a:t>
            </a:r>
            <a:endParaRPr/>
          </a:p>
        </p:txBody>
      </p:sp>
      <p:sp>
        <p:nvSpPr>
          <p:cNvPr id="177" name="Google Shape;177;p15"/>
          <p:cNvSpPr txBox="1"/>
          <p:nvPr>
            <p:ph idx="1" type="body"/>
          </p:nvPr>
        </p:nvSpPr>
        <p:spPr>
          <a:xfrm>
            <a:off x="729450" y="2078875"/>
            <a:ext cx="38559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As the records are variable length, we will need a record header in the record. How big is the record header? You may assume pointers are 4 bytes long, and that the record header only contains pointers.</a:t>
            </a:r>
            <a:endParaRPr/>
          </a:p>
        </p:txBody>
      </p:sp>
      <p:pic>
        <p:nvPicPr>
          <p:cNvPr id="178" name="Google Shape;178;p15"/>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179" name="Google Shape;179;p15"/>
          <p:cNvSpPr/>
          <p:nvPr/>
        </p:nvSpPr>
        <p:spPr>
          <a:xfrm>
            <a:off x="1828025" y="3850625"/>
            <a:ext cx="1290900" cy="411900"/>
          </a:xfrm>
          <a:prstGeom prst="rect">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2843600"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31189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collar_id</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41572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p:txBody>
      </p:sp>
      <p:cxnSp>
        <p:nvCxnSpPr>
          <p:cNvPr id="183" name="Google Shape;183;p15"/>
          <p:cNvCxnSpPr/>
          <p:nvPr/>
        </p:nvCxnSpPr>
        <p:spPr>
          <a:xfrm>
            <a:off x="2946500" y="4056575"/>
            <a:ext cx="0" cy="641400"/>
          </a:xfrm>
          <a:prstGeom prst="straightConnector1">
            <a:avLst/>
          </a:prstGeom>
          <a:noFill/>
          <a:ln cap="flat" cmpd="sng" w="9525">
            <a:solidFill>
              <a:srgbClr val="000000"/>
            </a:solidFill>
            <a:prstDash val="solid"/>
            <a:round/>
            <a:headEnd len="sm" w="sm" type="none"/>
            <a:tailEnd len="sm" w="sm" type="none"/>
          </a:ln>
        </p:spPr>
      </p:cxnSp>
      <p:cxnSp>
        <p:nvCxnSpPr>
          <p:cNvPr id="184" name="Google Shape;184;p15"/>
          <p:cNvCxnSpPr/>
          <p:nvPr/>
        </p:nvCxnSpPr>
        <p:spPr>
          <a:xfrm flipH="1" rot="10800000">
            <a:off x="2961475" y="4698100"/>
            <a:ext cx="4354500" cy="2100"/>
          </a:xfrm>
          <a:prstGeom prst="straightConnector1">
            <a:avLst/>
          </a:prstGeom>
          <a:noFill/>
          <a:ln cap="flat" cmpd="sng" w="9525">
            <a:solidFill>
              <a:srgbClr val="000000"/>
            </a:solidFill>
            <a:prstDash val="solid"/>
            <a:round/>
            <a:headEnd len="sm" w="sm" type="none"/>
            <a:tailEnd len="sm" w="sm" type="none"/>
          </a:ln>
        </p:spPr>
      </p:cxnSp>
      <p:cxnSp>
        <p:nvCxnSpPr>
          <p:cNvPr id="185" name="Google Shape;185;p15"/>
          <p:cNvCxnSpPr/>
          <p:nvPr/>
        </p:nvCxnSpPr>
        <p:spPr>
          <a:xfrm rot="10800000">
            <a:off x="7315925" y="4262525"/>
            <a:ext cx="0" cy="443400"/>
          </a:xfrm>
          <a:prstGeom prst="straightConnector1">
            <a:avLst/>
          </a:prstGeom>
          <a:noFill/>
          <a:ln cap="flat" cmpd="sng" w="9525">
            <a:solidFill>
              <a:srgbClr val="000000"/>
            </a:solidFill>
            <a:prstDash val="solid"/>
            <a:round/>
            <a:headEnd len="sm" w="sm" type="none"/>
            <a:tailEnd len="med" w="med" type="triangle"/>
          </a:ln>
        </p:spPr>
      </p:cxnSp>
      <p:sp>
        <p:nvSpPr>
          <p:cNvPr id="186" name="Google Shape;186;p15"/>
          <p:cNvSpPr/>
          <p:nvPr/>
        </p:nvSpPr>
        <p:spPr>
          <a:xfrm>
            <a:off x="51955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62338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color</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2561943"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15"/>
          <p:cNvCxnSpPr/>
          <p:nvPr/>
        </p:nvCxnSpPr>
        <p:spPr>
          <a:xfrm flipH="1">
            <a:off x="2660600" y="4056575"/>
            <a:ext cx="3300" cy="412200"/>
          </a:xfrm>
          <a:prstGeom prst="straightConnector1">
            <a:avLst/>
          </a:prstGeom>
          <a:noFill/>
          <a:ln cap="flat" cmpd="sng" w="9525">
            <a:solidFill>
              <a:srgbClr val="000000"/>
            </a:solidFill>
            <a:prstDash val="solid"/>
            <a:round/>
            <a:headEnd len="sm" w="sm" type="none"/>
            <a:tailEnd len="sm" w="sm" type="none"/>
          </a:ln>
        </p:spPr>
      </p:cxnSp>
      <p:cxnSp>
        <p:nvCxnSpPr>
          <p:cNvPr id="190" name="Google Shape;190;p15"/>
          <p:cNvCxnSpPr/>
          <p:nvPr/>
        </p:nvCxnSpPr>
        <p:spPr>
          <a:xfrm flipH="1" rot="10800000">
            <a:off x="2663900" y="4476563"/>
            <a:ext cx="3591600" cy="4800"/>
          </a:xfrm>
          <a:prstGeom prst="straightConnector1">
            <a:avLst/>
          </a:prstGeom>
          <a:noFill/>
          <a:ln cap="flat" cmpd="sng" w="9525">
            <a:solidFill>
              <a:srgbClr val="000000"/>
            </a:solidFill>
            <a:prstDash val="solid"/>
            <a:round/>
            <a:headEnd len="sm" w="sm" type="none"/>
            <a:tailEnd len="sm" w="sm" type="none"/>
          </a:ln>
        </p:spPr>
      </p:cxnSp>
      <p:cxnSp>
        <p:nvCxnSpPr>
          <p:cNvPr id="191" name="Google Shape;191;p15"/>
          <p:cNvCxnSpPr/>
          <p:nvPr/>
        </p:nvCxnSpPr>
        <p:spPr>
          <a:xfrm rot="10800000">
            <a:off x="6255500" y="4244975"/>
            <a:ext cx="0" cy="2394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a:t>
            </a:r>
            <a:endParaRPr/>
          </a:p>
        </p:txBody>
      </p:sp>
      <p:sp>
        <p:nvSpPr>
          <p:cNvPr id="197" name="Google Shape;197;p16"/>
          <p:cNvSpPr txBox="1"/>
          <p:nvPr>
            <p:ph idx="1" type="body"/>
          </p:nvPr>
        </p:nvSpPr>
        <p:spPr>
          <a:xfrm>
            <a:off x="729450" y="2078875"/>
            <a:ext cx="38559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As the records are variable length, we will need a record header in the record. How big is the record header? You may assume pointers are 4 bytes long, and that the record header only contains pointers.</a:t>
            </a:r>
            <a:endParaRPr/>
          </a:p>
        </p:txBody>
      </p:sp>
      <p:pic>
        <p:nvPicPr>
          <p:cNvPr id="198" name="Google Shape;198;p16"/>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199" name="Google Shape;199;p16"/>
          <p:cNvSpPr txBox="1"/>
          <p:nvPr/>
        </p:nvSpPr>
        <p:spPr>
          <a:xfrm>
            <a:off x="729450" y="3637675"/>
            <a:ext cx="7571100" cy="72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8 bytes.</a:t>
            </a:r>
            <a:r>
              <a:rPr b="0" i="0" lang="en" sz="1300" u="none" cap="none" strike="noStrike">
                <a:solidFill>
                  <a:srgbClr val="FF0000"/>
                </a:solidFill>
                <a:latin typeface="Lato"/>
                <a:ea typeface="Lato"/>
                <a:cs typeface="Lato"/>
                <a:sym typeface="Lato"/>
              </a:rPr>
              <a:t> In the record header, we need one pointer for each variable length value.  In this schema, those are just the two VARCHARs, so we need 2 pointers, each 4 bytes.</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1b</a:t>
            </a:r>
            <a:endParaRPr/>
          </a:p>
        </p:txBody>
      </p:sp>
      <p:sp>
        <p:nvSpPr>
          <p:cNvPr id="205" name="Google Shape;205;p17"/>
          <p:cNvSpPr txBox="1"/>
          <p:nvPr>
            <p:ph idx="1" type="body"/>
          </p:nvPr>
        </p:nvSpPr>
        <p:spPr>
          <a:xfrm>
            <a:off x="729450" y="2078875"/>
            <a:ext cx="39858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Including the record header, what is the smallest possible record size (in bytes) in this schema? </a:t>
            </a:r>
            <a:endParaRPr/>
          </a:p>
        </p:txBody>
      </p:sp>
      <p:pic>
        <p:nvPicPr>
          <p:cNvPr id="206" name="Google Shape;206;p17"/>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207" name="Google Shape;207;p17"/>
          <p:cNvSpPr/>
          <p:nvPr/>
        </p:nvSpPr>
        <p:spPr>
          <a:xfrm>
            <a:off x="1828025" y="3850625"/>
            <a:ext cx="1290900" cy="411900"/>
          </a:xfrm>
          <a:prstGeom prst="rect">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2843600"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31189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collar_id</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41572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p:txBody>
      </p:sp>
      <p:cxnSp>
        <p:nvCxnSpPr>
          <p:cNvPr id="211" name="Google Shape;211;p17"/>
          <p:cNvCxnSpPr/>
          <p:nvPr/>
        </p:nvCxnSpPr>
        <p:spPr>
          <a:xfrm>
            <a:off x="2946500" y="4056575"/>
            <a:ext cx="0" cy="641400"/>
          </a:xfrm>
          <a:prstGeom prst="straightConnector1">
            <a:avLst/>
          </a:prstGeom>
          <a:noFill/>
          <a:ln cap="flat" cmpd="sng" w="9525">
            <a:solidFill>
              <a:srgbClr val="000000"/>
            </a:solidFill>
            <a:prstDash val="solid"/>
            <a:round/>
            <a:headEnd len="sm" w="sm" type="none"/>
            <a:tailEnd len="sm" w="sm" type="none"/>
          </a:ln>
        </p:spPr>
      </p:cxnSp>
      <p:cxnSp>
        <p:nvCxnSpPr>
          <p:cNvPr id="212" name="Google Shape;212;p17"/>
          <p:cNvCxnSpPr/>
          <p:nvPr/>
        </p:nvCxnSpPr>
        <p:spPr>
          <a:xfrm flipH="1" rot="10800000">
            <a:off x="2961475" y="4698100"/>
            <a:ext cx="4354500" cy="2100"/>
          </a:xfrm>
          <a:prstGeom prst="straightConnector1">
            <a:avLst/>
          </a:prstGeom>
          <a:noFill/>
          <a:ln cap="flat" cmpd="sng" w="9525">
            <a:solidFill>
              <a:srgbClr val="000000"/>
            </a:solidFill>
            <a:prstDash val="solid"/>
            <a:round/>
            <a:headEnd len="sm" w="sm" type="none"/>
            <a:tailEnd len="sm" w="sm" type="none"/>
          </a:ln>
        </p:spPr>
      </p:cxnSp>
      <p:cxnSp>
        <p:nvCxnSpPr>
          <p:cNvPr id="213" name="Google Shape;213;p17"/>
          <p:cNvCxnSpPr/>
          <p:nvPr/>
        </p:nvCxnSpPr>
        <p:spPr>
          <a:xfrm rot="10800000">
            <a:off x="7315925" y="4262525"/>
            <a:ext cx="0" cy="443400"/>
          </a:xfrm>
          <a:prstGeom prst="straightConnector1">
            <a:avLst/>
          </a:prstGeom>
          <a:noFill/>
          <a:ln cap="flat" cmpd="sng" w="9525">
            <a:solidFill>
              <a:srgbClr val="000000"/>
            </a:solidFill>
            <a:prstDash val="solid"/>
            <a:round/>
            <a:headEnd len="sm" w="sm" type="none"/>
            <a:tailEnd len="med" w="med" type="triangle"/>
          </a:ln>
        </p:spPr>
      </p:cxnSp>
      <p:sp>
        <p:nvSpPr>
          <p:cNvPr id="214" name="Google Shape;214;p17"/>
          <p:cNvSpPr/>
          <p:nvPr/>
        </p:nvSpPr>
        <p:spPr>
          <a:xfrm>
            <a:off x="51955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a:off x="62338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color</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2561943"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17"/>
          <p:cNvCxnSpPr/>
          <p:nvPr/>
        </p:nvCxnSpPr>
        <p:spPr>
          <a:xfrm flipH="1">
            <a:off x="2660600" y="4056575"/>
            <a:ext cx="3300" cy="41220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17"/>
          <p:cNvCxnSpPr/>
          <p:nvPr/>
        </p:nvCxnSpPr>
        <p:spPr>
          <a:xfrm flipH="1" rot="10800000">
            <a:off x="2663900" y="4476563"/>
            <a:ext cx="3591600" cy="4800"/>
          </a:xfrm>
          <a:prstGeom prst="straightConnector1">
            <a:avLst/>
          </a:prstGeom>
          <a:noFill/>
          <a:ln cap="flat" cmpd="sng" w="9525">
            <a:solidFill>
              <a:srgbClr val="000000"/>
            </a:solidFill>
            <a:prstDash val="solid"/>
            <a:round/>
            <a:headEnd len="sm" w="sm" type="none"/>
            <a:tailEnd len="sm" w="sm" type="none"/>
          </a:ln>
        </p:spPr>
      </p:cxnSp>
      <p:cxnSp>
        <p:nvCxnSpPr>
          <p:cNvPr id="219" name="Google Shape;219;p17"/>
          <p:cNvCxnSpPr/>
          <p:nvPr/>
        </p:nvCxnSpPr>
        <p:spPr>
          <a:xfrm rot="10800000">
            <a:off x="6255500" y="4244975"/>
            <a:ext cx="0" cy="2394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1b</a:t>
            </a:r>
            <a:endParaRPr/>
          </a:p>
        </p:txBody>
      </p:sp>
      <p:sp>
        <p:nvSpPr>
          <p:cNvPr id="225" name="Google Shape;225;p18"/>
          <p:cNvSpPr txBox="1"/>
          <p:nvPr>
            <p:ph idx="1" type="body"/>
          </p:nvPr>
        </p:nvSpPr>
        <p:spPr>
          <a:xfrm>
            <a:off x="729450" y="2078875"/>
            <a:ext cx="39858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Including the record header, what is the smallest possible record size (in bytes) in this schema? </a:t>
            </a:r>
            <a:endParaRPr/>
          </a:p>
        </p:txBody>
      </p:sp>
      <p:pic>
        <p:nvPicPr>
          <p:cNvPr id="226" name="Google Shape;226;p18"/>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227" name="Google Shape;227;p18"/>
          <p:cNvSpPr/>
          <p:nvPr/>
        </p:nvSpPr>
        <p:spPr>
          <a:xfrm>
            <a:off x="2877125" y="3746950"/>
            <a:ext cx="1290900" cy="411900"/>
          </a:xfrm>
          <a:prstGeom prst="rect">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892700" y="3845950"/>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168025" y="3746950"/>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collar_id</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5206325" y="3746950"/>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p:txBody>
      </p:sp>
      <p:cxnSp>
        <p:nvCxnSpPr>
          <p:cNvPr id="231" name="Google Shape;231;p18"/>
          <p:cNvCxnSpPr/>
          <p:nvPr/>
        </p:nvCxnSpPr>
        <p:spPr>
          <a:xfrm>
            <a:off x="3995600" y="3952900"/>
            <a:ext cx="0" cy="641400"/>
          </a:xfrm>
          <a:prstGeom prst="straightConnector1">
            <a:avLst/>
          </a:prstGeom>
          <a:noFill/>
          <a:ln cap="flat" cmpd="sng" w="9525">
            <a:solidFill>
              <a:srgbClr val="000000"/>
            </a:solidFill>
            <a:prstDash val="solid"/>
            <a:round/>
            <a:headEnd len="sm" w="sm" type="none"/>
            <a:tailEnd len="sm" w="sm" type="none"/>
          </a:ln>
        </p:spPr>
      </p:cxnSp>
      <p:cxnSp>
        <p:nvCxnSpPr>
          <p:cNvPr id="232" name="Google Shape;232;p18"/>
          <p:cNvCxnSpPr/>
          <p:nvPr/>
        </p:nvCxnSpPr>
        <p:spPr>
          <a:xfrm>
            <a:off x="4010575" y="4596525"/>
            <a:ext cx="2256300" cy="0"/>
          </a:xfrm>
          <a:prstGeom prst="straightConnector1">
            <a:avLst/>
          </a:prstGeom>
          <a:noFill/>
          <a:ln cap="flat" cmpd="sng" w="9525">
            <a:solidFill>
              <a:srgbClr val="000000"/>
            </a:solidFill>
            <a:prstDash val="solid"/>
            <a:round/>
            <a:headEnd len="sm" w="sm" type="none"/>
            <a:tailEnd len="sm" w="sm" type="none"/>
          </a:ln>
        </p:spPr>
      </p:cxnSp>
      <p:cxnSp>
        <p:nvCxnSpPr>
          <p:cNvPr id="233" name="Google Shape;233;p18"/>
          <p:cNvCxnSpPr/>
          <p:nvPr/>
        </p:nvCxnSpPr>
        <p:spPr>
          <a:xfrm rot="10800000">
            <a:off x="6266875" y="4153125"/>
            <a:ext cx="0" cy="443400"/>
          </a:xfrm>
          <a:prstGeom prst="straightConnector1">
            <a:avLst/>
          </a:prstGeom>
          <a:noFill/>
          <a:ln cap="flat" cmpd="sng" w="9525">
            <a:solidFill>
              <a:srgbClr val="000000"/>
            </a:solidFill>
            <a:prstDash val="solid"/>
            <a:round/>
            <a:headEnd len="sm" w="sm" type="none"/>
            <a:tailEnd len="med" w="med" type="triangle"/>
          </a:ln>
        </p:spPr>
      </p:cxnSp>
      <p:sp>
        <p:nvSpPr>
          <p:cNvPr id="234" name="Google Shape;234;p18"/>
          <p:cNvSpPr/>
          <p:nvPr/>
        </p:nvSpPr>
        <p:spPr>
          <a:xfrm>
            <a:off x="3611043" y="3845950"/>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8"/>
          <p:cNvCxnSpPr/>
          <p:nvPr/>
        </p:nvCxnSpPr>
        <p:spPr>
          <a:xfrm flipH="1">
            <a:off x="3709700" y="3952900"/>
            <a:ext cx="3300" cy="412200"/>
          </a:xfrm>
          <a:prstGeom prst="straightConnector1">
            <a:avLst/>
          </a:prstGeom>
          <a:noFill/>
          <a:ln cap="flat" cmpd="sng" w="9525">
            <a:solidFill>
              <a:srgbClr val="000000"/>
            </a:solidFill>
            <a:prstDash val="solid"/>
            <a:round/>
            <a:headEnd len="sm" w="sm" type="none"/>
            <a:tailEnd len="sm" w="sm" type="none"/>
          </a:ln>
        </p:spPr>
      </p:cxnSp>
      <p:cxnSp>
        <p:nvCxnSpPr>
          <p:cNvPr id="236" name="Google Shape;236;p18"/>
          <p:cNvCxnSpPr/>
          <p:nvPr/>
        </p:nvCxnSpPr>
        <p:spPr>
          <a:xfrm>
            <a:off x="3713000" y="4377688"/>
            <a:ext cx="2546100" cy="0"/>
          </a:xfrm>
          <a:prstGeom prst="straightConnector1">
            <a:avLst/>
          </a:prstGeom>
          <a:noFill/>
          <a:ln cap="flat" cmpd="sng" w="9525">
            <a:solidFill>
              <a:srgbClr val="000000"/>
            </a:solidFill>
            <a:prstDash val="solid"/>
            <a:round/>
            <a:headEnd len="sm" w="sm" type="none"/>
            <a:tailEnd len="sm" w="sm" type="none"/>
          </a:ln>
        </p:spPr>
      </p:cxnSp>
      <p:cxnSp>
        <p:nvCxnSpPr>
          <p:cNvPr id="237" name="Google Shape;237;p18"/>
          <p:cNvCxnSpPr/>
          <p:nvPr/>
        </p:nvCxnSpPr>
        <p:spPr>
          <a:xfrm rot="10800000">
            <a:off x="6266875" y="4153900"/>
            <a:ext cx="0" cy="2394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1b</a:t>
            </a:r>
            <a:endParaRPr/>
          </a:p>
        </p:txBody>
      </p:sp>
      <p:sp>
        <p:nvSpPr>
          <p:cNvPr id="243" name="Google Shape;243;p19"/>
          <p:cNvSpPr txBox="1"/>
          <p:nvPr>
            <p:ph idx="1" type="body"/>
          </p:nvPr>
        </p:nvSpPr>
        <p:spPr>
          <a:xfrm>
            <a:off x="729450" y="2078875"/>
            <a:ext cx="38559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Including the record header, what is the smallest possible record size (in bytes) in this schema? </a:t>
            </a:r>
            <a:endParaRPr/>
          </a:p>
        </p:txBody>
      </p:sp>
      <p:pic>
        <p:nvPicPr>
          <p:cNvPr id="244" name="Google Shape;244;p19"/>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245" name="Google Shape;245;p19"/>
          <p:cNvSpPr txBox="1"/>
          <p:nvPr/>
        </p:nvSpPr>
        <p:spPr>
          <a:xfrm>
            <a:off x="729450" y="3637675"/>
            <a:ext cx="7571100" cy="72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16 bytes </a:t>
            </a:r>
            <a:r>
              <a:rPr b="0" i="0" lang="en" sz="1300" u="none" cap="none" strike="noStrike">
                <a:solidFill>
                  <a:srgbClr val="FF0000"/>
                </a:solidFill>
                <a:latin typeface="Lato"/>
                <a:ea typeface="Lato"/>
                <a:cs typeface="Lato"/>
                <a:sym typeface="Lato"/>
              </a:rPr>
              <a:t>(= 8 + 4 + 4 + 0 + 0). 8 for the record header, 4 for each of integers, and 0 for each of the VARCHARs.</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Disks &amp; 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1c</a:t>
            </a:r>
            <a:endParaRPr/>
          </a:p>
        </p:txBody>
      </p:sp>
      <p:sp>
        <p:nvSpPr>
          <p:cNvPr id="251" name="Google Shape;251;p20"/>
          <p:cNvSpPr txBox="1"/>
          <p:nvPr>
            <p:ph idx="1" type="body"/>
          </p:nvPr>
        </p:nvSpPr>
        <p:spPr>
          <a:xfrm>
            <a:off x="729450" y="2078875"/>
            <a:ext cx="38559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Including the record header, what is the largest possible record size (in bytes) in this schema?</a:t>
            </a:r>
            <a:endParaRPr/>
          </a:p>
        </p:txBody>
      </p:sp>
      <p:pic>
        <p:nvPicPr>
          <p:cNvPr id="252" name="Google Shape;252;p20"/>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253" name="Google Shape;253;p20"/>
          <p:cNvSpPr/>
          <p:nvPr/>
        </p:nvSpPr>
        <p:spPr>
          <a:xfrm>
            <a:off x="1828025" y="3850625"/>
            <a:ext cx="1290900" cy="411900"/>
          </a:xfrm>
          <a:prstGeom prst="rect">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400" u="none" cap="none" strike="noStrike">
              <a:solidFill>
                <a:srgbClr val="000000"/>
              </a:solidFill>
              <a:latin typeface="Arial"/>
              <a:ea typeface="Arial"/>
              <a:cs typeface="Arial"/>
              <a:sym typeface="Arial"/>
            </a:endParaRPr>
          </a:p>
        </p:txBody>
      </p:sp>
      <p:sp>
        <p:nvSpPr>
          <p:cNvPr id="254" name="Google Shape;254;p20"/>
          <p:cNvSpPr/>
          <p:nvPr/>
        </p:nvSpPr>
        <p:spPr>
          <a:xfrm>
            <a:off x="2843600"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0"/>
          <p:cNvSpPr/>
          <p:nvPr/>
        </p:nvSpPr>
        <p:spPr>
          <a:xfrm>
            <a:off x="31189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collar_id</a:t>
            </a:r>
            <a:endParaRPr b="0" i="0" sz="1400" u="none" cap="none" strike="noStrike">
              <a:solidFill>
                <a:srgbClr val="000000"/>
              </a:solidFill>
              <a:latin typeface="Arial"/>
              <a:ea typeface="Arial"/>
              <a:cs typeface="Arial"/>
              <a:sym typeface="Arial"/>
            </a:endParaRPr>
          </a:p>
        </p:txBody>
      </p:sp>
      <p:sp>
        <p:nvSpPr>
          <p:cNvPr id="256" name="Google Shape;256;p20"/>
          <p:cNvSpPr/>
          <p:nvPr/>
        </p:nvSpPr>
        <p:spPr>
          <a:xfrm>
            <a:off x="4157225" y="3850625"/>
            <a:ext cx="1038300" cy="41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p:txBody>
      </p:sp>
      <p:cxnSp>
        <p:nvCxnSpPr>
          <p:cNvPr id="257" name="Google Shape;257;p20"/>
          <p:cNvCxnSpPr/>
          <p:nvPr/>
        </p:nvCxnSpPr>
        <p:spPr>
          <a:xfrm>
            <a:off x="2946500" y="4056575"/>
            <a:ext cx="0" cy="641400"/>
          </a:xfrm>
          <a:prstGeom prst="straightConnector1">
            <a:avLst/>
          </a:prstGeom>
          <a:noFill/>
          <a:ln cap="flat" cmpd="sng" w="9525">
            <a:solidFill>
              <a:srgbClr val="000000"/>
            </a:solidFill>
            <a:prstDash val="solid"/>
            <a:round/>
            <a:headEnd len="sm" w="sm" type="none"/>
            <a:tailEnd len="sm" w="sm" type="none"/>
          </a:ln>
        </p:spPr>
      </p:cxnSp>
      <p:cxnSp>
        <p:nvCxnSpPr>
          <p:cNvPr id="258" name="Google Shape;258;p20"/>
          <p:cNvCxnSpPr/>
          <p:nvPr/>
        </p:nvCxnSpPr>
        <p:spPr>
          <a:xfrm flipH="1" rot="10800000">
            <a:off x="2961475" y="4698100"/>
            <a:ext cx="4354500" cy="2100"/>
          </a:xfrm>
          <a:prstGeom prst="straightConnector1">
            <a:avLst/>
          </a:prstGeom>
          <a:noFill/>
          <a:ln cap="flat" cmpd="sng" w="9525">
            <a:solidFill>
              <a:srgbClr val="000000"/>
            </a:solidFill>
            <a:prstDash val="solid"/>
            <a:round/>
            <a:headEnd len="sm" w="sm" type="none"/>
            <a:tailEnd len="sm" w="sm" type="none"/>
          </a:ln>
        </p:spPr>
      </p:cxnSp>
      <p:cxnSp>
        <p:nvCxnSpPr>
          <p:cNvPr id="259" name="Google Shape;259;p20"/>
          <p:cNvCxnSpPr/>
          <p:nvPr/>
        </p:nvCxnSpPr>
        <p:spPr>
          <a:xfrm rot="10800000">
            <a:off x="7315925" y="4262525"/>
            <a:ext cx="0" cy="443400"/>
          </a:xfrm>
          <a:prstGeom prst="straightConnector1">
            <a:avLst/>
          </a:prstGeom>
          <a:noFill/>
          <a:ln cap="flat" cmpd="sng" w="9525">
            <a:solidFill>
              <a:srgbClr val="000000"/>
            </a:solidFill>
            <a:prstDash val="solid"/>
            <a:round/>
            <a:headEnd len="sm" w="sm" type="none"/>
            <a:tailEnd len="med" w="med" type="triangle"/>
          </a:ln>
        </p:spPr>
      </p:cxnSp>
      <p:sp>
        <p:nvSpPr>
          <p:cNvPr id="260" name="Google Shape;260;p20"/>
          <p:cNvSpPr/>
          <p:nvPr/>
        </p:nvSpPr>
        <p:spPr>
          <a:xfrm>
            <a:off x="51955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6233825" y="3850625"/>
            <a:ext cx="10383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color</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2561943" y="3949625"/>
            <a:ext cx="205800" cy="213900"/>
          </a:xfrm>
          <a:prstGeom prst="rect">
            <a:avLst/>
          </a:prstGeom>
          <a:solidFill>
            <a:srgbClr val="4A86E8"/>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20"/>
          <p:cNvCxnSpPr/>
          <p:nvPr/>
        </p:nvCxnSpPr>
        <p:spPr>
          <a:xfrm flipH="1">
            <a:off x="2660600" y="4056575"/>
            <a:ext cx="3300" cy="412200"/>
          </a:xfrm>
          <a:prstGeom prst="straightConnector1">
            <a:avLst/>
          </a:prstGeom>
          <a:noFill/>
          <a:ln cap="flat" cmpd="sng" w="9525">
            <a:solidFill>
              <a:srgbClr val="000000"/>
            </a:solidFill>
            <a:prstDash val="solid"/>
            <a:round/>
            <a:headEnd len="sm" w="sm" type="none"/>
            <a:tailEnd len="sm" w="sm" type="none"/>
          </a:ln>
        </p:spPr>
      </p:cxnSp>
      <p:cxnSp>
        <p:nvCxnSpPr>
          <p:cNvPr id="264" name="Google Shape;264;p20"/>
          <p:cNvCxnSpPr/>
          <p:nvPr/>
        </p:nvCxnSpPr>
        <p:spPr>
          <a:xfrm flipH="1" rot="10800000">
            <a:off x="2663900" y="4476563"/>
            <a:ext cx="3591600" cy="4800"/>
          </a:xfrm>
          <a:prstGeom prst="straightConnector1">
            <a:avLst/>
          </a:prstGeom>
          <a:noFill/>
          <a:ln cap="flat" cmpd="sng" w="9525">
            <a:solidFill>
              <a:srgbClr val="000000"/>
            </a:solidFill>
            <a:prstDash val="solid"/>
            <a:round/>
            <a:headEnd len="sm" w="sm" type="none"/>
            <a:tailEnd len="sm" w="sm" type="none"/>
          </a:ln>
        </p:spPr>
      </p:cxnSp>
      <p:cxnSp>
        <p:nvCxnSpPr>
          <p:cNvPr id="265" name="Google Shape;265;p20"/>
          <p:cNvCxnSpPr/>
          <p:nvPr/>
        </p:nvCxnSpPr>
        <p:spPr>
          <a:xfrm rot="10800000">
            <a:off x="6255500" y="4244975"/>
            <a:ext cx="0" cy="2394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1c</a:t>
            </a:r>
            <a:endParaRPr/>
          </a:p>
        </p:txBody>
      </p:sp>
      <p:sp>
        <p:nvSpPr>
          <p:cNvPr id="271" name="Google Shape;271;p21"/>
          <p:cNvSpPr txBox="1"/>
          <p:nvPr>
            <p:ph idx="1" type="body"/>
          </p:nvPr>
        </p:nvSpPr>
        <p:spPr>
          <a:xfrm>
            <a:off x="729450" y="2078875"/>
            <a:ext cx="3855900" cy="10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Including the record header, what is the largest possible record size (in bytes) in this schema?</a:t>
            </a:r>
            <a:endParaRPr/>
          </a:p>
        </p:txBody>
      </p:sp>
      <p:pic>
        <p:nvPicPr>
          <p:cNvPr id="272" name="Google Shape;272;p21"/>
          <p:cNvPicPr preferRelativeResize="0"/>
          <p:nvPr/>
        </p:nvPicPr>
        <p:blipFill rotWithShape="1">
          <a:blip r:embed="rId3">
            <a:alphaModFix/>
          </a:blip>
          <a:srcRect b="0" l="0" r="0" t="0"/>
          <a:stretch/>
        </p:blipFill>
        <p:spPr>
          <a:xfrm>
            <a:off x="5246575" y="1962300"/>
            <a:ext cx="2884700" cy="1223049"/>
          </a:xfrm>
          <a:prstGeom prst="rect">
            <a:avLst/>
          </a:prstGeom>
          <a:noFill/>
          <a:ln>
            <a:noFill/>
          </a:ln>
        </p:spPr>
      </p:pic>
      <p:sp>
        <p:nvSpPr>
          <p:cNvPr id="273" name="Google Shape;273;p21"/>
          <p:cNvSpPr txBox="1"/>
          <p:nvPr/>
        </p:nvSpPr>
        <p:spPr>
          <a:xfrm>
            <a:off x="729450" y="3637675"/>
            <a:ext cx="7571100" cy="72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46 bytes </a:t>
            </a:r>
            <a:r>
              <a:rPr b="0" i="0" lang="en" sz="1300" u="none" cap="none" strike="noStrike">
                <a:solidFill>
                  <a:srgbClr val="FF0000"/>
                </a:solidFill>
                <a:latin typeface="Lato"/>
                <a:ea typeface="Lato"/>
                <a:cs typeface="Lato"/>
                <a:sym typeface="Lato"/>
              </a:rPr>
              <a:t>(= 8 + 4 + 4 + 20 + 10)</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1d</a:t>
            </a:r>
            <a:endParaRPr/>
          </a:p>
        </p:txBody>
      </p:sp>
      <p:sp>
        <p:nvSpPr>
          <p:cNvPr id="279" name="Google Shape;279;p22"/>
          <p:cNvSpPr txBox="1"/>
          <p:nvPr>
            <p:ph idx="1" type="body"/>
          </p:nvPr>
        </p:nvSpPr>
        <p:spPr>
          <a:xfrm>
            <a:off x="729450" y="1892000"/>
            <a:ext cx="7688700" cy="4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Suppose we are storing these records using a slotted page layout with variable length records. The page footer contains an integer storing the record count and a pointer to free space, as well as a slot directory storing, for each record, a pointer and length. What is the maximum number of records that we can fit on a 8KB page?</a:t>
            </a:r>
            <a:endParaRPr/>
          </a:p>
        </p:txBody>
      </p:sp>
      <p:sp>
        <p:nvSpPr>
          <p:cNvPr id="280" name="Google Shape;280;p22"/>
          <p:cNvSpPr/>
          <p:nvPr/>
        </p:nvSpPr>
        <p:spPr>
          <a:xfrm>
            <a:off x="2083838" y="2886650"/>
            <a:ext cx="4983300" cy="21753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2076688" y="2886650"/>
            <a:ext cx="17121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Record 1</a:t>
            </a:r>
            <a:endParaRPr b="0" i="0" sz="1400" u="none" cap="none" strike="noStrike">
              <a:solidFill>
                <a:srgbClr val="000000"/>
              </a:solidFill>
              <a:latin typeface="Arial"/>
              <a:ea typeface="Arial"/>
              <a:cs typeface="Arial"/>
              <a:sym typeface="Arial"/>
            </a:endParaRPr>
          </a:p>
        </p:txBody>
      </p:sp>
      <p:sp>
        <p:nvSpPr>
          <p:cNvPr id="282" name="Google Shape;282;p22"/>
          <p:cNvSpPr/>
          <p:nvPr/>
        </p:nvSpPr>
        <p:spPr>
          <a:xfrm>
            <a:off x="3788788" y="2886650"/>
            <a:ext cx="18282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Record 2</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5616988" y="2886650"/>
            <a:ext cx="14502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Record 3</a:t>
            </a:r>
            <a:endParaRPr b="0" i="0" sz="1400" u="none" cap="none" strike="noStrike">
              <a:solidFill>
                <a:srgbClr val="000000"/>
              </a:solidFill>
              <a:latin typeface="Arial"/>
              <a:ea typeface="Arial"/>
              <a:cs typeface="Arial"/>
              <a:sym typeface="Arial"/>
            </a:endParaRPr>
          </a:p>
        </p:txBody>
      </p:sp>
      <p:sp>
        <p:nvSpPr>
          <p:cNvPr id="284" name="Google Shape;284;p22"/>
          <p:cNvSpPr/>
          <p:nvPr/>
        </p:nvSpPr>
        <p:spPr>
          <a:xfrm>
            <a:off x="2076688" y="3298550"/>
            <a:ext cx="8325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2"/>
          <p:cNvSpPr/>
          <p:nvPr/>
        </p:nvSpPr>
        <p:spPr>
          <a:xfrm>
            <a:off x="2914988" y="3298550"/>
            <a:ext cx="17121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Record 4</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4632888" y="3298550"/>
            <a:ext cx="1932900" cy="411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Record 5</a:t>
            </a:r>
            <a:endParaRPr b="0" i="0" sz="1400" u="none" cap="none" strike="noStrike">
              <a:solidFill>
                <a:srgbClr val="000000"/>
              </a:solidFill>
              <a:latin typeface="Arial"/>
              <a:ea typeface="Arial"/>
              <a:cs typeface="Arial"/>
              <a:sym typeface="Arial"/>
            </a:endParaRPr>
          </a:p>
        </p:txBody>
      </p:sp>
      <p:sp>
        <p:nvSpPr>
          <p:cNvPr id="287" name="Google Shape;287;p22"/>
          <p:cNvSpPr/>
          <p:nvPr/>
        </p:nvSpPr>
        <p:spPr>
          <a:xfrm>
            <a:off x="2810613" y="4642550"/>
            <a:ext cx="4256700" cy="411900"/>
          </a:xfrm>
          <a:prstGeom prst="rect">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Footer</a:t>
            </a:r>
            <a:endParaRPr b="0" i="0" sz="1400" u="none" cap="none" strike="noStrike">
              <a:solidFill>
                <a:srgbClr val="000000"/>
              </a:solidFill>
              <a:latin typeface="Arial"/>
              <a:ea typeface="Arial"/>
              <a:cs typeface="Arial"/>
              <a:sym typeface="Arial"/>
            </a:endParaRPr>
          </a:p>
        </p:txBody>
      </p:sp>
      <p:sp>
        <p:nvSpPr>
          <p:cNvPr id="288" name="Google Shape;288;p22"/>
          <p:cNvSpPr/>
          <p:nvPr/>
        </p:nvSpPr>
        <p:spPr>
          <a:xfrm>
            <a:off x="3626788" y="4730375"/>
            <a:ext cx="462900" cy="239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cxnSp>
        <p:nvCxnSpPr>
          <p:cNvPr id="289" name="Google Shape;289;p22"/>
          <p:cNvCxnSpPr/>
          <p:nvPr/>
        </p:nvCxnSpPr>
        <p:spPr>
          <a:xfrm>
            <a:off x="2970988" y="3087225"/>
            <a:ext cx="655800" cy="0"/>
          </a:xfrm>
          <a:prstGeom prst="straightConnector1">
            <a:avLst/>
          </a:prstGeom>
          <a:noFill/>
          <a:ln cap="flat" cmpd="sng" w="9525">
            <a:solidFill>
              <a:srgbClr val="000000"/>
            </a:solidFill>
            <a:prstDash val="solid"/>
            <a:round/>
            <a:headEnd len="sm" w="sm" type="none"/>
            <a:tailEnd len="med" w="med" type="triangle"/>
          </a:ln>
        </p:spPr>
      </p:cxnSp>
      <p:cxnSp>
        <p:nvCxnSpPr>
          <p:cNvPr id="290" name="Google Shape;290;p22"/>
          <p:cNvCxnSpPr/>
          <p:nvPr/>
        </p:nvCxnSpPr>
        <p:spPr>
          <a:xfrm>
            <a:off x="4729838" y="3087225"/>
            <a:ext cx="732900" cy="0"/>
          </a:xfrm>
          <a:prstGeom prst="straightConnector1">
            <a:avLst/>
          </a:prstGeom>
          <a:noFill/>
          <a:ln cap="flat" cmpd="sng" w="9525">
            <a:solidFill>
              <a:srgbClr val="000000"/>
            </a:solidFill>
            <a:prstDash val="solid"/>
            <a:round/>
            <a:headEnd len="sm" w="sm" type="none"/>
            <a:tailEnd len="med" w="med" type="triangle"/>
          </a:ln>
        </p:spPr>
      </p:cxnSp>
      <p:cxnSp>
        <p:nvCxnSpPr>
          <p:cNvPr id="291" name="Google Shape;291;p22"/>
          <p:cNvCxnSpPr/>
          <p:nvPr/>
        </p:nvCxnSpPr>
        <p:spPr>
          <a:xfrm>
            <a:off x="6519563" y="3094950"/>
            <a:ext cx="385800" cy="0"/>
          </a:xfrm>
          <a:prstGeom prst="straightConnector1">
            <a:avLst/>
          </a:prstGeom>
          <a:noFill/>
          <a:ln cap="flat" cmpd="sng" w="9525">
            <a:solidFill>
              <a:srgbClr val="000000"/>
            </a:solidFill>
            <a:prstDash val="solid"/>
            <a:round/>
            <a:headEnd len="sm" w="sm" type="none"/>
            <a:tailEnd len="med" w="med" type="triangle"/>
          </a:ln>
        </p:spPr>
      </p:cxnSp>
      <p:cxnSp>
        <p:nvCxnSpPr>
          <p:cNvPr id="292" name="Google Shape;292;p22"/>
          <p:cNvCxnSpPr/>
          <p:nvPr/>
        </p:nvCxnSpPr>
        <p:spPr>
          <a:xfrm>
            <a:off x="2307563" y="3496075"/>
            <a:ext cx="424200" cy="8400"/>
          </a:xfrm>
          <a:prstGeom prst="straightConnector1">
            <a:avLst/>
          </a:prstGeom>
          <a:noFill/>
          <a:ln cap="flat" cmpd="sng" w="9525">
            <a:solidFill>
              <a:srgbClr val="000000"/>
            </a:solidFill>
            <a:prstDash val="solid"/>
            <a:round/>
            <a:headEnd len="sm" w="sm" type="none"/>
            <a:tailEnd len="med" w="med" type="triangle"/>
          </a:ln>
        </p:spPr>
      </p:cxnSp>
      <p:cxnSp>
        <p:nvCxnSpPr>
          <p:cNvPr id="293" name="Google Shape;293;p22"/>
          <p:cNvCxnSpPr/>
          <p:nvPr/>
        </p:nvCxnSpPr>
        <p:spPr>
          <a:xfrm>
            <a:off x="3819563" y="3503800"/>
            <a:ext cx="632700" cy="0"/>
          </a:xfrm>
          <a:prstGeom prst="straightConnector1">
            <a:avLst/>
          </a:prstGeom>
          <a:noFill/>
          <a:ln cap="flat" cmpd="sng" w="9525">
            <a:solidFill>
              <a:srgbClr val="000000"/>
            </a:solidFill>
            <a:prstDash val="solid"/>
            <a:round/>
            <a:headEnd len="sm" w="sm" type="none"/>
            <a:tailEnd len="med" w="med" type="triangle"/>
          </a:ln>
        </p:spPr>
      </p:cxnSp>
      <p:cxnSp>
        <p:nvCxnSpPr>
          <p:cNvPr id="294" name="Google Shape;294;p22"/>
          <p:cNvCxnSpPr/>
          <p:nvPr/>
        </p:nvCxnSpPr>
        <p:spPr>
          <a:xfrm>
            <a:off x="5539838" y="3503800"/>
            <a:ext cx="848700" cy="0"/>
          </a:xfrm>
          <a:prstGeom prst="straightConnector1">
            <a:avLst/>
          </a:prstGeom>
          <a:noFill/>
          <a:ln cap="flat" cmpd="sng" w="9525">
            <a:solidFill>
              <a:srgbClr val="000000"/>
            </a:solidFill>
            <a:prstDash val="solid"/>
            <a:round/>
            <a:headEnd len="sm" w="sm" type="none"/>
            <a:tailEnd len="med" w="med" type="triangle"/>
          </a:ln>
        </p:spPr>
      </p:cxnSp>
      <p:cxnSp>
        <p:nvCxnSpPr>
          <p:cNvPr id="295" name="Google Shape;295;p22"/>
          <p:cNvCxnSpPr>
            <a:stCxn id="288" idx="1"/>
            <a:endCxn id="281" idx="1"/>
          </p:cNvCxnSpPr>
          <p:nvPr/>
        </p:nvCxnSpPr>
        <p:spPr>
          <a:xfrm rot="10800000">
            <a:off x="2076688" y="3092675"/>
            <a:ext cx="1550100" cy="1757400"/>
          </a:xfrm>
          <a:prstGeom prst="straightConnector1">
            <a:avLst/>
          </a:prstGeom>
          <a:noFill/>
          <a:ln cap="flat" cmpd="sng" w="9525">
            <a:solidFill>
              <a:srgbClr val="999999"/>
            </a:solidFill>
            <a:prstDash val="solid"/>
            <a:round/>
            <a:headEnd len="sm" w="sm" type="none"/>
            <a:tailEnd len="med" w="med" type="triangle"/>
          </a:ln>
        </p:spPr>
      </p:cxnSp>
      <p:sp>
        <p:nvSpPr>
          <p:cNvPr id="296" name="Google Shape;296;p22"/>
          <p:cNvSpPr/>
          <p:nvPr/>
        </p:nvSpPr>
        <p:spPr>
          <a:xfrm>
            <a:off x="4211213" y="4730375"/>
            <a:ext cx="462900" cy="239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24</a:t>
            </a:r>
            <a:endParaRPr b="0" i="0" sz="1400" u="none" cap="none" strike="noStrike">
              <a:solidFill>
                <a:srgbClr val="000000"/>
              </a:solidFill>
              <a:latin typeface="Arial"/>
              <a:ea typeface="Arial"/>
              <a:cs typeface="Arial"/>
              <a:sym typeface="Arial"/>
            </a:endParaRPr>
          </a:p>
        </p:txBody>
      </p:sp>
      <p:sp>
        <p:nvSpPr>
          <p:cNvPr id="297" name="Google Shape;297;p22"/>
          <p:cNvSpPr/>
          <p:nvPr/>
        </p:nvSpPr>
        <p:spPr>
          <a:xfrm>
            <a:off x="4795638" y="4730375"/>
            <a:ext cx="462900" cy="239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30</a:t>
            </a:r>
            <a:endParaRPr b="0" i="0" sz="1400" u="none" cap="none" strike="noStrike">
              <a:solidFill>
                <a:srgbClr val="000000"/>
              </a:solidFill>
              <a:latin typeface="Arial"/>
              <a:ea typeface="Arial"/>
              <a:cs typeface="Arial"/>
              <a:sym typeface="Arial"/>
            </a:endParaRPr>
          </a:p>
        </p:txBody>
      </p:sp>
      <p:sp>
        <p:nvSpPr>
          <p:cNvPr id="298" name="Google Shape;298;p22"/>
          <p:cNvSpPr/>
          <p:nvPr/>
        </p:nvSpPr>
        <p:spPr>
          <a:xfrm>
            <a:off x="5380063" y="4730375"/>
            <a:ext cx="462900" cy="239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p:txBody>
      </p:sp>
      <p:sp>
        <p:nvSpPr>
          <p:cNvPr id="299" name="Google Shape;299;p22"/>
          <p:cNvSpPr/>
          <p:nvPr/>
        </p:nvSpPr>
        <p:spPr>
          <a:xfrm>
            <a:off x="5964488" y="4728800"/>
            <a:ext cx="462900" cy="239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30</a:t>
            </a:r>
            <a:endParaRPr b="0" i="0" sz="1400" u="none" cap="none" strike="noStrike">
              <a:solidFill>
                <a:srgbClr val="000000"/>
              </a:solidFill>
              <a:latin typeface="Arial"/>
              <a:ea typeface="Arial"/>
              <a:cs typeface="Arial"/>
              <a:sym typeface="Arial"/>
            </a:endParaRPr>
          </a:p>
        </p:txBody>
      </p:sp>
      <p:sp>
        <p:nvSpPr>
          <p:cNvPr id="300" name="Google Shape;300;p22"/>
          <p:cNvSpPr/>
          <p:nvPr/>
        </p:nvSpPr>
        <p:spPr>
          <a:xfrm>
            <a:off x="6548913" y="4730375"/>
            <a:ext cx="462900" cy="2394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301" name="Google Shape;301;p22"/>
          <p:cNvSpPr txBox="1"/>
          <p:nvPr/>
        </p:nvSpPr>
        <p:spPr>
          <a:xfrm>
            <a:off x="7173400" y="4724900"/>
            <a:ext cx="987300" cy="2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00FF"/>
                </a:solidFill>
                <a:latin typeface="Arial"/>
                <a:ea typeface="Arial"/>
                <a:cs typeface="Arial"/>
                <a:sym typeface="Arial"/>
              </a:rPr>
              <a:t>Record Count</a:t>
            </a:r>
            <a:endParaRPr b="0" i="0" sz="800" u="none" cap="none" strike="noStrike">
              <a:solidFill>
                <a:srgbClr val="9900FF"/>
              </a:solidFill>
              <a:latin typeface="Arial"/>
              <a:ea typeface="Arial"/>
              <a:cs typeface="Arial"/>
              <a:sym typeface="Arial"/>
            </a:endParaRPr>
          </a:p>
        </p:txBody>
      </p:sp>
      <p:cxnSp>
        <p:nvCxnSpPr>
          <p:cNvPr id="302" name="Google Shape;302;p22"/>
          <p:cNvCxnSpPr>
            <a:stCxn id="300" idx="0"/>
          </p:cNvCxnSpPr>
          <p:nvPr/>
        </p:nvCxnSpPr>
        <p:spPr>
          <a:xfrm rot="10800000">
            <a:off x="6588963" y="3719675"/>
            <a:ext cx="191400" cy="1010700"/>
          </a:xfrm>
          <a:prstGeom prst="straightConnector1">
            <a:avLst/>
          </a:prstGeom>
          <a:noFill/>
          <a:ln cap="flat" cmpd="sng" w="9525">
            <a:solidFill>
              <a:srgbClr val="000000"/>
            </a:solidFill>
            <a:prstDash val="solid"/>
            <a:round/>
            <a:headEnd len="sm" w="sm" type="none"/>
            <a:tailEnd len="med" w="med" type="triangle"/>
          </a:ln>
        </p:spPr>
      </p:cxnSp>
      <p:sp>
        <p:nvSpPr>
          <p:cNvPr id="303" name="Google Shape;303;p22"/>
          <p:cNvSpPr txBox="1"/>
          <p:nvPr/>
        </p:nvSpPr>
        <p:spPr>
          <a:xfrm>
            <a:off x="7123250" y="3727388"/>
            <a:ext cx="1076100" cy="1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Free space pointer</a:t>
            </a:r>
            <a:endParaRPr b="0" i="0" sz="800" u="none" cap="none" strike="noStrike">
              <a:solidFill>
                <a:srgbClr val="000000"/>
              </a:solidFill>
              <a:latin typeface="Arial"/>
              <a:ea typeface="Arial"/>
              <a:cs typeface="Arial"/>
              <a:sym typeface="Arial"/>
            </a:endParaRPr>
          </a:p>
        </p:txBody>
      </p:sp>
      <p:cxnSp>
        <p:nvCxnSpPr>
          <p:cNvPr id="304" name="Google Shape;304;p22"/>
          <p:cNvCxnSpPr>
            <a:stCxn id="296" idx="1"/>
            <a:endCxn id="285" idx="0"/>
          </p:cNvCxnSpPr>
          <p:nvPr/>
        </p:nvCxnSpPr>
        <p:spPr>
          <a:xfrm rot="10800000">
            <a:off x="3771113" y="3298475"/>
            <a:ext cx="440100" cy="1551600"/>
          </a:xfrm>
          <a:prstGeom prst="straightConnector1">
            <a:avLst/>
          </a:prstGeom>
          <a:noFill/>
          <a:ln cap="flat" cmpd="sng" w="9525">
            <a:solidFill>
              <a:srgbClr val="999999"/>
            </a:solidFill>
            <a:prstDash val="solid"/>
            <a:round/>
            <a:headEnd len="sm" w="sm" type="none"/>
            <a:tailEnd len="med" w="med" type="triangle"/>
          </a:ln>
        </p:spPr>
      </p:cxnSp>
      <p:cxnSp>
        <p:nvCxnSpPr>
          <p:cNvPr id="305" name="Google Shape;305;p22"/>
          <p:cNvCxnSpPr>
            <a:stCxn id="297" idx="1"/>
            <a:endCxn id="286" idx="0"/>
          </p:cNvCxnSpPr>
          <p:nvPr/>
        </p:nvCxnSpPr>
        <p:spPr>
          <a:xfrm flipH="1" rot="10800000">
            <a:off x="4795638" y="3298475"/>
            <a:ext cx="803700" cy="1551600"/>
          </a:xfrm>
          <a:prstGeom prst="straightConnector1">
            <a:avLst/>
          </a:prstGeom>
          <a:noFill/>
          <a:ln cap="flat" cmpd="sng" w="9525">
            <a:solidFill>
              <a:srgbClr val="999999"/>
            </a:solidFill>
            <a:prstDash val="solid"/>
            <a:round/>
            <a:headEnd len="sm" w="sm" type="none"/>
            <a:tailEnd len="med" w="med" type="triangle"/>
          </a:ln>
        </p:spPr>
      </p:cxnSp>
      <p:cxnSp>
        <p:nvCxnSpPr>
          <p:cNvPr id="306" name="Google Shape;306;p22"/>
          <p:cNvCxnSpPr>
            <a:stCxn id="298" idx="0"/>
          </p:cNvCxnSpPr>
          <p:nvPr/>
        </p:nvCxnSpPr>
        <p:spPr>
          <a:xfrm rot="10800000">
            <a:off x="2924713" y="3719675"/>
            <a:ext cx="2686800" cy="1010700"/>
          </a:xfrm>
          <a:prstGeom prst="straightConnector1">
            <a:avLst/>
          </a:prstGeom>
          <a:noFill/>
          <a:ln cap="flat" cmpd="sng" w="9525">
            <a:solidFill>
              <a:srgbClr val="999999"/>
            </a:solidFill>
            <a:prstDash val="solid"/>
            <a:round/>
            <a:headEnd len="sm" w="sm" type="none"/>
            <a:tailEnd len="med" w="med" type="triangle"/>
          </a:ln>
        </p:spPr>
      </p:cxnSp>
      <p:cxnSp>
        <p:nvCxnSpPr>
          <p:cNvPr id="307" name="Google Shape;307;p22"/>
          <p:cNvCxnSpPr>
            <a:stCxn id="299" idx="0"/>
          </p:cNvCxnSpPr>
          <p:nvPr/>
        </p:nvCxnSpPr>
        <p:spPr>
          <a:xfrm rot="10800000">
            <a:off x="4652738" y="3727400"/>
            <a:ext cx="1543200" cy="1001400"/>
          </a:xfrm>
          <a:prstGeom prst="straightConnector1">
            <a:avLst/>
          </a:prstGeom>
          <a:noFill/>
          <a:ln cap="flat" cmpd="sng" w="9525">
            <a:solidFill>
              <a:srgbClr val="999999"/>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1d</a:t>
            </a:r>
            <a:endParaRPr/>
          </a:p>
        </p:txBody>
      </p:sp>
      <p:sp>
        <p:nvSpPr>
          <p:cNvPr id="313" name="Google Shape;313;p23"/>
          <p:cNvSpPr txBox="1"/>
          <p:nvPr>
            <p:ph idx="1" type="body"/>
          </p:nvPr>
        </p:nvSpPr>
        <p:spPr>
          <a:xfrm>
            <a:off x="729450" y="1892000"/>
            <a:ext cx="76887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Suppose we are storing these records using a slotted page layout with variable length records. The page footer contains an integer storing the record count and a pointer to free space, as well as a slot directory storing, for each record, a pointer and length. What is the maximum number of records that we can fit on a 8KB page?</a:t>
            </a:r>
            <a:endParaRPr/>
          </a:p>
        </p:txBody>
      </p:sp>
      <p:sp>
        <p:nvSpPr>
          <p:cNvPr id="314" name="Google Shape;314;p23"/>
          <p:cNvSpPr txBox="1"/>
          <p:nvPr/>
        </p:nvSpPr>
        <p:spPr>
          <a:xfrm>
            <a:off x="745950" y="3292050"/>
            <a:ext cx="7652100" cy="14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We start out with 8 * 1024 = 8192 bytes of space on the page. We subtract 4 bytes that are used for the record count, and another 4 for the pointer to free space.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This leaves us with 8192 - 4 - 4 bytes that we can use to store records and their slots.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 record takes up 16 bytes of space at minimum (from the previous questions), and for each record we also need to store a slot with a pointer (4 bytes) and a length (4 bytes). Thus, we need 16 + 4 + 4 bytes of space for each record and its slot. We divide the available  number of bytes by the number of bytes per record to get the maximum value of  341 records.</a:t>
            </a:r>
            <a:endParaRPr b="0" i="0" sz="1300" u="none" cap="none" strike="noStrike">
              <a:solidFill>
                <a:srgbClr val="FF0000"/>
              </a:solidFill>
              <a:latin typeface="Lato"/>
              <a:ea typeface="Lato"/>
              <a:cs typeface="Lato"/>
              <a:sym typeface="Lato"/>
            </a:endParaRPr>
          </a:p>
        </p:txBody>
      </p:sp>
      <p:sp>
        <p:nvSpPr>
          <p:cNvPr id="315" name="Google Shape;315;p23"/>
          <p:cNvSpPr txBox="1"/>
          <p:nvPr/>
        </p:nvSpPr>
        <p:spPr>
          <a:xfrm>
            <a:off x="729450" y="2975950"/>
            <a:ext cx="3587700" cy="418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341 records</a:t>
            </a:r>
            <a:r>
              <a:rPr b="0" i="0" lang="en" sz="1300" u="none" cap="none" strike="noStrike">
                <a:solidFill>
                  <a:srgbClr val="FF0000"/>
                </a:solidFill>
                <a:latin typeface="Lato"/>
                <a:ea typeface="Lato"/>
                <a:cs typeface="Lato"/>
                <a:sym typeface="Lato"/>
              </a:rPr>
              <a:t> (= (8192 - 4 - 4) / (16 + 4 + 4)) </a:t>
            </a:r>
            <a:endParaRPr b="0" i="0" sz="1300" u="none" cap="none" strike="noStrike">
              <a:solidFill>
                <a:srgbClr val="FF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1e</a:t>
            </a:r>
            <a:endParaRPr/>
          </a:p>
        </p:txBody>
      </p:sp>
      <p:sp>
        <p:nvSpPr>
          <p:cNvPr id="321" name="Google Shape;321;p24"/>
          <p:cNvSpPr txBox="1"/>
          <p:nvPr>
            <p:ph idx="1" type="body"/>
          </p:nvPr>
        </p:nvSpPr>
        <p:spPr>
          <a:xfrm>
            <a:off x="729450" y="1892000"/>
            <a:ext cx="76887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Suppose we stored the maximum number of records on a page, and then deleted one record. Now we want to insert another record. Are we guaranteed to be able to do this? Explain why or why not.</a:t>
            </a:r>
            <a:endParaRPr/>
          </a:p>
        </p:txBody>
      </p:sp>
      <p:sp>
        <p:nvSpPr>
          <p:cNvPr id="322" name="Google Shape;322;p24"/>
          <p:cNvSpPr txBox="1"/>
          <p:nvPr/>
        </p:nvSpPr>
        <p:spPr>
          <a:xfrm>
            <a:off x="729450" y="3170525"/>
            <a:ext cx="7652100" cy="14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No, we deleted 16 bytes but the record we want to insert may be up to 46 bytes.</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1f</a:t>
            </a:r>
            <a:endParaRPr/>
          </a:p>
        </p:txBody>
      </p:sp>
      <p:sp>
        <p:nvSpPr>
          <p:cNvPr id="328" name="Google Shape;328;p25"/>
          <p:cNvSpPr txBox="1"/>
          <p:nvPr>
            <p:ph idx="1" type="body"/>
          </p:nvPr>
        </p:nvSpPr>
        <p:spPr>
          <a:xfrm>
            <a:off x="729450" y="1892000"/>
            <a:ext cx="76887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Now suppose we deleted 3 records. Without reorganizing any of the records on the page, we would like to insert another record. Are we guaranteed to be able to do this? Explain why or why not.</a:t>
            </a:r>
            <a:endParaRPr/>
          </a:p>
        </p:txBody>
      </p:sp>
      <p:sp>
        <p:nvSpPr>
          <p:cNvPr id="329" name="Google Shape;329;p25"/>
          <p:cNvSpPr txBox="1"/>
          <p:nvPr/>
        </p:nvSpPr>
        <p:spPr>
          <a:xfrm>
            <a:off x="729450" y="3170525"/>
            <a:ext cx="7652100" cy="14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No; there are 48 free bytes but they may be fragmented - there might not be 46 contiguous bytes.</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Question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a:t>
            </a:r>
            <a:endParaRPr/>
          </a:p>
        </p:txBody>
      </p:sp>
      <p:sp>
        <p:nvSpPr>
          <p:cNvPr id="340" name="Google Shape;340;p27"/>
          <p:cNvSpPr txBox="1"/>
          <p:nvPr>
            <p:ph idx="1" type="body"/>
          </p:nvPr>
        </p:nvSpPr>
        <p:spPr>
          <a:xfrm>
            <a:off x="729450" y="2078875"/>
            <a:ext cx="3842700" cy="7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Are Student records represented as fixed or variable length?</a:t>
            </a:r>
            <a:endParaRPr/>
          </a:p>
        </p:txBody>
      </p:sp>
      <p:pic>
        <p:nvPicPr>
          <p:cNvPr id="341" name="Google Shape;341;p27"/>
          <p:cNvPicPr preferRelativeResize="0"/>
          <p:nvPr/>
        </p:nvPicPr>
        <p:blipFill rotWithShape="1">
          <a:blip r:embed="rId3">
            <a:alphaModFix/>
          </a:blip>
          <a:srcRect b="0" l="0" r="0" t="0"/>
          <a:stretch/>
        </p:blipFill>
        <p:spPr>
          <a:xfrm>
            <a:off x="5153475" y="2078873"/>
            <a:ext cx="3349200" cy="1156125"/>
          </a:xfrm>
          <a:prstGeom prst="rect">
            <a:avLst/>
          </a:prstGeom>
          <a:noFill/>
          <a:ln>
            <a:noFill/>
          </a:ln>
        </p:spPr>
      </p:pic>
      <p:sp>
        <p:nvSpPr>
          <p:cNvPr id="342" name="Google Shape;342;p27"/>
          <p:cNvSpPr txBox="1"/>
          <p:nvPr/>
        </p:nvSpPr>
        <p:spPr>
          <a:xfrm>
            <a:off x="729450" y="3488875"/>
            <a:ext cx="7773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Fixed</a:t>
            </a:r>
            <a:r>
              <a:rPr b="0" i="0" lang="en" sz="1300" u="none" cap="none" strike="noStrike">
                <a:solidFill>
                  <a:srgbClr val="FF0000"/>
                </a:solidFill>
                <a:latin typeface="Lato"/>
                <a:ea typeface="Lato"/>
                <a:cs typeface="Lato"/>
                <a:sym typeface="Lato"/>
              </a:rPr>
              <a:t>.  There are only fixed-length fields in the schema (integers) so the record will be fixed length.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2b</a:t>
            </a:r>
            <a:endParaRPr/>
          </a:p>
        </p:txBody>
      </p:sp>
      <p:sp>
        <p:nvSpPr>
          <p:cNvPr id="348" name="Google Shape;348;p28"/>
          <p:cNvSpPr txBox="1"/>
          <p:nvPr>
            <p:ph idx="1" type="body"/>
          </p:nvPr>
        </p:nvSpPr>
        <p:spPr>
          <a:xfrm>
            <a:off x="729450" y="2078875"/>
            <a:ext cx="3950100" cy="7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To store these records, we will use an </a:t>
            </a:r>
            <a:r>
              <a:rPr b="1" lang="en"/>
              <a:t>unpacked representation</a:t>
            </a:r>
            <a:r>
              <a:rPr lang="en"/>
              <a:t> with a </a:t>
            </a:r>
            <a:r>
              <a:rPr b="1" lang="en"/>
              <a:t>page heade</a:t>
            </a:r>
            <a:r>
              <a:rPr lang="en"/>
              <a:t>r. This page header will contain nothing but a </a:t>
            </a:r>
            <a:r>
              <a:rPr b="1" lang="en"/>
              <a:t>bitmap</a:t>
            </a:r>
            <a:r>
              <a:rPr lang="en"/>
              <a:t>, rounded up to the nearest byte. How many records can we fit on a </a:t>
            </a:r>
            <a:r>
              <a:rPr b="1" lang="en"/>
              <a:t>4KB page</a:t>
            </a:r>
            <a:r>
              <a:rPr lang="en"/>
              <a:t>? (Recall that one KB is 1024 bytes.)</a:t>
            </a:r>
            <a:endParaRPr/>
          </a:p>
        </p:txBody>
      </p:sp>
      <p:pic>
        <p:nvPicPr>
          <p:cNvPr id="349" name="Google Shape;349;p28"/>
          <p:cNvPicPr preferRelativeResize="0"/>
          <p:nvPr/>
        </p:nvPicPr>
        <p:blipFill rotWithShape="1">
          <a:blip r:embed="rId3">
            <a:alphaModFix/>
          </a:blip>
          <a:srcRect b="0" l="0" r="0" t="0"/>
          <a:stretch/>
        </p:blipFill>
        <p:spPr>
          <a:xfrm>
            <a:off x="5153475" y="2078873"/>
            <a:ext cx="3349200" cy="115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f89db4641c_0_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2b</a:t>
            </a:r>
            <a:endParaRPr/>
          </a:p>
        </p:txBody>
      </p:sp>
      <p:sp>
        <p:nvSpPr>
          <p:cNvPr id="355" name="Google Shape;355;g2f89db4641c_0_0"/>
          <p:cNvSpPr txBox="1"/>
          <p:nvPr>
            <p:ph idx="1" type="body"/>
          </p:nvPr>
        </p:nvSpPr>
        <p:spPr>
          <a:xfrm>
            <a:off x="729450" y="2078875"/>
            <a:ext cx="3950100" cy="7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To store these records, we will use an </a:t>
            </a:r>
            <a:r>
              <a:rPr b="1" lang="en"/>
              <a:t>unpacked representation</a:t>
            </a:r>
            <a:r>
              <a:rPr lang="en"/>
              <a:t> with a </a:t>
            </a:r>
            <a:r>
              <a:rPr b="1" lang="en"/>
              <a:t>page heade</a:t>
            </a:r>
            <a:r>
              <a:rPr lang="en"/>
              <a:t>r. This page header will contain nothing but a </a:t>
            </a:r>
            <a:r>
              <a:rPr b="1" lang="en"/>
              <a:t>bitmap</a:t>
            </a:r>
            <a:r>
              <a:rPr lang="en"/>
              <a:t>, rounded up to the nearest byte. How many records can we fit on a </a:t>
            </a:r>
            <a:r>
              <a:rPr b="1" lang="en"/>
              <a:t>4KB page</a:t>
            </a:r>
            <a:r>
              <a:rPr lang="en"/>
              <a:t>? (Recall that one KB is 1024 bytes.)</a:t>
            </a:r>
            <a:endParaRPr/>
          </a:p>
        </p:txBody>
      </p:sp>
      <p:pic>
        <p:nvPicPr>
          <p:cNvPr id="356" name="Google Shape;356;g2f89db4641c_0_0"/>
          <p:cNvPicPr preferRelativeResize="0"/>
          <p:nvPr/>
        </p:nvPicPr>
        <p:blipFill rotWithShape="1">
          <a:blip r:embed="rId3">
            <a:alphaModFix/>
          </a:blip>
          <a:srcRect b="0" l="0" r="0" t="0"/>
          <a:stretch/>
        </p:blipFill>
        <p:spPr>
          <a:xfrm>
            <a:off x="5153475" y="2078873"/>
            <a:ext cx="3349200" cy="1156125"/>
          </a:xfrm>
          <a:prstGeom prst="rect">
            <a:avLst/>
          </a:prstGeom>
          <a:noFill/>
          <a:ln>
            <a:noFill/>
          </a:ln>
        </p:spPr>
      </p:pic>
      <p:sp>
        <p:nvSpPr>
          <p:cNvPr id="357" name="Google Shape;357;g2f89db4641c_0_0"/>
          <p:cNvSpPr txBox="1"/>
          <p:nvPr/>
        </p:nvSpPr>
        <p:spPr>
          <a:xfrm>
            <a:off x="729450" y="3382325"/>
            <a:ext cx="7773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337  records</a:t>
            </a:r>
            <a:endParaRPr b="0" i="0" sz="1400" u="none" cap="none" strike="noStrike">
              <a:solidFill>
                <a:srgbClr val="000000"/>
              </a:solidFill>
              <a:latin typeface="Lato"/>
              <a:ea typeface="Lato"/>
              <a:cs typeface="Lato"/>
              <a:sym typeface="Lato"/>
            </a:endParaRPr>
          </a:p>
        </p:txBody>
      </p:sp>
      <p:sp>
        <p:nvSpPr>
          <p:cNvPr id="358" name="Google Shape;358;g2f89db4641c_0_0"/>
          <p:cNvSpPr txBox="1"/>
          <p:nvPr/>
        </p:nvSpPr>
        <p:spPr>
          <a:xfrm>
            <a:off x="729450" y="3641950"/>
            <a:ext cx="7773300" cy="130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We start with 4 * 1024 = 4096 bytes on the page. Next, our fixed-length record is made up of 3 integers for a total of 4 + 4 + 4 = 12 bytes. Lastly, we need one bit (⅛ of a byte) in the bitmap for each record. When we divide 4096/12.125, we get a bit over 337 records. It’s important to note that the bitmap size must be rounded to the nearest byte, so with 337 records, the bitmap must be 344 bits (closest multiple of 8 bits), or 43 bytes. This makes the total number of bytes used 337 * 12 + 43 = 4087, which fits within our page.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Files, Pages, Records</a:t>
            </a:r>
            <a:endParaRPr/>
          </a:p>
        </p:txBody>
      </p:sp>
      <p:sp>
        <p:nvSpPr>
          <p:cNvPr id="97" name="Google Shape;97;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Tables stored as </a:t>
            </a:r>
            <a:r>
              <a:rPr lang="en" sz="1800">
                <a:solidFill>
                  <a:srgbClr val="0097A7"/>
                </a:solidFill>
                <a:latin typeface="Proxima Nova"/>
                <a:ea typeface="Proxima Nova"/>
                <a:cs typeface="Proxima Nova"/>
                <a:sym typeface="Proxima Nova"/>
              </a:rPr>
              <a:t>logical files</a:t>
            </a:r>
            <a:r>
              <a:rPr lang="en" sz="1800">
                <a:latin typeface="Proxima Nova"/>
                <a:ea typeface="Proxima Nova"/>
                <a:cs typeface="Proxima Nova"/>
                <a:sym typeface="Proxima Nova"/>
              </a:rPr>
              <a:t> consisting of </a:t>
            </a:r>
            <a:r>
              <a:rPr lang="en" sz="1800">
                <a:solidFill>
                  <a:srgbClr val="0097A7"/>
                </a:solidFill>
                <a:latin typeface="Proxima Nova"/>
                <a:ea typeface="Proxima Nova"/>
                <a:cs typeface="Proxima Nova"/>
                <a:sym typeface="Proxima Nova"/>
              </a:rPr>
              <a:t>pages</a:t>
            </a:r>
            <a:r>
              <a:rPr lang="en" sz="1800">
                <a:latin typeface="Proxima Nova"/>
                <a:ea typeface="Proxima Nova"/>
                <a:cs typeface="Proxima Nova"/>
                <a:sym typeface="Proxima Nova"/>
              </a:rPr>
              <a:t> each containing a collection of </a:t>
            </a:r>
            <a:r>
              <a:rPr lang="en" sz="1800">
                <a:solidFill>
                  <a:srgbClr val="0097A7"/>
                </a:solidFill>
                <a:latin typeface="Proxima Nova"/>
                <a:ea typeface="Proxima Nova"/>
                <a:cs typeface="Proxima Nova"/>
                <a:sym typeface="Proxima Nova"/>
              </a:rPr>
              <a:t>records</a:t>
            </a:r>
            <a:endParaRPr sz="1800">
              <a:solidFill>
                <a:srgbClr val="0097A7"/>
              </a:solidFill>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solidFill>
                  <a:srgbClr val="0097A7"/>
                </a:solidFill>
                <a:latin typeface="Proxima Nova"/>
                <a:ea typeface="Proxima Nova"/>
                <a:cs typeface="Proxima Nova"/>
                <a:sym typeface="Proxima Nova"/>
              </a:rPr>
              <a:t>File</a:t>
            </a:r>
            <a:r>
              <a:rPr lang="en" sz="1800">
                <a:latin typeface="Proxima Nova"/>
                <a:ea typeface="Proxima Nova"/>
                <a:cs typeface="Proxima Nova"/>
                <a:sym typeface="Proxima Nova"/>
              </a:rPr>
              <a:t> (corresponds to a table)</a:t>
            </a:r>
            <a:endParaRPr sz="1800">
              <a:latin typeface="Proxima Nova"/>
              <a:ea typeface="Proxima Nova"/>
              <a:cs typeface="Proxima Nova"/>
              <a:sym typeface="Proxima Nova"/>
            </a:endParaRPr>
          </a:p>
          <a:p>
            <a:pPr indent="-342900" lvl="1" marL="914400" rtl="0" algn="l">
              <a:lnSpc>
                <a:spcPct val="115000"/>
              </a:lnSpc>
              <a:spcBef>
                <a:spcPts val="0"/>
              </a:spcBef>
              <a:spcAft>
                <a:spcPts val="0"/>
              </a:spcAft>
              <a:buSzPts val="1800"/>
              <a:buFont typeface="Proxima Nova"/>
              <a:buChar char="○"/>
            </a:pPr>
            <a:r>
              <a:rPr lang="en" sz="1800">
                <a:solidFill>
                  <a:srgbClr val="0097A7"/>
                </a:solidFill>
                <a:latin typeface="Proxima Nova"/>
                <a:ea typeface="Proxima Nova"/>
                <a:cs typeface="Proxima Nova"/>
                <a:sym typeface="Proxima Nova"/>
              </a:rPr>
              <a:t>Page</a:t>
            </a:r>
            <a:r>
              <a:rPr lang="en" sz="1800">
                <a:latin typeface="Proxima Nova"/>
                <a:ea typeface="Proxima Nova"/>
                <a:cs typeface="Proxima Nova"/>
                <a:sym typeface="Proxima Nova"/>
              </a:rPr>
              <a:t> (many per file)</a:t>
            </a:r>
            <a:endParaRPr sz="1800">
              <a:latin typeface="Proxima Nova"/>
              <a:ea typeface="Proxima Nova"/>
              <a:cs typeface="Proxima Nova"/>
              <a:sym typeface="Proxima Nova"/>
            </a:endParaRPr>
          </a:p>
          <a:p>
            <a:pPr indent="-342900" lvl="2" marL="1371600" rtl="0" algn="l">
              <a:lnSpc>
                <a:spcPct val="115000"/>
              </a:lnSpc>
              <a:spcBef>
                <a:spcPts val="0"/>
              </a:spcBef>
              <a:spcAft>
                <a:spcPts val="0"/>
              </a:spcAft>
              <a:buSzPts val="1800"/>
              <a:buFont typeface="Proxima Nova"/>
              <a:buChar char="■"/>
            </a:pPr>
            <a:r>
              <a:rPr lang="en" sz="1800">
                <a:solidFill>
                  <a:srgbClr val="0097A7"/>
                </a:solidFill>
                <a:latin typeface="Proxima Nova"/>
                <a:ea typeface="Proxima Nova"/>
                <a:cs typeface="Proxima Nova"/>
                <a:sym typeface="Proxima Nova"/>
              </a:rPr>
              <a:t>Record </a:t>
            </a:r>
            <a:r>
              <a:rPr lang="en" sz="1800">
                <a:latin typeface="Proxima Nova"/>
                <a:ea typeface="Proxima Nova"/>
                <a:cs typeface="Proxima Nova"/>
                <a:sym typeface="Proxima Nova"/>
              </a:rPr>
              <a:t>(many per page)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The unit of access to physical disk is the page </a:t>
            </a:r>
            <a:endParaRPr sz="1800">
              <a:latin typeface="Proxima Nova"/>
              <a:ea typeface="Proxima Nova"/>
              <a:cs typeface="Proxima Nova"/>
              <a:sym typeface="Proxima Nova"/>
            </a:endParaRPr>
          </a:p>
          <a:p>
            <a:pPr indent="-342900" lvl="1" marL="914400" rtl="0" algn="l">
              <a:lnSpc>
                <a:spcPct val="115000"/>
              </a:lnSpc>
              <a:spcBef>
                <a:spcPts val="0"/>
              </a:spcBef>
              <a:spcAft>
                <a:spcPts val="0"/>
              </a:spcAft>
              <a:buSzPts val="1800"/>
              <a:buFont typeface="Proxima Nova"/>
              <a:buChar char="○"/>
            </a:pPr>
            <a:r>
              <a:rPr lang="en" sz="1800">
                <a:solidFill>
                  <a:srgbClr val="0097A7"/>
                </a:solidFill>
                <a:latin typeface="Proxima Nova"/>
                <a:ea typeface="Proxima Nova"/>
                <a:cs typeface="Proxima Nova"/>
                <a:sym typeface="Proxima Nova"/>
              </a:rPr>
              <a:t>1 I/O </a:t>
            </a:r>
            <a:r>
              <a:rPr lang="en" sz="1800">
                <a:latin typeface="Proxima Nova"/>
                <a:ea typeface="Proxima Nova"/>
                <a:cs typeface="Proxima Nova"/>
                <a:sym typeface="Proxima Nova"/>
              </a:rPr>
              <a:t>= </a:t>
            </a:r>
            <a:r>
              <a:rPr b="1" lang="en" sz="1800">
                <a:latin typeface="Proxima Nova"/>
                <a:ea typeface="Proxima Nova"/>
                <a:cs typeface="Proxima Nova"/>
                <a:sym typeface="Proxima Nova"/>
              </a:rPr>
              <a:t>read</a:t>
            </a:r>
            <a:r>
              <a:rPr lang="en" sz="1800">
                <a:latin typeface="Proxima Nova"/>
                <a:ea typeface="Proxima Nova"/>
                <a:cs typeface="Proxima Nova"/>
                <a:sym typeface="Proxima Nova"/>
              </a:rPr>
              <a:t> or </a:t>
            </a:r>
            <a:r>
              <a:rPr b="1" lang="en" sz="1800">
                <a:latin typeface="Proxima Nova"/>
                <a:ea typeface="Proxima Nova"/>
                <a:cs typeface="Proxima Nova"/>
                <a:sym typeface="Proxima Nova"/>
              </a:rPr>
              <a:t>write</a:t>
            </a:r>
            <a:r>
              <a:rPr lang="en" sz="1800">
                <a:latin typeface="Proxima Nova"/>
                <a:ea typeface="Proxima Nova"/>
                <a:cs typeface="Proxima Nova"/>
                <a:sym typeface="Proxima Nova"/>
              </a:rPr>
              <a:t> 1 page</a:t>
            </a:r>
            <a:endParaRPr sz="1800">
              <a:latin typeface="Proxima Nova"/>
              <a:ea typeface="Proxima Nova"/>
              <a:cs typeface="Proxima Nova"/>
              <a:sym typeface="Proxima Nova"/>
            </a:endParaRPr>
          </a:p>
          <a:p>
            <a:pPr indent="0" lvl="0" marL="0" rtl="0" algn="l">
              <a:lnSpc>
                <a:spcPct val="115000"/>
              </a:lnSpc>
              <a:spcBef>
                <a:spcPts val="1600"/>
              </a:spcBef>
              <a:spcAft>
                <a:spcPts val="1600"/>
              </a:spcAft>
              <a:buSzPts val="1300"/>
              <a:buNone/>
            </a:pPr>
            <a:r>
              <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2c</a:t>
            </a:r>
            <a:endParaRPr/>
          </a:p>
        </p:txBody>
      </p:sp>
      <p:sp>
        <p:nvSpPr>
          <p:cNvPr id="364" name="Google Shape;364;p29"/>
          <p:cNvSpPr txBox="1"/>
          <p:nvPr>
            <p:ph idx="1" type="body"/>
          </p:nvPr>
        </p:nvSpPr>
        <p:spPr>
          <a:xfrm>
            <a:off x="729450" y="2078875"/>
            <a:ext cx="7688700" cy="23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there are 7 pages worth of records. We would like to execute:</a:t>
            </a:r>
            <a:br>
              <a:rPr lang="en"/>
            </a:br>
            <a:r>
              <a:rPr lang="en"/>
              <a:t>SELECT * FROM Student WHERE student_id = 3034213355</a:t>
            </a:r>
            <a:endParaRPr/>
          </a:p>
          <a:p>
            <a:pPr indent="0" lvl="0" marL="0" rtl="0" algn="l">
              <a:lnSpc>
                <a:spcPct val="115000"/>
              </a:lnSpc>
              <a:spcBef>
                <a:spcPts val="1600"/>
              </a:spcBef>
              <a:spcAft>
                <a:spcPts val="1600"/>
              </a:spcAft>
              <a:buSzPts val="1300"/>
              <a:buNone/>
            </a:pPr>
            <a:r>
              <a:rPr lang="en"/>
              <a:t>Suppose these pages are stored in a heap file implemented as a linked list. What is the minimum and maximum number of I/O’s required to answer the query?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f89db4641c_0_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2c</a:t>
            </a:r>
            <a:endParaRPr/>
          </a:p>
        </p:txBody>
      </p:sp>
      <p:sp>
        <p:nvSpPr>
          <p:cNvPr id="370" name="Google Shape;370;g2f89db4641c_0_8"/>
          <p:cNvSpPr txBox="1"/>
          <p:nvPr>
            <p:ph idx="1" type="body"/>
          </p:nvPr>
        </p:nvSpPr>
        <p:spPr>
          <a:xfrm>
            <a:off x="729450" y="2078875"/>
            <a:ext cx="7688700" cy="23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there are 7 pages worth of records. We would like to execute:</a:t>
            </a:r>
            <a:br>
              <a:rPr lang="en"/>
            </a:br>
            <a:r>
              <a:rPr lang="en"/>
              <a:t>SELECT * FROM Student WHERE student_id = 3034213355</a:t>
            </a:r>
            <a:endParaRPr/>
          </a:p>
          <a:p>
            <a:pPr indent="0" lvl="0" marL="0" rtl="0" algn="l">
              <a:lnSpc>
                <a:spcPct val="115000"/>
              </a:lnSpc>
              <a:spcBef>
                <a:spcPts val="1600"/>
              </a:spcBef>
              <a:spcAft>
                <a:spcPts val="1600"/>
              </a:spcAft>
              <a:buSzPts val="1300"/>
              <a:buNone/>
            </a:pPr>
            <a:r>
              <a:rPr lang="en"/>
              <a:t>Suppose these pages are stored in a heap file implemented as a linked list. What is the minimum and maximum number of I/O’s required to answer the query?</a:t>
            </a:r>
            <a:endParaRPr/>
          </a:p>
        </p:txBody>
      </p:sp>
      <p:sp>
        <p:nvSpPr>
          <p:cNvPr id="371" name="Google Shape;371;g2f89db4641c_0_8"/>
          <p:cNvSpPr txBox="1"/>
          <p:nvPr/>
        </p:nvSpPr>
        <p:spPr>
          <a:xfrm>
            <a:off x="687150" y="3469600"/>
            <a:ext cx="7773300" cy="107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Minimum: 2, Maximum: 8</a:t>
            </a:r>
            <a:endParaRPr b="1"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need to read the header page. In the best case, we find the record on the first page we search, for a total of 2 I/O’s (header page + 1 data page). In the worst case, we find the record on the last page we search, for a total of 8 I/O’s (header page + 7 data pages)</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2d</a:t>
            </a:r>
            <a:endParaRPr/>
          </a:p>
        </p:txBody>
      </p:sp>
      <p:sp>
        <p:nvSpPr>
          <p:cNvPr id="377" name="Google Shape;377;p30"/>
          <p:cNvSpPr txBox="1"/>
          <p:nvPr>
            <p:ph idx="1" type="body"/>
          </p:nvPr>
        </p:nvSpPr>
        <p:spPr>
          <a:xfrm>
            <a:off x="729450" y="2078875"/>
            <a:ext cx="7688700" cy="23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Now suppose these pages are stored in a sorted file, sorted on student id. What is the minimum and maximum number of I/O’s required to answer the query? You can assume sorted files do not have header pages.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f89db4641c_0_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2d</a:t>
            </a:r>
            <a:endParaRPr/>
          </a:p>
        </p:txBody>
      </p:sp>
      <p:sp>
        <p:nvSpPr>
          <p:cNvPr id="383" name="Google Shape;383;g2f89db4641c_0_14"/>
          <p:cNvSpPr txBox="1"/>
          <p:nvPr>
            <p:ph idx="1" type="body"/>
          </p:nvPr>
        </p:nvSpPr>
        <p:spPr>
          <a:xfrm>
            <a:off x="729450" y="2078875"/>
            <a:ext cx="7688700" cy="23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Now suppose these pages are stored in a sorted file, sorted on student id. What is the minimum and maximum number of I/O’s required to answer the query? You can assume sorted files do not have header pages.</a:t>
            </a:r>
            <a:endParaRPr/>
          </a:p>
        </p:txBody>
      </p:sp>
      <p:sp>
        <p:nvSpPr>
          <p:cNvPr id="384" name="Google Shape;384;g2f89db4641c_0_14"/>
          <p:cNvSpPr txBox="1"/>
          <p:nvPr/>
        </p:nvSpPr>
        <p:spPr>
          <a:xfrm>
            <a:off x="729450" y="3835750"/>
            <a:ext cx="77733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Minimum: 1, Maximum: 3</a:t>
            </a:r>
            <a:endParaRPr b="1"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We use binary search to find records in a sorted file. </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Question 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a:t>
            </a:r>
            <a:endParaRPr/>
          </a:p>
        </p:txBody>
      </p:sp>
      <p:sp>
        <p:nvSpPr>
          <p:cNvPr id="395" name="Google Shape;395;p32"/>
          <p:cNvSpPr txBox="1"/>
          <p:nvPr>
            <p:ph idx="1" type="body"/>
          </p:nvPr>
        </p:nvSpPr>
        <p:spPr>
          <a:xfrm>
            <a:off x="729450" y="1767150"/>
            <a:ext cx="7688700" cy="1383600"/>
          </a:xfrm>
          <a:prstGeom prst="rect">
            <a:avLst/>
          </a:prstGeom>
          <a:noFill/>
          <a:ln>
            <a:noFill/>
          </a:ln>
        </p:spPr>
        <p:txBody>
          <a:bodyPr anchorCtr="0" anchor="t" bIns="91425" lIns="91425" spcFirstLastPara="1" rIns="91425" wrap="square" tIns="91425">
            <a:noAutofit/>
          </a:bodyPr>
          <a:lstStyle/>
          <a:p>
            <a:pPr indent="0" lvl="0" marL="0" marR="10773" rtl="0" algn="just">
              <a:lnSpc>
                <a:spcPct val="115000"/>
              </a:lnSpc>
              <a:spcBef>
                <a:spcPts val="2053"/>
              </a:spcBef>
              <a:spcAft>
                <a:spcPts val="0"/>
              </a:spcAft>
              <a:buSzPts val="1300"/>
              <a:buNone/>
            </a:pPr>
            <a:r>
              <a:rPr lang="en"/>
              <a:t>Suppose we are storing variable length records in a linked list heap file. In the ”pages with space” list, suppose there happens to be 5 pages. What is the maximum number of page IOs required in order to insert a record?</a:t>
            </a:r>
            <a:endParaRPr/>
          </a:p>
          <a:p>
            <a:pPr indent="0" lvl="0" marL="0" rtl="0" algn="l">
              <a:lnSpc>
                <a:spcPct val="99959"/>
              </a:lnSpc>
              <a:spcBef>
                <a:spcPts val="412"/>
              </a:spcBef>
              <a:spcAft>
                <a:spcPts val="0"/>
              </a:spcAft>
              <a:buSzPts val="1300"/>
              <a:buNone/>
            </a:pPr>
            <a:r>
              <a:rPr lang="en"/>
              <a:t>You may assume that </a:t>
            </a:r>
            <a:r>
              <a:rPr i="1" lang="en"/>
              <a:t>at least one of these pages contains enough space</a:t>
            </a:r>
            <a:r>
              <a:rPr lang="en"/>
              <a:t>, and additionally that </a:t>
            </a:r>
            <a:r>
              <a:rPr i="1" lang="en"/>
              <a:t>it will not become full after insertion</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f89db4641c_0_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a:t>
            </a:r>
            <a:endParaRPr/>
          </a:p>
        </p:txBody>
      </p:sp>
      <p:sp>
        <p:nvSpPr>
          <p:cNvPr id="401" name="Google Shape;401;g2f89db4641c_0_20"/>
          <p:cNvSpPr txBox="1"/>
          <p:nvPr>
            <p:ph idx="1" type="body"/>
          </p:nvPr>
        </p:nvSpPr>
        <p:spPr>
          <a:xfrm>
            <a:off x="729450" y="1767150"/>
            <a:ext cx="7688700" cy="1383600"/>
          </a:xfrm>
          <a:prstGeom prst="rect">
            <a:avLst/>
          </a:prstGeom>
          <a:noFill/>
          <a:ln>
            <a:noFill/>
          </a:ln>
        </p:spPr>
        <p:txBody>
          <a:bodyPr anchorCtr="0" anchor="t" bIns="91425" lIns="91425" spcFirstLastPara="1" rIns="91425" wrap="square" tIns="91425">
            <a:noAutofit/>
          </a:bodyPr>
          <a:lstStyle/>
          <a:p>
            <a:pPr indent="0" lvl="0" marL="0" marR="10773" rtl="0" algn="just">
              <a:lnSpc>
                <a:spcPct val="115000"/>
              </a:lnSpc>
              <a:spcBef>
                <a:spcPts val="2053"/>
              </a:spcBef>
              <a:spcAft>
                <a:spcPts val="0"/>
              </a:spcAft>
              <a:buSzPts val="1300"/>
              <a:buNone/>
            </a:pPr>
            <a:r>
              <a:rPr lang="en"/>
              <a:t>Suppose we are storing variable length records in a linked list heap file. In the ”pages with space” list, suppose there happens to be 5 pages. What is the maximum number of page IOs required in order to insert a record?</a:t>
            </a:r>
            <a:endParaRPr/>
          </a:p>
          <a:p>
            <a:pPr indent="0" lvl="0" marL="0" rtl="0" algn="l">
              <a:lnSpc>
                <a:spcPct val="99959"/>
              </a:lnSpc>
              <a:spcBef>
                <a:spcPts val="412"/>
              </a:spcBef>
              <a:spcAft>
                <a:spcPts val="0"/>
              </a:spcAft>
              <a:buSzPts val="1300"/>
              <a:buNone/>
            </a:pPr>
            <a:r>
              <a:rPr lang="en"/>
              <a:t>You may assume that </a:t>
            </a:r>
            <a:r>
              <a:rPr i="1" lang="en"/>
              <a:t>at least one of these pages contains enough space</a:t>
            </a:r>
            <a:r>
              <a:rPr lang="en"/>
              <a:t>, and additionally that </a:t>
            </a:r>
            <a:r>
              <a:rPr i="1" lang="en"/>
              <a:t>it will not become full after insertion</a:t>
            </a:r>
            <a:r>
              <a:rPr lang="en"/>
              <a:t>. </a:t>
            </a:r>
            <a:endParaRPr/>
          </a:p>
        </p:txBody>
      </p:sp>
      <p:sp>
        <p:nvSpPr>
          <p:cNvPr id="402" name="Google Shape;402;g2f89db4641c_0_20"/>
          <p:cNvSpPr txBox="1"/>
          <p:nvPr/>
        </p:nvSpPr>
        <p:spPr>
          <a:xfrm>
            <a:off x="729450" y="3266400"/>
            <a:ext cx="7773300" cy="845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7 I/O’s </a:t>
            </a:r>
            <a:r>
              <a:rPr b="0" i="0" lang="en" sz="1300" u="none" cap="none" strike="noStrike">
                <a:solidFill>
                  <a:srgbClr val="FF0000"/>
                </a:solidFill>
                <a:latin typeface="Lato"/>
                <a:ea typeface="Lato"/>
                <a:cs typeface="Lato"/>
                <a:sym typeface="Lato"/>
              </a:rPr>
              <a:t>= 1 + 5 + 1</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read the header page (1 I/O). Next, in the worst case, we read all 5 data pages (5 I/O’s). Lastly, we insert the record on the final data page (1 I/O)</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3b</a:t>
            </a:r>
            <a:endParaRPr/>
          </a:p>
        </p:txBody>
      </p:sp>
      <p:sp>
        <p:nvSpPr>
          <p:cNvPr id="408" name="Google Shape;408;p33"/>
          <p:cNvSpPr txBox="1"/>
          <p:nvPr>
            <p:ph idx="1" type="body"/>
          </p:nvPr>
        </p:nvSpPr>
        <p:spPr>
          <a:xfrm>
            <a:off x="727650" y="1776900"/>
            <a:ext cx="7688700" cy="1589700"/>
          </a:xfrm>
          <a:prstGeom prst="rect">
            <a:avLst/>
          </a:prstGeom>
          <a:noFill/>
          <a:ln>
            <a:noFill/>
          </a:ln>
        </p:spPr>
        <p:txBody>
          <a:bodyPr anchorCtr="0" anchor="t" bIns="91425" lIns="91425" spcFirstLastPara="1" rIns="91425" wrap="square" tIns="91425">
            <a:noAutofit/>
          </a:bodyPr>
          <a:lstStyle/>
          <a:p>
            <a:pPr indent="0" lvl="0" marL="0" marR="7766" rtl="0" algn="l">
              <a:lnSpc>
                <a:spcPct val="99959"/>
              </a:lnSpc>
              <a:spcBef>
                <a:spcPts val="790"/>
              </a:spcBef>
              <a:spcAft>
                <a:spcPts val="0"/>
              </a:spcAft>
              <a:buSzPts val="1300"/>
              <a:buNone/>
            </a:pPr>
            <a:r>
              <a:rPr lang="en"/>
              <a:t>Continuing from part (a), suppose that the page does become full after insertion. Now, we need to move that page to the ”full pages” list. </a:t>
            </a:r>
            <a:endParaRPr/>
          </a:p>
          <a:p>
            <a:pPr indent="0" lvl="0" marL="0" marR="9635" rtl="0" algn="l">
              <a:lnSpc>
                <a:spcPct val="99958"/>
              </a:lnSpc>
              <a:spcBef>
                <a:spcPts val="412"/>
              </a:spcBef>
              <a:spcAft>
                <a:spcPts val="0"/>
              </a:spcAft>
              <a:buSzPts val="1300"/>
              <a:buNone/>
            </a:pPr>
            <a:r>
              <a:rPr lang="en"/>
              <a:t>Assume we have already done </a:t>
            </a:r>
            <a:r>
              <a:rPr b="1" lang="en"/>
              <a:t>all necessary page reads</a:t>
            </a:r>
            <a:r>
              <a:rPr lang="en"/>
              <a:t> for part (a)’s worst case (and that those pages are still in memory), but have </a:t>
            </a:r>
            <a:r>
              <a:rPr b="1" lang="en"/>
              <a:t>not yet done any page writes. </a:t>
            </a:r>
            <a:endParaRPr b="1"/>
          </a:p>
          <a:p>
            <a:pPr indent="0" lvl="0" marL="0" rtl="0" algn="l">
              <a:lnSpc>
                <a:spcPct val="100000"/>
              </a:lnSpc>
              <a:spcBef>
                <a:spcPts val="412"/>
              </a:spcBef>
              <a:spcAft>
                <a:spcPts val="0"/>
              </a:spcAft>
              <a:buSzPts val="1300"/>
              <a:buNone/>
            </a:pPr>
            <a:r>
              <a:rPr lang="en"/>
              <a:t>How many additional page I/Os do we need to move the page to the ”full pages” list?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f89db4641c_0_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3b</a:t>
            </a:r>
            <a:endParaRPr/>
          </a:p>
        </p:txBody>
      </p:sp>
      <p:sp>
        <p:nvSpPr>
          <p:cNvPr id="414" name="Google Shape;414;g2f89db4641c_0_26"/>
          <p:cNvSpPr txBox="1"/>
          <p:nvPr>
            <p:ph idx="1" type="body"/>
          </p:nvPr>
        </p:nvSpPr>
        <p:spPr>
          <a:xfrm>
            <a:off x="727650" y="1776900"/>
            <a:ext cx="7688700" cy="1589700"/>
          </a:xfrm>
          <a:prstGeom prst="rect">
            <a:avLst/>
          </a:prstGeom>
          <a:noFill/>
          <a:ln>
            <a:noFill/>
          </a:ln>
        </p:spPr>
        <p:txBody>
          <a:bodyPr anchorCtr="0" anchor="t" bIns="91425" lIns="91425" spcFirstLastPara="1" rIns="91425" wrap="square" tIns="91425">
            <a:noAutofit/>
          </a:bodyPr>
          <a:lstStyle/>
          <a:p>
            <a:pPr indent="0" lvl="0" marL="0" marR="7766" rtl="0" algn="l">
              <a:lnSpc>
                <a:spcPct val="99959"/>
              </a:lnSpc>
              <a:spcBef>
                <a:spcPts val="790"/>
              </a:spcBef>
              <a:spcAft>
                <a:spcPts val="0"/>
              </a:spcAft>
              <a:buSzPts val="1300"/>
              <a:buNone/>
            </a:pPr>
            <a:r>
              <a:rPr lang="en"/>
              <a:t>Continuing from part (a), suppose that the page does become full after insertion. Now, we need to move that page to the ”full pages” list. </a:t>
            </a:r>
            <a:endParaRPr/>
          </a:p>
          <a:p>
            <a:pPr indent="0" lvl="0" marL="0" marR="9635" rtl="0" algn="l">
              <a:lnSpc>
                <a:spcPct val="99958"/>
              </a:lnSpc>
              <a:spcBef>
                <a:spcPts val="412"/>
              </a:spcBef>
              <a:spcAft>
                <a:spcPts val="0"/>
              </a:spcAft>
              <a:buSzPts val="1300"/>
              <a:buNone/>
            </a:pPr>
            <a:r>
              <a:rPr lang="en"/>
              <a:t>Assume we have already done </a:t>
            </a:r>
            <a:r>
              <a:rPr b="1" lang="en"/>
              <a:t>all necessary page reads</a:t>
            </a:r>
            <a:r>
              <a:rPr lang="en"/>
              <a:t> for part (a)’s worst case (and that those pages are still in memory), but have </a:t>
            </a:r>
            <a:r>
              <a:rPr b="1" lang="en"/>
              <a:t>not yet done any page writes. </a:t>
            </a:r>
            <a:endParaRPr b="1"/>
          </a:p>
          <a:p>
            <a:pPr indent="0" lvl="0" marL="0" rtl="0" algn="l">
              <a:lnSpc>
                <a:spcPct val="100000"/>
              </a:lnSpc>
              <a:spcBef>
                <a:spcPts val="412"/>
              </a:spcBef>
              <a:spcAft>
                <a:spcPts val="0"/>
              </a:spcAft>
              <a:buSzPts val="1300"/>
              <a:buNone/>
            </a:pPr>
            <a:r>
              <a:rPr lang="en"/>
              <a:t>How many additional page I/Os do we need to move the page to the ”full pages” list? </a:t>
            </a:r>
            <a:endParaRPr/>
          </a:p>
        </p:txBody>
      </p:sp>
      <p:sp>
        <p:nvSpPr>
          <p:cNvPr id="415" name="Google Shape;415;g2f89db4641c_0_26"/>
          <p:cNvSpPr txBox="1"/>
          <p:nvPr/>
        </p:nvSpPr>
        <p:spPr>
          <a:xfrm>
            <a:off x="729450" y="3266400"/>
            <a:ext cx="7773300" cy="176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5 Additional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insert the record into the final data page, and update its “previous” to point to the header page, and its “next” pointer to point to the first page in the “full pages” list  (1 I/O). Next, we update the “next” pointer of the second-to-last data page to no longer point to the final record (1 I/O). Then, we read the first record of the “full pages” list, and update its “previous” pointer to point to the page that just became full (1 Read + 1 Write = 2 I/O’s). Lastly, we update the header page’s “next” pointer to point to the page that just became full (1 I/O because we already read the header into the cache in part a). 1 + 1 + 2 + 1 = 5 I/O’s</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3c</a:t>
            </a:r>
            <a:endParaRPr/>
          </a:p>
        </p:txBody>
      </p:sp>
      <p:sp>
        <p:nvSpPr>
          <p:cNvPr id="421" name="Google Shape;421;p34"/>
          <p:cNvSpPr txBox="1"/>
          <p:nvPr>
            <p:ph idx="1" type="body"/>
          </p:nvPr>
        </p:nvSpPr>
        <p:spPr>
          <a:xfrm>
            <a:off x="727650" y="1776900"/>
            <a:ext cx="7688700" cy="1589700"/>
          </a:xfrm>
          <a:prstGeom prst="rect">
            <a:avLst/>
          </a:prstGeom>
          <a:noFill/>
          <a:ln>
            <a:noFill/>
          </a:ln>
        </p:spPr>
        <p:txBody>
          <a:bodyPr anchorCtr="0" anchor="t" bIns="91425" lIns="91425" spcFirstLastPara="1" rIns="91425" wrap="square" tIns="91425">
            <a:noAutofit/>
          </a:bodyPr>
          <a:lstStyle/>
          <a:p>
            <a:pPr indent="0" lvl="0" marL="0" marR="10807" rtl="0" algn="l">
              <a:lnSpc>
                <a:spcPct val="115000"/>
              </a:lnSpc>
              <a:spcBef>
                <a:spcPts val="1986"/>
              </a:spcBef>
              <a:spcAft>
                <a:spcPts val="0"/>
              </a:spcAft>
              <a:buSzPts val="1300"/>
              <a:buNone/>
            </a:pPr>
            <a:r>
              <a:rPr lang="en"/>
              <a:t>Now suppose records are fixed length; what is the maximum number of page I/Os to insert a record? Assume that the page we insert into does not fill up after the insertion.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Page Basics: </a:t>
            </a:r>
            <a:endParaRPr/>
          </a:p>
        </p:txBody>
      </p:sp>
      <p:sp>
        <p:nvSpPr>
          <p:cNvPr id="103" name="Google Shape;103;p4"/>
          <p:cNvSpPr txBox="1"/>
          <p:nvPr/>
        </p:nvSpPr>
        <p:spPr>
          <a:xfrm>
            <a:off x="729450" y="1934575"/>
            <a:ext cx="4699200" cy="294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The </a:t>
            </a:r>
            <a:r>
              <a:rPr b="1" i="0" lang="en" sz="1800" u="none" cap="none" strike="noStrike">
                <a:solidFill>
                  <a:srgbClr val="0097A7"/>
                </a:solidFill>
                <a:latin typeface="Proxima Nova"/>
                <a:ea typeface="Proxima Nova"/>
                <a:cs typeface="Proxima Nova"/>
                <a:sym typeface="Proxima Nova"/>
              </a:rPr>
              <a:t>page header</a:t>
            </a:r>
            <a:r>
              <a:rPr b="0" i="0" lang="en" sz="1800" u="none" cap="none" strike="noStrike">
                <a:solidFill>
                  <a:srgbClr val="595959"/>
                </a:solidFill>
                <a:latin typeface="Proxima Nova"/>
                <a:ea typeface="Proxima Nova"/>
                <a:cs typeface="Proxima Nova"/>
                <a:sym typeface="Proxima Nova"/>
              </a:rPr>
              <a:t> keeps track of the records in the page.</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The page header may contain fields such as:</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160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Number of records in the page</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Pointer to segment of free space in the page</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Bitmap indicating which parts of the page are in use</a:t>
            </a:r>
            <a:endParaRPr b="0" i="0" sz="1800" u="none" cap="none" strike="noStrike">
              <a:solidFill>
                <a:srgbClr val="595959"/>
              </a:solidFill>
              <a:latin typeface="Proxima Nova"/>
              <a:ea typeface="Proxima Nova"/>
              <a:cs typeface="Proxima Nova"/>
              <a:sym typeface="Proxima Nova"/>
            </a:endParaRPr>
          </a:p>
        </p:txBody>
      </p:sp>
      <p:pic>
        <p:nvPicPr>
          <p:cNvPr id="104" name="Google Shape;104;p4"/>
          <p:cNvPicPr preferRelativeResize="0"/>
          <p:nvPr/>
        </p:nvPicPr>
        <p:blipFill rotWithShape="1">
          <a:blip r:embed="rId3">
            <a:alphaModFix/>
          </a:blip>
          <a:srcRect b="0" l="0" r="0" t="0"/>
          <a:stretch/>
        </p:blipFill>
        <p:spPr>
          <a:xfrm>
            <a:off x="5507050" y="2503050"/>
            <a:ext cx="3013500" cy="1559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f89db4641c_0_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3c</a:t>
            </a:r>
            <a:endParaRPr/>
          </a:p>
        </p:txBody>
      </p:sp>
      <p:sp>
        <p:nvSpPr>
          <p:cNvPr id="427" name="Google Shape;427;g2f89db4641c_0_32"/>
          <p:cNvSpPr txBox="1"/>
          <p:nvPr>
            <p:ph idx="1" type="body"/>
          </p:nvPr>
        </p:nvSpPr>
        <p:spPr>
          <a:xfrm>
            <a:off x="727650" y="1776900"/>
            <a:ext cx="7688700" cy="1589700"/>
          </a:xfrm>
          <a:prstGeom prst="rect">
            <a:avLst/>
          </a:prstGeom>
          <a:noFill/>
          <a:ln>
            <a:noFill/>
          </a:ln>
        </p:spPr>
        <p:txBody>
          <a:bodyPr anchorCtr="0" anchor="t" bIns="91425" lIns="91425" spcFirstLastPara="1" rIns="91425" wrap="square" tIns="91425">
            <a:noAutofit/>
          </a:bodyPr>
          <a:lstStyle/>
          <a:p>
            <a:pPr indent="0" lvl="0" marL="0" marR="10806" rtl="0" algn="l">
              <a:lnSpc>
                <a:spcPct val="115000"/>
              </a:lnSpc>
              <a:spcBef>
                <a:spcPts val="1986"/>
              </a:spcBef>
              <a:spcAft>
                <a:spcPts val="0"/>
              </a:spcAft>
              <a:buSzPts val="1300"/>
              <a:buNone/>
            </a:pPr>
            <a:r>
              <a:rPr lang="en"/>
              <a:t>Now suppose records are fixed length; what is the maximum number of page I/Os to insert a record? Assume that the page we insert into does not fill up after the insertion. </a:t>
            </a:r>
            <a:endParaRPr/>
          </a:p>
        </p:txBody>
      </p:sp>
      <p:sp>
        <p:nvSpPr>
          <p:cNvPr id="428" name="Google Shape;428;g2f89db4641c_0_32"/>
          <p:cNvSpPr txBox="1"/>
          <p:nvPr/>
        </p:nvSpPr>
        <p:spPr>
          <a:xfrm>
            <a:off x="687150" y="2861725"/>
            <a:ext cx="7773300" cy="107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3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read the header page (1 I/O). Next, we read the first non-full page (1 I/O). Because the record is fixed-length, all pages in the “pages with space” list have space for at least one record, so we do not need to read more than one. Lastly, we insert the record (1 I/O). 1 + 1 + 1 = 3 I/O’s</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3d</a:t>
            </a:r>
            <a:endParaRPr/>
          </a:p>
        </p:txBody>
      </p:sp>
      <p:sp>
        <p:nvSpPr>
          <p:cNvPr id="434" name="Google Shape;434;p35"/>
          <p:cNvSpPr txBox="1"/>
          <p:nvPr>
            <p:ph idx="1" type="body"/>
          </p:nvPr>
        </p:nvSpPr>
        <p:spPr>
          <a:xfrm>
            <a:off x="727650" y="1776900"/>
            <a:ext cx="7688700" cy="794700"/>
          </a:xfrm>
          <a:prstGeom prst="rect">
            <a:avLst/>
          </a:prstGeom>
          <a:noFill/>
          <a:ln>
            <a:noFill/>
          </a:ln>
        </p:spPr>
        <p:txBody>
          <a:bodyPr anchorCtr="0" anchor="t" bIns="91425" lIns="91425" spcFirstLastPara="1" rIns="91425" wrap="square" tIns="91425">
            <a:noAutofit/>
          </a:bodyPr>
          <a:lstStyle/>
          <a:p>
            <a:pPr indent="0" lvl="0" marL="0" marR="10948" rtl="0" algn="l">
              <a:lnSpc>
                <a:spcPct val="115000"/>
              </a:lnSpc>
              <a:spcBef>
                <a:spcPts val="791"/>
              </a:spcBef>
              <a:spcAft>
                <a:spcPts val="0"/>
              </a:spcAft>
              <a:buSzPts val="1300"/>
              <a:buNone/>
            </a:pPr>
            <a:r>
              <a:rPr lang="en"/>
              <a:t>Now suppose we are using a page directory, with one directory page. What is the maximum number of I/Os required to insert a record?</a:t>
            </a:r>
            <a:endParaRPr/>
          </a:p>
        </p:txBody>
      </p:sp>
      <p:sp>
        <p:nvSpPr>
          <p:cNvPr id="435" name="Google Shape;435;p35"/>
          <p:cNvSpPr txBox="1"/>
          <p:nvPr/>
        </p:nvSpPr>
        <p:spPr>
          <a:xfrm>
            <a:off x="729450" y="2571750"/>
            <a:ext cx="7773300" cy="107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4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read the page directory (1 I/O). Next, we read a data page that the page directory said had enough space for our record (1 I/O). Then, we insert the record into the data page (1 I/O). Lastly, we update the page directory with the new amount of free space on the data page (1 I/O).</a:t>
            </a:r>
            <a:endParaRPr b="0" i="0" sz="1300" u="none" cap="none" strike="noStrike">
              <a:solidFill>
                <a:srgbClr val="FF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Proxima Nova"/>
                <a:ea typeface="Proxima Nova"/>
                <a:cs typeface="Proxima Nova"/>
                <a:sym typeface="Proxima Nova"/>
              </a:rPr>
              <a:t>Attendance Link</a:t>
            </a:r>
            <a:endParaRPr b="0" i="0" sz="2800" u="none" cap="none" strike="noStrike">
              <a:solidFill>
                <a:srgbClr val="000000"/>
              </a:solidFill>
              <a:latin typeface="Proxima Nova"/>
              <a:ea typeface="Proxima Nova"/>
              <a:cs typeface="Proxima Nova"/>
              <a:sym typeface="Proxima Nova"/>
            </a:endParaRPr>
          </a:p>
        </p:txBody>
      </p:sp>
      <p:sp>
        <p:nvSpPr>
          <p:cNvPr id="441" name="Google Shape;441;p36"/>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600"/>
              <a:buFont typeface="Arial"/>
              <a:buNone/>
            </a:pPr>
            <a:r>
              <a:rPr b="0" i="0" lang="en" sz="1600" u="sng" cap="none" strike="noStrike">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b="0" i="0" sz="1900" u="none" cap="none" strike="noStrike">
              <a:solidFill>
                <a:srgbClr val="595959"/>
              </a:solidFill>
              <a:latin typeface="Proxima Nova"/>
              <a:ea typeface="Proxima Nova"/>
              <a:cs typeface="Proxima Nova"/>
              <a:sym typeface="Proxima Nova"/>
            </a:endParaRPr>
          </a:p>
        </p:txBody>
      </p:sp>
      <p:pic>
        <p:nvPicPr>
          <p:cNvPr id="442" name="Google Shape;442;p36"/>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Fixed Length Records </a:t>
            </a:r>
            <a:endParaRPr/>
          </a:p>
        </p:txBody>
      </p:sp>
      <p:sp>
        <p:nvSpPr>
          <p:cNvPr id="110" name="Google Shape;110;p5"/>
          <p:cNvSpPr txBox="1"/>
          <p:nvPr/>
        </p:nvSpPr>
        <p:spPr>
          <a:xfrm>
            <a:off x="729450" y="1853850"/>
            <a:ext cx="7948200" cy="302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97A7"/>
                </a:solidFill>
                <a:latin typeface="Proxima Nova"/>
                <a:ea typeface="Proxima Nova"/>
                <a:cs typeface="Proxima Nova"/>
                <a:sym typeface="Proxima Nova"/>
              </a:rPr>
              <a:t>Fixed length records</a:t>
            </a:r>
            <a:r>
              <a:rPr b="0" i="0" lang="en" sz="1800" u="none" cap="none" strike="noStrike">
                <a:solidFill>
                  <a:schemeClr val="accent1"/>
                </a:solidFill>
                <a:latin typeface="Proxima Nova"/>
                <a:ea typeface="Proxima Nova"/>
                <a:cs typeface="Proxima Nova"/>
                <a:sym typeface="Proxima Nova"/>
              </a:rPr>
              <a:t> are when </a:t>
            </a:r>
            <a:r>
              <a:rPr b="1" i="0" lang="en" sz="1800" u="none" cap="none" strike="noStrike">
                <a:solidFill>
                  <a:schemeClr val="accent1"/>
                </a:solidFill>
                <a:latin typeface="Proxima Nova"/>
                <a:ea typeface="Proxima Nova"/>
                <a:cs typeface="Proxima Nova"/>
                <a:sym typeface="Proxima Nova"/>
              </a:rPr>
              <a:t>record lengths are fixed</a:t>
            </a:r>
            <a:r>
              <a:rPr b="0" i="0" lang="en" sz="1800" u="none" cap="none" strike="noStrike">
                <a:solidFill>
                  <a:schemeClr val="accent1"/>
                </a:solidFill>
                <a:latin typeface="Proxima Nova"/>
                <a:ea typeface="Proxima Nova"/>
                <a:cs typeface="Proxima Nova"/>
                <a:sym typeface="Proxima Nova"/>
              </a:rPr>
              <a:t> and </a:t>
            </a:r>
            <a:r>
              <a:rPr b="1" i="0" lang="en" sz="1800" u="none" cap="none" strike="noStrike">
                <a:solidFill>
                  <a:schemeClr val="accent1"/>
                </a:solidFill>
                <a:latin typeface="Proxima Nova"/>
                <a:ea typeface="Proxima Nova"/>
                <a:cs typeface="Proxima Nova"/>
                <a:sym typeface="Proxima Nova"/>
              </a:rPr>
              <a:t>field lengths are consistent</a:t>
            </a:r>
            <a:endParaRPr b="1" i="0" sz="1800" u="none" cap="none" strike="noStrike">
              <a:solidFill>
                <a:schemeClr val="accent1"/>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1800"/>
              <a:buFont typeface="Arial"/>
              <a:buNone/>
            </a:pPr>
            <a:r>
              <a:t/>
            </a:r>
            <a:endParaRPr b="0" i="0" sz="1800" u="none" cap="none" strike="noStrike">
              <a:solidFill>
                <a:schemeClr val="accent1"/>
              </a:solidFill>
              <a:latin typeface="Proxima Nova"/>
              <a:ea typeface="Proxima Nova"/>
              <a:cs typeface="Proxima Nova"/>
              <a:sym typeface="Proxima Nova"/>
            </a:endParaRPr>
          </a:p>
        </p:txBody>
      </p:sp>
      <p:pic>
        <p:nvPicPr>
          <p:cNvPr id="111" name="Google Shape;111;p5"/>
          <p:cNvPicPr preferRelativeResize="0"/>
          <p:nvPr/>
        </p:nvPicPr>
        <p:blipFill rotWithShape="1">
          <a:blip r:embed="rId3">
            <a:alphaModFix/>
          </a:blip>
          <a:srcRect b="0" l="0" r="0" t="0"/>
          <a:stretch/>
        </p:blipFill>
        <p:spPr>
          <a:xfrm>
            <a:off x="829725" y="3719324"/>
            <a:ext cx="3460200" cy="1094400"/>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4720962" y="3719329"/>
            <a:ext cx="3697200" cy="1094400"/>
          </a:xfrm>
          <a:prstGeom prst="rect">
            <a:avLst/>
          </a:prstGeom>
          <a:noFill/>
          <a:ln>
            <a:noFill/>
          </a:ln>
        </p:spPr>
      </p:pic>
      <p:sp>
        <p:nvSpPr>
          <p:cNvPr id="113" name="Google Shape;113;p5"/>
          <p:cNvSpPr txBox="1"/>
          <p:nvPr/>
        </p:nvSpPr>
        <p:spPr>
          <a:xfrm>
            <a:off x="729450" y="2523450"/>
            <a:ext cx="3560400" cy="109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accent1"/>
                </a:solidFill>
                <a:latin typeface="Proxima Nova"/>
                <a:ea typeface="Proxima Nova"/>
                <a:cs typeface="Proxima Nova"/>
                <a:sym typeface="Proxima Nova"/>
              </a:rPr>
              <a:t>Packed Records</a:t>
            </a:r>
            <a:r>
              <a:rPr b="0" i="0" lang="en" sz="1800" u="none" cap="none" strike="noStrike">
                <a:solidFill>
                  <a:schemeClr val="accent1"/>
                </a:solidFill>
                <a:latin typeface="Proxima Nova"/>
                <a:ea typeface="Proxima Nova"/>
                <a:cs typeface="Proxima Nova"/>
                <a:sym typeface="Proxima Nova"/>
              </a:rPr>
              <a:t>: no gaps between records, record ID is location in page</a:t>
            </a:r>
            <a:endParaRPr b="0" i="0" sz="1800" u="none" cap="none" strike="noStrike">
              <a:solidFill>
                <a:schemeClr val="accent1"/>
              </a:solidFill>
              <a:latin typeface="Proxima Nova"/>
              <a:ea typeface="Proxima Nova"/>
              <a:cs typeface="Proxima Nova"/>
              <a:sym typeface="Proxima Nova"/>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4" name="Google Shape;114;p5"/>
          <p:cNvSpPr txBox="1"/>
          <p:nvPr/>
        </p:nvSpPr>
        <p:spPr>
          <a:xfrm>
            <a:off x="4692350" y="2523450"/>
            <a:ext cx="3887100" cy="1384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accent1"/>
                </a:solidFill>
                <a:latin typeface="Proxima Nova"/>
                <a:ea typeface="Proxima Nova"/>
                <a:cs typeface="Proxima Nova"/>
                <a:sym typeface="Proxima Nova"/>
              </a:rPr>
              <a:t>Unpacked Records</a:t>
            </a:r>
            <a:r>
              <a:rPr b="0" i="0" lang="en" sz="1800" u="none" cap="none" strike="noStrike">
                <a:solidFill>
                  <a:schemeClr val="accent1"/>
                </a:solidFill>
                <a:latin typeface="Proxima Nova"/>
                <a:ea typeface="Proxima Nova"/>
                <a:cs typeface="Proxima Nova"/>
                <a:sym typeface="Proxima Nova"/>
              </a:rPr>
              <a:t>: allow gaps between records, use a bitmap to keep track of where the gaps are</a:t>
            </a:r>
            <a:endParaRPr b="0" i="0" sz="1800" u="none" cap="none" strike="noStrike">
              <a:solidFill>
                <a:schemeClr val="accent1"/>
              </a:solidFill>
              <a:latin typeface="Proxima Nova"/>
              <a:ea typeface="Proxima Nova"/>
              <a:cs typeface="Proxima Nova"/>
              <a:sym typeface="Proxima Nova"/>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000000"/>
                </a:solidFill>
                <a:latin typeface="Proxima Nova"/>
                <a:ea typeface="Proxima Nova"/>
                <a:cs typeface="Proxima Nova"/>
                <a:sym typeface="Proxima Nova"/>
              </a:rPr>
              <a:t>Variable Length Records</a:t>
            </a:r>
            <a:endParaRPr/>
          </a:p>
        </p:txBody>
      </p:sp>
      <p:sp>
        <p:nvSpPr>
          <p:cNvPr id="120" name="Google Shape;120;p6"/>
          <p:cNvSpPr txBox="1"/>
          <p:nvPr/>
        </p:nvSpPr>
        <p:spPr>
          <a:xfrm>
            <a:off x="729450" y="1853850"/>
            <a:ext cx="7948200" cy="71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97A7"/>
                </a:solidFill>
                <a:latin typeface="Proxima Nova"/>
                <a:ea typeface="Proxima Nova"/>
                <a:cs typeface="Proxima Nova"/>
                <a:sym typeface="Proxima Nova"/>
              </a:rPr>
              <a:t>Variable length records</a:t>
            </a:r>
            <a:r>
              <a:rPr b="0" i="0" lang="en" sz="1800" u="none" cap="none" strike="noStrike">
                <a:solidFill>
                  <a:schemeClr val="accent1"/>
                </a:solidFill>
                <a:latin typeface="Proxima Nova"/>
                <a:ea typeface="Proxima Nova"/>
                <a:cs typeface="Proxima Nova"/>
                <a:sym typeface="Proxima Nova"/>
              </a:rPr>
              <a:t> are when either </a:t>
            </a:r>
            <a:r>
              <a:rPr b="1" i="0" lang="en" sz="1800" u="none" cap="none" strike="noStrike">
                <a:solidFill>
                  <a:schemeClr val="accent1"/>
                </a:solidFill>
                <a:latin typeface="Proxima Nova"/>
                <a:ea typeface="Proxima Nova"/>
                <a:cs typeface="Proxima Nova"/>
                <a:sym typeface="Proxima Nova"/>
              </a:rPr>
              <a:t>record lengths are not fixed</a:t>
            </a:r>
            <a:r>
              <a:rPr b="0" i="0" lang="en" sz="1800" u="none" cap="none" strike="noStrike">
                <a:solidFill>
                  <a:schemeClr val="accent1"/>
                </a:solidFill>
                <a:latin typeface="Proxima Nova"/>
                <a:ea typeface="Proxima Nova"/>
                <a:cs typeface="Proxima Nova"/>
                <a:sym typeface="Proxima Nova"/>
              </a:rPr>
              <a:t> or </a:t>
            </a:r>
            <a:r>
              <a:rPr b="1" i="0" lang="en" sz="1800" u="none" cap="none" strike="noStrike">
                <a:solidFill>
                  <a:schemeClr val="accent1"/>
                </a:solidFill>
                <a:latin typeface="Proxima Nova"/>
                <a:ea typeface="Proxima Nova"/>
                <a:cs typeface="Proxima Nova"/>
                <a:sym typeface="Proxima Nova"/>
              </a:rPr>
              <a:t>field lengths are not consistent</a:t>
            </a:r>
            <a:endParaRPr b="1" i="0" sz="1800" u="none" cap="none" strike="noStrike">
              <a:solidFill>
                <a:schemeClr val="accent1"/>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1800"/>
              <a:buFont typeface="Arial"/>
              <a:buNone/>
            </a:pPr>
            <a:r>
              <a:t/>
            </a:r>
            <a:endParaRPr b="0" i="0" sz="1800" u="none" cap="none" strike="noStrike">
              <a:solidFill>
                <a:schemeClr val="accent1"/>
              </a:solidFill>
              <a:latin typeface="Proxima Nova"/>
              <a:ea typeface="Proxima Nova"/>
              <a:cs typeface="Proxima Nova"/>
              <a:sym typeface="Proxima Nova"/>
            </a:endParaRPr>
          </a:p>
        </p:txBody>
      </p:sp>
      <p:sp>
        <p:nvSpPr>
          <p:cNvPr id="121" name="Google Shape;121;p6"/>
          <p:cNvSpPr txBox="1"/>
          <p:nvPr/>
        </p:nvSpPr>
        <p:spPr>
          <a:xfrm>
            <a:off x="729450" y="2512850"/>
            <a:ext cx="7840200" cy="242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We can store variable length length records with an array of field offsets:</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000"/>
              <a:buFont typeface="Arial"/>
              <a:buNone/>
            </a:pPr>
            <a:r>
              <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000"/>
              <a:buFont typeface="Arial"/>
              <a:buNone/>
            </a:pPr>
            <a:r>
              <a:t/>
            </a:r>
            <a:endParaRPr b="0" i="0" sz="10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160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Each record contains a </a:t>
            </a:r>
            <a:r>
              <a:rPr b="1" i="0" lang="en" sz="1800" u="none" cap="none" strike="noStrike">
                <a:solidFill>
                  <a:srgbClr val="0097A7"/>
                </a:solidFill>
                <a:latin typeface="Proxima Nova"/>
                <a:ea typeface="Proxima Nova"/>
                <a:cs typeface="Proxima Nova"/>
                <a:sym typeface="Proxima Nova"/>
              </a:rPr>
              <a:t>record header</a:t>
            </a:r>
            <a:endParaRPr b="0" i="0" sz="1800" u="none" cap="none" strike="noStrike">
              <a:solidFill>
                <a:srgbClr val="0097A7"/>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Variable length fields are placed </a:t>
            </a:r>
            <a:r>
              <a:rPr b="0" i="1" lang="en" sz="1800" u="none" cap="none" strike="noStrike">
                <a:solidFill>
                  <a:srgbClr val="595959"/>
                </a:solidFill>
                <a:latin typeface="Proxima Nova"/>
                <a:ea typeface="Proxima Nova"/>
                <a:cs typeface="Proxima Nova"/>
                <a:sym typeface="Proxima Nova"/>
              </a:rPr>
              <a:t>after</a:t>
            </a:r>
            <a:r>
              <a:rPr b="0" i="0" lang="en" sz="1800" u="none" cap="none" strike="noStrike">
                <a:solidFill>
                  <a:srgbClr val="595959"/>
                </a:solidFill>
                <a:latin typeface="Proxima Nova"/>
                <a:ea typeface="Proxima Nova"/>
                <a:cs typeface="Proxima Nova"/>
                <a:sym typeface="Proxima Nova"/>
              </a:rPr>
              <a:t> fixed length fields</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Record header stores </a:t>
            </a:r>
            <a:r>
              <a:rPr b="1" i="0" lang="en" sz="1800" u="none" cap="none" strike="noStrike">
                <a:solidFill>
                  <a:srgbClr val="0097A7"/>
                </a:solidFill>
                <a:latin typeface="Proxima Nova"/>
                <a:ea typeface="Proxima Nova"/>
                <a:cs typeface="Proxima Nova"/>
                <a:sym typeface="Proxima Nova"/>
              </a:rPr>
              <a:t>field offset</a:t>
            </a:r>
            <a:r>
              <a:rPr b="0" i="0" lang="en" sz="1800" u="none" cap="none" strike="noStrike">
                <a:solidFill>
                  <a:srgbClr val="595959"/>
                </a:solidFill>
                <a:latin typeface="Proxima Nova"/>
                <a:ea typeface="Proxima Nova"/>
                <a:cs typeface="Proxima Nova"/>
                <a:sym typeface="Proxima Nova"/>
              </a:rPr>
              <a:t> (where variable length field ends)</a:t>
            </a:r>
            <a:endParaRPr b="0" i="0" sz="1800" u="none" cap="none" strike="noStrike">
              <a:solidFill>
                <a:srgbClr val="595959"/>
              </a:solidFill>
              <a:latin typeface="Proxima Nova"/>
              <a:ea typeface="Proxima Nova"/>
              <a:cs typeface="Proxima Nova"/>
              <a:sym typeface="Proxima Nova"/>
            </a:endParaRPr>
          </a:p>
        </p:txBody>
      </p:sp>
      <p:pic>
        <p:nvPicPr>
          <p:cNvPr descr="Capture.PNG" id="122" name="Google Shape;122;p6"/>
          <p:cNvPicPr preferRelativeResize="0"/>
          <p:nvPr/>
        </p:nvPicPr>
        <p:blipFill rotWithShape="1">
          <a:blip r:embed="rId3">
            <a:alphaModFix/>
          </a:blip>
          <a:srcRect b="0" l="0" r="0" t="0"/>
          <a:stretch/>
        </p:blipFill>
        <p:spPr>
          <a:xfrm>
            <a:off x="1873050" y="2916350"/>
            <a:ext cx="5397900" cy="9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000000"/>
                </a:solidFill>
                <a:latin typeface="Proxima Nova"/>
                <a:ea typeface="Proxima Nova"/>
                <a:cs typeface="Proxima Nova"/>
                <a:sym typeface="Proxima Nova"/>
              </a:rPr>
              <a:t>Variable Length Records: Slotted Pages</a:t>
            </a:r>
            <a:endParaRPr/>
          </a:p>
        </p:txBody>
      </p:sp>
      <p:sp>
        <p:nvSpPr>
          <p:cNvPr id="128" name="Google Shape;128;p7"/>
          <p:cNvSpPr txBox="1"/>
          <p:nvPr/>
        </p:nvSpPr>
        <p:spPr>
          <a:xfrm>
            <a:off x="677675" y="1905125"/>
            <a:ext cx="7882200" cy="292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Move page header to </a:t>
            </a:r>
            <a:r>
              <a:rPr b="0" i="1" lang="en" sz="1800" u="none" cap="none" strike="noStrike">
                <a:solidFill>
                  <a:srgbClr val="595959"/>
                </a:solidFill>
                <a:latin typeface="Proxima Nova"/>
                <a:ea typeface="Proxima Nova"/>
                <a:cs typeface="Proxima Nova"/>
                <a:sym typeface="Proxima Nova"/>
              </a:rPr>
              <a:t>end</a:t>
            </a:r>
            <a:r>
              <a:rPr b="0" i="0" lang="en" sz="1800" u="none" cap="none" strike="noStrike">
                <a:solidFill>
                  <a:srgbClr val="595959"/>
                </a:solidFill>
                <a:latin typeface="Proxima Nova"/>
                <a:ea typeface="Proxima Nova"/>
                <a:cs typeface="Proxima Nova"/>
                <a:sym typeface="Proxima Nova"/>
              </a:rPr>
              <a:t> of page (footer) - to allow for growth</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Store length and pointer to start of each record in footer</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Store a pointer to free space</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Deleting records may cause fragmentation if we use an </a:t>
            </a:r>
            <a:r>
              <a:rPr b="0" i="1" lang="en" sz="1800" u="none" cap="none" strike="noStrike">
                <a:solidFill>
                  <a:srgbClr val="595959"/>
                </a:solidFill>
                <a:latin typeface="Proxima Nova"/>
                <a:ea typeface="Proxima Nova"/>
                <a:cs typeface="Proxima Nova"/>
                <a:sym typeface="Proxima Nova"/>
              </a:rPr>
              <a:t>unpacked</a:t>
            </a:r>
            <a:r>
              <a:rPr b="0" i="0" lang="en" sz="1800" u="none" cap="none" strike="noStrike">
                <a:solidFill>
                  <a:srgbClr val="595959"/>
                </a:solidFill>
                <a:latin typeface="Proxima Nova"/>
                <a:ea typeface="Proxima Nova"/>
                <a:cs typeface="Proxima Nova"/>
                <a:sym typeface="Proxima Nova"/>
              </a:rPr>
              <a:t> layout</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pic>
        <p:nvPicPr>
          <p:cNvPr id="129" name="Google Shape;129;p7"/>
          <p:cNvPicPr preferRelativeResize="0"/>
          <p:nvPr/>
        </p:nvPicPr>
        <p:blipFill rotWithShape="1">
          <a:blip r:embed="rId3">
            <a:alphaModFix/>
          </a:blip>
          <a:srcRect b="0" l="0" r="0" t="0"/>
          <a:stretch/>
        </p:blipFill>
        <p:spPr>
          <a:xfrm>
            <a:off x="2687511" y="3208725"/>
            <a:ext cx="3768974" cy="193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000000"/>
                </a:solidFill>
                <a:latin typeface="Proxima Nova"/>
                <a:ea typeface="Proxima Nova"/>
                <a:cs typeface="Proxima Nova"/>
                <a:sym typeface="Proxima Nova"/>
              </a:rPr>
              <a:t>Heap Files and Sorted Files</a:t>
            </a:r>
            <a:endParaRPr sz="28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2600"/>
              <a:buNone/>
            </a:pPr>
            <a:r>
              <a:t/>
            </a:r>
            <a:endParaRPr/>
          </a:p>
        </p:txBody>
      </p:sp>
      <p:sp>
        <p:nvSpPr>
          <p:cNvPr id="135" name="Google Shape;135;p8"/>
          <p:cNvSpPr txBox="1"/>
          <p:nvPr>
            <p:ph idx="1" type="body"/>
          </p:nvPr>
        </p:nvSpPr>
        <p:spPr>
          <a:xfrm>
            <a:off x="729450" y="1853850"/>
            <a:ext cx="7688700" cy="29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latin typeface="Proxima Nova"/>
                <a:ea typeface="Proxima Nova"/>
                <a:cs typeface="Proxima Nova"/>
                <a:sym typeface="Proxima Nova"/>
              </a:rPr>
              <a:t>A </a:t>
            </a:r>
            <a:r>
              <a:rPr b="1" lang="en" sz="1600">
                <a:solidFill>
                  <a:srgbClr val="0097A7"/>
                </a:solidFill>
                <a:latin typeface="Proxima Nova"/>
                <a:ea typeface="Proxima Nova"/>
                <a:cs typeface="Proxima Nova"/>
                <a:sym typeface="Proxima Nova"/>
              </a:rPr>
              <a:t>heap file</a:t>
            </a:r>
            <a:r>
              <a:rPr lang="en" sz="1600">
                <a:latin typeface="Proxima Nova"/>
                <a:ea typeface="Proxima Nova"/>
                <a:cs typeface="Proxima Nova"/>
                <a:sym typeface="Proxima Nova"/>
              </a:rPr>
              <a:t> is just a file with no order enforced.</a:t>
            </a:r>
            <a:endParaRPr sz="1600">
              <a:latin typeface="Proxima Nova"/>
              <a:ea typeface="Proxima Nova"/>
              <a:cs typeface="Proxima Nova"/>
              <a:sym typeface="Proxima Nova"/>
            </a:endParaRPr>
          </a:p>
          <a:p>
            <a:pPr indent="-330200" lvl="0" marL="457200" rtl="0" algn="l">
              <a:lnSpc>
                <a:spcPct val="115000"/>
              </a:lnSpc>
              <a:spcBef>
                <a:spcPts val="1600"/>
              </a:spcBef>
              <a:spcAft>
                <a:spcPts val="0"/>
              </a:spcAft>
              <a:buSzPts val="1600"/>
              <a:buFont typeface="Proxima Nova"/>
              <a:buChar char="●"/>
            </a:pPr>
            <a:r>
              <a:rPr lang="en" sz="1600">
                <a:latin typeface="Proxima Nova"/>
                <a:ea typeface="Proxima Nova"/>
                <a:cs typeface="Proxima Nova"/>
                <a:sym typeface="Proxima Nova"/>
              </a:rPr>
              <a:t>Within a heap file, we keep track of pages</a:t>
            </a:r>
            <a:endParaRPr sz="1600">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Within a page, keep track of records (and free space)</a:t>
            </a:r>
            <a:endParaRPr sz="1400">
              <a:latin typeface="Proxima Nova"/>
              <a:ea typeface="Proxima Nova"/>
              <a:cs typeface="Proxima Nova"/>
              <a:sym typeface="Proxima Nova"/>
            </a:endParaRPr>
          </a:p>
          <a:p>
            <a:pPr indent="-317500" lvl="2" marL="13716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Records placed arbitrarily across pages</a:t>
            </a:r>
            <a:endParaRPr sz="1800">
              <a:latin typeface="Proxima Nova"/>
              <a:ea typeface="Proxima Nova"/>
              <a:cs typeface="Proxima Nova"/>
              <a:sym typeface="Proxima Nova"/>
            </a:endParaRPr>
          </a:p>
          <a:p>
            <a:pPr indent="0" lvl="0" marL="0" rtl="0" algn="l">
              <a:lnSpc>
                <a:spcPct val="115000"/>
              </a:lnSpc>
              <a:spcBef>
                <a:spcPts val="1600"/>
              </a:spcBef>
              <a:spcAft>
                <a:spcPts val="0"/>
              </a:spcAft>
              <a:buSzPts val="1300"/>
              <a:buNone/>
            </a:pPr>
            <a:r>
              <a:rPr lang="en" sz="1600">
                <a:latin typeface="Proxima Nova"/>
                <a:ea typeface="Proxima Nova"/>
                <a:cs typeface="Proxima Nova"/>
                <a:sym typeface="Proxima Nova"/>
              </a:rPr>
              <a:t>A </a:t>
            </a:r>
            <a:r>
              <a:rPr b="1" lang="en" sz="1600">
                <a:solidFill>
                  <a:srgbClr val="0097A7"/>
                </a:solidFill>
                <a:latin typeface="Proxima Nova"/>
                <a:ea typeface="Proxima Nova"/>
                <a:cs typeface="Proxima Nova"/>
                <a:sym typeface="Proxima Nova"/>
              </a:rPr>
              <a:t>sorted file</a:t>
            </a:r>
            <a:r>
              <a:rPr lang="en" sz="1600">
                <a:latin typeface="Proxima Nova"/>
                <a:ea typeface="Proxima Nova"/>
                <a:cs typeface="Proxima Nova"/>
                <a:sym typeface="Proxima Nova"/>
              </a:rPr>
              <a:t> is similar to a heap file, except we require it be sorted on a key (a subset of the fields).</a:t>
            </a:r>
            <a:endParaRPr sz="1600">
              <a:latin typeface="Proxima Nova"/>
              <a:ea typeface="Proxima Nova"/>
              <a:cs typeface="Proxima Nova"/>
              <a:sym typeface="Proxima Nova"/>
            </a:endParaRPr>
          </a:p>
          <a:p>
            <a:pPr indent="-330200" lvl="0" marL="457200" rtl="0" algn="l">
              <a:lnSpc>
                <a:spcPct val="115000"/>
              </a:lnSpc>
              <a:spcBef>
                <a:spcPts val="1600"/>
              </a:spcBef>
              <a:spcAft>
                <a:spcPts val="0"/>
              </a:spcAft>
              <a:buSzPts val="1600"/>
              <a:buFont typeface="Proxima Nova"/>
              <a:buChar char="●"/>
            </a:pPr>
            <a:r>
              <a:rPr lang="en" sz="1600">
                <a:latin typeface="Proxima Nova"/>
                <a:ea typeface="Proxima Nova"/>
                <a:cs typeface="Proxima Nova"/>
                <a:sym typeface="Proxima Nova"/>
              </a:rPr>
              <a:t>Implemented using page directories, data pages ordered based on how records are sorted</a:t>
            </a:r>
            <a:endParaRPr sz="1600">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We can use binary search on the key the file is sorted on to find records!</a:t>
            </a:r>
            <a:endParaRPr sz="1400">
              <a:latin typeface="Proxima Nova"/>
              <a:ea typeface="Proxima Nova"/>
              <a:cs typeface="Proxima Nova"/>
              <a:sym typeface="Proxima Nova"/>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000000"/>
                </a:solidFill>
                <a:latin typeface="Proxima Nova"/>
                <a:ea typeface="Proxima Nova"/>
                <a:cs typeface="Proxima Nova"/>
                <a:sym typeface="Proxima Nova"/>
              </a:rPr>
              <a:t>Heap Files: List Implementation</a:t>
            </a:r>
            <a:endParaRPr sz="28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2600"/>
              <a:buNone/>
            </a:pPr>
            <a:r>
              <a:t/>
            </a:r>
            <a:endParaRPr/>
          </a:p>
        </p:txBody>
      </p:sp>
      <p:sp>
        <p:nvSpPr>
          <p:cNvPr id="141" name="Google Shape;141;p9"/>
          <p:cNvSpPr txBox="1"/>
          <p:nvPr>
            <p:ph idx="1" type="body"/>
          </p:nvPr>
        </p:nvSpPr>
        <p:spPr>
          <a:xfrm>
            <a:off x="729450" y="1944400"/>
            <a:ext cx="7688700" cy="18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Proxima Nova"/>
                <a:ea typeface="Proxima Nova"/>
                <a:cs typeface="Proxima Nova"/>
                <a:sym typeface="Proxima Nova"/>
              </a:rPr>
              <a:t>One approach to implementing a heap file is as a </a:t>
            </a:r>
            <a:r>
              <a:rPr b="1" lang="en" sz="1800">
                <a:solidFill>
                  <a:srgbClr val="0097A7"/>
                </a:solidFill>
                <a:latin typeface="Proxima Nova"/>
                <a:ea typeface="Proxima Nova"/>
                <a:cs typeface="Proxima Nova"/>
                <a:sym typeface="Proxima Nova"/>
              </a:rPr>
              <a:t>list</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342900" lvl="0" marL="457200" rtl="0" algn="l">
              <a:lnSpc>
                <a:spcPct val="115000"/>
              </a:lnSpc>
              <a:spcBef>
                <a:spcPts val="1600"/>
              </a:spcBef>
              <a:spcAft>
                <a:spcPts val="0"/>
              </a:spcAft>
              <a:buSzPts val="1800"/>
              <a:buFont typeface="Proxima Nova"/>
              <a:buChar char="●"/>
            </a:pPr>
            <a:r>
              <a:rPr lang="en" sz="1800">
                <a:latin typeface="Proxima Nova"/>
                <a:ea typeface="Proxima Nova"/>
                <a:cs typeface="Proxima Nova"/>
                <a:sym typeface="Proxima Nova"/>
              </a:rPr>
              <a:t>Each page has two pointers (previous and next pages), free space, and data.</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We have two linked lists of pages, both connected to a </a:t>
            </a:r>
            <a:r>
              <a:rPr b="1" lang="en" sz="1800">
                <a:solidFill>
                  <a:srgbClr val="0097A7"/>
                </a:solidFill>
                <a:latin typeface="Proxima Nova"/>
                <a:ea typeface="Proxima Nova"/>
                <a:cs typeface="Proxima Nova"/>
                <a:sym typeface="Proxima Nova"/>
              </a:rPr>
              <a:t>header page</a:t>
            </a:r>
            <a:endParaRPr sz="1800">
              <a:solidFill>
                <a:srgbClr val="0097A7"/>
              </a:solidFill>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List of full pages</a:t>
            </a:r>
            <a:endParaRPr sz="1400">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sz="1400">
                <a:latin typeface="Proxima Nova"/>
                <a:ea typeface="Proxima Nova"/>
                <a:cs typeface="Proxima Nova"/>
                <a:sym typeface="Proxima Nova"/>
              </a:rPr>
              <a:t>List of pages with some empty space</a:t>
            </a:r>
            <a:endParaRPr sz="1400">
              <a:latin typeface="Proxima Nova"/>
              <a:ea typeface="Proxima Nova"/>
              <a:cs typeface="Proxima Nova"/>
              <a:sym typeface="Proxima Nova"/>
            </a:endParaRPr>
          </a:p>
          <a:p>
            <a:pPr indent="0" lvl="0" marL="0" rtl="0" algn="l">
              <a:lnSpc>
                <a:spcPct val="115000"/>
              </a:lnSpc>
              <a:spcBef>
                <a:spcPts val="1600"/>
              </a:spcBef>
              <a:spcAft>
                <a:spcPts val="0"/>
              </a:spcAft>
              <a:buSzPts val="1300"/>
              <a:buNone/>
            </a:pPr>
            <a:r>
              <a:t/>
            </a:r>
            <a:endParaRPr sz="1800">
              <a:latin typeface="Proxima Nova"/>
              <a:ea typeface="Proxima Nova"/>
              <a:cs typeface="Proxima Nova"/>
              <a:sym typeface="Proxima Nova"/>
            </a:endParaRPr>
          </a:p>
          <a:p>
            <a:pPr indent="0" lvl="0" marL="0" rtl="0" algn="l">
              <a:lnSpc>
                <a:spcPct val="115000"/>
              </a:lnSpc>
              <a:spcBef>
                <a:spcPts val="1600"/>
              </a:spcBef>
              <a:spcAft>
                <a:spcPts val="1600"/>
              </a:spcAft>
              <a:buSzPts val="1300"/>
              <a:buNone/>
            </a:pPr>
            <a:r>
              <a:t/>
            </a:r>
            <a:endParaRPr/>
          </a:p>
        </p:txBody>
      </p:sp>
      <p:pic>
        <p:nvPicPr>
          <p:cNvPr id="142" name="Google Shape;142;p9"/>
          <p:cNvPicPr preferRelativeResize="0"/>
          <p:nvPr/>
        </p:nvPicPr>
        <p:blipFill rotWithShape="1">
          <a:blip r:embed="rId3">
            <a:alphaModFix/>
          </a:blip>
          <a:srcRect b="0" l="0" r="0" t="0"/>
          <a:stretch/>
        </p:blipFill>
        <p:spPr>
          <a:xfrm>
            <a:off x="5725975" y="3497175"/>
            <a:ext cx="3265625" cy="157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