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Proxima Nova"/>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3" roundtripDataSignature="AMtx7mjjoggImd3EAXRzhgA/gO0S9P8L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ProximaNova-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ProximaNova-italic.fntdata"/><Relationship Id="rId12" Type="http://schemas.openxmlformats.org/officeDocument/2006/relationships/slide" Target="slides/slide7.xml"/><Relationship Id="rId56" Type="http://schemas.openxmlformats.org/officeDocument/2006/relationships/font" Target="fonts/ProximaNova-bold.fntdata"/><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we have </a:t>
            </a:r>
            <a:r>
              <a:rPr b="1" lang="en"/>
              <a:t>index</a:t>
            </a:r>
            <a:r>
              <a:rPr lang="en"/>
              <a:t> nested loop join. It’s the same concept as before, but instead of scanning through all of S, we use an index to find matching S tuples.</a:t>
            </a:r>
            <a:endParaRPr/>
          </a:p>
          <a:p>
            <a:pPr indent="-298450" lvl="0" marL="457200" rtl="0" algn="l">
              <a:lnSpc>
                <a:spcPct val="100000"/>
              </a:lnSpc>
              <a:spcBef>
                <a:spcPts val="0"/>
              </a:spcBef>
              <a:spcAft>
                <a:spcPts val="0"/>
              </a:spcAft>
              <a:buSzPts val="1100"/>
              <a:buChar char="-"/>
            </a:pPr>
            <a:r>
              <a:rPr lang="en"/>
              <a:t>Thus, the </a:t>
            </a:r>
            <a:r>
              <a:rPr b="1" lang="en"/>
              <a:t>cost</a:t>
            </a:r>
            <a:r>
              <a:rPr lang="en"/>
              <a:t> is equal to the number of pages in R plus the number of records in R times the cost to find matching S tuples.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How </a:t>
            </a:r>
            <a:r>
              <a:rPr b="1" lang="en"/>
              <a:t>much</a:t>
            </a:r>
            <a:r>
              <a:rPr lang="en"/>
              <a:t> does it cost to find matching S tuples? Well, it depends on the implementation of our index. </a:t>
            </a:r>
            <a:endParaRPr/>
          </a:p>
          <a:p>
            <a:pPr indent="-298450" lvl="0" marL="457200" rtl="0" algn="l">
              <a:lnSpc>
                <a:spcPct val="100000"/>
              </a:lnSpc>
              <a:spcBef>
                <a:spcPts val="0"/>
              </a:spcBef>
              <a:spcAft>
                <a:spcPts val="0"/>
              </a:spcAft>
              <a:buSzPts val="1100"/>
              <a:buChar char="-"/>
            </a:pPr>
            <a:r>
              <a:rPr lang="en"/>
              <a:t>For </a:t>
            </a:r>
            <a:r>
              <a:rPr b="1" lang="en"/>
              <a:t>Alternative</a:t>
            </a:r>
            <a:r>
              <a:rPr lang="en"/>
              <a:t> 1, the cost involves traversing from our root to our leaf, then we must read in all leaves with matching tuples</a:t>
            </a:r>
            <a:endParaRPr/>
          </a:p>
          <a:p>
            <a:pPr indent="-298450" lvl="0" marL="457200" rtl="0" algn="l">
              <a:lnSpc>
                <a:spcPct val="100000"/>
              </a:lnSpc>
              <a:spcBef>
                <a:spcPts val="0"/>
              </a:spcBef>
              <a:spcAft>
                <a:spcPts val="0"/>
              </a:spcAft>
              <a:buSzPts val="1100"/>
              <a:buChar char="-"/>
            </a:pPr>
            <a:r>
              <a:rPr lang="en"/>
              <a:t>For </a:t>
            </a:r>
            <a:r>
              <a:rPr b="1" lang="en"/>
              <a:t>alternative</a:t>
            </a:r>
            <a:r>
              <a:rPr lang="en"/>
              <a:t> 2 and 3, the cost involves traversing from our root to our leaf with record IDs, then we must fetch actual records from disk!</a:t>
            </a:r>
            <a:endParaRPr/>
          </a:p>
          <a:p>
            <a:pPr indent="-298450" lvl="1" marL="914400" rtl="0" algn="l">
              <a:lnSpc>
                <a:spcPct val="100000"/>
              </a:lnSpc>
              <a:spcBef>
                <a:spcPts val="0"/>
              </a:spcBef>
              <a:spcAft>
                <a:spcPts val="0"/>
              </a:spcAft>
              <a:buSzPts val="1100"/>
              <a:buChar char="-"/>
            </a:pPr>
            <a:r>
              <a:rPr lang="en"/>
              <a:t>IF the index is </a:t>
            </a:r>
            <a:r>
              <a:rPr b="1" lang="en"/>
              <a:t>clustered</a:t>
            </a:r>
            <a:r>
              <a:rPr lang="en"/>
              <a:t>, we can expect 1 I/O per page. </a:t>
            </a:r>
            <a:endParaRPr/>
          </a:p>
          <a:p>
            <a:pPr indent="-298450" lvl="1" marL="914400" rtl="0" algn="l">
              <a:lnSpc>
                <a:spcPct val="100000"/>
              </a:lnSpc>
              <a:spcBef>
                <a:spcPts val="0"/>
              </a:spcBef>
              <a:spcAft>
                <a:spcPts val="0"/>
              </a:spcAft>
              <a:buSzPts val="1100"/>
              <a:buChar char="-"/>
            </a:pPr>
            <a:r>
              <a:rPr lang="en"/>
              <a:t>If the index is unclustered, we can expect 1 I/O per record or tuple.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we have </a:t>
            </a:r>
            <a:r>
              <a:rPr b="1" lang="en"/>
              <a:t>sort</a:t>
            </a:r>
            <a:r>
              <a:rPr lang="en"/>
              <a:t> merge join. </a:t>
            </a:r>
            <a:endParaRPr/>
          </a:p>
          <a:p>
            <a:pPr indent="-298450" lvl="0" marL="457200" rtl="0" algn="l">
              <a:lnSpc>
                <a:spcPct val="100000"/>
              </a:lnSpc>
              <a:spcBef>
                <a:spcPts val="0"/>
              </a:spcBef>
              <a:spcAft>
                <a:spcPts val="0"/>
              </a:spcAft>
              <a:buSzPts val="1100"/>
              <a:buChar char="-"/>
            </a:pPr>
            <a:r>
              <a:rPr lang="en"/>
              <a:t>Remember external merge sort from pre-midterm 1? Those formulas and techniques come back in this join. </a:t>
            </a:r>
            <a:endParaRPr/>
          </a:p>
          <a:p>
            <a:pPr indent="-298450" lvl="0" marL="457200" rtl="0" algn="l">
              <a:lnSpc>
                <a:spcPct val="100000"/>
              </a:lnSpc>
              <a:spcBef>
                <a:spcPts val="0"/>
              </a:spcBef>
              <a:spcAft>
                <a:spcPts val="0"/>
              </a:spcAft>
              <a:buSzPts val="1100"/>
              <a:buChar char="-"/>
            </a:pPr>
            <a:r>
              <a:rPr lang="en"/>
              <a:t>The idea is to sort </a:t>
            </a:r>
            <a:r>
              <a:rPr b="1" lang="en"/>
              <a:t>both R</a:t>
            </a:r>
            <a:r>
              <a:rPr lang="en"/>
              <a:t> and </a:t>
            </a:r>
            <a:r>
              <a:rPr b="1" lang="en"/>
              <a:t>S through</a:t>
            </a:r>
            <a:r>
              <a:rPr lang="en"/>
              <a:t> external sorting, </a:t>
            </a:r>
            <a:endParaRPr/>
          </a:p>
          <a:p>
            <a:pPr indent="-298450" lvl="0" marL="457200" rtl="0" algn="l">
              <a:lnSpc>
                <a:spcPct val="100000"/>
              </a:lnSpc>
              <a:spcBef>
                <a:spcPts val="0"/>
              </a:spcBef>
              <a:spcAft>
                <a:spcPts val="0"/>
              </a:spcAft>
              <a:buSzPts val="1100"/>
              <a:buChar char="-"/>
            </a:pPr>
            <a:r>
              <a:rPr lang="en"/>
              <a:t>Then, as we </a:t>
            </a:r>
            <a:r>
              <a:rPr b="1" lang="en"/>
              <a:t>merge</a:t>
            </a:r>
            <a:r>
              <a:rPr lang="en"/>
              <a:t> R and S, we look for records that meet our predicate. </a:t>
            </a:r>
            <a:endParaRPr/>
          </a:p>
          <a:p>
            <a:pPr indent="-298450" lvl="0" marL="457200" rtl="0" algn="l">
              <a:lnSpc>
                <a:spcPct val="100000"/>
              </a:lnSpc>
              <a:spcBef>
                <a:spcPts val="0"/>
              </a:spcBef>
              <a:spcAft>
                <a:spcPts val="0"/>
              </a:spcAft>
              <a:buSzPts val="1100"/>
              <a:buChar char="-"/>
            </a:pPr>
            <a:r>
              <a:rPr lang="en"/>
              <a:t>The total cost is therefore the cost to sort R, cost to sort S, and the sum of the number of pages in R and the number of pages in 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R and S were </a:t>
            </a:r>
            <a:r>
              <a:rPr b="1" lang="en"/>
              <a:t>sorted already</a:t>
            </a:r>
            <a:r>
              <a:rPr lang="en"/>
              <a:t>, we can exclude the sorting costs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sort merge join, we can perform an </a:t>
            </a:r>
            <a:r>
              <a:rPr b="1" lang="en"/>
              <a:t>optimization</a:t>
            </a:r>
            <a:r>
              <a:rPr lang="en"/>
              <a:t> where we combine the last sort pass with the merging step. </a:t>
            </a:r>
            <a:endParaRPr/>
          </a:p>
          <a:p>
            <a:pPr indent="-298450" lvl="0" marL="457200" rtl="0" algn="l">
              <a:lnSpc>
                <a:spcPct val="100000"/>
              </a:lnSpc>
              <a:spcBef>
                <a:spcPts val="0"/>
              </a:spcBef>
              <a:spcAft>
                <a:spcPts val="0"/>
              </a:spcAft>
              <a:buSzPts val="1100"/>
              <a:buChar char="-"/>
            </a:pPr>
            <a:r>
              <a:rPr b="1" lang="en"/>
              <a:t>Normally</a:t>
            </a:r>
            <a:r>
              <a:rPr lang="en"/>
              <a:t>, </a:t>
            </a:r>
            <a:endParaRPr/>
          </a:p>
          <a:p>
            <a:pPr indent="-298450" lvl="1" marL="914400" rtl="0" algn="l">
              <a:lnSpc>
                <a:spcPct val="100000"/>
              </a:lnSpc>
              <a:spcBef>
                <a:spcPts val="0"/>
              </a:spcBef>
              <a:spcAft>
                <a:spcPts val="0"/>
              </a:spcAft>
              <a:buSzPts val="1100"/>
              <a:buChar char="-"/>
            </a:pPr>
            <a:r>
              <a:rPr b="1" lang="en"/>
              <a:t>In</a:t>
            </a:r>
            <a:r>
              <a:rPr lang="en"/>
              <a:t> the last sort pass,</a:t>
            </a:r>
            <a:endParaRPr/>
          </a:p>
          <a:p>
            <a:pPr indent="-298450" lvl="2" marL="1371600" rtl="0" algn="l">
              <a:lnSpc>
                <a:spcPct val="100000"/>
              </a:lnSpc>
              <a:spcBef>
                <a:spcPts val="0"/>
              </a:spcBef>
              <a:spcAft>
                <a:spcPts val="0"/>
              </a:spcAft>
              <a:buSzPts val="1100"/>
              <a:buChar char="-"/>
            </a:pPr>
            <a:r>
              <a:rPr lang="en"/>
              <a:t>We </a:t>
            </a:r>
            <a:r>
              <a:rPr b="1" lang="en"/>
              <a:t>load</a:t>
            </a:r>
            <a:r>
              <a:rPr lang="en"/>
              <a:t> in pages of R into memory, create a sorted run of R, then stream that run into disk. </a:t>
            </a:r>
            <a:endParaRPr/>
          </a:p>
          <a:p>
            <a:pPr indent="-298450" lvl="2" marL="1371600" rtl="0" algn="l">
              <a:lnSpc>
                <a:spcPct val="100000"/>
              </a:lnSpc>
              <a:spcBef>
                <a:spcPts val="0"/>
              </a:spcBef>
              <a:spcAft>
                <a:spcPts val="0"/>
              </a:spcAft>
              <a:buSzPts val="1100"/>
              <a:buChar char="-"/>
            </a:pPr>
            <a:r>
              <a:rPr lang="en"/>
              <a:t>We do the </a:t>
            </a:r>
            <a:r>
              <a:rPr b="1" lang="en"/>
              <a:t>same</a:t>
            </a:r>
            <a:r>
              <a:rPr lang="en"/>
              <a:t> for S. </a:t>
            </a:r>
            <a:endParaRPr/>
          </a:p>
          <a:p>
            <a:pPr indent="-298450" lvl="1" marL="914400" rtl="0" algn="l">
              <a:lnSpc>
                <a:spcPct val="100000"/>
              </a:lnSpc>
              <a:spcBef>
                <a:spcPts val="0"/>
              </a:spcBef>
              <a:spcAft>
                <a:spcPts val="0"/>
              </a:spcAft>
              <a:buSzPts val="1100"/>
              <a:buChar char="-"/>
            </a:pPr>
            <a:r>
              <a:rPr lang="en"/>
              <a:t>Then in the </a:t>
            </a:r>
            <a:r>
              <a:rPr b="1" lang="en"/>
              <a:t>merging</a:t>
            </a:r>
            <a:r>
              <a:rPr lang="en"/>
              <a:t> step,</a:t>
            </a:r>
            <a:endParaRPr/>
          </a:p>
          <a:p>
            <a:pPr indent="-298450" lvl="2" marL="1371600" rtl="0" algn="l">
              <a:lnSpc>
                <a:spcPct val="100000"/>
              </a:lnSpc>
              <a:spcBef>
                <a:spcPts val="0"/>
              </a:spcBef>
              <a:spcAft>
                <a:spcPts val="0"/>
              </a:spcAft>
              <a:buSzPts val="1100"/>
              <a:buChar char="-"/>
            </a:pPr>
            <a:r>
              <a:rPr lang="en"/>
              <a:t>We </a:t>
            </a:r>
            <a:r>
              <a:rPr b="1" lang="en"/>
              <a:t>load</a:t>
            </a:r>
            <a:r>
              <a:rPr lang="en"/>
              <a:t> in the final run of R and S from disk into our buffers, then merge them both while checking to see which records meet our predicate.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Instead of streaming our last runs for tables R and S into disk, we can directly merge them!</a:t>
            </a:r>
            <a:endParaRPr/>
          </a:p>
          <a:p>
            <a:pPr indent="-298450" lvl="0" marL="457200" rtl="0" algn="l">
              <a:lnSpc>
                <a:spcPct val="100000"/>
              </a:lnSpc>
              <a:spcBef>
                <a:spcPts val="0"/>
              </a:spcBef>
              <a:spcAft>
                <a:spcPts val="0"/>
              </a:spcAft>
              <a:buSzPts val="1100"/>
              <a:buChar char="-"/>
            </a:pPr>
            <a:r>
              <a:rPr lang="en"/>
              <a:t>(draw out comparison here)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NOTE: This optimization only works if you have enough buffers to stream both last runs in memory</a:t>
            </a:r>
            <a:endParaRPr/>
          </a:p>
          <a:p>
            <a:pPr indent="-298450" lvl="0" marL="457200" rtl="0" algn="l">
              <a:lnSpc>
                <a:spcPct val="100000"/>
              </a:lnSpc>
              <a:spcBef>
                <a:spcPts val="0"/>
              </a:spcBef>
              <a:spcAft>
                <a:spcPts val="0"/>
              </a:spcAft>
              <a:buSzPts val="1100"/>
              <a:buChar char="-"/>
            </a:pPr>
            <a:r>
              <a:rPr lang="en"/>
              <a:t>There’s a partial version where you finish sorting one table normally, then do the join with the runs of the unmerged table and the run of the merged table </a:t>
            </a:r>
            <a:endParaRPr/>
          </a:p>
          <a:p>
            <a:pPr indent="-298450" lvl="0" marL="457200" rtl="0" algn="l">
              <a:lnSpc>
                <a:spcPct val="100000"/>
              </a:lnSpc>
              <a:spcBef>
                <a:spcPts val="0"/>
              </a:spcBef>
              <a:spcAft>
                <a:spcPts val="0"/>
              </a:spcAft>
              <a:buSzPts val="1100"/>
              <a:buChar char="-"/>
            </a:pPr>
            <a:r>
              <a:rPr lang="en"/>
              <a:t>(in your example, show R getting the sort run step, but S stays in input buffers. Need 4 input buffers)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r>
              <a:rPr lang="en">
                <a:solidFill>
                  <a:schemeClr val="dk1"/>
                </a:solidFill>
              </a:rPr>
              <a:t>Finally, we have </a:t>
            </a:r>
            <a:r>
              <a:rPr b="1" lang="en">
                <a:solidFill>
                  <a:schemeClr val="dk1"/>
                </a:solidFill>
              </a:rPr>
              <a:t>grace hash</a:t>
            </a:r>
            <a:r>
              <a:rPr lang="en">
                <a:solidFill>
                  <a:schemeClr val="dk1"/>
                </a:solidFill>
              </a:rPr>
              <a:t> join.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Remember external hashing from pre-midterm 1? Those formulas and techniques also come back in this join, which can roughly be divided into two phases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First, we have the partitioning phase, where both relations must be partitioned into B - 1 buckets, as 1 bucket will be used to stream input.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Then, we want to prepare an in-memory hash table for our join phase.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Our base case for this phase is that we’ll need each partition of R to fit in B - 2 buffer pages</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One page is reserved for streaming S </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Another page is reserved for streaming output</a:t>
            </a:r>
            <a:endParaRPr>
              <a:solidFill>
                <a:schemeClr val="dk1"/>
              </a:solidFill>
            </a:endParaRPr>
          </a:p>
          <a:p>
            <a:pPr indent="-298450" lvl="1" marL="914400" rtl="0" algn="l">
              <a:lnSpc>
                <a:spcPct val="100000"/>
              </a:lnSpc>
              <a:spcBef>
                <a:spcPts val="0"/>
              </a:spcBef>
              <a:spcAft>
                <a:spcPts val="0"/>
              </a:spcAft>
              <a:buClr>
                <a:schemeClr val="dk1"/>
              </a:buClr>
              <a:buSzPts val="1100"/>
              <a:buChar char="-"/>
            </a:pPr>
            <a:r>
              <a:rPr lang="en">
                <a:solidFill>
                  <a:schemeClr val="dk1"/>
                </a:solidFill>
              </a:rPr>
              <a:t>If necessary, we will recursively partition R and S until that base case is met.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Next, we have the join phase. So, we have these pair of partitions for R and S, where one of those in the pair can fit into B - 2 pages.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We load in the smaller of the pair into memory and build an in-memory hash table.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Then, we stream in the larger of the pair and perform a lookup on our hash table. If the record exists in our hash table, we have a match and we should include that match in our result.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compute the cost of a grace hash join, we use very similar techniques as we learned in external hashing. This time, however, we’re hashing two tables and our base case for recursive partitioning is slightly different (need to set aside two buffers, not just one).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One of the last topics we learned before Midterm 1 was about operators in relational algebra. We can an </a:t>
            </a:r>
            <a:r>
              <a:rPr b="1" lang="en"/>
              <a:t>iterator</a:t>
            </a:r>
            <a:r>
              <a:rPr lang="en"/>
              <a:t> to iterate through our operators and output records resulting from an operator’s operation. This output can then be fed into input to the next operator in the iterator.</a:t>
            </a:r>
            <a:endParaRPr/>
          </a:p>
          <a:p>
            <a:pPr indent="-298450" lvl="0" marL="457200" rtl="0" algn="l">
              <a:lnSpc>
                <a:spcPct val="100000"/>
              </a:lnSpc>
              <a:spcBef>
                <a:spcPts val="0"/>
              </a:spcBef>
              <a:spcAft>
                <a:spcPts val="0"/>
              </a:spcAft>
              <a:buSzPts val="1100"/>
              <a:buChar char="-"/>
            </a:pPr>
            <a:r>
              <a:rPr lang="en"/>
              <a:t>The main iterator functions that we use in this class are </a:t>
            </a:r>
            <a:r>
              <a:rPr b="1" lang="en"/>
              <a:t>next</a:t>
            </a:r>
            <a:r>
              <a:rPr lang="en"/>
              <a:t>(), which gets the next operator, and </a:t>
            </a:r>
            <a:r>
              <a:rPr b="1" lang="en"/>
              <a:t>hasNext</a:t>
            </a:r>
            <a:r>
              <a:rPr lang="en"/>
              <a:t>(), which checks whether or not we’re at the end of our iterator. </a:t>
            </a:r>
            <a:endParaRPr/>
          </a:p>
          <a:p>
            <a:pPr indent="-298450" lvl="0" marL="457200" rtl="0" algn="l">
              <a:lnSpc>
                <a:spcPct val="100000"/>
              </a:lnSpc>
              <a:spcBef>
                <a:spcPts val="0"/>
              </a:spcBef>
              <a:spcAft>
                <a:spcPts val="0"/>
              </a:spcAft>
              <a:buSzPts val="1100"/>
              <a:buChar char="-"/>
            </a:pPr>
            <a:r>
              <a:rPr lang="en"/>
              <a:t>Iterators often feed into each other without writing to disk, so we exclude the write cost after each operator.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Possible student questions</a:t>
            </a:r>
            <a:endParaRPr/>
          </a:p>
          <a:p>
            <a:pPr indent="-298450" lvl="0" marL="457200" rtl="0" algn="l">
              <a:lnSpc>
                <a:spcPct val="100000"/>
              </a:lnSpc>
              <a:spcBef>
                <a:spcPts val="0"/>
              </a:spcBef>
              <a:spcAft>
                <a:spcPts val="0"/>
              </a:spcAft>
              <a:buSzPts val="1100"/>
              <a:buChar char="-"/>
            </a:pPr>
            <a:r>
              <a:rPr lang="en"/>
              <a:t>When to include final write cost</a:t>
            </a:r>
            <a:endParaRPr/>
          </a:p>
          <a:p>
            <a:pPr indent="-298450" lvl="1" marL="914400" rtl="0" algn="l">
              <a:lnSpc>
                <a:spcPct val="100000"/>
              </a:lnSpc>
              <a:spcBef>
                <a:spcPts val="0"/>
              </a:spcBef>
              <a:spcAft>
                <a:spcPts val="0"/>
              </a:spcAft>
              <a:buSzPts val="1100"/>
              <a:buChar char="-"/>
            </a:pPr>
            <a:r>
              <a:rPr lang="en"/>
              <a:t>If it’s the final operator or the question explicitly mentions to materialize, then we include final write cost of operator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b="1" lang="en"/>
              <a:t>Before</a:t>
            </a:r>
            <a:r>
              <a:rPr lang="en"/>
              <a:t> we dive in, here’s some notation</a:t>
            </a:r>
            <a:endParaRPr/>
          </a:p>
          <a:p>
            <a:pPr indent="-317500" lvl="0" marL="457200" rtl="0" algn="l">
              <a:lnSpc>
                <a:spcPct val="100000"/>
              </a:lnSpc>
              <a:spcBef>
                <a:spcPts val="0"/>
              </a:spcBef>
              <a:spcAft>
                <a:spcPts val="0"/>
              </a:spcAft>
              <a:buSzPts val="1400"/>
              <a:buChar char="-"/>
            </a:pPr>
            <a:r>
              <a:rPr b="1" lang="en"/>
              <a:t>[R]</a:t>
            </a:r>
            <a:r>
              <a:rPr lang="en"/>
              <a:t> with brackets refers to the number of pages in R</a:t>
            </a:r>
            <a:endParaRPr/>
          </a:p>
          <a:p>
            <a:pPr indent="-317500" lvl="0" marL="457200" rtl="0" algn="l">
              <a:lnSpc>
                <a:spcPct val="100000"/>
              </a:lnSpc>
              <a:spcBef>
                <a:spcPts val="0"/>
              </a:spcBef>
              <a:spcAft>
                <a:spcPts val="0"/>
              </a:spcAft>
              <a:buSzPts val="1400"/>
              <a:buChar char="-"/>
            </a:pPr>
            <a:r>
              <a:rPr b="1" lang="en"/>
              <a:t>P</a:t>
            </a:r>
            <a:r>
              <a:rPr lang="en"/>
              <a:t> sub r refers to the number of records per page in R</a:t>
            </a:r>
            <a:endParaRPr/>
          </a:p>
          <a:p>
            <a:pPr indent="-317500" lvl="0" marL="457200" rtl="0" algn="l">
              <a:lnSpc>
                <a:spcPct val="100000"/>
              </a:lnSpc>
              <a:spcBef>
                <a:spcPts val="0"/>
              </a:spcBef>
              <a:spcAft>
                <a:spcPts val="0"/>
              </a:spcAft>
              <a:buSzPts val="1400"/>
              <a:buChar char="-"/>
            </a:pPr>
            <a:r>
              <a:rPr b="1" lang="en"/>
              <a:t>|R|</a:t>
            </a:r>
            <a:r>
              <a:rPr lang="en"/>
              <a:t> with two vertical bars refers to the cardinality of R </a:t>
            </a:r>
            <a:endParaRPr/>
          </a:p>
          <a:p>
            <a:pPr indent="-317500" lvl="1" marL="914400" rtl="0" algn="l">
              <a:lnSpc>
                <a:spcPct val="100000"/>
              </a:lnSpc>
              <a:spcBef>
                <a:spcPts val="0"/>
              </a:spcBef>
              <a:spcAft>
                <a:spcPts val="0"/>
              </a:spcAft>
              <a:buSzPts val="1400"/>
              <a:buChar char="-"/>
            </a:pPr>
            <a:r>
              <a:rPr lang="en"/>
              <a:t>The </a:t>
            </a:r>
            <a:r>
              <a:rPr b="1" lang="en"/>
              <a:t>cardinality</a:t>
            </a:r>
            <a:r>
              <a:rPr lang="en"/>
              <a:t> of R is therefore number of records per page in R times the number of pages in 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ca3d94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8ca3d9441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Here is the algorithm for a </a:t>
            </a:r>
            <a:r>
              <a:rPr b="1" lang="en"/>
              <a:t>single</a:t>
            </a:r>
            <a:r>
              <a:rPr lang="en"/>
              <a:t> nested loop join. </a:t>
            </a:r>
            <a:endParaRPr/>
          </a:p>
          <a:p>
            <a:pPr indent="-317500" lvl="0" marL="457200" rtl="0" algn="l">
              <a:lnSpc>
                <a:spcPct val="100000"/>
              </a:lnSpc>
              <a:spcBef>
                <a:spcPts val="0"/>
              </a:spcBef>
              <a:spcAft>
                <a:spcPts val="0"/>
              </a:spcAft>
              <a:buSzPts val="1400"/>
              <a:buChar char="-"/>
            </a:pPr>
            <a:r>
              <a:rPr lang="en"/>
              <a:t>We </a:t>
            </a:r>
            <a:r>
              <a:rPr b="1" lang="en"/>
              <a:t>read</a:t>
            </a:r>
            <a:r>
              <a:rPr lang="en"/>
              <a:t> in a record of R into memory,</a:t>
            </a:r>
            <a:endParaRPr/>
          </a:p>
          <a:p>
            <a:pPr indent="-317500" lvl="1" marL="914400" rtl="0" algn="l">
              <a:lnSpc>
                <a:spcPct val="100000"/>
              </a:lnSpc>
              <a:spcBef>
                <a:spcPts val="0"/>
              </a:spcBef>
              <a:spcAft>
                <a:spcPts val="0"/>
              </a:spcAft>
              <a:buSzPts val="1400"/>
              <a:buChar char="-"/>
            </a:pPr>
            <a:r>
              <a:rPr lang="en"/>
              <a:t>Then we </a:t>
            </a:r>
            <a:r>
              <a:rPr b="1" lang="en"/>
              <a:t>read</a:t>
            </a:r>
            <a:r>
              <a:rPr lang="en"/>
              <a:t> in a record of S into memory,</a:t>
            </a:r>
            <a:endParaRPr/>
          </a:p>
          <a:p>
            <a:pPr indent="-317500" lvl="2" marL="1371600" rtl="0" algn="l">
              <a:lnSpc>
                <a:spcPct val="100000"/>
              </a:lnSpc>
              <a:spcBef>
                <a:spcPts val="0"/>
              </a:spcBef>
              <a:spcAft>
                <a:spcPts val="0"/>
              </a:spcAft>
              <a:buSzPts val="1400"/>
              <a:buChar char="-"/>
            </a:pPr>
            <a:r>
              <a:rPr lang="en"/>
              <a:t>We </a:t>
            </a:r>
            <a:r>
              <a:rPr b="1" lang="en"/>
              <a:t>stream</a:t>
            </a:r>
            <a:r>
              <a:rPr lang="en"/>
              <a:t> matches between R and S into our output buffer frame if they meet the predicate condition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Every time we read in a record, we’re reading in a page from disk. Then we put back the page, then read it in again at each iteration in our for loop. What if we read in a page of R and S, then iterate through their rows respectively?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here is the algorithm for a </a:t>
            </a:r>
            <a:r>
              <a:rPr b="1" lang="en"/>
              <a:t>page</a:t>
            </a:r>
            <a:r>
              <a:rPr lang="en"/>
              <a:t> nested loop join. </a:t>
            </a:r>
            <a:endParaRPr/>
          </a:p>
          <a:p>
            <a:pPr indent="-317500" lvl="0" marL="457200" rtl="0" algn="l">
              <a:lnSpc>
                <a:spcPct val="100000"/>
              </a:lnSpc>
              <a:spcBef>
                <a:spcPts val="0"/>
              </a:spcBef>
              <a:spcAft>
                <a:spcPts val="0"/>
              </a:spcAft>
              <a:buSzPts val="1400"/>
              <a:buChar char="-"/>
            </a:pPr>
            <a:r>
              <a:rPr lang="en"/>
              <a:t>We </a:t>
            </a:r>
            <a:r>
              <a:rPr b="1" lang="en"/>
              <a:t>read</a:t>
            </a:r>
            <a:r>
              <a:rPr lang="en"/>
              <a:t> in a page of R into memory,</a:t>
            </a:r>
            <a:endParaRPr/>
          </a:p>
          <a:p>
            <a:pPr indent="-317500" lvl="1" marL="914400" rtl="0" algn="l">
              <a:lnSpc>
                <a:spcPct val="100000"/>
              </a:lnSpc>
              <a:spcBef>
                <a:spcPts val="0"/>
              </a:spcBef>
              <a:spcAft>
                <a:spcPts val="0"/>
              </a:spcAft>
              <a:buSzPts val="1400"/>
              <a:buChar char="-"/>
            </a:pPr>
            <a:r>
              <a:rPr lang="en"/>
              <a:t>Then we </a:t>
            </a:r>
            <a:r>
              <a:rPr b="1" lang="en"/>
              <a:t>read</a:t>
            </a:r>
            <a:r>
              <a:rPr lang="en"/>
              <a:t> in a page of S into memory,</a:t>
            </a:r>
            <a:endParaRPr/>
          </a:p>
          <a:p>
            <a:pPr indent="-317500" lvl="2" marL="1371600" rtl="0" algn="l">
              <a:lnSpc>
                <a:spcPct val="100000"/>
              </a:lnSpc>
              <a:spcBef>
                <a:spcPts val="0"/>
              </a:spcBef>
              <a:spcAft>
                <a:spcPts val="0"/>
              </a:spcAft>
              <a:buSzPts val="1400"/>
              <a:buChar char="-"/>
            </a:pPr>
            <a:r>
              <a:rPr lang="en"/>
              <a:t>Then we </a:t>
            </a:r>
            <a:r>
              <a:rPr b="1" lang="en"/>
              <a:t>iterate</a:t>
            </a:r>
            <a:r>
              <a:rPr lang="en"/>
              <a:t> through our records in the R page</a:t>
            </a:r>
            <a:endParaRPr/>
          </a:p>
          <a:p>
            <a:pPr indent="-317500" lvl="3" marL="1828800" rtl="0" algn="l">
              <a:lnSpc>
                <a:spcPct val="100000"/>
              </a:lnSpc>
              <a:spcBef>
                <a:spcPts val="0"/>
              </a:spcBef>
              <a:spcAft>
                <a:spcPts val="0"/>
              </a:spcAft>
              <a:buSzPts val="1400"/>
              <a:buChar char="-"/>
            </a:pPr>
            <a:r>
              <a:rPr lang="en"/>
              <a:t>Then for </a:t>
            </a:r>
            <a:r>
              <a:rPr b="1" lang="en"/>
              <a:t>each</a:t>
            </a:r>
            <a:r>
              <a:rPr lang="en"/>
              <a:t> record in R, we iterate through our records in the S page</a:t>
            </a:r>
            <a:endParaRPr/>
          </a:p>
          <a:p>
            <a:pPr indent="-317500" lvl="4" marL="2286000" rtl="0" algn="l">
              <a:lnSpc>
                <a:spcPct val="100000"/>
              </a:lnSpc>
              <a:spcBef>
                <a:spcPts val="0"/>
              </a:spcBef>
              <a:spcAft>
                <a:spcPts val="0"/>
              </a:spcAft>
              <a:buSzPts val="1400"/>
              <a:buChar char="-"/>
            </a:pPr>
            <a:r>
              <a:rPr lang="en"/>
              <a:t>And we </a:t>
            </a:r>
            <a:r>
              <a:rPr b="1" lang="en"/>
              <a:t>stream</a:t>
            </a:r>
            <a:r>
              <a:rPr lang="en"/>
              <a:t> matches between R and S into our output buffer frame if they meet the predicate condition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Do we understand this so far? </a:t>
            </a:r>
            <a:endParaRPr/>
          </a:p>
          <a:p>
            <a:pPr indent="-317500" lvl="0" marL="457200" rtl="0" algn="l">
              <a:lnSpc>
                <a:spcPct val="100000"/>
              </a:lnSpc>
              <a:spcBef>
                <a:spcPts val="0"/>
              </a:spcBef>
              <a:spcAft>
                <a:spcPts val="0"/>
              </a:spcAft>
              <a:buSzPts val="1400"/>
              <a:buChar char="-"/>
            </a:pPr>
            <a:r>
              <a:rPr lang="en"/>
              <a:t>What changes should we make to convert PNLJ to BLNJ? &lt;wait for student response&gt;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Exactly, rather than reading one page in R, we read in B - 2 pages in R. </a:t>
            </a:r>
            <a:endParaRPr/>
          </a:p>
          <a:p>
            <a:pPr indent="-317500" lvl="0" marL="457200" rtl="0" algn="l">
              <a:lnSpc>
                <a:spcPct val="100000"/>
              </a:lnSpc>
              <a:spcBef>
                <a:spcPts val="0"/>
              </a:spcBef>
              <a:spcAft>
                <a:spcPts val="0"/>
              </a:spcAft>
              <a:buSzPts val="1400"/>
              <a:buChar char="-"/>
            </a:pPr>
            <a:r>
              <a:rPr lang="en"/>
              <a:t>We let C_R be all the pages we pulled from R concatenated together, forming one block</a:t>
            </a:r>
            <a:endParaRPr/>
          </a:p>
          <a:p>
            <a:pPr indent="0" lvl="0" marL="0" rtl="0" algn="l">
              <a:lnSpc>
                <a:spcPct val="100000"/>
              </a:lnSpc>
              <a:spcBef>
                <a:spcPts val="0"/>
              </a:spcBef>
              <a:spcAft>
                <a:spcPts val="0"/>
              </a:spcAft>
              <a:buSzPts val="1100"/>
              <a:buNone/>
            </a:pPr>
            <a:r>
              <a:t/>
            </a:r>
            <a:endParaRPr/>
          </a:p>
          <a:p>
            <a:pPr indent="-317500" lvl="0" marL="457200" rtl="0" algn="l">
              <a:lnSpc>
                <a:spcPct val="100000"/>
              </a:lnSpc>
              <a:spcBef>
                <a:spcPts val="0"/>
              </a:spcBef>
              <a:spcAft>
                <a:spcPts val="0"/>
              </a:spcAft>
              <a:buClr>
                <a:schemeClr val="dk1"/>
              </a:buClr>
              <a:buSzPts val="1400"/>
              <a:buChar char="-"/>
            </a:pPr>
            <a:r>
              <a:rPr b="1" lang="en">
                <a:solidFill>
                  <a:schemeClr val="dk1"/>
                </a:solidFill>
              </a:rPr>
              <a:t>So</a:t>
            </a:r>
            <a:r>
              <a:rPr lang="en">
                <a:solidFill>
                  <a:schemeClr val="dk1"/>
                </a:solidFill>
              </a:rPr>
              <a:t>, instead of fetching on page from R at a time, we can fetch B - 2 pages of memory! </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The last two buffer frames will be for reading pages in S and for streaming our output to the next operation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All three of these joins operated very similarly!</a:t>
            </a:r>
            <a:endParaRPr/>
          </a:p>
          <a:p>
            <a:pPr indent="-298450" lvl="0" marL="457200" rtl="0" algn="l">
              <a:lnSpc>
                <a:spcPct val="100000"/>
              </a:lnSpc>
              <a:spcBef>
                <a:spcPts val="0"/>
              </a:spcBef>
              <a:spcAft>
                <a:spcPts val="0"/>
              </a:spcAft>
              <a:buSzPts val="1100"/>
              <a:buChar char="-"/>
            </a:pPr>
            <a:r>
              <a:rPr lang="en"/>
              <a:t>For each of these joins, we iterate through each row, page, or block in the right table! </a:t>
            </a:r>
            <a:endParaRPr/>
          </a:p>
          <a:p>
            <a:pPr indent="-298450" lvl="0" marL="457200" rtl="0" algn="l">
              <a:lnSpc>
                <a:spcPct val="100000"/>
              </a:lnSpc>
              <a:spcBef>
                <a:spcPts val="0"/>
              </a:spcBef>
              <a:spcAft>
                <a:spcPts val="0"/>
              </a:spcAft>
              <a:buSzPts val="1100"/>
              <a:buChar char="-"/>
            </a:pPr>
            <a:r>
              <a:rPr lang="en"/>
              <a:t>Therefore, the cost is reading all pages of the right table plus reading all pages of the right table times the amount of passes we make to the right table. </a:t>
            </a:r>
            <a:endParaRPr/>
          </a:p>
          <a:p>
            <a:pPr indent="0" lvl="0" marL="457200" rtl="0" algn="l">
              <a:lnSpc>
                <a:spcPct val="100000"/>
              </a:lnSpc>
              <a:spcBef>
                <a:spcPts val="0"/>
              </a:spcBef>
              <a:spcAft>
                <a:spcPts val="0"/>
              </a:spcAft>
              <a:buSzPts val="1100"/>
              <a:buNone/>
            </a:pPr>
            <a:r>
              <a:t/>
            </a:r>
            <a:endParaRPr/>
          </a:p>
          <a:p>
            <a:pPr indent="0" lvl="0" marL="45720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r>
            <a:endParaRPr/>
          </a:p>
          <a:p>
            <a:pPr indent="-298450" lvl="0" marL="457200" rtl="0" algn="l">
              <a:lnSpc>
                <a:spcPct val="100000"/>
              </a:lnSpc>
              <a:spcBef>
                <a:spcPts val="0"/>
              </a:spcBef>
              <a:spcAft>
                <a:spcPts val="0"/>
              </a:spcAft>
              <a:buSzPts val="1100"/>
              <a:buChar char="-"/>
            </a:pPr>
            <a:r>
              <a:rPr lang="en"/>
              <a:t>For SNLJ, the number of passes equals one per row on the left table</a:t>
            </a:r>
            <a:endParaRPr/>
          </a:p>
          <a:p>
            <a:pPr indent="-298450" lvl="0" marL="457200" rtl="0" algn="l">
              <a:lnSpc>
                <a:spcPct val="100000"/>
              </a:lnSpc>
              <a:spcBef>
                <a:spcPts val="0"/>
              </a:spcBef>
              <a:spcAft>
                <a:spcPts val="0"/>
              </a:spcAft>
              <a:buSzPts val="1100"/>
              <a:buChar char="-"/>
            </a:pPr>
            <a:r>
              <a:rPr lang="en"/>
              <a:t>For PNLJ, the number of passes equals one per page on the left table</a:t>
            </a:r>
            <a:endParaRPr/>
          </a:p>
          <a:p>
            <a:pPr indent="-298450" lvl="0" marL="457200" rtl="0" algn="l">
              <a:lnSpc>
                <a:spcPct val="100000"/>
              </a:lnSpc>
              <a:spcBef>
                <a:spcPts val="0"/>
              </a:spcBef>
              <a:spcAft>
                <a:spcPts val="0"/>
              </a:spcAft>
              <a:buSzPts val="1100"/>
              <a:buChar char="-"/>
            </a:pPr>
            <a:r>
              <a:rPr lang="en"/>
              <a:t>For BNLJ, the number of passes equals one per block on the left table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gives us the following formulas to compute join cost. </a:t>
            </a:r>
            <a:endParaRPr/>
          </a:p>
          <a:p>
            <a:pPr indent="-298450" lvl="0" marL="457200" rtl="0" algn="l">
              <a:lnSpc>
                <a:spcPct val="100000"/>
              </a:lnSpc>
              <a:spcBef>
                <a:spcPts val="0"/>
              </a:spcBef>
              <a:spcAft>
                <a:spcPts val="0"/>
              </a:spcAft>
              <a:buSzPts val="1100"/>
              <a:buChar char="-"/>
            </a:pPr>
            <a:r>
              <a:rPr lang="en"/>
              <a:t>B is the number of buffer pages!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8"/>
          <p:cNvGrpSpPr/>
          <p:nvPr/>
        </p:nvGrpSpPr>
        <p:grpSpPr>
          <a:xfrm>
            <a:off x="830392" y="1191256"/>
            <a:ext cx="745763" cy="45826"/>
            <a:chOff x="4580561" y="2589004"/>
            <a:chExt cx="1064464" cy="25200"/>
          </a:xfrm>
        </p:grpSpPr>
        <p:sp>
          <p:nvSpPr>
            <p:cNvPr id="12" name="Google Shape;12;p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4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5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4" name="Google Shape;74;p5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58"/>
          <p:cNvGrpSpPr/>
          <p:nvPr/>
        </p:nvGrpSpPr>
        <p:grpSpPr>
          <a:xfrm>
            <a:off x="830392" y="4169130"/>
            <a:ext cx="745763" cy="45826"/>
            <a:chOff x="4580561" y="2589004"/>
            <a:chExt cx="1064464" cy="25200"/>
          </a:xfrm>
        </p:grpSpPr>
        <p:sp>
          <p:nvSpPr>
            <p:cNvPr id="77" name="Google Shape;77;p5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5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5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5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5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5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5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6" name="Google Shape;86;p5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7" name="Google Shape;87;p5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 name="Shape 17"/>
        <p:cNvGrpSpPr/>
        <p:nvPr/>
      </p:nvGrpSpPr>
      <p:grpSpPr>
        <a:xfrm>
          <a:off x="0" y="0"/>
          <a:ext cx="0" cy="0"/>
          <a:chOff x="0" y="0"/>
          <a:chExt cx="0" cy="0"/>
        </a:xfrm>
      </p:grpSpPr>
      <p:grpSp>
        <p:nvGrpSpPr>
          <p:cNvPr id="18" name="Google Shape;18;p49"/>
          <p:cNvGrpSpPr/>
          <p:nvPr/>
        </p:nvGrpSpPr>
        <p:grpSpPr>
          <a:xfrm>
            <a:off x="830392" y="4169130"/>
            <a:ext cx="745763" cy="45826"/>
            <a:chOff x="4580561" y="2589004"/>
            <a:chExt cx="1064464" cy="25200"/>
          </a:xfrm>
        </p:grpSpPr>
        <p:sp>
          <p:nvSpPr>
            <p:cNvPr id="19" name="Google Shape;19;p4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50"/>
          <p:cNvGrpSpPr/>
          <p:nvPr/>
        </p:nvGrpSpPr>
        <p:grpSpPr>
          <a:xfrm>
            <a:off x="830392" y="1191256"/>
            <a:ext cx="745763" cy="45826"/>
            <a:chOff x="4580561" y="2589004"/>
            <a:chExt cx="1064464" cy="25200"/>
          </a:xfrm>
        </p:grpSpPr>
        <p:sp>
          <p:nvSpPr>
            <p:cNvPr id="26" name="Google Shape;26;p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5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51"/>
          <p:cNvGrpSpPr/>
          <p:nvPr/>
        </p:nvGrpSpPr>
        <p:grpSpPr>
          <a:xfrm>
            <a:off x="830392" y="1191256"/>
            <a:ext cx="745763" cy="45826"/>
            <a:chOff x="4580561" y="2589004"/>
            <a:chExt cx="1064464" cy="25200"/>
          </a:xfrm>
        </p:grpSpPr>
        <p:sp>
          <p:nvSpPr>
            <p:cNvPr id="33" name="Google Shape;33;p5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5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53"/>
          <p:cNvGrpSpPr/>
          <p:nvPr/>
        </p:nvGrpSpPr>
        <p:grpSpPr>
          <a:xfrm>
            <a:off x="830392" y="1191256"/>
            <a:ext cx="745763" cy="45826"/>
            <a:chOff x="4580561" y="2589004"/>
            <a:chExt cx="1064464" cy="25200"/>
          </a:xfrm>
        </p:grpSpPr>
        <p:sp>
          <p:nvSpPr>
            <p:cNvPr id="40" name="Google Shape;40;p5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5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3" name="Google Shape;43;p5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4" name="Google Shape;44;p5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5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5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54"/>
          <p:cNvGrpSpPr/>
          <p:nvPr/>
        </p:nvGrpSpPr>
        <p:grpSpPr>
          <a:xfrm>
            <a:off x="830392" y="1191256"/>
            <a:ext cx="745763" cy="45826"/>
            <a:chOff x="4580561" y="2589004"/>
            <a:chExt cx="1064464" cy="25200"/>
          </a:xfrm>
        </p:grpSpPr>
        <p:sp>
          <p:nvSpPr>
            <p:cNvPr id="51" name="Google Shape;51;p5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5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4" name="Google Shape;54;p5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5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55"/>
          <p:cNvGrpSpPr/>
          <p:nvPr/>
        </p:nvGrpSpPr>
        <p:grpSpPr>
          <a:xfrm>
            <a:off x="830392" y="1191256"/>
            <a:ext cx="745763" cy="45826"/>
            <a:chOff x="4580561" y="2589004"/>
            <a:chExt cx="1064464" cy="25200"/>
          </a:xfrm>
        </p:grpSpPr>
        <p:sp>
          <p:nvSpPr>
            <p:cNvPr id="58" name="Google Shape;58;p5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5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1" name="Google Shape;61;p5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56"/>
          <p:cNvGrpSpPr/>
          <p:nvPr/>
        </p:nvGrpSpPr>
        <p:grpSpPr>
          <a:xfrm>
            <a:off x="830392" y="1191256"/>
            <a:ext cx="745763" cy="45826"/>
            <a:chOff x="4580561" y="2589004"/>
            <a:chExt cx="1064464" cy="25200"/>
          </a:xfrm>
        </p:grpSpPr>
        <p:sp>
          <p:nvSpPr>
            <p:cNvPr id="66" name="Google Shape;66;p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5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5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5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s://cs186berkeley.net/attendance"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000"/>
              <a:t>CS 186 Exam Prep Section 6</a:t>
            </a:r>
            <a:endParaRPr sz="4000"/>
          </a:p>
          <a:p>
            <a:pPr indent="0" lvl="0" marL="0" rtl="0" algn="l">
              <a:lnSpc>
                <a:spcPct val="100000"/>
              </a:lnSpc>
              <a:spcBef>
                <a:spcPts val="0"/>
              </a:spcBef>
              <a:spcAft>
                <a:spcPts val="0"/>
              </a:spcAft>
              <a:buSzPts val="4200"/>
              <a:buNone/>
            </a:pPr>
            <a:r>
              <a:rPr lang="en" sz="3100"/>
              <a:t>Iterators and Joins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49" name="Google Shape;149;p10"/>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50" name="Google Shape;150;p10"/>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Lato"/>
              <a:buChar char="●"/>
            </a:pPr>
            <a:r>
              <a:rPr b="0" i="0" lang="en" sz="2100" u="none" cap="none" strike="noStrike">
                <a:solidFill>
                  <a:srgbClr val="000000"/>
                </a:solidFill>
                <a:latin typeface="Lato"/>
                <a:ea typeface="Lato"/>
                <a:cs typeface="Lato"/>
                <a:sym typeface="Lato"/>
              </a:rPr>
              <a:t>Index Nested Loop Join</a:t>
            </a:r>
            <a:endParaRPr b="0" i="0" sz="2100" u="none" cap="none" strike="noStrike">
              <a:solidFill>
                <a:srgbClr val="000000"/>
              </a:solidFill>
              <a:latin typeface="Lato"/>
              <a:ea typeface="Lato"/>
              <a:cs typeface="Lato"/>
              <a:sym typeface="Lato"/>
            </a:endParaRPr>
          </a:p>
          <a:p>
            <a:pPr indent="-361950" lvl="1" marL="914400" marR="0" rtl="0" algn="l">
              <a:lnSpc>
                <a:spcPct val="100000"/>
              </a:lnSpc>
              <a:spcBef>
                <a:spcPts val="0"/>
              </a:spcBef>
              <a:spcAft>
                <a:spcPts val="0"/>
              </a:spcAft>
              <a:buClr>
                <a:srgbClr val="000000"/>
              </a:buClr>
              <a:buSzPts val="2100"/>
              <a:buFont typeface="Lato"/>
              <a:buChar char="○"/>
            </a:pPr>
            <a:r>
              <a:rPr b="0" i="0" lang="en" sz="2100" u="none" cap="none" strike="noStrike">
                <a:solidFill>
                  <a:srgbClr val="000000"/>
                </a:solidFill>
                <a:latin typeface="Lato"/>
                <a:ea typeface="Lato"/>
                <a:cs typeface="Lato"/>
                <a:sym typeface="Lato"/>
              </a:rPr>
              <a:t>[R] + |R| * cost to find matching S tuples</a:t>
            </a:r>
            <a:endParaRPr b="0" i="0" sz="2100" u="none" cap="none" strike="noStrike">
              <a:solidFill>
                <a:srgbClr val="000000"/>
              </a:solidFill>
              <a:latin typeface="Lato"/>
              <a:ea typeface="Lato"/>
              <a:cs typeface="Lato"/>
              <a:sym typeface="Lato"/>
            </a:endParaRPr>
          </a:p>
          <a:p>
            <a:pPr indent="-361950" lvl="0" marL="457200" marR="0" rtl="0" algn="l">
              <a:lnSpc>
                <a:spcPct val="115000"/>
              </a:lnSpc>
              <a:spcBef>
                <a:spcPts val="0"/>
              </a:spcBef>
              <a:spcAft>
                <a:spcPts val="0"/>
              </a:spcAft>
              <a:buClr>
                <a:srgbClr val="000000"/>
              </a:buClr>
              <a:buSzPts val="2100"/>
              <a:buFont typeface="Lato"/>
              <a:buChar char="●"/>
            </a:pPr>
            <a:r>
              <a:rPr b="0" i="0" lang="en" sz="2100" u="none" cap="none" strike="noStrike">
                <a:solidFill>
                  <a:srgbClr val="000000"/>
                </a:solidFill>
                <a:latin typeface="Lato"/>
                <a:ea typeface="Lato"/>
                <a:cs typeface="Lato"/>
                <a:sym typeface="Lato"/>
              </a:rPr>
              <a:t>Cost to find matching S tuples:</a:t>
            </a:r>
            <a:endParaRPr b="0" i="0" sz="2100" u="none" cap="none" strike="noStrike">
              <a:solidFill>
                <a:srgbClr val="000000"/>
              </a:solidFill>
              <a:latin typeface="Lato"/>
              <a:ea typeface="Lato"/>
              <a:cs typeface="Lato"/>
              <a:sym typeface="Lato"/>
            </a:endParaRPr>
          </a:p>
          <a:p>
            <a:pPr indent="-361950" lvl="1" marL="914400" marR="0" rtl="0" algn="l">
              <a:lnSpc>
                <a:spcPct val="115000"/>
              </a:lnSpc>
              <a:spcBef>
                <a:spcPts val="0"/>
              </a:spcBef>
              <a:spcAft>
                <a:spcPts val="0"/>
              </a:spcAft>
              <a:buClr>
                <a:srgbClr val="000000"/>
              </a:buClr>
              <a:buSzPts val="2100"/>
              <a:buFont typeface="Lato"/>
              <a:buChar char="○"/>
            </a:pPr>
            <a:r>
              <a:rPr b="0" i="0" lang="en" sz="2100" u="none" cap="none" strike="noStrike">
                <a:solidFill>
                  <a:srgbClr val="000000"/>
                </a:solidFill>
                <a:latin typeface="Lato"/>
                <a:ea typeface="Lato"/>
                <a:cs typeface="Lato"/>
                <a:sym typeface="Lato"/>
              </a:rPr>
              <a:t>Alternative 1: just cost to traverse root to leaf + read all the leaves with matching tuples</a:t>
            </a:r>
            <a:endParaRPr b="0" i="0" sz="2100" u="none" cap="none" strike="noStrike">
              <a:solidFill>
                <a:srgbClr val="000000"/>
              </a:solidFill>
              <a:latin typeface="Lato"/>
              <a:ea typeface="Lato"/>
              <a:cs typeface="Lato"/>
              <a:sym typeface="Lato"/>
            </a:endParaRPr>
          </a:p>
          <a:p>
            <a:pPr indent="-361950" lvl="1" marL="914400" marR="0" rtl="0" algn="l">
              <a:lnSpc>
                <a:spcPct val="115000"/>
              </a:lnSpc>
              <a:spcBef>
                <a:spcPts val="0"/>
              </a:spcBef>
              <a:spcAft>
                <a:spcPts val="0"/>
              </a:spcAft>
              <a:buClr>
                <a:srgbClr val="000000"/>
              </a:buClr>
              <a:buSzPts val="2100"/>
              <a:buFont typeface="Lato"/>
              <a:buChar char="○"/>
            </a:pPr>
            <a:r>
              <a:rPr b="0" i="0" lang="en" sz="2100" u="none" cap="none" strike="noStrike">
                <a:solidFill>
                  <a:srgbClr val="000000"/>
                </a:solidFill>
                <a:latin typeface="Lato"/>
                <a:ea typeface="Lato"/>
                <a:cs typeface="Lato"/>
                <a:sym typeface="Lato"/>
              </a:rPr>
              <a:t>Alternative 2/3: cost of retrieving RIDs (similar to Alternative 1) + cost to fetch actual records</a:t>
            </a:r>
            <a:endParaRPr b="0" i="0" sz="2100" u="none" cap="none" strike="noStrike">
              <a:solidFill>
                <a:srgbClr val="000000"/>
              </a:solidFill>
              <a:latin typeface="Lato"/>
              <a:ea typeface="Lato"/>
              <a:cs typeface="Lato"/>
              <a:sym typeface="Lato"/>
            </a:endParaRPr>
          </a:p>
          <a:p>
            <a:pPr indent="-361950" lvl="2" marL="1371600" marR="0" rtl="0" algn="l">
              <a:lnSpc>
                <a:spcPct val="115000"/>
              </a:lnSpc>
              <a:spcBef>
                <a:spcPts val="0"/>
              </a:spcBef>
              <a:spcAft>
                <a:spcPts val="0"/>
              </a:spcAft>
              <a:buClr>
                <a:srgbClr val="000000"/>
              </a:buClr>
              <a:buSzPts val="2100"/>
              <a:buFont typeface="Proxima Nova"/>
              <a:buChar char="■"/>
            </a:pPr>
            <a:r>
              <a:rPr b="0" i="0" lang="en" sz="2100" u="none" cap="none" strike="noStrike">
                <a:solidFill>
                  <a:srgbClr val="000000"/>
                </a:solidFill>
                <a:latin typeface="Lato"/>
                <a:ea typeface="Lato"/>
                <a:cs typeface="Lato"/>
                <a:sym typeface="Lato"/>
              </a:rPr>
              <a:t>1 I/O per </a:t>
            </a:r>
            <a:r>
              <a:rPr b="1" i="0" lang="en" sz="2100" u="none" cap="none" strike="noStrike">
                <a:solidFill>
                  <a:srgbClr val="000000"/>
                </a:solidFill>
                <a:latin typeface="Lato"/>
                <a:ea typeface="Lato"/>
                <a:cs typeface="Lato"/>
                <a:sym typeface="Lato"/>
              </a:rPr>
              <a:t>page</a:t>
            </a:r>
            <a:r>
              <a:rPr b="0" i="0" lang="en" sz="2100" u="none" cap="none" strike="noStrike">
                <a:solidFill>
                  <a:srgbClr val="000000"/>
                </a:solidFill>
                <a:latin typeface="Lato"/>
                <a:ea typeface="Lato"/>
                <a:cs typeface="Lato"/>
                <a:sym typeface="Lato"/>
              </a:rPr>
              <a:t> if clustered, 1 I/O per </a:t>
            </a:r>
            <a:r>
              <a:rPr b="1" i="0" lang="en" sz="2100" u="none" cap="none" strike="noStrike">
                <a:solidFill>
                  <a:srgbClr val="000000"/>
                </a:solidFill>
                <a:latin typeface="Lato"/>
                <a:ea typeface="Lato"/>
                <a:cs typeface="Lato"/>
                <a:sym typeface="Lato"/>
              </a:rPr>
              <a:t>tuple</a:t>
            </a:r>
            <a:r>
              <a:rPr b="0" i="0" lang="en" sz="2100" u="none" cap="none" strike="noStrike">
                <a:solidFill>
                  <a:srgbClr val="000000"/>
                </a:solidFill>
                <a:latin typeface="Lato"/>
                <a:ea typeface="Lato"/>
                <a:cs typeface="Lato"/>
                <a:sym typeface="Lato"/>
              </a:rPr>
              <a:t> if not</a:t>
            </a:r>
            <a:endParaRPr b="0" i="0" sz="21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56" name="Google Shape;156;p11"/>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57" name="Google Shape;157;p11"/>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Sort Merge Join: </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cost to sort R using external sorting</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 cost to sort S using external sorting</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 [R] + [S]</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Note that, if a relation is already sorted, we can exclude that cost</a:t>
            </a:r>
            <a:endParaRPr b="0" i="0" sz="2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63" name="Google Shape;163;p12"/>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64" name="Google Shape;164;p12"/>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Sort Merge Join optimization: combine </a:t>
            </a:r>
            <a:r>
              <a:rPr b="1" i="0" lang="en" sz="1400" u="none" cap="none" strike="noStrike">
                <a:solidFill>
                  <a:srgbClr val="000000"/>
                </a:solidFill>
                <a:latin typeface="Lato"/>
                <a:ea typeface="Lato"/>
                <a:cs typeface="Lato"/>
                <a:sym typeface="Lato"/>
              </a:rPr>
              <a:t>last sort pass</a:t>
            </a:r>
            <a:r>
              <a:rPr b="0" i="0" lang="en" sz="1400" u="none" cap="none" strike="noStrike">
                <a:solidFill>
                  <a:srgbClr val="000000"/>
                </a:solidFill>
                <a:latin typeface="Lato"/>
                <a:ea typeface="Lato"/>
                <a:cs typeface="Lato"/>
                <a:sym typeface="Lato"/>
              </a:rPr>
              <a:t> with </a:t>
            </a:r>
            <a:r>
              <a:rPr b="1" i="0" lang="en" sz="1400" u="none" cap="none" strike="noStrike">
                <a:solidFill>
                  <a:srgbClr val="000000"/>
                </a:solidFill>
                <a:latin typeface="Lato"/>
                <a:ea typeface="Lato"/>
                <a:cs typeface="Lato"/>
                <a:sym typeface="Lato"/>
              </a:rPr>
              <a:t>merging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Normally:</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Last sort pass:</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Load runs R</a:t>
            </a:r>
            <a:r>
              <a:rPr b="0" baseline="-25000" i="0" lang="en" sz="1400" u="none" cap="none" strike="noStrike">
                <a:solidFill>
                  <a:srgbClr val="000000"/>
                </a:solidFill>
                <a:latin typeface="Lato"/>
                <a:ea typeface="Lato"/>
                <a:cs typeface="Lato"/>
                <a:sym typeface="Lato"/>
              </a:rPr>
              <a:t>1</a:t>
            </a:r>
            <a:r>
              <a:rPr b="0" i="0" lang="en" sz="1400" u="none" cap="none" strike="noStrike">
                <a:solidFill>
                  <a:srgbClr val="000000"/>
                </a:solidFill>
                <a:latin typeface="Lato"/>
                <a:ea typeface="Lato"/>
                <a:cs typeface="Lato"/>
                <a:sym typeface="Lato"/>
              </a:rPr>
              <a:t>, R</a:t>
            </a:r>
            <a:r>
              <a:rPr b="0" baseline="-25000" i="0" lang="en" sz="1400" u="none" cap="none" strike="noStrike">
                <a:solidFill>
                  <a:srgbClr val="000000"/>
                </a:solidFill>
                <a:latin typeface="Lato"/>
                <a:ea typeface="Lato"/>
                <a:cs typeface="Lato"/>
                <a:sym typeface="Lato"/>
              </a:rPr>
              <a:t>2</a:t>
            </a:r>
            <a:r>
              <a:rPr b="0" i="0" lang="en" sz="1400" u="none" cap="none" strike="noStrike">
                <a:solidFill>
                  <a:srgbClr val="000000"/>
                </a:solidFill>
                <a:latin typeface="Lato"/>
                <a:ea typeface="Lato"/>
                <a:cs typeface="Lato"/>
                <a:sym typeface="Lato"/>
              </a:rPr>
              <a:t>, R</a:t>
            </a:r>
            <a:r>
              <a:rPr b="0" baseline="-25000" i="0" lang="en" sz="1400" u="none" cap="none" strike="noStrike">
                <a:solidFill>
                  <a:srgbClr val="000000"/>
                </a:solidFill>
                <a:latin typeface="Lato"/>
                <a:ea typeface="Lato"/>
                <a:cs typeface="Lato"/>
                <a:sym typeface="Lato"/>
              </a:rPr>
              <a:t>3</a:t>
            </a:r>
            <a:r>
              <a:rPr b="0" i="0" lang="en" sz="1400" u="none" cap="none" strike="noStrike">
                <a:solidFill>
                  <a:srgbClr val="000000"/>
                </a:solidFill>
                <a:latin typeface="Lato"/>
                <a:ea typeface="Lato"/>
                <a:cs typeface="Lato"/>
                <a:sym typeface="Lato"/>
              </a:rPr>
              <a:t> into buffers, merge into run R, stream (write) R to disk</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Load runs S</a:t>
            </a:r>
            <a:r>
              <a:rPr b="0" baseline="-25000" i="0" lang="en" sz="1400" u="none" cap="none" strike="noStrike">
                <a:solidFill>
                  <a:srgbClr val="000000"/>
                </a:solidFill>
                <a:latin typeface="Lato"/>
                <a:ea typeface="Lato"/>
                <a:cs typeface="Lato"/>
                <a:sym typeface="Lato"/>
              </a:rPr>
              <a:t>1</a:t>
            </a:r>
            <a:r>
              <a:rPr b="0" i="0" lang="en" sz="1400" u="none" cap="none" strike="noStrike">
                <a:solidFill>
                  <a:srgbClr val="000000"/>
                </a:solidFill>
                <a:latin typeface="Lato"/>
                <a:ea typeface="Lato"/>
                <a:cs typeface="Lato"/>
                <a:sym typeface="Lato"/>
              </a:rPr>
              <a:t>,S</a:t>
            </a:r>
            <a:r>
              <a:rPr b="0" baseline="-25000" i="0" lang="en" sz="1400" u="none" cap="none" strike="noStrike">
                <a:solidFill>
                  <a:srgbClr val="000000"/>
                </a:solidFill>
                <a:latin typeface="Lato"/>
                <a:ea typeface="Lato"/>
                <a:cs typeface="Lato"/>
                <a:sym typeface="Lato"/>
              </a:rPr>
              <a:t>2</a:t>
            </a:r>
            <a:r>
              <a:rPr b="0" i="0" lang="en" sz="1400" u="none" cap="none" strike="noStrike">
                <a:solidFill>
                  <a:srgbClr val="000000"/>
                </a:solidFill>
                <a:latin typeface="Lato"/>
                <a:ea typeface="Lato"/>
                <a:cs typeface="Lato"/>
                <a:sym typeface="Lato"/>
              </a:rPr>
              <a:t>, S</a:t>
            </a:r>
            <a:r>
              <a:rPr b="0" baseline="-25000" i="0" lang="en" sz="1400" u="none" cap="none" strike="noStrike">
                <a:solidFill>
                  <a:srgbClr val="000000"/>
                </a:solidFill>
                <a:latin typeface="Lato"/>
                <a:ea typeface="Lato"/>
                <a:cs typeface="Lato"/>
                <a:sym typeface="Lato"/>
              </a:rPr>
              <a:t>3</a:t>
            </a:r>
            <a:r>
              <a:rPr b="0" i="0" lang="en" sz="1400" u="none" cap="none" strike="noStrike">
                <a:solidFill>
                  <a:srgbClr val="000000"/>
                </a:solidFill>
                <a:latin typeface="Lato"/>
                <a:ea typeface="Lato"/>
                <a:cs typeface="Lato"/>
                <a:sym typeface="Lato"/>
              </a:rPr>
              <a:t> into buffers, merge into run S, stream (write) S to disk</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Merging:</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Load run R and run S into buffers, merge into R⋈S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1000"/>
                                        <p:tgtEl>
                                          <p:spTgt spid="1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70" name="Google Shape;170;p13"/>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71" name="Google Shape;171;p13"/>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Sort Merge Join optimization: combine </a:t>
            </a:r>
            <a:r>
              <a:rPr b="1" i="0" lang="en" sz="1400" u="none" cap="none" strike="noStrike">
                <a:solidFill>
                  <a:srgbClr val="000000"/>
                </a:solidFill>
                <a:latin typeface="Lato"/>
                <a:ea typeface="Lato"/>
                <a:cs typeface="Lato"/>
                <a:sym typeface="Lato"/>
              </a:rPr>
              <a:t>last sort pass</a:t>
            </a:r>
            <a:r>
              <a:rPr b="0" i="0" lang="en" sz="1400" u="none" cap="none" strike="noStrike">
                <a:solidFill>
                  <a:srgbClr val="000000"/>
                </a:solidFill>
                <a:latin typeface="Lato"/>
                <a:ea typeface="Lato"/>
                <a:cs typeface="Lato"/>
                <a:sym typeface="Lato"/>
              </a:rPr>
              <a:t> with </a:t>
            </a:r>
            <a:r>
              <a:rPr b="1" i="0" lang="en" sz="1400" u="none" cap="none" strike="noStrike">
                <a:solidFill>
                  <a:srgbClr val="000000"/>
                </a:solidFill>
                <a:latin typeface="Lato"/>
                <a:ea typeface="Lato"/>
                <a:cs typeface="Lato"/>
                <a:sym typeface="Lato"/>
              </a:rPr>
              <a:t>merging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Lato"/>
                <a:ea typeface="Lato"/>
                <a:cs typeface="Lato"/>
                <a:sym typeface="Lato"/>
              </a:rPr>
              <a:t>Sort-merge optimization</a:t>
            </a:r>
            <a:r>
              <a:rPr b="0" i="0" lang="en"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Last sort pass:</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Load runs R</a:t>
            </a:r>
            <a:r>
              <a:rPr b="0" baseline="-25000" i="0" lang="en" sz="1400" u="none" cap="none" strike="noStrike">
                <a:solidFill>
                  <a:srgbClr val="000000"/>
                </a:solidFill>
                <a:latin typeface="Lato"/>
                <a:ea typeface="Lato"/>
                <a:cs typeface="Lato"/>
                <a:sym typeface="Lato"/>
              </a:rPr>
              <a:t>1</a:t>
            </a:r>
            <a:r>
              <a:rPr b="0" i="0" lang="en" sz="1400" u="none" cap="none" strike="noStrike">
                <a:solidFill>
                  <a:srgbClr val="000000"/>
                </a:solidFill>
                <a:latin typeface="Lato"/>
                <a:ea typeface="Lato"/>
                <a:cs typeface="Lato"/>
                <a:sym typeface="Lato"/>
              </a:rPr>
              <a:t>, R</a:t>
            </a:r>
            <a:r>
              <a:rPr b="0" baseline="-25000" i="0" lang="en" sz="1400" u="none" cap="none" strike="noStrike">
                <a:solidFill>
                  <a:srgbClr val="000000"/>
                </a:solidFill>
                <a:latin typeface="Lato"/>
                <a:ea typeface="Lato"/>
                <a:cs typeface="Lato"/>
                <a:sym typeface="Lato"/>
              </a:rPr>
              <a:t>2</a:t>
            </a:r>
            <a:r>
              <a:rPr b="0" i="0" lang="en" sz="1400" u="none" cap="none" strike="noStrike">
                <a:solidFill>
                  <a:srgbClr val="000000"/>
                </a:solidFill>
                <a:latin typeface="Lato"/>
                <a:ea typeface="Lato"/>
                <a:cs typeface="Lato"/>
                <a:sym typeface="Lato"/>
              </a:rPr>
              <a:t>, R</a:t>
            </a:r>
            <a:r>
              <a:rPr b="0" baseline="-25000" i="0" lang="en" sz="1400" u="none" cap="none" strike="noStrike">
                <a:solidFill>
                  <a:srgbClr val="000000"/>
                </a:solidFill>
                <a:latin typeface="Lato"/>
                <a:ea typeface="Lato"/>
                <a:cs typeface="Lato"/>
                <a:sym typeface="Lato"/>
              </a:rPr>
              <a:t>3</a:t>
            </a:r>
            <a:r>
              <a:rPr b="0" i="0" lang="en" sz="1400" u="none" cap="none" strike="noStrike">
                <a:solidFill>
                  <a:srgbClr val="000000"/>
                </a:solidFill>
                <a:latin typeface="Lato"/>
                <a:ea typeface="Lato"/>
                <a:cs typeface="Lato"/>
                <a:sym typeface="Lato"/>
              </a:rPr>
              <a:t> into buffers</a:t>
            </a:r>
            <a:r>
              <a:rPr b="0" i="0" lang="en" sz="1400" u="none" cap="none" strike="sngStrike">
                <a:solidFill>
                  <a:srgbClr val="FF0000"/>
                </a:solidFill>
                <a:latin typeface="Lato"/>
                <a:ea typeface="Lato"/>
                <a:cs typeface="Lato"/>
                <a:sym typeface="Lato"/>
              </a:rPr>
              <a:t>, merge into run R, stream (write) R to disk</a:t>
            </a:r>
            <a:endParaRPr b="0" i="0" sz="1400" u="none" cap="none" strike="sngStrike">
              <a:solidFill>
                <a:srgbClr val="FF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Load runs S</a:t>
            </a:r>
            <a:r>
              <a:rPr b="0" baseline="-25000" i="0" lang="en" sz="1400" u="none" cap="none" strike="noStrike">
                <a:solidFill>
                  <a:srgbClr val="000000"/>
                </a:solidFill>
                <a:latin typeface="Lato"/>
                <a:ea typeface="Lato"/>
                <a:cs typeface="Lato"/>
                <a:sym typeface="Lato"/>
              </a:rPr>
              <a:t>1</a:t>
            </a:r>
            <a:r>
              <a:rPr b="0" i="0" lang="en" sz="1400" u="none" cap="none" strike="noStrike">
                <a:solidFill>
                  <a:srgbClr val="000000"/>
                </a:solidFill>
                <a:latin typeface="Lato"/>
                <a:ea typeface="Lato"/>
                <a:cs typeface="Lato"/>
                <a:sym typeface="Lato"/>
              </a:rPr>
              <a:t>,S</a:t>
            </a:r>
            <a:r>
              <a:rPr b="0" baseline="-25000" i="0" lang="en" sz="1400" u="none" cap="none" strike="noStrike">
                <a:solidFill>
                  <a:srgbClr val="000000"/>
                </a:solidFill>
                <a:latin typeface="Lato"/>
                <a:ea typeface="Lato"/>
                <a:cs typeface="Lato"/>
                <a:sym typeface="Lato"/>
              </a:rPr>
              <a:t>2</a:t>
            </a:r>
            <a:r>
              <a:rPr b="0" i="0" lang="en" sz="1400" u="none" cap="none" strike="noStrike">
                <a:solidFill>
                  <a:srgbClr val="000000"/>
                </a:solidFill>
                <a:latin typeface="Lato"/>
                <a:ea typeface="Lato"/>
                <a:cs typeface="Lato"/>
                <a:sym typeface="Lato"/>
              </a:rPr>
              <a:t>, S</a:t>
            </a:r>
            <a:r>
              <a:rPr b="0" baseline="-25000" i="0" lang="en" sz="1400" u="none" cap="none" strike="noStrike">
                <a:solidFill>
                  <a:srgbClr val="000000"/>
                </a:solidFill>
                <a:latin typeface="Lato"/>
                <a:ea typeface="Lato"/>
                <a:cs typeface="Lato"/>
                <a:sym typeface="Lato"/>
              </a:rPr>
              <a:t>3</a:t>
            </a:r>
            <a:r>
              <a:rPr b="0" i="0" lang="en" sz="1400" u="none" cap="none" strike="noStrike">
                <a:solidFill>
                  <a:srgbClr val="000000"/>
                </a:solidFill>
                <a:latin typeface="Lato"/>
                <a:ea typeface="Lato"/>
                <a:cs typeface="Lato"/>
                <a:sym typeface="Lato"/>
              </a:rPr>
              <a:t> into buffers</a:t>
            </a:r>
            <a:r>
              <a:rPr b="0" i="0" lang="en" sz="1400" u="none" cap="none" strike="sngStrike">
                <a:solidFill>
                  <a:srgbClr val="FF0000"/>
                </a:solidFill>
                <a:latin typeface="Lato"/>
                <a:ea typeface="Lato"/>
                <a:cs typeface="Lato"/>
                <a:sym typeface="Lato"/>
              </a:rPr>
              <a:t>, merge into run S, stream (write) S to disk</a:t>
            </a:r>
            <a:endParaRPr b="0" i="0" sz="1400" u="none" cap="none" strike="sngStrike">
              <a:solidFill>
                <a:srgbClr val="FF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Merging:</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sngStrike">
                <a:solidFill>
                  <a:srgbClr val="FF0000"/>
                </a:solidFill>
                <a:latin typeface="Lato"/>
                <a:ea typeface="Lato"/>
                <a:cs typeface="Lato"/>
                <a:sym typeface="Lato"/>
              </a:rPr>
              <a:t>Load run R and run S into buffers, </a:t>
            </a:r>
            <a:r>
              <a:rPr b="0" i="0" lang="en" sz="1400" u="none" cap="none" strike="noStrike">
                <a:solidFill>
                  <a:srgbClr val="000000"/>
                </a:solidFill>
                <a:latin typeface="Lato"/>
                <a:ea typeface="Lato"/>
                <a:cs typeface="Lato"/>
                <a:sym typeface="Lato"/>
              </a:rPr>
              <a:t>merge into R⋈S</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Note that in this example, previously we needed only 3 input buffers, but the optimized version needed 6 input buffers!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Save 2 * ([R] + [S])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In general, this optimization is only possible if you happen to have enough buffers to stream BOTH last runs in memory.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You can also do a partial version where you finish sorting one table normally, then do the join with the runs of the unmerged table and the one run of the merged table. The partial version saves either 2 * [R] or 2 * [S], depending on which table you wait to merge.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77" name="Google Shape;177;p14"/>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78" name="Google Shape;178;p14"/>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Grace Hash Join: similar to external hash, but…</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Partitioning phase: Partition R into B-1 buckets </a:t>
            </a:r>
            <a:r>
              <a:rPr b="0" i="0" lang="en" sz="1400" u="none" cap="none" strike="noStrike">
                <a:solidFill>
                  <a:srgbClr val="FF0000"/>
                </a:solidFill>
                <a:latin typeface="Lato"/>
                <a:ea typeface="Lato"/>
                <a:cs typeface="Lato"/>
                <a:sym typeface="Lato"/>
              </a:rPr>
              <a:t>and also S into B-1 buckets </a:t>
            </a:r>
            <a:endParaRPr b="0" i="0" sz="1400" u="none" cap="none" strike="noStrike">
              <a:solidFill>
                <a:srgbClr val="434343"/>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Recursively partition </a:t>
            </a:r>
            <a:r>
              <a:rPr b="0" i="0" lang="en" sz="1400" u="none" cap="none" strike="noStrike">
                <a:solidFill>
                  <a:srgbClr val="FF0000"/>
                </a:solidFill>
                <a:latin typeface="Lato"/>
                <a:ea typeface="Lato"/>
                <a:cs typeface="Lato"/>
                <a:sym typeface="Lato"/>
              </a:rPr>
              <a:t>pairs of R and S</a:t>
            </a:r>
            <a:r>
              <a:rPr b="0" i="0" lang="en" sz="1400" u="none" cap="none" strike="noStrike">
                <a:solidFill>
                  <a:srgbClr val="000000"/>
                </a:solidFill>
                <a:latin typeface="Lato"/>
                <a:ea typeface="Lato"/>
                <a:cs typeface="Lato"/>
                <a:sym typeface="Lato"/>
              </a:rPr>
              <a:t> </a:t>
            </a:r>
            <a:r>
              <a:rPr b="0" i="0" lang="en" sz="1400" u="none" cap="none" strike="noStrike">
                <a:solidFill>
                  <a:srgbClr val="FF0000"/>
                </a:solidFill>
                <a:latin typeface="Lato"/>
                <a:ea typeface="Lato"/>
                <a:cs typeface="Lato"/>
                <a:sym typeface="Lato"/>
              </a:rPr>
              <a:t>partitions</a:t>
            </a:r>
            <a:r>
              <a:rPr b="0" i="0" lang="en" sz="1400" u="none" cap="none" strike="noStrike">
                <a:solidFill>
                  <a:srgbClr val="000000"/>
                </a:solidFill>
                <a:latin typeface="Lato"/>
                <a:ea typeface="Lato"/>
                <a:cs typeface="Lato"/>
                <a:sym typeface="Lato"/>
              </a:rPr>
              <a:t> until </a:t>
            </a:r>
            <a:r>
              <a:rPr b="0" i="0" lang="en" sz="1400" u="none" cap="none" strike="noStrike">
                <a:solidFill>
                  <a:srgbClr val="FF0000"/>
                </a:solidFill>
                <a:latin typeface="Lato"/>
                <a:ea typeface="Lato"/>
                <a:cs typeface="Lato"/>
                <a:sym typeface="Lato"/>
              </a:rPr>
              <a:t>one partition in a pair</a:t>
            </a:r>
            <a:r>
              <a:rPr b="0" i="0" lang="en" sz="1400" u="none" cap="none" strike="noStrike">
                <a:solidFill>
                  <a:srgbClr val="000000"/>
                </a:solidFill>
                <a:latin typeface="Lato"/>
                <a:ea typeface="Lato"/>
                <a:cs typeface="Lato"/>
                <a:sym typeface="Lato"/>
              </a:rPr>
              <a:t> fits in </a:t>
            </a:r>
            <a:r>
              <a:rPr b="0" i="0" lang="en" sz="1400" u="none" cap="none" strike="noStrike">
                <a:solidFill>
                  <a:srgbClr val="FF0000"/>
                </a:solidFill>
                <a:latin typeface="Lato"/>
                <a:ea typeface="Lato"/>
                <a:cs typeface="Lato"/>
                <a:sym typeface="Lato"/>
              </a:rPr>
              <a:t>B-2 </a:t>
            </a:r>
            <a:r>
              <a:rPr b="0" i="0" lang="en" sz="1400" u="none" cap="none" strike="noStrike">
                <a:solidFill>
                  <a:srgbClr val="000000"/>
                </a:solidFill>
                <a:latin typeface="Lato"/>
                <a:ea typeface="Lato"/>
                <a:cs typeface="Lato"/>
                <a:sym typeface="Lato"/>
              </a:rPr>
              <a:t>pages</a:t>
            </a:r>
            <a:endParaRPr b="0" i="0" sz="1400" u="none" cap="none" strike="noStrike">
              <a:solidFill>
                <a:srgbClr val="000000"/>
              </a:solidFill>
              <a:latin typeface="Lato"/>
              <a:ea typeface="Lato"/>
              <a:cs typeface="Lato"/>
              <a:sym typeface="Lato"/>
            </a:endParaRPr>
          </a:p>
          <a:p>
            <a:pPr indent="-317500" lvl="1" marL="9144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Joining phase: for each pair of partitions where at least one is at most B-2 pages,</a:t>
            </a:r>
            <a:endParaRPr b="0" i="0" sz="1400" u="none" cap="none" strike="noStrike">
              <a:solidFill>
                <a:srgbClr val="000000"/>
              </a:solidFill>
              <a:latin typeface="Lato"/>
              <a:ea typeface="Lato"/>
              <a:cs typeface="Lato"/>
              <a:sym typeface="Lato"/>
            </a:endParaRPr>
          </a:p>
          <a:p>
            <a:pPr indent="-317500" lvl="2" marL="13716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load </a:t>
            </a:r>
            <a:r>
              <a:rPr b="0" i="0" lang="en" sz="1400" u="none" cap="none" strike="noStrike">
                <a:solidFill>
                  <a:srgbClr val="FF0000"/>
                </a:solidFill>
                <a:latin typeface="Lato"/>
                <a:ea typeface="Lato"/>
                <a:cs typeface="Lato"/>
                <a:sym typeface="Lato"/>
              </a:rPr>
              <a:t>smaller side (e.g. R)</a:t>
            </a:r>
            <a:r>
              <a:rPr b="0" i="0" lang="en" sz="1400" u="none" cap="none" strike="noStrike">
                <a:solidFill>
                  <a:srgbClr val="000000"/>
                </a:solidFill>
                <a:latin typeface="Lato"/>
                <a:ea typeface="Lato"/>
                <a:cs typeface="Lato"/>
                <a:sym typeface="Lato"/>
              </a:rPr>
              <a:t> into memory, and make a hash table</a:t>
            </a:r>
            <a:endParaRPr b="0" i="0" sz="1400" u="none" cap="none" strike="noStrike">
              <a:solidFill>
                <a:srgbClr val="000000"/>
              </a:solidFill>
              <a:latin typeface="Lato"/>
              <a:ea typeface="Lato"/>
              <a:cs typeface="Lato"/>
              <a:sym typeface="Lato"/>
            </a:endParaRPr>
          </a:p>
          <a:p>
            <a:pPr indent="-317500" lvl="2" marL="1371600" marR="0" rtl="0" algn="l">
              <a:lnSpc>
                <a:spcPct val="100000"/>
              </a:lnSpc>
              <a:spcBef>
                <a:spcPts val="0"/>
              </a:spcBef>
              <a:spcAft>
                <a:spcPts val="0"/>
              </a:spcAft>
              <a:buClr>
                <a:srgbClr val="FF0000"/>
              </a:buClr>
              <a:buSzPts val="1400"/>
              <a:buFont typeface="Lato"/>
              <a:buChar char="■"/>
            </a:pPr>
            <a:r>
              <a:rPr b="0" i="0" lang="en" sz="1400" u="none" cap="none" strike="noStrike">
                <a:solidFill>
                  <a:srgbClr val="FF0000"/>
                </a:solidFill>
                <a:latin typeface="Lato"/>
                <a:ea typeface="Lato"/>
                <a:cs typeface="Lato"/>
                <a:sym typeface="Lato"/>
              </a:rPr>
              <a:t>Stream in pages of S -&gt; match against hash table -&gt; stream out matches</a:t>
            </a:r>
            <a:endParaRPr b="0" i="0" sz="1400" u="none" cap="none" strike="noStrike">
              <a:solidFill>
                <a:srgbClr val="FF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Cost: Depends on the construction of the tables. It’s similar to external hashing, but your parameters for stopping are different</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Worksheet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Joins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 1</a:t>
            </a:r>
            <a:endParaRPr/>
          </a:p>
        </p:txBody>
      </p:sp>
      <p:pic>
        <p:nvPicPr>
          <p:cNvPr id="194" name="Google Shape;194;p17"/>
          <p:cNvPicPr preferRelativeResize="0"/>
          <p:nvPr/>
        </p:nvPicPr>
        <p:blipFill rotWithShape="1">
          <a:blip r:embed="rId3">
            <a:alphaModFix/>
          </a:blip>
          <a:srcRect b="0" l="0" r="0" t="0"/>
          <a:stretch/>
        </p:blipFill>
        <p:spPr>
          <a:xfrm>
            <a:off x="1521550" y="1789025"/>
            <a:ext cx="5325550" cy="335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200" name="Google Shape;200;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What is the I/O cost of a simple nested loop join for  Students ⋈ AssignmentSubmissions?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01" name="Google Shape;201;p18"/>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160,020 I/Os</a:t>
            </a:r>
            <a:r>
              <a:rPr b="0" i="0" lang="en" sz="1300" u="none" cap="none" strike="noStrike">
                <a:solidFill>
                  <a:srgbClr val="FF0000"/>
                </a:solidFill>
                <a:latin typeface="Lato"/>
                <a:ea typeface="Lato"/>
                <a:cs typeface="Lato"/>
                <a:sym typeface="Lato"/>
              </a:rPr>
              <a: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for a simple nested loop join is [S] +|S|·[A].</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20 + (20·200)·40 = 160,020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207" name="Google Shape;207;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What is the I/O cost of a simple nested loop join for AssignmentSubmissions ⋈ Students?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08" name="Google Shape;208;p19"/>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200,040 I/Os.</a:t>
            </a:r>
            <a:endParaRPr b="1"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for a simple nested loop join is [A] +|A|·[S].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40 + (40·250)·20 = 200,040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Iterators and Joins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214" name="Google Shape;214;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What is the I/O cost of a block nested loop join for Students ⋈ AssignmentSubmissions? Assume our buffer size is B= 12 pages.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15" name="Google Shape;215;p20"/>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100 I/Os</a:t>
            </a:r>
            <a:r>
              <a:rPr b="0" i="0" lang="en" sz="1300" u="none" cap="none" strike="noStrike">
                <a:solidFill>
                  <a:srgbClr val="FF0000"/>
                </a:solidFill>
                <a:latin typeface="Lato"/>
                <a:ea typeface="Lato"/>
                <a:cs typeface="Lato"/>
                <a:sym typeface="Lato"/>
              </a:rPr>
              <a: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First, we can calculate our block size: B−2 = 10.</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Since Students is our left table, we calculate the number of blocks of Students :[S]/(B−2) = 20/10 = 2.</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Thus the final cost is [S] plus 2 passes through all of [A], or 20 + 2·40 = 100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221" name="Google Shape;221;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What is the I/O cost of a block nested loop join for AssignmentSubmissions ⋈ Students? Assume our buffer size is B= 12 pages.</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22" name="Google Shape;222;p21"/>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120 I/Os</a:t>
            </a:r>
            <a:r>
              <a:rPr b="0" i="0" lang="en" sz="1300" u="none" cap="none" strike="noStrike">
                <a:solidFill>
                  <a:srgbClr val="FF0000"/>
                </a:solidFill>
                <a:latin typeface="Lato"/>
                <a:ea typeface="Lato"/>
                <a:cs typeface="Lato"/>
                <a:sym typeface="Lato"/>
              </a:rPr>
              <a: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As before, we can calculate our block size: B−2 = 10.</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Since AssignmentSubmissions is our left table, we calculate the number of blocks: [A]/(B−2) = 40/10 = 4.</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Thus the final cost is [A] plus 4 passes through all of [S], or 40 + 4·20 = 120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228" name="Google Shape;228;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I/O cost of an Index-Nested Loop Join for Students ⋈ AssignmentSubmissions? Assume we have a clustered alternative 2 index on AssignmentSubmissions.studentid, in the form of a height 2 B+ tree.  Assume that index node and leaf pages are not cached; all hits are on the sameleaf page; and all hits are also on the same data page.</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29" name="Google Shape;229;p22"/>
          <p:cNvSpPr txBox="1"/>
          <p:nvPr/>
        </p:nvSpPr>
        <p:spPr>
          <a:xfrm>
            <a:off x="729450" y="31615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16,020 I/Os</a:t>
            </a:r>
            <a:r>
              <a:rPr b="0" i="0" lang="en" sz="1300" u="none" cap="none" strike="noStrike">
                <a:solidFill>
                  <a:srgbClr val="FF0000"/>
                </a:solidFill>
                <a:latin typeface="Lato"/>
                <a:ea typeface="Lato"/>
                <a:cs typeface="Lato"/>
                <a:sym typeface="Lato"/>
              </a:rPr>
              <a: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is [S] +|S|·(cost of index lookup).</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cost of index lookup is 3 I/Os to access the leaf, and 1 I/O to access the data page for all matching records.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So the total cost is 20 + 4000·4 = 16,020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6</a:t>
            </a:r>
            <a:endParaRPr/>
          </a:p>
        </p:txBody>
      </p:sp>
      <p:sp>
        <p:nvSpPr>
          <p:cNvPr id="235" name="Google Shape;235;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Now assume we have an unclustered alternative 2 index on AssignmentSubmissions.studentid, in the form of a height 2 B+ tree.  Assume that index node pages and leaf pages are never cached, and we only need to read the relevant leaf page once for each record of Students, and all hits are on the same leaf page. What is the I/O cost of an Index-Nested Loop Join for Students ⋈ AssignmentSubmissions?</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36" name="Google Shape;236;p23"/>
          <p:cNvSpPr txBox="1"/>
          <p:nvPr/>
        </p:nvSpPr>
        <p:spPr>
          <a:xfrm>
            <a:off x="729450" y="30853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a:t>
            </a:r>
            <a:r>
              <a:rPr b="1" i="0" lang="en" sz="1300" u="none" cap="none" strike="noStrike">
                <a:solidFill>
                  <a:srgbClr val="FF0000"/>
                </a:solidFill>
                <a:latin typeface="Lato"/>
                <a:ea typeface="Lato"/>
                <a:cs typeface="Lato"/>
                <a:sym typeface="Lato"/>
              </a:rPr>
              <a:t>22,020 I/Os</a:t>
            </a:r>
            <a:r>
              <a:rPr b="0" i="0" lang="en" sz="1300" u="none" cap="none" strike="noStrike">
                <a:solidFill>
                  <a:srgbClr val="FF0000"/>
                </a:solidFill>
                <a:latin typeface="Lato"/>
                <a:ea typeface="Lato"/>
                <a:cs typeface="Lato"/>
                <a:sym typeface="Lato"/>
              </a:rPr>
              <a: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is [S] +|S|·〈cost of index lookup. This time though, the cost of index lookup is 3 I/Os to access the leaf, and 1 I/O to access the data page for each matching record.</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How  many  records  match  per  key?   We  actually  haven’t  told  you!   But,  we  do  know  that  we  will eventually have to access each record exactly once (since each AssignmentSubmission is foreign-keyed on a studentid) - so there will be |A|= 10,000 data page lookups, one for each row. So the total cost is 20 + 4000·3 + 10000 = 22,020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7</a:t>
            </a:r>
            <a:endParaRPr/>
          </a:p>
        </p:txBody>
      </p:sp>
      <p:sp>
        <p:nvSpPr>
          <p:cNvPr id="242" name="Google Shape;242;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cost of an unoptimized sort-merge join for Students ⋈ AssignmentSubmissions? Assume we have B = 12 buffer pages.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43" name="Google Shape;243;p24"/>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a:t>
            </a:r>
            <a:r>
              <a:rPr b="1" i="0" lang="en" sz="1300" u="none" cap="none" strike="noStrike">
                <a:solidFill>
                  <a:srgbClr val="FF0000"/>
                </a:solidFill>
                <a:latin typeface="Lato"/>
                <a:ea typeface="Lato"/>
                <a:cs typeface="Lato"/>
                <a:sym typeface="Lato"/>
              </a:rPr>
              <a:t>300 I/Os</a:t>
            </a:r>
            <a:r>
              <a:rPr b="0" i="0" lang="en" sz="1300" u="none" cap="none" strike="noStrike">
                <a:solidFill>
                  <a:srgbClr val="FF0000"/>
                </a:solidFill>
                <a:latin typeface="Lato"/>
                <a:ea typeface="Lato"/>
                <a:cs typeface="Lato"/>
                <a:sym typeface="Lato"/>
              </a:rPr>
              <a: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is〈cost of sorting S〉+〈cost of sorting A〉+ [S] + [A].</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For sorting S:  The first pass will make two runs, which is mergeable in one merge pass; thus, we need two passes; For sorting A:  The first pass will make four runs, which is mergeable in one merge pass; thus, we need two passes.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Thus the total cost is (2·2[S]) + (2·2[A]) + [S] + [A] = 5([S] + [A]) = 5·60 = 300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8</a:t>
            </a:r>
            <a:endParaRPr/>
          </a:p>
        </p:txBody>
      </p:sp>
      <p:sp>
        <p:nvSpPr>
          <p:cNvPr id="249" name="Google Shape;249;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cost of an optimized sort-merge join for Students ⋈ AssignmentSubmissions? Assume we have B = 12 buffer pages.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50" name="Google Shape;250;p25"/>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180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difference from the above question is that we will skip the last write in the external sorting phase, and the initial read in the sort-merge phase. For this to be possible, all the runs of S and A in the last phase of external sorting should be able to fit into memory together.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From the previous question, we know there are 2 + 4 = 6 runs, which fits just fine in our buffer of 12 pages. Thus the total cost is 300−2[S]−2[A] = 300−120 = 180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9</a:t>
            </a:r>
            <a:endParaRPr/>
          </a:p>
        </p:txBody>
      </p:sp>
      <p:sp>
        <p:nvSpPr>
          <p:cNvPr id="256" name="Google Shape;256;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In the previous question, we had a buffer of B= 12 pages.  If we shrank B enough, the answer we got might change. How small can the buffer B be without changing the I/O cost answer we got?</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57" name="Google Shape;257;p26"/>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9 buffer pages.</a:t>
            </a:r>
            <a:endParaRPr b="1"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restriction for optimized sort-merge join is that the number of final runs of S and A can both fit in memory simultaneously.  (i.e., the number of runs of S + the number of runs of A≤B - 1).  We had 2 + 4 runs last time, which fit comfortably in 12−1 buffer pages (recall that one page is reserved for output).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What about B= 9?  Now we have 3 runs for S and 5 runs forA, which just exactly fits in 9−1 buffer pages.Since 9 buffer pages fits perfectly, any smaller would force more merge passes and thus more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10</a:t>
            </a:r>
            <a:endParaRPr/>
          </a:p>
        </p:txBody>
      </p:sp>
      <p:sp>
        <p:nvSpPr>
          <p:cNvPr id="263" name="Google Shape;263;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I/O cost of Grace Hash Join on these tables? Assume we have a buffer of B = 6 pages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64" name="Google Shape;264;p27"/>
          <p:cNvSpPr txBox="1"/>
          <p:nvPr/>
        </p:nvSpPr>
        <p:spPr>
          <a:xfrm>
            <a:off x="729450" y="23233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FF0000"/>
                </a:solidFill>
                <a:latin typeface="Lato"/>
                <a:ea typeface="Lato"/>
                <a:cs typeface="Lato"/>
                <a:sym typeface="Lato"/>
              </a:rPr>
              <a:t>Answer: 180 I/Os</a:t>
            </a:r>
            <a:endParaRPr b="1"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For Grace Hash Join, we have to walk through what the partition sizes are like for each phase, one phase at a time. In the partitioning phase, we will proceed as in external hashing.  We will load in 1 page a time and hash it into B−1 = 5 partitions. This means the 20 pages of S get split into 4 pages per partition, and the 40 pages of A get split into 8 pages per partition.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Do we need to recursively partition?  No!  Remember that the stopping condition is that any table’s partition fits in B−2 = 4 buffer pages; the partitions of S satisfy this.In the hash joining phase, the I/O cost is simply the total number of pages across all partitions - we read all of these in exactly once. Thus the final I/O cost is 20 + 20 for partitioning S, 40 + 40 for partitioning A, and 20 + 40 for the hash join, for a total cost of 180 I/Os.</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Joins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 2</a:t>
            </a:r>
            <a:endParaRPr/>
          </a:p>
        </p:txBody>
      </p:sp>
      <p:pic>
        <p:nvPicPr>
          <p:cNvPr id="275" name="Google Shape;275;p29"/>
          <p:cNvPicPr preferRelativeResize="0"/>
          <p:nvPr/>
        </p:nvPicPr>
        <p:blipFill rotWithShape="1">
          <a:blip r:embed="rId3">
            <a:alphaModFix/>
          </a:blip>
          <a:srcRect b="0" l="0" r="0" t="0"/>
          <a:stretch/>
        </p:blipFill>
        <p:spPr>
          <a:xfrm>
            <a:off x="1582438" y="1898625"/>
            <a:ext cx="5979124" cy="3162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Iterators</a:t>
            </a:r>
            <a:endParaRPr/>
          </a:p>
        </p:txBody>
      </p:sp>
      <p:sp>
        <p:nvSpPr>
          <p:cNvPr id="103" name="Google Shape;103;p3"/>
          <p:cNvSpPr txBox="1"/>
          <p:nvPr>
            <p:ph idx="1" type="body"/>
          </p:nvPr>
        </p:nvSpPr>
        <p:spPr>
          <a:xfrm>
            <a:off x="729450" y="1853850"/>
            <a:ext cx="7688700" cy="306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Iterators output the records resulting from the operator’s operation, which are then fed as input to the next operator.</a:t>
            </a:r>
            <a:endParaRPr sz="2400"/>
          </a:p>
          <a:p>
            <a:pPr indent="-381000" lvl="1" marL="914400" rtl="0" algn="l">
              <a:lnSpc>
                <a:spcPct val="115000"/>
              </a:lnSpc>
              <a:spcBef>
                <a:spcPts val="0"/>
              </a:spcBef>
              <a:spcAft>
                <a:spcPts val="0"/>
              </a:spcAft>
              <a:buSzPts val="2400"/>
              <a:buChar char="○"/>
            </a:pPr>
            <a:r>
              <a:rPr lang="en" sz="2400"/>
              <a:t>next()</a:t>
            </a:r>
            <a:endParaRPr sz="2400"/>
          </a:p>
          <a:p>
            <a:pPr indent="-381000" lvl="1" marL="914400" rtl="0" algn="l">
              <a:lnSpc>
                <a:spcPct val="115000"/>
              </a:lnSpc>
              <a:spcBef>
                <a:spcPts val="0"/>
              </a:spcBef>
              <a:spcAft>
                <a:spcPts val="0"/>
              </a:spcAft>
              <a:buSzPts val="2400"/>
              <a:buChar char="○"/>
            </a:pPr>
            <a:r>
              <a:rPr lang="en" sz="2400"/>
              <a:t>hasNext()</a:t>
            </a:r>
            <a:endParaRPr sz="2400"/>
          </a:p>
          <a:p>
            <a:pPr indent="-381000" lvl="0" marL="457200" rtl="0" algn="l">
              <a:lnSpc>
                <a:spcPct val="115000"/>
              </a:lnSpc>
              <a:spcBef>
                <a:spcPts val="0"/>
              </a:spcBef>
              <a:spcAft>
                <a:spcPts val="0"/>
              </a:spcAft>
              <a:buSzPts val="2400"/>
              <a:buChar char="●"/>
            </a:pPr>
            <a:r>
              <a:rPr lang="en" sz="2400"/>
              <a:t>Because iterators can feed into each other without writing to disk, </a:t>
            </a:r>
            <a:r>
              <a:rPr b="1" lang="en" sz="2400"/>
              <a:t>exclude write cost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281" name="Google Shape;281;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I/O cost of a simple nested loop join for joining Teams ⋈ Players on Teams.team id = Players.team id?</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82" name="Google Shape;282;p30"/>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360,030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for a simple nested loop join is [T] + |T| · [P].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30 + (30 · 40) · 300 = 360, 030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288" name="Google Shape;288;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I/O cost of a page nested loop join on the same query?</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89" name="Google Shape;289;p31"/>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9,030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for a simple nested loop join is [T] + [T] · [P].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30 + 30  · 300 = 9,030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295" name="Google Shape;295;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What is the I/O cost of a block nested loop join on the same query? Assume our buffer size is B = 10 pages.</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296" name="Google Shape;296;p32"/>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1,230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formula for a block nested loop join is [T] + ceil([T]/(B − 2)) · [P].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30 + 4 · 300 = 1, 230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302" name="Google Shape;302;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Assume we have an unclustered index of height 1 on Teams.team id. What is the I/O cost of an index nested loop join on Teams.team id = Players.team id using this index? You can assume that every player only plays on one team each year.</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03" name="Google Shape;303;p33"/>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45,300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If we are using an index on Teams.team id, this means that Teams should be the inner relation, because for each record in Players, we will search our index for the corresponding record in the Teams table. Thus the formula for the index nested loop join is [P] + |P|· cost to find matching records. Each search will cost 3 I/Os (2 to read the root + leaf, and 1 additional I/O to read a data page).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300 + (300 · 50) · 3 = 45,300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309" name="Google Shape;309;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Now, assume we have a clustered index of height 2 on Players.player id and an clustered index of height 3 on Players.team id. If each team has 25 players each year, what is the lowest I/O cost of the join on Teams.team id = Players.team id using one of these indexes?</a:t>
            </a:r>
            <a:endParaRPr>
              <a:solidFill>
                <a:srgbClr val="FF0000"/>
              </a:solidFill>
            </a:endParaRPr>
          </a:p>
        </p:txBody>
      </p:sp>
      <p:sp>
        <p:nvSpPr>
          <p:cNvPr id="310" name="Google Shape;310;p34"/>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6,030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Although the index on Players.player id has a lower height, it is not useful for this join since the player id column is not part of the join. We must use the clustered index of height 3 on Players.team id. Since we are using an index on Players.team id, the Players table should be the inner relation. The formula will be [T] + |T|· cost to find matching records. Each search will cost 5 I/Os (4 to read down to the leaf level, and 1 additional I/O to read a data page since it is clustered).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30 + (30 · 40) · 5 = 6,030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6</a:t>
            </a:r>
            <a:endParaRPr/>
          </a:p>
        </p:txBody>
      </p:sp>
      <p:sp>
        <p:nvSpPr>
          <p:cNvPr id="316" name="Google Shape;316;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Assume the index on Players.team id is actually unclustered. What is cost of the join on on Teams.team id = Players.team id using this index?</a:t>
            </a:r>
            <a:endParaRPr>
              <a:solidFill>
                <a:srgbClr val="FF0000"/>
              </a:solidFill>
            </a:endParaRPr>
          </a:p>
        </p:txBody>
      </p:sp>
      <p:sp>
        <p:nvSpPr>
          <p:cNvPr id="317" name="Google Shape;317;p35"/>
          <p:cNvSpPr txBox="1"/>
          <p:nvPr/>
        </p:nvSpPr>
        <p:spPr>
          <a:xfrm>
            <a:off x="729450" y="2932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Answer: </a:t>
            </a:r>
            <a:r>
              <a:rPr b="1" i="0" lang="en" sz="1300" u="none" cap="none" strike="noStrike">
                <a:solidFill>
                  <a:srgbClr val="FF0000"/>
                </a:solidFill>
                <a:latin typeface="Lato"/>
                <a:ea typeface="Lato"/>
                <a:cs typeface="Lato"/>
                <a:sym typeface="Lato"/>
              </a:rPr>
              <a:t>34,830 I/Os</a:t>
            </a:r>
            <a:r>
              <a:rPr b="0" i="0" lang="en" sz="1300" u="none" cap="none" strike="noStrike">
                <a:solidFill>
                  <a:srgbClr val="FF0000"/>
                </a:solidFill>
                <a:latin typeface="Lato"/>
                <a:ea typeface="Lato"/>
                <a:cs typeface="Lato"/>
                <a:sym typeface="Lato"/>
              </a:rPr>
              <a:t>.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equation will still be [T] + |T|· cost to find matching records; the only difference from the previous question is that the cost of searching matching records will be different, since it is unclustered.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Each search will cost 29 I/Os (4 to read down to the leaf level, and 25 additional I/Os to read data pages) since we must assume that the 25 player records for each team are on separate data pages. </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Plugging in the numbers gives us 30 + (30 · 40) · 29 = 34, 830 I/Os.</a:t>
            </a:r>
            <a:endParaRPr b="0" i="0" sz="1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7</a:t>
            </a:r>
            <a:endParaRPr/>
          </a:p>
        </p:txBody>
      </p:sp>
      <p:sp>
        <p:nvSpPr>
          <p:cNvPr id="323" name="Google Shape;323;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Consider a universe where there are no limits on team size and players get to time travel to play for whatever team they want, and 75% of players choose to travel to 2020 to play for the best baseball team, the San Diego Padres. In other words, imagine that 75% of the records in the Players table have the same team_id. What are the effects on the performance of the different join algorithms?</a:t>
            </a:r>
            <a:endParaRPr>
              <a:solidFill>
                <a:srgbClr val="FF0000"/>
              </a:solidFill>
            </a:endParaRPr>
          </a:p>
        </p:txBody>
      </p:sp>
      <p:sp>
        <p:nvSpPr>
          <p:cNvPr id="324" name="Google Shape;324;p36"/>
          <p:cNvSpPr txBox="1"/>
          <p:nvPr/>
        </p:nvSpPr>
        <p:spPr>
          <a:xfrm>
            <a:off x="729450" y="3231661"/>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FF0000"/>
                </a:solidFill>
                <a:latin typeface="Lato"/>
                <a:ea typeface="Lato"/>
                <a:cs typeface="Lato"/>
                <a:sym typeface="Lato"/>
              </a:rPr>
              <a:t>Simple, page, and block nested loop join would have the same performance as the original scenario. </a:t>
            </a:r>
            <a:endParaRPr b="0" i="0" sz="14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400"/>
              <a:buFont typeface="Arial"/>
              <a:buNone/>
            </a:pPr>
            <a:r>
              <a:rPr b="0" i="0" lang="en" sz="1400" u="none" cap="none" strike="noStrike">
                <a:solidFill>
                  <a:srgbClr val="FF0000"/>
                </a:solidFill>
                <a:latin typeface="Lato"/>
                <a:ea typeface="Lato"/>
                <a:cs typeface="Lato"/>
                <a:sym typeface="Lato"/>
              </a:rPr>
              <a:t>Index nested loop joins could potentially be improved if we had enough buffer pages to keep the leaf node corresponding to the repeated team_id in memory.</a:t>
            </a:r>
            <a:endParaRPr b="0" i="0" sz="14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7</a:t>
            </a:r>
            <a:endParaRPr/>
          </a:p>
        </p:txBody>
      </p:sp>
      <p:sp>
        <p:nvSpPr>
          <p:cNvPr id="330" name="Google Shape;330;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Consider a universe where there are no limits on team size and players get to time travel to play for whatever team they want, and 75% of players choose to travel to 2020 to play for the best baseball team, the San Diego Padres. In other words, imagine that 75% of the records in the Players table have the same team_id. What are the effects on the performance of the different join algorithms?</a:t>
            </a:r>
            <a:endParaRPr>
              <a:solidFill>
                <a:srgbClr val="FF0000"/>
              </a:solidFill>
            </a:endParaRPr>
          </a:p>
        </p:txBody>
      </p:sp>
      <p:sp>
        <p:nvSpPr>
          <p:cNvPr id="331" name="Google Shape;331;p37"/>
          <p:cNvSpPr txBox="1"/>
          <p:nvPr/>
        </p:nvSpPr>
        <p:spPr>
          <a:xfrm>
            <a:off x="729450" y="3231661"/>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FF0000"/>
                </a:solidFill>
                <a:latin typeface="Lato"/>
                <a:ea typeface="Lato"/>
                <a:cs typeface="Lato"/>
                <a:sym typeface="Lato"/>
              </a:rPr>
              <a:t>For sort merge join, many duplicate values generally tend to increase the number of I/Os, since iterators need to be reset. In this scenario, using the Players table as the outer relation during the merge phase could alleviate these concerns, since there are no duplicate team_id values in the Teams table.</a:t>
            </a:r>
            <a:endParaRPr b="0" i="0" sz="1400" u="none" cap="none" strike="noStrike">
              <a:solidFill>
                <a:srgbClr val="FF0000"/>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7</a:t>
            </a:r>
            <a:endParaRPr/>
          </a:p>
        </p:txBody>
      </p:sp>
      <p:sp>
        <p:nvSpPr>
          <p:cNvPr id="337" name="Google Shape;337;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Consider a universe where there are no limits on team size and players get to time travel to play for whatever team they want, and 75% of players choose to travel to 2020 to play for the best baseball team, the San Diego Padres. In other words, imagine that 75% of the records in the Players table have the same team_id. What are the effects on the performance of the different join algorithms?</a:t>
            </a:r>
            <a:endParaRPr>
              <a:solidFill>
                <a:srgbClr val="FF0000"/>
              </a:solidFill>
            </a:endParaRPr>
          </a:p>
        </p:txBody>
      </p:sp>
      <p:sp>
        <p:nvSpPr>
          <p:cNvPr id="338" name="Google Shape;338;p38"/>
          <p:cNvSpPr txBox="1"/>
          <p:nvPr/>
        </p:nvSpPr>
        <p:spPr>
          <a:xfrm>
            <a:off x="729450" y="3231661"/>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FF0000"/>
                </a:solidFill>
                <a:latin typeface="Lato"/>
                <a:ea typeface="Lato"/>
                <a:cs typeface="Lato"/>
                <a:sym typeface="Lato"/>
              </a:rPr>
              <a:t>Grace hash join requires us to partition our data until at least one of our tables has chunks that are small enough to fit into memory. Since the Teams table does not have duplicate team_id values, there should not be significant differences in the number of I/Os compared to the original scenario.</a:t>
            </a:r>
            <a:endParaRPr b="0" i="0" sz="1400" u="none" cap="none" strike="noStrike">
              <a:solidFill>
                <a:srgbClr val="FF0000"/>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Joins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727650" y="1249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Joins</a:t>
            </a:r>
            <a:endParaRPr sz="3000"/>
          </a:p>
        </p:txBody>
      </p:sp>
      <p:sp>
        <p:nvSpPr>
          <p:cNvPr id="109" name="Google Shape;109;p4"/>
          <p:cNvSpPr txBox="1"/>
          <p:nvPr>
            <p:ph idx="1" type="body"/>
          </p:nvPr>
        </p:nvSpPr>
        <p:spPr>
          <a:xfrm>
            <a:off x="727650" y="1784700"/>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[R] = number of pages in R</a:t>
            </a:r>
            <a:endParaRPr sz="2400"/>
          </a:p>
          <a:p>
            <a:pPr indent="-381000" lvl="0" marL="457200" marR="0" rtl="0" algn="l">
              <a:lnSpc>
                <a:spcPct val="115000"/>
              </a:lnSpc>
              <a:spcBef>
                <a:spcPts val="0"/>
              </a:spcBef>
              <a:spcAft>
                <a:spcPts val="0"/>
              </a:spcAft>
              <a:buSzPts val="2400"/>
              <a:buChar char="●"/>
            </a:pPr>
            <a:r>
              <a:rPr lang="en" sz="2400"/>
              <a:t>p</a:t>
            </a:r>
            <a:r>
              <a:rPr baseline="-25000" lang="en" sz="2400"/>
              <a:t>R</a:t>
            </a:r>
            <a:r>
              <a:rPr lang="en" sz="2400"/>
              <a:t> = number of records per page in R</a:t>
            </a:r>
            <a:endParaRPr sz="2400"/>
          </a:p>
          <a:p>
            <a:pPr indent="-381000" lvl="0" marL="457200" marR="0" rtl="0" algn="l">
              <a:lnSpc>
                <a:spcPct val="115000"/>
              </a:lnSpc>
              <a:spcBef>
                <a:spcPts val="0"/>
              </a:spcBef>
              <a:spcAft>
                <a:spcPts val="0"/>
              </a:spcAft>
              <a:buSzPts val="2400"/>
              <a:buChar char="●"/>
            </a:pPr>
            <a:r>
              <a:rPr lang="en" sz="2400"/>
              <a:t>|R| = number of records in R (the </a:t>
            </a:r>
            <a:r>
              <a:rPr b="1" lang="en" sz="2400">
                <a:solidFill>
                  <a:schemeClr val="accent5"/>
                </a:solidFill>
              </a:rPr>
              <a:t>cardinality</a:t>
            </a:r>
            <a:r>
              <a:rPr lang="en" sz="2400"/>
              <a:t> of R)</a:t>
            </a:r>
            <a:endParaRPr sz="2400"/>
          </a:p>
          <a:p>
            <a:pPr indent="-381000" lvl="1" marL="914400" marR="0" rtl="0" algn="l">
              <a:lnSpc>
                <a:spcPct val="115000"/>
              </a:lnSpc>
              <a:spcBef>
                <a:spcPts val="0"/>
              </a:spcBef>
              <a:spcAft>
                <a:spcPts val="0"/>
              </a:spcAft>
              <a:buSzPts val="2400"/>
              <a:buChar char="○"/>
            </a:pPr>
            <a:r>
              <a:rPr lang="en" sz="2400"/>
              <a:t>|R| = p</a:t>
            </a:r>
            <a:r>
              <a:rPr baseline="-25000" lang="en" sz="2400"/>
              <a:t>R</a:t>
            </a:r>
            <a:r>
              <a:rPr lang="en" sz="2400"/>
              <a:t> * [R]</a:t>
            </a:r>
            <a:endParaRPr sz="2400"/>
          </a:p>
        </p:txBody>
      </p:sp>
      <p:sp>
        <p:nvSpPr>
          <p:cNvPr id="110" name="Google Shape;110;p4"/>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https://cs186berkeley.net/resources/join-animations/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 3</a:t>
            </a:r>
            <a:endParaRPr/>
          </a:p>
        </p:txBody>
      </p:sp>
      <p:sp>
        <p:nvSpPr>
          <p:cNvPr id="349" name="Google Shape;349;p40"/>
          <p:cNvSpPr txBox="1"/>
          <p:nvPr>
            <p:ph idx="1" type="body"/>
          </p:nvPr>
        </p:nvSpPr>
        <p:spPr>
          <a:xfrm>
            <a:off x="729450" y="1801950"/>
            <a:ext cx="7688700" cy="4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t>In the following problems, we will be joining two tables:  Students and AssignmentSubmissions on the key ‘student_id‘. However, we are dealing with a set of system constraints. Given a set of potential join algorithms from SNLJ, BNLJ, PNLJ, Hash Join, GHJ, SMJ, select the best option(s).</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0"/>
              </a:spcBef>
              <a:spcAft>
                <a:spcPts val="1600"/>
              </a:spcAft>
              <a:buSzPts val="1300"/>
              <a:buNone/>
            </a:pPr>
            <a:r>
              <a:t/>
            </a:r>
            <a:endParaRPr sz="1200"/>
          </a:p>
        </p:txBody>
      </p:sp>
      <p:sp>
        <p:nvSpPr>
          <p:cNvPr id="350" name="Google Shape;350;p40"/>
          <p:cNvSpPr txBox="1"/>
          <p:nvPr>
            <p:ph idx="1" type="body"/>
          </p:nvPr>
        </p:nvSpPr>
        <p:spPr>
          <a:xfrm>
            <a:off x="729450" y="2571750"/>
            <a:ext cx="3357600" cy="4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t>CREATE TABLE Students (</a:t>
            </a:r>
            <a:endParaRPr sz="1200"/>
          </a:p>
          <a:p>
            <a:pPr indent="0" lvl="0" marL="0" rtl="0" algn="l">
              <a:lnSpc>
                <a:spcPct val="115000"/>
              </a:lnSpc>
              <a:spcBef>
                <a:spcPts val="0"/>
              </a:spcBef>
              <a:spcAft>
                <a:spcPts val="0"/>
              </a:spcAft>
              <a:buSzPts val="1300"/>
              <a:buNone/>
            </a:pPr>
            <a:r>
              <a:rPr lang="en" sz="1200"/>
              <a:t>  student_id INTEGER PRIMARY KEY, </a:t>
            </a:r>
            <a:endParaRPr sz="1200"/>
          </a:p>
          <a:p>
            <a:pPr indent="0" lvl="0" marL="0" rtl="0" algn="l">
              <a:lnSpc>
                <a:spcPct val="115000"/>
              </a:lnSpc>
              <a:spcBef>
                <a:spcPts val="0"/>
              </a:spcBef>
              <a:spcAft>
                <a:spcPts val="0"/>
              </a:spcAft>
              <a:buSzPts val="1300"/>
              <a:buNone/>
            </a:pPr>
            <a:r>
              <a:rPr lang="en" sz="1200"/>
              <a:t>  ...</a:t>
            </a:r>
            <a:endParaRPr sz="1200"/>
          </a:p>
          <a:p>
            <a:pPr indent="0" lvl="0" marL="0" rtl="0" algn="l">
              <a:lnSpc>
                <a:spcPct val="115000"/>
              </a:lnSpc>
              <a:spcBef>
                <a:spcPts val="0"/>
              </a:spcBef>
              <a:spcAft>
                <a:spcPts val="0"/>
              </a:spcAft>
              <a:buSzPts val="1300"/>
              <a:buNone/>
            </a:pPr>
            <a:r>
              <a:rPr lang="en" sz="1200"/>
              <a:t>);</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0"/>
              </a:spcBef>
              <a:spcAft>
                <a:spcPts val="1600"/>
              </a:spcAft>
              <a:buSzPts val="1300"/>
              <a:buNone/>
            </a:pPr>
            <a:r>
              <a:t/>
            </a:r>
            <a:endParaRPr sz="1200"/>
          </a:p>
        </p:txBody>
      </p:sp>
      <p:sp>
        <p:nvSpPr>
          <p:cNvPr id="351" name="Google Shape;351;p40"/>
          <p:cNvSpPr txBox="1"/>
          <p:nvPr>
            <p:ph idx="1" type="body"/>
          </p:nvPr>
        </p:nvSpPr>
        <p:spPr>
          <a:xfrm>
            <a:off x="4087050" y="2571750"/>
            <a:ext cx="4392000" cy="4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200"/>
              <a:t>CREATE TABLE AssignmentSubmissions(</a:t>
            </a:r>
            <a:endParaRPr sz="1200"/>
          </a:p>
          <a:p>
            <a:pPr indent="0" lvl="0" marL="0" rtl="0" algn="l">
              <a:lnSpc>
                <a:spcPct val="115000"/>
              </a:lnSpc>
              <a:spcBef>
                <a:spcPts val="0"/>
              </a:spcBef>
              <a:spcAft>
                <a:spcPts val="0"/>
              </a:spcAft>
              <a:buSzPts val="1300"/>
              <a:buNone/>
            </a:pPr>
            <a:r>
              <a:rPr lang="en" sz="1200"/>
              <a:t>  assignment_number INTEGER,</a:t>
            </a:r>
            <a:endParaRPr sz="1200"/>
          </a:p>
          <a:p>
            <a:pPr indent="0" lvl="0" marL="0" rtl="0" algn="l">
              <a:lnSpc>
                <a:spcPct val="115000"/>
              </a:lnSpc>
              <a:spcBef>
                <a:spcPts val="0"/>
              </a:spcBef>
              <a:spcAft>
                <a:spcPts val="0"/>
              </a:spcAft>
              <a:buSzPts val="1300"/>
              <a:buNone/>
            </a:pPr>
            <a:r>
              <a:rPr lang="en" sz="1200"/>
              <a:t>  student_id INTEGER REFERENCES Students(student_id),</a:t>
            </a:r>
            <a:endParaRPr sz="1200"/>
          </a:p>
          <a:p>
            <a:pPr indent="0" lvl="0" marL="0" rtl="0" algn="l">
              <a:lnSpc>
                <a:spcPct val="115000"/>
              </a:lnSpc>
              <a:spcBef>
                <a:spcPts val="0"/>
              </a:spcBef>
              <a:spcAft>
                <a:spcPts val="0"/>
              </a:spcAft>
              <a:buSzPts val="1300"/>
              <a:buNone/>
            </a:pPr>
            <a:r>
              <a:rPr lang="en" sz="1200"/>
              <a:t>  ...</a:t>
            </a:r>
            <a:endParaRPr sz="1200"/>
          </a:p>
          <a:p>
            <a:pPr indent="0" lvl="0" marL="0" rtl="0" algn="l">
              <a:lnSpc>
                <a:spcPct val="115000"/>
              </a:lnSpc>
              <a:spcBef>
                <a:spcPts val="0"/>
              </a:spcBef>
              <a:spcAft>
                <a:spcPts val="0"/>
              </a:spcAft>
              <a:buSzPts val="1300"/>
              <a:buNone/>
            </a:pPr>
            <a:r>
              <a:rPr lang="en" sz="1200"/>
              <a:t>);</a:t>
            </a:r>
            <a:endParaRPr sz="1200"/>
          </a:p>
          <a:p>
            <a:pPr indent="0" lvl="0" marL="0" rtl="0" algn="l">
              <a:lnSpc>
                <a:spcPct val="115000"/>
              </a:lnSpc>
              <a:spcBef>
                <a:spcPts val="0"/>
              </a:spcBef>
              <a:spcAft>
                <a:spcPts val="1600"/>
              </a:spcAft>
              <a:buSzPts val="1300"/>
              <a:buNone/>
            </a:pPr>
            <a:r>
              <a:t/>
            </a:r>
            <a:endParaRPr sz="1200"/>
          </a:p>
        </p:txBody>
      </p:sp>
      <p:sp>
        <p:nvSpPr>
          <p:cNvPr id="352" name="Google Shape;352;p40"/>
          <p:cNvSpPr txBox="1"/>
          <p:nvPr>
            <p:ph idx="1" type="body"/>
          </p:nvPr>
        </p:nvSpPr>
        <p:spPr>
          <a:xfrm>
            <a:off x="727650" y="3536700"/>
            <a:ext cx="7688700" cy="1606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28"/>
              </a:spcBef>
              <a:spcAft>
                <a:spcPts val="0"/>
              </a:spcAft>
              <a:buSzPts val="1300"/>
              <a:buNone/>
            </a:pPr>
            <a:r>
              <a:rPr lang="en" sz="1096"/>
              <a:t>SELECT * </a:t>
            </a:r>
            <a:endParaRPr sz="1096"/>
          </a:p>
          <a:p>
            <a:pPr indent="0" lvl="0" marL="0" rtl="0" algn="l">
              <a:lnSpc>
                <a:spcPct val="100000"/>
              </a:lnSpc>
              <a:spcBef>
                <a:spcPts val="33"/>
              </a:spcBef>
              <a:spcAft>
                <a:spcPts val="0"/>
              </a:spcAft>
              <a:buSzPts val="1300"/>
              <a:buNone/>
            </a:pPr>
            <a:r>
              <a:rPr lang="en" sz="1096"/>
              <a:t>FROM Students, AssignmentSubmissions </a:t>
            </a:r>
            <a:endParaRPr sz="1096"/>
          </a:p>
          <a:p>
            <a:pPr indent="0" lvl="0" marL="0" rtl="0" algn="l">
              <a:lnSpc>
                <a:spcPct val="100000"/>
              </a:lnSpc>
              <a:spcBef>
                <a:spcPts val="33"/>
              </a:spcBef>
              <a:spcAft>
                <a:spcPts val="0"/>
              </a:spcAft>
              <a:buSzPts val="1300"/>
              <a:buNone/>
            </a:pPr>
            <a:r>
              <a:rPr lang="en" sz="1096"/>
              <a:t>WHERE Students.student_id = AssignmentSubmissions.student_id; </a:t>
            </a:r>
            <a:endParaRPr sz="1096"/>
          </a:p>
          <a:p>
            <a:pPr indent="0" lvl="0" marL="0" rtl="0" algn="l">
              <a:lnSpc>
                <a:spcPct val="100000"/>
              </a:lnSpc>
              <a:spcBef>
                <a:spcPts val="33"/>
              </a:spcBef>
              <a:spcAft>
                <a:spcPts val="0"/>
              </a:spcAft>
              <a:buSzPts val="1300"/>
              <a:buNone/>
            </a:pPr>
            <a:r>
              <a:t/>
            </a:r>
            <a:endParaRPr sz="1096"/>
          </a:p>
          <a:p>
            <a:pPr indent="0" lvl="0" marL="0" rtl="0" algn="l">
              <a:lnSpc>
                <a:spcPct val="100000"/>
              </a:lnSpc>
              <a:spcBef>
                <a:spcPts val="33"/>
              </a:spcBef>
              <a:spcAft>
                <a:spcPts val="0"/>
              </a:spcAft>
              <a:buSzPts val="1300"/>
              <a:buNone/>
            </a:pPr>
            <a:r>
              <a:rPr lang="en" sz="1096"/>
              <a:t>We also have:</a:t>
            </a:r>
            <a:endParaRPr sz="1096"/>
          </a:p>
          <a:p>
            <a:pPr indent="-291862" lvl="0" marL="457200" rtl="0" algn="l">
              <a:lnSpc>
                <a:spcPct val="100000"/>
              </a:lnSpc>
              <a:spcBef>
                <a:spcPts val="33"/>
              </a:spcBef>
              <a:spcAft>
                <a:spcPts val="0"/>
              </a:spcAft>
              <a:buSzPts val="996"/>
              <a:buFont typeface="Arial"/>
              <a:buChar char="●"/>
            </a:pPr>
            <a:r>
              <a:rPr lang="en" sz="1096"/>
              <a:t>Students has</a:t>
            </a:r>
            <a:r>
              <a:rPr b="1" lang="en" sz="1096"/>
              <a:t> [</a:t>
            </a:r>
            <a:r>
              <a:rPr b="1" i="1" lang="en" sz="1096"/>
              <a:t>S</a:t>
            </a:r>
            <a:r>
              <a:rPr b="1" lang="en" sz="1096"/>
              <a:t>] = 600 pages</a:t>
            </a:r>
            <a:r>
              <a:rPr lang="en" sz="1096"/>
              <a:t>, with</a:t>
            </a:r>
            <a:r>
              <a:rPr b="1" lang="en" sz="1096"/>
              <a:t> </a:t>
            </a:r>
            <a:r>
              <a:rPr b="1" i="1" lang="en" sz="1096"/>
              <a:t>p</a:t>
            </a:r>
            <a:r>
              <a:rPr b="1" baseline="-25000" i="1" lang="en" sz="1262"/>
              <a:t>S </a:t>
            </a:r>
            <a:r>
              <a:rPr b="1" lang="en" sz="1096"/>
              <a:t>= 60 records per page </a:t>
            </a:r>
            <a:endParaRPr b="1" sz="1096"/>
          </a:p>
          <a:p>
            <a:pPr indent="-291862" lvl="0" marL="457200" rtl="0" algn="l">
              <a:lnSpc>
                <a:spcPct val="100000"/>
              </a:lnSpc>
              <a:spcBef>
                <a:spcPts val="0"/>
              </a:spcBef>
              <a:spcAft>
                <a:spcPts val="0"/>
              </a:spcAft>
              <a:buSzPts val="996"/>
              <a:buFont typeface="Arial"/>
              <a:buChar char="●"/>
            </a:pPr>
            <a:r>
              <a:rPr lang="en" sz="1096"/>
              <a:t>AssignmentSubmissions has </a:t>
            </a:r>
            <a:r>
              <a:rPr b="1" lang="en" sz="1096"/>
              <a:t>[</a:t>
            </a:r>
            <a:r>
              <a:rPr b="1" i="1" lang="en" sz="1096"/>
              <a:t>A</a:t>
            </a:r>
            <a:r>
              <a:rPr b="1" lang="en" sz="1096"/>
              <a:t>] = 600 pages</a:t>
            </a:r>
            <a:r>
              <a:rPr lang="en" sz="1096"/>
              <a:t>, with </a:t>
            </a:r>
            <a:r>
              <a:rPr b="1" i="1" lang="en" sz="1096"/>
              <a:t>p</a:t>
            </a:r>
            <a:r>
              <a:rPr b="1" baseline="-25000" i="1" lang="en" sz="1262"/>
              <a:t>A </a:t>
            </a:r>
            <a:r>
              <a:rPr b="1" lang="en" sz="1096"/>
              <a:t>= 60 records per page</a:t>
            </a:r>
            <a:endParaRPr b="1" sz="1096"/>
          </a:p>
          <a:p>
            <a:pPr indent="-298212" lvl="0" marL="457200" rtl="0" algn="l">
              <a:lnSpc>
                <a:spcPct val="100000"/>
              </a:lnSpc>
              <a:spcBef>
                <a:spcPts val="0"/>
              </a:spcBef>
              <a:spcAft>
                <a:spcPts val="0"/>
              </a:spcAft>
              <a:buSzPts val="1096"/>
              <a:buChar char="●"/>
            </a:pPr>
            <a:r>
              <a:rPr b="1" lang="en" sz="1096"/>
              <a:t>B = 10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t>
            </a:r>
            <a:endParaRPr/>
          </a:p>
        </p:txBody>
      </p:sp>
      <p:sp>
        <p:nvSpPr>
          <p:cNvPr id="358" name="Google Shape;358;p4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Our program memory is extremely limited (not buffer memory)! As a result, we only have enough memory to store 1 hash function. What join algorithms work here provided it fits our system constraints)? Why?</a:t>
            </a:r>
            <a:endParaRPr/>
          </a:p>
          <a:p>
            <a:pPr indent="0" lvl="0" marL="0" rtl="0" algn="l">
              <a:lnSpc>
                <a:spcPct val="115000"/>
              </a:lnSpc>
              <a:spcBef>
                <a:spcPts val="1600"/>
              </a:spcBef>
              <a:spcAft>
                <a:spcPts val="1600"/>
              </a:spcAft>
              <a:buSzPts val="1300"/>
              <a:buNone/>
            </a:pPr>
            <a:r>
              <a:t/>
            </a:r>
            <a:endParaRPr>
              <a:solidFill>
                <a:srgbClr val="000000"/>
              </a:solidFill>
            </a:endParaRPr>
          </a:p>
        </p:txBody>
      </p:sp>
      <p:sp>
        <p:nvSpPr>
          <p:cNvPr id="359" name="Google Shape;359;p41"/>
          <p:cNvSpPr txBox="1"/>
          <p:nvPr/>
        </p:nvSpPr>
        <p:spPr>
          <a:xfrm>
            <a:off x="729450" y="2954711"/>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Anything that's not GHJ or Hash Join. Hash Join requires one of the relations to fit in memory (B-2 pages). For GHJ, since we have only 1 hash function, we can not recursively partition. Remember for recursive partitioning, a new, independent hash function must be used in order to effectively re-partition the data.</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365" name="Google Shape;365;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Now, we have very little buffer memory (only 3 pages). What join algorithms work here? How are the different join algorithms affected by the given constraint? Why?</a:t>
            </a:r>
            <a:endParaRPr/>
          </a:p>
          <a:p>
            <a:pPr indent="0" lvl="0" marL="0" rtl="0" algn="l">
              <a:lnSpc>
                <a:spcPct val="115000"/>
              </a:lnSpc>
              <a:spcBef>
                <a:spcPts val="1600"/>
              </a:spcBef>
              <a:spcAft>
                <a:spcPts val="1600"/>
              </a:spcAft>
              <a:buSzPts val="1300"/>
              <a:buNone/>
            </a:pPr>
            <a:r>
              <a:t/>
            </a:r>
            <a:endParaRPr>
              <a:solidFill>
                <a:srgbClr val="000000"/>
              </a:solidFill>
            </a:endParaRPr>
          </a:p>
        </p:txBody>
      </p:sp>
      <p:sp>
        <p:nvSpPr>
          <p:cNvPr id="366" name="Google Shape;366;p42"/>
          <p:cNvSpPr txBox="1"/>
          <p:nvPr/>
        </p:nvSpPr>
        <p:spPr>
          <a:xfrm>
            <a:off x="729450" y="2571761"/>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0000"/>
                </a:solidFill>
                <a:latin typeface="Lato"/>
                <a:ea typeface="Lato"/>
                <a:cs typeface="Lato"/>
                <a:sym typeface="Lato"/>
              </a:rPr>
              <a:t>BNLJ, PNLJ, and SNLJ would work. Given the limited buffer memory, BNLJ will reduce to PNLJ, since the size of the blocks will be limited to 1 page. In other words, the BNLJ and PNLJ will have the same IO cost. Note that the limited buffer memory does not impact SNLJ, since SNLJ simply takes each record in the first relation and searches for all matches in the second relation.</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0000"/>
                </a:solidFill>
                <a:latin typeface="Lato"/>
                <a:ea typeface="Lato"/>
                <a:cs typeface="Lato"/>
                <a:sym typeface="Lato"/>
              </a:rPr>
              <a:t>Naive Hash Join will not work, since neither of the relations can directly fit in B-2 pages. To fit in B-2 pages means that we can create a hash table for that relation.</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0000"/>
                </a:solidFill>
                <a:latin typeface="Lato"/>
                <a:ea typeface="Lato"/>
                <a:cs typeface="Lato"/>
                <a:sym typeface="Lato"/>
              </a:rPr>
              <a:t> </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0000"/>
                </a:solidFill>
                <a:latin typeface="Lato"/>
                <a:ea typeface="Lato"/>
                <a:cs typeface="Lato"/>
                <a:sym typeface="Lato"/>
              </a:rPr>
              <a:t>GHJ would work with this constraint. We can repeatedly hash the two relations into B-1 buffers to create partitions that are ≤ B − 2 pages big, which eventually allows us to fit the relations into memory and perform a Naive Hash Join. Due to the limited buffer memory, GHJ will require a significant number of partitioning passes, which in turn results in an increase in the overall IO cost.</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0000"/>
                </a:solidFill>
                <a:latin typeface="Lato"/>
                <a:ea typeface="Lato"/>
                <a:cs typeface="Lato"/>
                <a:sym typeface="Lato"/>
              </a:rPr>
              <a:t> </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rgbClr val="FF0000"/>
                </a:solidFill>
                <a:latin typeface="Lato"/>
                <a:ea typeface="Lato"/>
                <a:cs typeface="Lato"/>
                <a:sym typeface="Lato"/>
              </a:rPr>
              <a:t>SMJ would work with this constraint. Due to the limited buffer memory, SMJ would require a significant number of passes to sort a relation. This in turn will result in an increase in the overall IO cost.</a:t>
            </a:r>
            <a:endParaRPr b="0" i="0" sz="1000" u="none" cap="none" strike="noStrike">
              <a:solidFill>
                <a:srgbClr val="FF0000"/>
              </a:solidFill>
              <a:latin typeface="Lato"/>
              <a:ea typeface="Lato"/>
              <a:cs typeface="Lato"/>
              <a:sym typeface="Lato"/>
            </a:endParaRPr>
          </a:p>
          <a:p>
            <a:pPr indent="0" lvl="0" marL="0" marR="0" rtl="0" algn="l">
              <a:lnSpc>
                <a:spcPct val="115000"/>
              </a:lnSpc>
              <a:spcBef>
                <a:spcPts val="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372" name="Google Shape;372;p43"/>
          <p:cNvSpPr txBox="1"/>
          <p:nvPr>
            <p:ph idx="1" type="body"/>
          </p:nvPr>
        </p:nvSpPr>
        <p:spPr>
          <a:xfrm>
            <a:off x="729450" y="2078875"/>
            <a:ext cx="7688700" cy="30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Now, assume that Students is only 1 page. What is the best join algorithm IO wise?</a:t>
            </a:r>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0"/>
              </a:spcAft>
              <a:buSzPts val="1300"/>
              <a:buNone/>
            </a:pPr>
            <a:r>
              <a:t/>
            </a:r>
            <a:endParaRPr>
              <a:solidFill>
                <a:srgbClr val="FF0000"/>
              </a:solidFill>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73" name="Google Shape;373;p43"/>
          <p:cNvSpPr txBox="1"/>
          <p:nvPr/>
        </p:nvSpPr>
        <p:spPr>
          <a:xfrm>
            <a:off x="729450" y="2417244"/>
            <a:ext cx="7540800" cy="251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All join algorithms would work in this case, since our requirements are looser than than when Students had 600 pages. PNLJ/BNLJ/HJ/GHJ  is the best IO wise.</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SNLJ: [R] + p_r[R][S] = 1 + 60(1 * 600) = 36001 IOs </a:t>
            </a:r>
            <a:br>
              <a:rPr b="0" i="0" lang="en" sz="1300" u="none" cap="none" strike="noStrike">
                <a:solidFill>
                  <a:srgbClr val="FF0000"/>
                </a:solidFill>
                <a:latin typeface="Lato"/>
                <a:ea typeface="Lato"/>
                <a:cs typeface="Lato"/>
                <a:sym typeface="Lato"/>
              </a:rPr>
            </a:br>
            <a:r>
              <a:rPr b="0" i="0" lang="en" sz="1300" u="none" cap="none" strike="noStrike">
                <a:solidFill>
                  <a:srgbClr val="FF0000"/>
                </a:solidFill>
                <a:latin typeface="Lato"/>
                <a:ea typeface="Lato"/>
                <a:cs typeface="Lato"/>
                <a:sym typeface="Lato"/>
              </a:rPr>
              <a:t>PNLJ: [R] + [R][S] = 1 + (1 * 600) = 601 IOs</a:t>
            </a:r>
            <a:br>
              <a:rPr b="0" i="0" lang="en" sz="1300" u="none" cap="none" strike="noStrike">
                <a:solidFill>
                  <a:srgbClr val="FF0000"/>
                </a:solidFill>
                <a:latin typeface="Lato"/>
                <a:ea typeface="Lato"/>
                <a:cs typeface="Lato"/>
                <a:sym typeface="Lato"/>
              </a:rPr>
            </a:br>
            <a:r>
              <a:rPr b="0" i="0" lang="en" sz="1300" u="none" cap="none" strike="noStrike">
                <a:solidFill>
                  <a:srgbClr val="FF0000"/>
                </a:solidFill>
                <a:latin typeface="Lato"/>
                <a:ea typeface="Lato"/>
                <a:cs typeface="Lato"/>
                <a:sym typeface="Lato"/>
              </a:rPr>
              <a:t>BNLJ:  [R] + ceil([R]/(B-2))[S] = 1 + 1 * 600 = 601 IOs</a:t>
            </a:r>
            <a:br>
              <a:rPr b="0" i="0" lang="en" sz="1300" u="none" cap="none" strike="noStrike">
                <a:solidFill>
                  <a:srgbClr val="FF0000"/>
                </a:solidFill>
                <a:latin typeface="Lato"/>
                <a:ea typeface="Lato"/>
                <a:cs typeface="Lato"/>
                <a:sym typeface="Lato"/>
              </a:rPr>
            </a:br>
            <a:r>
              <a:rPr b="0" i="0" lang="en" sz="1300" u="none" cap="none" strike="noStrike">
                <a:solidFill>
                  <a:srgbClr val="FF0000"/>
                </a:solidFill>
                <a:latin typeface="Lato"/>
                <a:ea typeface="Lato"/>
                <a:cs typeface="Lato"/>
                <a:sym typeface="Lato"/>
              </a:rPr>
              <a:t>HJ/GHJ: [R] + [S] = 1 + 600 = 601 IOs</a:t>
            </a:r>
            <a:br>
              <a:rPr b="0" i="0" lang="en" sz="1300" u="none" cap="none" strike="noStrike">
                <a:solidFill>
                  <a:srgbClr val="FF0000"/>
                </a:solidFill>
                <a:latin typeface="Lato"/>
                <a:ea typeface="Lato"/>
                <a:cs typeface="Lato"/>
                <a:sym typeface="Lato"/>
              </a:rPr>
            </a:br>
            <a:r>
              <a:rPr b="0" i="0" lang="en" sz="1300" u="none" cap="none" strike="noStrike">
                <a:solidFill>
                  <a:srgbClr val="FF0000"/>
                </a:solidFill>
                <a:latin typeface="Lato"/>
                <a:ea typeface="Lato"/>
                <a:cs typeface="Lato"/>
                <a:sym typeface="Lato"/>
              </a:rPr>
              <a:t>SMJ: Since our tables are not yet sorted, we'd incur some overhead to sort them, which would take a significant number of IOs.</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379" name="Google Shape;379;p4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Now, assume that all student_ids in both tables are exactly the same (i.e. assume the primary key constraint does not hold). What join algorithms work here? How are the different join algorithms affected by the given constraint? Why?</a:t>
            </a:r>
            <a:endParaRPr/>
          </a:p>
        </p:txBody>
      </p:sp>
      <p:sp>
        <p:nvSpPr>
          <p:cNvPr id="380" name="Google Shape;380;p44"/>
          <p:cNvSpPr txBox="1"/>
          <p:nvPr/>
        </p:nvSpPr>
        <p:spPr>
          <a:xfrm>
            <a:off x="729450" y="2954711"/>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GHJ and Hash Join would not work in this case. Since all student_ids are exactly the same, GHJ and Hash Join will be subject to extreme data skew (data hashing to the same bucket).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The nested loop joins (BNLJ, PNLJ, SNLJ) and SMJ will work in this case, however, it is worth considering what these joins will yield. Assuming that the joins are performed by matching student_ids, the nested loop joins (BNLJ, PNLJ, SNLJ) and SMJ will match every row from the left relation to all rows in the right relation.</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8ca3d9441e_0_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Attendance Link</a:t>
            </a:r>
            <a:endParaRPr/>
          </a:p>
        </p:txBody>
      </p:sp>
      <p:sp>
        <p:nvSpPr>
          <p:cNvPr id="386" name="Google Shape;386;g28ca3d9441e_0_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16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1900"/>
          </a:p>
        </p:txBody>
      </p:sp>
      <p:pic>
        <p:nvPicPr>
          <p:cNvPr id="387" name="Google Shape;387;g28ca3d9441e_0_0"/>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Single Nested Loop Join (SNLJ)</a:t>
            </a:r>
            <a:endParaRPr sz="3000"/>
          </a:p>
        </p:txBody>
      </p:sp>
      <p:sp>
        <p:nvSpPr>
          <p:cNvPr id="116" name="Google Shape;116;p5"/>
          <p:cNvSpPr txBox="1"/>
          <p:nvPr>
            <p:ph idx="1" type="body"/>
          </p:nvPr>
        </p:nvSpPr>
        <p:spPr>
          <a:xfrm>
            <a:off x="313500" y="1784700"/>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SNLJ</a:t>
            </a:r>
            <a:endParaRPr sz="2400"/>
          </a:p>
          <a:p>
            <a:pPr indent="-381000" lvl="1" marL="914400" rtl="0" algn="l">
              <a:lnSpc>
                <a:spcPct val="115000"/>
              </a:lnSpc>
              <a:spcBef>
                <a:spcPts val="0"/>
              </a:spcBef>
              <a:spcAft>
                <a:spcPts val="0"/>
              </a:spcAft>
              <a:buSzPts val="2400"/>
              <a:buChar char="○"/>
            </a:pPr>
            <a:r>
              <a:rPr lang="en" sz="2400"/>
              <a:t>for each record r</a:t>
            </a:r>
            <a:r>
              <a:rPr baseline="-25000" lang="en" sz="2400"/>
              <a:t>R</a:t>
            </a:r>
            <a:r>
              <a:rPr lang="en" sz="2400"/>
              <a:t> in R:</a:t>
            </a:r>
            <a:endParaRPr sz="2400"/>
          </a:p>
          <a:p>
            <a:pPr indent="-381000" lvl="2" marL="1371600" rtl="0" algn="l">
              <a:lnSpc>
                <a:spcPct val="115000"/>
              </a:lnSpc>
              <a:spcBef>
                <a:spcPts val="0"/>
              </a:spcBef>
              <a:spcAft>
                <a:spcPts val="0"/>
              </a:spcAft>
              <a:buSzPts val="2400"/>
              <a:buChar char="■"/>
            </a:pPr>
            <a:r>
              <a:rPr lang="en" sz="2400"/>
              <a:t>for each record r</a:t>
            </a:r>
            <a:r>
              <a:rPr baseline="-25000" lang="en" sz="2400"/>
              <a:t>S</a:t>
            </a:r>
            <a:r>
              <a:rPr lang="en" sz="2400"/>
              <a:t> in S:</a:t>
            </a:r>
            <a:endParaRPr sz="2400"/>
          </a:p>
          <a:p>
            <a:pPr indent="-381000" lvl="3" marL="1828800" rtl="0" algn="l">
              <a:lnSpc>
                <a:spcPct val="115000"/>
              </a:lnSpc>
              <a:spcBef>
                <a:spcPts val="0"/>
              </a:spcBef>
              <a:spcAft>
                <a:spcPts val="0"/>
              </a:spcAft>
              <a:buSzPts val="2400"/>
              <a:buChar char="●"/>
            </a:pPr>
            <a:r>
              <a:rPr lang="en" sz="2400"/>
              <a:t>if 𝜃(r, s): output r joined with s</a:t>
            </a:r>
            <a:endParaRPr sz="2400"/>
          </a:p>
          <a:p>
            <a:pPr indent="0" lvl="0" marL="0" marR="0" rtl="0" algn="l">
              <a:lnSpc>
                <a:spcPct val="115000"/>
              </a:lnSpc>
              <a:spcBef>
                <a:spcPts val="1600"/>
              </a:spcBef>
              <a:spcAft>
                <a:spcPts val="1600"/>
              </a:spcAft>
              <a:buSzPts val="13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Page Nested Loop Join (PNLJ)</a:t>
            </a:r>
            <a:endParaRPr sz="3000"/>
          </a:p>
        </p:txBody>
      </p:sp>
      <p:sp>
        <p:nvSpPr>
          <p:cNvPr id="122" name="Google Shape;122;p6"/>
          <p:cNvSpPr txBox="1"/>
          <p:nvPr>
            <p:ph idx="1" type="body"/>
          </p:nvPr>
        </p:nvSpPr>
        <p:spPr>
          <a:xfrm>
            <a:off x="313500" y="1784700"/>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lang="en" sz="2400"/>
              <a:t>PNLJ</a:t>
            </a:r>
            <a:endParaRPr sz="2400"/>
          </a:p>
          <a:p>
            <a:pPr indent="-381000" lvl="1" marL="914400" rtl="0" algn="l">
              <a:lnSpc>
                <a:spcPct val="115000"/>
              </a:lnSpc>
              <a:spcBef>
                <a:spcPts val="0"/>
              </a:spcBef>
              <a:spcAft>
                <a:spcPts val="0"/>
              </a:spcAft>
              <a:buSzPts val="2400"/>
              <a:buChar char="○"/>
            </a:pPr>
            <a:r>
              <a:rPr lang="en" sz="2400"/>
              <a:t>for each page P</a:t>
            </a:r>
            <a:r>
              <a:rPr baseline="-25000" lang="en" sz="2400"/>
              <a:t>R</a:t>
            </a:r>
            <a:r>
              <a:rPr lang="en" sz="2400"/>
              <a:t> in R:</a:t>
            </a:r>
            <a:endParaRPr sz="2400"/>
          </a:p>
          <a:p>
            <a:pPr indent="-381000" lvl="2" marL="1371600" rtl="0" algn="l">
              <a:lnSpc>
                <a:spcPct val="115000"/>
              </a:lnSpc>
              <a:spcBef>
                <a:spcPts val="0"/>
              </a:spcBef>
              <a:spcAft>
                <a:spcPts val="0"/>
              </a:spcAft>
              <a:buSzPts val="2400"/>
              <a:buChar char="■"/>
            </a:pPr>
            <a:r>
              <a:rPr lang="en" sz="2400"/>
              <a:t>for each page P</a:t>
            </a:r>
            <a:r>
              <a:rPr baseline="-25000" lang="en" sz="2400"/>
              <a:t>S</a:t>
            </a:r>
            <a:r>
              <a:rPr lang="en" sz="2400"/>
              <a:t> in S:</a:t>
            </a:r>
            <a:endParaRPr sz="2400"/>
          </a:p>
          <a:p>
            <a:pPr indent="-381000" lvl="3" marL="1828800" rtl="0" algn="l">
              <a:lnSpc>
                <a:spcPct val="115000"/>
              </a:lnSpc>
              <a:spcBef>
                <a:spcPts val="0"/>
              </a:spcBef>
              <a:spcAft>
                <a:spcPts val="0"/>
              </a:spcAft>
              <a:buSzPts val="2400"/>
              <a:buChar char="●"/>
            </a:pPr>
            <a:r>
              <a:rPr lang="en" sz="2400"/>
              <a:t>for each row r in P</a:t>
            </a:r>
            <a:r>
              <a:rPr baseline="-25000" lang="en" sz="2400"/>
              <a:t>R</a:t>
            </a:r>
            <a:r>
              <a:rPr lang="en" sz="2400"/>
              <a:t>:</a:t>
            </a:r>
            <a:endParaRPr sz="2400"/>
          </a:p>
          <a:p>
            <a:pPr indent="-381000" lvl="4" marL="2286000" rtl="0" algn="l">
              <a:lnSpc>
                <a:spcPct val="115000"/>
              </a:lnSpc>
              <a:spcBef>
                <a:spcPts val="0"/>
              </a:spcBef>
              <a:spcAft>
                <a:spcPts val="0"/>
              </a:spcAft>
              <a:buSzPts val="2400"/>
              <a:buChar char="○"/>
            </a:pPr>
            <a:r>
              <a:rPr lang="en" sz="2400"/>
              <a:t>for each row s in P</a:t>
            </a:r>
            <a:r>
              <a:rPr baseline="-25000" lang="en" sz="2400"/>
              <a:t>S</a:t>
            </a:r>
            <a:r>
              <a:rPr lang="en" sz="2400"/>
              <a:t>:</a:t>
            </a:r>
            <a:endParaRPr sz="2400"/>
          </a:p>
          <a:p>
            <a:pPr indent="-381000" lvl="5" marL="2743200" rtl="0" algn="l">
              <a:lnSpc>
                <a:spcPct val="115000"/>
              </a:lnSpc>
              <a:spcBef>
                <a:spcPts val="0"/>
              </a:spcBef>
              <a:spcAft>
                <a:spcPts val="0"/>
              </a:spcAft>
              <a:buSzPts val="2400"/>
              <a:buChar char="■"/>
            </a:pPr>
            <a:r>
              <a:rPr lang="en" sz="2400"/>
              <a:t>if 𝜃(r, s): output r joined with s</a:t>
            </a:r>
            <a:endParaRPr sz="2400"/>
          </a:p>
          <a:p>
            <a:pPr indent="0" lvl="0" marL="0" marR="0" rtl="0" algn="l">
              <a:lnSpc>
                <a:spcPct val="115000"/>
              </a:lnSpc>
              <a:spcBef>
                <a:spcPts val="1600"/>
              </a:spcBef>
              <a:spcAft>
                <a:spcPts val="1600"/>
              </a:spcAft>
              <a:buSzPts val="13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0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000"/>
                                        <p:tgtEl>
                                          <p:spTgt spid="12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3000"/>
              <a:t>Block Nested Loop Join (BNLJ)</a:t>
            </a:r>
            <a:endParaRPr sz="3000"/>
          </a:p>
        </p:txBody>
      </p:sp>
      <p:sp>
        <p:nvSpPr>
          <p:cNvPr id="128" name="Google Shape;128;p7"/>
          <p:cNvSpPr txBox="1"/>
          <p:nvPr>
            <p:ph idx="1" type="body"/>
          </p:nvPr>
        </p:nvSpPr>
        <p:spPr>
          <a:xfrm>
            <a:off x="311700" y="1784700"/>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Proxima Nova"/>
              <a:buChar char="●"/>
            </a:pPr>
            <a:r>
              <a:rPr b="1" lang="en" sz="2400"/>
              <a:t>B</a:t>
            </a:r>
            <a:r>
              <a:rPr lang="en" sz="2400"/>
              <a:t>NLJ</a:t>
            </a:r>
            <a:endParaRPr sz="2400"/>
          </a:p>
          <a:p>
            <a:pPr indent="-381000" lvl="1" marL="914400" rtl="0" algn="l">
              <a:lnSpc>
                <a:spcPct val="115000"/>
              </a:lnSpc>
              <a:spcBef>
                <a:spcPts val="0"/>
              </a:spcBef>
              <a:spcAft>
                <a:spcPts val="0"/>
              </a:spcAft>
              <a:buSzPts val="2400"/>
              <a:buChar char="○"/>
            </a:pPr>
            <a:r>
              <a:rPr b="1" lang="en" sz="2400"/>
              <a:t>for each block of B - 2 pages C</a:t>
            </a:r>
            <a:r>
              <a:rPr b="1" baseline="-25000" lang="en" sz="2400"/>
              <a:t>R</a:t>
            </a:r>
            <a:r>
              <a:rPr b="1" lang="en" sz="2400"/>
              <a:t> = {P</a:t>
            </a:r>
            <a:r>
              <a:rPr b="1" baseline="-25000" lang="en" sz="2400"/>
              <a:t>1</a:t>
            </a:r>
            <a:r>
              <a:rPr b="1" lang="en" sz="2400"/>
              <a:t>, P</a:t>
            </a:r>
            <a:r>
              <a:rPr b="1" baseline="-25000" lang="en" sz="2400"/>
              <a:t>2</a:t>
            </a:r>
            <a:r>
              <a:rPr b="1" lang="en" sz="2400"/>
              <a:t>, ... , P</a:t>
            </a:r>
            <a:r>
              <a:rPr b="1" baseline="-25000" lang="en" sz="2400"/>
              <a:t>B - 2</a:t>
            </a:r>
            <a:r>
              <a:rPr b="1" lang="en" sz="2400"/>
              <a:t>} in R:</a:t>
            </a:r>
            <a:endParaRPr b="1" sz="2400"/>
          </a:p>
          <a:p>
            <a:pPr indent="-381000" lvl="2" marL="1371600" rtl="0" algn="l">
              <a:lnSpc>
                <a:spcPct val="115000"/>
              </a:lnSpc>
              <a:spcBef>
                <a:spcPts val="0"/>
              </a:spcBef>
              <a:spcAft>
                <a:spcPts val="0"/>
              </a:spcAft>
              <a:buSzPts val="2400"/>
              <a:buChar char="■"/>
            </a:pPr>
            <a:r>
              <a:rPr lang="en" sz="2400"/>
              <a:t>for each page P</a:t>
            </a:r>
            <a:r>
              <a:rPr baseline="-25000" lang="en" sz="2400"/>
              <a:t>S</a:t>
            </a:r>
            <a:r>
              <a:rPr lang="en" sz="2400"/>
              <a:t> in S:</a:t>
            </a:r>
            <a:endParaRPr sz="2400"/>
          </a:p>
          <a:p>
            <a:pPr indent="-381000" lvl="3" marL="1828800" rtl="0" algn="l">
              <a:lnSpc>
                <a:spcPct val="115000"/>
              </a:lnSpc>
              <a:spcBef>
                <a:spcPts val="0"/>
              </a:spcBef>
              <a:spcAft>
                <a:spcPts val="0"/>
              </a:spcAft>
              <a:buSzPts val="2400"/>
              <a:buChar char="●"/>
            </a:pPr>
            <a:r>
              <a:rPr b="1" lang="en" sz="2400"/>
              <a:t>for each row r in C</a:t>
            </a:r>
            <a:r>
              <a:rPr b="1" baseline="-25000" lang="en" sz="2400"/>
              <a:t>R</a:t>
            </a:r>
            <a:r>
              <a:rPr b="1" lang="en" sz="2400"/>
              <a:t>:</a:t>
            </a:r>
            <a:endParaRPr b="1" sz="2400"/>
          </a:p>
          <a:p>
            <a:pPr indent="-381000" lvl="4" marL="2286000" rtl="0" algn="l">
              <a:lnSpc>
                <a:spcPct val="115000"/>
              </a:lnSpc>
              <a:spcBef>
                <a:spcPts val="0"/>
              </a:spcBef>
              <a:spcAft>
                <a:spcPts val="0"/>
              </a:spcAft>
              <a:buSzPts val="2400"/>
              <a:buChar char="○"/>
            </a:pPr>
            <a:r>
              <a:rPr lang="en" sz="2400"/>
              <a:t>for each row s in P</a:t>
            </a:r>
            <a:r>
              <a:rPr baseline="-25000" lang="en" sz="2400"/>
              <a:t>S</a:t>
            </a:r>
            <a:r>
              <a:rPr lang="en" sz="2400"/>
              <a:t>:</a:t>
            </a:r>
            <a:endParaRPr sz="2400"/>
          </a:p>
          <a:p>
            <a:pPr indent="-381000" lvl="5" marL="2743200" rtl="0" algn="l">
              <a:lnSpc>
                <a:spcPct val="115000"/>
              </a:lnSpc>
              <a:spcBef>
                <a:spcPts val="0"/>
              </a:spcBef>
              <a:spcAft>
                <a:spcPts val="0"/>
              </a:spcAft>
              <a:buSzPts val="2400"/>
              <a:buChar char="■"/>
            </a:pPr>
            <a:r>
              <a:rPr lang="en" sz="2400"/>
              <a:t>if 𝜃(r, s): output r joined with s</a:t>
            </a:r>
            <a:endParaRPr sz="2400"/>
          </a:p>
          <a:p>
            <a:pPr indent="0" lvl="0" marL="0" marR="0" rtl="0" algn="l">
              <a:lnSpc>
                <a:spcPct val="115000"/>
              </a:lnSpc>
              <a:spcBef>
                <a:spcPts val="1600"/>
              </a:spcBef>
              <a:spcAft>
                <a:spcPts val="1600"/>
              </a:spcAft>
              <a:buSzPts val="13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34" name="Google Shape;134;p8"/>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35" name="Google Shape;135;p8"/>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Simple / Page / Block Nested Loop Joins:</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(all pages of left table) + (# passes of right table) * (all pages of right table)</a:t>
            </a:r>
            <a:endParaRPr b="0" i="0" sz="2400" u="none" cap="none" strike="noStrike">
              <a:solidFill>
                <a:srgbClr val="000000"/>
              </a:solidFill>
              <a:latin typeface="Lato"/>
              <a:ea typeface="Lato"/>
              <a:cs typeface="Lato"/>
              <a:sym typeface="Lato"/>
            </a:endParaRPr>
          </a:p>
          <a:p>
            <a:pPr indent="-381000" lvl="0" marL="4572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Number of passes:</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Simple: one per left row</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Page: one per left page</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Block: one per left block </a:t>
            </a:r>
            <a:endParaRPr b="0" i="0" sz="2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Joins</a:t>
            </a:r>
            <a:endParaRPr/>
          </a:p>
        </p:txBody>
      </p:sp>
      <p:sp>
        <p:nvSpPr>
          <p:cNvPr id="141" name="Google Shape;141;p9"/>
          <p:cNvSpPr txBox="1"/>
          <p:nvPr/>
        </p:nvSpPr>
        <p:spPr>
          <a:xfrm>
            <a:off x="6420500" y="566425"/>
            <a:ext cx="2660400" cy="102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595959"/>
                </a:solidFill>
                <a:latin typeface="Proxima Nova"/>
                <a:ea typeface="Proxima Nova"/>
                <a:cs typeface="Proxima Nova"/>
                <a:sym typeface="Proxima Nova"/>
              </a:rPr>
              <a:t>Notation</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pages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p</a:t>
            </a:r>
            <a:r>
              <a:rPr b="0" baseline="-25000" i="0" lang="en" sz="1000" u="none" cap="none" strike="noStrike">
                <a:solidFill>
                  <a:srgbClr val="595959"/>
                </a:solidFill>
                <a:latin typeface="Proxima Nova"/>
                <a:ea typeface="Proxima Nova"/>
                <a:cs typeface="Proxima Nova"/>
                <a:sym typeface="Proxima Nova"/>
              </a:rPr>
              <a:t>R </a:t>
            </a:r>
            <a:r>
              <a:rPr b="0" i="0" lang="en" sz="1000" u="none" cap="none" strike="noStrike">
                <a:solidFill>
                  <a:srgbClr val="595959"/>
                </a:solidFill>
                <a:latin typeface="Proxima Nova"/>
                <a:ea typeface="Proxima Nova"/>
                <a:cs typeface="Proxima Nova"/>
                <a:sym typeface="Proxima Nova"/>
              </a:rPr>
              <a:t>- number of records per page in R</a:t>
            </a:r>
            <a:endParaRPr b="0" i="0" sz="1000" u="none" cap="none" strike="noStrike">
              <a:solidFill>
                <a:srgbClr val="595959"/>
              </a:solidFill>
              <a:latin typeface="Proxima Nova"/>
              <a:ea typeface="Proxima Nova"/>
              <a:cs typeface="Proxima Nova"/>
              <a:sym typeface="Proxima Nova"/>
            </a:endParaRPr>
          </a:p>
          <a:p>
            <a:pPr indent="-292100" lvl="0" marL="457200" marR="0" rtl="0" algn="l">
              <a:lnSpc>
                <a:spcPct val="100000"/>
              </a:lnSpc>
              <a:spcBef>
                <a:spcPts val="0"/>
              </a:spcBef>
              <a:spcAft>
                <a:spcPts val="0"/>
              </a:spcAft>
              <a:buClr>
                <a:srgbClr val="595959"/>
              </a:buClr>
              <a:buSzPts val="1000"/>
              <a:buFont typeface="Proxima Nova"/>
              <a:buChar char="●"/>
            </a:pPr>
            <a:r>
              <a:rPr b="0" i="0" lang="en" sz="1000" u="none" cap="none" strike="noStrike">
                <a:solidFill>
                  <a:srgbClr val="595959"/>
                </a:solidFill>
                <a:latin typeface="Proxima Nova"/>
                <a:ea typeface="Proxima Nova"/>
                <a:cs typeface="Proxima Nova"/>
                <a:sym typeface="Proxima Nova"/>
              </a:rPr>
              <a:t>|R| - number of records in R</a:t>
            </a:r>
            <a:endParaRPr b="0" i="0" sz="1000" u="none" cap="none" strike="noStrike">
              <a:solidFill>
                <a:srgbClr val="595959"/>
              </a:solidFill>
              <a:latin typeface="Proxima Nova"/>
              <a:ea typeface="Proxima Nova"/>
              <a:cs typeface="Proxima Nova"/>
              <a:sym typeface="Proxima Nova"/>
            </a:endParaRPr>
          </a:p>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595959"/>
              </a:solidFill>
              <a:latin typeface="Proxima Nova"/>
              <a:ea typeface="Proxima Nova"/>
              <a:cs typeface="Proxima Nova"/>
              <a:sym typeface="Proxima Nova"/>
            </a:endParaRPr>
          </a:p>
        </p:txBody>
      </p:sp>
      <p:sp>
        <p:nvSpPr>
          <p:cNvPr id="142" name="Google Shape;142;p9"/>
          <p:cNvSpPr txBox="1"/>
          <p:nvPr/>
        </p:nvSpPr>
        <p:spPr>
          <a:xfrm>
            <a:off x="653400" y="1790575"/>
            <a:ext cx="7840800" cy="3020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Simple Nested Loop Join: [R]+|R|[S]</a:t>
            </a:r>
            <a:endParaRPr b="0" i="0" sz="24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ato"/>
              <a:ea typeface="Lato"/>
              <a:cs typeface="Lato"/>
              <a:sym typeface="Lato"/>
            </a:endParaRPr>
          </a:p>
          <a:p>
            <a:pPr indent="-381000" lvl="0" marL="4572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Page Nested Loop Join:  [R] + [R][S]</a:t>
            </a:r>
            <a:endParaRPr b="0" i="0" sz="2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Lato"/>
              <a:ea typeface="Lato"/>
              <a:cs typeface="Lato"/>
              <a:sym typeface="Lato"/>
            </a:endParaRPr>
          </a:p>
          <a:p>
            <a:pPr indent="-381000" lvl="0" marL="4572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Block Nested Loop Join:			             </a:t>
            </a:r>
            <a:endParaRPr b="0" i="0" sz="2400" u="none" cap="none" strike="noStrike">
              <a:solidFill>
                <a:srgbClr val="000000"/>
              </a:solidFill>
              <a:latin typeface="Lato"/>
              <a:ea typeface="Lato"/>
              <a:cs typeface="Lato"/>
              <a:sym typeface="Lato"/>
            </a:endParaRPr>
          </a:p>
          <a:p>
            <a:pPr indent="-381000" lvl="1" marL="914400" marR="0" rtl="0" algn="l">
              <a:lnSpc>
                <a:spcPct val="100000"/>
              </a:lnSpc>
              <a:spcBef>
                <a:spcPts val="0"/>
              </a:spcBef>
              <a:spcAft>
                <a:spcPts val="0"/>
              </a:spcAft>
              <a:buClr>
                <a:srgbClr val="000000"/>
              </a:buClr>
              <a:buSzPts val="2400"/>
              <a:buFont typeface="Lato"/>
              <a:buChar char="○"/>
            </a:pPr>
            <a:r>
              <a:rPr b="0" i="0" lang="en" sz="2400" u="none" cap="none" strike="noStrike">
                <a:solidFill>
                  <a:srgbClr val="000000"/>
                </a:solidFill>
                <a:latin typeface="Lato"/>
                <a:ea typeface="Lato"/>
                <a:cs typeface="Lato"/>
                <a:sym typeface="Lato"/>
              </a:rPr>
              <a:t>B is the number of available buffer pages</a:t>
            </a:r>
            <a:endParaRPr b="0" i="0" sz="2400" u="none" cap="none" strike="noStrike">
              <a:solidFill>
                <a:srgbClr val="000000"/>
              </a:solidFill>
              <a:latin typeface="Lato"/>
              <a:ea typeface="Lato"/>
              <a:cs typeface="Lato"/>
              <a:sym typeface="Lato"/>
            </a:endParaRPr>
          </a:p>
        </p:txBody>
      </p:sp>
      <p:pic>
        <p:nvPicPr>
          <p:cNvPr id="143" name="Google Shape;143;p9"/>
          <p:cNvPicPr preferRelativeResize="0"/>
          <p:nvPr/>
        </p:nvPicPr>
        <p:blipFill rotWithShape="1">
          <a:blip r:embed="rId3">
            <a:alphaModFix/>
          </a:blip>
          <a:srcRect b="0" l="0" r="0" t="0"/>
          <a:stretch/>
        </p:blipFill>
        <p:spPr>
          <a:xfrm>
            <a:off x="4473450" y="3073689"/>
            <a:ext cx="1947050" cy="6306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