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</p:sldIdLst>
  <p:sldSz cy="5143500" cx="9144000"/>
  <p:notesSz cx="6858000" cy="9144000"/>
  <p:embeddedFontLst>
    <p:embeddedFont>
      <p:font typeface="Proxima Nova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7" roundtripDataSignature="AMtx7mjB+/o4SfvUL9iGKADZKFWYLIUq8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vin Cheu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523714-50D2-45EB-BEFC-557A1CDC4AE9}">
  <a:tblStyle styleId="{F6523714-50D2-45EB-BEFC-557A1CDC4A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3" Type="http://schemas.openxmlformats.org/officeDocument/2006/relationships/font" Target="fonts/ProximaNova-regular.fntdata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commentAuthors" Target="commentAuthors.xml"/><Relationship Id="rId147" Type="http://customschemas.google.com/relationships/presentationmetadata" Target="metadata"/><Relationship Id="rId6" Type="http://schemas.openxmlformats.org/officeDocument/2006/relationships/slideMaster" Target="slideMasters/slideMaster1.xml"/><Relationship Id="rId146" Type="http://schemas.openxmlformats.org/officeDocument/2006/relationships/font" Target="fonts/ProximaNova-boldItalic.fntdata"/><Relationship Id="rId7" Type="http://schemas.openxmlformats.org/officeDocument/2006/relationships/notesMaster" Target="notesMasters/notesMaster1.xml"/><Relationship Id="rId145" Type="http://schemas.openxmlformats.org/officeDocument/2006/relationships/font" Target="fonts/ProximaNova-italic.fntdata"/><Relationship Id="rId8" Type="http://schemas.openxmlformats.org/officeDocument/2006/relationships/slide" Target="slides/slide1.xml"/><Relationship Id="rId144" Type="http://schemas.openxmlformats.org/officeDocument/2006/relationships/font" Target="fonts/ProximaNova-bold.fntdata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5T03:58:37.106">
    <p:pos x="6000" y="0"/>
    <p:text>emphasize that this is the same design as the B+ tree where leaf pages just store pointers to the actual records in the heap pages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5wYvug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azza.com/class/kxz3whak4ma3rt?cid=144_f7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3" name="Google Shape;205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9" name="Google Shape;205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5" name="Google Shape;206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0" name="Google Shape;2070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82aff253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6" name="Google Shape;2076;g282aff253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282aff253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3" name="Google Shape;2093;g282aff253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82aff253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g282aff253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282aff253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5" name="Google Shape;2105;g282aff253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282aff253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7" name="Google Shape;2127;g282aff253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282aff253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3" name="Google Shape;2183;g282aff253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82aff25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9" name="Google Shape;2189;g282aff25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28db9c703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2" name="Google Shape;2212;g28db9c703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28db9c703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5" name="Google Shape;2235;g28db9c703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28db9c703c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9" name="Google Shape;2259;g28db9c703c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28db9c703c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5" name="Google Shape;2285;g28db9c703c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28db9c703c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3" name="Google Shape;2313;g28db9c703c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28db9c703c6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1" name="Google Shape;2341;g28db9c703c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28db9c703c6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8" name="Google Shape;2368;g28db9c703c6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28db9c703c6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4" name="Google Shape;2394;g28db9c703c6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8db9c703c6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2" name="Google Shape;2422;g28db9c703c6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28db9c703c6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0" name="Google Shape;2450;g28db9c703c6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28db9c703c6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7" name="Google Shape;2477;g28db9c703c6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282cfca5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2" name="Google Shape;2502;g282cfca5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82cfca5b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5" name="Google Shape;2525;g282cfca5b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282cfca5b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9" name="Google Shape;2549;g282cfca5b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282cfca5bd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2" name="Google Shape;2572;g282cfca5bd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28284191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9" name="Google Shape;2599;g28284191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u="sng">
                <a:solidFill>
                  <a:schemeClr val="hlink"/>
                </a:solidFill>
                <a:hlinkClick r:id="rId2"/>
              </a:rPr>
              <a:t>Note from Piazza</a:t>
            </a:r>
            <a:r>
              <a:rPr lang="en" sz="1100">
                <a:solidFill>
                  <a:schemeClr val="dk1"/>
                </a:solidFill>
              </a:rPr>
              <a:t> about comparison to the algorithm taught in 162 (Thanks Rithvik!) : There is a key difference between the algorithm we teach and the one taught in 162. In this class, we decrement/check the ref bit</a:t>
            </a:r>
            <a:r>
              <a:rPr i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first, followed by advancing the clock hand. In effect, we swap steps 1 and 2 of the miss procedure. This is important as it may alter which pages are evicted and which pages stay in the buffer.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We do not move the clock hand on a hit.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7" name="Google Shape;189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Pete for slides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22" name="Google Shape;22;p1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comments" Target="../comments/comment1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5.xml"/><Relationship Id="rId3" Type="http://schemas.openxmlformats.org/officeDocument/2006/relationships/hyperlink" Target="https://cs186berkeley.net/attendance" TargetMode="External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87900" y="680750"/>
            <a:ext cx="8368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i="0" lang="en" sz="5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>
                <a:solidFill>
                  <a:srgbClr val="000000"/>
                </a:solidFill>
              </a:rPr>
              <a:t>4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700" y="2733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Buffer Management &amp; Spatial Indexes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Page Replacement Policies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100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p101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1" name="Google Shape;200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2" name="Google Shape;2002;p102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p103"/>
          <p:cNvSpPr txBox="1"/>
          <p:nvPr/>
        </p:nvSpPr>
        <p:spPr>
          <a:xfrm>
            <a:off x="1209675" y="4127926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3" name="Google Shape;201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Google Shape;2014;p104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10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6" name="Google Shape;2016;p104"/>
          <p:cNvPicPr preferRelativeResize="0"/>
          <p:nvPr/>
        </p:nvPicPr>
        <p:blipFill rotWithShape="1">
          <a:blip r:embed="rId4">
            <a:alphaModFix/>
          </a:blip>
          <a:srcRect b="0" l="0" r="10841" t="0"/>
          <a:stretch/>
        </p:blipFill>
        <p:spPr>
          <a:xfrm>
            <a:off x="7880875" y="2060475"/>
            <a:ext cx="840475" cy="12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05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LRU w/ Pinned Pages</a:t>
            </a:r>
            <a:endParaRPr sz="3000"/>
          </a:p>
        </p:txBody>
      </p:sp>
      <p:sp>
        <p:nvSpPr>
          <p:cNvPr id="2023" name="Google Shape;2023;p105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A, B, C, D, A, F (remains pinned), D, G, D, unpin F, G, E, D, F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pic>
        <p:nvPicPr>
          <p:cNvPr id="2024" name="Google Shape;2024;p105"/>
          <p:cNvPicPr preferRelativeResize="0"/>
          <p:nvPr/>
        </p:nvPicPr>
        <p:blipFill rotWithShape="1">
          <a:blip r:embed="rId3">
            <a:alphaModFix/>
          </a:blip>
          <a:srcRect b="0" l="0" r="0" t="3660"/>
          <a:stretch/>
        </p:blipFill>
        <p:spPr>
          <a:xfrm>
            <a:off x="685800" y="2772600"/>
            <a:ext cx="7900824" cy="18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06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A, B, C, D, A, F (remains pinned), D, G, D, unpin F, G, E, D,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2030" name="Google Shape;2030;p106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LRU w/ Pinned Pages</a:t>
            </a:r>
            <a:endParaRPr sz="3000"/>
          </a:p>
        </p:txBody>
      </p:sp>
      <p:graphicFrame>
        <p:nvGraphicFramePr>
          <p:cNvPr id="2032" name="Google Shape;2032;p106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0000FF"/>
                          </a:solidFill>
                        </a:rPr>
                        <a:t> 6  </a:t>
                      </a:r>
                      <a:endParaRPr sz="1400" u="sng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13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033" name="Google Shape;2033;p106"/>
          <p:cNvSpPr txBox="1"/>
          <p:nvPr/>
        </p:nvSpPr>
        <p:spPr>
          <a:xfrm>
            <a:off x="311700" y="4312200"/>
            <a:ext cx="689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= hit			Remember that unpinning doesn’t contribute to the hit count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pinned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107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A, B, C, D, A, F (remains pinned), D, G, D, unpin F, G, E, D, F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2039" name="Google Shape;2039;p107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MRU w/ Pinned Pages</a:t>
            </a:r>
            <a:endParaRPr sz="3000"/>
          </a:p>
        </p:txBody>
      </p:sp>
      <p:pic>
        <p:nvPicPr>
          <p:cNvPr id="2041" name="Google Shape;2041;p107"/>
          <p:cNvPicPr preferRelativeResize="0"/>
          <p:nvPr/>
        </p:nvPicPr>
        <p:blipFill rotWithShape="1">
          <a:blip r:embed="rId3">
            <a:alphaModFix/>
          </a:blip>
          <a:srcRect b="40262" l="0" r="0" t="30710"/>
          <a:stretch/>
        </p:blipFill>
        <p:spPr>
          <a:xfrm>
            <a:off x="1244399" y="2850925"/>
            <a:ext cx="6655200" cy="1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08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A, B, C, D, A, F (remains pinned), D, G, D, unpin F, G, E, D, F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2047" name="Google Shape;2047;p108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MRU w/ Pinned Pages</a:t>
            </a:r>
            <a:endParaRPr sz="3000"/>
          </a:p>
        </p:txBody>
      </p:sp>
      <p:graphicFrame>
        <p:nvGraphicFramePr>
          <p:cNvPr id="2049" name="Google Shape;2049;p108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x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0000FF"/>
                          </a:solidFill>
                        </a:rPr>
                        <a:t> 3  </a:t>
                      </a:r>
                      <a:endParaRPr sz="1400" u="sng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13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050" name="Google Shape;2050;p108"/>
          <p:cNvSpPr txBox="1"/>
          <p:nvPr/>
        </p:nvSpPr>
        <p:spPr>
          <a:xfrm>
            <a:off x="311700" y="4312200"/>
            <a:ext cx="689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= hit			Remember that unpinning doesn’t contribute to the hit count!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pinned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0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Worksheet 1 (continued)</a:t>
            </a:r>
            <a:endParaRPr/>
          </a:p>
        </p:txBody>
      </p:sp>
      <p:sp>
        <p:nvSpPr>
          <p:cNvPr id="2056" name="Google Shape;2056;p10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(c) Is MRU ever better than LRU?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(d) Why would we use a clock replacement policy over LRU?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(e) Why would it be useful for a database management system to implement its own buffer replacement policy? Why shouldn’t we just rely on the operating system?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150537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 (Least Recently Used)</a:t>
            </a:r>
            <a:endParaRPr sz="3000"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Evict the </a:t>
            </a:r>
            <a:r>
              <a:rPr i="1" lang="en" sz="2400"/>
              <a:t>least recently used</a:t>
            </a:r>
            <a:r>
              <a:rPr lang="en" sz="2400"/>
              <a:t> page (idea: pages we haven’t used in a long time probably won’t be used soon)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 use: </a:t>
            </a:r>
            <a:r>
              <a:rPr b="1" lang="en" sz="2400">
                <a:solidFill>
                  <a:schemeClr val="accent5"/>
                </a:solidFill>
              </a:rPr>
              <a:t>pin</a:t>
            </a:r>
            <a:r>
              <a:rPr lang="en" sz="2400"/>
              <a:t> frame (pinned frames cannot be evicted)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Track time each frame last unpinned (at end of use)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Replace the frame which least recently unpinned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well for repeated accesses to popular pages (</a:t>
            </a:r>
            <a:r>
              <a:rPr b="1" lang="en" sz="2400">
                <a:solidFill>
                  <a:schemeClr val="accent5"/>
                </a:solidFill>
              </a:rPr>
              <a:t>temporal locality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costly: need to maintain heap data structure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Worksheet 1 (continued)</a:t>
            </a:r>
            <a:endParaRPr/>
          </a:p>
        </p:txBody>
      </p:sp>
      <p:sp>
        <p:nvSpPr>
          <p:cNvPr id="2062" name="Google Shape;2062;p11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(c) Is MRU ever better than LRU?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>
                <a:solidFill>
                  <a:srgbClr val="FF0000"/>
                </a:solidFill>
              </a:rPr>
              <a:t>Yes, MRU prevents sequential flooding during sequential scans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(d) Why would we use a clock replacement policy over LRU?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>
                <a:solidFill>
                  <a:srgbClr val="FF0000"/>
                </a:solidFill>
              </a:rPr>
              <a:t>Efficiency (approximation of LRU; don’t need to maintain entire ordering)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/>
              <a:t>(e) Why would it be useful for a database management system to implement its own buffer replacement policy? Why shouldn’t we just rely on the operating system?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537"/>
              <a:buNone/>
            </a:pPr>
            <a:r>
              <a:rPr lang="en" sz="1800">
                <a:solidFill>
                  <a:srgbClr val="FF0000"/>
                </a:solidFill>
              </a:rPr>
              <a:t>The database management system knows its data access patterns, which allows it to optimize its buffer replacement policy for each case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150537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Spatial Indexes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Spatial Indexes</a:t>
            </a:r>
            <a:endParaRPr sz="3000"/>
          </a:p>
        </p:txBody>
      </p:sp>
      <p:sp>
        <p:nvSpPr>
          <p:cNvPr id="2073" name="Google Shape;2073;p112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55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820"/>
              <a:t>Data structures to perform queries over vectors</a:t>
            </a:r>
            <a:endParaRPr sz="1820"/>
          </a:p>
          <a:p>
            <a:pPr indent="-33553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0"/>
              <a:t>“Find the nearest point to my query point”</a:t>
            </a:r>
            <a:endParaRPr sz="1820"/>
          </a:p>
          <a:p>
            <a:pPr indent="-33553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0"/>
              <a:t>“Find all points within distance 10 from my query point”</a:t>
            </a:r>
            <a:endParaRPr sz="1820"/>
          </a:p>
          <a:p>
            <a:pPr indent="-3355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20"/>
              <a:t>Must be defined with respect to some metric</a:t>
            </a:r>
            <a:endParaRPr sz="1820"/>
          </a:p>
          <a:p>
            <a:pPr indent="-33553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0"/>
              <a:t>Euclidean distance</a:t>
            </a:r>
            <a:endParaRPr sz="1820"/>
          </a:p>
          <a:p>
            <a:pPr indent="-33553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0"/>
              <a:t>Cosine similarity</a:t>
            </a:r>
            <a:endParaRPr sz="1820"/>
          </a:p>
          <a:p>
            <a:pPr indent="-33553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0"/>
              <a:t>Manhattan distance</a:t>
            </a:r>
            <a:endParaRPr sz="1820"/>
          </a:p>
          <a:p>
            <a:pPr indent="-3355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20"/>
              <a:t>k-d trees are a popular spatial index</a:t>
            </a:r>
            <a:endParaRPr sz="182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ct val="91483"/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" name="Google Shape;2078;g282aff2536f_0_15"/>
          <p:cNvGraphicFramePr/>
          <p:nvPr/>
        </p:nvGraphicFramePr>
        <p:xfrm>
          <a:off x="311700" y="20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079" name="Google Shape;2079;g282aff2536f_0_15"/>
          <p:cNvSpPr txBox="1"/>
          <p:nvPr/>
        </p:nvSpPr>
        <p:spPr>
          <a:xfrm>
            <a:off x="2855400" y="686275"/>
            <a:ext cx="6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Query: Find the closest vector to [9, 5] with respect to the manhattan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g282aff2536f_0_15"/>
          <p:cNvSpPr txBox="1"/>
          <p:nvPr/>
        </p:nvSpPr>
        <p:spPr>
          <a:xfrm>
            <a:off x="2855400" y="108647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[0, 10]) = |9 - 0| + |5 - 10| =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g282aff2536f_0_15"/>
          <p:cNvSpPr txBox="1"/>
          <p:nvPr/>
        </p:nvSpPr>
        <p:spPr>
          <a:xfrm>
            <a:off x="2855400" y="15361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[10, 0]) = |9 - 10| + |5 - 10|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g282aff2536f_0_15"/>
          <p:cNvSpPr txBox="1"/>
          <p:nvPr/>
        </p:nvSpPr>
        <p:spPr>
          <a:xfrm>
            <a:off x="2855400" y="20374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[5, 5]) = |9 - 5| + |5 - 5|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g282aff2536f_0_15"/>
          <p:cNvSpPr txBox="1"/>
          <p:nvPr/>
        </p:nvSpPr>
        <p:spPr>
          <a:xfrm>
            <a:off x="2855400" y="25387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[6, 2]) = |9 - 6| + |5 - 2|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g282aff2536f_0_15"/>
          <p:cNvSpPr txBox="1"/>
          <p:nvPr/>
        </p:nvSpPr>
        <p:spPr>
          <a:xfrm>
            <a:off x="2855400" y="30448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[3, 8]) = |9 - 3| + |5 - 8|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5" name="Google Shape;2085;g282aff2536f_0_15"/>
          <p:cNvGrpSpPr/>
          <p:nvPr/>
        </p:nvGrpSpPr>
        <p:grpSpPr>
          <a:xfrm>
            <a:off x="5906400" y="2016425"/>
            <a:ext cx="2562000" cy="442200"/>
            <a:chOff x="6307600" y="4182850"/>
            <a:chExt cx="2562000" cy="442200"/>
          </a:xfrm>
        </p:grpSpPr>
        <p:sp>
          <p:nvSpPr>
            <p:cNvPr id="2086" name="Google Shape;2086;g282aff2536f_0_15"/>
            <p:cNvSpPr/>
            <p:nvPr/>
          </p:nvSpPr>
          <p:spPr>
            <a:xfrm>
              <a:off x="6307600" y="4182850"/>
              <a:ext cx="1281000" cy="4422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282aff2536f_0_15"/>
            <p:cNvSpPr txBox="1"/>
            <p:nvPr/>
          </p:nvSpPr>
          <p:spPr>
            <a:xfrm>
              <a:off x="7588600" y="4203850"/>
              <a:ext cx="128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8" name="Google Shape;2088;g282aff2536f_0_15"/>
          <p:cNvSpPr txBox="1"/>
          <p:nvPr/>
        </p:nvSpPr>
        <p:spPr>
          <a:xfrm>
            <a:off x="2855400" y="35509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[2, 3]) = |9 - 2| + |5 - 3|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g282aff2536f_0_15"/>
          <p:cNvSpPr txBox="1"/>
          <p:nvPr/>
        </p:nvSpPr>
        <p:spPr>
          <a:xfrm>
            <a:off x="2855400" y="40570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5], [6, 9]) = |9 - 6| + |5 - 9|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g282aff2536f_0_15"/>
          <p:cNvSpPr txBox="1"/>
          <p:nvPr/>
        </p:nvSpPr>
        <p:spPr>
          <a:xfrm>
            <a:off x="2855400" y="4563125"/>
            <a:ext cx="56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d([9, 3], [6, 2]) = |9 - 3| + |6 - 2| 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82aff2536f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Indexes</a:t>
            </a:r>
            <a:endParaRPr/>
          </a:p>
        </p:txBody>
      </p:sp>
      <p:sp>
        <p:nvSpPr>
          <p:cNvPr id="2096" name="Google Shape;2096;g282aff2536f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previous example, we did a brute force search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Prohibitively slow for many real workloads requiring low latency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k-d trees partition the space so that only a subset of database vectors need to be compared to a given query vector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a binary search tree and B+ tree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k-d trees are typically used for lower dimensional data (e.g., up to 8 dimensions)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82aff2536f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K-d Tree Construction</a:t>
            </a:r>
            <a:endParaRPr/>
          </a:p>
        </p:txBody>
      </p:sp>
      <p:sp>
        <p:nvSpPr>
          <p:cNvPr id="2102" name="Google Shape;2102;g282aff2536f_0_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dimension and find the median (or mean) of all points along that dimension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points in half, separated by the median (or mean)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Recursively split both halves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Pick a different dimension in the next recursion step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Not necessarily required, but often done</a:t>
            </a:r>
            <a:endParaRPr sz="1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282aff2536f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08" name="Google Shape;2108;g282aff2536f_0_37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g282aff2536f_0_37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g282aff2536f_0_37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g282aff2536f_0_37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g282aff2536f_0_37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g282aff2536f_0_37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4" name="Google Shape;2114;g282aff2536f_0_37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115" name="Google Shape;2115;g282aff2536f_0_37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6" name="Google Shape;2116;g282aff2536f_0_37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7" name="Google Shape;2117;g282aff2536f_0_37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8" name="Google Shape;2118;g282aff2536f_0_37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9" name="Google Shape;2119;g282aff2536f_0_37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0" name="Google Shape;2120;g282aff2536f_0_37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1" name="Google Shape;2121;g282aff2536f_0_37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2" name="Google Shape;2122;g282aff2536f_0_37"/>
          <p:cNvCxnSpPr/>
          <p:nvPr/>
        </p:nvCxnSpPr>
        <p:spPr>
          <a:xfrm>
            <a:off x="3242800" y="1019825"/>
            <a:ext cx="9900" cy="15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3" name="Google Shape;2123;g282aff2536f_0_37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4" name="Google Shape;2124;g282aff2536f_0_37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82aff2536f_0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Stored as a Tree</a:t>
            </a:r>
            <a:endParaRPr/>
          </a:p>
        </p:txBody>
      </p:sp>
      <p:sp>
        <p:nvSpPr>
          <p:cNvPr id="2130" name="Google Shape;2130;g282aff2536f_0_95"/>
          <p:cNvSpPr/>
          <p:nvPr/>
        </p:nvSpPr>
        <p:spPr>
          <a:xfrm>
            <a:off x="3913950" y="101772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g282aff2536f_0_95"/>
          <p:cNvSpPr/>
          <p:nvPr/>
        </p:nvSpPr>
        <p:spPr>
          <a:xfrm>
            <a:off x="2567550" y="188055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g282aff2536f_0_95"/>
          <p:cNvSpPr/>
          <p:nvPr/>
        </p:nvSpPr>
        <p:spPr>
          <a:xfrm>
            <a:off x="5752250" y="188055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g282aff2536f_0_95"/>
          <p:cNvSpPr/>
          <p:nvPr/>
        </p:nvSpPr>
        <p:spPr>
          <a:xfrm>
            <a:off x="1800925" y="273190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g282aff2536f_0_95"/>
          <p:cNvSpPr/>
          <p:nvPr/>
        </p:nvSpPr>
        <p:spPr>
          <a:xfrm>
            <a:off x="3213850" y="273190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g282aff2536f_0_95"/>
          <p:cNvSpPr/>
          <p:nvPr/>
        </p:nvSpPr>
        <p:spPr>
          <a:xfrm>
            <a:off x="5182750" y="273190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g282aff2536f_0_95"/>
          <p:cNvSpPr/>
          <p:nvPr/>
        </p:nvSpPr>
        <p:spPr>
          <a:xfrm>
            <a:off x="6595600" y="2731900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g282aff2536f_0_95"/>
          <p:cNvSpPr/>
          <p:nvPr/>
        </p:nvSpPr>
        <p:spPr>
          <a:xfrm>
            <a:off x="148125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282aff2536f_0_95"/>
          <p:cNvSpPr/>
          <p:nvPr/>
        </p:nvSpPr>
        <p:spPr>
          <a:xfrm>
            <a:off x="211035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g282aff2536f_0_95"/>
          <p:cNvSpPr/>
          <p:nvPr/>
        </p:nvSpPr>
        <p:spPr>
          <a:xfrm>
            <a:off x="486820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g282aff2536f_0_95"/>
          <p:cNvSpPr/>
          <p:nvPr/>
        </p:nvSpPr>
        <p:spPr>
          <a:xfrm>
            <a:off x="549730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g282aff2536f_0_95"/>
          <p:cNvSpPr/>
          <p:nvPr/>
        </p:nvSpPr>
        <p:spPr>
          <a:xfrm>
            <a:off x="633835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g282aff2536f_0_95"/>
          <p:cNvSpPr/>
          <p:nvPr/>
        </p:nvSpPr>
        <p:spPr>
          <a:xfrm>
            <a:off x="696745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3" name="Google Shape;2143;g282aff2536f_0_95"/>
          <p:cNvCxnSpPr>
            <a:stCxn id="2130" idx="2"/>
            <a:endCxn id="2131" idx="0"/>
          </p:cNvCxnSpPr>
          <p:nvPr/>
        </p:nvCxnSpPr>
        <p:spPr>
          <a:xfrm flipH="1">
            <a:off x="2796150" y="1246175"/>
            <a:ext cx="1117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4" name="Google Shape;2144;g282aff2536f_0_95"/>
          <p:cNvCxnSpPr>
            <a:stCxn id="2130" idx="6"/>
            <a:endCxn id="2132" idx="0"/>
          </p:cNvCxnSpPr>
          <p:nvPr/>
        </p:nvCxnSpPr>
        <p:spPr>
          <a:xfrm>
            <a:off x="4371150" y="1246175"/>
            <a:ext cx="16098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5" name="Google Shape;2145;g282aff2536f_0_95"/>
          <p:cNvCxnSpPr>
            <a:stCxn id="2131" idx="2"/>
            <a:endCxn id="2133" idx="0"/>
          </p:cNvCxnSpPr>
          <p:nvPr/>
        </p:nvCxnSpPr>
        <p:spPr>
          <a:xfrm flipH="1">
            <a:off x="2029650" y="2109000"/>
            <a:ext cx="5379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6" name="Google Shape;2146;g282aff2536f_0_95"/>
          <p:cNvCxnSpPr>
            <a:stCxn id="2131" idx="6"/>
            <a:endCxn id="2134" idx="0"/>
          </p:cNvCxnSpPr>
          <p:nvPr/>
        </p:nvCxnSpPr>
        <p:spPr>
          <a:xfrm>
            <a:off x="3024750" y="2109000"/>
            <a:ext cx="4176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7" name="Google Shape;2147;g282aff2536f_0_95"/>
          <p:cNvCxnSpPr>
            <a:stCxn id="2133" idx="2"/>
            <a:endCxn id="2137" idx="0"/>
          </p:cNvCxnSpPr>
          <p:nvPr/>
        </p:nvCxnSpPr>
        <p:spPr>
          <a:xfrm flipH="1">
            <a:off x="1709725" y="2960350"/>
            <a:ext cx="91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8" name="Google Shape;2148;g282aff2536f_0_95"/>
          <p:cNvCxnSpPr>
            <a:stCxn id="2133" idx="6"/>
            <a:endCxn id="2138" idx="0"/>
          </p:cNvCxnSpPr>
          <p:nvPr/>
        </p:nvCxnSpPr>
        <p:spPr>
          <a:xfrm>
            <a:off x="2258125" y="2960350"/>
            <a:ext cx="807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9" name="Google Shape;2149;g282aff2536f_0_95"/>
          <p:cNvCxnSpPr>
            <a:stCxn id="2132" idx="2"/>
            <a:endCxn id="2135" idx="0"/>
          </p:cNvCxnSpPr>
          <p:nvPr/>
        </p:nvCxnSpPr>
        <p:spPr>
          <a:xfrm flipH="1">
            <a:off x="5411450" y="2109000"/>
            <a:ext cx="3408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0" name="Google Shape;2150;g282aff2536f_0_95"/>
          <p:cNvCxnSpPr>
            <a:stCxn id="2132" idx="6"/>
            <a:endCxn id="2136" idx="0"/>
          </p:cNvCxnSpPr>
          <p:nvPr/>
        </p:nvCxnSpPr>
        <p:spPr>
          <a:xfrm>
            <a:off x="6209450" y="2109000"/>
            <a:ext cx="6147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1" name="Google Shape;2151;g282aff2536f_0_95"/>
          <p:cNvCxnSpPr>
            <a:stCxn id="2135" idx="2"/>
            <a:endCxn id="2139" idx="0"/>
          </p:cNvCxnSpPr>
          <p:nvPr/>
        </p:nvCxnSpPr>
        <p:spPr>
          <a:xfrm flipH="1">
            <a:off x="5096950" y="2960350"/>
            <a:ext cx="858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2" name="Google Shape;2152;g282aff2536f_0_95"/>
          <p:cNvCxnSpPr>
            <a:stCxn id="2135" idx="6"/>
            <a:endCxn id="2140" idx="0"/>
          </p:cNvCxnSpPr>
          <p:nvPr/>
        </p:nvCxnSpPr>
        <p:spPr>
          <a:xfrm>
            <a:off x="5639950" y="2960350"/>
            <a:ext cx="861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3" name="Google Shape;2153;g282aff2536f_0_95"/>
          <p:cNvCxnSpPr>
            <a:stCxn id="2136" idx="2"/>
            <a:endCxn id="2141" idx="0"/>
          </p:cNvCxnSpPr>
          <p:nvPr/>
        </p:nvCxnSpPr>
        <p:spPr>
          <a:xfrm flipH="1">
            <a:off x="6566800" y="2960350"/>
            <a:ext cx="288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4" name="Google Shape;2154;g282aff2536f_0_95"/>
          <p:cNvCxnSpPr>
            <a:stCxn id="2136" idx="6"/>
            <a:endCxn id="2142" idx="0"/>
          </p:cNvCxnSpPr>
          <p:nvPr/>
        </p:nvCxnSpPr>
        <p:spPr>
          <a:xfrm>
            <a:off x="7052800" y="2960350"/>
            <a:ext cx="1434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5" name="Google Shape;2155;g282aff2536f_0_95"/>
          <p:cNvSpPr txBox="1"/>
          <p:nvPr/>
        </p:nvSpPr>
        <p:spPr>
          <a:xfrm>
            <a:off x="3024750" y="1168775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282aff2536f_0_95"/>
          <p:cNvSpPr/>
          <p:nvPr/>
        </p:nvSpPr>
        <p:spPr>
          <a:xfrm>
            <a:off x="289930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g282aff2536f_0_95"/>
          <p:cNvSpPr/>
          <p:nvPr/>
        </p:nvSpPr>
        <p:spPr>
          <a:xfrm>
            <a:off x="3528400" y="3697875"/>
            <a:ext cx="457200" cy="456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8" name="Google Shape;2158;g282aff2536f_0_95"/>
          <p:cNvCxnSpPr>
            <a:stCxn id="2134" idx="2"/>
            <a:endCxn id="2156" idx="0"/>
          </p:cNvCxnSpPr>
          <p:nvPr/>
        </p:nvCxnSpPr>
        <p:spPr>
          <a:xfrm flipH="1">
            <a:off x="3128050" y="2960350"/>
            <a:ext cx="858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9" name="Google Shape;2159;g282aff2536f_0_95"/>
          <p:cNvCxnSpPr>
            <a:stCxn id="2134" idx="6"/>
            <a:endCxn id="2157" idx="0"/>
          </p:cNvCxnSpPr>
          <p:nvPr/>
        </p:nvCxnSpPr>
        <p:spPr>
          <a:xfrm>
            <a:off x="3671050" y="2960350"/>
            <a:ext cx="861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0" name="Google Shape;2160;g282aff2536f_0_95"/>
          <p:cNvSpPr txBox="1"/>
          <p:nvPr/>
        </p:nvSpPr>
        <p:spPr>
          <a:xfrm>
            <a:off x="5269600" y="1168775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g282aff2536f_0_95"/>
          <p:cNvSpPr txBox="1"/>
          <p:nvPr/>
        </p:nvSpPr>
        <p:spPr>
          <a:xfrm>
            <a:off x="1915675" y="210620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g282aff2536f_0_95"/>
          <p:cNvSpPr txBox="1"/>
          <p:nvPr/>
        </p:nvSpPr>
        <p:spPr>
          <a:xfrm>
            <a:off x="3328600" y="2106188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282aff2536f_0_95"/>
          <p:cNvSpPr txBox="1"/>
          <p:nvPr/>
        </p:nvSpPr>
        <p:spPr>
          <a:xfrm>
            <a:off x="5096950" y="215770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g282aff2536f_0_95"/>
          <p:cNvSpPr txBox="1"/>
          <p:nvPr/>
        </p:nvSpPr>
        <p:spPr>
          <a:xfrm>
            <a:off x="6637050" y="2157688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g282aff2536f_0_95"/>
          <p:cNvSpPr txBox="1"/>
          <p:nvPr/>
        </p:nvSpPr>
        <p:spPr>
          <a:xfrm>
            <a:off x="1474450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g282aff2536f_0_95"/>
          <p:cNvSpPr txBox="1"/>
          <p:nvPr/>
        </p:nvSpPr>
        <p:spPr>
          <a:xfrm>
            <a:off x="2891088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g282aff2536f_0_95"/>
          <p:cNvSpPr txBox="1"/>
          <p:nvPr/>
        </p:nvSpPr>
        <p:spPr>
          <a:xfrm>
            <a:off x="4868188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g282aff2536f_0_95"/>
          <p:cNvSpPr txBox="1"/>
          <p:nvPr/>
        </p:nvSpPr>
        <p:spPr>
          <a:xfrm>
            <a:off x="6275563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g282aff2536f_0_95"/>
          <p:cNvSpPr txBox="1"/>
          <p:nvPr/>
        </p:nvSpPr>
        <p:spPr>
          <a:xfrm>
            <a:off x="2350638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g282aff2536f_0_95"/>
          <p:cNvSpPr txBox="1"/>
          <p:nvPr/>
        </p:nvSpPr>
        <p:spPr>
          <a:xfrm>
            <a:off x="3723788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g282aff2536f_0_95"/>
          <p:cNvSpPr txBox="1"/>
          <p:nvPr/>
        </p:nvSpPr>
        <p:spPr>
          <a:xfrm>
            <a:off x="5717488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g282aff2536f_0_95"/>
          <p:cNvSpPr txBox="1"/>
          <p:nvPr/>
        </p:nvSpPr>
        <p:spPr>
          <a:xfrm>
            <a:off x="7145113" y="3128950"/>
            <a:ext cx="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g282aff2536f_0_95"/>
          <p:cNvSpPr txBox="1"/>
          <p:nvPr/>
        </p:nvSpPr>
        <p:spPr>
          <a:xfrm>
            <a:off x="1233100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g282aff2536f_0_95"/>
          <p:cNvSpPr txBox="1"/>
          <p:nvPr/>
        </p:nvSpPr>
        <p:spPr>
          <a:xfrm>
            <a:off x="1983750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[3, 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g282aff2536f_0_95"/>
          <p:cNvSpPr txBox="1"/>
          <p:nvPr/>
        </p:nvSpPr>
        <p:spPr>
          <a:xfrm>
            <a:off x="2796150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[2, 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g282aff2536f_0_95"/>
          <p:cNvSpPr txBox="1"/>
          <p:nvPr/>
        </p:nvSpPr>
        <p:spPr>
          <a:xfrm>
            <a:off x="3546800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[3,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g282aff2536f_0_95"/>
          <p:cNvSpPr txBox="1"/>
          <p:nvPr/>
        </p:nvSpPr>
        <p:spPr>
          <a:xfrm>
            <a:off x="4652925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[5, 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g282aff2536f_0_95"/>
          <p:cNvSpPr txBox="1"/>
          <p:nvPr/>
        </p:nvSpPr>
        <p:spPr>
          <a:xfrm>
            <a:off x="5403575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[6, 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g282aff2536f_0_95"/>
          <p:cNvSpPr txBox="1"/>
          <p:nvPr/>
        </p:nvSpPr>
        <p:spPr>
          <a:xfrm>
            <a:off x="6275575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[6,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g282aff2536f_0_95"/>
          <p:cNvSpPr txBox="1"/>
          <p:nvPr/>
        </p:nvSpPr>
        <p:spPr>
          <a:xfrm>
            <a:off x="7026225" y="42168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[10, 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82aff2536f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K-d Tree Nearest Neighbor Search</a:t>
            </a:r>
            <a:endParaRPr/>
          </a:p>
        </p:txBody>
      </p:sp>
      <p:sp>
        <p:nvSpPr>
          <p:cNvPr id="2186" name="Google Shape;2186;g282aff2536f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the root of the tree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 the tree to find the leaf node containing the query point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 the database vector corresponding to that leaf node as the current closest vector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Note: this is not necessarily the closest neighbor!!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Backtrack up the tree and check if there can be a closer point on the other side of the split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a possibility of a closer vector, recursively search the other side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backtracking past the root, the closest vector found is the answer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82aff2536f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92" name="Google Shape;2192;g282aff2536f_0_68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g282aff2536f_0_68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g282aff2536f_0_68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g282aff2536f_0_68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g282aff2536f_0_68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g282aff2536f_0_68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g282aff2536f_0_68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g282aff2536f_0_68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0" name="Google Shape;2200;g282aff2536f_0_68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1" name="Google Shape;2201;g282aff2536f_0_68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2" name="Google Shape;2202;g282aff2536f_0_68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3" name="Google Shape;2203;g282aff2536f_0_68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4" name="Google Shape;2204;g282aff2536f_0_68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5" name="Google Shape;2205;g282aff2536f_0_68"/>
          <p:cNvCxnSpPr/>
          <p:nvPr/>
        </p:nvCxnSpPr>
        <p:spPr>
          <a:xfrm>
            <a:off x="25690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6" name="Google Shape;2206;g282aff2536f_0_68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7" name="Google Shape;2207;g282aff2536f_0_68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8" name="Google Shape;2208;g282aff2536f_0_68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09" name="Google Shape;2209;g282aff2536f_0_68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2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27" name="Google Shape;127;p12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2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34" name="Google Shape;134;p12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p12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12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1" name="Google Shape;141;p12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8db9c703c6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15" name="Google Shape;2215;g28db9c703c6_1_0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g28db9c703c6_1_0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g28db9c703c6_1_0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g28db9c703c6_1_0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g28db9c703c6_1_0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g28db9c703c6_1_0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g28db9c703c6_1_0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g28db9c703c6_1_0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3" name="Google Shape;2223;g28db9c703c6_1_0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4" name="Google Shape;2224;g28db9c703c6_1_0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5" name="Google Shape;2225;g28db9c703c6_1_0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6" name="Google Shape;2226;g28db9c703c6_1_0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7" name="Google Shape;2227;g28db9c703c6_1_0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28" name="Google Shape;2228;g28db9c703c6_1_0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229" name="Google Shape;2229;g28db9c703c6_1_0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0" name="Google Shape;2230;g28db9c703c6_1_0"/>
          <p:cNvCxnSpPr/>
          <p:nvPr/>
        </p:nvCxnSpPr>
        <p:spPr>
          <a:xfrm>
            <a:off x="25690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1" name="Google Shape;2231;g28db9c703c6_1_0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2" name="Google Shape;2232;g28db9c703c6_1_0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8db9c703c6_1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38" name="Google Shape;2238;g28db9c703c6_1_20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g28db9c703c6_1_20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g28db9c703c6_1_20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g28db9c703c6_1_20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g28db9c703c6_1_20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g28db9c703c6_1_20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g28db9c703c6_1_20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g28db9c703c6_1_20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6" name="Google Shape;2246;g28db9c703c6_1_20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7" name="Google Shape;2247;g28db9c703c6_1_20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8" name="Google Shape;2248;g28db9c703c6_1_20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9" name="Google Shape;2249;g28db9c703c6_1_20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0" name="Google Shape;2250;g28db9c703c6_1_20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1" name="Google Shape;2251;g28db9c703c6_1_20"/>
          <p:cNvCxnSpPr/>
          <p:nvPr/>
        </p:nvCxnSpPr>
        <p:spPr>
          <a:xfrm>
            <a:off x="4159850" y="1017725"/>
            <a:ext cx="5700" cy="24438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52" name="Google Shape;2252;g28db9c703c6_1_20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253" name="Google Shape;2253;g28db9c703c6_1_20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4" name="Google Shape;2254;g28db9c703c6_1_20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5" name="Google Shape;2255;g28db9c703c6_1_20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6" name="Google Shape;2256;g28db9c703c6_1_20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8db9c703c6_1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62" name="Google Shape;2262;g28db9c703c6_1_41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g28db9c703c6_1_41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g28db9c703c6_1_41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g28db9c703c6_1_41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g28db9c703c6_1_41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g28db9c703c6_1_41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g28db9c703c6_1_41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g28db9c703c6_1_41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0" name="Google Shape;2270;g28db9c703c6_1_41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1" name="Google Shape;2271;g28db9c703c6_1_41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2" name="Google Shape;2272;g28db9c703c6_1_41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3" name="Google Shape;2273;g28db9c703c6_1_41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4" name="Google Shape;2274;g28db9c703c6_1_41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5" name="Google Shape;2275;g28db9c703c6_1_41"/>
          <p:cNvCxnSpPr/>
          <p:nvPr/>
        </p:nvCxnSpPr>
        <p:spPr>
          <a:xfrm flipH="1" rot="10800000">
            <a:off x="4752350" y="3420250"/>
            <a:ext cx="1477500" cy="120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6" name="Google Shape;2276;g28db9c703c6_1_41"/>
          <p:cNvCxnSpPr>
            <a:stCxn id="2268" idx="1"/>
            <a:endCxn id="2271" idx="5"/>
          </p:cNvCxnSpPr>
          <p:nvPr/>
        </p:nvCxnSpPr>
        <p:spPr>
          <a:xfrm rot="10800000">
            <a:off x="5084800" y="1285750"/>
            <a:ext cx="649800" cy="1312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7" name="Google Shape;2277;g28db9c703c6_1_41"/>
          <p:cNvSpPr txBox="1"/>
          <p:nvPr/>
        </p:nvSpPr>
        <p:spPr>
          <a:xfrm>
            <a:off x="5441675" y="174205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8" name="Google Shape;2278;g28db9c703c6_1_41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279" name="Google Shape;2279;g28db9c703c6_1_41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0" name="Google Shape;2280;g28db9c703c6_1_41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1" name="Google Shape;2281;g28db9c703c6_1_41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2" name="Google Shape;2282;g28db9c703c6_1_41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28db9c703c6_1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288" name="Google Shape;2288;g28db9c703c6_1_66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g28db9c703c6_1_66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g28db9c703c6_1_66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g28db9c703c6_1_66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g28db9c703c6_1_66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28db9c703c6_1_66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g28db9c703c6_1_66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g28db9c703c6_1_66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6" name="Google Shape;2296;g28db9c703c6_1_66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7" name="Google Shape;2297;g28db9c703c6_1_66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8" name="Google Shape;2298;g28db9c703c6_1_66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9" name="Google Shape;2299;g28db9c703c6_1_66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0" name="Google Shape;2300;g28db9c703c6_1_66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1" name="Google Shape;2301;g28db9c703c6_1_66"/>
          <p:cNvCxnSpPr/>
          <p:nvPr/>
        </p:nvCxnSpPr>
        <p:spPr>
          <a:xfrm>
            <a:off x="4159850" y="1017725"/>
            <a:ext cx="5700" cy="24438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2" name="Google Shape;2302;g28db9c703c6_1_66"/>
          <p:cNvCxnSpPr/>
          <p:nvPr/>
        </p:nvCxnSpPr>
        <p:spPr>
          <a:xfrm rot="10800000">
            <a:off x="5084800" y="1285750"/>
            <a:ext cx="649800" cy="1312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3" name="Google Shape;2303;g28db9c703c6_1_66"/>
          <p:cNvSpPr txBox="1"/>
          <p:nvPr/>
        </p:nvSpPr>
        <p:spPr>
          <a:xfrm>
            <a:off x="5441675" y="174205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4" name="Google Shape;2304;g28db9c703c6_1_66"/>
          <p:cNvCxnSpPr/>
          <p:nvPr/>
        </p:nvCxnSpPr>
        <p:spPr>
          <a:xfrm flipH="1">
            <a:off x="4775100" y="2663250"/>
            <a:ext cx="932700" cy="6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5" name="Google Shape;2305;g28db9c703c6_1_66"/>
          <p:cNvSpPr txBox="1"/>
          <p:nvPr/>
        </p:nvSpPr>
        <p:spPr>
          <a:xfrm>
            <a:off x="4975550" y="266325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6" name="Google Shape;2306;g28db9c703c6_1_66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307" name="Google Shape;2307;g28db9c703c6_1_66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8" name="Google Shape;2308;g28db9c703c6_1_66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9" name="Google Shape;2309;g28db9c703c6_1_66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0" name="Google Shape;2310;g28db9c703c6_1_66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8db9c703c6_1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316" name="Google Shape;2316;g28db9c703c6_1_91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g28db9c703c6_1_91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g28db9c703c6_1_91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g28db9c703c6_1_91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g28db9c703c6_1_91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g28db9c703c6_1_91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g28db9c703c6_1_91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g28db9c703c6_1_91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4" name="Google Shape;2324;g28db9c703c6_1_91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5" name="Google Shape;2325;g28db9c703c6_1_91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6" name="Google Shape;2326;g28db9c703c6_1_91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7" name="Google Shape;2327;g28db9c703c6_1_91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8" name="Google Shape;2328;g28db9c703c6_1_91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9" name="Google Shape;2329;g28db9c703c6_1_91"/>
          <p:cNvCxnSpPr/>
          <p:nvPr/>
        </p:nvCxnSpPr>
        <p:spPr>
          <a:xfrm>
            <a:off x="4159850" y="1017725"/>
            <a:ext cx="5700" cy="24438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0" name="Google Shape;2330;g28db9c703c6_1_91"/>
          <p:cNvCxnSpPr>
            <a:stCxn id="2322" idx="2"/>
            <a:endCxn id="2319" idx="6"/>
          </p:cNvCxnSpPr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1" name="Google Shape;2331;g28db9c703c6_1_91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2" name="Google Shape;2332;g28db9c703c6_1_91"/>
          <p:cNvCxnSpPr/>
          <p:nvPr/>
        </p:nvCxnSpPr>
        <p:spPr>
          <a:xfrm>
            <a:off x="4182400" y="3426125"/>
            <a:ext cx="584400" cy="3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3" name="Google Shape;2333;g28db9c703c6_1_91"/>
          <p:cNvCxnSpPr/>
          <p:nvPr/>
        </p:nvCxnSpPr>
        <p:spPr>
          <a:xfrm flipH="1" rot="10800000">
            <a:off x="4105650" y="1031375"/>
            <a:ext cx="661200" cy="66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34" name="Google Shape;2334;g28db9c703c6_1_91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335" name="Google Shape;2335;g28db9c703c6_1_91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6" name="Google Shape;2336;g28db9c703c6_1_91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7" name="Google Shape;2337;g28db9c703c6_1_91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8" name="Google Shape;2338;g28db9c703c6_1_91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28db9c703c6_1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344" name="Google Shape;2344;g28db9c703c6_1_116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g28db9c703c6_1_116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g28db9c703c6_1_116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g28db9c703c6_1_116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g28db9c703c6_1_116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g28db9c703c6_1_116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g28db9c703c6_1_116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g28db9c703c6_1_116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2" name="Google Shape;2352;g28db9c703c6_1_116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3" name="Google Shape;2353;g28db9c703c6_1_116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4" name="Google Shape;2354;g28db9c703c6_1_116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5" name="Google Shape;2355;g28db9c703c6_1_116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6" name="Google Shape;2356;g28db9c703c6_1_116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7" name="Google Shape;2357;g28db9c703c6_1_116"/>
          <p:cNvCxnSpPr/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8" name="Google Shape;2358;g28db9c703c6_1_116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9" name="Google Shape;2359;g28db9c703c6_1_116"/>
          <p:cNvCxnSpPr/>
          <p:nvPr/>
        </p:nvCxnSpPr>
        <p:spPr>
          <a:xfrm>
            <a:off x="5795550" y="2754750"/>
            <a:ext cx="2400" cy="682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0" name="Google Shape;2360;g28db9c703c6_1_116"/>
          <p:cNvSpPr txBox="1"/>
          <p:nvPr/>
        </p:nvSpPr>
        <p:spPr>
          <a:xfrm>
            <a:off x="5795550" y="28901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1" name="Google Shape;2361;g28db9c703c6_1_116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362" name="Google Shape;2362;g28db9c703c6_1_116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3" name="Google Shape;2363;g28db9c703c6_1_116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4" name="Google Shape;2364;g28db9c703c6_1_116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5" name="Google Shape;2365;g28db9c703c6_1_116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28db9c703c6_1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371" name="Google Shape;2371;g28db9c703c6_1_141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g28db9c703c6_1_141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g28db9c703c6_1_141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g28db9c703c6_1_141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g28db9c703c6_1_141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g28db9c703c6_1_141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g28db9c703c6_1_141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g28db9c703c6_1_141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9" name="Google Shape;2379;g28db9c703c6_1_141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0" name="Google Shape;2380;g28db9c703c6_1_141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1" name="Google Shape;2381;g28db9c703c6_1_141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2" name="Google Shape;2382;g28db9c703c6_1_141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3" name="Google Shape;2383;g28db9c703c6_1_141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4" name="Google Shape;2384;g28db9c703c6_1_141"/>
          <p:cNvCxnSpPr>
            <a:stCxn id="2377" idx="2"/>
            <a:endCxn id="2374" idx="6"/>
          </p:cNvCxnSpPr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5" name="Google Shape;2385;g28db9c703c6_1_141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6" name="Google Shape;2386;g28db9c703c6_1_141"/>
          <p:cNvCxnSpPr/>
          <p:nvPr/>
        </p:nvCxnSpPr>
        <p:spPr>
          <a:xfrm>
            <a:off x="4159500" y="3391750"/>
            <a:ext cx="1200" cy="12690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87" name="Google Shape;2387;g28db9c703c6_1_141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388" name="Google Shape;2388;g28db9c703c6_1_141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9" name="Google Shape;2389;g28db9c703c6_1_141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0" name="Google Shape;2390;g28db9c703c6_1_141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1" name="Google Shape;2391;g28db9c703c6_1_141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28db9c703c6_1_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397" name="Google Shape;2397;g28db9c703c6_1_196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g28db9c703c6_1_196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g28db9c703c6_1_196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g28db9c703c6_1_196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g28db9c703c6_1_196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g28db9c703c6_1_196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g28db9c703c6_1_196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g28db9c703c6_1_196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5" name="Google Shape;2405;g28db9c703c6_1_196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6" name="Google Shape;2406;g28db9c703c6_1_196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7" name="Google Shape;2407;g28db9c703c6_1_196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8" name="Google Shape;2408;g28db9c703c6_1_196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9" name="Google Shape;2409;g28db9c703c6_1_196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0" name="Google Shape;2410;g28db9c703c6_1_196"/>
          <p:cNvCxnSpPr>
            <a:stCxn id="2403" idx="2"/>
            <a:endCxn id="2400" idx="6"/>
          </p:cNvCxnSpPr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1" name="Google Shape;2411;g28db9c703c6_1_196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2" name="Google Shape;2412;g28db9c703c6_1_196"/>
          <p:cNvCxnSpPr>
            <a:stCxn id="2403" idx="4"/>
            <a:endCxn id="2399" idx="0"/>
          </p:cNvCxnSpPr>
          <p:nvPr/>
        </p:nvCxnSpPr>
        <p:spPr>
          <a:xfrm>
            <a:off x="5799300" y="2754750"/>
            <a:ext cx="421500" cy="1788600"/>
          </a:xfrm>
          <a:prstGeom prst="straightConnector1">
            <a:avLst/>
          </a:prstGeom>
          <a:noFill/>
          <a:ln cap="flat" cmpd="sng" w="381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3" name="Google Shape;2413;g28db9c703c6_1_196"/>
          <p:cNvSpPr txBox="1"/>
          <p:nvPr/>
        </p:nvSpPr>
        <p:spPr>
          <a:xfrm>
            <a:off x="5707800" y="372965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4" name="Google Shape;2414;g28db9c703c6_1_196"/>
          <p:cNvCxnSpPr/>
          <p:nvPr/>
        </p:nvCxnSpPr>
        <p:spPr>
          <a:xfrm>
            <a:off x="5603275" y="3426125"/>
            <a:ext cx="6300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415" name="Google Shape;2415;g28db9c703c6_1_196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416" name="Google Shape;2416;g28db9c703c6_1_196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7" name="Google Shape;2417;g28db9c703c6_1_196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8" name="Google Shape;2418;g28db9c703c6_1_196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9" name="Google Shape;2419;g28db9c703c6_1_196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28db9c703c6_1_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425" name="Google Shape;2425;g28db9c703c6_1_170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g28db9c703c6_1_170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g28db9c703c6_1_170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g28db9c703c6_1_170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g28db9c703c6_1_170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g28db9c703c6_1_170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g28db9c703c6_1_170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g28db9c703c6_1_170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3" name="Google Shape;2433;g28db9c703c6_1_170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4" name="Google Shape;2434;g28db9c703c6_1_170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5" name="Google Shape;2435;g28db9c703c6_1_170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6" name="Google Shape;2436;g28db9c703c6_1_170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7" name="Google Shape;2437;g28db9c703c6_1_170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8" name="Google Shape;2438;g28db9c703c6_1_170"/>
          <p:cNvCxnSpPr>
            <a:stCxn id="2431" idx="2"/>
            <a:endCxn id="2428" idx="6"/>
          </p:cNvCxnSpPr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9" name="Google Shape;2439;g28db9c703c6_1_170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0" name="Google Shape;2440;g28db9c703c6_1_170"/>
          <p:cNvCxnSpPr/>
          <p:nvPr/>
        </p:nvCxnSpPr>
        <p:spPr>
          <a:xfrm>
            <a:off x="4150650" y="3425750"/>
            <a:ext cx="1395300" cy="3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1" name="Google Shape;2441;g28db9c703c6_1_170"/>
          <p:cNvCxnSpPr>
            <a:endCxn id="2429" idx="7"/>
          </p:cNvCxnSpPr>
          <p:nvPr/>
        </p:nvCxnSpPr>
        <p:spPr>
          <a:xfrm flipH="1">
            <a:off x="5084800" y="2738675"/>
            <a:ext cx="656100" cy="1239900"/>
          </a:xfrm>
          <a:prstGeom prst="straightConnector1">
            <a:avLst/>
          </a:prstGeom>
          <a:noFill/>
          <a:ln cap="flat" cmpd="sng" w="381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2" name="Google Shape;2442;g28db9c703c6_1_170"/>
          <p:cNvSpPr txBox="1"/>
          <p:nvPr/>
        </p:nvSpPr>
        <p:spPr>
          <a:xfrm>
            <a:off x="4888100" y="350860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3" name="Google Shape;2443;g28db9c703c6_1_170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444" name="Google Shape;2444;g28db9c703c6_1_170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5" name="Google Shape;2445;g28db9c703c6_1_170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6" name="Google Shape;2446;g28db9c703c6_1_170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7" name="Google Shape;2447;g28db9c703c6_1_170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28db9c703c6_1_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Backtrack</a:t>
            </a:r>
            <a:endParaRPr/>
          </a:p>
        </p:txBody>
      </p:sp>
      <p:sp>
        <p:nvSpPr>
          <p:cNvPr id="2453" name="Google Shape;2453;g28db9c703c6_1_226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g28db9c703c6_1_226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g28db9c703c6_1_226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g28db9c703c6_1_226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g28db9c703c6_1_226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g28db9c703c6_1_226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9" name="Google Shape;2459;g28db9c703c6_1_226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g28db9c703c6_1_226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1" name="Google Shape;2461;g28db9c703c6_1_226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2" name="Google Shape;2462;g28db9c703c6_1_226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3" name="Google Shape;2463;g28db9c703c6_1_226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4" name="Google Shape;2464;g28db9c703c6_1_226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5" name="Google Shape;2465;g28db9c703c6_1_226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6" name="Google Shape;2466;g28db9c703c6_1_226"/>
          <p:cNvCxnSpPr/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7" name="Google Shape;2467;g28db9c703c6_1_226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8" name="Google Shape;2468;g28db9c703c6_1_226"/>
          <p:cNvCxnSpPr>
            <a:stCxn id="2459" idx="1"/>
          </p:cNvCxnSpPr>
          <p:nvPr/>
        </p:nvCxnSpPr>
        <p:spPr>
          <a:xfrm flipH="1" rot="5400000">
            <a:off x="4799350" y="1663300"/>
            <a:ext cx="306900" cy="1563600"/>
          </a:xfrm>
          <a:prstGeom prst="curvedConnector2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9" name="Google Shape;2469;g28db9c703c6_1_226"/>
          <p:cNvSpPr txBox="1"/>
          <p:nvPr/>
        </p:nvSpPr>
        <p:spPr>
          <a:xfrm>
            <a:off x="5062850" y="2021638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0" name="Google Shape;2470;g28db9c703c6_1_226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471" name="Google Shape;2471;g28db9c703c6_1_226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2" name="Google Shape;2472;g28db9c703c6_1_226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3" name="Google Shape;2473;g28db9c703c6_1_226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4" name="Google Shape;2474;g28db9c703c6_1_226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3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49" name="Google Shape;149;p13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3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56" name="Google Shape;156;p13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13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p13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" name="Google Shape;163;p13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209904" y="1626447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28db9c703c6_1_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2480" name="Google Shape;2480;g28db9c703c6_1_254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g28db9c703c6_1_254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g28db9c703c6_1_254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g28db9c703c6_1_254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g28db9c703c6_1_254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g28db9c703c6_1_254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g28db9c703c6_1_254"/>
          <p:cNvSpPr/>
          <p:nvPr/>
        </p:nvSpPr>
        <p:spPr>
          <a:xfrm>
            <a:off x="5707800" y="2571750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g28db9c703c6_1_254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8" name="Google Shape;2488;g28db9c703c6_1_254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9" name="Google Shape;2489;g28db9c703c6_1_254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0" name="Google Shape;2490;g28db9c703c6_1_254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1" name="Google Shape;2491;g28db9c703c6_1_254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2" name="Google Shape;2492;g28db9c703c6_1_254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3" name="Google Shape;2493;g28db9c703c6_1_254"/>
          <p:cNvCxnSpPr/>
          <p:nvPr/>
        </p:nvCxnSpPr>
        <p:spPr>
          <a:xfrm rot="10800000">
            <a:off x="4663500" y="2663250"/>
            <a:ext cx="104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4" name="Google Shape;2494;g28db9c703c6_1_254"/>
          <p:cNvSpPr txBox="1"/>
          <p:nvPr/>
        </p:nvSpPr>
        <p:spPr>
          <a:xfrm>
            <a:off x="5106500" y="264642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5" name="Google Shape;2495;g28db9c703c6_1_254"/>
          <p:cNvGraphicFramePr/>
          <p:nvPr/>
        </p:nvGraphicFramePr>
        <p:xfrm>
          <a:off x="123500" y="2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{F6523714-50D2-45EB-BEFC-557A1CDC4AE9}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vec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10]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[10, 0]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[5, 5]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8]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3]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[6, 9] 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[3, 2]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496" name="Google Shape;2496;g28db9c703c6_1_254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7" name="Google Shape;2497;g28db9c703c6_1_254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8" name="Google Shape;2498;g28db9c703c6_1_254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9" name="Google Shape;2499;g28db9c703c6_1_254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282cfca5bd9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Worksheet #2a</a:t>
            </a:r>
            <a:endParaRPr/>
          </a:p>
        </p:txBody>
      </p:sp>
      <p:sp>
        <p:nvSpPr>
          <p:cNvPr id="2505" name="Google Shape;2505;g282cfca5bd9_0_1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g282cfca5bd9_0_1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g282cfca5bd9_0_1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g282cfca5bd9_0_1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g282cfca5bd9_0_1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g282cfca5bd9_0_1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g282cfca5bd9_0_1"/>
          <p:cNvSpPr/>
          <p:nvPr/>
        </p:nvSpPr>
        <p:spPr>
          <a:xfrm>
            <a:off x="5304825" y="4037125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g282cfca5bd9_0_1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3" name="Google Shape;2513;g282cfca5bd9_0_1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4" name="Google Shape;2514;g282cfca5bd9_0_1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5" name="Google Shape;2515;g282cfca5bd9_0_1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6" name="Google Shape;2516;g282cfca5bd9_0_1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7" name="Google Shape;2517;g282cfca5bd9_0_1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8" name="Google Shape;2518;g282cfca5bd9_0_1"/>
          <p:cNvSpPr txBox="1"/>
          <p:nvPr/>
        </p:nvSpPr>
        <p:spPr>
          <a:xfrm>
            <a:off x="311700" y="1364625"/>
            <a:ext cx="20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distance computations with database points are needed to find the nearest neighbor using brute force?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9" name="Google Shape;2519;g282cfca5bd9_0_1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0" name="Google Shape;2520;g282cfca5bd9_0_1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1" name="Google Shape;2521;g282cfca5bd9_0_1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2" name="Google Shape;2522;g282cfca5bd9_0_1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282cfca5bd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Worksheet #2a</a:t>
            </a:r>
            <a:endParaRPr/>
          </a:p>
        </p:txBody>
      </p:sp>
      <p:sp>
        <p:nvSpPr>
          <p:cNvPr id="2528" name="Google Shape;2528;g282cfca5bd9_0_21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g282cfca5bd9_0_21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g282cfca5bd9_0_21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g282cfca5bd9_0_21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g282cfca5bd9_0_21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g282cfca5bd9_0_21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g282cfca5bd9_0_21"/>
          <p:cNvSpPr/>
          <p:nvPr/>
        </p:nvSpPr>
        <p:spPr>
          <a:xfrm>
            <a:off x="5304825" y="4037125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g282cfca5bd9_0_21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6" name="Google Shape;2536;g282cfca5bd9_0_21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7" name="Google Shape;2537;g282cfca5bd9_0_21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8" name="Google Shape;2538;g282cfca5bd9_0_21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9" name="Google Shape;2539;g282cfca5bd9_0_21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0" name="Google Shape;2540;g282cfca5bd9_0_21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1" name="Google Shape;2541;g282cfca5bd9_0_21"/>
          <p:cNvSpPr txBox="1"/>
          <p:nvPr/>
        </p:nvSpPr>
        <p:spPr>
          <a:xfrm>
            <a:off x="311700" y="1364625"/>
            <a:ext cx="20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distance computations with database points are needed to find the nearest neighbor using brute force?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282cfca5bd9_0_21"/>
          <p:cNvSpPr txBox="1"/>
          <p:nvPr/>
        </p:nvSpPr>
        <p:spPr>
          <a:xfrm>
            <a:off x="311700" y="2754750"/>
            <a:ext cx="207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8, since we need to compare our query point to each database point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3" name="Google Shape;2543;g282cfca5bd9_0_21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4" name="Google Shape;2544;g282cfca5bd9_0_21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5" name="Google Shape;2545;g282cfca5bd9_0_21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6" name="Google Shape;2546;g282cfca5bd9_0_21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282cfca5bd9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Worksheet #2b</a:t>
            </a:r>
            <a:endParaRPr/>
          </a:p>
        </p:txBody>
      </p:sp>
      <p:sp>
        <p:nvSpPr>
          <p:cNvPr id="2552" name="Google Shape;2552;g282cfca5bd9_0_42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g282cfca5bd9_0_42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g282cfca5bd9_0_42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g282cfca5bd9_0_42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g282cfca5bd9_0_42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g282cfca5bd9_0_42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g282cfca5bd9_0_42"/>
          <p:cNvSpPr/>
          <p:nvPr/>
        </p:nvSpPr>
        <p:spPr>
          <a:xfrm>
            <a:off x="5304825" y="4037125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Google Shape;2559;g282cfca5bd9_0_42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0" name="Google Shape;2560;g282cfca5bd9_0_42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1" name="Google Shape;2561;g282cfca5bd9_0_42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2" name="Google Shape;2562;g282cfca5bd9_0_42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3" name="Google Shape;2563;g282cfca5bd9_0_42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4" name="Google Shape;2564;g282cfca5bd9_0_42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5" name="Google Shape;2565;g282cfca5bd9_0_42"/>
          <p:cNvSpPr txBox="1"/>
          <p:nvPr/>
        </p:nvSpPr>
        <p:spPr>
          <a:xfrm>
            <a:off x="311700" y="1364625"/>
            <a:ext cx="20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distance computations with database points are needed to find the nearest neighbor using our k-d tree?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6" name="Google Shape;2566;g282cfca5bd9_0_42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7" name="Google Shape;2567;g282cfca5bd9_0_42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8" name="Google Shape;2568;g282cfca5bd9_0_42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9" name="Google Shape;2569;g282cfca5bd9_0_42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282cfca5bd9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Worksheet #2b</a:t>
            </a:r>
            <a:endParaRPr/>
          </a:p>
        </p:txBody>
      </p:sp>
      <p:sp>
        <p:nvSpPr>
          <p:cNvPr id="2575" name="Google Shape;2575;g282cfca5bd9_0_62"/>
          <p:cNvSpPr/>
          <p:nvPr/>
        </p:nvSpPr>
        <p:spPr>
          <a:xfrm>
            <a:off x="2569050" y="1017725"/>
            <a:ext cx="36576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6" name="Google Shape;2576;g282cfca5bd9_0_62"/>
          <p:cNvSpPr/>
          <p:nvPr/>
        </p:nvSpPr>
        <p:spPr>
          <a:xfrm>
            <a:off x="2505775" y="946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Google Shape;2577;g282cfca5bd9_0_62"/>
          <p:cNvSpPr/>
          <p:nvPr/>
        </p:nvSpPr>
        <p:spPr>
          <a:xfrm>
            <a:off x="6129275" y="45432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Google Shape;2578;g282cfca5bd9_0_62"/>
          <p:cNvSpPr/>
          <p:nvPr/>
        </p:nvSpPr>
        <p:spPr>
          <a:xfrm>
            <a:off x="4480500" y="25717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g282cfca5bd9_0_62"/>
          <p:cNvSpPr/>
          <p:nvPr/>
        </p:nvSpPr>
        <p:spPr>
          <a:xfrm>
            <a:off x="49286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g282cfca5bd9_0_62"/>
          <p:cNvSpPr/>
          <p:nvPr/>
        </p:nvSpPr>
        <p:spPr>
          <a:xfrm>
            <a:off x="3665200" y="154140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g282cfca5bd9_0_62"/>
          <p:cNvSpPr/>
          <p:nvPr/>
        </p:nvSpPr>
        <p:spPr>
          <a:xfrm>
            <a:off x="5304825" y="4037125"/>
            <a:ext cx="183000" cy="18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g282cfca5bd9_0_62"/>
          <p:cNvSpPr/>
          <p:nvPr/>
        </p:nvSpPr>
        <p:spPr>
          <a:xfrm>
            <a:off x="3208250" y="3287550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3" name="Google Shape;2583;g282cfca5bd9_0_62"/>
          <p:cNvCxnSpPr/>
          <p:nvPr/>
        </p:nvCxnSpPr>
        <p:spPr>
          <a:xfrm>
            <a:off x="4159850" y="1022975"/>
            <a:ext cx="9000" cy="3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4" name="Google Shape;2584;g282cfca5bd9_0_62"/>
          <p:cNvSpPr/>
          <p:nvPr/>
        </p:nvSpPr>
        <p:spPr>
          <a:xfrm>
            <a:off x="4928600" y="11296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5" name="Google Shape;2585;g282cfca5bd9_0_62"/>
          <p:cNvCxnSpPr/>
          <p:nvPr/>
        </p:nvCxnSpPr>
        <p:spPr>
          <a:xfrm>
            <a:off x="4159850" y="3425750"/>
            <a:ext cx="20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6" name="Google Shape;2586;g282cfca5bd9_0_62"/>
          <p:cNvCxnSpPr/>
          <p:nvPr/>
        </p:nvCxnSpPr>
        <p:spPr>
          <a:xfrm>
            <a:off x="5564675" y="3424975"/>
            <a:ext cx="18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7" name="Google Shape;2587;g282cfca5bd9_0_62"/>
          <p:cNvCxnSpPr/>
          <p:nvPr/>
        </p:nvCxnSpPr>
        <p:spPr>
          <a:xfrm flipH="1">
            <a:off x="4767100" y="1022038"/>
            <a:ext cx="21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8" name="Google Shape;2588;g282cfca5bd9_0_62"/>
          <p:cNvSpPr txBox="1"/>
          <p:nvPr/>
        </p:nvSpPr>
        <p:spPr>
          <a:xfrm>
            <a:off x="311700" y="1364625"/>
            <a:ext cx="20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distance computations with database points are needed to find the nearest neighbor using our k-d tree?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g282cfca5bd9_0_62"/>
          <p:cNvSpPr txBox="1"/>
          <p:nvPr/>
        </p:nvSpPr>
        <p:spPr>
          <a:xfrm>
            <a:off x="311700" y="2754750"/>
            <a:ext cx="207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2, since we need to check both the points towards the bottom right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0" name="Google Shape;2590;g282cfca5bd9_0_62"/>
          <p:cNvCxnSpPr>
            <a:endCxn id="2581" idx="2"/>
          </p:cNvCxnSpPr>
          <p:nvPr/>
        </p:nvCxnSpPr>
        <p:spPr>
          <a:xfrm>
            <a:off x="5110425" y="4057225"/>
            <a:ext cx="194400" cy="71400"/>
          </a:xfrm>
          <a:prstGeom prst="straightConnector1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1" name="Google Shape;2591;g282cfca5bd9_0_62"/>
          <p:cNvCxnSpPr>
            <a:endCxn id="2577" idx="1"/>
          </p:cNvCxnSpPr>
          <p:nvPr/>
        </p:nvCxnSpPr>
        <p:spPr>
          <a:xfrm>
            <a:off x="5476575" y="4148800"/>
            <a:ext cx="679500" cy="421200"/>
          </a:xfrm>
          <a:prstGeom prst="straightConnector1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2" name="Google Shape;2592;g282cfca5bd9_0_62"/>
          <p:cNvCxnSpPr/>
          <p:nvPr/>
        </p:nvCxnSpPr>
        <p:spPr>
          <a:xfrm flipH="1" rot="10800000">
            <a:off x="5486025" y="4118125"/>
            <a:ext cx="91500" cy="3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3" name="Google Shape;2593;g282cfca5bd9_0_62"/>
          <p:cNvCxnSpPr/>
          <p:nvPr/>
        </p:nvCxnSpPr>
        <p:spPr>
          <a:xfrm>
            <a:off x="3207975" y="1021525"/>
            <a:ext cx="195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4" name="Google Shape;2594;g282cfca5bd9_0_62"/>
          <p:cNvCxnSpPr/>
          <p:nvPr/>
        </p:nvCxnSpPr>
        <p:spPr>
          <a:xfrm>
            <a:off x="2573750" y="2570575"/>
            <a:ext cx="159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5" name="Google Shape;2595;g282cfca5bd9_0_62"/>
          <p:cNvCxnSpPr/>
          <p:nvPr/>
        </p:nvCxnSpPr>
        <p:spPr>
          <a:xfrm>
            <a:off x="3529275" y="2566725"/>
            <a:ext cx="0" cy="21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6" name="Google Shape;2596;g282cfca5bd9_0_62"/>
          <p:cNvSpPr/>
          <p:nvPr/>
        </p:nvSpPr>
        <p:spPr>
          <a:xfrm>
            <a:off x="3665200" y="395177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2828419199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Attendance Link</a:t>
            </a:r>
            <a:endParaRPr/>
          </a:p>
        </p:txBody>
      </p:sp>
      <p:sp>
        <p:nvSpPr>
          <p:cNvPr id="2602" name="Google Shape;2602;g28284191993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https://cs186berkeley.net/attendance</a:t>
            </a:r>
            <a:endParaRPr sz="1900"/>
          </a:p>
        </p:txBody>
      </p:sp>
      <p:pic>
        <p:nvPicPr>
          <p:cNvPr id="2603" name="Google Shape;2603;g2828419199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150" y="661250"/>
            <a:ext cx="3871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4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75" name="Google Shape;175;p14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4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4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82" name="Google Shape;182;p14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14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14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9" name="Google Shape;189;p14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1209904" y="242867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5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202" name="Google Shape;202;p15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5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5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209" name="Google Shape;209;p15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" name="Google Shape;214;p15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5" name="Google Shape;215;p15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6" name="Google Shape;216;p15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1209354" y="3199505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230" name="Google Shape;230;p16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6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237" name="Google Shape;237;p16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16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3" name="Google Shape;243;p16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44" name="Google Shape;244;p16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 rot="-5400000">
            <a:off x="359076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949590" y="3936096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602312" y="1721884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209354" y="4028861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3602307" y="1721894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7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261" name="Google Shape;261;p17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7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7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268" name="Google Shape;268;p17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17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4" name="Google Shape;274;p17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75" name="Google Shape;275;p17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rot="-5400000">
            <a:off x="468899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1209354" y="1629086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359437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1949590" y="1537319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4718563" y="174966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4718567" y="174966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</a:t>
            </a:r>
            <a:endParaRPr sz="3000"/>
          </a:p>
        </p:txBody>
      </p:sp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Efficient approximation of LRU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Arrange frames in a circle (like numbers on a clock)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Advance </a:t>
            </a:r>
            <a:r>
              <a:rPr b="1" lang="en" sz="2400">
                <a:solidFill>
                  <a:schemeClr val="accent5"/>
                </a:solidFill>
              </a:rPr>
              <a:t>clock arm</a:t>
            </a:r>
            <a:r>
              <a:rPr lang="en" sz="2400"/>
              <a:t> around the clock to find pages to evict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Only do this if you need to bring new page into buffer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To make this approximate least recently </a:t>
            </a:r>
            <a:r>
              <a:rPr i="1" lang="en" sz="2400"/>
              <a:t>used</a:t>
            </a:r>
            <a:r>
              <a:rPr lang="en" sz="2400"/>
              <a:t> (rather than least recently </a:t>
            </a:r>
            <a:r>
              <a:rPr i="1" lang="en" sz="2400"/>
              <a:t>loaded</a:t>
            </a:r>
            <a:r>
              <a:rPr lang="en" sz="2400"/>
              <a:t>): add a </a:t>
            </a:r>
            <a:r>
              <a:rPr b="1" lang="en" sz="2400">
                <a:solidFill>
                  <a:schemeClr val="accent5"/>
                </a:solidFill>
              </a:rPr>
              <a:t>reference bit</a:t>
            </a:r>
            <a:r>
              <a:rPr lang="en" sz="2400"/>
              <a:t> to each frame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Set to 1 on load/hit, 0 if clock arm passes the frame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Evict </a:t>
            </a:r>
            <a:r>
              <a:rPr i="1" lang="en" sz="2400"/>
              <a:t>unpinned </a:t>
            </a:r>
            <a:r>
              <a:rPr lang="en" sz="2400"/>
              <a:t>frame if clock arm reaches it and bit = 0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(bit = 0 means less recently used than those with bit = 1)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>
            <a:off x="3639816" y="671735"/>
            <a:ext cx="4060678" cy="4127597"/>
            <a:chOff x="400693" y="3543"/>
            <a:chExt cx="5414237" cy="5503462"/>
          </a:xfrm>
        </p:grpSpPr>
        <p:sp>
          <p:nvSpPr>
            <p:cNvPr id="298" name="Google Shape;298;p19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9"/>
          <p:cNvGrpSpPr/>
          <p:nvPr/>
        </p:nvGrpSpPr>
        <p:grpSpPr>
          <a:xfrm rot="5400000">
            <a:off x="4765119" y="2454414"/>
            <a:ext cx="1809828" cy="407621"/>
            <a:chOff x="4641451" y="3418730"/>
            <a:chExt cx="3055593" cy="688200"/>
          </a:xfrm>
        </p:grpSpPr>
        <p:sp>
          <p:nvSpPr>
            <p:cNvPr id="317" name="Google Shape;317;p19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4624088" y="1275893"/>
            <a:ext cx="3183728" cy="3638975"/>
            <a:chOff x="4641451" y="1701190"/>
            <a:chExt cx="4244971" cy="4851967"/>
          </a:xfrm>
        </p:grpSpPr>
        <p:sp>
          <p:nvSpPr>
            <p:cNvPr id="321" name="Google Shape;321;p19"/>
            <p:cNvSpPr/>
            <p:nvPr/>
          </p:nvSpPr>
          <p:spPr>
            <a:xfrm>
              <a:off x="8585522" y="2846732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8585522" y="5113878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626509" y="6252257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660744" y="5102307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4641451" y="2827178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630375" y="1701190"/>
              <a:ext cx="300900" cy="3009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311700" y="1158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Joins and QO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has been released and pt1 is due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10/10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 PM.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Vitamin 4 (Buffer Management) 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due 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Monday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9/30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 PM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1 -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Tuesday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10/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pfe double-sided cheat sheet and a calculator is permitted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90788" y="987469"/>
            <a:ext cx="30153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insert page: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frame has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pin-count &gt; 0 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→ Skip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639817" y="671735"/>
            <a:ext cx="4060678" cy="4127597"/>
            <a:chOff x="400693" y="3543"/>
            <a:chExt cx="5414237" cy="5503462"/>
          </a:xfrm>
        </p:grpSpPr>
        <p:sp>
          <p:nvSpPr>
            <p:cNvPr id="334" name="Google Shape;334;p20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0"/>
          <p:cNvGrpSpPr/>
          <p:nvPr/>
        </p:nvGrpSpPr>
        <p:grpSpPr>
          <a:xfrm rot="-5400000">
            <a:off x="4765031" y="2475329"/>
            <a:ext cx="1809522" cy="407552"/>
            <a:chOff x="4641451" y="3418730"/>
            <a:chExt cx="3055593" cy="688200"/>
          </a:xfrm>
        </p:grpSpPr>
        <p:sp>
          <p:nvSpPr>
            <p:cNvPr id="353" name="Google Shape;353;p20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582142" y="21350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582142" y="3835409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6112883" y="4689193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4638559" y="38267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4624089" y="2120384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6115782" y="12758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5330009" y="7314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6867817" y="157678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6867817" y="32985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360730" y="4155374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3896204" y="331558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878162" y="159326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20"/>
          <p:cNvGrpSpPr/>
          <p:nvPr/>
        </p:nvGrpSpPr>
        <p:grpSpPr>
          <a:xfrm>
            <a:off x="7277749" y="1241725"/>
            <a:ext cx="723344" cy="525869"/>
            <a:chOff x="9016691" y="1892141"/>
            <a:chExt cx="964459" cy="701159"/>
          </a:xfrm>
        </p:grpSpPr>
        <p:grpSp>
          <p:nvGrpSpPr>
            <p:cNvPr id="369" name="Google Shape;369;p20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370" name="Google Shape;370;p20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4" name="Google Shape;374;p20"/>
            <p:cNvSpPr txBox="1"/>
            <p:nvPr/>
          </p:nvSpPr>
          <p:spPr>
            <a:xfrm>
              <a:off x="9063450" y="2015309"/>
              <a:ext cx="917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0"/>
          <p:cNvGrpSpPr/>
          <p:nvPr/>
        </p:nvGrpSpPr>
        <p:grpSpPr>
          <a:xfrm>
            <a:off x="5741938" y="464731"/>
            <a:ext cx="766993" cy="525869"/>
            <a:chOff x="9016691" y="1892141"/>
            <a:chExt cx="1022658" cy="701159"/>
          </a:xfrm>
        </p:grpSpPr>
        <p:grpSp>
          <p:nvGrpSpPr>
            <p:cNvPr id="376" name="Google Shape;376;p20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377" name="Google Shape;377;p20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" name="Google Shape;381;p20"/>
            <p:cNvSpPr txBox="1"/>
            <p:nvPr/>
          </p:nvSpPr>
          <p:spPr>
            <a:xfrm>
              <a:off x="9063449" y="2015300"/>
              <a:ext cx="975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20"/>
          <p:cNvSpPr/>
          <p:nvPr/>
        </p:nvSpPr>
        <p:spPr>
          <a:xfrm>
            <a:off x="2048060" y="14660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1390788" y="987469"/>
            <a:ext cx="30153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insert page: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frame has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pin-count &gt; 0 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→ Skip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89" name="Google Shape;389;p21"/>
          <p:cNvGrpSpPr/>
          <p:nvPr/>
        </p:nvGrpSpPr>
        <p:grpSpPr>
          <a:xfrm>
            <a:off x="3639817" y="671735"/>
            <a:ext cx="4060678" cy="4127597"/>
            <a:chOff x="400693" y="3543"/>
            <a:chExt cx="5414237" cy="5503462"/>
          </a:xfrm>
        </p:grpSpPr>
        <p:sp>
          <p:nvSpPr>
            <p:cNvPr id="390" name="Google Shape;390;p21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21"/>
          <p:cNvGrpSpPr/>
          <p:nvPr/>
        </p:nvGrpSpPr>
        <p:grpSpPr>
          <a:xfrm rot="-1799885">
            <a:off x="4765108" y="2475105"/>
            <a:ext cx="1809627" cy="407576"/>
            <a:chOff x="4641451" y="3418730"/>
            <a:chExt cx="3055593" cy="688200"/>
          </a:xfrm>
        </p:grpSpPr>
        <p:sp>
          <p:nvSpPr>
            <p:cNvPr id="409" name="Google Shape;409;p21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1"/>
          <p:cNvSpPr/>
          <p:nvPr/>
        </p:nvSpPr>
        <p:spPr>
          <a:xfrm>
            <a:off x="7582142" y="21350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7582142" y="3835409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6112883" y="4689193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4638559" y="38267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4624089" y="2120384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6115782" y="12758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5330009" y="7314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6867817" y="157678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6867817" y="32985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5360730" y="4155374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3896204" y="331558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3878162" y="159326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21"/>
          <p:cNvGrpSpPr/>
          <p:nvPr/>
        </p:nvGrpSpPr>
        <p:grpSpPr>
          <a:xfrm>
            <a:off x="7277749" y="1241725"/>
            <a:ext cx="723344" cy="525869"/>
            <a:chOff x="9016691" y="1892141"/>
            <a:chExt cx="964459" cy="701159"/>
          </a:xfrm>
        </p:grpSpPr>
        <p:grpSp>
          <p:nvGrpSpPr>
            <p:cNvPr id="425" name="Google Shape;425;p21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426" name="Google Shape;426;p21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p21"/>
            <p:cNvSpPr txBox="1"/>
            <p:nvPr/>
          </p:nvSpPr>
          <p:spPr>
            <a:xfrm>
              <a:off x="9063450" y="2015309"/>
              <a:ext cx="917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5741938" y="464731"/>
            <a:ext cx="766993" cy="525869"/>
            <a:chOff x="9016691" y="1892141"/>
            <a:chExt cx="1022658" cy="701159"/>
          </a:xfrm>
        </p:grpSpPr>
        <p:grpSp>
          <p:nvGrpSpPr>
            <p:cNvPr id="432" name="Google Shape;432;p21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433" name="Google Shape;433;p21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7" name="Google Shape;437;p21"/>
            <p:cNvSpPr txBox="1"/>
            <p:nvPr/>
          </p:nvSpPr>
          <p:spPr>
            <a:xfrm>
              <a:off x="9063449" y="2015300"/>
              <a:ext cx="975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21"/>
          <p:cNvSpPr/>
          <p:nvPr/>
        </p:nvSpPr>
        <p:spPr>
          <a:xfrm>
            <a:off x="2048060" y="14660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 txBox="1"/>
          <p:nvPr>
            <p:ph idx="1" type="body"/>
          </p:nvPr>
        </p:nvSpPr>
        <p:spPr>
          <a:xfrm>
            <a:off x="1390788" y="987469"/>
            <a:ext cx="30153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insert page: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 Pinned and 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Ref. bit is set →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Clear Ref. Bit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Skip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5" name="Google Shape;445;p22"/>
          <p:cNvGrpSpPr/>
          <p:nvPr/>
        </p:nvGrpSpPr>
        <p:grpSpPr>
          <a:xfrm>
            <a:off x="3639817" y="671735"/>
            <a:ext cx="4060678" cy="4127597"/>
            <a:chOff x="400693" y="3543"/>
            <a:chExt cx="5414237" cy="5503462"/>
          </a:xfrm>
        </p:grpSpPr>
        <p:sp>
          <p:nvSpPr>
            <p:cNvPr id="446" name="Google Shape;446;p22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2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2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2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2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2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22"/>
          <p:cNvGrpSpPr/>
          <p:nvPr/>
        </p:nvGrpSpPr>
        <p:grpSpPr>
          <a:xfrm rot="1799885">
            <a:off x="4765359" y="2474706"/>
            <a:ext cx="1809627" cy="407576"/>
            <a:chOff x="4641451" y="3418730"/>
            <a:chExt cx="3055593" cy="688200"/>
          </a:xfrm>
        </p:grpSpPr>
        <p:sp>
          <p:nvSpPr>
            <p:cNvPr id="465" name="Google Shape;465;p22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2"/>
          <p:cNvSpPr/>
          <p:nvPr/>
        </p:nvSpPr>
        <p:spPr>
          <a:xfrm>
            <a:off x="7582142" y="21350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7582142" y="3835409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6112883" y="4689193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4638559" y="38267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4624089" y="2120384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6115782" y="12758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5330009" y="7314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6867817" y="157678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6867817" y="32985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5360730" y="4155374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3896204" y="331558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3878162" y="159326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22"/>
          <p:cNvGrpSpPr/>
          <p:nvPr/>
        </p:nvGrpSpPr>
        <p:grpSpPr>
          <a:xfrm>
            <a:off x="7277749" y="1241725"/>
            <a:ext cx="723344" cy="525869"/>
            <a:chOff x="9016691" y="1892141"/>
            <a:chExt cx="964460" cy="701159"/>
          </a:xfrm>
        </p:grpSpPr>
        <p:grpSp>
          <p:nvGrpSpPr>
            <p:cNvPr id="481" name="Google Shape;481;p22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482" name="Google Shape;482;p22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" name="Google Shape;486;p22"/>
            <p:cNvSpPr txBox="1"/>
            <p:nvPr/>
          </p:nvSpPr>
          <p:spPr>
            <a:xfrm>
              <a:off x="9063451" y="2015309"/>
              <a:ext cx="917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22"/>
          <p:cNvGrpSpPr/>
          <p:nvPr/>
        </p:nvGrpSpPr>
        <p:grpSpPr>
          <a:xfrm>
            <a:off x="5741938" y="464731"/>
            <a:ext cx="753942" cy="525869"/>
            <a:chOff x="9016691" y="1892141"/>
            <a:chExt cx="1005257" cy="701159"/>
          </a:xfrm>
        </p:grpSpPr>
        <p:grpSp>
          <p:nvGrpSpPr>
            <p:cNvPr id="488" name="Google Shape;488;p22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489" name="Google Shape;489;p22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Google Shape;493;p22"/>
            <p:cNvSpPr txBox="1"/>
            <p:nvPr/>
          </p:nvSpPr>
          <p:spPr>
            <a:xfrm>
              <a:off x="9063448" y="2015300"/>
              <a:ext cx="958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22"/>
          <p:cNvSpPr/>
          <p:nvPr/>
        </p:nvSpPr>
        <p:spPr>
          <a:xfrm>
            <a:off x="2048060" y="14660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/>
          <p:nvPr>
            <p:ph idx="1" type="body"/>
          </p:nvPr>
        </p:nvSpPr>
        <p:spPr>
          <a:xfrm>
            <a:off x="1390788" y="987469"/>
            <a:ext cx="30153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insert page: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 pinned and</a:t>
            </a:r>
            <a:b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Ref. bit unset: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Evict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Copy Page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 pinned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 ref. bit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clock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2" name="Google Shape;502;p23"/>
          <p:cNvGrpSpPr/>
          <p:nvPr/>
        </p:nvGrpSpPr>
        <p:grpSpPr>
          <a:xfrm>
            <a:off x="3639817" y="671735"/>
            <a:ext cx="4060678" cy="4127597"/>
            <a:chOff x="400693" y="3543"/>
            <a:chExt cx="5414237" cy="5503462"/>
          </a:xfrm>
        </p:grpSpPr>
        <p:sp>
          <p:nvSpPr>
            <p:cNvPr id="503" name="Google Shape;503;p23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3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23"/>
          <p:cNvSpPr/>
          <p:nvPr/>
        </p:nvSpPr>
        <p:spPr>
          <a:xfrm>
            <a:off x="7582142" y="21350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7582142" y="3835409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6112883" y="4689193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4638559" y="38267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4624089" y="2120384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6115782" y="12758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5330009" y="7314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6867817" y="157678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6867817" y="32985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3"/>
          <p:cNvSpPr/>
          <p:nvPr/>
        </p:nvSpPr>
        <p:spPr>
          <a:xfrm>
            <a:off x="5360730" y="4155374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3"/>
          <p:cNvSpPr/>
          <p:nvPr/>
        </p:nvSpPr>
        <p:spPr>
          <a:xfrm>
            <a:off x="3896204" y="331558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3878162" y="159326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3"/>
          <p:cNvGrpSpPr/>
          <p:nvPr/>
        </p:nvGrpSpPr>
        <p:grpSpPr>
          <a:xfrm>
            <a:off x="7277749" y="1241725"/>
            <a:ext cx="723344" cy="525869"/>
            <a:chOff x="9016691" y="1892141"/>
            <a:chExt cx="964460" cy="701159"/>
          </a:xfrm>
        </p:grpSpPr>
        <p:grpSp>
          <p:nvGrpSpPr>
            <p:cNvPr id="534" name="Google Shape;534;p23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535" name="Google Shape;535;p23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9" name="Google Shape;539;p23"/>
            <p:cNvSpPr txBox="1"/>
            <p:nvPr/>
          </p:nvSpPr>
          <p:spPr>
            <a:xfrm>
              <a:off x="9063451" y="2015309"/>
              <a:ext cx="917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23"/>
          <p:cNvGrpSpPr/>
          <p:nvPr/>
        </p:nvGrpSpPr>
        <p:grpSpPr>
          <a:xfrm>
            <a:off x="5741938" y="464731"/>
            <a:ext cx="766992" cy="525869"/>
            <a:chOff x="9016691" y="1892141"/>
            <a:chExt cx="1022657" cy="701159"/>
          </a:xfrm>
        </p:grpSpPr>
        <p:grpSp>
          <p:nvGrpSpPr>
            <p:cNvPr id="541" name="Google Shape;541;p23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542" name="Google Shape;542;p23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" name="Google Shape;546;p23"/>
            <p:cNvSpPr txBox="1"/>
            <p:nvPr/>
          </p:nvSpPr>
          <p:spPr>
            <a:xfrm>
              <a:off x="9063448" y="2015300"/>
              <a:ext cx="975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23"/>
          <p:cNvSpPr/>
          <p:nvPr/>
        </p:nvSpPr>
        <p:spPr>
          <a:xfrm>
            <a:off x="2048060" y="14660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5360716" y="415539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3"/>
          <p:cNvGrpSpPr/>
          <p:nvPr/>
        </p:nvGrpSpPr>
        <p:grpSpPr>
          <a:xfrm rot="5400000">
            <a:off x="4765108" y="2475167"/>
            <a:ext cx="1809828" cy="407621"/>
            <a:chOff x="4641451" y="3418730"/>
            <a:chExt cx="3055593" cy="688200"/>
          </a:xfrm>
        </p:grpSpPr>
        <p:sp>
          <p:nvSpPr>
            <p:cNvPr id="550" name="Google Shape;550;p23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>
            <p:ph idx="1" type="body"/>
          </p:nvPr>
        </p:nvSpPr>
        <p:spPr>
          <a:xfrm>
            <a:off x="1390788" y="987469"/>
            <a:ext cx="30153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 for Page C: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Cache Hit!: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Pin (inc.)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Proxima Nova"/>
              <a:buAutoNum type="arabicPeriod"/>
            </a:pPr>
            <a:r>
              <a:rPr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 ref bit.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60" name="Google Shape;560;p24"/>
          <p:cNvGrpSpPr/>
          <p:nvPr/>
        </p:nvGrpSpPr>
        <p:grpSpPr>
          <a:xfrm>
            <a:off x="3639817" y="671735"/>
            <a:ext cx="4060678" cy="4127597"/>
            <a:chOff x="400693" y="3543"/>
            <a:chExt cx="5414237" cy="5503462"/>
          </a:xfrm>
        </p:grpSpPr>
        <p:sp>
          <p:nvSpPr>
            <p:cNvPr id="561" name="Google Shape;561;p24"/>
            <p:cNvSpPr/>
            <p:nvPr/>
          </p:nvSpPr>
          <p:spPr>
            <a:xfrm>
              <a:off x="2366511" y="3543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 txBox="1"/>
            <p:nvPr/>
          </p:nvSpPr>
          <p:spPr>
            <a:xfrm>
              <a:off x="2413555" y="50585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84521" y="5239"/>
                  </a:moveTo>
                  <a:lnTo>
                    <a:pt x="84520" y="5238"/>
                  </a:lnTo>
                  <a:cubicBezTo>
                    <a:pt x="89433" y="7438"/>
                    <a:pt x="94027" y="10289"/>
                    <a:pt x="98179" y="1371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332330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4"/>
            <p:cNvSpPr txBox="1"/>
            <p:nvPr/>
          </p:nvSpPr>
          <p:spPr>
            <a:xfrm>
              <a:off x="4379373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119065" y="49449"/>
                  </a:moveTo>
                  <a:cubicBezTo>
                    <a:pt x="120311" y="56427"/>
                    <a:pt x="120311" y="63571"/>
                    <a:pt x="119065" y="7055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332330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4"/>
            <p:cNvSpPr txBox="1"/>
            <p:nvPr/>
          </p:nvSpPr>
          <p:spPr>
            <a:xfrm>
              <a:off x="4379373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8179" y="106285"/>
                  </a:moveTo>
                  <a:cubicBezTo>
                    <a:pt x="94027" y="109709"/>
                    <a:pt x="89433" y="112560"/>
                    <a:pt x="84520" y="11476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366511" y="4543405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2413555" y="4590448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35478" y="114760"/>
                  </a:moveTo>
                  <a:lnTo>
                    <a:pt x="35478" y="114760"/>
                  </a:lnTo>
                  <a:cubicBezTo>
                    <a:pt x="30565" y="112560"/>
                    <a:pt x="25971" y="109709"/>
                    <a:pt x="21819" y="106284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00693" y="3408439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 txBox="1"/>
            <p:nvPr/>
          </p:nvSpPr>
          <p:spPr>
            <a:xfrm>
              <a:off x="447737" y="3455482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934" y="70550"/>
                  </a:moveTo>
                  <a:cubicBezTo>
                    <a:pt x="-312" y="63571"/>
                    <a:pt x="-312" y="56427"/>
                    <a:pt x="933" y="4944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00693" y="1138508"/>
              <a:ext cx="1482600" cy="963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 txBox="1"/>
            <p:nvPr/>
          </p:nvSpPr>
          <p:spPr>
            <a:xfrm>
              <a:off x="447737" y="1185550"/>
              <a:ext cx="13884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837870" y="485381"/>
              <a:ext cx="4539900" cy="4539900"/>
            </a:xfrm>
            <a:custGeom>
              <a:rect b="b" l="l" r="r" t="t"/>
              <a:pathLst>
                <a:path extrusionOk="0" h="120000" w="120000">
                  <a:moveTo>
                    <a:pt x="21820" y="13714"/>
                  </a:moveTo>
                  <a:lnTo>
                    <a:pt x="21820" y="13713"/>
                  </a:lnTo>
                  <a:cubicBezTo>
                    <a:pt x="25971" y="10289"/>
                    <a:pt x="30565" y="7438"/>
                    <a:pt x="35478" y="523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24"/>
          <p:cNvSpPr/>
          <p:nvPr/>
        </p:nvSpPr>
        <p:spPr>
          <a:xfrm>
            <a:off x="7582142" y="21350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7582142" y="3835409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6112883" y="46891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4638559" y="38267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4624089" y="2120384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6115782" y="1275893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5330009" y="7314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6867817" y="157678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6867817" y="3298562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5360730" y="4155374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3896204" y="331558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3878162" y="1593263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4"/>
          <p:cNvGrpSpPr/>
          <p:nvPr/>
        </p:nvGrpSpPr>
        <p:grpSpPr>
          <a:xfrm>
            <a:off x="7277749" y="1241725"/>
            <a:ext cx="715244" cy="525869"/>
            <a:chOff x="9016691" y="1892141"/>
            <a:chExt cx="953660" cy="701159"/>
          </a:xfrm>
        </p:grpSpPr>
        <p:grpSp>
          <p:nvGrpSpPr>
            <p:cNvPr id="592" name="Google Shape;592;p24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593" name="Google Shape;593;p24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7" name="Google Shape;597;p24"/>
            <p:cNvSpPr txBox="1"/>
            <p:nvPr/>
          </p:nvSpPr>
          <p:spPr>
            <a:xfrm>
              <a:off x="9063451" y="2015309"/>
              <a:ext cx="906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24"/>
          <p:cNvGrpSpPr/>
          <p:nvPr/>
        </p:nvGrpSpPr>
        <p:grpSpPr>
          <a:xfrm>
            <a:off x="5741938" y="464731"/>
            <a:ext cx="688917" cy="525869"/>
            <a:chOff x="9016691" y="1892141"/>
            <a:chExt cx="918557" cy="701159"/>
          </a:xfrm>
        </p:grpSpPr>
        <p:grpSp>
          <p:nvGrpSpPr>
            <p:cNvPr id="599" name="Google Shape;599;p24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600" name="Google Shape;600;p24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24"/>
            <p:cNvSpPr txBox="1"/>
            <p:nvPr/>
          </p:nvSpPr>
          <p:spPr>
            <a:xfrm>
              <a:off x="9063448" y="2015300"/>
              <a:ext cx="87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5793286" y="3817608"/>
            <a:ext cx="683078" cy="525869"/>
            <a:chOff x="9016691" y="1892141"/>
            <a:chExt cx="910771" cy="701159"/>
          </a:xfrm>
        </p:grpSpPr>
        <p:grpSp>
          <p:nvGrpSpPr>
            <p:cNvPr id="606" name="Google Shape;606;p24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607" name="Google Shape;607;p24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1" name="Google Shape;611;p24"/>
            <p:cNvSpPr txBox="1"/>
            <p:nvPr/>
          </p:nvSpPr>
          <p:spPr>
            <a:xfrm>
              <a:off x="9063462" y="2015297"/>
              <a:ext cx="86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4"/>
          <p:cNvGrpSpPr/>
          <p:nvPr/>
        </p:nvGrpSpPr>
        <p:grpSpPr>
          <a:xfrm rot="9000115">
            <a:off x="4765560" y="2474842"/>
            <a:ext cx="1809627" cy="407576"/>
            <a:chOff x="4641451" y="3418730"/>
            <a:chExt cx="3055593" cy="688200"/>
          </a:xfrm>
        </p:grpSpPr>
        <p:sp>
          <p:nvSpPr>
            <p:cNvPr id="613" name="Google Shape;613;p24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24"/>
          <p:cNvGrpSpPr/>
          <p:nvPr/>
        </p:nvGrpSpPr>
        <p:grpSpPr>
          <a:xfrm>
            <a:off x="7356819" y="2909314"/>
            <a:ext cx="680142" cy="525869"/>
            <a:chOff x="9016691" y="1892141"/>
            <a:chExt cx="906857" cy="701159"/>
          </a:xfrm>
        </p:grpSpPr>
        <p:grpSp>
          <p:nvGrpSpPr>
            <p:cNvPr id="617" name="Google Shape;617;p24"/>
            <p:cNvGrpSpPr/>
            <p:nvPr/>
          </p:nvGrpSpPr>
          <p:grpSpPr>
            <a:xfrm rot="2682688">
              <a:off x="9197600" y="1916261"/>
              <a:ext cx="337092" cy="652918"/>
              <a:chOff x="8313656" y="486270"/>
              <a:chExt cx="428700" cy="830354"/>
            </a:xfrm>
          </p:grpSpPr>
          <p:sp>
            <p:nvSpPr>
              <p:cNvPr id="618" name="Google Shape;618;p24"/>
              <p:cNvSpPr/>
              <p:nvPr/>
            </p:nvSpPr>
            <p:spPr>
              <a:xfrm rot="10800000">
                <a:off x="8490065" y="916424"/>
                <a:ext cx="80700" cy="4002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38" scaled="0"/>
              </a:gradFill>
              <a:ln cap="flat" cmpd="sng" w="9525">
                <a:solidFill>
                  <a:srgbClr val="97B85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8341310" y="842084"/>
                <a:ext cx="376200" cy="2067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8432275" y="548708"/>
                <a:ext cx="194100" cy="3858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8313656" y="486270"/>
                <a:ext cx="428700" cy="209100"/>
              </a:xfrm>
              <a:prstGeom prst="ellipse">
                <a:avLst/>
              </a:prstGeom>
              <a:gradFill>
                <a:gsLst>
                  <a:gs pos="0">
                    <a:srgbClr val="C8B2E9"/>
                  </a:gs>
                  <a:gs pos="35000">
                    <a:srgbClr val="D6CAED"/>
                  </a:gs>
                  <a:gs pos="100000">
                    <a:srgbClr val="EFE8FA"/>
                  </a:gs>
                </a:gsLst>
                <a:lin ang="16200038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2" name="Google Shape;622;p24"/>
            <p:cNvSpPr txBox="1"/>
            <p:nvPr/>
          </p:nvSpPr>
          <p:spPr>
            <a:xfrm>
              <a:off x="9063448" y="2015305"/>
              <a:ext cx="860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Pinned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24"/>
          <p:cNvSpPr/>
          <p:nvPr/>
        </p:nvSpPr>
        <p:spPr>
          <a:xfrm>
            <a:off x="7582160" y="383543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2085149" y="1416966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Clock Example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LRU/Clock</a:t>
            </a:r>
            <a:endParaRPr sz="3000"/>
          </a:p>
        </p:txBody>
      </p:sp>
      <p:sp>
        <p:nvSpPr>
          <p:cNvPr id="631" name="Google Shape;631;p25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Common policy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Good for repeated access to popular pages (when the access pattern has temporal locality)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LRU is costly, but Clock is fast (and a good approximation)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do LRU/Clock perform poorly?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Consider repeated sequential scans of large files...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6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637" name="Google Shape;637;p26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26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26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644" name="Google Shape;644;p26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26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0" name="Google Shape;650;p26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51" name="Google Shape;651;p26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27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659" name="Google Shape;659;p27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27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27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666" name="Google Shape;666;p27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667" name="Google Shape;667;p27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27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2" name="Google Shape;672;p27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73" name="Google Shape;673;p27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209904" y="1626447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8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685" name="Google Shape;685;p28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28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28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692" name="Google Shape;692;p28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693" name="Google Shape;693;p28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7" name="Google Shape;697;p28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8" name="Google Shape;698;p28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99" name="Google Shape;699;p28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8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8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1209904" y="242867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29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712" name="Google Shape;712;p29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29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29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719" name="Google Shape;719;p29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720" name="Google Shape;720;p29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29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5" name="Google Shape;725;p29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26" name="Google Shape;726;p29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9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9"/>
          <p:cNvSpPr/>
          <p:nvPr/>
        </p:nvSpPr>
        <p:spPr>
          <a:xfrm>
            <a:off x="3623195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9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9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9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9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/>
          <p:nvPr/>
        </p:nvSpPr>
        <p:spPr>
          <a:xfrm>
            <a:off x="1209354" y="3199505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Review for Disk and Memory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0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740" name="Google Shape;740;p30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30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30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747" name="Google Shape;747;p30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748" name="Google Shape;748;p30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0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2" name="Google Shape;752;p30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3" name="Google Shape;753;p30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4" name="Google Shape;754;p30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/>
          <p:nvPr/>
        </p:nvSpPr>
        <p:spPr>
          <a:xfrm rot="-5400000">
            <a:off x="359076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0"/>
          <p:cNvSpPr/>
          <p:nvPr/>
        </p:nvSpPr>
        <p:spPr>
          <a:xfrm>
            <a:off x="1949590" y="3936096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0"/>
          <p:cNvSpPr/>
          <p:nvPr/>
        </p:nvSpPr>
        <p:spPr>
          <a:xfrm>
            <a:off x="3602312" y="1721884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1209354" y="4028861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3602307" y="1721894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1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771" name="Google Shape;771;p31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31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31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778" name="Google Shape;778;p31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779" name="Google Shape;779;p31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3" name="Google Shape;783;p31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4" name="Google Shape;784;p31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85" name="Google Shape;785;p31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1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1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1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5842812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1"/>
          <p:cNvSpPr/>
          <p:nvPr/>
        </p:nvSpPr>
        <p:spPr>
          <a:xfrm rot="-5400000">
            <a:off x="468899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1"/>
          <p:cNvSpPr/>
          <p:nvPr/>
        </p:nvSpPr>
        <p:spPr>
          <a:xfrm>
            <a:off x="1209354" y="1629086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359437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1"/>
          <p:cNvSpPr/>
          <p:nvPr/>
        </p:nvSpPr>
        <p:spPr>
          <a:xfrm>
            <a:off x="1949590" y="1537319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1"/>
          <p:cNvSpPr/>
          <p:nvPr/>
        </p:nvSpPr>
        <p:spPr>
          <a:xfrm>
            <a:off x="4718563" y="174966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4718567" y="174966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2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802" name="Google Shape;802;p32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32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32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809" name="Google Shape;809;p32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810" name="Google Shape;810;p32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4" name="Google Shape;814;p32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5" name="Google Shape;815;p32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16" name="Google Shape;816;p32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2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2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2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2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2"/>
          <p:cNvSpPr/>
          <p:nvPr/>
        </p:nvSpPr>
        <p:spPr>
          <a:xfrm rot="-5400000">
            <a:off x="5822984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1209354" y="242867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359437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2"/>
          <p:cNvSpPr/>
          <p:nvPr/>
        </p:nvSpPr>
        <p:spPr>
          <a:xfrm>
            <a:off x="1949590" y="2328167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2"/>
          <p:cNvSpPr/>
          <p:nvPr/>
        </p:nvSpPr>
        <p:spPr>
          <a:xfrm>
            <a:off x="5850828" y="174965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5850818" y="174966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3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833" name="Google Shape;833;p33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33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840" name="Google Shape;840;p33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841" name="Google Shape;841;p33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33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6" name="Google Shape;846;p33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47" name="Google Shape;847;p33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4722599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 rot="-5400000">
            <a:off x="5822984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1209354" y="242867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359437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5864973" y="1753840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6289155" y="3084557"/>
            <a:ext cx="1575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 Cache Hits!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 txBox="1"/>
          <p:nvPr/>
        </p:nvSpPr>
        <p:spPr>
          <a:xfrm>
            <a:off x="3162918" y="1366931"/>
            <a:ext cx="3987600" cy="5310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Sequential Flooding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LRU: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 (Most Recently Used)</a:t>
            </a:r>
            <a:endParaRPr sz="3000"/>
          </a:p>
        </p:txBody>
      </p:sp>
      <p:sp>
        <p:nvSpPr>
          <p:cNvPr id="864" name="Google Shape;864;p34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Evict the </a:t>
            </a:r>
            <a:r>
              <a:rPr b="1" i="1" lang="en" sz="2400"/>
              <a:t>most</a:t>
            </a:r>
            <a:r>
              <a:rPr i="1" lang="en" sz="2400"/>
              <a:t> recently used</a:t>
            </a:r>
            <a:r>
              <a:rPr lang="en" sz="2400"/>
              <a:t> page (idea: pages we just used probably won’t be needed again, such as in a scan)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/>
              <a:t>Almost identical to LRU, but evict the most recently used page instead of the least recently used page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Performs much better on repeated scans...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5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870" name="Google Shape;870;p35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35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35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877" name="Google Shape;877;p35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2" name="Google Shape;882;p35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3" name="Google Shape;883;p35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84" name="Google Shape;884;p35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5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5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5"/>
          <p:cNvSpPr/>
          <p:nvPr/>
        </p:nvSpPr>
        <p:spPr>
          <a:xfrm>
            <a:off x="1191786" y="1626447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6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895" name="Google Shape;895;p36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36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36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902" name="Google Shape;902;p36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903" name="Google Shape;903;p36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7" name="Google Shape;907;p36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8" name="Google Shape;908;p36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09" name="Google Shape;909;p36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6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6"/>
          <p:cNvSpPr/>
          <p:nvPr/>
        </p:nvSpPr>
        <p:spPr>
          <a:xfrm>
            <a:off x="1191786" y="1626447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6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6"/>
          <p:cNvSpPr/>
          <p:nvPr/>
        </p:nvSpPr>
        <p:spPr>
          <a:xfrm rot="-5400000">
            <a:off x="3609415" y="2581730"/>
            <a:ext cx="693300" cy="429900"/>
          </a:xfrm>
          <a:prstGeom prst="rightArrow">
            <a:avLst>
              <a:gd fmla="val 50000" name="adj1"/>
              <a:gd fmla="val 4831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37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922" name="Google Shape;922;p37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7" name="Google Shape;927;p37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37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929" name="Google Shape;929;p37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930" name="Google Shape;930;p37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4" name="Google Shape;934;p37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5" name="Google Shape;935;p37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36" name="Google Shape;936;p37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7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7"/>
          <p:cNvSpPr/>
          <p:nvPr/>
        </p:nvSpPr>
        <p:spPr>
          <a:xfrm>
            <a:off x="1191786" y="242867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7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7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7"/>
          <p:cNvSpPr/>
          <p:nvPr/>
        </p:nvSpPr>
        <p:spPr>
          <a:xfrm rot="-5400000">
            <a:off x="4722800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8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950" name="Google Shape;950;p38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38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38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957" name="Google Shape;957;p38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958" name="Google Shape;958;p38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2" name="Google Shape;962;p38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3" name="Google Shape;963;p38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64" name="Google Shape;964;p38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8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/>
          <p:nvPr/>
        </p:nvSpPr>
        <p:spPr>
          <a:xfrm>
            <a:off x="1191786" y="3228272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8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8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8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8"/>
          <p:cNvSpPr/>
          <p:nvPr/>
        </p:nvSpPr>
        <p:spPr>
          <a:xfrm rot="-5400000">
            <a:off x="5822984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39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979" name="Google Shape;979;p39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p39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p39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986" name="Google Shape;986;p39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987" name="Google Shape;987;p39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1" name="Google Shape;991;p39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2" name="Google Shape;992;p39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93" name="Google Shape;993;p39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9"/>
          <p:cNvSpPr/>
          <p:nvPr/>
        </p:nvSpPr>
        <p:spPr>
          <a:xfrm>
            <a:off x="1191786" y="3987505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9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9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9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9"/>
          <p:cNvSpPr/>
          <p:nvPr/>
        </p:nvSpPr>
        <p:spPr>
          <a:xfrm rot="-5400000">
            <a:off x="5822984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9"/>
          <p:cNvSpPr/>
          <p:nvPr/>
        </p:nvSpPr>
        <p:spPr>
          <a:xfrm>
            <a:off x="1958638" y="3936096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9"/>
          <p:cNvSpPr/>
          <p:nvPr/>
        </p:nvSpPr>
        <p:spPr>
          <a:xfrm>
            <a:off x="5842816" y="1749652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Disk vs Memory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Disk: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hard drive storage (1 TB), with latency around 13ms - </a:t>
            </a:r>
            <a:r>
              <a:rPr lang="en" sz="1600">
                <a:solidFill>
                  <a:srgbClr val="EC5D57"/>
                </a:solidFill>
                <a:latin typeface="Proxima Nova"/>
                <a:ea typeface="Proxima Nova"/>
                <a:cs typeface="Proxima Nova"/>
                <a:sym typeface="Proxima Nova"/>
              </a:rPr>
              <a:t>SLOW &amp; Lot of Space</a:t>
            </a:r>
            <a:endParaRPr sz="1600">
              <a:solidFill>
                <a:srgbClr val="EC5D5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Memory (which contains Buffers):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RAM (Random Access Memory) limited space (16GB), with latency around 83 nanoseconds - </a:t>
            </a:r>
            <a:r>
              <a:rPr lang="en" sz="1600">
                <a:solidFill>
                  <a:srgbClr val="EC5D57"/>
                </a:solidFill>
                <a:latin typeface="Proxima Nova"/>
                <a:ea typeface="Proxima Nova"/>
                <a:cs typeface="Proxima Nova"/>
                <a:sym typeface="Proxima Nova"/>
              </a:rPr>
              <a:t>FAST &amp; Limited Space</a:t>
            </a:r>
            <a:endParaRPr sz="1600">
              <a:solidFill>
                <a:srgbClr val="EC5D5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EC5D5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Any computations (read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write) must be performed in MEMORY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 the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DISK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to store data pages we don’t immediately need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Must load a page from disk to memory to read it and must write it back from memory to disk if we make modifications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Any action moving a page of data from disk to memory (reading from that page) or from memory to disk (writing to that page) will incur 1 I/O</a:t>
            </a:r>
            <a:endParaRPr sz="1600">
              <a:solidFill>
                <a:srgbClr val="1F222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0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010" name="Google Shape;1010;p40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5" name="Google Shape;1015;p40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017" name="Google Shape;1017;p40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2" name="Google Shape;1022;p40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3" name="Google Shape;1023;p40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24" name="Google Shape;1024;p40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0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0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0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1191786" y="1629086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0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0"/>
          <p:cNvSpPr/>
          <p:nvPr/>
        </p:nvSpPr>
        <p:spPr>
          <a:xfrm rot="-5400000">
            <a:off x="360939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0"/>
          <p:cNvSpPr txBox="1"/>
          <p:nvPr/>
        </p:nvSpPr>
        <p:spPr>
          <a:xfrm>
            <a:off x="3746960" y="1526162"/>
            <a:ext cx="4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Hit!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1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040" name="Google Shape;1040;p41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41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6" name="Google Shape;1046;p41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047" name="Google Shape;1047;p41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2" name="Google Shape;1052;p41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3" name="Google Shape;1053;p41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54" name="Google Shape;1054;p41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1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1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1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1"/>
          <p:cNvSpPr/>
          <p:nvPr/>
        </p:nvSpPr>
        <p:spPr>
          <a:xfrm>
            <a:off x="1191786" y="2450199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1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1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1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1"/>
          <p:cNvSpPr/>
          <p:nvPr/>
        </p:nvSpPr>
        <p:spPr>
          <a:xfrm rot="-5400000">
            <a:off x="4712799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4845978" y="1503419"/>
            <a:ext cx="4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Hit!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42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070" name="Google Shape;1070;p42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42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6" name="Google Shape;1076;p42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077" name="Google Shape;1077;p42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078" name="Google Shape;1078;p42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42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3" name="Google Shape;1083;p42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84" name="Google Shape;1084;p42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42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1191786" y="3228272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 rot="-5400000">
            <a:off x="4712796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1949827" y="3143330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43"/>
          <p:cNvGrpSpPr/>
          <p:nvPr/>
        </p:nvGrpSpPr>
        <p:grpSpPr>
          <a:xfrm>
            <a:off x="1808547" y="1390922"/>
            <a:ext cx="962100" cy="3285675"/>
            <a:chOff x="942479" y="1953714"/>
            <a:chExt cx="1282800" cy="4380900"/>
          </a:xfrm>
        </p:grpSpPr>
        <p:sp>
          <p:nvSpPr>
            <p:cNvPr id="1101" name="Google Shape;1101;p43"/>
            <p:cNvSpPr/>
            <p:nvPr/>
          </p:nvSpPr>
          <p:spPr>
            <a:xfrm>
              <a:off x="942479" y="1953714"/>
              <a:ext cx="1282800" cy="4380900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38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130854" y="2148909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30854" y="3215033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130854" y="4281157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130854" y="5347280"/>
              <a:ext cx="906900" cy="8181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6" name="Google Shape;1106;p43"/>
          <p:cNvSpPr txBox="1"/>
          <p:nvPr/>
        </p:nvSpPr>
        <p:spPr>
          <a:xfrm>
            <a:off x="1996106" y="962799"/>
            <a:ext cx="6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7" name="Google Shape;1107;p43"/>
          <p:cNvGrpSpPr/>
          <p:nvPr/>
        </p:nvGrpSpPr>
        <p:grpSpPr>
          <a:xfrm>
            <a:off x="3324341" y="1004578"/>
            <a:ext cx="3470400" cy="1718040"/>
            <a:chOff x="2699134" y="1338941"/>
            <a:chExt cx="4627200" cy="2290720"/>
          </a:xfrm>
        </p:grpSpPr>
        <p:grpSp>
          <p:nvGrpSpPr>
            <p:cNvPr id="1108" name="Google Shape;1108;p43"/>
            <p:cNvGrpSpPr/>
            <p:nvPr/>
          </p:nvGrpSpPr>
          <p:grpSpPr>
            <a:xfrm>
              <a:off x="2699134" y="1854561"/>
              <a:ext cx="4627200" cy="1775100"/>
              <a:chOff x="4197428" y="1651000"/>
              <a:chExt cx="4627200" cy="1775100"/>
            </a:xfrm>
          </p:grpSpPr>
          <p:sp>
            <p:nvSpPr>
              <p:cNvPr id="1109" name="Google Shape;1109;p43"/>
              <p:cNvSpPr/>
              <p:nvPr/>
            </p:nvSpPr>
            <p:spPr>
              <a:xfrm>
                <a:off x="4197428" y="1651000"/>
                <a:ext cx="4627200" cy="1775100"/>
              </a:xfrm>
              <a:prstGeom prst="rect">
                <a:avLst/>
              </a:prstGeom>
              <a:gradFill>
                <a:gsLst>
                  <a:gs pos="0">
                    <a:srgbClr val="FFBB82"/>
                  </a:gs>
                  <a:gs pos="35000">
                    <a:srgbClr val="FFCFA8"/>
                  </a:gs>
                  <a:gs pos="100000">
                    <a:srgbClr val="FFEBD9"/>
                  </a:gs>
                </a:gsLst>
                <a:lin ang="16200038" scaled="0"/>
              </a:gradFill>
              <a:ln cap="flat" cmpd="sng" w="9525">
                <a:solidFill>
                  <a:srgbClr val="F5913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3"/>
              <p:cNvSpPr/>
              <p:nvPr/>
            </p:nvSpPr>
            <p:spPr>
              <a:xfrm>
                <a:off x="4348844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3"/>
              <p:cNvSpPr/>
              <p:nvPr/>
            </p:nvSpPr>
            <p:spPr>
              <a:xfrm>
                <a:off x="5833351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3"/>
              <p:cNvSpPr/>
              <p:nvPr/>
            </p:nvSpPr>
            <p:spPr>
              <a:xfrm>
                <a:off x="7317857" y="1846941"/>
                <a:ext cx="1381800" cy="1381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Empty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3" name="Google Shape;1113;p43"/>
            <p:cNvSpPr txBox="1"/>
            <p:nvPr/>
          </p:nvSpPr>
          <p:spPr>
            <a:xfrm>
              <a:off x="4335057" y="1338941"/>
              <a:ext cx="127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4" name="Google Shape;1114;p43"/>
          <p:cNvCxnSpPr/>
          <p:nvPr/>
        </p:nvCxnSpPr>
        <p:spPr>
          <a:xfrm>
            <a:off x="2894681" y="1608715"/>
            <a:ext cx="0" cy="285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15" name="Google Shape;1115;p43"/>
          <p:cNvSpPr txBox="1"/>
          <p:nvPr/>
        </p:nvSpPr>
        <p:spPr>
          <a:xfrm rot="5400000">
            <a:off x="2658052" y="2754326"/>
            <a:ext cx="75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3"/>
          <p:cNvSpPr txBox="1"/>
          <p:nvPr/>
        </p:nvSpPr>
        <p:spPr>
          <a:xfrm>
            <a:off x="3895878" y="3258055"/>
            <a:ext cx="153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43"/>
          <p:cNvSpPr txBox="1"/>
          <p:nvPr/>
        </p:nvSpPr>
        <p:spPr>
          <a:xfrm>
            <a:off x="5504189" y="3125968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3"/>
          <p:cNvSpPr txBox="1"/>
          <p:nvPr/>
        </p:nvSpPr>
        <p:spPr>
          <a:xfrm>
            <a:off x="5530787" y="3789020"/>
            <a:ext cx="37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3"/>
          <p:cNvSpPr/>
          <p:nvPr/>
        </p:nvSpPr>
        <p:spPr>
          <a:xfrm>
            <a:off x="1191786" y="404728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3"/>
          <p:cNvSpPr/>
          <p:nvPr/>
        </p:nvSpPr>
        <p:spPr>
          <a:xfrm>
            <a:off x="361605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3"/>
          <p:cNvSpPr/>
          <p:nvPr/>
        </p:nvSpPr>
        <p:spPr>
          <a:xfrm>
            <a:off x="4729431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/>
          <p:nvPr/>
        </p:nvSpPr>
        <p:spPr>
          <a:xfrm>
            <a:off x="5839197" y="1749681"/>
            <a:ext cx="680100" cy="6135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/>
          <p:nvPr/>
        </p:nvSpPr>
        <p:spPr>
          <a:xfrm rot="-5400000">
            <a:off x="5832554" y="2581730"/>
            <a:ext cx="693300" cy="429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 txBox="1"/>
          <p:nvPr/>
        </p:nvSpPr>
        <p:spPr>
          <a:xfrm>
            <a:off x="5969624" y="1514014"/>
            <a:ext cx="4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Hit!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3"/>
          <p:cNvSpPr txBox="1"/>
          <p:nvPr/>
        </p:nvSpPr>
        <p:spPr>
          <a:xfrm>
            <a:off x="5969623" y="3087496"/>
            <a:ext cx="19104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Cache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Hit Rate!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MRU: Repeated Scan of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Summary of Replacement Policies</a:t>
            </a:r>
            <a:endParaRPr sz="3000"/>
          </a:p>
        </p:txBody>
      </p:sp>
      <p:sp>
        <p:nvSpPr>
          <p:cNvPr id="1132" name="Google Shape;1132;p44"/>
          <p:cNvSpPr txBox="1"/>
          <p:nvPr>
            <p:ph idx="1" type="body"/>
          </p:nvPr>
        </p:nvSpPr>
        <p:spPr>
          <a:xfrm>
            <a:off x="311700" y="1244750"/>
            <a:ext cx="85206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LRU is best when access pattern has temporal locality where data is reused within a small duration of time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Clock is fast and a good approximation for the costly LRU policy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MRU is best for sequential scans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Worksheet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Note on access patterns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3" name="Google Shape;11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access patterns like </a:t>
            </a:r>
            <a:r>
              <a:rPr b="1" lang="en"/>
              <a:t>A B C D A F A D G D G E D F,</a:t>
            </a:r>
            <a:r>
              <a:rPr lang="en"/>
              <a:t> each page is immediately pinned and then unpinned before the next access.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read in the first page, A, and this page is pinned while it is in use.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However, when we move onto page B, we no longer actively use page A anymore and we unpin it before reading in page B.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explicitly specify if a page remains pinned, i.e. in 1b, </a:t>
            </a:r>
            <a:r>
              <a:rPr b="1" lang="en"/>
              <a:t>A, B, C, D, A, F (remains pinned), D, G, D, unpin F, G, E, D, F.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670" l="0" r="0" t="0"/>
          <a:stretch/>
        </p:blipFill>
        <p:spPr>
          <a:xfrm>
            <a:off x="1485900" y="2806081"/>
            <a:ext cx="6172200" cy="17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47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LRU</a:t>
            </a:r>
            <a:endParaRPr sz="3000"/>
          </a:p>
        </p:txBody>
      </p:sp>
      <p:sp>
        <p:nvSpPr>
          <p:cNvPr id="1151" name="Google Shape;1151;p47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 B C D A F A D G D G E D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8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 B C D A F A D G D G E D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1157" name="Google Shape;1157;p48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LRU</a:t>
            </a:r>
            <a:endParaRPr sz="3000"/>
          </a:p>
        </p:txBody>
      </p:sp>
      <p:pic>
        <p:nvPicPr>
          <p:cNvPr id="1159" name="Google Shape;1159;p48"/>
          <p:cNvPicPr preferRelativeResize="0"/>
          <p:nvPr/>
        </p:nvPicPr>
        <p:blipFill rotWithShape="1">
          <a:blip r:embed="rId3">
            <a:alphaModFix/>
          </a:blip>
          <a:srcRect b="67058" l="0" r="0" t="9442"/>
          <a:stretch/>
        </p:blipFill>
        <p:spPr>
          <a:xfrm>
            <a:off x="1368025" y="2774726"/>
            <a:ext cx="6418500" cy="17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9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 B C D A F A D G D G E D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1165" name="Google Shape;1165;p49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MRU</a:t>
            </a:r>
            <a:endParaRPr sz="3000"/>
          </a:p>
        </p:txBody>
      </p:sp>
      <p:pic>
        <p:nvPicPr>
          <p:cNvPr id="1167" name="Google Shape;1167;p49"/>
          <p:cNvPicPr preferRelativeResize="0"/>
          <p:nvPr/>
        </p:nvPicPr>
        <p:blipFill rotWithShape="1">
          <a:blip r:embed="rId3">
            <a:alphaModFix/>
          </a:blip>
          <a:srcRect b="40262" l="0" r="0" t="30710"/>
          <a:stretch/>
        </p:blipFill>
        <p:spPr>
          <a:xfrm>
            <a:off x="1244399" y="2850925"/>
            <a:ext cx="6655200" cy="1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Buffer Management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0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 B C D A F A D G D G E D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1173" name="Google Shape;1173;p50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MRU</a:t>
            </a:r>
            <a:endParaRPr sz="3000"/>
          </a:p>
        </p:txBody>
      </p:sp>
      <p:pic>
        <p:nvPicPr>
          <p:cNvPr id="1175" name="Google Shape;1175;p50"/>
          <p:cNvPicPr preferRelativeResize="0"/>
          <p:nvPr/>
        </p:nvPicPr>
        <p:blipFill rotWithShape="1">
          <a:blip r:embed="rId3">
            <a:alphaModFix/>
          </a:blip>
          <a:srcRect b="40371" l="0" r="0" t="34443"/>
          <a:stretch/>
        </p:blipFill>
        <p:spPr>
          <a:xfrm>
            <a:off x="1226395" y="2776225"/>
            <a:ext cx="66912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1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Fill in the following tables for the given buffer replacement policies. You have 4 buffer pages, with the access pattern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 B C D A F A D G D G E D F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 sz="2400"/>
          </a:p>
        </p:txBody>
      </p:sp>
      <p:sp>
        <p:nvSpPr>
          <p:cNvPr id="1181" name="Google Shape;1181;p51"/>
          <p:cNvSpPr txBox="1"/>
          <p:nvPr/>
        </p:nvSpPr>
        <p:spPr>
          <a:xfrm>
            <a:off x="4892450" y="2850926"/>
            <a:ext cx="566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Worksheet: Clock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2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2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B C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* For this problem, none of the pages remained pinned. The animation for pinning/unpinning each page is not shown.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89" name="Google Shape;1189;p52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190" name="Google Shape;1190;p52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52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Google Shape;1194;p52"/>
          <p:cNvGrpSpPr/>
          <p:nvPr/>
        </p:nvGrpSpPr>
        <p:grpSpPr>
          <a:xfrm>
            <a:off x="2174005" y="2543219"/>
            <a:ext cx="1111800" cy="810412"/>
            <a:chOff x="2119380" y="2372781"/>
            <a:chExt cx="1111800" cy="810412"/>
          </a:xfrm>
        </p:grpSpPr>
        <p:sp>
          <p:nvSpPr>
            <p:cNvPr id="1195" name="Google Shape;1195;p52"/>
            <p:cNvSpPr/>
            <p:nvPr/>
          </p:nvSpPr>
          <p:spPr>
            <a:xfrm>
              <a:off x="2119380" y="2372781"/>
              <a:ext cx="1111800" cy="722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2984808" y="2957593"/>
              <a:ext cx="225600" cy="225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52"/>
          <p:cNvGrpSpPr/>
          <p:nvPr/>
        </p:nvGrpSpPr>
        <p:grpSpPr>
          <a:xfrm>
            <a:off x="3967755" y="4231056"/>
            <a:ext cx="1111800" cy="810412"/>
            <a:chOff x="2119380" y="2372781"/>
            <a:chExt cx="1111800" cy="810412"/>
          </a:xfrm>
        </p:grpSpPr>
        <p:sp>
          <p:nvSpPr>
            <p:cNvPr id="1198" name="Google Shape;1198;p52"/>
            <p:cNvSpPr/>
            <p:nvPr/>
          </p:nvSpPr>
          <p:spPr>
            <a:xfrm>
              <a:off x="2119380" y="2372781"/>
              <a:ext cx="1111800" cy="722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Empty Frame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2984808" y="2957593"/>
              <a:ext cx="225600" cy="225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0" name="Google Shape;1200;p52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2"/>
          <p:cNvSpPr/>
          <p:nvPr/>
        </p:nvSpPr>
        <p:spPr>
          <a:xfrm>
            <a:off x="6723620" y="32561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52"/>
          <p:cNvSpPr/>
          <p:nvPr/>
        </p:nvSpPr>
        <p:spPr>
          <a:xfrm>
            <a:off x="4853945" y="13135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3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53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B C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09" name="Google Shape;1209;p53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210" name="Google Shape;1210;p53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3" name="Google Shape;1213;p53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3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3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3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3"/>
          <p:cNvSpPr/>
          <p:nvPr/>
        </p:nvSpPr>
        <p:spPr>
          <a:xfrm>
            <a:off x="6723620" y="32561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3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3"/>
          <p:cNvSpPr/>
          <p:nvPr/>
        </p:nvSpPr>
        <p:spPr>
          <a:xfrm>
            <a:off x="4881520" y="48824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3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53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4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4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B C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28" name="Google Shape;1228;p54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229" name="Google Shape;1229;p54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p54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4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54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4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54"/>
          <p:cNvSpPr/>
          <p:nvPr/>
        </p:nvSpPr>
        <p:spPr>
          <a:xfrm>
            <a:off x="6723620" y="32561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4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54"/>
          <p:cNvSpPr/>
          <p:nvPr/>
        </p:nvSpPr>
        <p:spPr>
          <a:xfrm>
            <a:off x="4881520" y="48824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4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54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5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5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47" name="Google Shape;1247;p55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248" name="Google Shape;1248;p55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5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5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1" name="Google Shape;1251;p55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5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4881520" y="48824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5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6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6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67" name="Google Shape;1267;p56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268" name="Google Shape;1268;p56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1" name="Google Shape;1271;p56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56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6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56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6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56"/>
          <p:cNvSpPr/>
          <p:nvPr/>
        </p:nvSpPr>
        <p:spPr>
          <a:xfrm>
            <a:off x="4881520" y="48824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56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56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56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56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7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7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87" name="Google Shape;1287;p57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288" name="Google Shape;1288;p57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1" name="Google Shape;1291;p57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57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57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57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57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57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57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57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57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7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7"/>
          <p:cNvSpPr/>
          <p:nvPr/>
        </p:nvSpPr>
        <p:spPr>
          <a:xfrm>
            <a:off x="4955932" y="48882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58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8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08" name="Google Shape;1308;p58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309" name="Google Shape;1309;p58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2" name="Google Shape;1312;p58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58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58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8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58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58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58"/>
          <p:cNvSpPr/>
          <p:nvPr/>
        </p:nvSpPr>
        <p:spPr>
          <a:xfrm>
            <a:off x="2921920" y="32123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58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8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58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58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9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9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29" name="Google Shape;1329;p59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330" name="Google Shape;1330;p59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9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59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59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9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9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59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59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59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9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9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9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9"/>
          <p:cNvSpPr/>
          <p:nvPr/>
        </p:nvSpPr>
        <p:spPr>
          <a:xfrm>
            <a:off x="290160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59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DBMS Architecture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28176" t="19054"/>
          <a:stretch/>
        </p:blipFill>
        <p:spPr>
          <a:xfrm>
            <a:off x="715163" y="1017725"/>
            <a:ext cx="6171774" cy="39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0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60"/>
          <p:cNvSpPr txBox="1"/>
          <p:nvPr>
            <p:ph idx="1" type="body"/>
          </p:nvPr>
        </p:nvSpPr>
        <p:spPr>
          <a:xfrm>
            <a:off x="0" y="0"/>
            <a:ext cx="421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51" name="Google Shape;1351;p60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352" name="Google Shape;1352;p60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0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0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5" name="Google Shape;1355;p60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60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60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60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60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60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60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0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0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60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0"/>
          <p:cNvSpPr/>
          <p:nvPr/>
        </p:nvSpPr>
        <p:spPr>
          <a:xfrm>
            <a:off x="290160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0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1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61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F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Hit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 not move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3" name="Google Shape;1373;p61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374" name="Google Shape;1374;p61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1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1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61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61"/>
          <p:cNvSpPr/>
          <p:nvPr/>
        </p:nvSpPr>
        <p:spPr>
          <a:xfrm>
            <a:off x="4955932" y="13345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61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61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61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61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61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61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1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1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1"/>
          <p:cNvSpPr/>
          <p:nvPr/>
        </p:nvSpPr>
        <p:spPr>
          <a:xfrm>
            <a:off x="290160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1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2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2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95" name="Google Shape;1395;p62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396" name="Google Shape;1396;p62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2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62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62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62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62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62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62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62"/>
          <p:cNvSpPr/>
          <p:nvPr/>
        </p:nvSpPr>
        <p:spPr>
          <a:xfrm>
            <a:off x="6786907" y="328446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62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62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62"/>
          <p:cNvSpPr/>
          <p:nvPr/>
        </p:nvSpPr>
        <p:spPr>
          <a:xfrm>
            <a:off x="290160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62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62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3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3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17" name="Google Shape;1417;p63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418" name="Google Shape;1418;p63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3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3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63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63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63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63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63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63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63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3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63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63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63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63"/>
          <p:cNvSpPr/>
          <p:nvPr/>
        </p:nvSpPr>
        <p:spPr>
          <a:xfrm>
            <a:off x="684217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64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64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39" name="Google Shape;1439;p64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440" name="Google Shape;1440;p64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64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64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64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64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64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64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64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64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64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64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64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64"/>
          <p:cNvSpPr/>
          <p:nvPr/>
        </p:nvSpPr>
        <p:spPr>
          <a:xfrm>
            <a:off x="684217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5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5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61" name="Google Shape;1461;p65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462" name="Google Shape;1462;p65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5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5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5" name="Google Shape;1465;p65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65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5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65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65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65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5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5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5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65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5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5"/>
          <p:cNvSpPr/>
          <p:nvPr/>
        </p:nvSpPr>
        <p:spPr>
          <a:xfrm>
            <a:off x="684217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6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66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83" name="Google Shape;1483;p66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484" name="Google Shape;1484;p66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6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6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66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66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66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66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66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66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66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66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66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66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66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6"/>
          <p:cNvSpPr/>
          <p:nvPr/>
        </p:nvSpPr>
        <p:spPr>
          <a:xfrm>
            <a:off x="684217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7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67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A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05" name="Google Shape;1505;p67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506" name="Google Shape;1506;p67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7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7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67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67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7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67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67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67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7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67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67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67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67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67"/>
          <p:cNvSpPr/>
          <p:nvPr/>
        </p:nvSpPr>
        <p:spPr>
          <a:xfrm>
            <a:off x="684217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68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68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27" name="Google Shape;1527;p68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528" name="Google Shape;1528;p68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1" name="Google Shape;1531;p68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68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8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68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68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68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68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68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68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68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68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68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69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69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49" name="Google Shape;1549;p69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550" name="Google Shape;1550;p69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9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9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3" name="Google Shape;1553;p69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69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69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69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69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69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69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69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69"/>
          <p:cNvSpPr/>
          <p:nvPr/>
        </p:nvSpPr>
        <p:spPr>
          <a:xfrm>
            <a:off x="3001157" y="3206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69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69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69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Buffer Management Abstraction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787" y="1181625"/>
            <a:ext cx="5689076" cy="35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0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70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G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Hit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 not move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71" name="Google Shape;1571;p70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572" name="Google Shape;1572;p70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0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0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5" name="Google Shape;1575;p70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70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70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70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70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70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70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70"/>
          <p:cNvSpPr/>
          <p:nvPr/>
        </p:nvSpPr>
        <p:spPr>
          <a:xfrm>
            <a:off x="4955932" y="4887518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70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70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70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70"/>
          <p:cNvSpPr/>
          <p:nvPr/>
        </p:nvSpPr>
        <p:spPr>
          <a:xfrm>
            <a:off x="3012570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71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93" name="Google Shape;1593;p71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594" name="Google Shape;1594;p71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1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1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7" name="Google Shape;1597;p71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71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71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71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71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71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71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71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71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71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71"/>
          <p:cNvSpPr/>
          <p:nvPr/>
        </p:nvSpPr>
        <p:spPr>
          <a:xfrm>
            <a:off x="3012570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71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72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72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15" name="Google Shape;1615;p72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616" name="Google Shape;1616;p72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9" name="Google Shape;1619;p72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72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72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72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72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72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72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72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72"/>
          <p:cNvSpPr/>
          <p:nvPr/>
        </p:nvSpPr>
        <p:spPr>
          <a:xfrm>
            <a:off x="3012570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72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3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73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G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Hit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 not move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37" name="Google Shape;1637;p73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638" name="Google Shape;1638;p73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73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3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1" name="Google Shape;1641;p73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73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73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73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73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73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73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73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73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73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73"/>
          <p:cNvSpPr/>
          <p:nvPr/>
        </p:nvSpPr>
        <p:spPr>
          <a:xfrm>
            <a:off x="3012570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73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74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74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E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Hit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 not move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59" name="Google Shape;1659;p74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660" name="Google Shape;1660;p74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4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4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3" name="Google Shape;1663;p74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74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74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74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74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74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74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74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74"/>
          <p:cNvSpPr/>
          <p:nvPr/>
        </p:nvSpPr>
        <p:spPr>
          <a:xfrm>
            <a:off x="4955920" y="13298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74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74"/>
          <p:cNvSpPr/>
          <p:nvPr/>
        </p:nvSpPr>
        <p:spPr>
          <a:xfrm>
            <a:off x="3012570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74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75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75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81" name="Google Shape;1681;p75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682" name="Google Shape;1682;p75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5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5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75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75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75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75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75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75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75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75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5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5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5"/>
          <p:cNvSpPr/>
          <p:nvPr/>
        </p:nvSpPr>
        <p:spPr>
          <a:xfrm>
            <a:off x="3017345" y="32099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5"/>
          <p:cNvSpPr/>
          <p:nvPr/>
        </p:nvSpPr>
        <p:spPr>
          <a:xfrm>
            <a:off x="4955925" y="1324350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76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76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03" name="Google Shape;1703;p76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704" name="Google Shape;1704;p76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6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6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7" name="Google Shape;1707;p76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76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76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76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76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76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76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76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76"/>
          <p:cNvSpPr/>
          <p:nvPr/>
        </p:nvSpPr>
        <p:spPr>
          <a:xfrm>
            <a:off x="6825595" y="3268031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76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76"/>
          <p:cNvSpPr/>
          <p:nvPr/>
        </p:nvSpPr>
        <p:spPr>
          <a:xfrm>
            <a:off x="3017345" y="32099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76"/>
          <p:cNvSpPr/>
          <p:nvPr/>
        </p:nvSpPr>
        <p:spPr>
          <a:xfrm>
            <a:off x="4955925" y="1324350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77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77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25" name="Google Shape;1725;p77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726" name="Google Shape;1726;p77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7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7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9" name="Google Shape;1729;p77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77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77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77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77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77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77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77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77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77"/>
          <p:cNvSpPr/>
          <p:nvPr/>
        </p:nvSpPr>
        <p:spPr>
          <a:xfrm>
            <a:off x="3017345" y="32099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77"/>
          <p:cNvSpPr/>
          <p:nvPr/>
        </p:nvSpPr>
        <p:spPr>
          <a:xfrm>
            <a:off x="4955920" y="13049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77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8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8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1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to 0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47" name="Google Shape;1747;p78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748" name="Google Shape;1748;p78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8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8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1" name="Google Shape;1751;p78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78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8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78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78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78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78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78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78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78"/>
          <p:cNvSpPr/>
          <p:nvPr/>
        </p:nvSpPr>
        <p:spPr>
          <a:xfrm>
            <a:off x="3017345" y="3209956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78"/>
          <p:cNvSpPr/>
          <p:nvPr/>
        </p:nvSpPr>
        <p:spPr>
          <a:xfrm>
            <a:off x="4955920" y="13049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78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79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79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69" name="Google Shape;1769;p79"/>
          <p:cNvGrpSpPr/>
          <p:nvPr/>
        </p:nvGrpSpPr>
        <p:grpSpPr>
          <a:xfrm rot="108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770" name="Google Shape;1770;p79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9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9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3" name="Google Shape;1773;p79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79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79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79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79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79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79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79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79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79"/>
          <p:cNvSpPr/>
          <p:nvPr/>
        </p:nvSpPr>
        <p:spPr>
          <a:xfrm>
            <a:off x="4955920" y="13049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79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79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Before this section, we assumed that memory was infinite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But it’s not!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 need Buffer Manager to manage which page gets loaded into memory and evicted from memory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1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80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80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91" name="Google Shape;1791;p80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792" name="Google Shape;1792;p80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80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5" name="Google Shape;1795;p80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80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80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80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80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80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80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80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80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80"/>
          <p:cNvSpPr/>
          <p:nvPr/>
        </p:nvSpPr>
        <p:spPr>
          <a:xfrm>
            <a:off x="4955920" y="130498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80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80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1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81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13" name="Google Shape;1813;p81"/>
          <p:cNvGrpSpPr/>
          <p:nvPr/>
        </p:nvGrpSpPr>
        <p:grpSpPr>
          <a:xfrm rot="-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814" name="Google Shape;1814;p81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1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1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p81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81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81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81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81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81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81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81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81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81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81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81"/>
          <p:cNvSpPr/>
          <p:nvPr/>
        </p:nvSpPr>
        <p:spPr>
          <a:xfrm>
            <a:off x="4955925" y="13274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2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82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F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35" name="Google Shape;1835;p82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836" name="Google Shape;1836;p82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82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82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82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82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82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82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82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82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82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82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82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2"/>
          <p:cNvSpPr/>
          <p:nvPr/>
        </p:nvSpPr>
        <p:spPr>
          <a:xfrm>
            <a:off x="6839020" y="3268031"/>
            <a:ext cx="225600" cy="22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82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82"/>
          <p:cNvSpPr/>
          <p:nvPr/>
        </p:nvSpPr>
        <p:spPr>
          <a:xfrm>
            <a:off x="4955925" y="13274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3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83"/>
          <p:cNvSpPr txBox="1"/>
          <p:nvPr>
            <p:ph idx="1" type="body"/>
          </p:nvPr>
        </p:nvSpPr>
        <p:spPr>
          <a:xfrm>
            <a:off x="0" y="0"/>
            <a:ext cx="4258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57" name="Google Shape;1857;p83"/>
          <p:cNvGrpSpPr/>
          <p:nvPr/>
        </p:nvGrpSpPr>
        <p:grpSpPr>
          <a:xfrm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858" name="Google Shape;1858;p83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83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83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1" name="Google Shape;1861;p83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83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83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83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83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83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83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83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83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83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83"/>
          <p:cNvSpPr/>
          <p:nvPr/>
        </p:nvSpPr>
        <p:spPr>
          <a:xfrm>
            <a:off x="4955925" y="133007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83"/>
          <p:cNvSpPr/>
          <p:nvPr/>
        </p:nvSpPr>
        <p:spPr>
          <a:xfrm>
            <a:off x="681472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84"/>
          <p:cNvSpPr/>
          <p:nvPr/>
        </p:nvSpPr>
        <p:spPr>
          <a:xfrm>
            <a:off x="2655250" y="1015650"/>
            <a:ext cx="3736800" cy="38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84"/>
          <p:cNvSpPr txBox="1"/>
          <p:nvPr>
            <p:ph idx="1" type="body"/>
          </p:nvPr>
        </p:nvSpPr>
        <p:spPr>
          <a:xfrm>
            <a:off x="0" y="0"/>
            <a:ext cx="6686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500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(Hit rate = </a:t>
            </a:r>
            <a:r>
              <a:rPr lang="en" sz="24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/14)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Current frame’s ref bit = 0 →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Evict existing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Read in new page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Set ref bit = 1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Advance clock hand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350000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79" name="Google Shape;1879;p84"/>
          <p:cNvGrpSpPr/>
          <p:nvPr/>
        </p:nvGrpSpPr>
        <p:grpSpPr>
          <a:xfrm rot="5400000">
            <a:off x="3658094" y="2640360"/>
            <a:ext cx="1818383" cy="407552"/>
            <a:chOff x="4641451" y="3418730"/>
            <a:chExt cx="3055593" cy="688200"/>
          </a:xfrm>
        </p:grpSpPr>
        <p:sp>
          <p:nvSpPr>
            <p:cNvPr id="1880" name="Google Shape;1880;p84"/>
            <p:cNvSpPr/>
            <p:nvPr/>
          </p:nvSpPr>
          <p:spPr>
            <a:xfrm>
              <a:off x="4660744" y="3554533"/>
              <a:ext cx="3036300" cy="416700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4"/>
            <p:cNvSpPr/>
            <p:nvPr/>
          </p:nvSpPr>
          <p:spPr>
            <a:xfrm>
              <a:off x="4641451" y="3418730"/>
              <a:ext cx="1537500" cy="68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4"/>
            <p:cNvSpPr/>
            <p:nvPr/>
          </p:nvSpPr>
          <p:spPr>
            <a:xfrm>
              <a:off x="5840592" y="3424517"/>
              <a:ext cx="676800" cy="6768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3" name="Google Shape;1883;p84"/>
          <p:cNvSpPr/>
          <p:nvPr/>
        </p:nvSpPr>
        <p:spPr>
          <a:xfrm>
            <a:off x="4011743" y="734535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84"/>
          <p:cNvSpPr/>
          <p:nvPr/>
        </p:nvSpPr>
        <p:spPr>
          <a:xfrm>
            <a:off x="4258196" y="8323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84"/>
          <p:cNvSpPr/>
          <p:nvPr/>
        </p:nvSpPr>
        <p:spPr>
          <a:xfrm>
            <a:off x="5858193" y="267136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84"/>
          <p:cNvSpPr/>
          <p:nvPr/>
        </p:nvSpPr>
        <p:spPr>
          <a:xfrm>
            <a:off x="4016093" y="4297644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84"/>
          <p:cNvSpPr/>
          <p:nvPr/>
        </p:nvSpPr>
        <p:spPr>
          <a:xfrm>
            <a:off x="2056493" y="2627519"/>
            <a:ext cx="1111800" cy="7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84"/>
          <p:cNvSpPr/>
          <p:nvPr/>
        </p:nvSpPr>
        <p:spPr>
          <a:xfrm>
            <a:off x="6104646" y="275356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84"/>
          <p:cNvSpPr/>
          <p:nvPr/>
        </p:nvSpPr>
        <p:spPr>
          <a:xfrm>
            <a:off x="4262546" y="4379840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84"/>
          <p:cNvSpPr/>
          <p:nvPr/>
        </p:nvSpPr>
        <p:spPr>
          <a:xfrm>
            <a:off x="2302946" y="2709715"/>
            <a:ext cx="618900" cy="5583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84"/>
          <p:cNvSpPr/>
          <p:nvPr/>
        </p:nvSpPr>
        <p:spPr>
          <a:xfrm>
            <a:off x="4955920" y="4862256"/>
            <a:ext cx="225600" cy="225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84"/>
          <p:cNvSpPr/>
          <p:nvPr/>
        </p:nvSpPr>
        <p:spPr>
          <a:xfrm>
            <a:off x="302297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84"/>
          <p:cNvSpPr/>
          <p:nvPr/>
        </p:nvSpPr>
        <p:spPr>
          <a:xfrm>
            <a:off x="4955925" y="133007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84"/>
          <p:cNvSpPr/>
          <p:nvPr/>
        </p:nvSpPr>
        <p:spPr>
          <a:xfrm>
            <a:off x="6814725" y="3224125"/>
            <a:ext cx="225600" cy="225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en"/>
              <a:t>Another visualization for Clock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5" name="Google Shape;190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p86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1" name="Google Shape;191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Google Shape;1912;p87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88"/>
          <p:cNvSpPr txBox="1"/>
          <p:nvPr/>
        </p:nvSpPr>
        <p:spPr>
          <a:xfrm>
            <a:off x="1209675" y="4127926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3" name="Google Shape;192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89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Buffer Manager</a:t>
            </a:r>
            <a:endParaRPr sz="3000"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that manages which pages are loaded in memory</a:t>
            </a:r>
            <a:br>
              <a:rPr lang="en" sz="2400"/>
            </a:b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Controls when pages are read from &amp; written to disk</a:t>
            </a:r>
            <a:br>
              <a:rPr lang="en" sz="2400"/>
            </a:b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When no space in memory, decides what page to </a:t>
            </a:r>
            <a:r>
              <a:rPr b="1" lang="en" sz="2400">
                <a:solidFill>
                  <a:schemeClr val="accent5"/>
                </a:solidFill>
              </a:rPr>
              <a:t>evict</a:t>
            </a:r>
            <a:br>
              <a:rPr lang="en" sz="2400"/>
            </a:b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Decision process is the </a:t>
            </a:r>
            <a:r>
              <a:rPr b="1" lang="en" sz="2400">
                <a:solidFill>
                  <a:schemeClr val="accent5"/>
                </a:solidFill>
              </a:rPr>
              <a:t>page replacement policy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Big impact on I/Os depending on </a:t>
            </a:r>
            <a:r>
              <a:rPr lang="en" sz="2400">
                <a:solidFill>
                  <a:schemeClr val="accent5"/>
                </a:solidFill>
              </a:rPr>
              <a:t>access pattern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" name="Google Shape;192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90"/>
          <p:cNvSpPr txBox="1"/>
          <p:nvPr/>
        </p:nvSpPr>
        <p:spPr>
          <a:xfrm>
            <a:off x="1209675" y="4127926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" name="Google Shape;1935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6" name="Google Shape;1936;p91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p92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" name="Google Shape;194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p93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3" name="Google Shape;195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94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95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5" name="Google Shape;196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96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97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Google Shape;197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98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3" name="Google Shape;198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74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99"/>
          <p:cNvSpPr txBox="1"/>
          <p:nvPr/>
        </p:nvSpPr>
        <p:spPr>
          <a:xfrm>
            <a:off x="1209675" y="4118401"/>
            <a:ext cx="6448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frame outline is where the clock hand points at the end of the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 box means the second chance bit is zero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Green box means the second chance bit is 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means a hit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