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 id="214748367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Lst>
  <p:sldSz cy="5143500" cx="9144000"/>
  <p:notesSz cx="6858000" cy="9144000"/>
  <p:embeddedFontLst>
    <p:embeddedFont>
      <p:font typeface="Proxima Nova"/>
      <p:regular r:id="rId130"/>
      <p:bold r:id="rId131"/>
      <p:italic r:id="rId132"/>
      <p:boldItalic r:id="rId133"/>
    </p:embeddedFont>
    <p:embeddedFont>
      <p:font typeface="Helvetica Neue"/>
      <p:regular r:id="rId134"/>
      <p:bold r:id="rId135"/>
      <p:italic r:id="rId136"/>
      <p:boldItalic r:id="rId1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138" roundtripDataSignature="AMtx7mgX0xk9WA97Sisf5b4X2Mx61TK1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29" Type="http://schemas.openxmlformats.org/officeDocument/2006/relationships/slide" Target="slides/slide122.xml"/><Relationship Id="rId128" Type="http://schemas.openxmlformats.org/officeDocument/2006/relationships/slide" Target="slides/slide121.xml"/><Relationship Id="rId127" Type="http://schemas.openxmlformats.org/officeDocument/2006/relationships/slide" Target="slides/slide120.xml"/><Relationship Id="rId126" Type="http://schemas.openxmlformats.org/officeDocument/2006/relationships/slide" Target="slides/slide119.xml"/><Relationship Id="rId26" Type="http://schemas.openxmlformats.org/officeDocument/2006/relationships/slide" Target="slides/slide19.xml"/><Relationship Id="rId121" Type="http://schemas.openxmlformats.org/officeDocument/2006/relationships/slide" Target="slides/slide114.xml"/><Relationship Id="rId25" Type="http://schemas.openxmlformats.org/officeDocument/2006/relationships/slide" Target="slides/slide18.xml"/><Relationship Id="rId120" Type="http://schemas.openxmlformats.org/officeDocument/2006/relationships/slide" Target="slides/slide113.xml"/><Relationship Id="rId28" Type="http://schemas.openxmlformats.org/officeDocument/2006/relationships/slide" Target="slides/slide21.xml"/><Relationship Id="rId27" Type="http://schemas.openxmlformats.org/officeDocument/2006/relationships/slide" Target="slides/slide20.xml"/><Relationship Id="rId125" Type="http://schemas.openxmlformats.org/officeDocument/2006/relationships/slide" Target="slides/slide118.xml"/><Relationship Id="rId29" Type="http://schemas.openxmlformats.org/officeDocument/2006/relationships/slide" Target="slides/slide22.xml"/><Relationship Id="rId124" Type="http://schemas.openxmlformats.org/officeDocument/2006/relationships/slide" Target="slides/slide117.xml"/><Relationship Id="rId123" Type="http://schemas.openxmlformats.org/officeDocument/2006/relationships/slide" Target="slides/slide116.xml"/><Relationship Id="rId122" Type="http://schemas.openxmlformats.org/officeDocument/2006/relationships/slide" Target="slides/slide115.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slide" Target="slides/slide111.xml"/><Relationship Id="rId117" Type="http://schemas.openxmlformats.org/officeDocument/2006/relationships/slide" Target="slides/slide110.xml"/><Relationship Id="rId116" Type="http://schemas.openxmlformats.org/officeDocument/2006/relationships/slide" Target="slides/slide109.xml"/><Relationship Id="rId115" Type="http://schemas.openxmlformats.org/officeDocument/2006/relationships/slide" Target="slides/slide108.xml"/><Relationship Id="rId119" Type="http://schemas.openxmlformats.org/officeDocument/2006/relationships/slide" Target="slides/slide112.xml"/><Relationship Id="rId15" Type="http://schemas.openxmlformats.org/officeDocument/2006/relationships/slide" Target="slides/slide8.xml"/><Relationship Id="rId110" Type="http://schemas.openxmlformats.org/officeDocument/2006/relationships/slide" Target="slides/slide103.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slide" Target="slides/slide107.xml"/><Relationship Id="rId18" Type="http://schemas.openxmlformats.org/officeDocument/2006/relationships/slide" Target="slides/slide11.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138" Type="http://customschemas.google.com/relationships/presentationmetadata" Target="metadata"/><Relationship Id="rId137" Type="http://schemas.openxmlformats.org/officeDocument/2006/relationships/font" Target="fonts/HelveticaNeue-boldItalic.fntdata"/><Relationship Id="rId132" Type="http://schemas.openxmlformats.org/officeDocument/2006/relationships/font" Target="fonts/ProximaNova-italic.fntdata"/><Relationship Id="rId131" Type="http://schemas.openxmlformats.org/officeDocument/2006/relationships/font" Target="fonts/ProximaNova-bold.fntdata"/><Relationship Id="rId130" Type="http://schemas.openxmlformats.org/officeDocument/2006/relationships/font" Target="fonts/ProximaNova-regular.fntdata"/><Relationship Id="rId136" Type="http://schemas.openxmlformats.org/officeDocument/2006/relationships/font" Target="fonts/HelveticaNeue-italic.fntdata"/><Relationship Id="rId135" Type="http://schemas.openxmlformats.org/officeDocument/2006/relationships/font" Target="fonts/HelveticaNeue-bold.fntdata"/><Relationship Id="rId134" Type="http://schemas.openxmlformats.org/officeDocument/2006/relationships/font" Target="fonts/HelveticaNeue-regular.fntdata"/><Relationship Id="rId133" Type="http://schemas.openxmlformats.org/officeDocument/2006/relationships/font" Target="fonts/ProximaNova-boldItalic.fntdata"/><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9" name="Shape 2089"/>
        <p:cNvGrpSpPr/>
        <p:nvPr/>
      </p:nvGrpSpPr>
      <p:grpSpPr>
        <a:xfrm>
          <a:off x="0" y="0"/>
          <a:ext cx="0" cy="0"/>
          <a:chOff x="0" y="0"/>
          <a:chExt cx="0" cy="0"/>
        </a:xfrm>
      </p:grpSpPr>
      <p:sp>
        <p:nvSpPr>
          <p:cNvPr id="2090" name="Google Shape;2090;p10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1" name="Google Shape;2091;p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0" name="Shape 2120"/>
        <p:cNvGrpSpPr/>
        <p:nvPr/>
      </p:nvGrpSpPr>
      <p:grpSpPr>
        <a:xfrm>
          <a:off x="0" y="0"/>
          <a:ext cx="0" cy="0"/>
          <a:chOff x="0" y="0"/>
          <a:chExt cx="0" cy="0"/>
        </a:xfrm>
      </p:grpSpPr>
      <p:sp>
        <p:nvSpPr>
          <p:cNvPr id="2121" name="Google Shape;2121;p10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2" name="Google Shape;2122;p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8" name="Shape 2148"/>
        <p:cNvGrpSpPr/>
        <p:nvPr/>
      </p:nvGrpSpPr>
      <p:grpSpPr>
        <a:xfrm>
          <a:off x="0" y="0"/>
          <a:ext cx="0" cy="0"/>
          <a:chOff x="0" y="0"/>
          <a:chExt cx="0" cy="0"/>
        </a:xfrm>
      </p:grpSpPr>
      <p:sp>
        <p:nvSpPr>
          <p:cNvPr id="2149" name="Google Shape;2149;p1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0" name="Google Shape;2150;p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5" name="Shape 2175"/>
        <p:cNvGrpSpPr/>
        <p:nvPr/>
      </p:nvGrpSpPr>
      <p:grpSpPr>
        <a:xfrm>
          <a:off x="0" y="0"/>
          <a:ext cx="0" cy="0"/>
          <a:chOff x="0" y="0"/>
          <a:chExt cx="0" cy="0"/>
        </a:xfrm>
      </p:grpSpPr>
      <p:sp>
        <p:nvSpPr>
          <p:cNvPr id="2176" name="Google Shape;2176;p1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7" name="Google Shape;2177;p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0" name="Shape 2200"/>
        <p:cNvGrpSpPr/>
        <p:nvPr/>
      </p:nvGrpSpPr>
      <p:grpSpPr>
        <a:xfrm>
          <a:off x="0" y="0"/>
          <a:ext cx="0" cy="0"/>
          <a:chOff x="0" y="0"/>
          <a:chExt cx="0" cy="0"/>
        </a:xfrm>
      </p:grpSpPr>
      <p:sp>
        <p:nvSpPr>
          <p:cNvPr id="2201" name="Google Shape;2201;p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2" name="Google Shape;2202;p1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6" name="Shape 2206"/>
        <p:cNvGrpSpPr/>
        <p:nvPr/>
      </p:nvGrpSpPr>
      <p:grpSpPr>
        <a:xfrm>
          <a:off x="0" y="0"/>
          <a:ext cx="0" cy="0"/>
          <a:chOff x="0" y="0"/>
          <a:chExt cx="0" cy="0"/>
        </a:xfrm>
      </p:grpSpPr>
      <p:sp>
        <p:nvSpPr>
          <p:cNvPr id="2207" name="Google Shape;2207;p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8" name="Google Shape;2208;p1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3" name="Shape 2213"/>
        <p:cNvGrpSpPr/>
        <p:nvPr/>
      </p:nvGrpSpPr>
      <p:grpSpPr>
        <a:xfrm>
          <a:off x="0" y="0"/>
          <a:ext cx="0" cy="0"/>
          <a:chOff x="0" y="0"/>
          <a:chExt cx="0" cy="0"/>
        </a:xfrm>
      </p:grpSpPr>
      <p:sp>
        <p:nvSpPr>
          <p:cNvPr id="2214" name="Google Shape;2214;p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5" name="Google Shape;2215;p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9" name="Shape 2219"/>
        <p:cNvGrpSpPr/>
        <p:nvPr/>
      </p:nvGrpSpPr>
      <p:grpSpPr>
        <a:xfrm>
          <a:off x="0" y="0"/>
          <a:ext cx="0" cy="0"/>
          <a:chOff x="0" y="0"/>
          <a:chExt cx="0" cy="0"/>
        </a:xfrm>
      </p:grpSpPr>
      <p:sp>
        <p:nvSpPr>
          <p:cNvPr id="2220" name="Google Shape;2220;p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1" name="Google Shape;2221;p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5" name="Shape 2225"/>
        <p:cNvGrpSpPr/>
        <p:nvPr/>
      </p:nvGrpSpPr>
      <p:grpSpPr>
        <a:xfrm>
          <a:off x="0" y="0"/>
          <a:ext cx="0" cy="0"/>
          <a:chOff x="0" y="0"/>
          <a:chExt cx="0" cy="0"/>
        </a:xfrm>
      </p:grpSpPr>
      <p:sp>
        <p:nvSpPr>
          <p:cNvPr id="2226" name="Google Shape;2226;p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7" name="Google Shape;2227;p1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1" name="Shape 2231"/>
        <p:cNvGrpSpPr/>
        <p:nvPr/>
      </p:nvGrpSpPr>
      <p:grpSpPr>
        <a:xfrm>
          <a:off x="0" y="0"/>
          <a:ext cx="0" cy="0"/>
          <a:chOff x="0" y="0"/>
          <a:chExt cx="0" cy="0"/>
        </a:xfrm>
      </p:grpSpPr>
      <p:sp>
        <p:nvSpPr>
          <p:cNvPr id="2232" name="Google Shape;2232;p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3" name="Google Shape;2233;p1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7" name="Shape 2237"/>
        <p:cNvGrpSpPr/>
        <p:nvPr/>
      </p:nvGrpSpPr>
      <p:grpSpPr>
        <a:xfrm>
          <a:off x="0" y="0"/>
          <a:ext cx="0" cy="0"/>
          <a:chOff x="0" y="0"/>
          <a:chExt cx="0" cy="0"/>
        </a:xfrm>
      </p:grpSpPr>
      <p:sp>
        <p:nvSpPr>
          <p:cNvPr id="2238" name="Google Shape;2238;p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9" name="Google Shape;2239;p1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Like we saw before in the example. We read in 6 and wrote out 7 pages</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3" name="Shape 2243"/>
        <p:cNvGrpSpPr/>
        <p:nvPr/>
      </p:nvGrpSpPr>
      <p:grpSpPr>
        <a:xfrm>
          <a:off x="0" y="0"/>
          <a:ext cx="0" cy="0"/>
          <a:chOff x="0" y="0"/>
          <a:chExt cx="0" cy="0"/>
        </a:xfrm>
      </p:grpSpPr>
      <p:sp>
        <p:nvSpPr>
          <p:cNvPr id="2244" name="Google Shape;2244;p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5" name="Google Shape;2245;p1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8" name="Shape 2248"/>
        <p:cNvGrpSpPr/>
        <p:nvPr/>
      </p:nvGrpSpPr>
      <p:grpSpPr>
        <a:xfrm>
          <a:off x="0" y="0"/>
          <a:ext cx="0" cy="0"/>
          <a:chOff x="0" y="0"/>
          <a:chExt cx="0" cy="0"/>
        </a:xfrm>
      </p:grpSpPr>
      <p:sp>
        <p:nvSpPr>
          <p:cNvPr id="2249" name="Google Shape;2249;p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0" name="Google Shape;2250;p1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4" name="Shape 2254"/>
        <p:cNvGrpSpPr/>
        <p:nvPr/>
      </p:nvGrpSpPr>
      <p:grpSpPr>
        <a:xfrm>
          <a:off x="0" y="0"/>
          <a:ext cx="0" cy="0"/>
          <a:chOff x="0" y="0"/>
          <a:chExt cx="0" cy="0"/>
        </a:xfrm>
      </p:grpSpPr>
      <p:sp>
        <p:nvSpPr>
          <p:cNvPr id="2255" name="Google Shape;2255;p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6" name="Google Shape;2256;p1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0" name="Shape 2260"/>
        <p:cNvGrpSpPr/>
        <p:nvPr/>
      </p:nvGrpSpPr>
      <p:grpSpPr>
        <a:xfrm>
          <a:off x="0" y="0"/>
          <a:ext cx="0" cy="0"/>
          <a:chOff x="0" y="0"/>
          <a:chExt cx="0" cy="0"/>
        </a:xfrm>
      </p:grpSpPr>
      <p:sp>
        <p:nvSpPr>
          <p:cNvPr id="2261" name="Google Shape;2261;p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2" name="Google Shape;2262;p1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Two passes - Divide (1), Conquer (2)</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6" name="Shape 2266"/>
        <p:cNvGrpSpPr/>
        <p:nvPr/>
      </p:nvGrpSpPr>
      <p:grpSpPr>
        <a:xfrm>
          <a:off x="0" y="0"/>
          <a:ext cx="0" cy="0"/>
          <a:chOff x="0" y="0"/>
          <a:chExt cx="0" cy="0"/>
        </a:xfrm>
      </p:grpSpPr>
      <p:sp>
        <p:nvSpPr>
          <p:cNvPr id="2267" name="Google Shape;2267;p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8" name="Google Shape;2268;p12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4" name="Shape 2304"/>
        <p:cNvGrpSpPr/>
        <p:nvPr/>
      </p:nvGrpSpPr>
      <p:grpSpPr>
        <a:xfrm>
          <a:off x="0" y="0"/>
          <a:ext cx="0" cy="0"/>
          <a:chOff x="0" y="0"/>
          <a:chExt cx="0" cy="0"/>
        </a:xfrm>
      </p:grpSpPr>
      <p:sp>
        <p:nvSpPr>
          <p:cNvPr id="2305" name="Google Shape;2305;p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6" name="Google Shape;2306;p12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0" name="Shape 2310"/>
        <p:cNvGrpSpPr/>
        <p:nvPr/>
      </p:nvGrpSpPr>
      <p:grpSpPr>
        <a:xfrm>
          <a:off x="0" y="0"/>
          <a:ext cx="0" cy="0"/>
          <a:chOff x="0" y="0"/>
          <a:chExt cx="0" cy="0"/>
        </a:xfrm>
      </p:grpSpPr>
      <p:sp>
        <p:nvSpPr>
          <p:cNvPr id="2311" name="Google Shape;2311;p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2" name="Google Shape;2312;p12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6" name="Shape 2316"/>
        <p:cNvGrpSpPr/>
        <p:nvPr/>
      </p:nvGrpSpPr>
      <p:grpSpPr>
        <a:xfrm>
          <a:off x="0" y="0"/>
          <a:ext cx="0" cy="0"/>
          <a:chOff x="0" y="0"/>
          <a:chExt cx="0" cy="0"/>
        </a:xfrm>
      </p:grpSpPr>
      <p:sp>
        <p:nvSpPr>
          <p:cNvPr id="2317" name="Google Shape;2317;p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8" name="Google Shape;2318;p12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2" name="Shape 2322"/>
        <p:cNvGrpSpPr/>
        <p:nvPr/>
      </p:nvGrpSpPr>
      <p:grpSpPr>
        <a:xfrm>
          <a:off x="0" y="0"/>
          <a:ext cx="0" cy="0"/>
          <a:chOff x="0" y="0"/>
          <a:chExt cx="0" cy="0"/>
        </a:xfrm>
      </p:grpSpPr>
      <p:sp>
        <p:nvSpPr>
          <p:cNvPr id="2323" name="Google Shape;2323;p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4" name="Google Shape;2324;p12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8" name="Shape 2328"/>
        <p:cNvGrpSpPr/>
        <p:nvPr/>
      </p:nvGrpSpPr>
      <p:grpSpPr>
        <a:xfrm>
          <a:off x="0" y="0"/>
          <a:ext cx="0" cy="0"/>
          <a:chOff x="0" y="0"/>
          <a:chExt cx="0" cy="0"/>
        </a:xfrm>
      </p:grpSpPr>
      <p:sp>
        <p:nvSpPr>
          <p:cNvPr id="2329" name="Google Shape;2329;p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0" name="Google Shape;2330;p1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4" name="Shape 2334"/>
        <p:cNvGrpSpPr/>
        <p:nvPr/>
      </p:nvGrpSpPr>
      <p:grpSpPr>
        <a:xfrm>
          <a:off x="0" y="0"/>
          <a:ext cx="0" cy="0"/>
          <a:chOff x="0" y="0"/>
          <a:chExt cx="0" cy="0"/>
        </a:xfrm>
      </p:grpSpPr>
      <p:sp>
        <p:nvSpPr>
          <p:cNvPr id="2335" name="Google Shape;2335;p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6" name="Google Shape;2336;p12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2" name="Shape 2392"/>
        <p:cNvGrpSpPr/>
        <p:nvPr/>
      </p:nvGrpSpPr>
      <p:grpSpPr>
        <a:xfrm>
          <a:off x="0" y="0"/>
          <a:ext cx="0" cy="0"/>
          <a:chOff x="0" y="0"/>
          <a:chExt cx="0" cy="0"/>
        </a:xfrm>
      </p:grpSpPr>
      <p:sp>
        <p:nvSpPr>
          <p:cNvPr id="2393" name="Google Shape;2393;p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4" name="Google Shape;2394;p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2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p2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p2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p2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p2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p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p2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7" name="Google Shape;507;p3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1" name="Google Shape;531;p3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4" name="Google Shape;554;p3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7" name="Google Shape;577;p3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0" name="Google Shape;600;p3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3" name="Google Shape;623;p3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7" name="Google Shape;647;p3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0" name="Google Shape;670;p3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3" name="Google Shape;693;p3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6" name="Google Shape;716;p3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9" name="Google Shape;739;p4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3" name="Google Shape;763;p4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7" name="Google Shape;787;p4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1" name="Google Shape;811;p4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4" name="Google Shape;834;p4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7" name="Google Shape;857;p4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1" name="Google Shape;881;p4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5" name="Google Shape;905;p4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9" name="Google Shape;929;p4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2" name="Google Shape;952;p4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5" name="Google Shape;975;p5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9" name="Google Shape;999;p5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3" name="Google Shape;1023;p5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7" name="Google Shape;1047;p5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9" name="Google Shape;1069;p5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1" name="Google Shape;1091;p5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4" name="Google Shape;1114;p5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7" name="Google Shape;1137;p5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8" name="Shape 1158"/>
        <p:cNvGrpSpPr/>
        <p:nvPr/>
      </p:nvGrpSpPr>
      <p:grpSpPr>
        <a:xfrm>
          <a:off x="0" y="0"/>
          <a:ext cx="0" cy="0"/>
          <a:chOff x="0" y="0"/>
          <a:chExt cx="0" cy="0"/>
        </a:xfrm>
      </p:grpSpPr>
      <p:sp>
        <p:nvSpPr>
          <p:cNvPr id="1159" name="Google Shape;1159;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0" name="Google Shape;1160;p5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1" name="Shape 1181"/>
        <p:cNvGrpSpPr/>
        <p:nvPr/>
      </p:nvGrpSpPr>
      <p:grpSpPr>
        <a:xfrm>
          <a:off x="0" y="0"/>
          <a:ext cx="0" cy="0"/>
          <a:chOff x="0" y="0"/>
          <a:chExt cx="0" cy="0"/>
        </a:xfrm>
      </p:grpSpPr>
      <p:sp>
        <p:nvSpPr>
          <p:cNvPr id="1182" name="Google Shape;1182;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3" name="Google Shape;1183;p5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5" name="Shape 1205"/>
        <p:cNvGrpSpPr/>
        <p:nvPr/>
      </p:nvGrpSpPr>
      <p:grpSpPr>
        <a:xfrm>
          <a:off x="0" y="0"/>
          <a:ext cx="0" cy="0"/>
          <a:chOff x="0" y="0"/>
          <a:chExt cx="0" cy="0"/>
        </a:xfrm>
      </p:grpSpPr>
      <p:sp>
        <p:nvSpPr>
          <p:cNvPr id="1206" name="Google Shape;1206;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7" name="Google Shape;1207;p6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9" name="Google Shape;1229;p6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1" name="Google Shape;1251;p6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1" name="Shape 1271"/>
        <p:cNvGrpSpPr/>
        <p:nvPr/>
      </p:nvGrpSpPr>
      <p:grpSpPr>
        <a:xfrm>
          <a:off x="0" y="0"/>
          <a:ext cx="0" cy="0"/>
          <a:chOff x="0" y="0"/>
          <a:chExt cx="0" cy="0"/>
        </a:xfrm>
      </p:grpSpPr>
      <p:sp>
        <p:nvSpPr>
          <p:cNvPr id="1272" name="Google Shape;1272;p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3" name="Google Shape;1273;p6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3" name="Shape 1293"/>
        <p:cNvGrpSpPr/>
        <p:nvPr/>
      </p:nvGrpSpPr>
      <p:grpSpPr>
        <a:xfrm>
          <a:off x="0" y="0"/>
          <a:ext cx="0" cy="0"/>
          <a:chOff x="0" y="0"/>
          <a:chExt cx="0" cy="0"/>
        </a:xfrm>
      </p:grpSpPr>
      <p:sp>
        <p:nvSpPr>
          <p:cNvPr id="1294" name="Google Shape;1294;p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5" name="Google Shape;1295;p6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6" name="Shape 1316"/>
        <p:cNvGrpSpPr/>
        <p:nvPr/>
      </p:nvGrpSpPr>
      <p:grpSpPr>
        <a:xfrm>
          <a:off x="0" y="0"/>
          <a:ext cx="0" cy="0"/>
          <a:chOff x="0" y="0"/>
          <a:chExt cx="0" cy="0"/>
        </a:xfrm>
      </p:grpSpPr>
      <p:sp>
        <p:nvSpPr>
          <p:cNvPr id="1317" name="Google Shape;1317;p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8" name="Google Shape;1318;p6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0" name="Shape 1330"/>
        <p:cNvGrpSpPr/>
        <p:nvPr/>
      </p:nvGrpSpPr>
      <p:grpSpPr>
        <a:xfrm>
          <a:off x="0" y="0"/>
          <a:ext cx="0" cy="0"/>
          <a:chOff x="0" y="0"/>
          <a:chExt cx="0" cy="0"/>
        </a:xfrm>
      </p:grpSpPr>
      <p:sp>
        <p:nvSpPr>
          <p:cNvPr id="1331" name="Google Shape;1331;p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2" name="Google Shape;1332;p6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B-1 because 1 buffer page is reserved as the output buffer.</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p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8" name="Google Shape;1338;p6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1" name="Shape 1341"/>
        <p:cNvGrpSpPr/>
        <p:nvPr/>
      </p:nvGrpSpPr>
      <p:grpSpPr>
        <a:xfrm>
          <a:off x="0" y="0"/>
          <a:ext cx="0" cy="0"/>
          <a:chOff x="0" y="0"/>
          <a:chExt cx="0" cy="0"/>
        </a:xfrm>
      </p:grpSpPr>
      <p:sp>
        <p:nvSpPr>
          <p:cNvPr id="1342" name="Google Shape;1342;p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3" name="Google Shape;1343;p6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7" name="Shape 1347"/>
        <p:cNvGrpSpPr/>
        <p:nvPr/>
      </p:nvGrpSpPr>
      <p:grpSpPr>
        <a:xfrm>
          <a:off x="0" y="0"/>
          <a:ext cx="0" cy="0"/>
          <a:chOff x="0" y="0"/>
          <a:chExt cx="0" cy="0"/>
        </a:xfrm>
      </p:grpSpPr>
      <p:sp>
        <p:nvSpPr>
          <p:cNvPr id="1348" name="Google Shape;1348;p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9" name="Google Shape;1349;p6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p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0" name="Google Shape;1370;p7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7" name="Shape 1387"/>
        <p:cNvGrpSpPr/>
        <p:nvPr/>
      </p:nvGrpSpPr>
      <p:grpSpPr>
        <a:xfrm>
          <a:off x="0" y="0"/>
          <a:ext cx="0" cy="0"/>
          <a:chOff x="0" y="0"/>
          <a:chExt cx="0" cy="0"/>
        </a:xfrm>
      </p:grpSpPr>
      <p:sp>
        <p:nvSpPr>
          <p:cNvPr id="1388" name="Google Shape;1388;p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9" name="Google Shape;1389;p7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6" name="Shape 1406"/>
        <p:cNvGrpSpPr/>
        <p:nvPr/>
      </p:nvGrpSpPr>
      <p:grpSpPr>
        <a:xfrm>
          <a:off x="0" y="0"/>
          <a:ext cx="0" cy="0"/>
          <a:chOff x="0" y="0"/>
          <a:chExt cx="0" cy="0"/>
        </a:xfrm>
      </p:grpSpPr>
      <p:sp>
        <p:nvSpPr>
          <p:cNvPr id="1407" name="Google Shape;1407;p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8" name="Google Shape;1408;p7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5" name="Shape 1425"/>
        <p:cNvGrpSpPr/>
        <p:nvPr/>
      </p:nvGrpSpPr>
      <p:grpSpPr>
        <a:xfrm>
          <a:off x="0" y="0"/>
          <a:ext cx="0" cy="0"/>
          <a:chOff x="0" y="0"/>
          <a:chExt cx="0" cy="0"/>
        </a:xfrm>
      </p:grpSpPr>
      <p:sp>
        <p:nvSpPr>
          <p:cNvPr id="1426" name="Google Shape;1426;p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7" name="Google Shape;1427;p7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1" name="Shape 1431"/>
        <p:cNvGrpSpPr/>
        <p:nvPr/>
      </p:nvGrpSpPr>
      <p:grpSpPr>
        <a:xfrm>
          <a:off x="0" y="0"/>
          <a:ext cx="0" cy="0"/>
          <a:chOff x="0" y="0"/>
          <a:chExt cx="0" cy="0"/>
        </a:xfrm>
      </p:grpSpPr>
      <p:sp>
        <p:nvSpPr>
          <p:cNvPr id="1432" name="Google Shape;1432;p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3" name="Google Shape;1433;p7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7" name="Shape 1437"/>
        <p:cNvGrpSpPr/>
        <p:nvPr/>
      </p:nvGrpSpPr>
      <p:grpSpPr>
        <a:xfrm>
          <a:off x="0" y="0"/>
          <a:ext cx="0" cy="0"/>
          <a:chOff x="0" y="0"/>
          <a:chExt cx="0" cy="0"/>
        </a:xfrm>
      </p:grpSpPr>
      <p:sp>
        <p:nvSpPr>
          <p:cNvPr id="1438" name="Google Shape;1438;p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9" name="Google Shape;1439;p7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3" name="Shape 1443"/>
        <p:cNvGrpSpPr/>
        <p:nvPr/>
      </p:nvGrpSpPr>
      <p:grpSpPr>
        <a:xfrm>
          <a:off x="0" y="0"/>
          <a:ext cx="0" cy="0"/>
          <a:chOff x="0" y="0"/>
          <a:chExt cx="0" cy="0"/>
        </a:xfrm>
      </p:grpSpPr>
      <p:sp>
        <p:nvSpPr>
          <p:cNvPr id="1444" name="Google Shape;1444;p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5" name="Google Shape;1445;p7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p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1" name="Google Shape;1451;p7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7" name="Shape 1467"/>
        <p:cNvGrpSpPr/>
        <p:nvPr/>
      </p:nvGrpSpPr>
      <p:grpSpPr>
        <a:xfrm>
          <a:off x="0" y="0"/>
          <a:ext cx="0" cy="0"/>
          <a:chOff x="0" y="0"/>
          <a:chExt cx="0" cy="0"/>
        </a:xfrm>
      </p:grpSpPr>
      <p:sp>
        <p:nvSpPr>
          <p:cNvPr id="1468" name="Google Shape;1468;p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9" name="Google Shape;1469;p7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3" name="Shape 1473"/>
        <p:cNvGrpSpPr/>
        <p:nvPr/>
      </p:nvGrpSpPr>
      <p:grpSpPr>
        <a:xfrm>
          <a:off x="0" y="0"/>
          <a:ext cx="0" cy="0"/>
          <a:chOff x="0" y="0"/>
          <a:chExt cx="0" cy="0"/>
        </a:xfrm>
      </p:grpSpPr>
      <p:sp>
        <p:nvSpPr>
          <p:cNvPr id="1474" name="Google Shape;1474;p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5" name="Google Shape;1475;p7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9" name="Shape 1479"/>
        <p:cNvGrpSpPr/>
        <p:nvPr/>
      </p:nvGrpSpPr>
      <p:grpSpPr>
        <a:xfrm>
          <a:off x="0" y="0"/>
          <a:ext cx="0" cy="0"/>
          <a:chOff x="0" y="0"/>
          <a:chExt cx="0" cy="0"/>
        </a:xfrm>
      </p:grpSpPr>
      <p:sp>
        <p:nvSpPr>
          <p:cNvPr id="1480" name="Google Shape;1480;p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1" name="Google Shape;1481;p8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4" name="Shape 1484"/>
        <p:cNvGrpSpPr/>
        <p:nvPr/>
      </p:nvGrpSpPr>
      <p:grpSpPr>
        <a:xfrm>
          <a:off x="0" y="0"/>
          <a:ext cx="0" cy="0"/>
          <a:chOff x="0" y="0"/>
          <a:chExt cx="0" cy="0"/>
        </a:xfrm>
      </p:grpSpPr>
      <p:sp>
        <p:nvSpPr>
          <p:cNvPr id="1485" name="Google Shape;1485;p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6" name="Google Shape;1486;p8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0" name="Shape 1490"/>
        <p:cNvGrpSpPr/>
        <p:nvPr/>
      </p:nvGrpSpPr>
      <p:grpSpPr>
        <a:xfrm>
          <a:off x="0" y="0"/>
          <a:ext cx="0" cy="0"/>
          <a:chOff x="0" y="0"/>
          <a:chExt cx="0" cy="0"/>
        </a:xfrm>
      </p:grpSpPr>
      <p:sp>
        <p:nvSpPr>
          <p:cNvPr id="1491" name="Google Shape;1491;p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2" name="Google Shape;1492;p8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6" name="Shape 1496"/>
        <p:cNvGrpSpPr/>
        <p:nvPr/>
      </p:nvGrpSpPr>
      <p:grpSpPr>
        <a:xfrm>
          <a:off x="0" y="0"/>
          <a:ext cx="0" cy="0"/>
          <a:chOff x="0" y="0"/>
          <a:chExt cx="0" cy="0"/>
        </a:xfrm>
      </p:grpSpPr>
      <p:sp>
        <p:nvSpPr>
          <p:cNvPr id="1497" name="Google Shape;1497;p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8" name="Google Shape;1498;p8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2" name="Shape 1502"/>
        <p:cNvGrpSpPr/>
        <p:nvPr/>
      </p:nvGrpSpPr>
      <p:grpSpPr>
        <a:xfrm>
          <a:off x="0" y="0"/>
          <a:ext cx="0" cy="0"/>
          <a:chOff x="0" y="0"/>
          <a:chExt cx="0" cy="0"/>
        </a:xfrm>
      </p:grpSpPr>
      <p:sp>
        <p:nvSpPr>
          <p:cNvPr id="1503" name="Google Shape;1503;p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4" name="Google Shape;1504;p8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p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0" name="Google Shape;1510;p8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4" name="Shape 1514"/>
        <p:cNvGrpSpPr/>
        <p:nvPr/>
      </p:nvGrpSpPr>
      <p:grpSpPr>
        <a:xfrm>
          <a:off x="0" y="0"/>
          <a:ext cx="0" cy="0"/>
          <a:chOff x="0" y="0"/>
          <a:chExt cx="0" cy="0"/>
        </a:xfrm>
      </p:grpSpPr>
      <p:sp>
        <p:nvSpPr>
          <p:cNvPr id="1515" name="Google Shape;1515;p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6" name="Google Shape;1516;p8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86057a49e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286057a49e4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0" name="Shape 1520"/>
        <p:cNvGrpSpPr/>
        <p:nvPr/>
      </p:nvGrpSpPr>
      <p:grpSpPr>
        <a:xfrm>
          <a:off x="0" y="0"/>
          <a:ext cx="0" cy="0"/>
          <a:chOff x="0" y="0"/>
          <a:chExt cx="0" cy="0"/>
        </a:xfrm>
      </p:grpSpPr>
      <p:sp>
        <p:nvSpPr>
          <p:cNvPr id="1521" name="Google Shape;1521;p8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2" name="Google Shape;1522;p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4" name="Shape 1544"/>
        <p:cNvGrpSpPr/>
        <p:nvPr/>
      </p:nvGrpSpPr>
      <p:grpSpPr>
        <a:xfrm>
          <a:off x="0" y="0"/>
          <a:ext cx="0" cy="0"/>
          <a:chOff x="0" y="0"/>
          <a:chExt cx="0" cy="0"/>
        </a:xfrm>
      </p:grpSpPr>
      <p:sp>
        <p:nvSpPr>
          <p:cNvPr id="1545" name="Google Shape;1545;p8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6" name="Google Shape;1546;p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4" name="Shape 1574"/>
        <p:cNvGrpSpPr/>
        <p:nvPr/>
      </p:nvGrpSpPr>
      <p:grpSpPr>
        <a:xfrm>
          <a:off x="0" y="0"/>
          <a:ext cx="0" cy="0"/>
          <a:chOff x="0" y="0"/>
          <a:chExt cx="0" cy="0"/>
        </a:xfrm>
      </p:grpSpPr>
      <p:sp>
        <p:nvSpPr>
          <p:cNvPr id="1575" name="Google Shape;1575;p9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6" name="Google Shape;1576;p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3" name="Shape 1603"/>
        <p:cNvGrpSpPr/>
        <p:nvPr/>
      </p:nvGrpSpPr>
      <p:grpSpPr>
        <a:xfrm>
          <a:off x="0" y="0"/>
          <a:ext cx="0" cy="0"/>
          <a:chOff x="0" y="0"/>
          <a:chExt cx="0" cy="0"/>
        </a:xfrm>
      </p:grpSpPr>
      <p:sp>
        <p:nvSpPr>
          <p:cNvPr id="1604" name="Google Shape;1604;p9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5" name="Google Shape;1605;p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2" name="Shape 1632"/>
        <p:cNvGrpSpPr/>
        <p:nvPr/>
      </p:nvGrpSpPr>
      <p:grpSpPr>
        <a:xfrm>
          <a:off x="0" y="0"/>
          <a:ext cx="0" cy="0"/>
          <a:chOff x="0" y="0"/>
          <a:chExt cx="0" cy="0"/>
        </a:xfrm>
      </p:grpSpPr>
      <p:sp>
        <p:nvSpPr>
          <p:cNvPr id="1633" name="Google Shape;1633;p9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4" name="Google Shape;1634;p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0" name="Shape 1660"/>
        <p:cNvGrpSpPr/>
        <p:nvPr/>
      </p:nvGrpSpPr>
      <p:grpSpPr>
        <a:xfrm>
          <a:off x="0" y="0"/>
          <a:ext cx="0" cy="0"/>
          <a:chOff x="0" y="0"/>
          <a:chExt cx="0" cy="0"/>
        </a:xfrm>
      </p:grpSpPr>
      <p:sp>
        <p:nvSpPr>
          <p:cNvPr id="1661" name="Google Shape;1661;p9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2" name="Google Shape;1662;p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8" name="Shape 1688"/>
        <p:cNvGrpSpPr/>
        <p:nvPr/>
      </p:nvGrpSpPr>
      <p:grpSpPr>
        <a:xfrm>
          <a:off x="0" y="0"/>
          <a:ext cx="0" cy="0"/>
          <a:chOff x="0" y="0"/>
          <a:chExt cx="0" cy="0"/>
        </a:xfrm>
      </p:grpSpPr>
      <p:sp>
        <p:nvSpPr>
          <p:cNvPr id="1689" name="Google Shape;1689;p9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0" name="Google Shape;1690;p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7" name="Shape 1717"/>
        <p:cNvGrpSpPr/>
        <p:nvPr/>
      </p:nvGrpSpPr>
      <p:grpSpPr>
        <a:xfrm>
          <a:off x="0" y="0"/>
          <a:ext cx="0" cy="0"/>
          <a:chOff x="0" y="0"/>
          <a:chExt cx="0" cy="0"/>
        </a:xfrm>
      </p:grpSpPr>
      <p:sp>
        <p:nvSpPr>
          <p:cNvPr id="1718" name="Google Shape;1718;p9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9" name="Google Shape;1719;p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5" name="Shape 1745"/>
        <p:cNvGrpSpPr/>
        <p:nvPr/>
      </p:nvGrpSpPr>
      <p:grpSpPr>
        <a:xfrm>
          <a:off x="0" y="0"/>
          <a:ext cx="0" cy="0"/>
          <a:chOff x="0" y="0"/>
          <a:chExt cx="0" cy="0"/>
        </a:xfrm>
      </p:grpSpPr>
      <p:sp>
        <p:nvSpPr>
          <p:cNvPr id="1746" name="Google Shape;1746;p9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7" name="Google Shape;1747;p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3" name="Shape 1773"/>
        <p:cNvGrpSpPr/>
        <p:nvPr/>
      </p:nvGrpSpPr>
      <p:grpSpPr>
        <a:xfrm>
          <a:off x="0" y="0"/>
          <a:ext cx="0" cy="0"/>
          <a:chOff x="0" y="0"/>
          <a:chExt cx="0" cy="0"/>
        </a:xfrm>
      </p:grpSpPr>
      <p:sp>
        <p:nvSpPr>
          <p:cNvPr id="1774" name="Google Shape;1774;p9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5" name="Google Shape;1775;p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2" name="Shape 1802"/>
        <p:cNvGrpSpPr/>
        <p:nvPr/>
      </p:nvGrpSpPr>
      <p:grpSpPr>
        <a:xfrm>
          <a:off x="0" y="0"/>
          <a:ext cx="0" cy="0"/>
          <a:chOff x="0" y="0"/>
          <a:chExt cx="0" cy="0"/>
        </a:xfrm>
      </p:grpSpPr>
      <p:sp>
        <p:nvSpPr>
          <p:cNvPr id="1803" name="Google Shape;1803;p9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4" name="Google Shape;1804;p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1" name="Shape 1831"/>
        <p:cNvGrpSpPr/>
        <p:nvPr/>
      </p:nvGrpSpPr>
      <p:grpSpPr>
        <a:xfrm>
          <a:off x="0" y="0"/>
          <a:ext cx="0" cy="0"/>
          <a:chOff x="0" y="0"/>
          <a:chExt cx="0" cy="0"/>
        </a:xfrm>
      </p:grpSpPr>
      <p:sp>
        <p:nvSpPr>
          <p:cNvPr id="1832" name="Google Shape;1832;p9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3" name="Google Shape;1833;p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9" name="Shape 1859"/>
        <p:cNvGrpSpPr/>
        <p:nvPr/>
      </p:nvGrpSpPr>
      <p:grpSpPr>
        <a:xfrm>
          <a:off x="0" y="0"/>
          <a:ext cx="0" cy="0"/>
          <a:chOff x="0" y="0"/>
          <a:chExt cx="0" cy="0"/>
        </a:xfrm>
      </p:grpSpPr>
      <p:sp>
        <p:nvSpPr>
          <p:cNvPr id="1860" name="Google Shape;1860;p10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1" name="Google Shape;1861;p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7" name="Shape 1887"/>
        <p:cNvGrpSpPr/>
        <p:nvPr/>
      </p:nvGrpSpPr>
      <p:grpSpPr>
        <a:xfrm>
          <a:off x="0" y="0"/>
          <a:ext cx="0" cy="0"/>
          <a:chOff x="0" y="0"/>
          <a:chExt cx="0" cy="0"/>
        </a:xfrm>
      </p:grpSpPr>
      <p:sp>
        <p:nvSpPr>
          <p:cNvPr id="1888" name="Google Shape;1888;p10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9" name="Google Shape;1889;p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6" name="Shape 1916"/>
        <p:cNvGrpSpPr/>
        <p:nvPr/>
      </p:nvGrpSpPr>
      <p:grpSpPr>
        <a:xfrm>
          <a:off x="0" y="0"/>
          <a:ext cx="0" cy="0"/>
          <a:chOff x="0" y="0"/>
          <a:chExt cx="0" cy="0"/>
        </a:xfrm>
      </p:grpSpPr>
      <p:sp>
        <p:nvSpPr>
          <p:cNvPr id="1917" name="Google Shape;1917;p10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8" name="Google Shape;1918;p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5" name="Shape 1945"/>
        <p:cNvGrpSpPr/>
        <p:nvPr/>
      </p:nvGrpSpPr>
      <p:grpSpPr>
        <a:xfrm>
          <a:off x="0" y="0"/>
          <a:ext cx="0" cy="0"/>
          <a:chOff x="0" y="0"/>
          <a:chExt cx="0" cy="0"/>
        </a:xfrm>
      </p:grpSpPr>
      <p:sp>
        <p:nvSpPr>
          <p:cNvPr id="1946" name="Google Shape;1946;p10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7" name="Google Shape;1947;p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5" name="Shape 1975"/>
        <p:cNvGrpSpPr/>
        <p:nvPr/>
      </p:nvGrpSpPr>
      <p:grpSpPr>
        <a:xfrm>
          <a:off x="0" y="0"/>
          <a:ext cx="0" cy="0"/>
          <a:chOff x="0" y="0"/>
          <a:chExt cx="0" cy="0"/>
        </a:xfrm>
      </p:grpSpPr>
      <p:sp>
        <p:nvSpPr>
          <p:cNvPr id="1976" name="Google Shape;1976;p10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7" name="Google Shape;1977;p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4" name="Shape 2004"/>
        <p:cNvGrpSpPr/>
        <p:nvPr/>
      </p:nvGrpSpPr>
      <p:grpSpPr>
        <a:xfrm>
          <a:off x="0" y="0"/>
          <a:ext cx="0" cy="0"/>
          <a:chOff x="0" y="0"/>
          <a:chExt cx="0" cy="0"/>
        </a:xfrm>
      </p:grpSpPr>
      <p:sp>
        <p:nvSpPr>
          <p:cNvPr id="2005" name="Google Shape;2005;p10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6" name="Google Shape;2006;p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3" name="Shape 2033"/>
        <p:cNvGrpSpPr/>
        <p:nvPr/>
      </p:nvGrpSpPr>
      <p:grpSpPr>
        <a:xfrm>
          <a:off x="0" y="0"/>
          <a:ext cx="0" cy="0"/>
          <a:chOff x="0" y="0"/>
          <a:chExt cx="0" cy="0"/>
        </a:xfrm>
      </p:grpSpPr>
      <p:sp>
        <p:nvSpPr>
          <p:cNvPr id="2034" name="Google Shape;2034;p10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5" name="Google Shape;2035;p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1" name="Shape 2061"/>
        <p:cNvGrpSpPr/>
        <p:nvPr/>
      </p:nvGrpSpPr>
      <p:grpSpPr>
        <a:xfrm>
          <a:off x="0" y="0"/>
          <a:ext cx="0" cy="0"/>
          <a:chOff x="0" y="0"/>
          <a:chExt cx="0" cy="0"/>
        </a:xfrm>
      </p:grpSpPr>
      <p:sp>
        <p:nvSpPr>
          <p:cNvPr id="2062" name="Google Shape;2062;p10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3" name="Google Shape;2063;p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3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3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5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5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2">
  <p:cSld name="SECTION_HEADER_2">
    <p:spTree>
      <p:nvGrpSpPr>
        <p:cNvPr id="54" name="Shape 54"/>
        <p:cNvGrpSpPr/>
        <p:nvPr/>
      </p:nvGrpSpPr>
      <p:grpSpPr>
        <a:xfrm>
          <a:off x="0" y="0"/>
          <a:ext cx="0" cy="0"/>
          <a:chOff x="0" y="0"/>
          <a:chExt cx="0" cy="0"/>
        </a:xfrm>
      </p:grpSpPr>
      <p:sp>
        <p:nvSpPr>
          <p:cNvPr id="55" name="Google Shape;55;p13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6" name="Google Shape;56;p1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7" name="Shape 57"/>
        <p:cNvGrpSpPr/>
        <p:nvPr/>
      </p:nvGrpSpPr>
      <p:grpSpPr>
        <a:xfrm>
          <a:off x="0" y="0"/>
          <a:ext cx="0" cy="0"/>
          <a:chOff x="0" y="0"/>
          <a:chExt cx="0" cy="0"/>
        </a:xfrm>
      </p:grpSpPr>
      <p:sp>
        <p:nvSpPr>
          <p:cNvPr id="58" name="Google Shape;58;p1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9" name="Google Shape;59;p1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0" name="Google Shape;60;p1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1" name="Shape 61"/>
        <p:cNvGrpSpPr/>
        <p:nvPr/>
      </p:nvGrpSpPr>
      <p:grpSpPr>
        <a:xfrm>
          <a:off x="0" y="0"/>
          <a:ext cx="0" cy="0"/>
          <a:chOff x="0" y="0"/>
          <a:chExt cx="0" cy="0"/>
        </a:xfrm>
      </p:grpSpPr>
      <p:sp>
        <p:nvSpPr>
          <p:cNvPr id="62" name="Google Shape;62;p1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3" name="Google Shape;63;p13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4" name="Google Shape;64;p13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5" name="Google Shape;65;p1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6" name="Shape 66"/>
        <p:cNvGrpSpPr/>
        <p:nvPr/>
      </p:nvGrpSpPr>
      <p:grpSpPr>
        <a:xfrm>
          <a:off x="0" y="0"/>
          <a:ext cx="0" cy="0"/>
          <a:chOff x="0" y="0"/>
          <a:chExt cx="0" cy="0"/>
        </a:xfrm>
      </p:grpSpPr>
      <p:sp>
        <p:nvSpPr>
          <p:cNvPr id="67" name="Google Shape;67;p16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8" name="Google Shape;68;p16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9" name="Google Shape;69;p1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16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2" name="Google Shape;72;p1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5" name="Google Shape;75;p1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6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8" name="Google Shape;78;p16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9" name="Google Shape;79;p1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0" name="Shape 80"/>
        <p:cNvGrpSpPr/>
        <p:nvPr/>
      </p:nvGrpSpPr>
      <p:grpSpPr>
        <a:xfrm>
          <a:off x="0" y="0"/>
          <a:ext cx="0" cy="0"/>
          <a:chOff x="0" y="0"/>
          <a:chExt cx="0" cy="0"/>
        </a:xfrm>
      </p:grpSpPr>
      <p:sp>
        <p:nvSpPr>
          <p:cNvPr id="81" name="Google Shape;81;p16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2" name="Google Shape;82;p1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1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16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6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6" name="Google Shape;86;p16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7" name="Google Shape;87;p16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8" name="Google Shape;88;p1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9" name="Shape 89"/>
        <p:cNvGrpSpPr/>
        <p:nvPr/>
      </p:nvGrpSpPr>
      <p:grpSpPr>
        <a:xfrm>
          <a:off x="0" y="0"/>
          <a:ext cx="0" cy="0"/>
          <a:chOff x="0" y="0"/>
          <a:chExt cx="0" cy="0"/>
        </a:xfrm>
      </p:grpSpPr>
      <p:sp>
        <p:nvSpPr>
          <p:cNvPr id="90" name="Google Shape;90;p16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91" name="Google Shape;91;p1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2" name="Shape 92"/>
        <p:cNvGrpSpPr/>
        <p:nvPr/>
      </p:nvGrpSpPr>
      <p:grpSpPr>
        <a:xfrm>
          <a:off x="0" y="0"/>
          <a:ext cx="0" cy="0"/>
          <a:chOff x="0" y="0"/>
          <a:chExt cx="0" cy="0"/>
        </a:xfrm>
      </p:grpSpPr>
      <p:sp>
        <p:nvSpPr>
          <p:cNvPr id="93" name="Google Shape;93;p16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4" name="Google Shape;94;p16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5" name="Google Shape;95;p1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6" name="Shape 96"/>
        <p:cNvGrpSpPr/>
        <p:nvPr/>
      </p:nvGrpSpPr>
      <p:grpSpPr>
        <a:xfrm>
          <a:off x="0" y="0"/>
          <a:ext cx="0" cy="0"/>
          <a:chOff x="0" y="0"/>
          <a:chExt cx="0" cy="0"/>
        </a:xfrm>
      </p:grpSpPr>
      <p:sp>
        <p:nvSpPr>
          <p:cNvPr id="97" name="Google Shape;97;p1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8" name="Shape 98"/>
        <p:cNvGrpSpPr/>
        <p:nvPr/>
      </p:nvGrpSpPr>
      <p:grpSpPr>
        <a:xfrm>
          <a:off x="0" y="0"/>
          <a:ext cx="0" cy="0"/>
          <a:chOff x="0" y="0"/>
          <a:chExt cx="0" cy="0"/>
        </a:xfrm>
      </p:grpSpPr>
      <p:sp>
        <p:nvSpPr>
          <p:cNvPr id="99" name="Google Shape;99;p169"/>
          <p:cNvSpPr txBox="1"/>
          <p:nvPr>
            <p:ph type="title"/>
          </p:nvPr>
        </p:nvSpPr>
        <p:spPr>
          <a:xfrm>
            <a:off x="628650" y="273844"/>
            <a:ext cx="7886700" cy="994200"/>
          </a:xfrm>
          <a:prstGeom prst="rect">
            <a:avLst/>
          </a:prstGeom>
          <a:noFill/>
          <a:ln>
            <a:noFill/>
          </a:ln>
        </p:spPr>
        <p:txBody>
          <a:bodyPr anchorCtr="0" anchor="ctr" bIns="91425" lIns="91425" spcFirstLastPara="1" rIns="91425" wrap="square" tIns="91425">
            <a:normAutofit/>
          </a:bodyPr>
          <a:lstStyle>
            <a:lvl1pPr lvl="0" marR="0" algn="l">
              <a:lnSpc>
                <a:spcPct val="90000"/>
              </a:lnSpc>
              <a:spcBef>
                <a:spcPts val="0"/>
              </a:spcBef>
              <a:spcAft>
                <a:spcPts val="0"/>
              </a:spcAft>
              <a:buClr>
                <a:schemeClr val="dk1"/>
              </a:buClr>
              <a:buSzPts val="2800"/>
              <a:buFont typeface="Calibri"/>
              <a:buNone/>
              <a:defRPr b="0" i="0" sz="33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2800"/>
              <a:buNone/>
              <a:defRPr sz="1400"/>
            </a:lvl2pPr>
            <a:lvl3pPr lvl="2" algn="l">
              <a:lnSpc>
                <a:spcPct val="100000"/>
              </a:lnSpc>
              <a:spcBef>
                <a:spcPts val="0"/>
              </a:spcBef>
              <a:spcAft>
                <a:spcPts val="0"/>
              </a:spcAft>
              <a:buSzPts val="2800"/>
              <a:buNone/>
              <a:defRPr sz="1400"/>
            </a:lvl3pPr>
            <a:lvl4pPr lvl="3" algn="l">
              <a:lnSpc>
                <a:spcPct val="100000"/>
              </a:lnSpc>
              <a:spcBef>
                <a:spcPts val="0"/>
              </a:spcBef>
              <a:spcAft>
                <a:spcPts val="0"/>
              </a:spcAft>
              <a:buSzPts val="2800"/>
              <a:buNone/>
              <a:defRPr sz="1400"/>
            </a:lvl4pPr>
            <a:lvl5pPr lvl="4" algn="l">
              <a:lnSpc>
                <a:spcPct val="100000"/>
              </a:lnSpc>
              <a:spcBef>
                <a:spcPts val="0"/>
              </a:spcBef>
              <a:spcAft>
                <a:spcPts val="0"/>
              </a:spcAft>
              <a:buSzPts val="2800"/>
              <a:buNone/>
              <a:defRPr sz="1400"/>
            </a:lvl5pPr>
            <a:lvl6pPr lvl="5" algn="l">
              <a:lnSpc>
                <a:spcPct val="100000"/>
              </a:lnSpc>
              <a:spcBef>
                <a:spcPts val="0"/>
              </a:spcBef>
              <a:spcAft>
                <a:spcPts val="0"/>
              </a:spcAft>
              <a:buSzPts val="2800"/>
              <a:buNone/>
              <a:defRPr sz="1400"/>
            </a:lvl6pPr>
            <a:lvl7pPr lvl="6" algn="l">
              <a:lnSpc>
                <a:spcPct val="100000"/>
              </a:lnSpc>
              <a:spcBef>
                <a:spcPts val="0"/>
              </a:spcBef>
              <a:spcAft>
                <a:spcPts val="0"/>
              </a:spcAft>
              <a:buSzPts val="2800"/>
              <a:buNone/>
              <a:defRPr sz="1400"/>
            </a:lvl7pPr>
            <a:lvl8pPr lvl="7" algn="l">
              <a:lnSpc>
                <a:spcPct val="100000"/>
              </a:lnSpc>
              <a:spcBef>
                <a:spcPts val="0"/>
              </a:spcBef>
              <a:spcAft>
                <a:spcPts val="0"/>
              </a:spcAft>
              <a:buSzPts val="2800"/>
              <a:buNone/>
              <a:defRPr sz="1400"/>
            </a:lvl8pPr>
            <a:lvl9pPr lvl="8" algn="l">
              <a:lnSpc>
                <a:spcPct val="100000"/>
              </a:lnSpc>
              <a:spcBef>
                <a:spcPts val="0"/>
              </a:spcBef>
              <a:spcAft>
                <a:spcPts val="0"/>
              </a:spcAft>
              <a:buSzPts val="2800"/>
              <a:buNone/>
              <a:defRPr sz="1400"/>
            </a:lvl9pPr>
          </a:lstStyle>
          <a:p/>
        </p:txBody>
      </p:sp>
      <p:sp>
        <p:nvSpPr>
          <p:cNvPr id="100" name="Google Shape;100;p169"/>
          <p:cNvSpPr txBox="1"/>
          <p:nvPr>
            <p:ph idx="1" type="body"/>
          </p:nvPr>
        </p:nvSpPr>
        <p:spPr>
          <a:xfrm>
            <a:off x="628650" y="1369219"/>
            <a:ext cx="7886700" cy="3263400"/>
          </a:xfrm>
          <a:prstGeom prst="rect">
            <a:avLst/>
          </a:prstGeom>
          <a:noFill/>
          <a:ln>
            <a:noFill/>
          </a:ln>
        </p:spPr>
        <p:txBody>
          <a:bodyPr anchorCtr="0" anchor="t" bIns="91425" lIns="91425" spcFirstLastPara="1" rIns="91425" wrap="square" tIns="91425">
            <a:norm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algn="l">
              <a:lnSpc>
                <a:spcPct val="90000"/>
              </a:lnSpc>
              <a:spcBef>
                <a:spcPts val="12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1200"/>
              </a:spcBef>
              <a:spcAft>
                <a:spcPts val="120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01" name="Google Shape;101;p169"/>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p:txBody>
      </p:sp>
      <p:sp>
        <p:nvSpPr>
          <p:cNvPr id="102" name="Google Shape;102;p169"/>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p:txBody>
      </p:sp>
      <p:sp>
        <p:nvSpPr>
          <p:cNvPr id="103" name="Google Shape;103;p16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8" name="Shape 108"/>
        <p:cNvGrpSpPr/>
        <p:nvPr/>
      </p:nvGrpSpPr>
      <p:grpSpPr>
        <a:xfrm>
          <a:off x="0" y="0"/>
          <a:ext cx="0" cy="0"/>
          <a:chOff x="0" y="0"/>
          <a:chExt cx="0" cy="0"/>
        </a:xfrm>
      </p:grpSpPr>
      <p:sp>
        <p:nvSpPr>
          <p:cNvPr id="109" name="Google Shape;109;p1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3900"/>
              <a:buFont typeface="Arial"/>
              <a:buNone/>
              <a:defRPr b="0" i="0" sz="3900" u="none" cap="none" strike="noStrike">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2800"/>
              <a:buFont typeface="Arial"/>
              <a:buNone/>
              <a:defRPr sz="2800">
                <a:solidFill>
                  <a:schemeClr val="dk1"/>
                </a:solidFill>
              </a:defRPr>
            </a:lvl2pPr>
            <a:lvl3pPr lvl="2" algn="l">
              <a:lnSpc>
                <a:spcPct val="100000"/>
              </a:lnSpc>
              <a:spcBef>
                <a:spcPts val="0"/>
              </a:spcBef>
              <a:spcAft>
                <a:spcPts val="0"/>
              </a:spcAft>
              <a:buClr>
                <a:schemeClr val="dk1"/>
              </a:buClr>
              <a:buSzPts val="2800"/>
              <a:buFont typeface="Arial"/>
              <a:buNone/>
              <a:defRPr sz="2800">
                <a:solidFill>
                  <a:schemeClr val="dk1"/>
                </a:solidFill>
              </a:defRPr>
            </a:lvl3pPr>
            <a:lvl4pPr lvl="3" algn="l">
              <a:lnSpc>
                <a:spcPct val="100000"/>
              </a:lnSpc>
              <a:spcBef>
                <a:spcPts val="0"/>
              </a:spcBef>
              <a:spcAft>
                <a:spcPts val="0"/>
              </a:spcAft>
              <a:buClr>
                <a:schemeClr val="dk1"/>
              </a:buClr>
              <a:buSzPts val="2800"/>
              <a:buFont typeface="Arial"/>
              <a:buNone/>
              <a:defRPr sz="2800">
                <a:solidFill>
                  <a:schemeClr val="dk1"/>
                </a:solidFill>
              </a:defRPr>
            </a:lvl4pPr>
            <a:lvl5pPr lvl="4" algn="l">
              <a:lnSpc>
                <a:spcPct val="100000"/>
              </a:lnSpc>
              <a:spcBef>
                <a:spcPts val="0"/>
              </a:spcBef>
              <a:spcAft>
                <a:spcPts val="0"/>
              </a:spcAft>
              <a:buClr>
                <a:schemeClr val="dk1"/>
              </a:buClr>
              <a:buSzPts val="2800"/>
              <a:buFont typeface="Arial"/>
              <a:buNone/>
              <a:defRPr sz="2800">
                <a:solidFill>
                  <a:schemeClr val="dk1"/>
                </a:solidFill>
              </a:defRPr>
            </a:lvl5pPr>
            <a:lvl6pPr lvl="5" algn="l">
              <a:lnSpc>
                <a:spcPct val="100000"/>
              </a:lnSpc>
              <a:spcBef>
                <a:spcPts val="0"/>
              </a:spcBef>
              <a:spcAft>
                <a:spcPts val="0"/>
              </a:spcAft>
              <a:buClr>
                <a:schemeClr val="dk1"/>
              </a:buClr>
              <a:buSzPts val="2800"/>
              <a:buFont typeface="Arial"/>
              <a:buNone/>
              <a:defRPr sz="2800">
                <a:solidFill>
                  <a:schemeClr val="dk1"/>
                </a:solidFill>
              </a:defRPr>
            </a:lvl6pPr>
            <a:lvl7pPr lvl="6" algn="l">
              <a:lnSpc>
                <a:spcPct val="100000"/>
              </a:lnSpc>
              <a:spcBef>
                <a:spcPts val="0"/>
              </a:spcBef>
              <a:spcAft>
                <a:spcPts val="0"/>
              </a:spcAft>
              <a:buClr>
                <a:schemeClr val="dk1"/>
              </a:buClr>
              <a:buSzPts val="2800"/>
              <a:buFont typeface="Arial"/>
              <a:buNone/>
              <a:defRPr sz="2800">
                <a:solidFill>
                  <a:schemeClr val="dk1"/>
                </a:solidFill>
              </a:defRPr>
            </a:lvl7pPr>
            <a:lvl8pPr lvl="7" algn="l">
              <a:lnSpc>
                <a:spcPct val="100000"/>
              </a:lnSpc>
              <a:spcBef>
                <a:spcPts val="0"/>
              </a:spcBef>
              <a:spcAft>
                <a:spcPts val="0"/>
              </a:spcAft>
              <a:buClr>
                <a:schemeClr val="dk1"/>
              </a:buClr>
              <a:buSzPts val="2800"/>
              <a:buFont typeface="Arial"/>
              <a:buNone/>
              <a:defRPr sz="2800">
                <a:solidFill>
                  <a:schemeClr val="dk1"/>
                </a:solidFill>
              </a:defRPr>
            </a:lvl8pPr>
            <a:lvl9pPr lvl="8" algn="l">
              <a:lnSpc>
                <a:spcPct val="100000"/>
              </a:lnSpc>
              <a:spcBef>
                <a:spcPts val="0"/>
              </a:spcBef>
              <a:spcAft>
                <a:spcPts val="0"/>
              </a:spcAft>
              <a:buClr>
                <a:schemeClr val="dk1"/>
              </a:buClr>
              <a:buSzPts val="2800"/>
              <a:buFont typeface="Arial"/>
              <a:buNone/>
              <a:defRPr sz="2800">
                <a:solidFill>
                  <a:schemeClr val="dk1"/>
                </a:solidFill>
              </a:defRPr>
            </a:lvl9pPr>
          </a:lstStyle>
          <a:p/>
        </p:txBody>
      </p:sp>
      <p:sp>
        <p:nvSpPr>
          <p:cNvPr id="110" name="Google Shape;110;p1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28600" lvl="0" marL="457200" marR="0" algn="l">
              <a:lnSpc>
                <a:spcPct val="115000"/>
              </a:lnSpc>
              <a:spcBef>
                <a:spcPts val="0"/>
              </a:spcBef>
              <a:spcAft>
                <a:spcPts val="0"/>
              </a:spcAft>
              <a:buClr>
                <a:schemeClr val="dk2"/>
              </a:buClr>
              <a:buSzPts val="2500"/>
              <a:buFont typeface="Arial"/>
              <a:buNone/>
              <a:defRPr b="0" i="0" sz="2500" u="none" cap="none" strike="noStrike">
                <a:solidFill>
                  <a:schemeClr val="dk1"/>
                </a:solidFill>
                <a:latin typeface="Arial"/>
                <a:ea typeface="Arial"/>
                <a:cs typeface="Arial"/>
                <a:sym typeface="Arial"/>
              </a:defRPr>
            </a:lvl1pPr>
            <a:lvl2pPr indent="-228600" lvl="1" marL="9144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111" name="Google Shape;111;p139"/>
          <p:cNvSpPr txBox="1"/>
          <p:nvPr>
            <p:ph idx="11" type="ftr"/>
          </p:nvPr>
        </p:nvSpPr>
        <p:spPr>
          <a:xfrm>
            <a:off x="3108960" y="4783455"/>
            <a:ext cx="2926200" cy="257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2" name="Google Shape;112;p139"/>
          <p:cNvSpPr txBox="1"/>
          <p:nvPr>
            <p:ph idx="10" type="dt"/>
          </p:nvPr>
        </p:nvSpPr>
        <p:spPr>
          <a:xfrm>
            <a:off x="457200" y="4783455"/>
            <a:ext cx="2103000" cy="257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3" name="Google Shape;113;p139"/>
          <p:cNvSpPr txBox="1"/>
          <p:nvPr>
            <p:ph idx="12" type="sldNum"/>
          </p:nvPr>
        </p:nvSpPr>
        <p:spPr>
          <a:xfrm>
            <a:off x="8472457" y="4663216"/>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4" name="Shape 114"/>
        <p:cNvGrpSpPr/>
        <p:nvPr/>
      </p:nvGrpSpPr>
      <p:grpSpPr>
        <a:xfrm>
          <a:off x="0" y="0"/>
          <a:ext cx="0" cy="0"/>
          <a:chOff x="0" y="0"/>
          <a:chExt cx="0" cy="0"/>
        </a:xfrm>
      </p:grpSpPr>
      <p:sp>
        <p:nvSpPr>
          <p:cNvPr id="115" name="Google Shape;115;p14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algn="ctr">
              <a:lnSpc>
                <a:spcPct val="100000"/>
              </a:lnSpc>
              <a:spcBef>
                <a:spcPts val="0"/>
              </a:spcBef>
              <a:spcAft>
                <a:spcPts val="0"/>
              </a:spcAft>
              <a:buClr>
                <a:schemeClr val="dk1"/>
              </a:buClr>
              <a:buSzPts val="5200"/>
              <a:buFont typeface="Arial"/>
              <a:buNone/>
              <a:defRPr sz="5200">
                <a:solidFill>
                  <a:schemeClr val="dk1"/>
                </a:solidFill>
              </a:defRPr>
            </a:lvl2pPr>
            <a:lvl3pPr lvl="2" algn="ctr">
              <a:lnSpc>
                <a:spcPct val="100000"/>
              </a:lnSpc>
              <a:spcBef>
                <a:spcPts val="0"/>
              </a:spcBef>
              <a:spcAft>
                <a:spcPts val="0"/>
              </a:spcAft>
              <a:buClr>
                <a:schemeClr val="dk1"/>
              </a:buClr>
              <a:buSzPts val="5200"/>
              <a:buFont typeface="Arial"/>
              <a:buNone/>
              <a:defRPr sz="5200">
                <a:solidFill>
                  <a:schemeClr val="dk1"/>
                </a:solidFill>
              </a:defRPr>
            </a:lvl3pPr>
            <a:lvl4pPr lvl="3" algn="ctr">
              <a:lnSpc>
                <a:spcPct val="100000"/>
              </a:lnSpc>
              <a:spcBef>
                <a:spcPts val="0"/>
              </a:spcBef>
              <a:spcAft>
                <a:spcPts val="0"/>
              </a:spcAft>
              <a:buClr>
                <a:schemeClr val="dk1"/>
              </a:buClr>
              <a:buSzPts val="5200"/>
              <a:buFont typeface="Arial"/>
              <a:buNone/>
              <a:defRPr sz="5200">
                <a:solidFill>
                  <a:schemeClr val="dk1"/>
                </a:solidFill>
              </a:defRPr>
            </a:lvl4pPr>
            <a:lvl5pPr lvl="4" algn="ctr">
              <a:lnSpc>
                <a:spcPct val="100000"/>
              </a:lnSpc>
              <a:spcBef>
                <a:spcPts val="0"/>
              </a:spcBef>
              <a:spcAft>
                <a:spcPts val="0"/>
              </a:spcAft>
              <a:buClr>
                <a:schemeClr val="dk1"/>
              </a:buClr>
              <a:buSzPts val="5200"/>
              <a:buFont typeface="Arial"/>
              <a:buNone/>
              <a:defRPr sz="5200">
                <a:solidFill>
                  <a:schemeClr val="dk1"/>
                </a:solidFill>
              </a:defRPr>
            </a:lvl5pPr>
            <a:lvl6pPr lvl="5" algn="ctr">
              <a:lnSpc>
                <a:spcPct val="100000"/>
              </a:lnSpc>
              <a:spcBef>
                <a:spcPts val="0"/>
              </a:spcBef>
              <a:spcAft>
                <a:spcPts val="0"/>
              </a:spcAft>
              <a:buClr>
                <a:schemeClr val="dk1"/>
              </a:buClr>
              <a:buSzPts val="5200"/>
              <a:buFont typeface="Arial"/>
              <a:buNone/>
              <a:defRPr sz="5200">
                <a:solidFill>
                  <a:schemeClr val="dk1"/>
                </a:solidFill>
              </a:defRPr>
            </a:lvl6pPr>
            <a:lvl7pPr lvl="6" algn="ctr">
              <a:lnSpc>
                <a:spcPct val="100000"/>
              </a:lnSpc>
              <a:spcBef>
                <a:spcPts val="0"/>
              </a:spcBef>
              <a:spcAft>
                <a:spcPts val="0"/>
              </a:spcAft>
              <a:buClr>
                <a:schemeClr val="dk1"/>
              </a:buClr>
              <a:buSzPts val="5200"/>
              <a:buFont typeface="Arial"/>
              <a:buNone/>
              <a:defRPr sz="5200">
                <a:solidFill>
                  <a:schemeClr val="dk1"/>
                </a:solidFill>
              </a:defRPr>
            </a:lvl7pPr>
            <a:lvl8pPr lvl="7" algn="ctr">
              <a:lnSpc>
                <a:spcPct val="100000"/>
              </a:lnSpc>
              <a:spcBef>
                <a:spcPts val="0"/>
              </a:spcBef>
              <a:spcAft>
                <a:spcPts val="0"/>
              </a:spcAft>
              <a:buClr>
                <a:schemeClr val="dk1"/>
              </a:buClr>
              <a:buSzPts val="5200"/>
              <a:buFont typeface="Arial"/>
              <a:buNone/>
              <a:defRPr sz="5200">
                <a:solidFill>
                  <a:schemeClr val="dk1"/>
                </a:solidFill>
              </a:defRPr>
            </a:lvl8pPr>
            <a:lvl9pPr lvl="8" algn="ctr">
              <a:lnSpc>
                <a:spcPct val="100000"/>
              </a:lnSpc>
              <a:spcBef>
                <a:spcPts val="0"/>
              </a:spcBef>
              <a:spcAft>
                <a:spcPts val="0"/>
              </a:spcAft>
              <a:buClr>
                <a:schemeClr val="dk1"/>
              </a:buClr>
              <a:buSzPts val="5200"/>
              <a:buFont typeface="Arial"/>
              <a:buNone/>
              <a:defRPr sz="5200">
                <a:solidFill>
                  <a:schemeClr val="dk1"/>
                </a:solidFill>
              </a:defRPr>
            </a:lvl9pPr>
          </a:lstStyle>
          <a:p/>
        </p:txBody>
      </p:sp>
      <p:sp>
        <p:nvSpPr>
          <p:cNvPr id="116" name="Google Shape;116;p14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117" name="Google Shape;117;p140"/>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8" name="Shape 118"/>
        <p:cNvGrpSpPr/>
        <p:nvPr/>
      </p:nvGrpSpPr>
      <p:grpSpPr>
        <a:xfrm>
          <a:off x="0" y="0"/>
          <a:ext cx="0" cy="0"/>
          <a:chOff x="0" y="0"/>
          <a:chExt cx="0" cy="0"/>
        </a:xfrm>
      </p:grpSpPr>
      <p:sp>
        <p:nvSpPr>
          <p:cNvPr id="119" name="Google Shape;119;p1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2800"/>
              <a:buFont typeface="Arial"/>
              <a:buNone/>
              <a:defRPr sz="2800">
                <a:solidFill>
                  <a:schemeClr val="dk1"/>
                </a:solidFill>
              </a:defRPr>
            </a:lvl2pPr>
            <a:lvl3pPr lvl="2" algn="l">
              <a:lnSpc>
                <a:spcPct val="100000"/>
              </a:lnSpc>
              <a:spcBef>
                <a:spcPts val="0"/>
              </a:spcBef>
              <a:spcAft>
                <a:spcPts val="0"/>
              </a:spcAft>
              <a:buClr>
                <a:schemeClr val="dk1"/>
              </a:buClr>
              <a:buSzPts val="2800"/>
              <a:buFont typeface="Arial"/>
              <a:buNone/>
              <a:defRPr sz="2800">
                <a:solidFill>
                  <a:schemeClr val="dk1"/>
                </a:solidFill>
              </a:defRPr>
            </a:lvl3pPr>
            <a:lvl4pPr lvl="3" algn="l">
              <a:lnSpc>
                <a:spcPct val="100000"/>
              </a:lnSpc>
              <a:spcBef>
                <a:spcPts val="0"/>
              </a:spcBef>
              <a:spcAft>
                <a:spcPts val="0"/>
              </a:spcAft>
              <a:buClr>
                <a:schemeClr val="dk1"/>
              </a:buClr>
              <a:buSzPts val="2800"/>
              <a:buFont typeface="Arial"/>
              <a:buNone/>
              <a:defRPr sz="2800">
                <a:solidFill>
                  <a:schemeClr val="dk1"/>
                </a:solidFill>
              </a:defRPr>
            </a:lvl4pPr>
            <a:lvl5pPr lvl="4" algn="l">
              <a:lnSpc>
                <a:spcPct val="100000"/>
              </a:lnSpc>
              <a:spcBef>
                <a:spcPts val="0"/>
              </a:spcBef>
              <a:spcAft>
                <a:spcPts val="0"/>
              </a:spcAft>
              <a:buClr>
                <a:schemeClr val="dk1"/>
              </a:buClr>
              <a:buSzPts val="2800"/>
              <a:buFont typeface="Arial"/>
              <a:buNone/>
              <a:defRPr sz="2800">
                <a:solidFill>
                  <a:schemeClr val="dk1"/>
                </a:solidFill>
              </a:defRPr>
            </a:lvl5pPr>
            <a:lvl6pPr lvl="5" algn="l">
              <a:lnSpc>
                <a:spcPct val="100000"/>
              </a:lnSpc>
              <a:spcBef>
                <a:spcPts val="0"/>
              </a:spcBef>
              <a:spcAft>
                <a:spcPts val="0"/>
              </a:spcAft>
              <a:buClr>
                <a:schemeClr val="dk1"/>
              </a:buClr>
              <a:buSzPts val="2800"/>
              <a:buFont typeface="Arial"/>
              <a:buNone/>
              <a:defRPr sz="2800">
                <a:solidFill>
                  <a:schemeClr val="dk1"/>
                </a:solidFill>
              </a:defRPr>
            </a:lvl6pPr>
            <a:lvl7pPr lvl="6" algn="l">
              <a:lnSpc>
                <a:spcPct val="100000"/>
              </a:lnSpc>
              <a:spcBef>
                <a:spcPts val="0"/>
              </a:spcBef>
              <a:spcAft>
                <a:spcPts val="0"/>
              </a:spcAft>
              <a:buClr>
                <a:schemeClr val="dk1"/>
              </a:buClr>
              <a:buSzPts val="2800"/>
              <a:buFont typeface="Arial"/>
              <a:buNone/>
              <a:defRPr sz="2800">
                <a:solidFill>
                  <a:schemeClr val="dk1"/>
                </a:solidFill>
              </a:defRPr>
            </a:lvl7pPr>
            <a:lvl8pPr lvl="7" algn="l">
              <a:lnSpc>
                <a:spcPct val="100000"/>
              </a:lnSpc>
              <a:spcBef>
                <a:spcPts val="0"/>
              </a:spcBef>
              <a:spcAft>
                <a:spcPts val="0"/>
              </a:spcAft>
              <a:buClr>
                <a:schemeClr val="dk1"/>
              </a:buClr>
              <a:buSzPts val="2800"/>
              <a:buFont typeface="Arial"/>
              <a:buNone/>
              <a:defRPr sz="2800">
                <a:solidFill>
                  <a:schemeClr val="dk1"/>
                </a:solidFill>
              </a:defRPr>
            </a:lvl8pPr>
            <a:lvl9pPr lvl="8" algn="l">
              <a:lnSpc>
                <a:spcPct val="100000"/>
              </a:lnSpc>
              <a:spcBef>
                <a:spcPts val="0"/>
              </a:spcBef>
              <a:spcAft>
                <a:spcPts val="0"/>
              </a:spcAft>
              <a:buClr>
                <a:schemeClr val="dk1"/>
              </a:buClr>
              <a:buSzPts val="2800"/>
              <a:buFont typeface="Arial"/>
              <a:buNone/>
              <a:defRPr sz="2800">
                <a:solidFill>
                  <a:schemeClr val="dk1"/>
                </a:solidFill>
              </a:defRPr>
            </a:lvl9pPr>
          </a:lstStyle>
          <a:p/>
        </p:txBody>
      </p:sp>
      <p:sp>
        <p:nvSpPr>
          <p:cNvPr id="120" name="Google Shape;120;p1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28600" lvl="0" marL="457200" marR="0" algn="l">
              <a:lnSpc>
                <a:spcPct val="115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indent="-228600" lvl="1" marL="9144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121" name="Google Shape;121;p141"/>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22" name="Shape 122"/>
        <p:cNvGrpSpPr/>
        <p:nvPr/>
      </p:nvGrpSpPr>
      <p:grpSpPr>
        <a:xfrm>
          <a:off x="0" y="0"/>
          <a:ext cx="0" cy="0"/>
          <a:chOff x="0" y="0"/>
          <a:chExt cx="0" cy="0"/>
        </a:xfrm>
      </p:grpSpPr>
      <p:sp>
        <p:nvSpPr>
          <p:cNvPr id="123" name="Google Shape;123;p1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3900"/>
              <a:buFont typeface="Arial"/>
              <a:buNone/>
              <a:defRPr b="0" i="0" sz="3900" u="none" cap="none" strike="noStrike">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2800"/>
              <a:buFont typeface="Arial"/>
              <a:buNone/>
              <a:defRPr sz="2800">
                <a:solidFill>
                  <a:schemeClr val="dk1"/>
                </a:solidFill>
              </a:defRPr>
            </a:lvl2pPr>
            <a:lvl3pPr lvl="2" algn="l">
              <a:lnSpc>
                <a:spcPct val="100000"/>
              </a:lnSpc>
              <a:spcBef>
                <a:spcPts val="0"/>
              </a:spcBef>
              <a:spcAft>
                <a:spcPts val="0"/>
              </a:spcAft>
              <a:buClr>
                <a:schemeClr val="dk1"/>
              </a:buClr>
              <a:buSzPts val="2800"/>
              <a:buFont typeface="Arial"/>
              <a:buNone/>
              <a:defRPr sz="2800">
                <a:solidFill>
                  <a:schemeClr val="dk1"/>
                </a:solidFill>
              </a:defRPr>
            </a:lvl3pPr>
            <a:lvl4pPr lvl="3" algn="l">
              <a:lnSpc>
                <a:spcPct val="100000"/>
              </a:lnSpc>
              <a:spcBef>
                <a:spcPts val="0"/>
              </a:spcBef>
              <a:spcAft>
                <a:spcPts val="0"/>
              </a:spcAft>
              <a:buClr>
                <a:schemeClr val="dk1"/>
              </a:buClr>
              <a:buSzPts val="2800"/>
              <a:buFont typeface="Arial"/>
              <a:buNone/>
              <a:defRPr sz="2800">
                <a:solidFill>
                  <a:schemeClr val="dk1"/>
                </a:solidFill>
              </a:defRPr>
            </a:lvl4pPr>
            <a:lvl5pPr lvl="4" algn="l">
              <a:lnSpc>
                <a:spcPct val="100000"/>
              </a:lnSpc>
              <a:spcBef>
                <a:spcPts val="0"/>
              </a:spcBef>
              <a:spcAft>
                <a:spcPts val="0"/>
              </a:spcAft>
              <a:buClr>
                <a:schemeClr val="dk1"/>
              </a:buClr>
              <a:buSzPts val="2800"/>
              <a:buFont typeface="Arial"/>
              <a:buNone/>
              <a:defRPr sz="2800">
                <a:solidFill>
                  <a:schemeClr val="dk1"/>
                </a:solidFill>
              </a:defRPr>
            </a:lvl5pPr>
            <a:lvl6pPr lvl="5" algn="l">
              <a:lnSpc>
                <a:spcPct val="100000"/>
              </a:lnSpc>
              <a:spcBef>
                <a:spcPts val="0"/>
              </a:spcBef>
              <a:spcAft>
                <a:spcPts val="0"/>
              </a:spcAft>
              <a:buClr>
                <a:schemeClr val="dk1"/>
              </a:buClr>
              <a:buSzPts val="2800"/>
              <a:buFont typeface="Arial"/>
              <a:buNone/>
              <a:defRPr sz="2800">
                <a:solidFill>
                  <a:schemeClr val="dk1"/>
                </a:solidFill>
              </a:defRPr>
            </a:lvl6pPr>
            <a:lvl7pPr lvl="6" algn="l">
              <a:lnSpc>
                <a:spcPct val="100000"/>
              </a:lnSpc>
              <a:spcBef>
                <a:spcPts val="0"/>
              </a:spcBef>
              <a:spcAft>
                <a:spcPts val="0"/>
              </a:spcAft>
              <a:buClr>
                <a:schemeClr val="dk1"/>
              </a:buClr>
              <a:buSzPts val="2800"/>
              <a:buFont typeface="Arial"/>
              <a:buNone/>
              <a:defRPr sz="2800">
                <a:solidFill>
                  <a:schemeClr val="dk1"/>
                </a:solidFill>
              </a:defRPr>
            </a:lvl7pPr>
            <a:lvl8pPr lvl="7" algn="l">
              <a:lnSpc>
                <a:spcPct val="100000"/>
              </a:lnSpc>
              <a:spcBef>
                <a:spcPts val="0"/>
              </a:spcBef>
              <a:spcAft>
                <a:spcPts val="0"/>
              </a:spcAft>
              <a:buClr>
                <a:schemeClr val="dk1"/>
              </a:buClr>
              <a:buSzPts val="2800"/>
              <a:buFont typeface="Arial"/>
              <a:buNone/>
              <a:defRPr sz="2800">
                <a:solidFill>
                  <a:schemeClr val="dk1"/>
                </a:solidFill>
              </a:defRPr>
            </a:lvl8pPr>
            <a:lvl9pPr lvl="8" algn="l">
              <a:lnSpc>
                <a:spcPct val="100000"/>
              </a:lnSpc>
              <a:spcBef>
                <a:spcPts val="0"/>
              </a:spcBef>
              <a:spcAft>
                <a:spcPts val="0"/>
              </a:spcAft>
              <a:buClr>
                <a:schemeClr val="dk1"/>
              </a:buClr>
              <a:buSzPts val="2800"/>
              <a:buFont typeface="Arial"/>
              <a:buNone/>
              <a:defRPr sz="2800">
                <a:solidFill>
                  <a:schemeClr val="dk1"/>
                </a:solidFill>
              </a:defRPr>
            </a:lvl9pPr>
          </a:lstStyle>
          <a:p/>
        </p:txBody>
      </p:sp>
      <p:sp>
        <p:nvSpPr>
          <p:cNvPr id="124" name="Google Shape;124;p142"/>
          <p:cNvSpPr txBox="1"/>
          <p:nvPr>
            <p:ph idx="1" type="body"/>
          </p:nvPr>
        </p:nvSpPr>
        <p:spPr>
          <a:xfrm>
            <a:off x="457200" y="1183005"/>
            <a:ext cx="3977700" cy="311700"/>
          </a:xfrm>
          <a:prstGeom prst="rect">
            <a:avLst/>
          </a:prstGeom>
          <a:noFill/>
          <a:ln>
            <a:noFill/>
          </a:ln>
        </p:spPr>
        <p:txBody>
          <a:bodyPr anchorCtr="0" anchor="t" bIns="91425" lIns="91425" spcFirstLastPara="1" rIns="91425" wrap="square" tIns="91425">
            <a:noAutofit/>
          </a:bodyPr>
          <a:lstStyle>
            <a:lvl1pPr indent="-228600" lvl="0" marL="457200" marR="0" algn="l">
              <a:lnSpc>
                <a:spcPct val="115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indent="-228600" lvl="1" marL="9144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125" name="Google Shape;125;p142"/>
          <p:cNvSpPr txBox="1"/>
          <p:nvPr>
            <p:ph idx="2" type="body"/>
          </p:nvPr>
        </p:nvSpPr>
        <p:spPr>
          <a:xfrm>
            <a:off x="4709160" y="1183005"/>
            <a:ext cx="3977700" cy="311700"/>
          </a:xfrm>
          <a:prstGeom prst="rect">
            <a:avLst/>
          </a:prstGeom>
          <a:noFill/>
          <a:ln>
            <a:noFill/>
          </a:ln>
        </p:spPr>
        <p:txBody>
          <a:bodyPr anchorCtr="0" anchor="t" bIns="91425" lIns="91425" spcFirstLastPara="1" rIns="91425" wrap="square" tIns="91425">
            <a:noAutofit/>
          </a:bodyPr>
          <a:lstStyle>
            <a:lvl1pPr indent="-228600" lvl="0" marL="457200" marR="0" algn="l">
              <a:lnSpc>
                <a:spcPct val="115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indent="-228600" lvl="1" marL="9144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126" name="Google Shape;126;p142"/>
          <p:cNvSpPr txBox="1"/>
          <p:nvPr>
            <p:ph idx="11" type="ftr"/>
          </p:nvPr>
        </p:nvSpPr>
        <p:spPr>
          <a:xfrm>
            <a:off x="3108960" y="4783455"/>
            <a:ext cx="2926200" cy="257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7" name="Google Shape;127;p142"/>
          <p:cNvSpPr txBox="1"/>
          <p:nvPr>
            <p:ph idx="10" type="dt"/>
          </p:nvPr>
        </p:nvSpPr>
        <p:spPr>
          <a:xfrm>
            <a:off x="457200" y="4783455"/>
            <a:ext cx="2103000" cy="257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8" name="Google Shape;128;p142"/>
          <p:cNvSpPr txBox="1"/>
          <p:nvPr>
            <p:ph idx="12" type="sldNum"/>
          </p:nvPr>
        </p:nvSpPr>
        <p:spPr>
          <a:xfrm>
            <a:off x="8472457" y="4663216"/>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9" name="Shape 129"/>
        <p:cNvGrpSpPr/>
        <p:nvPr/>
      </p:nvGrpSpPr>
      <p:grpSpPr>
        <a:xfrm>
          <a:off x="0" y="0"/>
          <a:ext cx="0" cy="0"/>
          <a:chOff x="0" y="0"/>
          <a:chExt cx="0" cy="0"/>
        </a:xfrm>
      </p:grpSpPr>
      <p:sp>
        <p:nvSpPr>
          <p:cNvPr id="130" name="Google Shape;130;p14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algn="ctr">
              <a:lnSpc>
                <a:spcPct val="100000"/>
              </a:lnSpc>
              <a:spcBef>
                <a:spcPts val="0"/>
              </a:spcBef>
              <a:spcAft>
                <a:spcPts val="0"/>
              </a:spcAft>
              <a:buClr>
                <a:schemeClr val="dk1"/>
              </a:buClr>
              <a:buSzPts val="3600"/>
              <a:buFont typeface="Arial"/>
              <a:buNone/>
              <a:defRPr sz="3600">
                <a:solidFill>
                  <a:schemeClr val="dk1"/>
                </a:solidFill>
              </a:defRPr>
            </a:lvl2pPr>
            <a:lvl3pPr lvl="2" algn="ctr">
              <a:lnSpc>
                <a:spcPct val="100000"/>
              </a:lnSpc>
              <a:spcBef>
                <a:spcPts val="0"/>
              </a:spcBef>
              <a:spcAft>
                <a:spcPts val="0"/>
              </a:spcAft>
              <a:buClr>
                <a:schemeClr val="dk1"/>
              </a:buClr>
              <a:buSzPts val="3600"/>
              <a:buFont typeface="Arial"/>
              <a:buNone/>
              <a:defRPr sz="3600">
                <a:solidFill>
                  <a:schemeClr val="dk1"/>
                </a:solidFill>
              </a:defRPr>
            </a:lvl3pPr>
            <a:lvl4pPr lvl="3" algn="ctr">
              <a:lnSpc>
                <a:spcPct val="100000"/>
              </a:lnSpc>
              <a:spcBef>
                <a:spcPts val="0"/>
              </a:spcBef>
              <a:spcAft>
                <a:spcPts val="0"/>
              </a:spcAft>
              <a:buClr>
                <a:schemeClr val="dk1"/>
              </a:buClr>
              <a:buSzPts val="3600"/>
              <a:buFont typeface="Arial"/>
              <a:buNone/>
              <a:defRPr sz="3600">
                <a:solidFill>
                  <a:schemeClr val="dk1"/>
                </a:solidFill>
              </a:defRPr>
            </a:lvl4pPr>
            <a:lvl5pPr lvl="4" algn="ctr">
              <a:lnSpc>
                <a:spcPct val="100000"/>
              </a:lnSpc>
              <a:spcBef>
                <a:spcPts val="0"/>
              </a:spcBef>
              <a:spcAft>
                <a:spcPts val="0"/>
              </a:spcAft>
              <a:buClr>
                <a:schemeClr val="dk1"/>
              </a:buClr>
              <a:buSzPts val="3600"/>
              <a:buFont typeface="Arial"/>
              <a:buNone/>
              <a:defRPr sz="3600">
                <a:solidFill>
                  <a:schemeClr val="dk1"/>
                </a:solidFill>
              </a:defRPr>
            </a:lvl5pPr>
            <a:lvl6pPr lvl="5" algn="ctr">
              <a:lnSpc>
                <a:spcPct val="100000"/>
              </a:lnSpc>
              <a:spcBef>
                <a:spcPts val="0"/>
              </a:spcBef>
              <a:spcAft>
                <a:spcPts val="0"/>
              </a:spcAft>
              <a:buClr>
                <a:schemeClr val="dk1"/>
              </a:buClr>
              <a:buSzPts val="3600"/>
              <a:buFont typeface="Arial"/>
              <a:buNone/>
              <a:defRPr sz="3600">
                <a:solidFill>
                  <a:schemeClr val="dk1"/>
                </a:solidFill>
              </a:defRPr>
            </a:lvl6pPr>
            <a:lvl7pPr lvl="6" algn="ctr">
              <a:lnSpc>
                <a:spcPct val="100000"/>
              </a:lnSpc>
              <a:spcBef>
                <a:spcPts val="0"/>
              </a:spcBef>
              <a:spcAft>
                <a:spcPts val="0"/>
              </a:spcAft>
              <a:buClr>
                <a:schemeClr val="dk1"/>
              </a:buClr>
              <a:buSzPts val="3600"/>
              <a:buFont typeface="Arial"/>
              <a:buNone/>
              <a:defRPr sz="3600">
                <a:solidFill>
                  <a:schemeClr val="dk1"/>
                </a:solidFill>
              </a:defRPr>
            </a:lvl7pPr>
            <a:lvl8pPr lvl="7" algn="ctr">
              <a:lnSpc>
                <a:spcPct val="100000"/>
              </a:lnSpc>
              <a:spcBef>
                <a:spcPts val="0"/>
              </a:spcBef>
              <a:spcAft>
                <a:spcPts val="0"/>
              </a:spcAft>
              <a:buClr>
                <a:schemeClr val="dk1"/>
              </a:buClr>
              <a:buSzPts val="3600"/>
              <a:buFont typeface="Arial"/>
              <a:buNone/>
              <a:defRPr sz="3600">
                <a:solidFill>
                  <a:schemeClr val="dk1"/>
                </a:solidFill>
              </a:defRPr>
            </a:lvl8pPr>
            <a:lvl9pPr lvl="8" algn="ctr">
              <a:lnSpc>
                <a:spcPct val="100000"/>
              </a:lnSpc>
              <a:spcBef>
                <a:spcPts val="0"/>
              </a:spcBef>
              <a:spcAft>
                <a:spcPts val="0"/>
              </a:spcAft>
              <a:buClr>
                <a:schemeClr val="dk1"/>
              </a:buClr>
              <a:buSzPts val="3600"/>
              <a:buFont typeface="Arial"/>
              <a:buNone/>
              <a:defRPr sz="3600">
                <a:solidFill>
                  <a:schemeClr val="dk1"/>
                </a:solidFill>
              </a:defRPr>
            </a:lvl9pPr>
          </a:lstStyle>
          <a:p/>
        </p:txBody>
      </p:sp>
      <p:sp>
        <p:nvSpPr>
          <p:cNvPr id="131" name="Google Shape;131;p143"/>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3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2" name="Shape 132"/>
        <p:cNvGrpSpPr/>
        <p:nvPr/>
      </p:nvGrpSpPr>
      <p:grpSpPr>
        <a:xfrm>
          <a:off x="0" y="0"/>
          <a:ext cx="0" cy="0"/>
          <a:chOff x="0" y="0"/>
          <a:chExt cx="0" cy="0"/>
        </a:xfrm>
      </p:grpSpPr>
      <p:sp>
        <p:nvSpPr>
          <p:cNvPr id="133" name="Google Shape;133;p1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2800"/>
              <a:buFont typeface="Arial"/>
              <a:buNone/>
              <a:defRPr sz="2800">
                <a:solidFill>
                  <a:schemeClr val="dk1"/>
                </a:solidFill>
              </a:defRPr>
            </a:lvl2pPr>
            <a:lvl3pPr lvl="2" algn="l">
              <a:lnSpc>
                <a:spcPct val="100000"/>
              </a:lnSpc>
              <a:spcBef>
                <a:spcPts val="0"/>
              </a:spcBef>
              <a:spcAft>
                <a:spcPts val="0"/>
              </a:spcAft>
              <a:buClr>
                <a:schemeClr val="dk1"/>
              </a:buClr>
              <a:buSzPts val="2800"/>
              <a:buFont typeface="Arial"/>
              <a:buNone/>
              <a:defRPr sz="2800">
                <a:solidFill>
                  <a:schemeClr val="dk1"/>
                </a:solidFill>
              </a:defRPr>
            </a:lvl3pPr>
            <a:lvl4pPr lvl="3" algn="l">
              <a:lnSpc>
                <a:spcPct val="100000"/>
              </a:lnSpc>
              <a:spcBef>
                <a:spcPts val="0"/>
              </a:spcBef>
              <a:spcAft>
                <a:spcPts val="0"/>
              </a:spcAft>
              <a:buClr>
                <a:schemeClr val="dk1"/>
              </a:buClr>
              <a:buSzPts val="2800"/>
              <a:buFont typeface="Arial"/>
              <a:buNone/>
              <a:defRPr sz="2800">
                <a:solidFill>
                  <a:schemeClr val="dk1"/>
                </a:solidFill>
              </a:defRPr>
            </a:lvl4pPr>
            <a:lvl5pPr lvl="4" algn="l">
              <a:lnSpc>
                <a:spcPct val="100000"/>
              </a:lnSpc>
              <a:spcBef>
                <a:spcPts val="0"/>
              </a:spcBef>
              <a:spcAft>
                <a:spcPts val="0"/>
              </a:spcAft>
              <a:buClr>
                <a:schemeClr val="dk1"/>
              </a:buClr>
              <a:buSzPts val="2800"/>
              <a:buFont typeface="Arial"/>
              <a:buNone/>
              <a:defRPr sz="2800">
                <a:solidFill>
                  <a:schemeClr val="dk1"/>
                </a:solidFill>
              </a:defRPr>
            </a:lvl5pPr>
            <a:lvl6pPr lvl="5" algn="l">
              <a:lnSpc>
                <a:spcPct val="100000"/>
              </a:lnSpc>
              <a:spcBef>
                <a:spcPts val="0"/>
              </a:spcBef>
              <a:spcAft>
                <a:spcPts val="0"/>
              </a:spcAft>
              <a:buClr>
                <a:schemeClr val="dk1"/>
              </a:buClr>
              <a:buSzPts val="2800"/>
              <a:buFont typeface="Arial"/>
              <a:buNone/>
              <a:defRPr sz="2800">
                <a:solidFill>
                  <a:schemeClr val="dk1"/>
                </a:solidFill>
              </a:defRPr>
            </a:lvl6pPr>
            <a:lvl7pPr lvl="6" algn="l">
              <a:lnSpc>
                <a:spcPct val="100000"/>
              </a:lnSpc>
              <a:spcBef>
                <a:spcPts val="0"/>
              </a:spcBef>
              <a:spcAft>
                <a:spcPts val="0"/>
              </a:spcAft>
              <a:buClr>
                <a:schemeClr val="dk1"/>
              </a:buClr>
              <a:buSzPts val="2800"/>
              <a:buFont typeface="Arial"/>
              <a:buNone/>
              <a:defRPr sz="2800">
                <a:solidFill>
                  <a:schemeClr val="dk1"/>
                </a:solidFill>
              </a:defRPr>
            </a:lvl7pPr>
            <a:lvl8pPr lvl="7" algn="l">
              <a:lnSpc>
                <a:spcPct val="100000"/>
              </a:lnSpc>
              <a:spcBef>
                <a:spcPts val="0"/>
              </a:spcBef>
              <a:spcAft>
                <a:spcPts val="0"/>
              </a:spcAft>
              <a:buClr>
                <a:schemeClr val="dk1"/>
              </a:buClr>
              <a:buSzPts val="2800"/>
              <a:buFont typeface="Arial"/>
              <a:buNone/>
              <a:defRPr sz="2800">
                <a:solidFill>
                  <a:schemeClr val="dk1"/>
                </a:solidFill>
              </a:defRPr>
            </a:lvl8pPr>
            <a:lvl9pPr lvl="8" algn="l">
              <a:lnSpc>
                <a:spcPct val="100000"/>
              </a:lnSpc>
              <a:spcBef>
                <a:spcPts val="0"/>
              </a:spcBef>
              <a:spcAft>
                <a:spcPts val="0"/>
              </a:spcAft>
              <a:buClr>
                <a:schemeClr val="dk1"/>
              </a:buClr>
              <a:buSzPts val="2800"/>
              <a:buFont typeface="Arial"/>
              <a:buNone/>
              <a:defRPr sz="2800">
                <a:solidFill>
                  <a:schemeClr val="dk1"/>
                </a:solidFill>
              </a:defRPr>
            </a:lvl9pPr>
          </a:lstStyle>
          <a:p/>
        </p:txBody>
      </p:sp>
      <p:sp>
        <p:nvSpPr>
          <p:cNvPr id="134" name="Google Shape;134;p14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228600" lvl="0" marL="457200" marR="0" algn="l">
              <a:lnSpc>
                <a:spcPct val="115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1pPr>
            <a:lvl2pPr indent="-228600" lvl="1" marL="914400" marR="0" algn="l">
              <a:lnSpc>
                <a:spcPct val="115000"/>
              </a:lnSpc>
              <a:spcBef>
                <a:spcPts val="16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2pPr>
            <a:lvl3pPr indent="-228600" lvl="2" marL="1371600" marR="0" algn="l">
              <a:lnSpc>
                <a:spcPct val="115000"/>
              </a:lnSpc>
              <a:spcBef>
                <a:spcPts val="16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3pPr>
            <a:lvl4pPr indent="-228600" lvl="3" marL="1828800" marR="0" algn="l">
              <a:lnSpc>
                <a:spcPct val="115000"/>
              </a:lnSpc>
              <a:spcBef>
                <a:spcPts val="16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4pPr>
            <a:lvl5pPr indent="-228600" lvl="4" marL="2286000" marR="0" algn="l">
              <a:lnSpc>
                <a:spcPct val="115000"/>
              </a:lnSpc>
              <a:spcBef>
                <a:spcPts val="16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5pPr>
            <a:lvl6pPr indent="-228600" lvl="5" marL="2743200" marR="0" algn="l">
              <a:lnSpc>
                <a:spcPct val="115000"/>
              </a:lnSpc>
              <a:spcBef>
                <a:spcPts val="16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6pPr>
            <a:lvl7pPr indent="-228600" lvl="6" marL="3200400" marR="0" algn="l">
              <a:lnSpc>
                <a:spcPct val="115000"/>
              </a:lnSpc>
              <a:spcBef>
                <a:spcPts val="16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7pPr>
            <a:lvl8pPr indent="-228600" lvl="7" marL="3657600" marR="0" algn="l">
              <a:lnSpc>
                <a:spcPct val="115000"/>
              </a:lnSpc>
              <a:spcBef>
                <a:spcPts val="16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8pPr>
            <a:lvl9pPr indent="-228600" lvl="8" marL="4114800" marR="0" algn="l">
              <a:lnSpc>
                <a:spcPct val="115000"/>
              </a:lnSpc>
              <a:spcBef>
                <a:spcPts val="1600"/>
              </a:spcBef>
              <a:spcAft>
                <a:spcPts val="1600"/>
              </a:spcAft>
              <a:buClr>
                <a:schemeClr val="dk2"/>
              </a:buClr>
              <a:buSzPts val="1200"/>
              <a:buFont typeface="Arial"/>
              <a:buNone/>
              <a:defRPr b="0" i="0" sz="1200" u="none" cap="none" strike="noStrike">
                <a:solidFill>
                  <a:schemeClr val="dk2"/>
                </a:solidFill>
                <a:latin typeface="Arial"/>
                <a:ea typeface="Arial"/>
                <a:cs typeface="Arial"/>
                <a:sym typeface="Arial"/>
              </a:defRPr>
            </a:lvl9pPr>
          </a:lstStyle>
          <a:p/>
        </p:txBody>
      </p:sp>
      <p:sp>
        <p:nvSpPr>
          <p:cNvPr id="135" name="Google Shape;135;p14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228600" lvl="0" marL="457200" marR="0" algn="l">
              <a:lnSpc>
                <a:spcPct val="115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1pPr>
            <a:lvl2pPr indent="-228600" lvl="1" marL="914400" marR="0" algn="l">
              <a:lnSpc>
                <a:spcPct val="115000"/>
              </a:lnSpc>
              <a:spcBef>
                <a:spcPts val="16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2pPr>
            <a:lvl3pPr indent="-228600" lvl="2" marL="1371600" marR="0" algn="l">
              <a:lnSpc>
                <a:spcPct val="115000"/>
              </a:lnSpc>
              <a:spcBef>
                <a:spcPts val="16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3pPr>
            <a:lvl4pPr indent="-228600" lvl="3" marL="1828800" marR="0" algn="l">
              <a:lnSpc>
                <a:spcPct val="115000"/>
              </a:lnSpc>
              <a:spcBef>
                <a:spcPts val="16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4pPr>
            <a:lvl5pPr indent="-228600" lvl="4" marL="2286000" marR="0" algn="l">
              <a:lnSpc>
                <a:spcPct val="115000"/>
              </a:lnSpc>
              <a:spcBef>
                <a:spcPts val="16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5pPr>
            <a:lvl6pPr indent="-228600" lvl="5" marL="2743200" marR="0" algn="l">
              <a:lnSpc>
                <a:spcPct val="115000"/>
              </a:lnSpc>
              <a:spcBef>
                <a:spcPts val="16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6pPr>
            <a:lvl7pPr indent="-228600" lvl="6" marL="3200400" marR="0" algn="l">
              <a:lnSpc>
                <a:spcPct val="115000"/>
              </a:lnSpc>
              <a:spcBef>
                <a:spcPts val="16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7pPr>
            <a:lvl8pPr indent="-228600" lvl="7" marL="3657600" marR="0" algn="l">
              <a:lnSpc>
                <a:spcPct val="115000"/>
              </a:lnSpc>
              <a:spcBef>
                <a:spcPts val="16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8pPr>
            <a:lvl9pPr indent="-228600" lvl="8" marL="4114800" marR="0" algn="l">
              <a:lnSpc>
                <a:spcPct val="115000"/>
              </a:lnSpc>
              <a:spcBef>
                <a:spcPts val="1600"/>
              </a:spcBef>
              <a:spcAft>
                <a:spcPts val="1600"/>
              </a:spcAft>
              <a:buClr>
                <a:schemeClr val="dk2"/>
              </a:buClr>
              <a:buSzPts val="1200"/>
              <a:buFont typeface="Arial"/>
              <a:buNone/>
              <a:defRPr b="0" i="0" sz="1200" u="none" cap="none" strike="noStrike">
                <a:solidFill>
                  <a:schemeClr val="dk2"/>
                </a:solidFill>
                <a:latin typeface="Arial"/>
                <a:ea typeface="Arial"/>
                <a:cs typeface="Arial"/>
                <a:sym typeface="Arial"/>
              </a:defRPr>
            </a:lvl9pPr>
          </a:lstStyle>
          <a:p/>
        </p:txBody>
      </p:sp>
      <p:sp>
        <p:nvSpPr>
          <p:cNvPr id="136" name="Google Shape;136;p144"/>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7" name="Shape 137"/>
        <p:cNvGrpSpPr/>
        <p:nvPr/>
      </p:nvGrpSpPr>
      <p:grpSpPr>
        <a:xfrm>
          <a:off x="0" y="0"/>
          <a:ext cx="0" cy="0"/>
          <a:chOff x="0" y="0"/>
          <a:chExt cx="0" cy="0"/>
        </a:xfrm>
      </p:grpSpPr>
      <p:sp>
        <p:nvSpPr>
          <p:cNvPr id="138" name="Google Shape;138;p1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2800"/>
              <a:buFont typeface="Arial"/>
              <a:buNone/>
              <a:defRPr sz="2800">
                <a:solidFill>
                  <a:schemeClr val="dk1"/>
                </a:solidFill>
              </a:defRPr>
            </a:lvl2pPr>
            <a:lvl3pPr lvl="2" algn="l">
              <a:lnSpc>
                <a:spcPct val="100000"/>
              </a:lnSpc>
              <a:spcBef>
                <a:spcPts val="0"/>
              </a:spcBef>
              <a:spcAft>
                <a:spcPts val="0"/>
              </a:spcAft>
              <a:buClr>
                <a:schemeClr val="dk1"/>
              </a:buClr>
              <a:buSzPts val="2800"/>
              <a:buFont typeface="Arial"/>
              <a:buNone/>
              <a:defRPr sz="2800">
                <a:solidFill>
                  <a:schemeClr val="dk1"/>
                </a:solidFill>
              </a:defRPr>
            </a:lvl3pPr>
            <a:lvl4pPr lvl="3" algn="l">
              <a:lnSpc>
                <a:spcPct val="100000"/>
              </a:lnSpc>
              <a:spcBef>
                <a:spcPts val="0"/>
              </a:spcBef>
              <a:spcAft>
                <a:spcPts val="0"/>
              </a:spcAft>
              <a:buClr>
                <a:schemeClr val="dk1"/>
              </a:buClr>
              <a:buSzPts val="2800"/>
              <a:buFont typeface="Arial"/>
              <a:buNone/>
              <a:defRPr sz="2800">
                <a:solidFill>
                  <a:schemeClr val="dk1"/>
                </a:solidFill>
              </a:defRPr>
            </a:lvl4pPr>
            <a:lvl5pPr lvl="4" algn="l">
              <a:lnSpc>
                <a:spcPct val="100000"/>
              </a:lnSpc>
              <a:spcBef>
                <a:spcPts val="0"/>
              </a:spcBef>
              <a:spcAft>
                <a:spcPts val="0"/>
              </a:spcAft>
              <a:buClr>
                <a:schemeClr val="dk1"/>
              </a:buClr>
              <a:buSzPts val="2800"/>
              <a:buFont typeface="Arial"/>
              <a:buNone/>
              <a:defRPr sz="2800">
                <a:solidFill>
                  <a:schemeClr val="dk1"/>
                </a:solidFill>
              </a:defRPr>
            </a:lvl5pPr>
            <a:lvl6pPr lvl="5" algn="l">
              <a:lnSpc>
                <a:spcPct val="100000"/>
              </a:lnSpc>
              <a:spcBef>
                <a:spcPts val="0"/>
              </a:spcBef>
              <a:spcAft>
                <a:spcPts val="0"/>
              </a:spcAft>
              <a:buClr>
                <a:schemeClr val="dk1"/>
              </a:buClr>
              <a:buSzPts val="2800"/>
              <a:buFont typeface="Arial"/>
              <a:buNone/>
              <a:defRPr sz="2800">
                <a:solidFill>
                  <a:schemeClr val="dk1"/>
                </a:solidFill>
              </a:defRPr>
            </a:lvl6pPr>
            <a:lvl7pPr lvl="6" algn="l">
              <a:lnSpc>
                <a:spcPct val="100000"/>
              </a:lnSpc>
              <a:spcBef>
                <a:spcPts val="0"/>
              </a:spcBef>
              <a:spcAft>
                <a:spcPts val="0"/>
              </a:spcAft>
              <a:buClr>
                <a:schemeClr val="dk1"/>
              </a:buClr>
              <a:buSzPts val="2800"/>
              <a:buFont typeface="Arial"/>
              <a:buNone/>
              <a:defRPr sz="2800">
                <a:solidFill>
                  <a:schemeClr val="dk1"/>
                </a:solidFill>
              </a:defRPr>
            </a:lvl7pPr>
            <a:lvl8pPr lvl="7" algn="l">
              <a:lnSpc>
                <a:spcPct val="100000"/>
              </a:lnSpc>
              <a:spcBef>
                <a:spcPts val="0"/>
              </a:spcBef>
              <a:spcAft>
                <a:spcPts val="0"/>
              </a:spcAft>
              <a:buClr>
                <a:schemeClr val="dk1"/>
              </a:buClr>
              <a:buSzPts val="2800"/>
              <a:buFont typeface="Arial"/>
              <a:buNone/>
              <a:defRPr sz="2800">
                <a:solidFill>
                  <a:schemeClr val="dk1"/>
                </a:solidFill>
              </a:defRPr>
            </a:lvl8pPr>
            <a:lvl9pPr lvl="8" algn="l">
              <a:lnSpc>
                <a:spcPct val="100000"/>
              </a:lnSpc>
              <a:spcBef>
                <a:spcPts val="0"/>
              </a:spcBef>
              <a:spcAft>
                <a:spcPts val="0"/>
              </a:spcAft>
              <a:buClr>
                <a:schemeClr val="dk1"/>
              </a:buClr>
              <a:buSzPts val="2800"/>
              <a:buFont typeface="Arial"/>
              <a:buNone/>
              <a:defRPr sz="2800">
                <a:solidFill>
                  <a:schemeClr val="dk1"/>
                </a:solidFill>
              </a:defRPr>
            </a:lvl9pPr>
          </a:lstStyle>
          <a:p/>
        </p:txBody>
      </p:sp>
      <p:sp>
        <p:nvSpPr>
          <p:cNvPr id="139" name="Google Shape;139;p145"/>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140" name="Shape 140"/>
        <p:cNvGrpSpPr/>
        <p:nvPr/>
      </p:nvGrpSpPr>
      <p:grpSpPr>
        <a:xfrm>
          <a:off x="0" y="0"/>
          <a:ext cx="0" cy="0"/>
          <a:chOff x="0" y="0"/>
          <a:chExt cx="0" cy="0"/>
        </a:xfrm>
      </p:grpSpPr>
      <p:sp>
        <p:nvSpPr>
          <p:cNvPr id="141" name="Google Shape;141;p14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2400"/>
              <a:buFont typeface="Arial"/>
              <a:buNone/>
              <a:defRPr sz="2400">
                <a:solidFill>
                  <a:schemeClr val="dk1"/>
                </a:solidFill>
              </a:defRPr>
            </a:lvl2pPr>
            <a:lvl3pPr lvl="2" algn="l">
              <a:lnSpc>
                <a:spcPct val="100000"/>
              </a:lnSpc>
              <a:spcBef>
                <a:spcPts val="0"/>
              </a:spcBef>
              <a:spcAft>
                <a:spcPts val="0"/>
              </a:spcAft>
              <a:buClr>
                <a:schemeClr val="dk1"/>
              </a:buClr>
              <a:buSzPts val="2400"/>
              <a:buFont typeface="Arial"/>
              <a:buNone/>
              <a:defRPr sz="2400">
                <a:solidFill>
                  <a:schemeClr val="dk1"/>
                </a:solidFill>
              </a:defRPr>
            </a:lvl3pPr>
            <a:lvl4pPr lvl="3" algn="l">
              <a:lnSpc>
                <a:spcPct val="100000"/>
              </a:lnSpc>
              <a:spcBef>
                <a:spcPts val="0"/>
              </a:spcBef>
              <a:spcAft>
                <a:spcPts val="0"/>
              </a:spcAft>
              <a:buClr>
                <a:schemeClr val="dk1"/>
              </a:buClr>
              <a:buSzPts val="2400"/>
              <a:buFont typeface="Arial"/>
              <a:buNone/>
              <a:defRPr sz="2400">
                <a:solidFill>
                  <a:schemeClr val="dk1"/>
                </a:solidFill>
              </a:defRPr>
            </a:lvl4pPr>
            <a:lvl5pPr lvl="4" algn="l">
              <a:lnSpc>
                <a:spcPct val="100000"/>
              </a:lnSpc>
              <a:spcBef>
                <a:spcPts val="0"/>
              </a:spcBef>
              <a:spcAft>
                <a:spcPts val="0"/>
              </a:spcAft>
              <a:buClr>
                <a:schemeClr val="dk1"/>
              </a:buClr>
              <a:buSzPts val="2400"/>
              <a:buFont typeface="Arial"/>
              <a:buNone/>
              <a:defRPr sz="2400">
                <a:solidFill>
                  <a:schemeClr val="dk1"/>
                </a:solidFill>
              </a:defRPr>
            </a:lvl5pPr>
            <a:lvl6pPr lvl="5" algn="l">
              <a:lnSpc>
                <a:spcPct val="100000"/>
              </a:lnSpc>
              <a:spcBef>
                <a:spcPts val="0"/>
              </a:spcBef>
              <a:spcAft>
                <a:spcPts val="0"/>
              </a:spcAft>
              <a:buClr>
                <a:schemeClr val="dk1"/>
              </a:buClr>
              <a:buSzPts val="2400"/>
              <a:buFont typeface="Arial"/>
              <a:buNone/>
              <a:defRPr sz="2400">
                <a:solidFill>
                  <a:schemeClr val="dk1"/>
                </a:solidFill>
              </a:defRPr>
            </a:lvl6pPr>
            <a:lvl7pPr lvl="6" algn="l">
              <a:lnSpc>
                <a:spcPct val="100000"/>
              </a:lnSpc>
              <a:spcBef>
                <a:spcPts val="0"/>
              </a:spcBef>
              <a:spcAft>
                <a:spcPts val="0"/>
              </a:spcAft>
              <a:buClr>
                <a:schemeClr val="dk1"/>
              </a:buClr>
              <a:buSzPts val="2400"/>
              <a:buFont typeface="Arial"/>
              <a:buNone/>
              <a:defRPr sz="2400">
                <a:solidFill>
                  <a:schemeClr val="dk1"/>
                </a:solidFill>
              </a:defRPr>
            </a:lvl7pPr>
            <a:lvl8pPr lvl="7" algn="l">
              <a:lnSpc>
                <a:spcPct val="100000"/>
              </a:lnSpc>
              <a:spcBef>
                <a:spcPts val="0"/>
              </a:spcBef>
              <a:spcAft>
                <a:spcPts val="0"/>
              </a:spcAft>
              <a:buClr>
                <a:schemeClr val="dk1"/>
              </a:buClr>
              <a:buSzPts val="2400"/>
              <a:buFont typeface="Arial"/>
              <a:buNone/>
              <a:defRPr sz="2400">
                <a:solidFill>
                  <a:schemeClr val="dk1"/>
                </a:solidFill>
              </a:defRPr>
            </a:lvl8pPr>
            <a:lvl9pPr lvl="8" algn="l">
              <a:lnSpc>
                <a:spcPct val="100000"/>
              </a:lnSpc>
              <a:spcBef>
                <a:spcPts val="0"/>
              </a:spcBef>
              <a:spcAft>
                <a:spcPts val="0"/>
              </a:spcAft>
              <a:buClr>
                <a:schemeClr val="dk1"/>
              </a:buClr>
              <a:buSzPts val="2400"/>
              <a:buFont typeface="Arial"/>
              <a:buNone/>
              <a:defRPr sz="2400">
                <a:solidFill>
                  <a:schemeClr val="dk1"/>
                </a:solidFill>
              </a:defRPr>
            </a:lvl9pPr>
          </a:lstStyle>
          <a:p/>
        </p:txBody>
      </p:sp>
      <p:sp>
        <p:nvSpPr>
          <p:cNvPr id="142" name="Google Shape;142;p14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228600" lvl="0" marL="457200" marR="0" algn="l">
              <a:lnSpc>
                <a:spcPct val="115000"/>
              </a:lnSpc>
              <a:spcBef>
                <a:spcPts val="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1pPr>
            <a:lvl2pPr indent="-228600" lvl="1" marL="914400" marR="0" algn="l">
              <a:lnSpc>
                <a:spcPct val="115000"/>
              </a:lnSpc>
              <a:spcBef>
                <a:spcPts val="16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2pPr>
            <a:lvl3pPr indent="-228600" lvl="2" marL="1371600" marR="0" algn="l">
              <a:lnSpc>
                <a:spcPct val="115000"/>
              </a:lnSpc>
              <a:spcBef>
                <a:spcPts val="16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3pPr>
            <a:lvl4pPr indent="-228600" lvl="3" marL="1828800" marR="0" algn="l">
              <a:lnSpc>
                <a:spcPct val="115000"/>
              </a:lnSpc>
              <a:spcBef>
                <a:spcPts val="16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4pPr>
            <a:lvl5pPr indent="-228600" lvl="4" marL="2286000" marR="0" algn="l">
              <a:lnSpc>
                <a:spcPct val="115000"/>
              </a:lnSpc>
              <a:spcBef>
                <a:spcPts val="16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5pPr>
            <a:lvl6pPr indent="-228600" lvl="5" marL="2743200" marR="0" algn="l">
              <a:lnSpc>
                <a:spcPct val="115000"/>
              </a:lnSpc>
              <a:spcBef>
                <a:spcPts val="16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6pPr>
            <a:lvl7pPr indent="-228600" lvl="6" marL="3200400" marR="0" algn="l">
              <a:lnSpc>
                <a:spcPct val="115000"/>
              </a:lnSpc>
              <a:spcBef>
                <a:spcPts val="16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7pPr>
            <a:lvl8pPr indent="-228600" lvl="7" marL="3657600" marR="0" algn="l">
              <a:lnSpc>
                <a:spcPct val="115000"/>
              </a:lnSpc>
              <a:spcBef>
                <a:spcPts val="16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8pPr>
            <a:lvl9pPr indent="-228600" lvl="8" marL="4114800" marR="0" algn="l">
              <a:lnSpc>
                <a:spcPct val="115000"/>
              </a:lnSpc>
              <a:spcBef>
                <a:spcPts val="1600"/>
              </a:spcBef>
              <a:spcAft>
                <a:spcPts val="1600"/>
              </a:spcAft>
              <a:buClr>
                <a:schemeClr val="dk2"/>
              </a:buClr>
              <a:buSzPts val="1200"/>
              <a:buFont typeface="Arial"/>
              <a:buNone/>
              <a:defRPr b="0" i="0" sz="1200" u="none" cap="none" strike="noStrike">
                <a:solidFill>
                  <a:schemeClr val="dk2"/>
                </a:solidFill>
                <a:latin typeface="Arial"/>
                <a:ea typeface="Arial"/>
                <a:cs typeface="Arial"/>
                <a:sym typeface="Arial"/>
              </a:defRPr>
            </a:lvl9pPr>
          </a:lstStyle>
          <a:p/>
        </p:txBody>
      </p:sp>
      <p:sp>
        <p:nvSpPr>
          <p:cNvPr id="143" name="Google Shape;143;p146"/>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144" name="Shape 144"/>
        <p:cNvGrpSpPr/>
        <p:nvPr/>
      </p:nvGrpSpPr>
      <p:grpSpPr>
        <a:xfrm>
          <a:off x="0" y="0"/>
          <a:ext cx="0" cy="0"/>
          <a:chOff x="0" y="0"/>
          <a:chExt cx="0" cy="0"/>
        </a:xfrm>
      </p:grpSpPr>
      <p:sp>
        <p:nvSpPr>
          <p:cNvPr id="145" name="Google Shape;145;p14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4800"/>
              <a:buFont typeface="Arial"/>
              <a:buNone/>
              <a:defRPr sz="4800">
                <a:solidFill>
                  <a:schemeClr val="dk1"/>
                </a:solidFill>
              </a:defRPr>
            </a:lvl2pPr>
            <a:lvl3pPr lvl="2" algn="l">
              <a:lnSpc>
                <a:spcPct val="100000"/>
              </a:lnSpc>
              <a:spcBef>
                <a:spcPts val="0"/>
              </a:spcBef>
              <a:spcAft>
                <a:spcPts val="0"/>
              </a:spcAft>
              <a:buClr>
                <a:schemeClr val="dk1"/>
              </a:buClr>
              <a:buSzPts val="4800"/>
              <a:buFont typeface="Arial"/>
              <a:buNone/>
              <a:defRPr sz="4800">
                <a:solidFill>
                  <a:schemeClr val="dk1"/>
                </a:solidFill>
              </a:defRPr>
            </a:lvl3pPr>
            <a:lvl4pPr lvl="3" algn="l">
              <a:lnSpc>
                <a:spcPct val="100000"/>
              </a:lnSpc>
              <a:spcBef>
                <a:spcPts val="0"/>
              </a:spcBef>
              <a:spcAft>
                <a:spcPts val="0"/>
              </a:spcAft>
              <a:buClr>
                <a:schemeClr val="dk1"/>
              </a:buClr>
              <a:buSzPts val="4800"/>
              <a:buFont typeface="Arial"/>
              <a:buNone/>
              <a:defRPr sz="4800">
                <a:solidFill>
                  <a:schemeClr val="dk1"/>
                </a:solidFill>
              </a:defRPr>
            </a:lvl4pPr>
            <a:lvl5pPr lvl="4" algn="l">
              <a:lnSpc>
                <a:spcPct val="100000"/>
              </a:lnSpc>
              <a:spcBef>
                <a:spcPts val="0"/>
              </a:spcBef>
              <a:spcAft>
                <a:spcPts val="0"/>
              </a:spcAft>
              <a:buClr>
                <a:schemeClr val="dk1"/>
              </a:buClr>
              <a:buSzPts val="4800"/>
              <a:buFont typeface="Arial"/>
              <a:buNone/>
              <a:defRPr sz="4800">
                <a:solidFill>
                  <a:schemeClr val="dk1"/>
                </a:solidFill>
              </a:defRPr>
            </a:lvl5pPr>
            <a:lvl6pPr lvl="5" algn="l">
              <a:lnSpc>
                <a:spcPct val="100000"/>
              </a:lnSpc>
              <a:spcBef>
                <a:spcPts val="0"/>
              </a:spcBef>
              <a:spcAft>
                <a:spcPts val="0"/>
              </a:spcAft>
              <a:buClr>
                <a:schemeClr val="dk1"/>
              </a:buClr>
              <a:buSzPts val="4800"/>
              <a:buFont typeface="Arial"/>
              <a:buNone/>
              <a:defRPr sz="4800">
                <a:solidFill>
                  <a:schemeClr val="dk1"/>
                </a:solidFill>
              </a:defRPr>
            </a:lvl6pPr>
            <a:lvl7pPr lvl="6" algn="l">
              <a:lnSpc>
                <a:spcPct val="100000"/>
              </a:lnSpc>
              <a:spcBef>
                <a:spcPts val="0"/>
              </a:spcBef>
              <a:spcAft>
                <a:spcPts val="0"/>
              </a:spcAft>
              <a:buClr>
                <a:schemeClr val="dk1"/>
              </a:buClr>
              <a:buSzPts val="4800"/>
              <a:buFont typeface="Arial"/>
              <a:buNone/>
              <a:defRPr sz="4800">
                <a:solidFill>
                  <a:schemeClr val="dk1"/>
                </a:solidFill>
              </a:defRPr>
            </a:lvl7pPr>
            <a:lvl8pPr lvl="7" algn="l">
              <a:lnSpc>
                <a:spcPct val="100000"/>
              </a:lnSpc>
              <a:spcBef>
                <a:spcPts val="0"/>
              </a:spcBef>
              <a:spcAft>
                <a:spcPts val="0"/>
              </a:spcAft>
              <a:buClr>
                <a:schemeClr val="dk1"/>
              </a:buClr>
              <a:buSzPts val="4800"/>
              <a:buFont typeface="Arial"/>
              <a:buNone/>
              <a:defRPr sz="4800">
                <a:solidFill>
                  <a:schemeClr val="dk1"/>
                </a:solidFill>
              </a:defRPr>
            </a:lvl8pPr>
            <a:lvl9pPr lvl="8" algn="l">
              <a:lnSpc>
                <a:spcPct val="100000"/>
              </a:lnSpc>
              <a:spcBef>
                <a:spcPts val="0"/>
              </a:spcBef>
              <a:spcAft>
                <a:spcPts val="0"/>
              </a:spcAft>
              <a:buClr>
                <a:schemeClr val="dk1"/>
              </a:buClr>
              <a:buSzPts val="4800"/>
              <a:buFont typeface="Arial"/>
              <a:buNone/>
              <a:defRPr sz="4800">
                <a:solidFill>
                  <a:schemeClr val="dk1"/>
                </a:solidFill>
              </a:defRPr>
            </a:lvl9pPr>
          </a:lstStyle>
          <a:p/>
        </p:txBody>
      </p:sp>
      <p:sp>
        <p:nvSpPr>
          <p:cNvPr id="146" name="Google Shape;146;p147"/>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147" name="Shape 147"/>
        <p:cNvGrpSpPr/>
        <p:nvPr/>
      </p:nvGrpSpPr>
      <p:grpSpPr>
        <a:xfrm>
          <a:off x="0" y="0"/>
          <a:ext cx="0" cy="0"/>
          <a:chOff x="0" y="0"/>
          <a:chExt cx="0" cy="0"/>
        </a:xfrm>
      </p:grpSpPr>
      <p:sp>
        <p:nvSpPr>
          <p:cNvPr id="148" name="Google Shape;148;p14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4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algn="ctr">
              <a:lnSpc>
                <a:spcPct val="100000"/>
              </a:lnSpc>
              <a:spcBef>
                <a:spcPts val="0"/>
              </a:spcBef>
              <a:spcAft>
                <a:spcPts val="0"/>
              </a:spcAft>
              <a:buClr>
                <a:schemeClr val="dk1"/>
              </a:buClr>
              <a:buSzPts val="4200"/>
              <a:buFont typeface="Arial"/>
              <a:buNone/>
              <a:defRPr sz="4200">
                <a:solidFill>
                  <a:schemeClr val="dk1"/>
                </a:solidFill>
              </a:defRPr>
            </a:lvl2pPr>
            <a:lvl3pPr lvl="2" algn="ctr">
              <a:lnSpc>
                <a:spcPct val="100000"/>
              </a:lnSpc>
              <a:spcBef>
                <a:spcPts val="0"/>
              </a:spcBef>
              <a:spcAft>
                <a:spcPts val="0"/>
              </a:spcAft>
              <a:buClr>
                <a:schemeClr val="dk1"/>
              </a:buClr>
              <a:buSzPts val="4200"/>
              <a:buFont typeface="Arial"/>
              <a:buNone/>
              <a:defRPr sz="4200">
                <a:solidFill>
                  <a:schemeClr val="dk1"/>
                </a:solidFill>
              </a:defRPr>
            </a:lvl3pPr>
            <a:lvl4pPr lvl="3" algn="ctr">
              <a:lnSpc>
                <a:spcPct val="100000"/>
              </a:lnSpc>
              <a:spcBef>
                <a:spcPts val="0"/>
              </a:spcBef>
              <a:spcAft>
                <a:spcPts val="0"/>
              </a:spcAft>
              <a:buClr>
                <a:schemeClr val="dk1"/>
              </a:buClr>
              <a:buSzPts val="4200"/>
              <a:buFont typeface="Arial"/>
              <a:buNone/>
              <a:defRPr sz="4200">
                <a:solidFill>
                  <a:schemeClr val="dk1"/>
                </a:solidFill>
              </a:defRPr>
            </a:lvl4pPr>
            <a:lvl5pPr lvl="4" algn="ctr">
              <a:lnSpc>
                <a:spcPct val="100000"/>
              </a:lnSpc>
              <a:spcBef>
                <a:spcPts val="0"/>
              </a:spcBef>
              <a:spcAft>
                <a:spcPts val="0"/>
              </a:spcAft>
              <a:buClr>
                <a:schemeClr val="dk1"/>
              </a:buClr>
              <a:buSzPts val="4200"/>
              <a:buFont typeface="Arial"/>
              <a:buNone/>
              <a:defRPr sz="4200">
                <a:solidFill>
                  <a:schemeClr val="dk1"/>
                </a:solidFill>
              </a:defRPr>
            </a:lvl5pPr>
            <a:lvl6pPr lvl="5" algn="ctr">
              <a:lnSpc>
                <a:spcPct val="100000"/>
              </a:lnSpc>
              <a:spcBef>
                <a:spcPts val="0"/>
              </a:spcBef>
              <a:spcAft>
                <a:spcPts val="0"/>
              </a:spcAft>
              <a:buClr>
                <a:schemeClr val="dk1"/>
              </a:buClr>
              <a:buSzPts val="4200"/>
              <a:buFont typeface="Arial"/>
              <a:buNone/>
              <a:defRPr sz="4200">
                <a:solidFill>
                  <a:schemeClr val="dk1"/>
                </a:solidFill>
              </a:defRPr>
            </a:lvl6pPr>
            <a:lvl7pPr lvl="6" algn="ctr">
              <a:lnSpc>
                <a:spcPct val="100000"/>
              </a:lnSpc>
              <a:spcBef>
                <a:spcPts val="0"/>
              </a:spcBef>
              <a:spcAft>
                <a:spcPts val="0"/>
              </a:spcAft>
              <a:buClr>
                <a:schemeClr val="dk1"/>
              </a:buClr>
              <a:buSzPts val="4200"/>
              <a:buFont typeface="Arial"/>
              <a:buNone/>
              <a:defRPr sz="4200">
                <a:solidFill>
                  <a:schemeClr val="dk1"/>
                </a:solidFill>
              </a:defRPr>
            </a:lvl7pPr>
            <a:lvl8pPr lvl="7" algn="ctr">
              <a:lnSpc>
                <a:spcPct val="100000"/>
              </a:lnSpc>
              <a:spcBef>
                <a:spcPts val="0"/>
              </a:spcBef>
              <a:spcAft>
                <a:spcPts val="0"/>
              </a:spcAft>
              <a:buClr>
                <a:schemeClr val="dk1"/>
              </a:buClr>
              <a:buSzPts val="4200"/>
              <a:buFont typeface="Arial"/>
              <a:buNone/>
              <a:defRPr sz="4200">
                <a:solidFill>
                  <a:schemeClr val="dk1"/>
                </a:solidFill>
              </a:defRPr>
            </a:lvl8pPr>
            <a:lvl9pPr lvl="8" algn="ctr">
              <a:lnSpc>
                <a:spcPct val="100000"/>
              </a:lnSpc>
              <a:spcBef>
                <a:spcPts val="0"/>
              </a:spcBef>
              <a:spcAft>
                <a:spcPts val="0"/>
              </a:spcAft>
              <a:buClr>
                <a:schemeClr val="dk1"/>
              </a:buClr>
              <a:buSzPts val="4200"/>
              <a:buFont typeface="Arial"/>
              <a:buNone/>
              <a:defRPr sz="4200">
                <a:solidFill>
                  <a:schemeClr val="dk1"/>
                </a:solidFill>
              </a:defRPr>
            </a:lvl9pPr>
          </a:lstStyle>
          <a:p/>
        </p:txBody>
      </p:sp>
      <p:sp>
        <p:nvSpPr>
          <p:cNvPr id="150" name="Google Shape;150;p14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151" name="Google Shape;151;p14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228600" lvl="0" marL="457200" marR="0" algn="l">
              <a:lnSpc>
                <a:spcPct val="115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indent="-228600" lvl="1" marL="9144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152" name="Google Shape;152;p148"/>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153" name="Shape 153"/>
        <p:cNvGrpSpPr/>
        <p:nvPr/>
      </p:nvGrpSpPr>
      <p:grpSpPr>
        <a:xfrm>
          <a:off x="0" y="0"/>
          <a:ext cx="0" cy="0"/>
          <a:chOff x="0" y="0"/>
          <a:chExt cx="0" cy="0"/>
        </a:xfrm>
      </p:grpSpPr>
      <p:sp>
        <p:nvSpPr>
          <p:cNvPr id="154" name="Google Shape;154;p14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indent="-228600" lvl="1" marL="914400" marR="0" algn="l">
              <a:lnSpc>
                <a:spcPct val="115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155" name="Google Shape;155;p149"/>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156" name="Shape 156"/>
        <p:cNvGrpSpPr/>
        <p:nvPr/>
      </p:nvGrpSpPr>
      <p:grpSpPr>
        <a:xfrm>
          <a:off x="0" y="0"/>
          <a:ext cx="0" cy="0"/>
          <a:chOff x="0" y="0"/>
          <a:chExt cx="0" cy="0"/>
        </a:xfrm>
      </p:grpSpPr>
      <p:sp>
        <p:nvSpPr>
          <p:cNvPr id="157" name="Google Shape;157;p150"/>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algn="ctr">
              <a:lnSpc>
                <a:spcPct val="100000"/>
              </a:lnSpc>
              <a:spcBef>
                <a:spcPts val="0"/>
              </a:spcBef>
              <a:spcAft>
                <a:spcPts val="0"/>
              </a:spcAft>
              <a:buClr>
                <a:schemeClr val="dk1"/>
              </a:buClr>
              <a:buSzPts val="12000"/>
              <a:buFont typeface="Arial"/>
              <a:buNone/>
              <a:defRPr sz="12000">
                <a:solidFill>
                  <a:schemeClr val="dk1"/>
                </a:solidFill>
              </a:defRPr>
            </a:lvl2pPr>
            <a:lvl3pPr lvl="2" algn="ctr">
              <a:lnSpc>
                <a:spcPct val="100000"/>
              </a:lnSpc>
              <a:spcBef>
                <a:spcPts val="0"/>
              </a:spcBef>
              <a:spcAft>
                <a:spcPts val="0"/>
              </a:spcAft>
              <a:buClr>
                <a:schemeClr val="dk1"/>
              </a:buClr>
              <a:buSzPts val="12000"/>
              <a:buFont typeface="Arial"/>
              <a:buNone/>
              <a:defRPr sz="12000">
                <a:solidFill>
                  <a:schemeClr val="dk1"/>
                </a:solidFill>
              </a:defRPr>
            </a:lvl3pPr>
            <a:lvl4pPr lvl="3" algn="ctr">
              <a:lnSpc>
                <a:spcPct val="100000"/>
              </a:lnSpc>
              <a:spcBef>
                <a:spcPts val="0"/>
              </a:spcBef>
              <a:spcAft>
                <a:spcPts val="0"/>
              </a:spcAft>
              <a:buClr>
                <a:schemeClr val="dk1"/>
              </a:buClr>
              <a:buSzPts val="12000"/>
              <a:buFont typeface="Arial"/>
              <a:buNone/>
              <a:defRPr sz="12000">
                <a:solidFill>
                  <a:schemeClr val="dk1"/>
                </a:solidFill>
              </a:defRPr>
            </a:lvl4pPr>
            <a:lvl5pPr lvl="4" algn="ctr">
              <a:lnSpc>
                <a:spcPct val="100000"/>
              </a:lnSpc>
              <a:spcBef>
                <a:spcPts val="0"/>
              </a:spcBef>
              <a:spcAft>
                <a:spcPts val="0"/>
              </a:spcAft>
              <a:buClr>
                <a:schemeClr val="dk1"/>
              </a:buClr>
              <a:buSzPts val="12000"/>
              <a:buFont typeface="Arial"/>
              <a:buNone/>
              <a:defRPr sz="12000">
                <a:solidFill>
                  <a:schemeClr val="dk1"/>
                </a:solidFill>
              </a:defRPr>
            </a:lvl5pPr>
            <a:lvl6pPr lvl="5" algn="ctr">
              <a:lnSpc>
                <a:spcPct val="100000"/>
              </a:lnSpc>
              <a:spcBef>
                <a:spcPts val="0"/>
              </a:spcBef>
              <a:spcAft>
                <a:spcPts val="0"/>
              </a:spcAft>
              <a:buClr>
                <a:schemeClr val="dk1"/>
              </a:buClr>
              <a:buSzPts val="12000"/>
              <a:buFont typeface="Arial"/>
              <a:buNone/>
              <a:defRPr sz="12000">
                <a:solidFill>
                  <a:schemeClr val="dk1"/>
                </a:solidFill>
              </a:defRPr>
            </a:lvl6pPr>
            <a:lvl7pPr lvl="6" algn="ctr">
              <a:lnSpc>
                <a:spcPct val="100000"/>
              </a:lnSpc>
              <a:spcBef>
                <a:spcPts val="0"/>
              </a:spcBef>
              <a:spcAft>
                <a:spcPts val="0"/>
              </a:spcAft>
              <a:buClr>
                <a:schemeClr val="dk1"/>
              </a:buClr>
              <a:buSzPts val="12000"/>
              <a:buFont typeface="Arial"/>
              <a:buNone/>
              <a:defRPr sz="12000">
                <a:solidFill>
                  <a:schemeClr val="dk1"/>
                </a:solidFill>
              </a:defRPr>
            </a:lvl7pPr>
            <a:lvl8pPr lvl="7" algn="ctr">
              <a:lnSpc>
                <a:spcPct val="100000"/>
              </a:lnSpc>
              <a:spcBef>
                <a:spcPts val="0"/>
              </a:spcBef>
              <a:spcAft>
                <a:spcPts val="0"/>
              </a:spcAft>
              <a:buClr>
                <a:schemeClr val="dk1"/>
              </a:buClr>
              <a:buSzPts val="12000"/>
              <a:buFont typeface="Arial"/>
              <a:buNone/>
              <a:defRPr sz="12000">
                <a:solidFill>
                  <a:schemeClr val="dk1"/>
                </a:solidFill>
              </a:defRPr>
            </a:lvl8pPr>
            <a:lvl9pPr lvl="8" algn="ctr">
              <a:lnSpc>
                <a:spcPct val="100000"/>
              </a:lnSpc>
              <a:spcBef>
                <a:spcPts val="0"/>
              </a:spcBef>
              <a:spcAft>
                <a:spcPts val="0"/>
              </a:spcAft>
              <a:buClr>
                <a:schemeClr val="dk1"/>
              </a:buClr>
              <a:buSzPts val="12000"/>
              <a:buFont typeface="Arial"/>
              <a:buNone/>
              <a:defRPr sz="12000">
                <a:solidFill>
                  <a:schemeClr val="dk1"/>
                </a:solidFill>
              </a:defRPr>
            </a:lvl9pPr>
          </a:lstStyle>
          <a:p/>
        </p:txBody>
      </p:sp>
      <p:sp>
        <p:nvSpPr>
          <p:cNvPr id="158" name="Google Shape;158;p15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228600" lvl="0" marL="457200" marR="0" algn="ctr">
              <a:lnSpc>
                <a:spcPct val="115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indent="-228600" lvl="1" marL="914400" marR="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algn="ctr">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159" name="Google Shape;159;p150"/>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0" name="Shape 160"/>
        <p:cNvGrpSpPr/>
        <p:nvPr/>
      </p:nvGrpSpPr>
      <p:grpSpPr>
        <a:xfrm>
          <a:off x="0" y="0"/>
          <a:ext cx="0" cy="0"/>
          <a:chOff x="0" y="0"/>
          <a:chExt cx="0" cy="0"/>
        </a:xfrm>
      </p:grpSpPr>
      <p:sp>
        <p:nvSpPr>
          <p:cNvPr id="161" name="Google Shape;161;p151"/>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5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15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1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5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5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1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5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5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5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5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5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1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5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1.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p1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8" name="Google Shape;8;p1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1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06" name="Google Shape;106;p1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107" name="Google Shape;107;p138"/>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 Id="rId3" Type="http://schemas.openxmlformats.org/officeDocument/2006/relationships/image" Target="../media/image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2.xml"/><Relationship Id="rId3" Type="http://schemas.openxmlformats.org/officeDocument/2006/relationships/hyperlink" Target="https://cs186berkeley.net/attendance" TargetMode="Externa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
          <p:cNvSpPr txBox="1"/>
          <p:nvPr>
            <p:ph type="ctrTitle"/>
          </p:nvPr>
        </p:nvSpPr>
        <p:spPr>
          <a:xfrm>
            <a:off x="464100" y="744575"/>
            <a:ext cx="8368200" cy="2052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5200"/>
              <a:buFont typeface="Arial"/>
              <a:buNone/>
            </a:pPr>
            <a:r>
              <a:rPr i="0" lang="en" sz="5200" u="none" cap="none" strike="noStrike">
                <a:solidFill>
                  <a:srgbClr val="000000"/>
                </a:solidFill>
                <a:latin typeface="Proxima Nova"/>
                <a:ea typeface="Proxima Nova"/>
                <a:cs typeface="Proxima Nova"/>
                <a:sym typeface="Proxima Nova"/>
              </a:rPr>
              <a:t>Discussion </a:t>
            </a:r>
            <a:r>
              <a:rPr lang="en">
                <a:solidFill>
                  <a:srgbClr val="000000"/>
                </a:solidFill>
              </a:rPr>
              <a:t>5</a:t>
            </a:r>
            <a:endParaRPr>
              <a:solidFill>
                <a:srgbClr val="000000"/>
              </a:solidFill>
              <a:latin typeface="Proxima Nova"/>
              <a:ea typeface="Proxima Nova"/>
              <a:cs typeface="Proxima Nova"/>
              <a:sym typeface="Proxima Nova"/>
            </a:endParaRPr>
          </a:p>
        </p:txBody>
      </p:sp>
      <p:sp>
        <p:nvSpPr>
          <p:cNvPr id="167" name="Google Shape;167;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a:t>Sorting &amp; Hashing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7"/>
          <p:cNvSpPr txBox="1"/>
          <p:nvPr>
            <p:ph idx="1" type="body"/>
          </p:nvPr>
        </p:nvSpPr>
        <p:spPr>
          <a:xfrm>
            <a:off x="311700" y="1152475"/>
            <a:ext cx="8425800" cy="7368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SzPts val="1800"/>
              <a:buNone/>
            </a:pPr>
            <a:r>
              <a:rPr lang="en" sz="1600"/>
              <a:t>B=4, N=8: </a:t>
            </a:r>
            <a:r>
              <a:rPr b="1" lang="en" sz="1600">
                <a:solidFill>
                  <a:srgbClr val="FF0000"/>
                </a:solidFill>
              </a:rPr>
              <a:t>Pass 1, Run 1 </a:t>
            </a:r>
            <a:endParaRPr b="1" sz="1600">
              <a:solidFill>
                <a:srgbClr val="FF0000"/>
              </a:solidFill>
            </a:endParaRPr>
          </a:p>
          <a:p>
            <a:pPr indent="0" lvl="0" marL="0" rtl="0" algn="l">
              <a:lnSpc>
                <a:spcPct val="115000"/>
              </a:lnSpc>
              <a:spcBef>
                <a:spcPts val="0"/>
              </a:spcBef>
              <a:spcAft>
                <a:spcPts val="0"/>
              </a:spcAft>
              <a:buClr>
                <a:schemeClr val="dk1"/>
              </a:buClr>
              <a:buSzPts val="1100"/>
              <a:buFont typeface="Arial"/>
              <a:buNone/>
            </a:pPr>
            <a:r>
              <a:rPr lang="en" sz="1600"/>
              <a:t>Read 4 pages into memory: 4 IOs</a:t>
            </a:r>
            <a:endParaRPr sz="1600"/>
          </a:p>
        </p:txBody>
      </p:sp>
      <p:sp>
        <p:nvSpPr>
          <p:cNvPr id="238" name="Google Shape;238;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239" name="Google Shape;239;p17"/>
          <p:cNvSpPr/>
          <p:nvPr/>
        </p:nvSpPr>
        <p:spPr>
          <a:xfrm>
            <a:off x="2939050" y="2327675"/>
            <a:ext cx="2718900" cy="12456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6, 1, 25, 20, 0, 10, 9, 17</a:t>
            </a:r>
            <a:endParaRPr b="0" i="0" sz="1400" u="none" cap="none" strike="noStrike">
              <a:solidFill>
                <a:srgbClr val="000000"/>
              </a:solidFill>
              <a:latin typeface="Proxima Nova"/>
              <a:ea typeface="Proxima Nova"/>
              <a:cs typeface="Proxima Nova"/>
              <a:sym typeface="Proxima Nova"/>
            </a:endParaRPr>
          </a:p>
        </p:txBody>
      </p:sp>
      <p:sp>
        <p:nvSpPr>
          <p:cNvPr id="240" name="Google Shape;240;p17"/>
          <p:cNvSpPr/>
          <p:nvPr/>
        </p:nvSpPr>
        <p:spPr>
          <a:xfrm>
            <a:off x="804850" y="2209525"/>
            <a:ext cx="19026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data page: 6, 1</a:t>
            </a:r>
            <a:endParaRPr b="0" i="0" sz="1400" u="none" cap="none" strike="noStrike">
              <a:solidFill>
                <a:srgbClr val="000000"/>
              </a:solidFill>
              <a:latin typeface="Proxima Nova"/>
              <a:ea typeface="Proxima Nova"/>
              <a:cs typeface="Proxima Nova"/>
              <a:sym typeface="Proxima Nova"/>
            </a:endParaRPr>
          </a:p>
        </p:txBody>
      </p:sp>
      <p:cxnSp>
        <p:nvCxnSpPr>
          <p:cNvPr id="241" name="Google Shape;241;p17"/>
          <p:cNvCxnSpPr/>
          <p:nvPr/>
        </p:nvCxnSpPr>
        <p:spPr>
          <a:xfrm>
            <a:off x="2707150" y="2693275"/>
            <a:ext cx="231900" cy="119100"/>
          </a:xfrm>
          <a:prstGeom prst="straightConnector1">
            <a:avLst/>
          </a:prstGeom>
          <a:noFill/>
          <a:ln cap="flat" cmpd="sng" w="9525">
            <a:solidFill>
              <a:srgbClr val="595959"/>
            </a:solidFill>
            <a:prstDash val="solid"/>
            <a:round/>
            <a:headEnd len="sm" w="sm" type="none"/>
            <a:tailEnd len="med" w="med" type="triangle"/>
          </a:ln>
        </p:spPr>
      </p:cxnSp>
      <p:cxnSp>
        <p:nvCxnSpPr>
          <p:cNvPr id="242" name="Google Shape;242;p17"/>
          <p:cNvCxnSpPr/>
          <p:nvPr/>
        </p:nvCxnSpPr>
        <p:spPr>
          <a:xfrm>
            <a:off x="2707150" y="2362125"/>
            <a:ext cx="231900" cy="77100"/>
          </a:xfrm>
          <a:prstGeom prst="straightConnector1">
            <a:avLst/>
          </a:prstGeom>
          <a:noFill/>
          <a:ln cap="flat" cmpd="sng" w="9525">
            <a:solidFill>
              <a:srgbClr val="595959"/>
            </a:solidFill>
            <a:prstDash val="solid"/>
            <a:round/>
            <a:headEnd len="sm" w="sm" type="none"/>
            <a:tailEnd len="med" w="med" type="triangle"/>
          </a:ln>
        </p:spPr>
      </p:cxnSp>
      <p:sp>
        <p:nvSpPr>
          <p:cNvPr id="243" name="Google Shape;243;p17"/>
          <p:cNvSpPr/>
          <p:nvPr/>
        </p:nvSpPr>
        <p:spPr>
          <a:xfrm>
            <a:off x="804850" y="2560800"/>
            <a:ext cx="19026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data page: 25, 20</a:t>
            </a:r>
            <a:endParaRPr b="0" i="0" sz="1400" u="none" cap="none" strike="noStrike">
              <a:solidFill>
                <a:srgbClr val="000000"/>
              </a:solidFill>
              <a:latin typeface="Proxima Nova"/>
              <a:ea typeface="Proxima Nova"/>
              <a:cs typeface="Proxima Nova"/>
              <a:sym typeface="Proxima Nova"/>
            </a:endParaRPr>
          </a:p>
        </p:txBody>
      </p:sp>
      <p:cxnSp>
        <p:nvCxnSpPr>
          <p:cNvPr id="244" name="Google Shape;244;p17"/>
          <p:cNvCxnSpPr/>
          <p:nvPr/>
        </p:nvCxnSpPr>
        <p:spPr>
          <a:xfrm>
            <a:off x="2707150" y="3066425"/>
            <a:ext cx="231900" cy="36000"/>
          </a:xfrm>
          <a:prstGeom prst="straightConnector1">
            <a:avLst/>
          </a:prstGeom>
          <a:noFill/>
          <a:ln cap="flat" cmpd="sng" w="9525">
            <a:solidFill>
              <a:srgbClr val="595959"/>
            </a:solidFill>
            <a:prstDash val="solid"/>
            <a:round/>
            <a:headEnd len="sm" w="sm" type="none"/>
            <a:tailEnd len="med" w="med" type="triangle"/>
          </a:ln>
        </p:spPr>
      </p:cxnSp>
      <p:sp>
        <p:nvSpPr>
          <p:cNvPr id="245" name="Google Shape;245;p17"/>
          <p:cNvSpPr/>
          <p:nvPr/>
        </p:nvSpPr>
        <p:spPr>
          <a:xfrm>
            <a:off x="804850" y="2912075"/>
            <a:ext cx="19026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data page: 0, 10</a:t>
            </a:r>
            <a:endParaRPr b="0" i="0" sz="1400" u="none" cap="none" strike="noStrike">
              <a:solidFill>
                <a:srgbClr val="000000"/>
              </a:solidFill>
              <a:latin typeface="Proxima Nova"/>
              <a:ea typeface="Proxima Nova"/>
              <a:cs typeface="Proxima Nova"/>
              <a:sym typeface="Proxima Nova"/>
            </a:endParaRPr>
          </a:p>
        </p:txBody>
      </p:sp>
      <p:cxnSp>
        <p:nvCxnSpPr>
          <p:cNvPr id="246" name="Google Shape;246;p17"/>
          <p:cNvCxnSpPr/>
          <p:nvPr/>
        </p:nvCxnSpPr>
        <p:spPr>
          <a:xfrm flipH="1" rot="10800000">
            <a:off x="2707150" y="3414125"/>
            <a:ext cx="231900" cy="3600"/>
          </a:xfrm>
          <a:prstGeom prst="straightConnector1">
            <a:avLst/>
          </a:prstGeom>
          <a:noFill/>
          <a:ln cap="flat" cmpd="sng" w="9525">
            <a:solidFill>
              <a:srgbClr val="595959"/>
            </a:solidFill>
            <a:prstDash val="solid"/>
            <a:round/>
            <a:headEnd len="sm" w="sm" type="none"/>
            <a:tailEnd len="med" w="med" type="triangle"/>
          </a:ln>
        </p:spPr>
      </p:cxnSp>
      <p:sp>
        <p:nvSpPr>
          <p:cNvPr id="247" name="Google Shape;247;p17"/>
          <p:cNvSpPr/>
          <p:nvPr/>
        </p:nvSpPr>
        <p:spPr>
          <a:xfrm>
            <a:off x="804850" y="3263350"/>
            <a:ext cx="19026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data page: 9, 17 </a:t>
            </a:r>
            <a:endParaRPr b="0" i="0" sz="1400" u="none" cap="none" strike="noStrike">
              <a:solidFill>
                <a:srgbClr val="000000"/>
              </a:solidFill>
              <a:latin typeface="Proxima Nova"/>
              <a:ea typeface="Proxima Nova"/>
              <a:cs typeface="Proxima Nova"/>
              <a:sym typeface="Proxima Nova"/>
            </a:endParaRPr>
          </a:p>
        </p:txBody>
      </p:sp>
      <p:sp>
        <p:nvSpPr>
          <p:cNvPr id="248" name="Google Shape;248;p17"/>
          <p:cNvSpPr txBox="1"/>
          <p:nvPr/>
        </p:nvSpPr>
        <p:spPr>
          <a:xfrm>
            <a:off x="385425" y="3904200"/>
            <a:ext cx="71475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Load B data pages into buffer pages in memory, and sort them all at once. </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249" name="Google Shape;249;p17"/>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4</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2" name="Shape 2092"/>
        <p:cNvGrpSpPr/>
        <p:nvPr/>
      </p:nvGrpSpPr>
      <p:grpSpPr>
        <a:xfrm>
          <a:off x="0" y="0"/>
          <a:ext cx="0" cy="0"/>
          <a:chOff x="0" y="0"/>
          <a:chExt cx="0" cy="0"/>
        </a:xfrm>
      </p:grpSpPr>
      <p:sp>
        <p:nvSpPr>
          <p:cNvPr id="2093" name="Google Shape;2093;p108"/>
          <p:cNvSpPr/>
          <p:nvPr/>
        </p:nvSpPr>
        <p:spPr>
          <a:xfrm>
            <a:off x="6206760" y="3316323"/>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108"/>
          <p:cNvSpPr/>
          <p:nvPr/>
        </p:nvSpPr>
        <p:spPr>
          <a:xfrm>
            <a:off x="7608710" y="2486511"/>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108"/>
          <p:cNvSpPr/>
          <p:nvPr/>
        </p:nvSpPr>
        <p:spPr>
          <a:xfrm>
            <a:off x="6206760" y="2485498"/>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108"/>
          <p:cNvSpPr/>
          <p:nvPr/>
        </p:nvSpPr>
        <p:spPr>
          <a:xfrm>
            <a:off x="6206760" y="4147123"/>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108"/>
          <p:cNvSpPr txBox="1"/>
          <p:nvPr/>
        </p:nvSpPr>
        <p:spPr>
          <a:xfrm>
            <a:off x="672014" y="2094786"/>
            <a:ext cx="1199400" cy="354000"/>
          </a:xfrm>
          <a:prstGeom prst="rect">
            <a:avLst/>
          </a:prstGeom>
          <a:noFill/>
          <a:ln>
            <a:noFill/>
          </a:ln>
        </p:spPr>
        <p:txBody>
          <a:bodyPr anchorCtr="0" anchor="t" bIns="0" lIns="0" spcFirstLastPara="1" rIns="0" wrap="square" tIns="0">
            <a:noAutofit/>
          </a:bodyPr>
          <a:lstStyle/>
          <a:p>
            <a:pPr indent="0" lvl="0" marL="7971" marR="0" rtl="0" algn="l">
              <a:lnSpc>
                <a:spcPct val="100000"/>
              </a:lnSpc>
              <a:spcBef>
                <a:spcPts val="0"/>
              </a:spcBef>
              <a:spcAft>
                <a:spcPts val="0"/>
              </a:spcAft>
              <a:buClr>
                <a:srgbClr val="000000"/>
              </a:buClr>
              <a:buSzPts val="2300"/>
              <a:buFont typeface="Calibri"/>
              <a:buNone/>
            </a:pPr>
            <a:r>
              <a:rPr b="0" i="0" lang="en" sz="2300" u="none" cap="none" strike="noStrike">
                <a:solidFill>
                  <a:srgbClr val="000000"/>
                </a:solidFill>
                <a:latin typeface="Proxima Nova"/>
                <a:ea typeface="Proxima Nova"/>
                <a:cs typeface="Proxima Nova"/>
                <a:sym typeface="Proxima Nova"/>
              </a:rPr>
              <a:t>N=6, B=4</a:t>
            </a:r>
            <a:endParaRPr b="0" i="0" sz="2300" u="none" cap="none" strike="noStrike">
              <a:solidFill>
                <a:srgbClr val="000000"/>
              </a:solidFill>
              <a:latin typeface="Proxima Nova"/>
              <a:ea typeface="Proxima Nova"/>
              <a:cs typeface="Proxima Nova"/>
              <a:sym typeface="Proxima Nova"/>
            </a:endParaRPr>
          </a:p>
        </p:txBody>
      </p:sp>
      <p:sp>
        <p:nvSpPr>
          <p:cNvPr id="2098" name="Google Shape;2098;p108"/>
          <p:cNvSpPr/>
          <p:nvPr/>
        </p:nvSpPr>
        <p:spPr>
          <a:xfrm>
            <a:off x="352947" y="2472100"/>
            <a:ext cx="3782873" cy="2511884"/>
          </a:xfrm>
          <a:custGeom>
            <a:rect b="b" l="l" r="r" t="t"/>
            <a:pathLst>
              <a:path extrusionOk="0" h="4761865" w="8006080">
                <a:moveTo>
                  <a:pt x="7291660" y="0"/>
                </a:moveTo>
                <a:lnTo>
                  <a:pt x="714212" y="0"/>
                </a:lnTo>
                <a:lnTo>
                  <a:pt x="665313" y="1647"/>
                </a:lnTo>
                <a:lnTo>
                  <a:pt x="617298" y="6519"/>
                </a:lnTo>
                <a:lnTo>
                  <a:pt x="570273" y="14510"/>
                </a:lnTo>
                <a:lnTo>
                  <a:pt x="524346" y="25512"/>
                </a:lnTo>
                <a:lnTo>
                  <a:pt x="479622" y="39419"/>
                </a:lnTo>
                <a:lnTo>
                  <a:pt x="436208" y="56125"/>
                </a:lnTo>
                <a:lnTo>
                  <a:pt x="394211" y="75524"/>
                </a:lnTo>
                <a:lnTo>
                  <a:pt x="353736" y="97510"/>
                </a:lnTo>
                <a:lnTo>
                  <a:pt x="314889" y="121975"/>
                </a:lnTo>
                <a:lnTo>
                  <a:pt x="277778" y="148813"/>
                </a:lnTo>
                <a:lnTo>
                  <a:pt x="242509" y="177919"/>
                </a:lnTo>
                <a:lnTo>
                  <a:pt x="209188" y="209186"/>
                </a:lnTo>
                <a:lnTo>
                  <a:pt x="177921" y="242507"/>
                </a:lnTo>
                <a:lnTo>
                  <a:pt x="148815" y="277776"/>
                </a:lnTo>
                <a:lnTo>
                  <a:pt x="121976" y="314887"/>
                </a:lnTo>
                <a:lnTo>
                  <a:pt x="97511" y="353733"/>
                </a:lnTo>
                <a:lnTo>
                  <a:pt x="75525" y="394208"/>
                </a:lnTo>
                <a:lnTo>
                  <a:pt x="56126" y="436206"/>
                </a:lnTo>
                <a:lnTo>
                  <a:pt x="39419" y="479620"/>
                </a:lnTo>
                <a:lnTo>
                  <a:pt x="25512" y="524343"/>
                </a:lnTo>
                <a:lnTo>
                  <a:pt x="14510" y="570271"/>
                </a:lnTo>
                <a:lnTo>
                  <a:pt x="6519" y="617295"/>
                </a:lnTo>
                <a:lnTo>
                  <a:pt x="1647" y="665310"/>
                </a:lnTo>
                <a:lnTo>
                  <a:pt x="0" y="714209"/>
                </a:lnTo>
                <a:lnTo>
                  <a:pt x="0" y="4047208"/>
                </a:lnTo>
                <a:lnTo>
                  <a:pt x="1647" y="4096107"/>
                </a:lnTo>
                <a:lnTo>
                  <a:pt x="6519" y="4144122"/>
                </a:lnTo>
                <a:lnTo>
                  <a:pt x="14510" y="4191147"/>
                </a:lnTo>
                <a:lnTo>
                  <a:pt x="25512" y="4237074"/>
                </a:lnTo>
                <a:lnTo>
                  <a:pt x="39419" y="4281798"/>
                </a:lnTo>
                <a:lnTo>
                  <a:pt x="56126" y="4325212"/>
                </a:lnTo>
                <a:lnTo>
                  <a:pt x="75525" y="4367210"/>
                </a:lnTo>
                <a:lnTo>
                  <a:pt x="97511" y="4407685"/>
                </a:lnTo>
                <a:lnTo>
                  <a:pt x="121976" y="4446531"/>
                </a:lnTo>
                <a:lnTo>
                  <a:pt x="148815" y="4483642"/>
                </a:lnTo>
                <a:lnTo>
                  <a:pt x="177921" y="4518912"/>
                </a:lnTo>
                <a:lnTo>
                  <a:pt x="209188" y="4552233"/>
                </a:lnTo>
                <a:lnTo>
                  <a:pt x="242509" y="4583500"/>
                </a:lnTo>
                <a:lnTo>
                  <a:pt x="277778" y="4612606"/>
                </a:lnTo>
                <a:lnTo>
                  <a:pt x="314889" y="4639445"/>
                </a:lnTo>
                <a:lnTo>
                  <a:pt x="353736" y="4663910"/>
                </a:lnTo>
                <a:lnTo>
                  <a:pt x="394211" y="4685896"/>
                </a:lnTo>
                <a:lnTo>
                  <a:pt x="436208" y="4705295"/>
                </a:lnTo>
                <a:lnTo>
                  <a:pt x="479622" y="4722001"/>
                </a:lnTo>
                <a:lnTo>
                  <a:pt x="524346" y="4735909"/>
                </a:lnTo>
                <a:lnTo>
                  <a:pt x="570273" y="4746911"/>
                </a:lnTo>
                <a:lnTo>
                  <a:pt x="617298" y="4754901"/>
                </a:lnTo>
                <a:lnTo>
                  <a:pt x="665313" y="4759774"/>
                </a:lnTo>
                <a:lnTo>
                  <a:pt x="714212" y="4761421"/>
                </a:lnTo>
                <a:lnTo>
                  <a:pt x="7291660" y="4761421"/>
                </a:lnTo>
                <a:lnTo>
                  <a:pt x="7340559" y="4759774"/>
                </a:lnTo>
                <a:lnTo>
                  <a:pt x="7388575" y="4754901"/>
                </a:lnTo>
                <a:lnTo>
                  <a:pt x="7435599" y="4746911"/>
                </a:lnTo>
                <a:lnTo>
                  <a:pt x="7481526" y="4735909"/>
                </a:lnTo>
                <a:lnTo>
                  <a:pt x="7526250" y="4722001"/>
                </a:lnTo>
                <a:lnTo>
                  <a:pt x="7569664" y="4705295"/>
                </a:lnTo>
                <a:lnTo>
                  <a:pt x="7611661" y="4685896"/>
                </a:lnTo>
                <a:lnTo>
                  <a:pt x="7652136" y="4663910"/>
                </a:lnTo>
                <a:lnTo>
                  <a:pt x="7690983" y="4639445"/>
                </a:lnTo>
                <a:lnTo>
                  <a:pt x="7728093" y="4612606"/>
                </a:lnTo>
                <a:lnTo>
                  <a:pt x="7763362" y="4583500"/>
                </a:lnTo>
                <a:lnTo>
                  <a:pt x="7796683" y="4552233"/>
                </a:lnTo>
                <a:lnTo>
                  <a:pt x="7827950" y="4518912"/>
                </a:lnTo>
                <a:lnTo>
                  <a:pt x="7857056" y="4483642"/>
                </a:lnTo>
                <a:lnTo>
                  <a:pt x="7883895" y="4446531"/>
                </a:lnTo>
                <a:lnTo>
                  <a:pt x="7908360" y="4407685"/>
                </a:lnTo>
                <a:lnTo>
                  <a:pt x="7930345" y="4367210"/>
                </a:lnTo>
                <a:lnTo>
                  <a:pt x="7949744" y="4325212"/>
                </a:lnTo>
                <a:lnTo>
                  <a:pt x="7966450" y="4281798"/>
                </a:lnTo>
                <a:lnTo>
                  <a:pt x="7980358" y="4237074"/>
                </a:lnTo>
                <a:lnTo>
                  <a:pt x="7991360" y="4191147"/>
                </a:lnTo>
                <a:lnTo>
                  <a:pt x="7999350" y="4144122"/>
                </a:lnTo>
                <a:lnTo>
                  <a:pt x="8004222" y="4096107"/>
                </a:lnTo>
                <a:lnTo>
                  <a:pt x="8005870" y="4047208"/>
                </a:lnTo>
                <a:lnTo>
                  <a:pt x="8005870" y="714209"/>
                </a:lnTo>
                <a:lnTo>
                  <a:pt x="8004222" y="665310"/>
                </a:lnTo>
                <a:lnTo>
                  <a:pt x="7999350" y="617295"/>
                </a:lnTo>
                <a:lnTo>
                  <a:pt x="7991360" y="570271"/>
                </a:lnTo>
                <a:lnTo>
                  <a:pt x="7980358" y="524343"/>
                </a:lnTo>
                <a:lnTo>
                  <a:pt x="7966450" y="479620"/>
                </a:lnTo>
                <a:lnTo>
                  <a:pt x="7949744" y="436206"/>
                </a:lnTo>
                <a:lnTo>
                  <a:pt x="7930345" y="394208"/>
                </a:lnTo>
                <a:lnTo>
                  <a:pt x="7908360" y="353733"/>
                </a:lnTo>
                <a:lnTo>
                  <a:pt x="7883895" y="314887"/>
                </a:lnTo>
                <a:lnTo>
                  <a:pt x="7857056" y="277776"/>
                </a:lnTo>
                <a:lnTo>
                  <a:pt x="7827950" y="242507"/>
                </a:lnTo>
                <a:lnTo>
                  <a:pt x="7796683" y="209186"/>
                </a:lnTo>
                <a:lnTo>
                  <a:pt x="7763362" y="177919"/>
                </a:lnTo>
                <a:lnTo>
                  <a:pt x="7728093" y="148813"/>
                </a:lnTo>
                <a:lnTo>
                  <a:pt x="7690983" y="121975"/>
                </a:lnTo>
                <a:lnTo>
                  <a:pt x="7652136" y="97510"/>
                </a:lnTo>
                <a:lnTo>
                  <a:pt x="7611661" y="75524"/>
                </a:lnTo>
                <a:lnTo>
                  <a:pt x="7569664" y="56125"/>
                </a:lnTo>
                <a:lnTo>
                  <a:pt x="7526250" y="39419"/>
                </a:lnTo>
                <a:lnTo>
                  <a:pt x="7481526" y="25512"/>
                </a:lnTo>
                <a:lnTo>
                  <a:pt x="7435599" y="14510"/>
                </a:lnTo>
                <a:lnTo>
                  <a:pt x="7388575" y="6519"/>
                </a:lnTo>
                <a:lnTo>
                  <a:pt x="7340559" y="1647"/>
                </a:lnTo>
                <a:lnTo>
                  <a:pt x="7291660" y="0"/>
                </a:lnTo>
                <a:close/>
              </a:path>
            </a:pathLst>
          </a:custGeom>
          <a:solidFill>
            <a:srgbClr val="F5D328">
              <a:alpha val="1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108"/>
          <p:cNvSpPr/>
          <p:nvPr/>
        </p:nvSpPr>
        <p:spPr>
          <a:xfrm>
            <a:off x="567209" y="3308375"/>
            <a:ext cx="1288746" cy="838746"/>
          </a:xfrm>
          <a:custGeom>
            <a:rect b="b" l="l" r="r" t="t"/>
            <a:pathLst>
              <a:path extrusionOk="0" h="1590040" w="1834514">
                <a:moveTo>
                  <a:pt x="1596014" y="0"/>
                </a:moveTo>
                <a:lnTo>
                  <a:pt x="238462" y="0"/>
                </a:lnTo>
                <a:lnTo>
                  <a:pt x="190404" y="4844"/>
                </a:lnTo>
                <a:lnTo>
                  <a:pt x="145642" y="18738"/>
                </a:lnTo>
                <a:lnTo>
                  <a:pt x="105136" y="40724"/>
                </a:lnTo>
                <a:lnTo>
                  <a:pt x="69844" y="69842"/>
                </a:lnTo>
                <a:lnTo>
                  <a:pt x="40725" y="105134"/>
                </a:lnTo>
                <a:lnTo>
                  <a:pt x="18739" y="145641"/>
                </a:lnTo>
                <a:lnTo>
                  <a:pt x="4844" y="190405"/>
                </a:lnTo>
                <a:lnTo>
                  <a:pt x="0" y="238467"/>
                </a:lnTo>
                <a:lnTo>
                  <a:pt x="0" y="1351292"/>
                </a:lnTo>
                <a:lnTo>
                  <a:pt x="4844" y="1399350"/>
                </a:lnTo>
                <a:lnTo>
                  <a:pt x="18739" y="1444111"/>
                </a:lnTo>
                <a:lnTo>
                  <a:pt x="40725" y="1484616"/>
                </a:lnTo>
                <a:lnTo>
                  <a:pt x="69844" y="1519907"/>
                </a:lnTo>
                <a:lnTo>
                  <a:pt x="105136" y="1549024"/>
                </a:lnTo>
                <a:lnTo>
                  <a:pt x="145642" y="1571009"/>
                </a:lnTo>
                <a:lnTo>
                  <a:pt x="190404" y="1584903"/>
                </a:lnTo>
                <a:lnTo>
                  <a:pt x="238462" y="1589747"/>
                </a:lnTo>
                <a:lnTo>
                  <a:pt x="1596014" y="1589747"/>
                </a:lnTo>
                <a:lnTo>
                  <a:pt x="1644072" y="1584903"/>
                </a:lnTo>
                <a:lnTo>
                  <a:pt x="1688835" y="1571009"/>
                </a:lnTo>
                <a:lnTo>
                  <a:pt x="1729342" y="1549024"/>
                </a:lnTo>
                <a:lnTo>
                  <a:pt x="1764635" y="1519907"/>
                </a:lnTo>
                <a:lnTo>
                  <a:pt x="1793754" y="1484616"/>
                </a:lnTo>
                <a:lnTo>
                  <a:pt x="1815741" y="1444111"/>
                </a:lnTo>
                <a:lnTo>
                  <a:pt x="1829637" y="1399350"/>
                </a:lnTo>
                <a:lnTo>
                  <a:pt x="1834481" y="1351292"/>
                </a:lnTo>
                <a:lnTo>
                  <a:pt x="1834481" y="238467"/>
                </a:lnTo>
                <a:lnTo>
                  <a:pt x="1829637" y="190405"/>
                </a:lnTo>
                <a:lnTo>
                  <a:pt x="1815741" y="145641"/>
                </a:lnTo>
                <a:lnTo>
                  <a:pt x="1793754" y="105134"/>
                </a:lnTo>
                <a:lnTo>
                  <a:pt x="1764635" y="69842"/>
                </a:lnTo>
                <a:lnTo>
                  <a:pt x="1729342" y="40724"/>
                </a:lnTo>
                <a:lnTo>
                  <a:pt x="1688835" y="18738"/>
                </a:lnTo>
                <a:lnTo>
                  <a:pt x="1644072" y="4844"/>
                </a:lnTo>
                <a:lnTo>
                  <a:pt x="1596014"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108"/>
          <p:cNvSpPr/>
          <p:nvPr/>
        </p:nvSpPr>
        <p:spPr>
          <a:xfrm>
            <a:off x="4804807" y="2486507"/>
            <a:ext cx="1288747" cy="838746"/>
          </a:xfrm>
          <a:custGeom>
            <a:rect b="b" l="l" r="r" t="t"/>
            <a:pathLst>
              <a:path extrusionOk="0" h="1590039" w="1834515">
                <a:moveTo>
                  <a:pt x="1596021" y="0"/>
                </a:moveTo>
                <a:lnTo>
                  <a:pt x="238467" y="0"/>
                </a:lnTo>
                <a:lnTo>
                  <a:pt x="190405" y="4844"/>
                </a:lnTo>
                <a:lnTo>
                  <a:pt x="145641" y="18738"/>
                </a:lnTo>
                <a:lnTo>
                  <a:pt x="105134" y="40723"/>
                </a:lnTo>
                <a:lnTo>
                  <a:pt x="69842" y="69840"/>
                </a:lnTo>
                <a:lnTo>
                  <a:pt x="40724" y="105130"/>
                </a:lnTo>
                <a:lnTo>
                  <a:pt x="18738" y="145636"/>
                </a:lnTo>
                <a:lnTo>
                  <a:pt x="4844" y="190397"/>
                </a:lnTo>
                <a:lnTo>
                  <a:pt x="0" y="238455"/>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108"/>
          <p:cNvSpPr/>
          <p:nvPr/>
        </p:nvSpPr>
        <p:spPr>
          <a:xfrm>
            <a:off x="4804802" y="3327289"/>
            <a:ext cx="1288747" cy="838746"/>
          </a:xfrm>
          <a:custGeom>
            <a:rect b="b" l="l" r="r" t="t"/>
            <a:pathLst>
              <a:path extrusionOk="0" h="1590040" w="1834515">
                <a:moveTo>
                  <a:pt x="1596021" y="0"/>
                </a:moveTo>
                <a:lnTo>
                  <a:pt x="238467" y="0"/>
                </a:lnTo>
                <a:lnTo>
                  <a:pt x="190405" y="4844"/>
                </a:lnTo>
                <a:lnTo>
                  <a:pt x="145641" y="18738"/>
                </a:lnTo>
                <a:lnTo>
                  <a:pt x="105134" y="40723"/>
                </a:lnTo>
                <a:lnTo>
                  <a:pt x="69842" y="69840"/>
                </a:lnTo>
                <a:lnTo>
                  <a:pt x="40724" y="105130"/>
                </a:lnTo>
                <a:lnTo>
                  <a:pt x="18738" y="145636"/>
                </a:lnTo>
                <a:lnTo>
                  <a:pt x="4844" y="190397"/>
                </a:lnTo>
                <a:lnTo>
                  <a:pt x="0" y="238455"/>
                </a:lnTo>
                <a:lnTo>
                  <a:pt x="0" y="1351280"/>
                </a:lnTo>
                <a:lnTo>
                  <a:pt x="4844" y="1399342"/>
                </a:lnTo>
                <a:lnTo>
                  <a:pt x="18738" y="1444106"/>
                </a:lnTo>
                <a:lnTo>
                  <a:pt x="40724" y="1484613"/>
                </a:lnTo>
                <a:lnTo>
                  <a:pt x="69842" y="1519905"/>
                </a:lnTo>
                <a:lnTo>
                  <a:pt x="105134" y="1549023"/>
                </a:lnTo>
                <a:lnTo>
                  <a:pt x="145641" y="1571009"/>
                </a:lnTo>
                <a:lnTo>
                  <a:pt x="190405" y="1584903"/>
                </a:lnTo>
                <a:lnTo>
                  <a:pt x="238467" y="1589747"/>
                </a:lnTo>
                <a:lnTo>
                  <a:pt x="1596021" y="1589747"/>
                </a:lnTo>
                <a:lnTo>
                  <a:pt x="1644079" y="1584903"/>
                </a:lnTo>
                <a:lnTo>
                  <a:pt x="1688840" y="1571009"/>
                </a:lnTo>
                <a:lnTo>
                  <a:pt x="1729345" y="1549023"/>
                </a:lnTo>
                <a:lnTo>
                  <a:pt x="1764636" y="1519905"/>
                </a:lnTo>
                <a:lnTo>
                  <a:pt x="1793753" y="1484613"/>
                </a:lnTo>
                <a:lnTo>
                  <a:pt x="1815738" y="1444106"/>
                </a:lnTo>
                <a:lnTo>
                  <a:pt x="1829632" y="1399342"/>
                </a:lnTo>
                <a:lnTo>
                  <a:pt x="1834476" y="1351280"/>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108"/>
          <p:cNvSpPr/>
          <p:nvPr/>
        </p:nvSpPr>
        <p:spPr>
          <a:xfrm>
            <a:off x="4804797" y="4168071"/>
            <a:ext cx="1288747" cy="838746"/>
          </a:xfrm>
          <a:custGeom>
            <a:rect b="b" l="l" r="r" t="t"/>
            <a:pathLst>
              <a:path extrusionOk="0" h="1590040" w="1834515">
                <a:moveTo>
                  <a:pt x="1596021" y="0"/>
                </a:moveTo>
                <a:lnTo>
                  <a:pt x="238467" y="0"/>
                </a:lnTo>
                <a:lnTo>
                  <a:pt x="190409" y="4844"/>
                </a:lnTo>
                <a:lnTo>
                  <a:pt x="145646" y="18738"/>
                </a:lnTo>
                <a:lnTo>
                  <a:pt x="105139" y="40723"/>
                </a:lnTo>
                <a:lnTo>
                  <a:pt x="69846" y="69840"/>
                </a:lnTo>
                <a:lnTo>
                  <a:pt x="40727" y="105130"/>
                </a:lnTo>
                <a:lnTo>
                  <a:pt x="18740" y="145636"/>
                </a:lnTo>
                <a:lnTo>
                  <a:pt x="4844" y="190397"/>
                </a:lnTo>
                <a:lnTo>
                  <a:pt x="0" y="238455"/>
                </a:lnTo>
                <a:lnTo>
                  <a:pt x="0" y="1351285"/>
                </a:lnTo>
                <a:lnTo>
                  <a:pt x="4844" y="1399343"/>
                </a:lnTo>
                <a:lnTo>
                  <a:pt x="18740" y="1444105"/>
                </a:lnTo>
                <a:lnTo>
                  <a:pt x="40727" y="1484611"/>
                </a:lnTo>
                <a:lnTo>
                  <a:pt x="69846" y="1519903"/>
                </a:lnTo>
                <a:lnTo>
                  <a:pt x="105139" y="1549022"/>
                </a:lnTo>
                <a:lnTo>
                  <a:pt x="145646" y="1571008"/>
                </a:lnTo>
                <a:lnTo>
                  <a:pt x="190409" y="1584903"/>
                </a:lnTo>
                <a:lnTo>
                  <a:pt x="238467" y="1589747"/>
                </a:lnTo>
                <a:lnTo>
                  <a:pt x="1596021" y="1589747"/>
                </a:lnTo>
                <a:lnTo>
                  <a:pt x="1644079" y="1584903"/>
                </a:lnTo>
                <a:lnTo>
                  <a:pt x="1688840" y="1571008"/>
                </a:lnTo>
                <a:lnTo>
                  <a:pt x="1729345" y="1549022"/>
                </a:lnTo>
                <a:lnTo>
                  <a:pt x="1764636" y="1519903"/>
                </a:lnTo>
                <a:lnTo>
                  <a:pt x="1793753" y="1484611"/>
                </a:lnTo>
                <a:lnTo>
                  <a:pt x="1815738" y="1444105"/>
                </a:lnTo>
                <a:lnTo>
                  <a:pt x="1829632" y="1399343"/>
                </a:lnTo>
                <a:lnTo>
                  <a:pt x="1834476" y="1351285"/>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108"/>
          <p:cNvSpPr/>
          <p:nvPr/>
        </p:nvSpPr>
        <p:spPr>
          <a:xfrm>
            <a:off x="4931714" y="4391315"/>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108"/>
          <p:cNvSpPr/>
          <p:nvPr/>
        </p:nvSpPr>
        <p:spPr>
          <a:xfrm>
            <a:off x="4931721" y="2730715"/>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108"/>
          <p:cNvSpPr/>
          <p:nvPr/>
        </p:nvSpPr>
        <p:spPr>
          <a:xfrm>
            <a:off x="8255188" y="27296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108"/>
          <p:cNvSpPr/>
          <p:nvPr/>
        </p:nvSpPr>
        <p:spPr>
          <a:xfrm>
            <a:off x="6851116" y="3559490"/>
            <a:ext cx="517462" cy="352381"/>
          </a:xfrm>
          <a:custGeom>
            <a:rect b="b" l="l" r="r" t="t"/>
            <a:pathLst>
              <a:path extrusionOk="0" h="668020" w="736600">
                <a:moveTo>
                  <a:pt x="0" y="0"/>
                </a:moveTo>
                <a:lnTo>
                  <a:pt x="736003" y="0"/>
                </a:lnTo>
                <a:lnTo>
                  <a:pt x="736003"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108"/>
          <p:cNvSpPr/>
          <p:nvPr/>
        </p:nvSpPr>
        <p:spPr>
          <a:xfrm>
            <a:off x="5449165" y="2730715"/>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108"/>
          <p:cNvSpPr/>
          <p:nvPr/>
        </p:nvSpPr>
        <p:spPr>
          <a:xfrm>
            <a:off x="4931721" y="3570478"/>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108"/>
          <p:cNvSpPr/>
          <p:nvPr/>
        </p:nvSpPr>
        <p:spPr>
          <a:xfrm>
            <a:off x="6333667" y="35594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10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sz="3000">
                <a:latin typeface="Proxima Nova"/>
                <a:ea typeface="Proxima Nova"/>
                <a:cs typeface="Proxima Nova"/>
                <a:sym typeface="Proxima Nova"/>
              </a:rPr>
              <a:t>External Hashing Example: Pass 1</a:t>
            </a:r>
            <a:endParaRPr sz="3000">
              <a:latin typeface="Proxima Nova"/>
              <a:ea typeface="Proxima Nova"/>
              <a:cs typeface="Proxima Nova"/>
              <a:sym typeface="Proxima Nova"/>
            </a:endParaRPr>
          </a:p>
        </p:txBody>
      </p:sp>
      <p:sp>
        <p:nvSpPr>
          <p:cNvPr id="2111" name="Google Shape;2111;p108"/>
          <p:cNvSpPr/>
          <p:nvPr/>
        </p:nvSpPr>
        <p:spPr>
          <a:xfrm>
            <a:off x="6333650" y="4390315"/>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DCBD23">
              <a:alpha val="9372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108"/>
          <p:cNvSpPr/>
          <p:nvPr/>
        </p:nvSpPr>
        <p:spPr>
          <a:xfrm>
            <a:off x="6333673" y="27286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108"/>
          <p:cNvSpPr/>
          <p:nvPr/>
        </p:nvSpPr>
        <p:spPr>
          <a:xfrm>
            <a:off x="6851119" y="2728690"/>
            <a:ext cx="517462" cy="352381"/>
          </a:xfrm>
          <a:custGeom>
            <a:rect b="b" l="l" r="r" t="t"/>
            <a:pathLst>
              <a:path extrusionOk="0" h="668020" w="736600">
                <a:moveTo>
                  <a:pt x="0" y="0"/>
                </a:moveTo>
                <a:lnTo>
                  <a:pt x="736003" y="0"/>
                </a:lnTo>
                <a:lnTo>
                  <a:pt x="736003"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108"/>
          <p:cNvSpPr/>
          <p:nvPr/>
        </p:nvSpPr>
        <p:spPr>
          <a:xfrm>
            <a:off x="7737748" y="27296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108"/>
          <p:cNvSpPr/>
          <p:nvPr/>
        </p:nvSpPr>
        <p:spPr>
          <a:xfrm>
            <a:off x="6851114" y="4390303"/>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108"/>
          <p:cNvSpPr/>
          <p:nvPr/>
        </p:nvSpPr>
        <p:spPr>
          <a:xfrm>
            <a:off x="2558782" y="2486507"/>
            <a:ext cx="1288747" cy="838746"/>
          </a:xfrm>
          <a:custGeom>
            <a:rect b="b" l="l" r="r" t="t"/>
            <a:pathLst>
              <a:path extrusionOk="0" h="1590039" w="1834515">
                <a:moveTo>
                  <a:pt x="1596021" y="0"/>
                </a:moveTo>
                <a:lnTo>
                  <a:pt x="238467" y="0"/>
                </a:lnTo>
                <a:lnTo>
                  <a:pt x="190405" y="4844"/>
                </a:lnTo>
                <a:lnTo>
                  <a:pt x="145641" y="18738"/>
                </a:lnTo>
                <a:lnTo>
                  <a:pt x="105134" y="40723"/>
                </a:lnTo>
                <a:lnTo>
                  <a:pt x="69842" y="69840"/>
                </a:lnTo>
                <a:lnTo>
                  <a:pt x="40724" y="105130"/>
                </a:lnTo>
                <a:lnTo>
                  <a:pt x="18738" y="145636"/>
                </a:lnTo>
                <a:lnTo>
                  <a:pt x="4844" y="190397"/>
                </a:lnTo>
                <a:lnTo>
                  <a:pt x="0" y="238455"/>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108"/>
          <p:cNvSpPr/>
          <p:nvPr/>
        </p:nvSpPr>
        <p:spPr>
          <a:xfrm>
            <a:off x="2558777" y="3327289"/>
            <a:ext cx="1288747" cy="838746"/>
          </a:xfrm>
          <a:custGeom>
            <a:rect b="b" l="l" r="r" t="t"/>
            <a:pathLst>
              <a:path extrusionOk="0" h="1590040" w="1834515">
                <a:moveTo>
                  <a:pt x="1596021" y="0"/>
                </a:moveTo>
                <a:lnTo>
                  <a:pt x="238467" y="0"/>
                </a:lnTo>
                <a:lnTo>
                  <a:pt x="190405" y="4844"/>
                </a:lnTo>
                <a:lnTo>
                  <a:pt x="145641" y="18738"/>
                </a:lnTo>
                <a:lnTo>
                  <a:pt x="105134" y="40723"/>
                </a:lnTo>
                <a:lnTo>
                  <a:pt x="69842" y="69840"/>
                </a:lnTo>
                <a:lnTo>
                  <a:pt x="40724" y="105130"/>
                </a:lnTo>
                <a:lnTo>
                  <a:pt x="18738" y="145636"/>
                </a:lnTo>
                <a:lnTo>
                  <a:pt x="4844" y="190397"/>
                </a:lnTo>
                <a:lnTo>
                  <a:pt x="0" y="238455"/>
                </a:lnTo>
                <a:lnTo>
                  <a:pt x="0" y="1351280"/>
                </a:lnTo>
                <a:lnTo>
                  <a:pt x="4844" y="1399342"/>
                </a:lnTo>
                <a:lnTo>
                  <a:pt x="18738" y="1444106"/>
                </a:lnTo>
                <a:lnTo>
                  <a:pt x="40724" y="1484613"/>
                </a:lnTo>
                <a:lnTo>
                  <a:pt x="69842" y="1519905"/>
                </a:lnTo>
                <a:lnTo>
                  <a:pt x="105134" y="1549023"/>
                </a:lnTo>
                <a:lnTo>
                  <a:pt x="145641" y="1571009"/>
                </a:lnTo>
                <a:lnTo>
                  <a:pt x="190405" y="1584903"/>
                </a:lnTo>
                <a:lnTo>
                  <a:pt x="238467" y="1589747"/>
                </a:lnTo>
                <a:lnTo>
                  <a:pt x="1596021" y="1589747"/>
                </a:lnTo>
                <a:lnTo>
                  <a:pt x="1644079" y="1584903"/>
                </a:lnTo>
                <a:lnTo>
                  <a:pt x="1688840" y="1571009"/>
                </a:lnTo>
                <a:lnTo>
                  <a:pt x="1729345" y="1549023"/>
                </a:lnTo>
                <a:lnTo>
                  <a:pt x="1764636" y="1519905"/>
                </a:lnTo>
                <a:lnTo>
                  <a:pt x="1793753" y="1484613"/>
                </a:lnTo>
                <a:lnTo>
                  <a:pt x="1815738" y="1444106"/>
                </a:lnTo>
                <a:lnTo>
                  <a:pt x="1829632" y="1399342"/>
                </a:lnTo>
                <a:lnTo>
                  <a:pt x="1834476" y="1351280"/>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108"/>
          <p:cNvSpPr/>
          <p:nvPr/>
        </p:nvSpPr>
        <p:spPr>
          <a:xfrm>
            <a:off x="2558772" y="4168071"/>
            <a:ext cx="1288747" cy="838746"/>
          </a:xfrm>
          <a:custGeom>
            <a:rect b="b" l="l" r="r" t="t"/>
            <a:pathLst>
              <a:path extrusionOk="0" h="1590040" w="1834515">
                <a:moveTo>
                  <a:pt x="1596021" y="0"/>
                </a:moveTo>
                <a:lnTo>
                  <a:pt x="238467" y="0"/>
                </a:lnTo>
                <a:lnTo>
                  <a:pt x="190409" y="4844"/>
                </a:lnTo>
                <a:lnTo>
                  <a:pt x="145646" y="18738"/>
                </a:lnTo>
                <a:lnTo>
                  <a:pt x="105139" y="40723"/>
                </a:lnTo>
                <a:lnTo>
                  <a:pt x="69846" y="69840"/>
                </a:lnTo>
                <a:lnTo>
                  <a:pt x="40727" y="105130"/>
                </a:lnTo>
                <a:lnTo>
                  <a:pt x="18740" y="145636"/>
                </a:lnTo>
                <a:lnTo>
                  <a:pt x="4844" y="190397"/>
                </a:lnTo>
                <a:lnTo>
                  <a:pt x="0" y="238455"/>
                </a:lnTo>
                <a:lnTo>
                  <a:pt x="0" y="1351285"/>
                </a:lnTo>
                <a:lnTo>
                  <a:pt x="4844" y="1399343"/>
                </a:lnTo>
                <a:lnTo>
                  <a:pt x="18740" y="1444105"/>
                </a:lnTo>
                <a:lnTo>
                  <a:pt x="40727" y="1484611"/>
                </a:lnTo>
                <a:lnTo>
                  <a:pt x="69846" y="1519903"/>
                </a:lnTo>
                <a:lnTo>
                  <a:pt x="105139" y="1549022"/>
                </a:lnTo>
                <a:lnTo>
                  <a:pt x="145646" y="1571008"/>
                </a:lnTo>
                <a:lnTo>
                  <a:pt x="190409" y="1584903"/>
                </a:lnTo>
                <a:lnTo>
                  <a:pt x="238467" y="1589747"/>
                </a:lnTo>
                <a:lnTo>
                  <a:pt x="1596021" y="1589747"/>
                </a:lnTo>
                <a:lnTo>
                  <a:pt x="1644079" y="1584903"/>
                </a:lnTo>
                <a:lnTo>
                  <a:pt x="1688840" y="1571008"/>
                </a:lnTo>
                <a:lnTo>
                  <a:pt x="1729345" y="1549022"/>
                </a:lnTo>
                <a:lnTo>
                  <a:pt x="1764636" y="1519903"/>
                </a:lnTo>
                <a:lnTo>
                  <a:pt x="1793753" y="1484611"/>
                </a:lnTo>
                <a:lnTo>
                  <a:pt x="1815738" y="1444105"/>
                </a:lnTo>
                <a:lnTo>
                  <a:pt x="1829632" y="1399343"/>
                </a:lnTo>
                <a:lnTo>
                  <a:pt x="1834476" y="1351285"/>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108"/>
          <p:cNvSpPr txBox="1"/>
          <p:nvPr/>
        </p:nvSpPr>
        <p:spPr>
          <a:xfrm>
            <a:off x="1871425" y="2071500"/>
            <a:ext cx="4105800" cy="414000"/>
          </a:xfrm>
          <a:prstGeom prst="rect">
            <a:avLst/>
          </a:prstGeom>
          <a:noFill/>
          <a:ln>
            <a:noFill/>
          </a:ln>
        </p:spPr>
        <p:txBody>
          <a:bodyPr anchorCtr="0" anchor="ctr" bIns="0" lIns="0" spcFirstLastPara="1" rIns="0" wrap="square" tIns="0">
            <a:noAutofit/>
          </a:bodyPr>
          <a:lstStyle/>
          <a:p>
            <a:pPr indent="0" lvl="0" marL="0" marR="3188" rtl="0" algn="ctr">
              <a:lnSpc>
                <a:spcPct val="100699"/>
              </a:lnSpc>
              <a:spcBef>
                <a:spcPts val="0"/>
              </a:spcBef>
              <a:spcAft>
                <a:spcPts val="0"/>
              </a:spcAft>
              <a:buClr>
                <a:schemeClr val="dk1"/>
              </a:buClr>
              <a:buSzPts val="1500"/>
              <a:buFont typeface="Calibri"/>
              <a:buNone/>
            </a:pPr>
            <a:r>
              <a:rPr b="0" i="0" lang="en" sz="1500" u="none" cap="none" strike="noStrike">
                <a:solidFill>
                  <a:schemeClr val="dk1"/>
                </a:solidFill>
                <a:latin typeface="Proxima Nova"/>
                <a:ea typeface="Proxima Nova"/>
                <a:cs typeface="Proxima Nova"/>
                <a:sym typeface="Proxima Nova"/>
              </a:rPr>
              <a:t>Our hash function: {</a:t>
            </a:r>
            <a:r>
              <a:rPr b="0" i="0" lang="en" sz="1500" u="none" cap="none" strike="noStrike">
                <a:solidFill>
                  <a:schemeClr val="dk1"/>
                </a:solidFill>
                <a:highlight>
                  <a:srgbClr val="B6D7A8"/>
                </a:highlight>
                <a:latin typeface="Proxima Nova"/>
                <a:ea typeface="Proxima Nova"/>
                <a:cs typeface="Proxima Nova"/>
                <a:sym typeface="Proxima Nova"/>
              </a:rPr>
              <a:t>G</a:t>
            </a:r>
            <a:r>
              <a:rPr b="0" i="0" lang="en" sz="15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highlight>
                  <a:srgbClr val="B4A7D6"/>
                </a:highlight>
                <a:latin typeface="Proxima Nova"/>
                <a:ea typeface="Proxima Nova"/>
                <a:cs typeface="Proxima Nova"/>
                <a:sym typeface="Proxima Nova"/>
              </a:rPr>
              <a:t>P</a:t>
            </a:r>
            <a:r>
              <a:rPr b="0" i="0" lang="en" sz="15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latin typeface="Proxima Nova"/>
                <a:ea typeface="Proxima Nova"/>
                <a:cs typeface="Proxima Nova"/>
                <a:sym typeface="Proxima Nova"/>
              </a:rPr>
              <a:t> 1, {</a:t>
            </a:r>
            <a:r>
              <a:rPr b="0" i="0" lang="en" sz="1500" u="none" cap="none" strike="noStrike">
                <a:solidFill>
                  <a:schemeClr val="dk1"/>
                </a:solidFill>
                <a:highlight>
                  <a:srgbClr val="A4C2F4"/>
                </a:highlight>
                <a:latin typeface="Proxima Nova"/>
                <a:ea typeface="Proxima Nova"/>
                <a:cs typeface="Proxima Nova"/>
                <a:sym typeface="Proxima Nova"/>
              </a:rPr>
              <a:t>B</a:t>
            </a:r>
            <a:r>
              <a:rPr b="0" i="0" lang="en" sz="15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latin typeface="Proxima Nova"/>
                <a:ea typeface="Proxima Nova"/>
                <a:cs typeface="Proxima Nova"/>
                <a:sym typeface="Proxima Nova"/>
              </a:rPr>
              <a:t> 2, {</a:t>
            </a:r>
            <a:r>
              <a:rPr b="0" i="0" lang="en" sz="1500" u="none" cap="none" strike="noStrike">
                <a:solidFill>
                  <a:schemeClr val="dk1"/>
                </a:solidFill>
                <a:highlight>
                  <a:srgbClr val="EA9999"/>
                </a:highlight>
                <a:latin typeface="Proxima Nova"/>
                <a:ea typeface="Proxima Nova"/>
                <a:cs typeface="Proxima Nova"/>
                <a:sym typeface="Proxima Nova"/>
              </a:rPr>
              <a:t>R</a:t>
            </a:r>
            <a:r>
              <a:rPr b="0" i="0" lang="en" sz="1500" u="none" cap="none" strike="noStrike">
                <a:solidFill>
                  <a:schemeClr val="dk1"/>
                </a:solidFill>
                <a:latin typeface="Proxima Nova"/>
                <a:ea typeface="Proxima Nova"/>
                <a:cs typeface="Proxima Nova"/>
                <a:sym typeface="Proxima Nova"/>
              </a:rPr>
              <a:t>, </a:t>
            </a:r>
            <a:r>
              <a:rPr b="0" i="0" lang="en" sz="1500" u="none" cap="none" strike="noStrike">
                <a:solidFill>
                  <a:schemeClr val="dk1"/>
                </a:solidFill>
                <a:highlight>
                  <a:srgbClr val="FFE599"/>
                </a:highlight>
                <a:latin typeface="Proxima Nova"/>
                <a:ea typeface="Proxima Nova"/>
                <a:cs typeface="Proxima Nova"/>
                <a:sym typeface="Proxima Nova"/>
              </a:rPr>
              <a:t>Y</a:t>
            </a:r>
            <a:r>
              <a:rPr b="0" i="0" lang="en" sz="15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latin typeface="Proxima Nova"/>
                <a:ea typeface="Proxima Nova"/>
                <a:cs typeface="Proxima Nova"/>
                <a:sym typeface="Proxima Nova"/>
              </a:rPr>
              <a:t> 3</a:t>
            </a:r>
            <a:endParaRPr b="0" i="0" sz="15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3" name="Shape 2123"/>
        <p:cNvGrpSpPr/>
        <p:nvPr/>
      </p:nvGrpSpPr>
      <p:grpSpPr>
        <a:xfrm>
          <a:off x="0" y="0"/>
          <a:ext cx="0" cy="0"/>
          <a:chOff x="0" y="0"/>
          <a:chExt cx="0" cy="0"/>
        </a:xfrm>
      </p:grpSpPr>
      <p:sp>
        <p:nvSpPr>
          <p:cNvPr id="2124" name="Google Shape;2124;p109"/>
          <p:cNvSpPr txBox="1"/>
          <p:nvPr/>
        </p:nvSpPr>
        <p:spPr>
          <a:xfrm>
            <a:off x="598289" y="2116336"/>
            <a:ext cx="1199400" cy="354000"/>
          </a:xfrm>
          <a:prstGeom prst="rect">
            <a:avLst/>
          </a:prstGeom>
          <a:noFill/>
          <a:ln>
            <a:noFill/>
          </a:ln>
        </p:spPr>
        <p:txBody>
          <a:bodyPr anchorCtr="0" anchor="t" bIns="0" lIns="0" spcFirstLastPara="1" rIns="0" wrap="square" tIns="0">
            <a:noAutofit/>
          </a:bodyPr>
          <a:lstStyle/>
          <a:p>
            <a:pPr indent="0" lvl="0" marL="7971" marR="0" rtl="0" algn="l">
              <a:lnSpc>
                <a:spcPct val="100000"/>
              </a:lnSpc>
              <a:spcBef>
                <a:spcPts val="0"/>
              </a:spcBef>
              <a:spcAft>
                <a:spcPts val="0"/>
              </a:spcAft>
              <a:buClr>
                <a:srgbClr val="000000"/>
              </a:buClr>
              <a:buSzPts val="2300"/>
              <a:buFont typeface="Calibri"/>
              <a:buNone/>
            </a:pPr>
            <a:r>
              <a:rPr b="0" i="0" lang="en" sz="2300" u="none" cap="none" strike="noStrike">
                <a:solidFill>
                  <a:srgbClr val="000000"/>
                </a:solidFill>
                <a:latin typeface="Proxima Nova"/>
                <a:ea typeface="Proxima Nova"/>
                <a:cs typeface="Proxima Nova"/>
                <a:sym typeface="Proxima Nova"/>
              </a:rPr>
              <a:t>N=6, B=4</a:t>
            </a:r>
            <a:endParaRPr b="0" i="0" sz="2300" u="none" cap="none" strike="noStrike">
              <a:solidFill>
                <a:srgbClr val="000000"/>
              </a:solidFill>
              <a:latin typeface="Proxima Nova"/>
              <a:ea typeface="Proxima Nova"/>
              <a:cs typeface="Proxima Nova"/>
              <a:sym typeface="Proxima Nova"/>
            </a:endParaRPr>
          </a:p>
        </p:txBody>
      </p:sp>
      <p:sp>
        <p:nvSpPr>
          <p:cNvPr id="2125" name="Google Shape;2125;p109"/>
          <p:cNvSpPr/>
          <p:nvPr/>
        </p:nvSpPr>
        <p:spPr>
          <a:xfrm>
            <a:off x="352943" y="2472094"/>
            <a:ext cx="3827877" cy="2511884"/>
          </a:xfrm>
          <a:custGeom>
            <a:rect b="b" l="l" r="r" t="t"/>
            <a:pathLst>
              <a:path extrusionOk="0" h="4761865" w="5448935">
                <a:moveTo>
                  <a:pt x="4734222" y="0"/>
                </a:moveTo>
                <a:lnTo>
                  <a:pt x="714212" y="0"/>
                </a:lnTo>
                <a:lnTo>
                  <a:pt x="665312" y="1647"/>
                </a:lnTo>
                <a:lnTo>
                  <a:pt x="617297" y="6519"/>
                </a:lnTo>
                <a:lnTo>
                  <a:pt x="570273" y="14510"/>
                </a:lnTo>
                <a:lnTo>
                  <a:pt x="524346" y="25512"/>
                </a:lnTo>
                <a:lnTo>
                  <a:pt x="479622" y="39419"/>
                </a:lnTo>
                <a:lnTo>
                  <a:pt x="436208" y="56125"/>
                </a:lnTo>
                <a:lnTo>
                  <a:pt x="394210" y="75524"/>
                </a:lnTo>
                <a:lnTo>
                  <a:pt x="353735" y="97510"/>
                </a:lnTo>
                <a:lnTo>
                  <a:pt x="314889" y="121975"/>
                </a:lnTo>
                <a:lnTo>
                  <a:pt x="277778" y="148813"/>
                </a:lnTo>
                <a:lnTo>
                  <a:pt x="242508" y="177919"/>
                </a:lnTo>
                <a:lnTo>
                  <a:pt x="209187" y="209186"/>
                </a:lnTo>
                <a:lnTo>
                  <a:pt x="177920" y="242507"/>
                </a:lnTo>
                <a:lnTo>
                  <a:pt x="148814" y="277776"/>
                </a:lnTo>
                <a:lnTo>
                  <a:pt x="121976" y="314887"/>
                </a:lnTo>
                <a:lnTo>
                  <a:pt x="97510" y="353733"/>
                </a:lnTo>
                <a:lnTo>
                  <a:pt x="75525" y="394208"/>
                </a:lnTo>
                <a:lnTo>
                  <a:pt x="56126" y="436206"/>
                </a:lnTo>
                <a:lnTo>
                  <a:pt x="39419" y="479620"/>
                </a:lnTo>
                <a:lnTo>
                  <a:pt x="25512" y="524343"/>
                </a:lnTo>
                <a:lnTo>
                  <a:pt x="14510" y="570271"/>
                </a:lnTo>
                <a:lnTo>
                  <a:pt x="6519" y="617295"/>
                </a:lnTo>
                <a:lnTo>
                  <a:pt x="1647" y="665310"/>
                </a:lnTo>
                <a:lnTo>
                  <a:pt x="0" y="714209"/>
                </a:lnTo>
                <a:lnTo>
                  <a:pt x="0" y="4047208"/>
                </a:lnTo>
                <a:lnTo>
                  <a:pt x="1647" y="4096107"/>
                </a:lnTo>
                <a:lnTo>
                  <a:pt x="6519" y="4144122"/>
                </a:lnTo>
                <a:lnTo>
                  <a:pt x="14510" y="4191147"/>
                </a:lnTo>
                <a:lnTo>
                  <a:pt x="25512" y="4237074"/>
                </a:lnTo>
                <a:lnTo>
                  <a:pt x="39419" y="4281798"/>
                </a:lnTo>
                <a:lnTo>
                  <a:pt x="56126" y="4325212"/>
                </a:lnTo>
                <a:lnTo>
                  <a:pt x="75525" y="4367210"/>
                </a:lnTo>
                <a:lnTo>
                  <a:pt x="97510" y="4407685"/>
                </a:lnTo>
                <a:lnTo>
                  <a:pt x="121976" y="4446531"/>
                </a:lnTo>
                <a:lnTo>
                  <a:pt x="148814" y="4483642"/>
                </a:lnTo>
                <a:lnTo>
                  <a:pt x="177920" y="4518912"/>
                </a:lnTo>
                <a:lnTo>
                  <a:pt x="209187" y="4552233"/>
                </a:lnTo>
                <a:lnTo>
                  <a:pt x="242508" y="4583500"/>
                </a:lnTo>
                <a:lnTo>
                  <a:pt x="277778" y="4612606"/>
                </a:lnTo>
                <a:lnTo>
                  <a:pt x="314889" y="4639445"/>
                </a:lnTo>
                <a:lnTo>
                  <a:pt x="353735" y="4663910"/>
                </a:lnTo>
                <a:lnTo>
                  <a:pt x="394210" y="4685896"/>
                </a:lnTo>
                <a:lnTo>
                  <a:pt x="436208" y="4705295"/>
                </a:lnTo>
                <a:lnTo>
                  <a:pt x="479622" y="4722001"/>
                </a:lnTo>
                <a:lnTo>
                  <a:pt x="524346" y="4735909"/>
                </a:lnTo>
                <a:lnTo>
                  <a:pt x="570273" y="4746911"/>
                </a:lnTo>
                <a:lnTo>
                  <a:pt x="617297" y="4754901"/>
                </a:lnTo>
                <a:lnTo>
                  <a:pt x="665312" y="4759774"/>
                </a:lnTo>
                <a:lnTo>
                  <a:pt x="714212" y="4761421"/>
                </a:lnTo>
                <a:lnTo>
                  <a:pt x="4734222" y="4761421"/>
                </a:lnTo>
                <a:lnTo>
                  <a:pt x="4783123" y="4759774"/>
                </a:lnTo>
                <a:lnTo>
                  <a:pt x="4831139" y="4754901"/>
                </a:lnTo>
                <a:lnTo>
                  <a:pt x="4878165" y="4746911"/>
                </a:lnTo>
                <a:lnTo>
                  <a:pt x="4924093" y="4735909"/>
                </a:lnTo>
                <a:lnTo>
                  <a:pt x="4968818" y="4722001"/>
                </a:lnTo>
                <a:lnTo>
                  <a:pt x="5012233" y="4705295"/>
                </a:lnTo>
                <a:lnTo>
                  <a:pt x="5054231" y="4685896"/>
                </a:lnTo>
                <a:lnTo>
                  <a:pt x="5094707" y="4663910"/>
                </a:lnTo>
                <a:lnTo>
                  <a:pt x="5133554" y="4639445"/>
                </a:lnTo>
                <a:lnTo>
                  <a:pt x="5170665" y="4612606"/>
                </a:lnTo>
                <a:lnTo>
                  <a:pt x="5205935" y="4583500"/>
                </a:lnTo>
                <a:lnTo>
                  <a:pt x="5239256" y="4552233"/>
                </a:lnTo>
                <a:lnTo>
                  <a:pt x="5270523" y="4518912"/>
                </a:lnTo>
                <a:lnTo>
                  <a:pt x="5299629" y="4483642"/>
                </a:lnTo>
                <a:lnTo>
                  <a:pt x="5326468" y="4446531"/>
                </a:lnTo>
                <a:lnTo>
                  <a:pt x="5350934" y="4407685"/>
                </a:lnTo>
                <a:lnTo>
                  <a:pt x="5372919" y="4367210"/>
                </a:lnTo>
                <a:lnTo>
                  <a:pt x="5392318" y="4325212"/>
                </a:lnTo>
                <a:lnTo>
                  <a:pt x="5409025" y="4281798"/>
                </a:lnTo>
                <a:lnTo>
                  <a:pt x="5422932" y="4237074"/>
                </a:lnTo>
                <a:lnTo>
                  <a:pt x="5433934" y="4191147"/>
                </a:lnTo>
                <a:lnTo>
                  <a:pt x="5441924" y="4144122"/>
                </a:lnTo>
                <a:lnTo>
                  <a:pt x="5446797" y="4096107"/>
                </a:lnTo>
                <a:lnTo>
                  <a:pt x="5448444" y="4047208"/>
                </a:lnTo>
                <a:lnTo>
                  <a:pt x="5448444" y="714209"/>
                </a:lnTo>
                <a:lnTo>
                  <a:pt x="5446797" y="665310"/>
                </a:lnTo>
                <a:lnTo>
                  <a:pt x="5441924" y="617295"/>
                </a:lnTo>
                <a:lnTo>
                  <a:pt x="5433934" y="570271"/>
                </a:lnTo>
                <a:lnTo>
                  <a:pt x="5422932" y="524343"/>
                </a:lnTo>
                <a:lnTo>
                  <a:pt x="5409025" y="479620"/>
                </a:lnTo>
                <a:lnTo>
                  <a:pt x="5392318" y="436206"/>
                </a:lnTo>
                <a:lnTo>
                  <a:pt x="5372919" y="394208"/>
                </a:lnTo>
                <a:lnTo>
                  <a:pt x="5350934" y="353733"/>
                </a:lnTo>
                <a:lnTo>
                  <a:pt x="5326468" y="314887"/>
                </a:lnTo>
                <a:lnTo>
                  <a:pt x="5299629" y="277776"/>
                </a:lnTo>
                <a:lnTo>
                  <a:pt x="5270523" y="242507"/>
                </a:lnTo>
                <a:lnTo>
                  <a:pt x="5239256" y="209186"/>
                </a:lnTo>
                <a:lnTo>
                  <a:pt x="5205935" y="177919"/>
                </a:lnTo>
                <a:lnTo>
                  <a:pt x="5170665" y="148813"/>
                </a:lnTo>
                <a:lnTo>
                  <a:pt x="5133554" y="121975"/>
                </a:lnTo>
                <a:lnTo>
                  <a:pt x="5094707" y="97510"/>
                </a:lnTo>
                <a:lnTo>
                  <a:pt x="5054231" y="75524"/>
                </a:lnTo>
                <a:lnTo>
                  <a:pt x="5012233" y="56125"/>
                </a:lnTo>
                <a:lnTo>
                  <a:pt x="4968818" y="39419"/>
                </a:lnTo>
                <a:lnTo>
                  <a:pt x="4924093" y="25512"/>
                </a:lnTo>
                <a:lnTo>
                  <a:pt x="4878165" y="14510"/>
                </a:lnTo>
                <a:lnTo>
                  <a:pt x="4831139" y="6519"/>
                </a:lnTo>
                <a:lnTo>
                  <a:pt x="4783123" y="1647"/>
                </a:lnTo>
                <a:lnTo>
                  <a:pt x="4734222" y="0"/>
                </a:lnTo>
                <a:close/>
              </a:path>
            </a:pathLst>
          </a:custGeom>
          <a:solidFill>
            <a:srgbClr val="F5D328">
              <a:alpha val="1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109"/>
          <p:cNvSpPr/>
          <p:nvPr/>
        </p:nvSpPr>
        <p:spPr>
          <a:xfrm>
            <a:off x="6923302" y="2474291"/>
            <a:ext cx="1288747" cy="838746"/>
          </a:xfrm>
          <a:custGeom>
            <a:rect b="b" l="l" r="r" t="t"/>
            <a:pathLst>
              <a:path extrusionOk="0" h="1590039" w="1834515">
                <a:moveTo>
                  <a:pt x="1596008" y="0"/>
                </a:moveTo>
                <a:lnTo>
                  <a:pt x="238455" y="0"/>
                </a:lnTo>
                <a:lnTo>
                  <a:pt x="190397" y="4844"/>
                </a:lnTo>
                <a:lnTo>
                  <a:pt x="145636" y="18740"/>
                </a:lnTo>
                <a:lnTo>
                  <a:pt x="105130" y="40727"/>
                </a:lnTo>
                <a:lnTo>
                  <a:pt x="69840" y="69846"/>
                </a:lnTo>
                <a:lnTo>
                  <a:pt x="40723" y="105139"/>
                </a:lnTo>
                <a:lnTo>
                  <a:pt x="18738" y="145646"/>
                </a:lnTo>
                <a:lnTo>
                  <a:pt x="4844" y="190409"/>
                </a:lnTo>
                <a:lnTo>
                  <a:pt x="0" y="238467"/>
                </a:lnTo>
                <a:lnTo>
                  <a:pt x="0" y="1351292"/>
                </a:lnTo>
                <a:lnTo>
                  <a:pt x="4844" y="1399351"/>
                </a:lnTo>
                <a:lnTo>
                  <a:pt x="18738" y="1444113"/>
                </a:lnTo>
                <a:lnTo>
                  <a:pt x="40723" y="1484620"/>
                </a:lnTo>
                <a:lnTo>
                  <a:pt x="69840" y="1519913"/>
                </a:lnTo>
                <a:lnTo>
                  <a:pt x="105130" y="1549033"/>
                </a:lnTo>
                <a:lnTo>
                  <a:pt x="145636" y="1571020"/>
                </a:lnTo>
                <a:lnTo>
                  <a:pt x="190397" y="1584915"/>
                </a:lnTo>
                <a:lnTo>
                  <a:pt x="238455" y="1589760"/>
                </a:lnTo>
                <a:lnTo>
                  <a:pt x="1596008" y="1589760"/>
                </a:lnTo>
                <a:lnTo>
                  <a:pt x="1644067" y="1584915"/>
                </a:lnTo>
                <a:lnTo>
                  <a:pt x="1688830" y="1571020"/>
                </a:lnTo>
                <a:lnTo>
                  <a:pt x="1729337" y="1549033"/>
                </a:lnTo>
                <a:lnTo>
                  <a:pt x="1764630" y="1519913"/>
                </a:lnTo>
                <a:lnTo>
                  <a:pt x="1793749" y="1484620"/>
                </a:lnTo>
                <a:lnTo>
                  <a:pt x="1815736" y="1444113"/>
                </a:lnTo>
                <a:lnTo>
                  <a:pt x="1829631" y="1399351"/>
                </a:lnTo>
                <a:lnTo>
                  <a:pt x="1834476" y="1351292"/>
                </a:lnTo>
                <a:lnTo>
                  <a:pt x="1834476" y="238467"/>
                </a:lnTo>
                <a:lnTo>
                  <a:pt x="1829631" y="190409"/>
                </a:lnTo>
                <a:lnTo>
                  <a:pt x="1815736" y="145646"/>
                </a:lnTo>
                <a:lnTo>
                  <a:pt x="1793749" y="105139"/>
                </a:lnTo>
                <a:lnTo>
                  <a:pt x="1764630" y="69846"/>
                </a:lnTo>
                <a:lnTo>
                  <a:pt x="1729337" y="40727"/>
                </a:lnTo>
                <a:lnTo>
                  <a:pt x="1688830" y="18740"/>
                </a:lnTo>
                <a:lnTo>
                  <a:pt x="1644067" y="4844"/>
                </a:lnTo>
                <a:lnTo>
                  <a:pt x="1596008"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109"/>
          <p:cNvSpPr/>
          <p:nvPr/>
        </p:nvSpPr>
        <p:spPr>
          <a:xfrm>
            <a:off x="5619720" y="3308375"/>
            <a:ext cx="1288747" cy="838746"/>
          </a:xfrm>
          <a:custGeom>
            <a:rect b="b" l="l" r="r" t="t"/>
            <a:pathLst>
              <a:path extrusionOk="0" h="1590040" w="1834515">
                <a:moveTo>
                  <a:pt x="1596021" y="0"/>
                </a:moveTo>
                <a:lnTo>
                  <a:pt x="238467" y="0"/>
                </a:lnTo>
                <a:lnTo>
                  <a:pt x="190409" y="4844"/>
                </a:lnTo>
                <a:lnTo>
                  <a:pt x="145646" y="18738"/>
                </a:lnTo>
                <a:lnTo>
                  <a:pt x="105139" y="40724"/>
                </a:lnTo>
                <a:lnTo>
                  <a:pt x="69846" y="69842"/>
                </a:lnTo>
                <a:lnTo>
                  <a:pt x="40727" y="105134"/>
                </a:lnTo>
                <a:lnTo>
                  <a:pt x="18740" y="145641"/>
                </a:lnTo>
                <a:lnTo>
                  <a:pt x="4844" y="190405"/>
                </a:lnTo>
                <a:lnTo>
                  <a:pt x="0" y="238467"/>
                </a:lnTo>
                <a:lnTo>
                  <a:pt x="0" y="1351292"/>
                </a:lnTo>
                <a:lnTo>
                  <a:pt x="4844" y="1399350"/>
                </a:lnTo>
                <a:lnTo>
                  <a:pt x="18740" y="1444111"/>
                </a:lnTo>
                <a:lnTo>
                  <a:pt x="40727" y="1484616"/>
                </a:lnTo>
                <a:lnTo>
                  <a:pt x="69846" y="1519907"/>
                </a:lnTo>
                <a:lnTo>
                  <a:pt x="105139" y="1549024"/>
                </a:lnTo>
                <a:lnTo>
                  <a:pt x="145646" y="1571009"/>
                </a:lnTo>
                <a:lnTo>
                  <a:pt x="190409" y="1584903"/>
                </a:lnTo>
                <a:lnTo>
                  <a:pt x="238467" y="1589747"/>
                </a:lnTo>
                <a:lnTo>
                  <a:pt x="1596021" y="1589747"/>
                </a:lnTo>
                <a:lnTo>
                  <a:pt x="1644080" y="1584903"/>
                </a:lnTo>
                <a:lnTo>
                  <a:pt x="1688842" y="1571009"/>
                </a:lnTo>
                <a:lnTo>
                  <a:pt x="1729349" y="1549024"/>
                </a:lnTo>
                <a:lnTo>
                  <a:pt x="1764642" y="1519907"/>
                </a:lnTo>
                <a:lnTo>
                  <a:pt x="1793762" y="1484616"/>
                </a:lnTo>
                <a:lnTo>
                  <a:pt x="1815749" y="1444111"/>
                </a:lnTo>
                <a:lnTo>
                  <a:pt x="1829644" y="1399350"/>
                </a:lnTo>
                <a:lnTo>
                  <a:pt x="1834489" y="1351292"/>
                </a:lnTo>
                <a:lnTo>
                  <a:pt x="1834489" y="238467"/>
                </a:lnTo>
                <a:lnTo>
                  <a:pt x="1829644" y="190405"/>
                </a:lnTo>
                <a:lnTo>
                  <a:pt x="1815749" y="145641"/>
                </a:lnTo>
                <a:lnTo>
                  <a:pt x="1793762" y="105134"/>
                </a:lnTo>
                <a:lnTo>
                  <a:pt x="1764642" y="69842"/>
                </a:lnTo>
                <a:lnTo>
                  <a:pt x="1729349" y="40724"/>
                </a:lnTo>
                <a:lnTo>
                  <a:pt x="1688842" y="18738"/>
                </a:lnTo>
                <a:lnTo>
                  <a:pt x="1644080"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109"/>
          <p:cNvSpPr/>
          <p:nvPr/>
        </p:nvSpPr>
        <p:spPr>
          <a:xfrm>
            <a:off x="5619720" y="4142453"/>
            <a:ext cx="1288747" cy="838746"/>
          </a:xfrm>
          <a:custGeom>
            <a:rect b="b" l="l" r="r" t="t"/>
            <a:pathLst>
              <a:path extrusionOk="0" h="1590040" w="1834515">
                <a:moveTo>
                  <a:pt x="1596021" y="0"/>
                </a:moveTo>
                <a:lnTo>
                  <a:pt x="238467" y="0"/>
                </a:lnTo>
                <a:lnTo>
                  <a:pt x="190409" y="4844"/>
                </a:lnTo>
                <a:lnTo>
                  <a:pt x="145646" y="18740"/>
                </a:lnTo>
                <a:lnTo>
                  <a:pt x="105139" y="40727"/>
                </a:lnTo>
                <a:lnTo>
                  <a:pt x="69846" y="69846"/>
                </a:lnTo>
                <a:lnTo>
                  <a:pt x="40727" y="105139"/>
                </a:lnTo>
                <a:lnTo>
                  <a:pt x="18740" y="145646"/>
                </a:lnTo>
                <a:lnTo>
                  <a:pt x="4844" y="190409"/>
                </a:lnTo>
                <a:lnTo>
                  <a:pt x="0" y="238467"/>
                </a:lnTo>
                <a:lnTo>
                  <a:pt x="0" y="1351296"/>
                </a:lnTo>
                <a:lnTo>
                  <a:pt x="4844" y="1399354"/>
                </a:lnTo>
                <a:lnTo>
                  <a:pt x="18740" y="1444116"/>
                </a:lnTo>
                <a:lnTo>
                  <a:pt x="40727" y="1484623"/>
                </a:lnTo>
                <a:lnTo>
                  <a:pt x="69846" y="1519915"/>
                </a:lnTo>
                <a:lnTo>
                  <a:pt x="105139" y="1549033"/>
                </a:lnTo>
                <a:lnTo>
                  <a:pt x="145646" y="1571019"/>
                </a:lnTo>
                <a:lnTo>
                  <a:pt x="190409" y="1584914"/>
                </a:lnTo>
                <a:lnTo>
                  <a:pt x="238467" y="1589759"/>
                </a:lnTo>
                <a:lnTo>
                  <a:pt x="1596021" y="1589759"/>
                </a:lnTo>
                <a:lnTo>
                  <a:pt x="1644080" y="1584914"/>
                </a:lnTo>
                <a:lnTo>
                  <a:pt x="1688842" y="1571019"/>
                </a:lnTo>
                <a:lnTo>
                  <a:pt x="1729349" y="1549033"/>
                </a:lnTo>
                <a:lnTo>
                  <a:pt x="1764642" y="1519915"/>
                </a:lnTo>
                <a:lnTo>
                  <a:pt x="1793762" y="1484623"/>
                </a:lnTo>
                <a:lnTo>
                  <a:pt x="1815749" y="1444116"/>
                </a:lnTo>
                <a:lnTo>
                  <a:pt x="1829644" y="1399354"/>
                </a:lnTo>
                <a:lnTo>
                  <a:pt x="1834489" y="1351296"/>
                </a:lnTo>
                <a:lnTo>
                  <a:pt x="1834489" y="238467"/>
                </a:lnTo>
                <a:lnTo>
                  <a:pt x="1829644" y="190409"/>
                </a:lnTo>
                <a:lnTo>
                  <a:pt x="1815749" y="145646"/>
                </a:lnTo>
                <a:lnTo>
                  <a:pt x="1793762" y="105139"/>
                </a:lnTo>
                <a:lnTo>
                  <a:pt x="1764642" y="69846"/>
                </a:lnTo>
                <a:lnTo>
                  <a:pt x="1729349" y="40727"/>
                </a:lnTo>
                <a:lnTo>
                  <a:pt x="1688842" y="18740"/>
                </a:lnTo>
                <a:lnTo>
                  <a:pt x="1644080"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109"/>
          <p:cNvSpPr txBox="1"/>
          <p:nvPr/>
        </p:nvSpPr>
        <p:spPr>
          <a:xfrm>
            <a:off x="430775" y="1072175"/>
            <a:ext cx="6008100" cy="572700"/>
          </a:xfrm>
          <a:prstGeom prst="rect">
            <a:avLst/>
          </a:prstGeom>
          <a:noFill/>
          <a:ln>
            <a:noFill/>
          </a:ln>
        </p:spPr>
        <p:txBody>
          <a:bodyPr anchorCtr="0" anchor="ctr" bIns="0" lIns="0" spcFirstLastPara="1" rIns="0" wrap="square" tIns="0">
            <a:noAutofit/>
          </a:bodyPr>
          <a:lstStyle/>
          <a:p>
            <a:pPr indent="0" lvl="0" marL="7971" marR="0" rtl="0" algn="l">
              <a:lnSpc>
                <a:spcPct val="100000"/>
              </a:lnSpc>
              <a:spcBef>
                <a:spcPts val="0"/>
              </a:spcBef>
              <a:spcAft>
                <a:spcPts val="0"/>
              </a:spcAft>
              <a:buClr>
                <a:srgbClr val="000000"/>
              </a:buClr>
              <a:buSzPts val="1500"/>
              <a:buFont typeface="Calibri"/>
              <a:buNone/>
            </a:pPr>
            <a:r>
              <a:rPr b="0" i="0" lang="en" sz="1800" u="none" cap="none" strike="noStrike">
                <a:solidFill>
                  <a:srgbClr val="000000"/>
                </a:solidFill>
                <a:latin typeface="Proxima Nova"/>
                <a:ea typeface="Proxima Nova"/>
                <a:cs typeface="Proxima Nova"/>
                <a:sym typeface="Proxima Nova"/>
              </a:rPr>
              <a:t>Create in-memory table for each partition.</a:t>
            </a:r>
            <a:endParaRPr b="0" i="0" sz="1800" u="none" cap="none" strike="noStrike">
              <a:solidFill>
                <a:srgbClr val="000000"/>
              </a:solidFill>
              <a:latin typeface="Proxima Nova"/>
              <a:ea typeface="Proxima Nova"/>
              <a:cs typeface="Proxima Nova"/>
              <a:sym typeface="Proxima Nova"/>
            </a:endParaRPr>
          </a:p>
        </p:txBody>
      </p:sp>
      <p:sp>
        <p:nvSpPr>
          <p:cNvPr id="2130" name="Google Shape;2130;p109"/>
          <p:cNvSpPr/>
          <p:nvPr/>
        </p:nvSpPr>
        <p:spPr>
          <a:xfrm>
            <a:off x="5786080" y="4411348"/>
            <a:ext cx="517461" cy="352381"/>
          </a:xfrm>
          <a:custGeom>
            <a:rect b="b" l="l" r="r" t="t"/>
            <a:pathLst>
              <a:path extrusionOk="0" h="668020" w="736600">
                <a:moveTo>
                  <a:pt x="0" y="0"/>
                </a:moveTo>
                <a:lnTo>
                  <a:pt x="736015" y="0"/>
                </a:lnTo>
                <a:lnTo>
                  <a:pt x="736015" y="667416"/>
                </a:lnTo>
                <a:lnTo>
                  <a:pt x="0" y="667416"/>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109"/>
          <p:cNvSpPr/>
          <p:nvPr/>
        </p:nvSpPr>
        <p:spPr>
          <a:xfrm>
            <a:off x="7071794" y="2724186"/>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109"/>
          <p:cNvSpPr/>
          <p:nvPr/>
        </p:nvSpPr>
        <p:spPr>
          <a:xfrm>
            <a:off x="4316146" y="2474291"/>
            <a:ext cx="1288747" cy="838746"/>
          </a:xfrm>
          <a:custGeom>
            <a:rect b="b" l="l" r="r" t="t"/>
            <a:pathLst>
              <a:path extrusionOk="0" h="1590039" w="1834515">
                <a:moveTo>
                  <a:pt x="1596021" y="0"/>
                </a:moveTo>
                <a:lnTo>
                  <a:pt x="238467" y="0"/>
                </a:lnTo>
                <a:lnTo>
                  <a:pt x="190409" y="4844"/>
                </a:lnTo>
                <a:lnTo>
                  <a:pt x="145646" y="18740"/>
                </a:lnTo>
                <a:lnTo>
                  <a:pt x="105139" y="40727"/>
                </a:lnTo>
                <a:lnTo>
                  <a:pt x="69846" y="69846"/>
                </a:lnTo>
                <a:lnTo>
                  <a:pt x="40727" y="105139"/>
                </a:lnTo>
                <a:lnTo>
                  <a:pt x="18740" y="145646"/>
                </a:lnTo>
                <a:lnTo>
                  <a:pt x="4844" y="190409"/>
                </a:lnTo>
                <a:lnTo>
                  <a:pt x="0" y="238467"/>
                </a:lnTo>
                <a:lnTo>
                  <a:pt x="0" y="1351292"/>
                </a:lnTo>
                <a:lnTo>
                  <a:pt x="4844" y="1399351"/>
                </a:lnTo>
                <a:lnTo>
                  <a:pt x="18740" y="1444113"/>
                </a:lnTo>
                <a:lnTo>
                  <a:pt x="40727" y="1484620"/>
                </a:lnTo>
                <a:lnTo>
                  <a:pt x="69846" y="1519913"/>
                </a:lnTo>
                <a:lnTo>
                  <a:pt x="105139" y="1549033"/>
                </a:lnTo>
                <a:lnTo>
                  <a:pt x="145646" y="1571020"/>
                </a:lnTo>
                <a:lnTo>
                  <a:pt x="190409" y="1584915"/>
                </a:lnTo>
                <a:lnTo>
                  <a:pt x="238467" y="1589760"/>
                </a:lnTo>
                <a:lnTo>
                  <a:pt x="1596021" y="1589760"/>
                </a:lnTo>
                <a:lnTo>
                  <a:pt x="1644080" y="1584915"/>
                </a:lnTo>
                <a:lnTo>
                  <a:pt x="1688842" y="1571020"/>
                </a:lnTo>
                <a:lnTo>
                  <a:pt x="1729349" y="1549033"/>
                </a:lnTo>
                <a:lnTo>
                  <a:pt x="1764642" y="1519913"/>
                </a:lnTo>
                <a:lnTo>
                  <a:pt x="1793762" y="1484620"/>
                </a:lnTo>
                <a:lnTo>
                  <a:pt x="1815749" y="1444113"/>
                </a:lnTo>
                <a:lnTo>
                  <a:pt x="1829644" y="1399351"/>
                </a:lnTo>
                <a:lnTo>
                  <a:pt x="1834489" y="1351292"/>
                </a:lnTo>
                <a:lnTo>
                  <a:pt x="1834489" y="238467"/>
                </a:lnTo>
                <a:lnTo>
                  <a:pt x="1829644" y="190409"/>
                </a:lnTo>
                <a:lnTo>
                  <a:pt x="1815749" y="145646"/>
                </a:lnTo>
                <a:lnTo>
                  <a:pt x="1793762" y="105139"/>
                </a:lnTo>
                <a:lnTo>
                  <a:pt x="1764642" y="69846"/>
                </a:lnTo>
                <a:lnTo>
                  <a:pt x="1729349" y="40727"/>
                </a:lnTo>
                <a:lnTo>
                  <a:pt x="1688842" y="18740"/>
                </a:lnTo>
                <a:lnTo>
                  <a:pt x="1644080"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109"/>
          <p:cNvSpPr/>
          <p:nvPr/>
        </p:nvSpPr>
        <p:spPr>
          <a:xfrm>
            <a:off x="4442153" y="2717489"/>
            <a:ext cx="517461" cy="352381"/>
          </a:xfrm>
          <a:custGeom>
            <a:rect b="b" l="l" r="r" t="t"/>
            <a:pathLst>
              <a:path extrusionOk="0" h="668020" w="736600">
                <a:moveTo>
                  <a:pt x="0" y="0"/>
                </a:moveTo>
                <a:lnTo>
                  <a:pt x="736015" y="0"/>
                </a:lnTo>
                <a:lnTo>
                  <a:pt x="736015" y="667410"/>
                </a:lnTo>
                <a:lnTo>
                  <a:pt x="0" y="667410"/>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109"/>
          <p:cNvSpPr/>
          <p:nvPr/>
        </p:nvSpPr>
        <p:spPr>
          <a:xfrm>
            <a:off x="4962504" y="2717489"/>
            <a:ext cx="517461" cy="352381"/>
          </a:xfrm>
          <a:custGeom>
            <a:rect b="b" l="l" r="r" t="t"/>
            <a:pathLst>
              <a:path extrusionOk="0" h="668020" w="736600">
                <a:moveTo>
                  <a:pt x="0" y="0"/>
                </a:moveTo>
                <a:lnTo>
                  <a:pt x="736015" y="0"/>
                </a:lnTo>
                <a:lnTo>
                  <a:pt x="736015" y="667410"/>
                </a:lnTo>
                <a:lnTo>
                  <a:pt x="0" y="667410"/>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109"/>
          <p:cNvSpPr/>
          <p:nvPr/>
        </p:nvSpPr>
        <p:spPr>
          <a:xfrm>
            <a:off x="4317566" y="4142453"/>
            <a:ext cx="1288747" cy="838746"/>
          </a:xfrm>
          <a:custGeom>
            <a:rect b="b" l="l" r="r" t="t"/>
            <a:pathLst>
              <a:path extrusionOk="0" h="1590040" w="1834515">
                <a:moveTo>
                  <a:pt x="1596021" y="0"/>
                </a:moveTo>
                <a:lnTo>
                  <a:pt x="238467" y="0"/>
                </a:lnTo>
                <a:lnTo>
                  <a:pt x="190409" y="4844"/>
                </a:lnTo>
                <a:lnTo>
                  <a:pt x="145646" y="18740"/>
                </a:lnTo>
                <a:lnTo>
                  <a:pt x="105139" y="40727"/>
                </a:lnTo>
                <a:lnTo>
                  <a:pt x="69846" y="69846"/>
                </a:lnTo>
                <a:lnTo>
                  <a:pt x="40727" y="105139"/>
                </a:lnTo>
                <a:lnTo>
                  <a:pt x="18740" y="145646"/>
                </a:lnTo>
                <a:lnTo>
                  <a:pt x="4844" y="190409"/>
                </a:lnTo>
                <a:lnTo>
                  <a:pt x="0" y="238467"/>
                </a:lnTo>
                <a:lnTo>
                  <a:pt x="0" y="1351296"/>
                </a:lnTo>
                <a:lnTo>
                  <a:pt x="4844" y="1399354"/>
                </a:lnTo>
                <a:lnTo>
                  <a:pt x="18740" y="1444116"/>
                </a:lnTo>
                <a:lnTo>
                  <a:pt x="40727" y="1484623"/>
                </a:lnTo>
                <a:lnTo>
                  <a:pt x="69846" y="1519915"/>
                </a:lnTo>
                <a:lnTo>
                  <a:pt x="105139" y="1549033"/>
                </a:lnTo>
                <a:lnTo>
                  <a:pt x="145646" y="1571019"/>
                </a:lnTo>
                <a:lnTo>
                  <a:pt x="190409" y="1584914"/>
                </a:lnTo>
                <a:lnTo>
                  <a:pt x="238467" y="1589759"/>
                </a:lnTo>
                <a:lnTo>
                  <a:pt x="1596021" y="1589759"/>
                </a:lnTo>
                <a:lnTo>
                  <a:pt x="1644080" y="1584914"/>
                </a:lnTo>
                <a:lnTo>
                  <a:pt x="1688842" y="1571019"/>
                </a:lnTo>
                <a:lnTo>
                  <a:pt x="1729349" y="1549033"/>
                </a:lnTo>
                <a:lnTo>
                  <a:pt x="1764642" y="1519915"/>
                </a:lnTo>
                <a:lnTo>
                  <a:pt x="1793762" y="1484623"/>
                </a:lnTo>
                <a:lnTo>
                  <a:pt x="1815749" y="1444116"/>
                </a:lnTo>
                <a:lnTo>
                  <a:pt x="1829644" y="1399354"/>
                </a:lnTo>
                <a:lnTo>
                  <a:pt x="1834489" y="1351296"/>
                </a:lnTo>
                <a:lnTo>
                  <a:pt x="1834489" y="238467"/>
                </a:lnTo>
                <a:lnTo>
                  <a:pt x="1829644" y="190409"/>
                </a:lnTo>
                <a:lnTo>
                  <a:pt x="1815749" y="145646"/>
                </a:lnTo>
                <a:lnTo>
                  <a:pt x="1793762" y="105139"/>
                </a:lnTo>
                <a:lnTo>
                  <a:pt x="1764642" y="69846"/>
                </a:lnTo>
                <a:lnTo>
                  <a:pt x="1729349" y="40727"/>
                </a:lnTo>
                <a:lnTo>
                  <a:pt x="1688842" y="18740"/>
                </a:lnTo>
                <a:lnTo>
                  <a:pt x="1644080"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109"/>
          <p:cNvSpPr/>
          <p:nvPr/>
        </p:nvSpPr>
        <p:spPr>
          <a:xfrm>
            <a:off x="4442501" y="4431446"/>
            <a:ext cx="517461" cy="352381"/>
          </a:xfrm>
          <a:custGeom>
            <a:rect b="b" l="l" r="r" t="t"/>
            <a:pathLst>
              <a:path extrusionOk="0" h="668020" w="736600">
                <a:moveTo>
                  <a:pt x="0" y="0"/>
                </a:moveTo>
                <a:lnTo>
                  <a:pt x="736015" y="0"/>
                </a:lnTo>
                <a:lnTo>
                  <a:pt x="736015" y="667416"/>
                </a:lnTo>
                <a:lnTo>
                  <a:pt x="0" y="667416"/>
                </a:lnTo>
                <a:lnTo>
                  <a:pt x="0" y="0"/>
                </a:lnTo>
                <a:close/>
              </a:path>
            </a:pathLst>
          </a:custGeom>
          <a:solidFill>
            <a:srgbClr val="DCBD23">
              <a:alpha val="9372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109"/>
          <p:cNvSpPr/>
          <p:nvPr/>
        </p:nvSpPr>
        <p:spPr>
          <a:xfrm>
            <a:off x="4964995" y="4431446"/>
            <a:ext cx="517461" cy="352381"/>
          </a:xfrm>
          <a:custGeom>
            <a:rect b="b" l="l" r="r" t="t"/>
            <a:pathLst>
              <a:path extrusionOk="0" h="668020" w="736600">
                <a:moveTo>
                  <a:pt x="0" y="0"/>
                </a:moveTo>
                <a:lnTo>
                  <a:pt x="736015" y="0"/>
                </a:lnTo>
                <a:lnTo>
                  <a:pt x="736015" y="667416"/>
                </a:lnTo>
                <a:lnTo>
                  <a:pt x="0" y="667416"/>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109"/>
          <p:cNvSpPr/>
          <p:nvPr/>
        </p:nvSpPr>
        <p:spPr>
          <a:xfrm>
            <a:off x="4317566" y="3308375"/>
            <a:ext cx="1288747" cy="838746"/>
          </a:xfrm>
          <a:custGeom>
            <a:rect b="b" l="l" r="r" t="t"/>
            <a:pathLst>
              <a:path extrusionOk="0" h="1590040" w="1834515">
                <a:moveTo>
                  <a:pt x="1596021" y="0"/>
                </a:moveTo>
                <a:lnTo>
                  <a:pt x="238467" y="0"/>
                </a:lnTo>
                <a:lnTo>
                  <a:pt x="190409" y="4844"/>
                </a:lnTo>
                <a:lnTo>
                  <a:pt x="145646" y="18738"/>
                </a:lnTo>
                <a:lnTo>
                  <a:pt x="105139" y="40724"/>
                </a:lnTo>
                <a:lnTo>
                  <a:pt x="69846" y="69842"/>
                </a:lnTo>
                <a:lnTo>
                  <a:pt x="40727" y="105134"/>
                </a:lnTo>
                <a:lnTo>
                  <a:pt x="18740" y="145641"/>
                </a:lnTo>
                <a:lnTo>
                  <a:pt x="4844" y="190405"/>
                </a:lnTo>
                <a:lnTo>
                  <a:pt x="0" y="238467"/>
                </a:lnTo>
                <a:lnTo>
                  <a:pt x="0" y="1351292"/>
                </a:lnTo>
                <a:lnTo>
                  <a:pt x="4844" y="1399350"/>
                </a:lnTo>
                <a:lnTo>
                  <a:pt x="18740" y="1444111"/>
                </a:lnTo>
                <a:lnTo>
                  <a:pt x="40727" y="1484616"/>
                </a:lnTo>
                <a:lnTo>
                  <a:pt x="69846" y="1519907"/>
                </a:lnTo>
                <a:lnTo>
                  <a:pt x="105139" y="1549024"/>
                </a:lnTo>
                <a:lnTo>
                  <a:pt x="145646" y="1571009"/>
                </a:lnTo>
                <a:lnTo>
                  <a:pt x="190409" y="1584903"/>
                </a:lnTo>
                <a:lnTo>
                  <a:pt x="238467" y="1589747"/>
                </a:lnTo>
                <a:lnTo>
                  <a:pt x="1596021" y="1589747"/>
                </a:lnTo>
                <a:lnTo>
                  <a:pt x="1644080" y="1584903"/>
                </a:lnTo>
                <a:lnTo>
                  <a:pt x="1688842" y="1571009"/>
                </a:lnTo>
                <a:lnTo>
                  <a:pt x="1729349" y="1549024"/>
                </a:lnTo>
                <a:lnTo>
                  <a:pt x="1764642" y="1519907"/>
                </a:lnTo>
                <a:lnTo>
                  <a:pt x="1793762" y="1484616"/>
                </a:lnTo>
                <a:lnTo>
                  <a:pt x="1815749" y="1444111"/>
                </a:lnTo>
                <a:lnTo>
                  <a:pt x="1829644" y="1399350"/>
                </a:lnTo>
                <a:lnTo>
                  <a:pt x="1834489" y="1351292"/>
                </a:lnTo>
                <a:lnTo>
                  <a:pt x="1834489" y="238467"/>
                </a:lnTo>
                <a:lnTo>
                  <a:pt x="1829644" y="190405"/>
                </a:lnTo>
                <a:lnTo>
                  <a:pt x="1815749" y="145641"/>
                </a:lnTo>
                <a:lnTo>
                  <a:pt x="1793762" y="105134"/>
                </a:lnTo>
                <a:lnTo>
                  <a:pt x="1764642" y="69842"/>
                </a:lnTo>
                <a:lnTo>
                  <a:pt x="1729349" y="40724"/>
                </a:lnTo>
                <a:lnTo>
                  <a:pt x="1688842" y="18738"/>
                </a:lnTo>
                <a:lnTo>
                  <a:pt x="1644080"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109"/>
          <p:cNvSpPr/>
          <p:nvPr/>
        </p:nvSpPr>
        <p:spPr>
          <a:xfrm>
            <a:off x="4442501" y="3574471"/>
            <a:ext cx="517461" cy="352381"/>
          </a:xfrm>
          <a:custGeom>
            <a:rect b="b" l="l" r="r" t="t"/>
            <a:pathLst>
              <a:path extrusionOk="0" h="668020" w="736600">
                <a:moveTo>
                  <a:pt x="0" y="0"/>
                </a:moveTo>
                <a:lnTo>
                  <a:pt x="736015" y="0"/>
                </a:lnTo>
                <a:lnTo>
                  <a:pt x="736015" y="667410"/>
                </a:lnTo>
                <a:lnTo>
                  <a:pt x="0" y="667410"/>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109"/>
          <p:cNvSpPr/>
          <p:nvPr/>
        </p:nvSpPr>
        <p:spPr>
          <a:xfrm>
            <a:off x="4964995" y="3574471"/>
            <a:ext cx="517461" cy="352381"/>
          </a:xfrm>
          <a:custGeom>
            <a:rect b="b" l="l" r="r" t="t"/>
            <a:pathLst>
              <a:path extrusionOk="0" h="668020" w="736600">
                <a:moveTo>
                  <a:pt x="0" y="0"/>
                </a:moveTo>
                <a:lnTo>
                  <a:pt x="736015" y="0"/>
                </a:lnTo>
                <a:lnTo>
                  <a:pt x="736015" y="667410"/>
                </a:lnTo>
                <a:lnTo>
                  <a:pt x="0" y="667410"/>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109"/>
          <p:cNvSpPr/>
          <p:nvPr/>
        </p:nvSpPr>
        <p:spPr>
          <a:xfrm>
            <a:off x="5619720" y="2474291"/>
            <a:ext cx="1288747" cy="838746"/>
          </a:xfrm>
          <a:custGeom>
            <a:rect b="b" l="l" r="r" t="t"/>
            <a:pathLst>
              <a:path extrusionOk="0" h="1590039" w="1834515">
                <a:moveTo>
                  <a:pt x="1596021" y="0"/>
                </a:moveTo>
                <a:lnTo>
                  <a:pt x="238467" y="0"/>
                </a:lnTo>
                <a:lnTo>
                  <a:pt x="190409" y="4844"/>
                </a:lnTo>
                <a:lnTo>
                  <a:pt x="145646" y="18740"/>
                </a:lnTo>
                <a:lnTo>
                  <a:pt x="105139" y="40727"/>
                </a:lnTo>
                <a:lnTo>
                  <a:pt x="69846" y="69846"/>
                </a:lnTo>
                <a:lnTo>
                  <a:pt x="40727" y="105139"/>
                </a:lnTo>
                <a:lnTo>
                  <a:pt x="18740" y="145646"/>
                </a:lnTo>
                <a:lnTo>
                  <a:pt x="4844" y="190409"/>
                </a:lnTo>
                <a:lnTo>
                  <a:pt x="0" y="238467"/>
                </a:lnTo>
                <a:lnTo>
                  <a:pt x="0" y="1351292"/>
                </a:lnTo>
                <a:lnTo>
                  <a:pt x="4844" y="1399351"/>
                </a:lnTo>
                <a:lnTo>
                  <a:pt x="18740" y="1444113"/>
                </a:lnTo>
                <a:lnTo>
                  <a:pt x="40727" y="1484620"/>
                </a:lnTo>
                <a:lnTo>
                  <a:pt x="69846" y="1519913"/>
                </a:lnTo>
                <a:lnTo>
                  <a:pt x="105139" y="1549033"/>
                </a:lnTo>
                <a:lnTo>
                  <a:pt x="145646" y="1571020"/>
                </a:lnTo>
                <a:lnTo>
                  <a:pt x="190409" y="1584915"/>
                </a:lnTo>
                <a:lnTo>
                  <a:pt x="238467" y="1589760"/>
                </a:lnTo>
                <a:lnTo>
                  <a:pt x="1596021" y="1589760"/>
                </a:lnTo>
                <a:lnTo>
                  <a:pt x="1644080" y="1584915"/>
                </a:lnTo>
                <a:lnTo>
                  <a:pt x="1688842" y="1571020"/>
                </a:lnTo>
                <a:lnTo>
                  <a:pt x="1729349" y="1549033"/>
                </a:lnTo>
                <a:lnTo>
                  <a:pt x="1764642" y="1519913"/>
                </a:lnTo>
                <a:lnTo>
                  <a:pt x="1793762" y="1484620"/>
                </a:lnTo>
                <a:lnTo>
                  <a:pt x="1815749" y="1444113"/>
                </a:lnTo>
                <a:lnTo>
                  <a:pt x="1829644" y="1399351"/>
                </a:lnTo>
                <a:lnTo>
                  <a:pt x="1834489" y="1351292"/>
                </a:lnTo>
                <a:lnTo>
                  <a:pt x="1834489" y="238467"/>
                </a:lnTo>
                <a:lnTo>
                  <a:pt x="1829644" y="190409"/>
                </a:lnTo>
                <a:lnTo>
                  <a:pt x="1815749" y="145646"/>
                </a:lnTo>
                <a:lnTo>
                  <a:pt x="1793762" y="105139"/>
                </a:lnTo>
                <a:lnTo>
                  <a:pt x="1764642" y="69846"/>
                </a:lnTo>
                <a:lnTo>
                  <a:pt x="1729349" y="40727"/>
                </a:lnTo>
                <a:lnTo>
                  <a:pt x="1688842" y="18740"/>
                </a:lnTo>
                <a:lnTo>
                  <a:pt x="1644080"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109"/>
          <p:cNvSpPr/>
          <p:nvPr/>
        </p:nvSpPr>
        <p:spPr>
          <a:xfrm>
            <a:off x="5760086" y="2717489"/>
            <a:ext cx="517461" cy="352381"/>
          </a:xfrm>
          <a:custGeom>
            <a:rect b="b" l="l" r="r" t="t"/>
            <a:pathLst>
              <a:path extrusionOk="0" h="668020" w="736600">
                <a:moveTo>
                  <a:pt x="0" y="0"/>
                </a:moveTo>
                <a:lnTo>
                  <a:pt x="736015" y="0"/>
                </a:lnTo>
                <a:lnTo>
                  <a:pt x="736015" y="667410"/>
                </a:lnTo>
                <a:lnTo>
                  <a:pt x="0" y="667410"/>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109"/>
          <p:cNvSpPr/>
          <p:nvPr/>
        </p:nvSpPr>
        <p:spPr>
          <a:xfrm>
            <a:off x="6286875" y="2717489"/>
            <a:ext cx="517462" cy="352381"/>
          </a:xfrm>
          <a:custGeom>
            <a:rect b="b" l="l" r="r" t="t"/>
            <a:pathLst>
              <a:path extrusionOk="0" h="668020" w="736600">
                <a:moveTo>
                  <a:pt x="0" y="0"/>
                </a:moveTo>
                <a:lnTo>
                  <a:pt x="736015" y="0"/>
                </a:lnTo>
                <a:lnTo>
                  <a:pt x="736015" y="667410"/>
                </a:lnTo>
                <a:lnTo>
                  <a:pt x="0" y="667410"/>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p109"/>
          <p:cNvSpPr/>
          <p:nvPr/>
        </p:nvSpPr>
        <p:spPr>
          <a:xfrm>
            <a:off x="7602879" y="2724186"/>
            <a:ext cx="517462" cy="352381"/>
          </a:xfrm>
          <a:custGeom>
            <a:rect b="b" l="l" r="r" t="t"/>
            <a:pathLst>
              <a:path extrusionOk="0" h="668020" w="736600">
                <a:moveTo>
                  <a:pt x="0" y="0"/>
                </a:moveTo>
                <a:lnTo>
                  <a:pt x="736003" y="0"/>
                </a:lnTo>
                <a:lnTo>
                  <a:pt x="736003"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p109"/>
          <p:cNvSpPr/>
          <p:nvPr/>
        </p:nvSpPr>
        <p:spPr>
          <a:xfrm>
            <a:off x="5777151" y="3551573"/>
            <a:ext cx="517461" cy="352381"/>
          </a:xfrm>
          <a:custGeom>
            <a:rect b="b" l="l" r="r" t="t"/>
            <a:pathLst>
              <a:path extrusionOk="0" h="668020" w="736600">
                <a:moveTo>
                  <a:pt x="0" y="0"/>
                </a:moveTo>
                <a:lnTo>
                  <a:pt x="736015" y="0"/>
                </a:lnTo>
                <a:lnTo>
                  <a:pt x="736015" y="667410"/>
                </a:lnTo>
                <a:lnTo>
                  <a:pt x="0" y="667410"/>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p10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sz="3000">
                <a:latin typeface="Proxima Nova"/>
                <a:ea typeface="Proxima Nova"/>
                <a:cs typeface="Proxima Nova"/>
                <a:sym typeface="Proxima Nova"/>
              </a:rPr>
              <a:t>External Hashing Example: Pass 2</a:t>
            </a:r>
            <a:endParaRPr sz="3000">
              <a:latin typeface="Proxima Nova"/>
              <a:ea typeface="Proxima Nova"/>
              <a:cs typeface="Proxima Nova"/>
              <a:sym typeface="Proxima Nova"/>
            </a:endParaRPr>
          </a:p>
        </p:txBody>
      </p:sp>
      <p:sp>
        <p:nvSpPr>
          <p:cNvPr id="2147" name="Google Shape;2147;p109"/>
          <p:cNvSpPr txBox="1"/>
          <p:nvPr/>
        </p:nvSpPr>
        <p:spPr>
          <a:xfrm>
            <a:off x="7260725" y="3636125"/>
            <a:ext cx="1571700" cy="112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Pages read (6) != pages written (7)</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1" name="Shape 2151"/>
        <p:cNvGrpSpPr/>
        <p:nvPr/>
      </p:nvGrpSpPr>
      <p:grpSpPr>
        <a:xfrm>
          <a:off x="0" y="0"/>
          <a:ext cx="0" cy="0"/>
          <a:chOff x="0" y="0"/>
          <a:chExt cx="0" cy="0"/>
        </a:xfrm>
      </p:grpSpPr>
      <p:sp>
        <p:nvSpPr>
          <p:cNvPr id="2152" name="Google Shape;2152;p110"/>
          <p:cNvSpPr/>
          <p:nvPr/>
        </p:nvSpPr>
        <p:spPr>
          <a:xfrm>
            <a:off x="352943" y="2472094"/>
            <a:ext cx="3827877" cy="2511884"/>
          </a:xfrm>
          <a:custGeom>
            <a:rect b="b" l="l" r="r" t="t"/>
            <a:pathLst>
              <a:path extrusionOk="0" h="4761865" w="5448935">
                <a:moveTo>
                  <a:pt x="4734222" y="0"/>
                </a:moveTo>
                <a:lnTo>
                  <a:pt x="714212" y="0"/>
                </a:lnTo>
                <a:lnTo>
                  <a:pt x="665312" y="1647"/>
                </a:lnTo>
                <a:lnTo>
                  <a:pt x="617297" y="6519"/>
                </a:lnTo>
                <a:lnTo>
                  <a:pt x="570273" y="14510"/>
                </a:lnTo>
                <a:lnTo>
                  <a:pt x="524346" y="25512"/>
                </a:lnTo>
                <a:lnTo>
                  <a:pt x="479622" y="39419"/>
                </a:lnTo>
                <a:lnTo>
                  <a:pt x="436208" y="56125"/>
                </a:lnTo>
                <a:lnTo>
                  <a:pt x="394210" y="75524"/>
                </a:lnTo>
                <a:lnTo>
                  <a:pt x="353735" y="97510"/>
                </a:lnTo>
                <a:lnTo>
                  <a:pt x="314889" y="121975"/>
                </a:lnTo>
                <a:lnTo>
                  <a:pt x="277778" y="148813"/>
                </a:lnTo>
                <a:lnTo>
                  <a:pt x="242508" y="177919"/>
                </a:lnTo>
                <a:lnTo>
                  <a:pt x="209187" y="209186"/>
                </a:lnTo>
                <a:lnTo>
                  <a:pt x="177920" y="242507"/>
                </a:lnTo>
                <a:lnTo>
                  <a:pt x="148814" y="277776"/>
                </a:lnTo>
                <a:lnTo>
                  <a:pt x="121976" y="314887"/>
                </a:lnTo>
                <a:lnTo>
                  <a:pt x="97510" y="353733"/>
                </a:lnTo>
                <a:lnTo>
                  <a:pt x="75525" y="394208"/>
                </a:lnTo>
                <a:lnTo>
                  <a:pt x="56126" y="436206"/>
                </a:lnTo>
                <a:lnTo>
                  <a:pt x="39419" y="479620"/>
                </a:lnTo>
                <a:lnTo>
                  <a:pt x="25512" y="524343"/>
                </a:lnTo>
                <a:lnTo>
                  <a:pt x="14510" y="570271"/>
                </a:lnTo>
                <a:lnTo>
                  <a:pt x="6519" y="617295"/>
                </a:lnTo>
                <a:lnTo>
                  <a:pt x="1647" y="665310"/>
                </a:lnTo>
                <a:lnTo>
                  <a:pt x="0" y="714209"/>
                </a:lnTo>
                <a:lnTo>
                  <a:pt x="0" y="4047208"/>
                </a:lnTo>
                <a:lnTo>
                  <a:pt x="1647" y="4096107"/>
                </a:lnTo>
                <a:lnTo>
                  <a:pt x="6519" y="4144122"/>
                </a:lnTo>
                <a:lnTo>
                  <a:pt x="14510" y="4191147"/>
                </a:lnTo>
                <a:lnTo>
                  <a:pt x="25512" y="4237074"/>
                </a:lnTo>
                <a:lnTo>
                  <a:pt x="39419" y="4281798"/>
                </a:lnTo>
                <a:lnTo>
                  <a:pt x="56126" y="4325212"/>
                </a:lnTo>
                <a:lnTo>
                  <a:pt x="75525" y="4367210"/>
                </a:lnTo>
                <a:lnTo>
                  <a:pt x="97510" y="4407685"/>
                </a:lnTo>
                <a:lnTo>
                  <a:pt x="121976" y="4446531"/>
                </a:lnTo>
                <a:lnTo>
                  <a:pt x="148814" y="4483642"/>
                </a:lnTo>
                <a:lnTo>
                  <a:pt x="177920" y="4518912"/>
                </a:lnTo>
                <a:lnTo>
                  <a:pt x="209187" y="4552233"/>
                </a:lnTo>
                <a:lnTo>
                  <a:pt x="242508" y="4583500"/>
                </a:lnTo>
                <a:lnTo>
                  <a:pt x="277778" y="4612606"/>
                </a:lnTo>
                <a:lnTo>
                  <a:pt x="314889" y="4639445"/>
                </a:lnTo>
                <a:lnTo>
                  <a:pt x="353735" y="4663910"/>
                </a:lnTo>
                <a:lnTo>
                  <a:pt x="394210" y="4685896"/>
                </a:lnTo>
                <a:lnTo>
                  <a:pt x="436208" y="4705295"/>
                </a:lnTo>
                <a:lnTo>
                  <a:pt x="479622" y="4722001"/>
                </a:lnTo>
                <a:lnTo>
                  <a:pt x="524346" y="4735909"/>
                </a:lnTo>
                <a:lnTo>
                  <a:pt x="570273" y="4746911"/>
                </a:lnTo>
                <a:lnTo>
                  <a:pt x="617297" y="4754901"/>
                </a:lnTo>
                <a:lnTo>
                  <a:pt x="665312" y="4759774"/>
                </a:lnTo>
                <a:lnTo>
                  <a:pt x="714212" y="4761421"/>
                </a:lnTo>
                <a:lnTo>
                  <a:pt x="4734222" y="4761421"/>
                </a:lnTo>
                <a:lnTo>
                  <a:pt x="4783123" y="4759774"/>
                </a:lnTo>
                <a:lnTo>
                  <a:pt x="4831139" y="4754901"/>
                </a:lnTo>
                <a:lnTo>
                  <a:pt x="4878165" y="4746911"/>
                </a:lnTo>
                <a:lnTo>
                  <a:pt x="4924093" y="4735909"/>
                </a:lnTo>
                <a:lnTo>
                  <a:pt x="4968818" y="4722001"/>
                </a:lnTo>
                <a:lnTo>
                  <a:pt x="5012233" y="4705295"/>
                </a:lnTo>
                <a:lnTo>
                  <a:pt x="5054231" y="4685896"/>
                </a:lnTo>
                <a:lnTo>
                  <a:pt x="5094707" y="4663910"/>
                </a:lnTo>
                <a:lnTo>
                  <a:pt x="5133554" y="4639445"/>
                </a:lnTo>
                <a:lnTo>
                  <a:pt x="5170665" y="4612606"/>
                </a:lnTo>
                <a:lnTo>
                  <a:pt x="5205935" y="4583500"/>
                </a:lnTo>
                <a:lnTo>
                  <a:pt x="5239256" y="4552233"/>
                </a:lnTo>
                <a:lnTo>
                  <a:pt x="5270523" y="4518912"/>
                </a:lnTo>
                <a:lnTo>
                  <a:pt x="5299629" y="4483642"/>
                </a:lnTo>
                <a:lnTo>
                  <a:pt x="5326468" y="4446531"/>
                </a:lnTo>
                <a:lnTo>
                  <a:pt x="5350934" y="4407685"/>
                </a:lnTo>
                <a:lnTo>
                  <a:pt x="5372919" y="4367210"/>
                </a:lnTo>
                <a:lnTo>
                  <a:pt x="5392318" y="4325212"/>
                </a:lnTo>
                <a:lnTo>
                  <a:pt x="5409025" y="4281798"/>
                </a:lnTo>
                <a:lnTo>
                  <a:pt x="5422932" y="4237074"/>
                </a:lnTo>
                <a:lnTo>
                  <a:pt x="5433934" y="4191147"/>
                </a:lnTo>
                <a:lnTo>
                  <a:pt x="5441924" y="4144122"/>
                </a:lnTo>
                <a:lnTo>
                  <a:pt x="5446797" y="4096107"/>
                </a:lnTo>
                <a:lnTo>
                  <a:pt x="5448444" y="4047208"/>
                </a:lnTo>
                <a:lnTo>
                  <a:pt x="5448444" y="714209"/>
                </a:lnTo>
                <a:lnTo>
                  <a:pt x="5446797" y="665310"/>
                </a:lnTo>
                <a:lnTo>
                  <a:pt x="5441924" y="617295"/>
                </a:lnTo>
                <a:lnTo>
                  <a:pt x="5433934" y="570271"/>
                </a:lnTo>
                <a:lnTo>
                  <a:pt x="5422932" y="524343"/>
                </a:lnTo>
                <a:lnTo>
                  <a:pt x="5409025" y="479620"/>
                </a:lnTo>
                <a:lnTo>
                  <a:pt x="5392318" y="436206"/>
                </a:lnTo>
                <a:lnTo>
                  <a:pt x="5372919" y="394208"/>
                </a:lnTo>
                <a:lnTo>
                  <a:pt x="5350934" y="353733"/>
                </a:lnTo>
                <a:lnTo>
                  <a:pt x="5326468" y="314887"/>
                </a:lnTo>
                <a:lnTo>
                  <a:pt x="5299629" y="277776"/>
                </a:lnTo>
                <a:lnTo>
                  <a:pt x="5270523" y="242507"/>
                </a:lnTo>
                <a:lnTo>
                  <a:pt x="5239256" y="209186"/>
                </a:lnTo>
                <a:lnTo>
                  <a:pt x="5205935" y="177919"/>
                </a:lnTo>
                <a:lnTo>
                  <a:pt x="5170665" y="148813"/>
                </a:lnTo>
                <a:lnTo>
                  <a:pt x="5133554" y="121975"/>
                </a:lnTo>
                <a:lnTo>
                  <a:pt x="5094707" y="97510"/>
                </a:lnTo>
                <a:lnTo>
                  <a:pt x="5054231" y="75524"/>
                </a:lnTo>
                <a:lnTo>
                  <a:pt x="5012233" y="56125"/>
                </a:lnTo>
                <a:lnTo>
                  <a:pt x="4968818" y="39419"/>
                </a:lnTo>
                <a:lnTo>
                  <a:pt x="4924093" y="25512"/>
                </a:lnTo>
                <a:lnTo>
                  <a:pt x="4878165" y="14510"/>
                </a:lnTo>
                <a:lnTo>
                  <a:pt x="4831139" y="6519"/>
                </a:lnTo>
                <a:lnTo>
                  <a:pt x="4783123" y="1647"/>
                </a:lnTo>
                <a:lnTo>
                  <a:pt x="4734222" y="0"/>
                </a:lnTo>
                <a:close/>
              </a:path>
            </a:pathLst>
          </a:custGeom>
          <a:solidFill>
            <a:srgbClr val="F5D328">
              <a:alpha val="1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110"/>
          <p:cNvSpPr/>
          <p:nvPr/>
        </p:nvSpPr>
        <p:spPr>
          <a:xfrm>
            <a:off x="971683" y="3847679"/>
            <a:ext cx="1288746" cy="838746"/>
          </a:xfrm>
          <a:custGeom>
            <a:rect b="b" l="l" r="r" t="t"/>
            <a:pathLst>
              <a:path extrusionOk="0" h="1590040" w="1834514">
                <a:moveTo>
                  <a:pt x="1596021" y="0"/>
                </a:moveTo>
                <a:lnTo>
                  <a:pt x="238467" y="0"/>
                </a:lnTo>
                <a:lnTo>
                  <a:pt x="190409" y="4844"/>
                </a:lnTo>
                <a:lnTo>
                  <a:pt x="145646" y="18740"/>
                </a:lnTo>
                <a:lnTo>
                  <a:pt x="105139" y="40727"/>
                </a:lnTo>
                <a:lnTo>
                  <a:pt x="69846" y="69846"/>
                </a:lnTo>
                <a:lnTo>
                  <a:pt x="40727" y="105139"/>
                </a:lnTo>
                <a:lnTo>
                  <a:pt x="18740" y="145646"/>
                </a:lnTo>
                <a:lnTo>
                  <a:pt x="4844" y="190409"/>
                </a:lnTo>
                <a:lnTo>
                  <a:pt x="0" y="238467"/>
                </a:lnTo>
                <a:lnTo>
                  <a:pt x="0" y="1351292"/>
                </a:lnTo>
                <a:lnTo>
                  <a:pt x="4844" y="1399351"/>
                </a:lnTo>
                <a:lnTo>
                  <a:pt x="18740" y="1444113"/>
                </a:lnTo>
                <a:lnTo>
                  <a:pt x="40727" y="1484619"/>
                </a:lnTo>
                <a:lnTo>
                  <a:pt x="69846" y="1519911"/>
                </a:lnTo>
                <a:lnTo>
                  <a:pt x="105139" y="1549029"/>
                </a:lnTo>
                <a:lnTo>
                  <a:pt x="145646" y="1571015"/>
                </a:lnTo>
                <a:lnTo>
                  <a:pt x="190409" y="1584910"/>
                </a:lnTo>
                <a:lnTo>
                  <a:pt x="238467" y="1589755"/>
                </a:lnTo>
                <a:lnTo>
                  <a:pt x="1596021" y="1589755"/>
                </a:lnTo>
                <a:lnTo>
                  <a:pt x="1644080" y="1584910"/>
                </a:lnTo>
                <a:lnTo>
                  <a:pt x="1688842" y="1571015"/>
                </a:lnTo>
                <a:lnTo>
                  <a:pt x="1729349" y="1549029"/>
                </a:lnTo>
                <a:lnTo>
                  <a:pt x="1764642" y="1519911"/>
                </a:lnTo>
                <a:lnTo>
                  <a:pt x="1793762" y="1484619"/>
                </a:lnTo>
                <a:lnTo>
                  <a:pt x="1815749" y="1444113"/>
                </a:lnTo>
                <a:lnTo>
                  <a:pt x="1829644" y="1399351"/>
                </a:lnTo>
                <a:lnTo>
                  <a:pt x="1834489" y="1351292"/>
                </a:lnTo>
                <a:lnTo>
                  <a:pt x="1834489" y="238467"/>
                </a:lnTo>
                <a:lnTo>
                  <a:pt x="1829644" y="190409"/>
                </a:lnTo>
                <a:lnTo>
                  <a:pt x="1815749" y="145646"/>
                </a:lnTo>
                <a:lnTo>
                  <a:pt x="1793762" y="105139"/>
                </a:lnTo>
                <a:lnTo>
                  <a:pt x="1764642" y="69846"/>
                </a:lnTo>
                <a:lnTo>
                  <a:pt x="1729349" y="40727"/>
                </a:lnTo>
                <a:lnTo>
                  <a:pt x="1688842" y="18740"/>
                </a:lnTo>
                <a:lnTo>
                  <a:pt x="1644080"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p110"/>
          <p:cNvSpPr/>
          <p:nvPr/>
        </p:nvSpPr>
        <p:spPr>
          <a:xfrm>
            <a:off x="5619720" y="3308375"/>
            <a:ext cx="1288747" cy="838746"/>
          </a:xfrm>
          <a:custGeom>
            <a:rect b="b" l="l" r="r" t="t"/>
            <a:pathLst>
              <a:path extrusionOk="0" h="1590040" w="1834515">
                <a:moveTo>
                  <a:pt x="1596021" y="0"/>
                </a:moveTo>
                <a:lnTo>
                  <a:pt x="238467" y="0"/>
                </a:lnTo>
                <a:lnTo>
                  <a:pt x="190409" y="4844"/>
                </a:lnTo>
                <a:lnTo>
                  <a:pt x="145646" y="18738"/>
                </a:lnTo>
                <a:lnTo>
                  <a:pt x="105139" y="40724"/>
                </a:lnTo>
                <a:lnTo>
                  <a:pt x="69846" y="69842"/>
                </a:lnTo>
                <a:lnTo>
                  <a:pt x="40727" y="105134"/>
                </a:lnTo>
                <a:lnTo>
                  <a:pt x="18740" y="145641"/>
                </a:lnTo>
                <a:lnTo>
                  <a:pt x="4844" y="190405"/>
                </a:lnTo>
                <a:lnTo>
                  <a:pt x="0" y="238467"/>
                </a:lnTo>
                <a:lnTo>
                  <a:pt x="0" y="1351292"/>
                </a:lnTo>
                <a:lnTo>
                  <a:pt x="4844" y="1399350"/>
                </a:lnTo>
                <a:lnTo>
                  <a:pt x="18740" y="1444111"/>
                </a:lnTo>
                <a:lnTo>
                  <a:pt x="40727" y="1484616"/>
                </a:lnTo>
                <a:lnTo>
                  <a:pt x="69846" y="1519907"/>
                </a:lnTo>
                <a:lnTo>
                  <a:pt x="105139" y="1549024"/>
                </a:lnTo>
                <a:lnTo>
                  <a:pt x="145646" y="1571009"/>
                </a:lnTo>
                <a:lnTo>
                  <a:pt x="190409" y="1584903"/>
                </a:lnTo>
                <a:lnTo>
                  <a:pt x="238467" y="1589747"/>
                </a:lnTo>
                <a:lnTo>
                  <a:pt x="1596021" y="1589747"/>
                </a:lnTo>
                <a:lnTo>
                  <a:pt x="1644080" y="1584903"/>
                </a:lnTo>
                <a:lnTo>
                  <a:pt x="1688842" y="1571009"/>
                </a:lnTo>
                <a:lnTo>
                  <a:pt x="1729349" y="1549024"/>
                </a:lnTo>
                <a:lnTo>
                  <a:pt x="1764642" y="1519907"/>
                </a:lnTo>
                <a:lnTo>
                  <a:pt x="1793762" y="1484616"/>
                </a:lnTo>
                <a:lnTo>
                  <a:pt x="1815749" y="1444111"/>
                </a:lnTo>
                <a:lnTo>
                  <a:pt x="1829644" y="1399350"/>
                </a:lnTo>
                <a:lnTo>
                  <a:pt x="1834489" y="1351292"/>
                </a:lnTo>
                <a:lnTo>
                  <a:pt x="1834489" y="238467"/>
                </a:lnTo>
                <a:lnTo>
                  <a:pt x="1829644" y="190405"/>
                </a:lnTo>
                <a:lnTo>
                  <a:pt x="1815749" y="145641"/>
                </a:lnTo>
                <a:lnTo>
                  <a:pt x="1793762" y="105134"/>
                </a:lnTo>
                <a:lnTo>
                  <a:pt x="1764642" y="69842"/>
                </a:lnTo>
                <a:lnTo>
                  <a:pt x="1729349" y="40724"/>
                </a:lnTo>
                <a:lnTo>
                  <a:pt x="1688842" y="18738"/>
                </a:lnTo>
                <a:lnTo>
                  <a:pt x="1644080"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110"/>
          <p:cNvSpPr/>
          <p:nvPr/>
        </p:nvSpPr>
        <p:spPr>
          <a:xfrm>
            <a:off x="5619720" y="4142453"/>
            <a:ext cx="1288747" cy="838746"/>
          </a:xfrm>
          <a:custGeom>
            <a:rect b="b" l="l" r="r" t="t"/>
            <a:pathLst>
              <a:path extrusionOk="0" h="1590040" w="1834515">
                <a:moveTo>
                  <a:pt x="1596021" y="0"/>
                </a:moveTo>
                <a:lnTo>
                  <a:pt x="238467" y="0"/>
                </a:lnTo>
                <a:lnTo>
                  <a:pt x="190409" y="4844"/>
                </a:lnTo>
                <a:lnTo>
                  <a:pt x="145646" y="18740"/>
                </a:lnTo>
                <a:lnTo>
                  <a:pt x="105139" y="40727"/>
                </a:lnTo>
                <a:lnTo>
                  <a:pt x="69846" y="69846"/>
                </a:lnTo>
                <a:lnTo>
                  <a:pt x="40727" y="105139"/>
                </a:lnTo>
                <a:lnTo>
                  <a:pt x="18740" y="145646"/>
                </a:lnTo>
                <a:lnTo>
                  <a:pt x="4844" y="190409"/>
                </a:lnTo>
                <a:lnTo>
                  <a:pt x="0" y="238467"/>
                </a:lnTo>
                <a:lnTo>
                  <a:pt x="0" y="1351296"/>
                </a:lnTo>
                <a:lnTo>
                  <a:pt x="4844" y="1399354"/>
                </a:lnTo>
                <a:lnTo>
                  <a:pt x="18740" y="1444116"/>
                </a:lnTo>
                <a:lnTo>
                  <a:pt x="40727" y="1484623"/>
                </a:lnTo>
                <a:lnTo>
                  <a:pt x="69846" y="1519915"/>
                </a:lnTo>
                <a:lnTo>
                  <a:pt x="105139" y="1549033"/>
                </a:lnTo>
                <a:lnTo>
                  <a:pt x="145646" y="1571019"/>
                </a:lnTo>
                <a:lnTo>
                  <a:pt x="190409" y="1584914"/>
                </a:lnTo>
                <a:lnTo>
                  <a:pt x="238467" y="1589759"/>
                </a:lnTo>
                <a:lnTo>
                  <a:pt x="1596021" y="1589759"/>
                </a:lnTo>
                <a:lnTo>
                  <a:pt x="1644080" y="1584914"/>
                </a:lnTo>
                <a:lnTo>
                  <a:pt x="1688842" y="1571019"/>
                </a:lnTo>
                <a:lnTo>
                  <a:pt x="1729349" y="1549033"/>
                </a:lnTo>
                <a:lnTo>
                  <a:pt x="1764642" y="1519915"/>
                </a:lnTo>
                <a:lnTo>
                  <a:pt x="1793762" y="1484623"/>
                </a:lnTo>
                <a:lnTo>
                  <a:pt x="1815749" y="1444116"/>
                </a:lnTo>
                <a:lnTo>
                  <a:pt x="1829644" y="1399354"/>
                </a:lnTo>
                <a:lnTo>
                  <a:pt x="1834489" y="1351296"/>
                </a:lnTo>
                <a:lnTo>
                  <a:pt x="1834489" y="238467"/>
                </a:lnTo>
                <a:lnTo>
                  <a:pt x="1829644" y="190409"/>
                </a:lnTo>
                <a:lnTo>
                  <a:pt x="1815749" y="145646"/>
                </a:lnTo>
                <a:lnTo>
                  <a:pt x="1793762" y="105139"/>
                </a:lnTo>
                <a:lnTo>
                  <a:pt x="1764642" y="69846"/>
                </a:lnTo>
                <a:lnTo>
                  <a:pt x="1729349" y="40727"/>
                </a:lnTo>
                <a:lnTo>
                  <a:pt x="1688842" y="18740"/>
                </a:lnTo>
                <a:lnTo>
                  <a:pt x="1644080"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110"/>
          <p:cNvSpPr/>
          <p:nvPr/>
        </p:nvSpPr>
        <p:spPr>
          <a:xfrm>
            <a:off x="5786080" y="4411348"/>
            <a:ext cx="517461" cy="352381"/>
          </a:xfrm>
          <a:custGeom>
            <a:rect b="b" l="l" r="r" t="t"/>
            <a:pathLst>
              <a:path extrusionOk="0" h="668020" w="736600">
                <a:moveTo>
                  <a:pt x="0" y="0"/>
                </a:moveTo>
                <a:lnTo>
                  <a:pt x="736015" y="0"/>
                </a:lnTo>
                <a:lnTo>
                  <a:pt x="736015" y="667416"/>
                </a:lnTo>
                <a:lnTo>
                  <a:pt x="0" y="667416"/>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p110"/>
          <p:cNvSpPr/>
          <p:nvPr/>
        </p:nvSpPr>
        <p:spPr>
          <a:xfrm>
            <a:off x="1120184" y="4097574"/>
            <a:ext cx="517462" cy="352381"/>
          </a:xfrm>
          <a:custGeom>
            <a:rect b="b" l="l" r="r" t="t"/>
            <a:pathLst>
              <a:path extrusionOk="0" h="668020" w="736600">
                <a:moveTo>
                  <a:pt x="0" y="0"/>
                </a:moveTo>
                <a:lnTo>
                  <a:pt x="736015" y="0"/>
                </a:lnTo>
                <a:lnTo>
                  <a:pt x="736015" y="667410"/>
                </a:lnTo>
                <a:lnTo>
                  <a:pt x="0" y="667410"/>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110"/>
          <p:cNvSpPr/>
          <p:nvPr/>
        </p:nvSpPr>
        <p:spPr>
          <a:xfrm>
            <a:off x="4317566" y="4142453"/>
            <a:ext cx="1288747" cy="838746"/>
          </a:xfrm>
          <a:custGeom>
            <a:rect b="b" l="l" r="r" t="t"/>
            <a:pathLst>
              <a:path extrusionOk="0" h="1590040" w="1834515">
                <a:moveTo>
                  <a:pt x="1596021" y="0"/>
                </a:moveTo>
                <a:lnTo>
                  <a:pt x="238467" y="0"/>
                </a:lnTo>
                <a:lnTo>
                  <a:pt x="190409" y="4844"/>
                </a:lnTo>
                <a:lnTo>
                  <a:pt x="145646" y="18740"/>
                </a:lnTo>
                <a:lnTo>
                  <a:pt x="105139" y="40727"/>
                </a:lnTo>
                <a:lnTo>
                  <a:pt x="69846" y="69846"/>
                </a:lnTo>
                <a:lnTo>
                  <a:pt x="40727" y="105139"/>
                </a:lnTo>
                <a:lnTo>
                  <a:pt x="18740" y="145646"/>
                </a:lnTo>
                <a:lnTo>
                  <a:pt x="4844" y="190409"/>
                </a:lnTo>
                <a:lnTo>
                  <a:pt x="0" y="238467"/>
                </a:lnTo>
                <a:lnTo>
                  <a:pt x="0" y="1351296"/>
                </a:lnTo>
                <a:lnTo>
                  <a:pt x="4844" y="1399354"/>
                </a:lnTo>
                <a:lnTo>
                  <a:pt x="18740" y="1444116"/>
                </a:lnTo>
                <a:lnTo>
                  <a:pt x="40727" y="1484623"/>
                </a:lnTo>
                <a:lnTo>
                  <a:pt x="69846" y="1519915"/>
                </a:lnTo>
                <a:lnTo>
                  <a:pt x="105139" y="1549033"/>
                </a:lnTo>
                <a:lnTo>
                  <a:pt x="145646" y="1571019"/>
                </a:lnTo>
                <a:lnTo>
                  <a:pt x="190409" y="1584914"/>
                </a:lnTo>
                <a:lnTo>
                  <a:pt x="238467" y="1589759"/>
                </a:lnTo>
                <a:lnTo>
                  <a:pt x="1596021" y="1589759"/>
                </a:lnTo>
                <a:lnTo>
                  <a:pt x="1644080" y="1584914"/>
                </a:lnTo>
                <a:lnTo>
                  <a:pt x="1688842" y="1571019"/>
                </a:lnTo>
                <a:lnTo>
                  <a:pt x="1729349" y="1549033"/>
                </a:lnTo>
                <a:lnTo>
                  <a:pt x="1764642" y="1519915"/>
                </a:lnTo>
                <a:lnTo>
                  <a:pt x="1793762" y="1484623"/>
                </a:lnTo>
                <a:lnTo>
                  <a:pt x="1815749" y="1444116"/>
                </a:lnTo>
                <a:lnTo>
                  <a:pt x="1829644" y="1399354"/>
                </a:lnTo>
                <a:lnTo>
                  <a:pt x="1834489" y="1351296"/>
                </a:lnTo>
                <a:lnTo>
                  <a:pt x="1834489" y="238467"/>
                </a:lnTo>
                <a:lnTo>
                  <a:pt x="1829644" y="190409"/>
                </a:lnTo>
                <a:lnTo>
                  <a:pt x="1815749" y="145646"/>
                </a:lnTo>
                <a:lnTo>
                  <a:pt x="1793762" y="105139"/>
                </a:lnTo>
                <a:lnTo>
                  <a:pt x="1764642" y="69846"/>
                </a:lnTo>
                <a:lnTo>
                  <a:pt x="1729349" y="40727"/>
                </a:lnTo>
                <a:lnTo>
                  <a:pt x="1688842" y="18740"/>
                </a:lnTo>
                <a:lnTo>
                  <a:pt x="1644080"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110"/>
          <p:cNvSpPr/>
          <p:nvPr/>
        </p:nvSpPr>
        <p:spPr>
          <a:xfrm>
            <a:off x="4442501" y="4431446"/>
            <a:ext cx="517461" cy="352381"/>
          </a:xfrm>
          <a:custGeom>
            <a:rect b="b" l="l" r="r" t="t"/>
            <a:pathLst>
              <a:path extrusionOk="0" h="668020" w="736600">
                <a:moveTo>
                  <a:pt x="0" y="0"/>
                </a:moveTo>
                <a:lnTo>
                  <a:pt x="736015" y="0"/>
                </a:lnTo>
                <a:lnTo>
                  <a:pt x="736015" y="667416"/>
                </a:lnTo>
                <a:lnTo>
                  <a:pt x="0" y="667416"/>
                </a:lnTo>
                <a:lnTo>
                  <a:pt x="0" y="0"/>
                </a:lnTo>
                <a:close/>
              </a:path>
            </a:pathLst>
          </a:custGeom>
          <a:solidFill>
            <a:srgbClr val="DCBD23">
              <a:alpha val="9372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110"/>
          <p:cNvSpPr/>
          <p:nvPr/>
        </p:nvSpPr>
        <p:spPr>
          <a:xfrm>
            <a:off x="4964995" y="4431446"/>
            <a:ext cx="517461" cy="352381"/>
          </a:xfrm>
          <a:custGeom>
            <a:rect b="b" l="l" r="r" t="t"/>
            <a:pathLst>
              <a:path extrusionOk="0" h="668020" w="736600">
                <a:moveTo>
                  <a:pt x="0" y="0"/>
                </a:moveTo>
                <a:lnTo>
                  <a:pt x="736015" y="0"/>
                </a:lnTo>
                <a:lnTo>
                  <a:pt x="736015" y="667416"/>
                </a:lnTo>
                <a:lnTo>
                  <a:pt x="0" y="667416"/>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110"/>
          <p:cNvSpPr/>
          <p:nvPr/>
        </p:nvSpPr>
        <p:spPr>
          <a:xfrm>
            <a:off x="4317566" y="3308375"/>
            <a:ext cx="1288747" cy="838746"/>
          </a:xfrm>
          <a:custGeom>
            <a:rect b="b" l="l" r="r" t="t"/>
            <a:pathLst>
              <a:path extrusionOk="0" h="1590040" w="1834515">
                <a:moveTo>
                  <a:pt x="1596021" y="0"/>
                </a:moveTo>
                <a:lnTo>
                  <a:pt x="238467" y="0"/>
                </a:lnTo>
                <a:lnTo>
                  <a:pt x="190409" y="4844"/>
                </a:lnTo>
                <a:lnTo>
                  <a:pt x="145646" y="18738"/>
                </a:lnTo>
                <a:lnTo>
                  <a:pt x="105139" y="40724"/>
                </a:lnTo>
                <a:lnTo>
                  <a:pt x="69846" y="69842"/>
                </a:lnTo>
                <a:lnTo>
                  <a:pt x="40727" y="105134"/>
                </a:lnTo>
                <a:lnTo>
                  <a:pt x="18740" y="145641"/>
                </a:lnTo>
                <a:lnTo>
                  <a:pt x="4844" y="190405"/>
                </a:lnTo>
                <a:lnTo>
                  <a:pt x="0" y="238467"/>
                </a:lnTo>
                <a:lnTo>
                  <a:pt x="0" y="1351292"/>
                </a:lnTo>
                <a:lnTo>
                  <a:pt x="4844" y="1399350"/>
                </a:lnTo>
                <a:lnTo>
                  <a:pt x="18740" y="1444111"/>
                </a:lnTo>
                <a:lnTo>
                  <a:pt x="40727" y="1484616"/>
                </a:lnTo>
                <a:lnTo>
                  <a:pt x="69846" y="1519907"/>
                </a:lnTo>
                <a:lnTo>
                  <a:pt x="105139" y="1549024"/>
                </a:lnTo>
                <a:lnTo>
                  <a:pt x="145646" y="1571009"/>
                </a:lnTo>
                <a:lnTo>
                  <a:pt x="190409" y="1584903"/>
                </a:lnTo>
                <a:lnTo>
                  <a:pt x="238467" y="1589747"/>
                </a:lnTo>
                <a:lnTo>
                  <a:pt x="1596021" y="1589747"/>
                </a:lnTo>
                <a:lnTo>
                  <a:pt x="1644080" y="1584903"/>
                </a:lnTo>
                <a:lnTo>
                  <a:pt x="1688842" y="1571009"/>
                </a:lnTo>
                <a:lnTo>
                  <a:pt x="1729349" y="1549024"/>
                </a:lnTo>
                <a:lnTo>
                  <a:pt x="1764642" y="1519907"/>
                </a:lnTo>
                <a:lnTo>
                  <a:pt x="1793762" y="1484616"/>
                </a:lnTo>
                <a:lnTo>
                  <a:pt x="1815749" y="1444111"/>
                </a:lnTo>
                <a:lnTo>
                  <a:pt x="1829644" y="1399350"/>
                </a:lnTo>
                <a:lnTo>
                  <a:pt x="1834489" y="1351292"/>
                </a:lnTo>
                <a:lnTo>
                  <a:pt x="1834489" y="238467"/>
                </a:lnTo>
                <a:lnTo>
                  <a:pt x="1829644" y="190405"/>
                </a:lnTo>
                <a:lnTo>
                  <a:pt x="1815749" y="145641"/>
                </a:lnTo>
                <a:lnTo>
                  <a:pt x="1793762" y="105134"/>
                </a:lnTo>
                <a:lnTo>
                  <a:pt x="1764642" y="69842"/>
                </a:lnTo>
                <a:lnTo>
                  <a:pt x="1729349" y="40724"/>
                </a:lnTo>
                <a:lnTo>
                  <a:pt x="1688842" y="18738"/>
                </a:lnTo>
                <a:lnTo>
                  <a:pt x="1644080"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110"/>
          <p:cNvSpPr/>
          <p:nvPr/>
        </p:nvSpPr>
        <p:spPr>
          <a:xfrm>
            <a:off x="4442501" y="3574471"/>
            <a:ext cx="517461" cy="352381"/>
          </a:xfrm>
          <a:custGeom>
            <a:rect b="b" l="l" r="r" t="t"/>
            <a:pathLst>
              <a:path extrusionOk="0" h="668020" w="736600">
                <a:moveTo>
                  <a:pt x="0" y="0"/>
                </a:moveTo>
                <a:lnTo>
                  <a:pt x="736015" y="0"/>
                </a:lnTo>
                <a:lnTo>
                  <a:pt x="736015" y="667410"/>
                </a:lnTo>
                <a:lnTo>
                  <a:pt x="0" y="667410"/>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110"/>
          <p:cNvSpPr/>
          <p:nvPr/>
        </p:nvSpPr>
        <p:spPr>
          <a:xfrm>
            <a:off x="4964995" y="3574471"/>
            <a:ext cx="517461" cy="352381"/>
          </a:xfrm>
          <a:custGeom>
            <a:rect b="b" l="l" r="r" t="t"/>
            <a:pathLst>
              <a:path extrusionOk="0" h="668020" w="736600">
                <a:moveTo>
                  <a:pt x="0" y="0"/>
                </a:moveTo>
                <a:lnTo>
                  <a:pt x="736015" y="0"/>
                </a:lnTo>
                <a:lnTo>
                  <a:pt x="736015" y="667410"/>
                </a:lnTo>
                <a:lnTo>
                  <a:pt x="0" y="667410"/>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110"/>
          <p:cNvSpPr/>
          <p:nvPr/>
        </p:nvSpPr>
        <p:spPr>
          <a:xfrm>
            <a:off x="1651259" y="4097574"/>
            <a:ext cx="517462" cy="352381"/>
          </a:xfrm>
          <a:custGeom>
            <a:rect b="b" l="l" r="r" t="t"/>
            <a:pathLst>
              <a:path extrusionOk="0" h="668020" w="736600">
                <a:moveTo>
                  <a:pt x="0" y="0"/>
                </a:moveTo>
                <a:lnTo>
                  <a:pt x="736015" y="0"/>
                </a:lnTo>
                <a:lnTo>
                  <a:pt x="736015" y="667410"/>
                </a:lnTo>
                <a:lnTo>
                  <a:pt x="0" y="667410"/>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110"/>
          <p:cNvSpPr/>
          <p:nvPr/>
        </p:nvSpPr>
        <p:spPr>
          <a:xfrm>
            <a:off x="5777151" y="3551573"/>
            <a:ext cx="517461" cy="352381"/>
          </a:xfrm>
          <a:custGeom>
            <a:rect b="b" l="l" r="r" t="t"/>
            <a:pathLst>
              <a:path extrusionOk="0" h="668020" w="736600">
                <a:moveTo>
                  <a:pt x="0" y="0"/>
                </a:moveTo>
                <a:lnTo>
                  <a:pt x="736015" y="0"/>
                </a:lnTo>
                <a:lnTo>
                  <a:pt x="736015" y="667410"/>
                </a:lnTo>
                <a:lnTo>
                  <a:pt x="0" y="667410"/>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110"/>
          <p:cNvSpPr/>
          <p:nvPr/>
        </p:nvSpPr>
        <p:spPr>
          <a:xfrm>
            <a:off x="971683" y="3003549"/>
            <a:ext cx="1288746" cy="838746"/>
          </a:xfrm>
          <a:custGeom>
            <a:rect b="b" l="l" r="r" t="t"/>
            <a:pathLst>
              <a:path extrusionOk="0" h="1590040" w="1834514">
                <a:moveTo>
                  <a:pt x="1596021" y="0"/>
                </a:moveTo>
                <a:lnTo>
                  <a:pt x="238467" y="0"/>
                </a:lnTo>
                <a:lnTo>
                  <a:pt x="190409" y="4844"/>
                </a:lnTo>
                <a:lnTo>
                  <a:pt x="145646" y="18740"/>
                </a:lnTo>
                <a:lnTo>
                  <a:pt x="105139" y="40727"/>
                </a:lnTo>
                <a:lnTo>
                  <a:pt x="69846" y="69846"/>
                </a:lnTo>
                <a:lnTo>
                  <a:pt x="40727" y="105139"/>
                </a:lnTo>
                <a:lnTo>
                  <a:pt x="18740" y="145646"/>
                </a:lnTo>
                <a:lnTo>
                  <a:pt x="4844" y="190409"/>
                </a:lnTo>
                <a:lnTo>
                  <a:pt x="0" y="238467"/>
                </a:lnTo>
                <a:lnTo>
                  <a:pt x="0" y="1351292"/>
                </a:lnTo>
                <a:lnTo>
                  <a:pt x="4844" y="1399351"/>
                </a:lnTo>
                <a:lnTo>
                  <a:pt x="18740" y="1444113"/>
                </a:lnTo>
                <a:lnTo>
                  <a:pt x="40727" y="1484620"/>
                </a:lnTo>
                <a:lnTo>
                  <a:pt x="69846" y="1519913"/>
                </a:lnTo>
                <a:lnTo>
                  <a:pt x="105139" y="1549033"/>
                </a:lnTo>
                <a:lnTo>
                  <a:pt x="145646" y="1571020"/>
                </a:lnTo>
                <a:lnTo>
                  <a:pt x="190409" y="1584915"/>
                </a:lnTo>
                <a:lnTo>
                  <a:pt x="238467" y="1589760"/>
                </a:lnTo>
                <a:lnTo>
                  <a:pt x="1596021" y="1589760"/>
                </a:lnTo>
                <a:lnTo>
                  <a:pt x="1644080" y="1584915"/>
                </a:lnTo>
                <a:lnTo>
                  <a:pt x="1688842" y="1571020"/>
                </a:lnTo>
                <a:lnTo>
                  <a:pt x="1729349" y="1549033"/>
                </a:lnTo>
                <a:lnTo>
                  <a:pt x="1764642" y="1519913"/>
                </a:lnTo>
                <a:lnTo>
                  <a:pt x="1793762" y="1484620"/>
                </a:lnTo>
                <a:lnTo>
                  <a:pt x="1815749" y="1444113"/>
                </a:lnTo>
                <a:lnTo>
                  <a:pt x="1829644" y="1399351"/>
                </a:lnTo>
                <a:lnTo>
                  <a:pt x="1834489" y="1351292"/>
                </a:lnTo>
                <a:lnTo>
                  <a:pt x="1834489" y="238467"/>
                </a:lnTo>
                <a:lnTo>
                  <a:pt x="1829644" y="190409"/>
                </a:lnTo>
                <a:lnTo>
                  <a:pt x="1815749" y="145646"/>
                </a:lnTo>
                <a:lnTo>
                  <a:pt x="1793762" y="105139"/>
                </a:lnTo>
                <a:lnTo>
                  <a:pt x="1764642" y="69846"/>
                </a:lnTo>
                <a:lnTo>
                  <a:pt x="1729349" y="40727"/>
                </a:lnTo>
                <a:lnTo>
                  <a:pt x="1688842" y="18740"/>
                </a:lnTo>
                <a:lnTo>
                  <a:pt x="1644080"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110"/>
          <p:cNvSpPr/>
          <p:nvPr/>
        </p:nvSpPr>
        <p:spPr>
          <a:xfrm>
            <a:off x="1097691" y="3246747"/>
            <a:ext cx="517462" cy="352381"/>
          </a:xfrm>
          <a:custGeom>
            <a:rect b="b" l="l" r="r" t="t"/>
            <a:pathLst>
              <a:path extrusionOk="0" h="668020" w="736600">
                <a:moveTo>
                  <a:pt x="0" y="0"/>
                </a:moveTo>
                <a:lnTo>
                  <a:pt x="736015" y="0"/>
                </a:lnTo>
                <a:lnTo>
                  <a:pt x="736015" y="667410"/>
                </a:lnTo>
                <a:lnTo>
                  <a:pt x="0" y="667410"/>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110"/>
          <p:cNvSpPr/>
          <p:nvPr/>
        </p:nvSpPr>
        <p:spPr>
          <a:xfrm>
            <a:off x="1618041" y="3246747"/>
            <a:ext cx="517462" cy="352381"/>
          </a:xfrm>
          <a:custGeom>
            <a:rect b="b" l="l" r="r" t="t"/>
            <a:pathLst>
              <a:path extrusionOk="0" h="668020" w="736600">
                <a:moveTo>
                  <a:pt x="0" y="0"/>
                </a:moveTo>
                <a:lnTo>
                  <a:pt x="736015" y="0"/>
                </a:lnTo>
                <a:lnTo>
                  <a:pt x="736015" y="667410"/>
                </a:lnTo>
                <a:lnTo>
                  <a:pt x="0" y="667410"/>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110"/>
          <p:cNvSpPr/>
          <p:nvPr/>
        </p:nvSpPr>
        <p:spPr>
          <a:xfrm>
            <a:off x="2275266" y="3003549"/>
            <a:ext cx="1288746" cy="838746"/>
          </a:xfrm>
          <a:custGeom>
            <a:rect b="b" l="l" r="r" t="t"/>
            <a:pathLst>
              <a:path extrusionOk="0" h="1590040" w="1834514">
                <a:moveTo>
                  <a:pt x="1596009" y="0"/>
                </a:moveTo>
                <a:lnTo>
                  <a:pt x="238455" y="0"/>
                </a:lnTo>
                <a:lnTo>
                  <a:pt x="190397" y="4844"/>
                </a:lnTo>
                <a:lnTo>
                  <a:pt x="145636" y="18740"/>
                </a:lnTo>
                <a:lnTo>
                  <a:pt x="105130" y="40727"/>
                </a:lnTo>
                <a:lnTo>
                  <a:pt x="69840" y="69846"/>
                </a:lnTo>
                <a:lnTo>
                  <a:pt x="40723" y="105139"/>
                </a:lnTo>
                <a:lnTo>
                  <a:pt x="18738" y="145646"/>
                </a:lnTo>
                <a:lnTo>
                  <a:pt x="4844" y="190409"/>
                </a:lnTo>
                <a:lnTo>
                  <a:pt x="0" y="238467"/>
                </a:lnTo>
                <a:lnTo>
                  <a:pt x="0" y="1351292"/>
                </a:lnTo>
                <a:lnTo>
                  <a:pt x="4844" y="1399351"/>
                </a:lnTo>
                <a:lnTo>
                  <a:pt x="18738" y="1444113"/>
                </a:lnTo>
                <a:lnTo>
                  <a:pt x="40723" y="1484620"/>
                </a:lnTo>
                <a:lnTo>
                  <a:pt x="69840" y="1519913"/>
                </a:lnTo>
                <a:lnTo>
                  <a:pt x="105130" y="1549033"/>
                </a:lnTo>
                <a:lnTo>
                  <a:pt x="145636" y="1571020"/>
                </a:lnTo>
                <a:lnTo>
                  <a:pt x="190397" y="1584915"/>
                </a:lnTo>
                <a:lnTo>
                  <a:pt x="238455" y="1589760"/>
                </a:lnTo>
                <a:lnTo>
                  <a:pt x="1596009" y="1589760"/>
                </a:lnTo>
                <a:lnTo>
                  <a:pt x="1644067" y="1584915"/>
                </a:lnTo>
                <a:lnTo>
                  <a:pt x="1688830" y="1571020"/>
                </a:lnTo>
                <a:lnTo>
                  <a:pt x="1729337" y="1549033"/>
                </a:lnTo>
                <a:lnTo>
                  <a:pt x="1764630" y="1519913"/>
                </a:lnTo>
                <a:lnTo>
                  <a:pt x="1793749" y="1484620"/>
                </a:lnTo>
                <a:lnTo>
                  <a:pt x="1815736" y="1444113"/>
                </a:lnTo>
                <a:lnTo>
                  <a:pt x="1829631" y="1399351"/>
                </a:lnTo>
                <a:lnTo>
                  <a:pt x="1834476" y="1351292"/>
                </a:lnTo>
                <a:lnTo>
                  <a:pt x="1834476" y="238467"/>
                </a:lnTo>
                <a:lnTo>
                  <a:pt x="1829631" y="190409"/>
                </a:lnTo>
                <a:lnTo>
                  <a:pt x="1815736" y="145646"/>
                </a:lnTo>
                <a:lnTo>
                  <a:pt x="1793749" y="105139"/>
                </a:lnTo>
                <a:lnTo>
                  <a:pt x="1764630" y="69846"/>
                </a:lnTo>
                <a:lnTo>
                  <a:pt x="1729337" y="40727"/>
                </a:lnTo>
                <a:lnTo>
                  <a:pt x="1688830" y="18740"/>
                </a:lnTo>
                <a:lnTo>
                  <a:pt x="1644067" y="4844"/>
                </a:lnTo>
                <a:lnTo>
                  <a:pt x="1596009"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110"/>
          <p:cNvSpPr/>
          <p:nvPr/>
        </p:nvSpPr>
        <p:spPr>
          <a:xfrm>
            <a:off x="2415623" y="3246747"/>
            <a:ext cx="517462" cy="352381"/>
          </a:xfrm>
          <a:custGeom>
            <a:rect b="b" l="l" r="r" t="t"/>
            <a:pathLst>
              <a:path extrusionOk="0" h="668020" w="736600">
                <a:moveTo>
                  <a:pt x="0" y="0"/>
                </a:moveTo>
                <a:lnTo>
                  <a:pt x="736015" y="0"/>
                </a:lnTo>
                <a:lnTo>
                  <a:pt x="736015" y="667410"/>
                </a:lnTo>
                <a:lnTo>
                  <a:pt x="0" y="667410"/>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110"/>
          <p:cNvSpPr/>
          <p:nvPr/>
        </p:nvSpPr>
        <p:spPr>
          <a:xfrm>
            <a:off x="2942412" y="3246747"/>
            <a:ext cx="517461" cy="352381"/>
          </a:xfrm>
          <a:custGeom>
            <a:rect b="b" l="l" r="r" t="t"/>
            <a:pathLst>
              <a:path extrusionOk="0" h="668020" w="736600">
                <a:moveTo>
                  <a:pt x="0" y="0"/>
                </a:moveTo>
                <a:lnTo>
                  <a:pt x="736015" y="0"/>
                </a:lnTo>
                <a:lnTo>
                  <a:pt x="736015" y="667410"/>
                </a:lnTo>
                <a:lnTo>
                  <a:pt x="0" y="667410"/>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1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sz="3000">
                <a:latin typeface="Proxima Nova"/>
                <a:ea typeface="Proxima Nova"/>
                <a:cs typeface="Proxima Nova"/>
                <a:sym typeface="Proxima Nova"/>
              </a:rPr>
              <a:t>External Hashing Example: Pass 2</a:t>
            </a:r>
            <a:endParaRPr sz="3000">
              <a:latin typeface="Proxima Nova"/>
              <a:ea typeface="Proxima Nova"/>
              <a:cs typeface="Proxima Nova"/>
              <a:sym typeface="Proxima Nova"/>
            </a:endParaRPr>
          </a:p>
        </p:txBody>
      </p:sp>
      <p:sp>
        <p:nvSpPr>
          <p:cNvPr id="2173" name="Google Shape;2173;p110"/>
          <p:cNvSpPr txBox="1"/>
          <p:nvPr/>
        </p:nvSpPr>
        <p:spPr>
          <a:xfrm>
            <a:off x="598289" y="2116336"/>
            <a:ext cx="1199400" cy="354000"/>
          </a:xfrm>
          <a:prstGeom prst="rect">
            <a:avLst/>
          </a:prstGeom>
          <a:noFill/>
          <a:ln>
            <a:noFill/>
          </a:ln>
        </p:spPr>
        <p:txBody>
          <a:bodyPr anchorCtr="0" anchor="t" bIns="0" lIns="0" spcFirstLastPara="1" rIns="0" wrap="square" tIns="0">
            <a:noAutofit/>
          </a:bodyPr>
          <a:lstStyle/>
          <a:p>
            <a:pPr indent="0" lvl="0" marL="7971" marR="0" rtl="0" algn="l">
              <a:lnSpc>
                <a:spcPct val="100000"/>
              </a:lnSpc>
              <a:spcBef>
                <a:spcPts val="0"/>
              </a:spcBef>
              <a:spcAft>
                <a:spcPts val="0"/>
              </a:spcAft>
              <a:buClr>
                <a:srgbClr val="000000"/>
              </a:buClr>
              <a:buSzPts val="2300"/>
              <a:buFont typeface="Calibri"/>
              <a:buNone/>
            </a:pPr>
            <a:r>
              <a:rPr b="0" i="0" lang="en" sz="2300" u="none" cap="none" strike="noStrike">
                <a:solidFill>
                  <a:srgbClr val="000000"/>
                </a:solidFill>
                <a:latin typeface="Proxima Nova"/>
                <a:ea typeface="Proxima Nova"/>
                <a:cs typeface="Proxima Nova"/>
                <a:sym typeface="Proxima Nova"/>
              </a:rPr>
              <a:t>N=6, B=4</a:t>
            </a:r>
            <a:endParaRPr b="0" i="0" sz="2300" u="none" cap="none" strike="noStrike">
              <a:solidFill>
                <a:srgbClr val="000000"/>
              </a:solidFill>
              <a:latin typeface="Proxima Nova"/>
              <a:ea typeface="Proxima Nova"/>
              <a:cs typeface="Proxima Nova"/>
              <a:sym typeface="Proxima Nova"/>
            </a:endParaRPr>
          </a:p>
        </p:txBody>
      </p:sp>
      <p:sp>
        <p:nvSpPr>
          <p:cNvPr id="2174" name="Google Shape;2174;p110"/>
          <p:cNvSpPr txBox="1"/>
          <p:nvPr/>
        </p:nvSpPr>
        <p:spPr>
          <a:xfrm>
            <a:off x="430775" y="1072175"/>
            <a:ext cx="6008100" cy="572700"/>
          </a:xfrm>
          <a:prstGeom prst="rect">
            <a:avLst/>
          </a:prstGeom>
          <a:noFill/>
          <a:ln>
            <a:noFill/>
          </a:ln>
        </p:spPr>
        <p:txBody>
          <a:bodyPr anchorCtr="0" anchor="ctr" bIns="0" lIns="0" spcFirstLastPara="1" rIns="0" wrap="square" tIns="0">
            <a:noAutofit/>
          </a:bodyPr>
          <a:lstStyle/>
          <a:p>
            <a:pPr indent="0" lvl="0" marL="7971" marR="0" rtl="0" algn="l">
              <a:lnSpc>
                <a:spcPct val="100000"/>
              </a:lnSpc>
              <a:spcBef>
                <a:spcPts val="0"/>
              </a:spcBef>
              <a:spcAft>
                <a:spcPts val="0"/>
              </a:spcAft>
              <a:buClr>
                <a:srgbClr val="000000"/>
              </a:buClr>
              <a:buSzPts val="1500"/>
              <a:buFont typeface="Calibri"/>
              <a:buNone/>
            </a:pPr>
            <a:r>
              <a:rPr b="0" i="0" lang="en" sz="1800" u="none" cap="none" strike="noStrike">
                <a:solidFill>
                  <a:srgbClr val="000000"/>
                </a:solidFill>
                <a:latin typeface="Proxima Nova"/>
                <a:ea typeface="Proxima Nova"/>
                <a:cs typeface="Proxima Nova"/>
                <a:sym typeface="Proxima Nova"/>
              </a:rPr>
              <a:t>Create in-memory table for each partition.</a:t>
            </a:r>
            <a:endParaRPr b="0" i="0" sz="18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8" name="Shape 2178"/>
        <p:cNvGrpSpPr/>
        <p:nvPr/>
      </p:nvGrpSpPr>
      <p:grpSpPr>
        <a:xfrm>
          <a:off x="0" y="0"/>
          <a:ext cx="0" cy="0"/>
          <a:chOff x="0" y="0"/>
          <a:chExt cx="0" cy="0"/>
        </a:xfrm>
      </p:grpSpPr>
      <p:sp>
        <p:nvSpPr>
          <p:cNvPr id="2179" name="Google Shape;2179;p111"/>
          <p:cNvSpPr/>
          <p:nvPr/>
        </p:nvSpPr>
        <p:spPr>
          <a:xfrm>
            <a:off x="352943" y="2472094"/>
            <a:ext cx="3827877" cy="2511884"/>
          </a:xfrm>
          <a:custGeom>
            <a:rect b="b" l="l" r="r" t="t"/>
            <a:pathLst>
              <a:path extrusionOk="0" h="4761865" w="5448935">
                <a:moveTo>
                  <a:pt x="4734222" y="0"/>
                </a:moveTo>
                <a:lnTo>
                  <a:pt x="714212" y="0"/>
                </a:lnTo>
                <a:lnTo>
                  <a:pt x="665312" y="1647"/>
                </a:lnTo>
                <a:lnTo>
                  <a:pt x="617297" y="6519"/>
                </a:lnTo>
                <a:lnTo>
                  <a:pt x="570273" y="14510"/>
                </a:lnTo>
                <a:lnTo>
                  <a:pt x="524346" y="25512"/>
                </a:lnTo>
                <a:lnTo>
                  <a:pt x="479622" y="39419"/>
                </a:lnTo>
                <a:lnTo>
                  <a:pt x="436208" y="56125"/>
                </a:lnTo>
                <a:lnTo>
                  <a:pt x="394210" y="75524"/>
                </a:lnTo>
                <a:lnTo>
                  <a:pt x="353735" y="97510"/>
                </a:lnTo>
                <a:lnTo>
                  <a:pt x="314889" y="121975"/>
                </a:lnTo>
                <a:lnTo>
                  <a:pt x="277778" y="148813"/>
                </a:lnTo>
                <a:lnTo>
                  <a:pt x="242508" y="177919"/>
                </a:lnTo>
                <a:lnTo>
                  <a:pt x="209187" y="209186"/>
                </a:lnTo>
                <a:lnTo>
                  <a:pt x="177920" y="242507"/>
                </a:lnTo>
                <a:lnTo>
                  <a:pt x="148814" y="277776"/>
                </a:lnTo>
                <a:lnTo>
                  <a:pt x="121976" y="314887"/>
                </a:lnTo>
                <a:lnTo>
                  <a:pt x="97510" y="353733"/>
                </a:lnTo>
                <a:lnTo>
                  <a:pt x="75525" y="394208"/>
                </a:lnTo>
                <a:lnTo>
                  <a:pt x="56126" y="436206"/>
                </a:lnTo>
                <a:lnTo>
                  <a:pt x="39419" y="479620"/>
                </a:lnTo>
                <a:lnTo>
                  <a:pt x="25512" y="524343"/>
                </a:lnTo>
                <a:lnTo>
                  <a:pt x="14510" y="570271"/>
                </a:lnTo>
                <a:lnTo>
                  <a:pt x="6519" y="617295"/>
                </a:lnTo>
                <a:lnTo>
                  <a:pt x="1647" y="665310"/>
                </a:lnTo>
                <a:lnTo>
                  <a:pt x="0" y="714209"/>
                </a:lnTo>
                <a:lnTo>
                  <a:pt x="0" y="4047208"/>
                </a:lnTo>
                <a:lnTo>
                  <a:pt x="1647" y="4096107"/>
                </a:lnTo>
                <a:lnTo>
                  <a:pt x="6519" y="4144122"/>
                </a:lnTo>
                <a:lnTo>
                  <a:pt x="14510" y="4191147"/>
                </a:lnTo>
                <a:lnTo>
                  <a:pt x="25512" y="4237074"/>
                </a:lnTo>
                <a:lnTo>
                  <a:pt x="39419" y="4281798"/>
                </a:lnTo>
                <a:lnTo>
                  <a:pt x="56126" y="4325212"/>
                </a:lnTo>
                <a:lnTo>
                  <a:pt x="75525" y="4367210"/>
                </a:lnTo>
                <a:lnTo>
                  <a:pt x="97510" y="4407685"/>
                </a:lnTo>
                <a:lnTo>
                  <a:pt x="121976" y="4446531"/>
                </a:lnTo>
                <a:lnTo>
                  <a:pt x="148814" y="4483642"/>
                </a:lnTo>
                <a:lnTo>
                  <a:pt x="177920" y="4518912"/>
                </a:lnTo>
                <a:lnTo>
                  <a:pt x="209187" y="4552233"/>
                </a:lnTo>
                <a:lnTo>
                  <a:pt x="242508" y="4583500"/>
                </a:lnTo>
                <a:lnTo>
                  <a:pt x="277778" y="4612606"/>
                </a:lnTo>
                <a:lnTo>
                  <a:pt x="314889" y="4639445"/>
                </a:lnTo>
                <a:lnTo>
                  <a:pt x="353735" y="4663910"/>
                </a:lnTo>
                <a:lnTo>
                  <a:pt x="394210" y="4685896"/>
                </a:lnTo>
                <a:lnTo>
                  <a:pt x="436208" y="4705295"/>
                </a:lnTo>
                <a:lnTo>
                  <a:pt x="479622" y="4722001"/>
                </a:lnTo>
                <a:lnTo>
                  <a:pt x="524346" y="4735909"/>
                </a:lnTo>
                <a:lnTo>
                  <a:pt x="570273" y="4746911"/>
                </a:lnTo>
                <a:lnTo>
                  <a:pt x="617297" y="4754901"/>
                </a:lnTo>
                <a:lnTo>
                  <a:pt x="665312" y="4759774"/>
                </a:lnTo>
                <a:lnTo>
                  <a:pt x="714212" y="4761421"/>
                </a:lnTo>
                <a:lnTo>
                  <a:pt x="4734222" y="4761421"/>
                </a:lnTo>
                <a:lnTo>
                  <a:pt x="4783123" y="4759774"/>
                </a:lnTo>
                <a:lnTo>
                  <a:pt x="4831139" y="4754901"/>
                </a:lnTo>
                <a:lnTo>
                  <a:pt x="4878165" y="4746911"/>
                </a:lnTo>
                <a:lnTo>
                  <a:pt x="4924093" y="4735909"/>
                </a:lnTo>
                <a:lnTo>
                  <a:pt x="4968818" y="4722001"/>
                </a:lnTo>
                <a:lnTo>
                  <a:pt x="5012233" y="4705295"/>
                </a:lnTo>
                <a:lnTo>
                  <a:pt x="5054231" y="4685896"/>
                </a:lnTo>
                <a:lnTo>
                  <a:pt x="5094707" y="4663910"/>
                </a:lnTo>
                <a:lnTo>
                  <a:pt x="5133554" y="4639445"/>
                </a:lnTo>
                <a:lnTo>
                  <a:pt x="5170665" y="4612606"/>
                </a:lnTo>
                <a:lnTo>
                  <a:pt x="5205935" y="4583500"/>
                </a:lnTo>
                <a:lnTo>
                  <a:pt x="5239256" y="4552233"/>
                </a:lnTo>
                <a:lnTo>
                  <a:pt x="5270523" y="4518912"/>
                </a:lnTo>
                <a:lnTo>
                  <a:pt x="5299629" y="4483642"/>
                </a:lnTo>
                <a:lnTo>
                  <a:pt x="5326468" y="4446531"/>
                </a:lnTo>
                <a:lnTo>
                  <a:pt x="5350934" y="4407685"/>
                </a:lnTo>
                <a:lnTo>
                  <a:pt x="5372919" y="4367210"/>
                </a:lnTo>
                <a:lnTo>
                  <a:pt x="5392318" y="4325212"/>
                </a:lnTo>
                <a:lnTo>
                  <a:pt x="5409025" y="4281798"/>
                </a:lnTo>
                <a:lnTo>
                  <a:pt x="5422932" y="4237074"/>
                </a:lnTo>
                <a:lnTo>
                  <a:pt x="5433934" y="4191147"/>
                </a:lnTo>
                <a:lnTo>
                  <a:pt x="5441924" y="4144122"/>
                </a:lnTo>
                <a:lnTo>
                  <a:pt x="5446797" y="4096107"/>
                </a:lnTo>
                <a:lnTo>
                  <a:pt x="5448444" y="4047208"/>
                </a:lnTo>
                <a:lnTo>
                  <a:pt x="5448444" y="714209"/>
                </a:lnTo>
                <a:lnTo>
                  <a:pt x="5446797" y="665310"/>
                </a:lnTo>
                <a:lnTo>
                  <a:pt x="5441924" y="617295"/>
                </a:lnTo>
                <a:lnTo>
                  <a:pt x="5433934" y="570271"/>
                </a:lnTo>
                <a:lnTo>
                  <a:pt x="5422932" y="524343"/>
                </a:lnTo>
                <a:lnTo>
                  <a:pt x="5409025" y="479620"/>
                </a:lnTo>
                <a:lnTo>
                  <a:pt x="5392318" y="436206"/>
                </a:lnTo>
                <a:lnTo>
                  <a:pt x="5372919" y="394208"/>
                </a:lnTo>
                <a:lnTo>
                  <a:pt x="5350934" y="353733"/>
                </a:lnTo>
                <a:lnTo>
                  <a:pt x="5326468" y="314887"/>
                </a:lnTo>
                <a:lnTo>
                  <a:pt x="5299629" y="277776"/>
                </a:lnTo>
                <a:lnTo>
                  <a:pt x="5270523" y="242507"/>
                </a:lnTo>
                <a:lnTo>
                  <a:pt x="5239256" y="209186"/>
                </a:lnTo>
                <a:lnTo>
                  <a:pt x="5205935" y="177919"/>
                </a:lnTo>
                <a:lnTo>
                  <a:pt x="5170665" y="148813"/>
                </a:lnTo>
                <a:lnTo>
                  <a:pt x="5133554" y="121975"/>
                </a:lnTo>
                <a:lnTo>
                  <a:pt x="5094707" y="97510"/>
                </a:lnTo>
                <a:lnTo>
                  <a:pt x="5054231" y="75524"/>
                </a:lnTo>
                <a:lnTo>
                  <a:pt x="5012233" y="56125"/>
                </a:lnTo>
                <a:lnTo>
                  <a:pt x="4968818" y="39419"/>
                </a:lnTo>
                <a:lnTo>
                  <a:pt x="4924093" y="25512"/>
                </a:lnTo>
                <a:lnTo>
                  <a:pt x="4878165" y="14510"/>
                </a:lnTo>
                <a:lnTo>
                  <a:pt x="4831139" y="6519"/>
                </a:lnTo>
                <a:lnTo>
                  <a:pt x="4783123" y="1647"/>
                </a:lnTo>
                <a:lnTo>
                  <a:pt x="4734222" y="0"/>
                </a:lnTo>
                <a:close/>
              </a:path>
            </a:pathLst>
          </a:custGeom>
          <a:solidFill>
            <a:srgbClr val="F5D328">
              <a:alpha val="1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111"/>
          <p:cNvSpPr/>
          <p:nvPr/>
        </p:nvSpPr>
        <p:spPr>
          <a:xfrm>
            <a:off x="5619720" y="3308375"/>
            <a:ext cx="1288747" cy="838746"/>
          </a:xfrm>
          <a:custGeom>
            <a:rect b="b" l="l" r="r" t="t"/>
            <a:pathLst>
              <a:path extrusionOk="0" h="1590040" w="1834515">
                <a:moveTo>
                  <a:pt x="1596021" y="0"/>
                </a:moveTo>
                <a:lnTo>
                  <a:pt x="238467" y="0"/>
                </a:lnTo>
                <a:lnTo>
                  <a:pt x="190409" y="4844"/>
                </a:lnTo>
                <a:lnTo>
                  <a:pt x="145646" y="18738"/>
                </a:lnTo>
                <a:lnTo>
                  <a:pt x="105139" y="40724"/>
                </a:lnTo>
                <a:lnTo>
                  <a:pt x="69846" y="69842"/>
                </a:lnTo>
                <a:lnTo>
                  <a:pt x="40727" y="105134"/>
                </a:lnTo>
                <a:lnTo>
                  <a:pt x="18740" y="145641"/>
                </a:lnTo>
                <a:lnTo>
                  <a:pt x="4844" y="190405"/>
                </a:lnTo>
                <a:lnTo>
                  <a:pt x="0" y="238467"/>
                </a:lnTo>
                <a:lnTo>
                  <a:pt x="0" y="1351292"/>
                </a:lnTo>
                <a:lnTo>
                  <a:pt x="4844" y="1399350"/>
                </a:lnTo>
                <a:lnTo>
                  <a:pt x="18740" y="1444111"/>
                </a:lnTo>
                <a:lnTo>
                  <a:pt x="40727" y="1484616"/>
                </a:lnTo>
                <a:lnTo>
                  <a:pt x="69846" y="1519907"/>
                </a:lnTo>
                <a:lnTo>
                  <a:pt x="105139" y="1549024"/>
                </a:lnTo>
                <a:lnTo>
                  <a:pt x="145646" y="1571009"/>
                </a:lnTo>
                <a:lnTo>
                  <a:pt x="190409" y="1584903"/>
                </a:lnTo>
                <a:lnTo>
                  <a:pt x="238467" y="1589747"/>
                </a:lnTo>
                <a:lnTo>
                  <a:pt x="1596021" y="1589747"/>
                </a:lnTo>
                <a:lnTo>
                  <a:pt x="1644080" y="1584903"/>
                </a:lnTo>
                <a:lnTo>
                  <a:pt x="1688842" y="1571009"/>
                </a:lnTo>
                <a:lnTo>
                  <a:pt x="1729349" y="1549024"/>
                </a:lnTo>
                <a:lnTo>
                  <a:pt x="1764642" y="1519907"/>
                </a:lnTo>
                <a:lnTo>
                  <a:pt x="1793762" y="1484616"/>
                </a:lnTo>
                <a:lnTo>
                  <a:pt x="1815749" y="1444111"/>
                </a:lnTo>
                <a:lnTo>
                  <a:pt x="1829644" y="1399350"/>
                </a:lnTo>
                <a:lnTo>
                  <a:pt x="1834489" y="1351292"/>
                </a:lnTo>
                <a:lnTo>
                  <a:pt x="1834489" y="238467"/>
                </a:lnTo>
                <a:lnTo>
                  <a:pt x="1829644" y="190405"/>
                </a:lnTo>
                <a:lnTo>
                  <a:pt x="1815749" y="145641"/>
                </a:lnTo>
                <a:lnTo>
                  <a:pt x="1793762" y="105134"/>
                </a:lnTo>
                <a:lnTo>
                  <a:pt x="1764642" y="69842"/>
                </a:lnTo>
                <a:lnTo>
                  <a:pt x="1729349" y="40724"/>
                </a:lnTo>
                <a:lnTo>
                  <a:pt x="1688842" y="18738"/>
                </a:lnTo>
                <a:lnTo>
                  <a:pt x="1644080"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111"/>
          <p:cNvSpPr/>
          <p:nvPr/>
        </p:nvSpPr>
        <p:spPr>
          <a:xfrm>
            <a:off x="5619720" y="4142453"/>
            <a:ext cx="1288747" cy="838746"/>
          </a:xfrm>
          <a:custGeom>
            <a:rect b="b" l="l" r="r" t="t"/>
            <a:pathLst>
              <a:path extrusionOk="0" h="1590040" w="1834515">
                <a:moveTo>
                  <a:pt x="1596021" y="0"/>
                </a:moveTo>
                <a:lnTo>
                  <a:pt x="238467" y="0"/>
                </a:lnTo>
                <a:lnTo>
                  <a:pt x="190409" y="4844"/>
                </a:lnTo>
                <a:lnTo>
                  <a:pt x="145646" y="18740"/>
                </a:lnTo>
                <a:lnTo>
                  <a:pt x="105139" y="40727"/>
                </a:lnTo>
                <a:lnTo>
                  <a:pt x="69846" y="69846"/>
                </a:lnTo>
                <a:lnTo>
                  <a:pt x="40727" y="105139"/>
                </a:lnTo>
                <a:lnTo>
                  <a:pt x="18740" y="145646"/>
                </a:lnTo>
                <a:lnTo>
                  <a:pt x="4844" y="190409"/>
                </a:lnTo>
                <a:lnTo>
                  <a:pt x="0" y="238467"/>
                </a:lnTo>
                <a:lnTo>
                  <a:pt x="0" y="1351296"/>
                </a:lnTo>
                <a:lnTo>
                  <a:pt x="4844" y="1399354"/>
                </a:lnTo>
                <a:lnTo>
                  <a:pt x="18740" y="1444116"/>
                </a:lnTo>
                <a:lnTo>
                  <a:pt x="40727" y="1484623"/>
                </a:lnTo>
                <a:lnTo>
                  <a:pt x="69846" y="1519915"/>
                </a:lnTo>
                <a:lnTo>
                  <a:pt x="105139" y="1549033"/>
                </a:lnTo>
                <a:lnTo>
                  <a:pt x="145646" y="1571019"/>
                </a:lnTo>
                <a:lnTo>
                  <a:pt x="190409" y="1584914"/>
                </a:lnTo>
                <a:lnTo>
                  <a:pt x="238467" y="1589759"/>
                </a:lnTo>
                <a:lnTo>
                  <a:pt x="1596021" y="1589759"/>
                </a:lnTo>
                <a:lnTo>
                  <a:pt x="1644080" y="1584914"/>
                </a:lnTo>
                <a:lnTo>
                  <a:pt x="1688842" y="1571019"/>
                </a:lnTo>
                <a:lnTo>
                  <a:pt x="1729349" y="1549033"/>
                </a:lnTo>
                <a:lnTo>
                  <a:pt x="1764642" y="1519915"/>
                </a:lnTo>
                <a:lnTo>
                  <a:pt x="1793762" y="1484623"/>
                </a:lnTo>
                <a:lnTo>
                  <a:pt x="1815749" y="1444116"/>
                </a:lnTo>
                <a:lnTo>
                  <a:pt x="1829644" y="1399354"/>
                </a:lnTo>
                <a:lnTo>
                  <a:pt x="1834489" y="1351296"/>
                </a:lnTo>
                <a:lnTo>
                  <a:pt x="1834489" y="238467"/>
                </a:lnTo>
                <a:lnTo>
                  <a:pt x="1829644" y="190409"/>
                </a:lnTo>
                <a:lnTo>
                  <a:pt x="1815749" y="145646"/>
                </a:lnTo>
                <a:lnTo>
                  <a:pt x="1793762" y="105139"/>
                </a:lnTo>
                <a:lnTo>
                  <a:pt x="1764642" y="69846"/>
                </a:lnTo>
                <a:lnTo>
                  <a:pt x="1729349" y="40727"/>
                </a:lnTo>
                <a:lnTo>
                  <a:pt x="1688842" y="18740"/>
                </a:lnTo>
                <a:lnTo>
                  <a:pt x="1644080"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111"/>
          <p:cNvSpPr/>
          <p:nvPr/>
        </p:nvSpPr>
        <p:spPr>
          <a:xfrm>
            <a:off x="5786080" y="4411348"/>
            <a:ext cx="517461" cy="352381"/>
          </a:xfrm>
          <a:custGeom>
            <a:rect b="b" l="l" r="r" t="t"/>
            <a:pathLst>
              <a:path extrusionOk="0" h="668020" w="736600">
                <a:moveTo>
                  <a:pt x="0" y="0"/>
                </a:moveTo>
                <a:lnTo>
                  <a:pt x="736015" y="0"/>
                </a:lnTo>
                <a:lnTo>
                  <a:pt x="736015" y="667416"/>
                </a:lnTo>
                <a:lnTo>
                  <a:pt x="0" y="667416"/>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111"/>
          <p:cNvSpPr/>
          <p:nvPr/>
        </p:nvSpPr>
        <p:spPr>
          <a:xfrm>
            <a:off x="1651259" y="3246747"/>
            <a:ext cx="517462" cy="352381"/>
          </a:xfrm>
          <a:custGeom>
            <a:rect b="b" l="l" r="r" t="t"/>
            <a:pathLst>
              <a:path extrusionOk="0" h="668020" w="736600">
                <a:moveTo>
                  <a:pt x="0" y="0"/>
                </a:moveTo>
                <a:lnTo>
                  <a:pt x="736015" y="0"/>
                </a:lnTo>
                <a:lnTo>
                  <a:pt x="736015" y="667410"/>
                </a:lnTo>
                <a:lnTo>
                  <a:pt x="0" y="667410"/>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p111"/>
          <p:cNvSpPr/>
          <p:nvPr/>
        </p:nvSpPr>
        <p:spPr>
          <a:xfrm>
            <a:off x="4317566" y="4142453"/>
            <a:ext cx="1288747" cy="838746"/>
          </a:xfrm>
          <a:custGeom>
            <a:rect b="b" l="l" r="r" t="t"/>
            <a:pathLst>
              <a:path extrusionOk="0" h="1590040" w="1834515">
                <a:moveTo>
                  <a:pt x="1596021" y="0"/>
                </a:moveTo>
                <a:lnTo>
                  <a:pt x="238467" y="0"/>
                </a:lnTo>
                <a:lnTo>
                  <a:pt x="190409" y="4844"/>
                </a:lnTo>
                <a:lnTo>
                  <a:pt x="145646" y="18740"/>
                </a:lnTo>
                <a:lnTo>
                  <a:pt x="105139" y="40727"/>
                </a:lnTo>
                <a:lnTo>
                  <a:pt x="69846" y="69846"/>
                </a:lnTo>
                <a:lnTo>
                  <a:pt x="40727" y="105139"/>
                </a:lnTo>
                <a:lnTo>
                  <a:pt x="18740" y="145646"/>
                </a:lnTo>
                <a:lnTo>
                  <a:pt x="4844" y="190409"/>
                </a:lnTo>
                <a:lnTo>
                  <a:pt x="0" y="238467"/>
                </a:lnTo>
                <a:lnTo>
                  <a:pt x="0" y="1351296"/>
                </a:lnTo>
                <a:lnTo>
                  <a:pt x="4844" y="1399354"/>
                </a:lnTo>
                <a:lnTo>
                  <a:pt x="18740" y="1444116"/>
                </a:lnTo>
                <a:lnTo>
                  <a:pt x="40727" y="1484623"/>
                </a:lnTo>
                <a:lnTo>
                  <a:pt x="69846" y="1519915"/>
                </a:lnTo>
                <a:lnTo>
                  <a:pt x="105139" y="1549033"/>
                </a:lnTo>
                <a:lnTo>
                  <a:pt x="145646" y="1571019"/>
                </a:lnTo>
                <a:lnTo>
                  <a:pt x="190409" y="1584914"/>
                </a:lnTo>
                <a:lnTo>
                  <a:pt x="238467" y="1589759"/>
                </a:lnTo>
                <a:lnTo>
                  <a:pt x="1596021" y="1589759"/>
                </a:lnTo>
                <a:lnTo>
                  <a:pt x="1644080" y="1584914"/>
                </a:lnTo>
                <a:lnTo>
                  <a:pt x="1688842" y="1571019"/>
                </a:lnTo>
                <a:lnTo>
                  <a:pt x="1729349" y="1549033"/>
                </a:lnTo>
                <a:lnTo>
                  <a:pt x="1764642" y="1519915"/>
                </a:lnTo>
                <a:lnTo>
                  <a:pt x="1793762" y="1484623"/>
                </a:lnTo>
                <a:lnTo>
                  <a:pt x="1815749" y="1444116"/>
                </a:lnTo>
                <a:lnTo>
                  <a:pt x="1829644" y="1399354"/>
                </a:lnTo>
                <a:lnTo>
                  <a:pt x="1834489" y="1351296"/>
                </a:lnTo>
                <a:lnTo>
                  <a:pt x="1834489" y="238467"/>
                </a:lnTo>
                <a:lnTo>
                  <a:pt x="1829644" y="190409"/>
                </a:lnTo>
                <a:lnTo>
                  <a:pt x="1815749" y="145646"/>
                </a:lnTo>
                <a:lnTo>
                  <a:pt x="1793762" y="105139"/>
                </a:lnTo>
                <a:lnTo>
                  <a:pt x="1764642" y="69846"/>
                </a:lnTo>
                <a:lnTo>
                  <a:pt x="1729349" y="40727"/>
                </a:lnTo>
                <a:lnTo>
                  <a:pt x="1688842" y="18740"/>
                </a:lnTo>
                <a:lnTo>
                  <a:pt x="1644080"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p111"/>
          <p:cNvSpPr/>
          <p:nvPr/>
        </p:nvSpPr>
        <p:spPr>
          <a:xfrm>
            <a:off x="4442501" y="4431446"/>
            <a:ext cx="517461" cy="352381"/>
          </a:xfrm>
          <a:custGeom>
            <a:rect b="b" l="l" r="r" t="t"/>
            <a:pathLst>
              <a:path extrusionOk="0" h="668020" w="736600">
                <a:moveTo>
                  <a:pt x="0" y="0"/>
                </a:moveTo>
                <a:lnTo>
                  <a:pt x="736015" y="0"/>
                </a:lnTo>
                <a:lnTo>
                  <a:pt x="736015" y="667416"/>
                </a:lnTo>
                <a:lnTo>
                  <a:pt x="0" y="667416"/>
                </a:lnTo>
                <a:lnTo>
                  <a:pt x="0" y="0"/>
                </a:lnTo>
                <a:close/>
              </a:path>
            </a:pathLst>
          </a:custGeom>
          <a:solidFill>
            <a:srgbClr val="DCBD23">
              <a:alpha val="9372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111"/>
          <p:cNvSpPr/>
          <p:nvPr/>
        </p:nvSpPr>
        <p:spPr>
          <a:xfrm>
            <a:off x="4964995" y="4431446"/>
            <a:ext cx="517461" cy="352381"/>
          </a:xfrm>
          <a:custGeom>
            <a:rect b="b" l="l" r="r" t="t"/>
            <a:pathLst>
              <a:path extrusionOk="0" h="668020" w="736600">
                <a:moveTo>
                  <a:pt x="0" y="0"/>
                </a:moveTo>
                <a:lnTo>
                  <a:pt x="736015" y="0"/>
                </a:lnTo>
                <a:lnTo>
                  <a:pt x="736015" y="667416"/>
                </a:lnTo>
                <a:lnTo>
                  <a:pt x="0" y="667416"/>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111"/>
          <p:cNvSpPr/>
          <p:nvPr/>
        </p:nvSpPr>
        <p:spPr>
          <a:xfrm>
            <a:off x="4317566" y="3308375"/>
            <a:ext cx="1288747" cy="838746"/>
          </a:xfrm>
          <a:custGeom>
            <a:rect b="b" l="l" r="r" t="t"/>
            <a:pathLst>
              <a:path extrusionOk="0" h="1590040" w="1834515">
                <a:moveTo>
                  <a:pt x="1596021" y="0"/>
                </a:moveTo>
                <a:lnTo>
                  <a:pt x="238467" y="0"/>
                </a:lnTo>
                <a:lnTo>
                  <a:pt x="190409" y="4844"/>
                </a:lnTo>
                <a:lnTo>
                  <a:pt x="145646" y="18738"/>
                </a:lnTo>
                <a:lnTo>
                  <a:pt x="105139" y="40724"/>
                </a:lnTo>
                <a:lnTo>
                  <a:pt x="69846" y="69842"/>
                </a:lnTo>
                <a:lnTo>
                  <a:pt x="40727" y="105134"/>
                </a:lnTo>
                <a:lnTo>
                  <a:pt x="18740" y="145641"/>
                </a:lnTo>
                <a:lnTo>
                  <a:pt x="4844" y="190405"/>
                </a:lnTo>
                <a:lnTo>
                  <a:pt x="0" y="238467"/>
                </a:lnTo>
                <a:lnTo>
                  <a:pt x="0" y="1351292"/>
                </a:lnTo>
                <a:lnTo>
                  <a:pt x="4844" y="1399350"/>
                </a:lnTo>
                <a:lnTo>
                  <a:pt x="18740" y="1444111"/>
                </a:lnTo>
                <a:lnTo>
                  <a:pt x="40727" y="1484616"/>
                </a:lnTo>
                <a:lnTo>
                  <a:pt x="69846" y="1519907"/>
                </a:lnTo>
                <a:lnTo>
                  <a:pt x="105139" y="1549024"/>
                </a:lnTo>
                <a:lnTo>
                  <a:pt x="145646" y="1571009"/>
                </a:lnTo>
                <a:lnTo>
                  <a:pt x="190409" y="1584903"/>
                </a:lnTo>
                <a:lnTo>
                  <a:pt x="238467" y="1589747"/>
                </a:lnTo>
                <a:lnTo>
                  <a:pt x="1596021" y="1589747"/>
                </a:lnTo>
                <a:lnTo>
                  <a:pt x="1644080" y="1584903"/>
                </a:lnTo>
                <a:lnTo>
                  <a:pt x="1688842" y="1571009"/>
                </a:lnTo>
                <a:lnTo>
                  <a:pt x="1729349" y="1549024"/>
                </a:lnTo>
                <a:lnTo>
                  <a:pt x="1764642" y="1519907"/>
                </a:lnTo>
                <a:lnTo>
                  <a:pt x="1793762" y="1484616"/>
                </a:lnTo>
                <a:lnTo>
                  <a:pt x="1815749" y="1444111"/>
                </a:lnTo>
                <a:lnTo>
                  <a:pt x="1829644" y="1399350"/>
                </a:lnTo>
                <a:lnTo>
                  <a:pt x="1834489" y="1351292"/>
                </a:lnTo>
                <a:lnTo>
                  <a:pt x="1834489" y="238467"/>
                </a:lnTo>
                <a:lnTo>
                  <a:pt x="1829644" y="190405"/>
                </a:lnTo>
                <a:lnTo>
                  <a:pt x="1815749" y="145641"/>
                </a:lnTo>
                <a:lnTo>
                  <a:pt x="1793762" y="105134"/>
                </a:lnTo>
                <a:lnTo>
                  <a:pt x="1764642" y="69842"/>
                </a:lnTo>
                <a:lnTo>
                  <a:pt x="1729349" y="40724"/>
                </a:lnTo>
                <a:lnTo>
                  <a:pt x="1688842" y="18738"/>
                </a:lnTo>
                <a:lnTo>
                  <a:pt x="1644080"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111"/>
          <p:cNvSpPr/>
          <p:nvPr/>
        </p:nvSpPr>
        <p:spPr>
          <a:xfrm>
            <a:off x="4442501" y="3574471"/>
            <a:ext cx="517461" cy="352381"/>
          </a:xfrm>
          <a:custGeom>
            <a:rect b="b" l="l" r="r" t="t"/>
            <a:pathLst>
              <a:path extrusionOk="0" h="668020" w="736600">
                <a:moveTo>
                  <a:pt x="0" y="0"/>
                </a:moveTo>
                <a:lnTo>
                  <a:pt x="736015" y="0"/>
                </a:lnTo>
                <a:lnTo>
                  <a:pt x="736015" y="667410"/>
                </a:lnTo>
                <a:lnTo>
                  <a:pt x="0" y="667410"/>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111"/>
          <p:cNvSpPr/>
          <p:nvPr/>
        </p:nvSpPr>
        <p:spPr>
          <a:xfrm>
            <a:off x="4964995" y="3574471"/>
            <a:ext cx="517461" cy="352381"/>
          </a:xfrm>
          <a:custGeom>
            <a:rect b="b" l="l" r="r" t="t"/>
            <a:pathLst>
              <a:path extrusionOk="0" h="668020" w="736600">
                <a:moveTo>
                  <a:pt x="0" y="0"/>
                </a:moveTo>
                <a:lnTo>
                  <a:pt x="736015" y="0"/>
                </a:lnTo>
                <a:lnTo>
                  <a:pt x="736015" y="667410"/>
                </a:lnTo>
                <a:lnTo>
                  <a:pt x="0" y="667410"/>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111"/>
          <p:cNvSpPr/>
          <p:nvPr/>
        </p:nvSpPr>
        <p:spPr>
          <a:xfrm>
            <a:off x="1097666" y="3926842"/>
            <a:ext cx="517462" cy="352381"/>
          </a:xfrm>
          <a:custGeom>
            <a:rect b="b" l="l" r="r" t="t"/>
            <a:pathLst>
              <a:path extrusionOk="0" h="668020" w="736600">
                <a:moveTo>
                  <a:pt x="0" y="0"/>
                </a:moveTo>
                <a:lnTo>
                  <a:pt x="736015" y="0"/>
                </a:lnTo>
                <a:lnTo>
                  <a:pt x="736015" y="667410"/>
                </a:lnTo>
                <a:lnTo>
                  <a:pt x="0" y="667410"/>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111"/>
          <p:cNvSpPr/>
          <p:nvPr/>
        </p:nvSpPr>
        <p:spPr>
          <a:xfrm>
            <a:off x="5777151" y="3551573"/>
            <a:ext cx="517461" cy="352381"/>
          </a:xfrm>
          <a:custGeom>
            <a:rect b="b" l="l" r="r" t="t"/>
            <a:pathLst>
              <a:path extrusionOk="0" h="668020" w="736600">
                <a:moveTo>
                  <a:pt x="0" y="0"/>
                </a:moveTo>
                <a:lnTo>
                  <a:pt x="736015" y="0"/>
                </a:lnTo>
                <a:lnTo>
                  <a:pt x="736015" y="667410"/>
                </a:lnTo>
                <a:lnTo>
                  <a:pt x="0" y="667410"/>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111"/>
          <p:cNvSpPr/>
          <p:nvPr/>
        </p:nvSpPr>
        <p:spPr>
          <a:xfrm>
            <a:off x="1097691" y="3246747"/>
            <a:ext cx="517462" cy="352381"/>
          </a:xfrm>
          <a:custGeom>
            <a:rect b="b" l="l" r="r" t="t"/>
            <a:pathLst>
              <a:path extrusionOk="0" h="668020" w="736600">
                <a:moveTo>
                  <a:pt x="0" y="0"/>
                </a:moveTo>
                <a:lnTo>
                  <a:pt x="736015" y="0"/>
                </a:lnTo>
                <a:lnTo>
                  <a:pt x="736015" y="667410"/>
                </a:lnTo>
                <a:lnTo>
                  <a:pt x="0" y="667410"/>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111"/>
          <p:cNvSpPr/>
          <p:nvPr/>
        </p:nvSpPr>
        <p:spPr>
          <a:xfrm>
            <a:off x="1651259" y="3926842"/>
            <a:ext cx="517462" cy="352381"/>
          </a:xfrm>
          <a:custGeom>
            <a:rect b="b" l="l" r="r" t="t"/>
            <a:pathLst>
              <a:path extrusionOk="0" h="668020" w="736600">
                <a:moveTo>
                  <a:pt x="0" y="0"/>
                </a:moveTo>
                <a:lnTo>
                  <a:pt x="736015" y="0"/>
                </a:lnTo>
                <a:lnTo>
                  <a:pt x="736015" y="667410"/>
                </a:lnTo>
                <a:lnTo>
                  <a:pt x="0" y="667410"/>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111"/>
          <p:cNvSpPr/>
          <p:nvPr/>
        </p:nvSpPr>
        <p:spPr>
          <a:xfrm>
            <a:off x="2204838" y="3926842"/>
            <a:ext cx="517461" cy="352381"/>
          </a:xfrm>
          <a:custGeom>
            <a:rect b="b" l="l" r="r" t="t"/>
            <a:pathLst>
              <a:path extrusionOk="0" h="668020" w="736600">
                <a:moveTo>
                  <a:pt x="0" y="0"/>
                </a:moveTo>
                <a:lnTo>
                  <a:pt x="736015" y="0"/>
                </a:lnTo>
                <a:lnTo>
                  <a:pt x="736015" y="667410"/>
                </a:lnTo>
                <a:lnTo>
                  <a:pt x="0" y="667410"/>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p111"/>
          <p:cNvSpPr/>
          <p:nvPr/>
        </p:nvSpPr>
        <p:spPr>
          <a:xfrm>
            <a:off x="2204838" y="3246747"/>
            <a:ext cx="517461" cy="352381"/>
          </a:xfrm>
          <a:custGeom>
            <a:rect b="b" l="l" r="r" t="t"/>
            <a:pathLst>
              <a:path extrusionOk="0" h="668020" w="736600">
                <a:moveTo>
                  <a:pt x="0" y="0"/>
                </a:moveTo>
                <a:lnTo>
                  <a:pt x="736015" y="0"/>
                </a:lnTo>
                <a:lnTo>
                  <a:pt x="736015" y="667410"/>
                </a:lnTo>
                <a:lnTo>
                  <a:pt x="0" y="667410"/>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p111"/>
          <p:cNvSpPr txBox="1"/>
          <p:nvPr/>
        </p:nvSpPr>
        <p:spPr>
          <a:xfrm>
            <a:off x="1017975" y="2993677"/>
            <a:ext cx="584400" cy="285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500"/>
              <a:buFont typeface="Calibri"/>
              <a:buNone/>
            </a:pPr>
            <a:r>
              <a:rPr b="0" i="0" lang="en" sz="1500" u="none" cap="none" strike="noStrike">
                <a:solidFill>
                  <a:srgbClr val="000000"/>
                </a:solidFill>
                <a:latin typeface="Proxima Nova"/>
                <a:ea typeface="Proxima Nova"/>
                <a:cs typeface="Proxima Nova"/>
                <a:sym typeface="Proxima Nova"/>
              </a:rPr>
              <a:t>Green</a:t>
            </a:r>
            <a:endParaRPr b="0" i="0" sz="15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500"/>
              <a:buFont typeface="Calibri"/>
              <a:buNone/>
            </a:pPr>
            <a:r>
              <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Calibri"/>
              <a:buNone/>
            </a:pPr>
            <a:r>
              <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Calibri"/>
              <a:buNone/>
            </a:pPr>
            <a:r>
              <a:rPr b="0" i="0" lang="en" sz="1500" u="none" cap="none" strike="noStrike">
                <a:solidFill>
                  <a:srgbClr val="000000"/>
                </a:solidFill>
                <a:latin typeface="Proxima Nova"/>
                <a:ea typeface="Proxima Nova"/>
                <a:cs typeface="Proxima Nova"/>
                <a:sym typeface="Proxima Nova"/>
              </a:rPr>
              <a:t>Purple</a:t>
            </a:r>
            <a:endParaRPr b="0" i="0" sz="1500" u="none" cap="none" strike="noStrike">
              <a:solidFill>
                <a:srgbClr val="000000"/>
              </a:solidFill>
              <a:latin typeface="Proxima Nova"/>
              <a:ea typeface="Proxima Nova"/>
              <a:cs typeface="Proxima Nova"/>
              <a:sym typeface="Proxima Nova"/>
            </a:endParaRPr>
          </a:p>
        </p:txBody>
      </p:sp>
      <p:sp>
        <p:nvSpPr>
          <p:cNvPr id="2197" name="Google Shape;2197;p1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sz="3000">
                <a:latin typeface="Proxima Nova"/>
                <a:ea typeface="Proxima Nova"/>
                <a:cs typeface="Proxima Nova"/>
                <a:sym typeface="Proxima Nova"/>
              </a:rPr>
              <a:t>External Hashing Example: Pass 2</a:t>
            </a:r>
            <a:endParaRPr sz="3000">
              <a:latin typeface="Proxima Nova"/>
              <a:ea typeface="Proxima Nova"/>
              <a:cs typeface="Proxima Nova"/>
              <a:sym typeface="Proxima Nova"/>
            </a:endParaRPr>
          </a:p>
        </p:txBody>
      </p:sp>
      <p:sp>
        <p:nvSpPr>
          <p:cNvPr id="2198" name="Google Shape;2198;p111"/>
          <p:cNvSpPr txBox="1"/>
          <p:nvPr/>
        </p:nvSpPr>
        <p:spPr>
          <a:xfrm>
            <a:off x="598289" y="2116336"/>
            <a:ext cx="1199400" cy="354000"/>
          </a:xfrm>
          <a:prstGeom prst="rect">
            <a:avLst/>
          </a:prstGeom>
          <a:noFill/>
          <a:ln>
            <a:noFill/>
          </a:ln>
        </p:spPr>
        <p:txBody>
          <a:bodyPr anchorCtr="0" anchor="t" bIns="0" lIns="0" spcFirstLastPara="1" rIns="0" wrap="square" tIns="0">
            <a:noAutofit/>
          </a:bodyPr>
          <a:lstStyle/>
          <a:p>
            <a:pPr indent="0" lvl="0" marL="7971" marR="0" rtl="0" algn="l">
              <a:lnSpc>
                <a:spcPct val="100000"/>
              </a:lnSpc>
              <a:spcBef>
                <a:spcPts val="0"/>
              </a:spcBef>
              <a:spcAft>
                <a:spcPts val="0"/>
              </a:spcAft>
              <a:buClr>
                <a:srgbClr val="000000"/>
              </a:buClr>
              <a:buSzPts val="2300"/>
              <a:buFont typeface="Calibri"/>
              <a:buNone/>
            </a:pPr>
            <a:r>
              <a:rPr b="0" i="0" lang="en" sz="2300" u="none" cap="none" strike="noStrike">
                <a:solidFill>
                  <a:srgbClr val="000000"/>
                </a:solidFill>
                <a:latin typeface="Proxima Nova"/>
                <a:ea typeface="Proxima Nova"/>
                <a:cs typeface="Proxima Nova"/>
                <a:sym typeface="Proxima Nova"/>
              </a:rPr>
              <a:t>N=6, B=4</a:t>
            </a:r>
            <a:endParaRPr b="0" i="0" sz="2300" u="none" cap="none" strike="noStrike">
              <a:solidFill>
                <a:srgbClr val="000000"/>
              </a:solidFill>
              <a:latin typeface="Proxima Nova"/>
              <a:ea typeface="Proxima Nova"/>
              <a:cs typeface="Proxima Nova"/>
              <a:sym typeface="Proxima Nova"/>
            </a:endParaRPr>
          </a:p>
        </p:txBody>
      </p:sp>
      <p:sp>
        <p:nvSpPr>
          <p:cNvPr id="2199" name="Google Shape;2199;p111"/>
          <p:cNvSpPr txBox="1"/>
          <p:nvPr/>
        </p:nvSpPr>
        <p:spPr>
          <a:xfrm>
            <a:off x="430775" y="1072175"/>
            <a:ext cx="6008100" cy="572700"/>
          </a:xfrm>
          <a:prstGeom prst="rect">
            <a:avLst/>
          </a:prstGeom>
          <a:noFill/>
          <a:ln>
            <a:noFill/>
          </a:ln>
        </p:spPr>
        <p:txBody>
          <a:bodyPr anchorCtr="0" anchor="ctr" bIns="0" lIns="0" spcFirstLastPara="1" rIns="0" wrap="square" tIns="0">
            <a:noAutofit/>
          </a:bodyPr>
          <a:lstStyle/>
          <a:p>
            <a:pPr indent="0" lvl="0" marL="7971" marR="0" rtl="0" algn="l">
              <a:lnSpc>
                <a:spcPct val="100000"/>
              </a:lnSpc>
              <a:spcBef>
                <a:spcPts val="0"/>
              </a:spcBef>
              <a:spcAft>
                <a:spcPts val="0"/>
              </a:spcAft>
              <a:buClr>
                <a:srgbClr val="000000"/>
              </a:buClr>
              <a:buSzPts val="1500"/>
              <a:buFont typeface="Calibri"/>
              <a:buNone/>
            </a:pPr>
            <a:r>
              <a:rPr b="0" i="0" lang="en" sz="1800" u="none" cap="none" strike="noStrike">
                <a:solidFill>
                  <a:srgbClr val="000000"/>
                </a:solidFill>
                <a:latin typeface="Proxima Nova"/>
                <a:ea typeface="Proxima Nova"/>
                <a:cs typeface="Proxima Nova"/>
                <a:sym typeface="Proxima Nova"/>
              </a:rPr>
              <a:t>Create in-memory table for each partition.</a:t>
            </a:r>
            <a:endParaRPr b="0" i="0" sz="18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3" name="Shape 2203"/>
        <p:cNvGrpSpPr/>
        <p:nvPr/>
      </p:nvGrpSpPr>
      <p:grpSpPr>
        <a:xfrm>
          <a:off x="0" y="0"/>
          <a:ext cx="0" cy="0"/>
          <a:chOff x="0" y="0"/>
          <a:chExt cx="0" cy="0"/>
        </a:xfrm>
      </p:grpSpPr>
      <p:sp>
        <p:nvSpPr>
          <p:cNvPr id="2204" name="Google Shape;2204;p112"/>
          <p:cNvSpPr txBox="1"/>
          <p:nvPr>
            <p:ph idx="1" type="body"/>
          </p:nvPr>
        </p:nvSpPr>
        <p:spPr>
          <a:xfrm>
            <a:off x="311700" y="1152475"/>
            <a:ext cx="8425800" cy="36693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SzPts val="2400"/>
              <a:buChar char="●"/>
            </a:pPr>
            <a:r>
              <a:rPr lang="en" sz="2400"/>
              <a:t>What if the partitions are too big after the first pass?</a:t>
            </a:r>
            <a:endParaRPr sz="2400"/>
          </a:p>
          <a:p>
            <a:pPr indent="-381000" lvl="1" marL="914400" marR="0" rtl="0" algn="l">
              <a:lnSpc>
                <a:spcPct val="115000"/>
              </a:lnSpc>
              <a:spcBef>
                <a:spcPts val="0"/>
              </a:spcBef>
              <a:spcAft>
                <a:spcPts val="0"/>
              </a:spcAft>
              <a:buSzPts val="2400"/>
              <a:buChar char="○"/>
            </a:pPr>
            <a:r>
              <a:rPr lang="en" sz="2400"/>
              <a:t>We apply </a:t>
            </a:r>
            <a:r>
              <a:rPr b="1" lang="en" sz="2400">
                <a:solidFill>
                  <a:schemeClr val="accent5"/>
                </a:solidFill>
              </a:rPr>
              <a:t>recursive partitioning</a:t>
            </a:r>
            <a:r>
              <a:rPr lang="en" sz="2400"/>
              <a:t>: for each partition from the first pass, apply another hash function (</a:t>
            </a:r>
            <a:r>
              <a:rPr b="1" lang="en" sz="2400"/>
              <a:t>independent</a:t>
            </a:r>
            <a:r>
              <a:rPr lang="en" sz="2400"/>
              <a:t> of h</a:t>
            </a:r>
            <a:r>
              <a:rPr baseline="-25000" lang="en" sz="2400"/>
              <a:t>p</a:t>
            </a:r>
            <a:r>
              <a:rPr lang="en" sz="2400"/>
              <a:t> and h</a:t>
            </a:r>
            <a:r>
              <a:rPr baseline="-25000" lang="en" sz="2400"/>
              <a:t>r</a:t>
            </a:r>
            <a:r>
              <a:rPr lang="en" sz="2400"/>
              <a:t>) to split the partition into even smaller partitions</a:t>
            </a:r>
            <a:endParaRPr sz="2400"/>
          </a:p>
          <a:p>
            <a:pPr indent="-381000" lvl="2" marL="1371600" marR="0" rtl="0" algn="l">
              <a:lnSpc>
                <a:spcPct val="115000"/>
              </a:lnSpc>
              <a:spcBef>
                <a:spcPts val="0"/>
              </a:spcBef>
              <a:spcAft>
                <a:spcPts val="0"/>
              </a:spcAft>
              <a:buSzPts val="2400"/>
              <a:buChar char="■"/>
            </a:pPr>
            <a:r>
              <a:rPr lang="en" sz="2400"/>
              <a:t>Repeat this as many times as needed, until partitions fit in memory</a:t>
            </a:r>
            <a:endParaRPr sz="2400"/>
          </a:p>
          <a:p>
            <a:pPr indent="-381000" lvl="2" marL="1371600" marR="0" rtl="0" algn="l">
              <a:lnSpc>
                <a:spcPct val="115000"/>
              </a:lnSpc>
              <a:spcBef>
                <a:spcPts val="0"/>
              </a:spcBef>
              <a:spcAft>
                <a:spcPts val="0"/>
              </a:spcAft>
              <a:buSzPts val="2400"/>
              <a:buChar char="■"/>
            </a:pPr>
            <a:r>
              <a:rPr lang="en" sz="2400"/>
              <a:t>Every hash function used must be independent!</a:t>
            </a:r>
            <a:endParaRPr sz="2400"/>
          </a:p>
        </p:txBody>
      </p:sp>
      <p:sp>
        <p:nvSpPr>
          <p:cNvPr id="2205" name="Google Shape;2205;p1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External Hashing</a:t>
            </a:r>
            <a:endParaRPr sz="3000"/>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9" name="Shape 2209"/>
        <p:cNvGrpSpPr/>
        <p:nvPr/>
      </p:nvGrpSpPr>
      <p:grpSpPr>
        <a:xfrm>
          <a:off x="0" y="0"/>
          <a:ext cx="0" cy="0"/>
          <a:chOff x="0" y="0"/>
          <a:chExt cx="0" cy="0"/>
        </a:xfrm>
      </p:grpSpPr>
      <p:sp>
        <p:nvSpPr>
          <p:cNvPr id="2210" name="Google Shape;2210;p113"/>
          <p:cNvSpPr txBox="1"/>
          <p:nvPr>
            <p:ph idx="1" type="body"/>
          </p:nvPr>
        </p:nvSpPr>
        <p:spPr>
          <a:xfrm>
            <a:off x="311700" y="1152475"/>
            <a:ext cx="8425800" cy="36693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SzPts val="2400"/>
              <a:buChar char="●"/>
            </a:pPr>
            <a:r>
              <a:rPr lang="en" sz="2400"/>
              <a:t>What if the partitions are too big after the first pass?</a:t>
            </a:r>
            <a:endParaRPr sz="2400"/>
          </a:p>
          <a:p>
            <a:pPr indent="-381000" lvl="1" marL="914400" marR="0" rtl="0" algn="l">
              <a:lnSpc>
                <a:spcPct val="115000"/>
              </a:lnSpc>
              <a:spcBef>
                <a:spcPts val="0"/>
              </a:spcBef>
              <a:spcAft>
                <a:spcPts val="0"/>
              </a:spcAft>
              <a:buSzPts val="2400"/>
              <a:buChar char="○"/>
            </a:pPr>
            <a:r>
              <a:rPr lang="en" sz="2400"/>
              <a:t>We can recursively partition: for each partition from the first pass, apply another hash function (</a:t>
            </a:r>
            <a:r>
              <a:rPr b="1" lang="en" sz="2400"/>
              <a:t>independent</a:t>
            </a:r>
            <a:r>
              <a:rPr lang="en" sz="2400"/>
              <a:t> of h</a:t>
            </a:r>
            <a:r>
              <a:rPr baseline="-25000" lang="en" sz="2400"/>
              <a:t>p</a:t>
            </a:r>
            <a:r>
              <a:rPr lang="en" sz="2400"/>
              <a:t> and h</a:t>
            </a:r>
            <a:r>
              <a:rPr baseline="-25000" lang="en" sz="2400"/>
              <a:t>r</a:t>
            </a:r>
            <a:r>
              <a:rPr lang="en" sz="2400"/>
              <a:t>) to split the partition into even smaller partitions</a:t>
            </a:r>
            <a:endParaRPr sz="2400"/>
          </a:p>
          <a:p>
            <a:pPr indent="0" lvl="0" marL="1371600" marR="0" rtl="0" algn="l">
              <a:lnSpc>
                <a:spcPct val="115000"/>
              </a:lnSpc>
              <a:spcBef>
                <a:spcPts val="1600"/>
              </a:spcBef>
              <a:spcAft>
                <a:spcPts val="1600"/>
              </a:spcAft>
              <a:buSzPts val="1800"/>
              <a:buNone/>
            </a:pPr>
            <a:r>
              <a:t/>
            </a:r>
            <a:endParaRPr sz="2400"/>
          </a:p>
        </p:txBody>
      </p:sp>
      <p:sp>
        <p:nvSpPr>
          <p:cNvPr id="2211" name="Google Shape;2211;p1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External Hashing</a:t>
            </a:r>
            <a:endParaRPr sz="3000"/>
          </a:p>
        </p:txBody>
      </p:sp>
      <p:pic>
        <p:nvPicPr>
          <p:cNvPr id="2212" name="Google Shape;2212;p113"/>
          <p:cNvPicPr preferRelativeResize="0"/>
          <p:nvPr/>
        </p:nvPicPr>
        <p:blipFill rotWithShape="1">
          <a:blip r:embed="rId3">
            <a:alphaModFix/>
          </a:blip>
          <a:srcRect b="0" l="0" r="0" t="0"/>
          <a:stretch/>
        </p:blipFill>
        <p:spPr>
          <a:xfrm>
            <a:off x="2106275" y="3320675"/>
            <a:ext cx="5422977" cy="174030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6" name="Shape 2216"/>
        <p:cNvGrpSpPr/>
        <p:nvPr/>
      </p:nvGrpSpPr>
      <p:grpSpPr>
        <a:xfrm>
          <a:off x="0" y="0"/>
          <a:ext cx="0" cy="0"/>
          <a:chOff x="0" y="0"/>
          <a:chExt cx="0" cy="0"/>
        </a:xfrm>
      </p:grpSpPr>
      <p:sp>
        <p:nvSpPr>
          <p:cNvPr id="2217" name="Google Shape;2217;p1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External Hashing</a:t>
            </a:r>
            <a:endParaRPr sz="3000"/>
          </a:p>
          <a:p>
            <a:pPr indent="0" lvl="0" marL="0" rtl="0" algn="l">
              <a:lnSpc>
                <a:spcPct val="100000"/>
              </a:lnSpc>
              <a:spcBef>
                <a:spcPts val="0"/>
              </a:spcBef>
              <a:spcAft>
                <a:spcPts val="0"/>
              </a:spcAft>
              <a:buSzPts val="2800"/>
              <a:buNone/>
            </a:pPr>
            <a:r>
              <a:t/>
            </a:r>
            <a:endParaRPr/>
          </a:p>
        </p:txBody>
      </p:sp>
      <p:sp>
        <p:nvSpPr>
          <p:cNvPr id="2218" name="Google Shape;2218;p1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In recursive partitioning, when we apply another hash function to split the partition into even smaller partitions, why does the new hash function have to be </a:t>
            </a:r>
            <a:r>
              <a:rPr b="1" lang="en" sz="2400"/>
              <a:t>independent</a:t>
            </a:r>
            <a:r>
              <a:rPr lang="en" sz="2400"/>
              <a:t> of h</a:t>
            </a:r>
            <a:r>
              <a:rPr baseline="-25000" lang="en" sz="2400"/>
              <a:t>p</a:t>
            </a:r>
            <a:r>
              <a:rPr lang="en" sz="2400"/>
              <a:t> and h</a:t>
            </a:r>
            <a:r>
              <a:rPr baseline="-25000" lang="en" sz="2400"/>
              <a:t>r</a:t>
            </a:r>
            <a:r>
              <a:rPr lang="en" sz="2400"/>
              <a:t>?</a:t>
            </a:r>
            <a:endParaRPr sz="2400"/>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2" name="Shape 2222"/>
        <p:cNvGrpSpPr/>
        <p:nvPr/>
      </p:nvGrpSpPr>
      <p:grpSpPr>
        <a:xfrm>
          <a:off x="0" y="0"/>
          <a:ext cx="0" cy="0"/>
          <a:chOff x="0" y="0"/>
          <a:chExt cx="0" cy="0"/>
        </a:xfrm>
      </p:grpSpPr>
      <p:sp>
        <p:nvSpPr>
          <p:cNvPr id="2223" name="Google Shape;2223;p1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External Hashing</a:t>
            </a:r>
            <a:endParaRPr sz="3000"/>
          </a:p>
          <a:p>
            <a:pPr indent="0" lvl="0" marL="0" rtl="0" algn="l">
              <a:lnSpc>
                <a:spcPct val="100000"/>
              </a:lnSpc>
              <a:spcBef>
                <a:spcPts val="0"/>
              </a:spcBef>
              <a:spcAft>
                <a:spcPts val="0"/>
              </a:spcAft>
              <a:buSzPts val="2800"/>
              <a:buNone/>
            </a:pPr>
            <a:r>
              <a:t/>
            </a:r>
            <a:endParaRPr/>
          </a:p>
        </p:txBody>
      </p:sp>
      <p:sp>
        <p:nvSpPr>
          <p:cNvPr id="2224" name="Google Shape;2224;p1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In recursive partitioning, when we apply another hash function to split the partition into even smaller partitions, why does the new hash function have to be </a:t>
            </a:r>
            <a:r>
              <a:rPr b="1" lang="en" sz="2400"/>
              <a:t>independent</a:t>
            </a:r>
            <a:r>
              <a:rPr lang="en" sz="2400"/>
              <a:t> of h</a:t>
            </a:r>
            <a:r>
              <a:rPr baseline="-25000" lang="en" sz="2400"/>
              <a:t>p</a:t>
            </a:r>
            <a:r>
              <a:rPr lang="en" sz="2400"/>
              <a:t> and h</a:t>
            </a:r>
            <a:r>
              <a:rPr baseline="-25000" lang="en" sz="2400"/>
              <a:t>r</a:t>
            </a:r>
            <a:r>
              <a:rPr lang="en" sz="2400"/>
              <a:t>?</a:t>
            </a:r>
            <a:endParaRPr sz="2400"/>
          </a:p>
          <a:p>
            <a:pPr indent="-381000" lvl="2" marL="1371600" rtl="0" algn="l">
              <a:lnSpc>
                <a:spcPct val="115000"/>
              </a:lnSpc>
              <a:spcBef>
                <a:spcPts val="0"/>
              </a:spcBef>
              <a:spcAft>
                <a:spcPts val="0"/>
              </a:spcAft>
              <a:buSzPts val="2400"/>
              <a:buChar char="■"/>
            </a:pPr>
            <a:r>
              <a:rPr lang="en" sz="2400"/>
              <a:t>It must be independent or else the partition would be hashed into the same bin again, resulting in the same partition before and after the split.</a:t>
            </a:r>
            <a:endParaRPr sz="2400"/>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8" name="Shape 2228"/>
        <p:cNvGrpSpPr/>
        <p:nvPr/>
      </p:nvGrpSpPr>
      <p:grpSpPr>
        <a:xfrm>
          <a:off x="0" y="0"/>
          <a:ext cx="0" cy="0"/>
          <a:chOff x="0" y="0"/>
          <a:chExt cx="0" cy="0"/>
        </a:xfrm>
      </p:grpSpPr>
      <p:sp>
        <p:nvSpPr>
          <p:cNvPr id="2229" name="Google Shape;2229;p116"/>
          <p:cNvSpPr txBox="1"/>
          <p:nvPr>
            <p:ph idx="1" type="body"/>
          </p:nvPr>
        </p:nvSpPr>
        <p:spPr>
          <a:xfrm>
            <a:off x="311700" y="1152475"/>
            <a:ext cx="8425800" cy="36693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dk2"/>
              </a:buClr>
              <a:buSzPts val="2400"/>
              <a:buFont typeface="Proxima Nova"/>
              <a:buChar char="●"/>
            </a:pPr>
            <a:r>
              <a:rPr lang="en" sz="2400"/>
              <a:t>Is recursive partitioning always enough?</a:t>
            </a:r>
            <a:endParaRPr sz="2400"/>
          </a:p>
        </p:txBody>
      </p:sp>
      <p:sp>
        <p:nvSpPr>
          <p:cNvPr id="2230" name="Google Shape;2230;p1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External Hashing</a:t>
            </a:r>
            <a:endParaRPr sz="3000"/>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4" name="Shape 2234"/>
        <p:cNvGrpSpPr/>
        <p:nvPr/>
      </p:nvGrpSpPr>
      <p:grpSpPr>
        <a:xfrm>
          <a:off x="0" y="0"/>
          <a:ext cx="0" cy="0"/>
          <a:chOff x="0" y="0"/>
          <a:chExt cx="0" cy="0"/>
        </a:xfrm>
      </p:grpSpPr>
      <p:sp>
        <p:nvSpPr>
          <p:cNvPr id="2235" name="Google Shape;2235;p117"/>
          <p:cNvSpPr txBox="1"/>
          <p:nvPr>
            <p:ph idx="1" type="body"/>
          </p:nvPr>
        </p:nvSpPr>
        <p:spPr>
          <a:xfrm>
            <a:off x="311700" y="1152475"/>
            <a:ext cx="8425800" cy="27447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dk2"/>
              </a:buClr>
              <a:buSzPts val="2400"/>
              <a:buFont typeface="Proxima Nova"/>
              <a:buChar char="●"/>
            </a:pPr>
            <a:r>
              <a:rPr lang="en" sz="2400"/>
              <a:t>Is recursive partitioning always enough?</a:t>
            </a:r>
            <a:endParaRPr sz="2400"/>
          </a:p>
          <a:p>
            <a:pPr indent="-381000" lvl="2" marL="1371600" marR="0" rtl="0" algn="l">
              <a:lnSpc>
                <a:spcPct val="115000"/>
              </a:lnSpc>
              <a:spcBef>
                <a:spcPts val="0"/>
              </a:spcBef>
              <a:spcAft>
                <a:spcPts val="0"/>
              </a:spcAft>
              <a:buSzPts val="2400"/>
              <a:buChar char="■"/>
            </a:pPr>
            <a:r>
              <a:rPr b="1" lang="en" sz="2400"/>
              <a:t>No.</a:t>
            </a:r>
            <a:r>
              <a:rPr lang="en" sz="2400"/>
              <a:t> If there are more than B pages of duplicates, we’ll never get small enough partitions.</a:t>
            </a:r>
            <a:endParaRPr sz="2400"/>
          </a:p>
          <a:p>
            <a:pPr indent="-381000" lvl="0" marL="457200" rtl="0" algn="l">
              <a:lnSpc>
                <a:spcPct val="115000"/>
              </a:lnSpc>
              <a:spcBef>
                <a:spcPts val="0"/>
              </a:spcBef>
              <a:spcAft>
                <a:spcPts val="0"/>
              </a:spcAft>
              <a:buSzPts val="2400"/>
              <a:buChar char="●"/>
            </a:pPr>
            <a:r>
              <a:rPr lang="en" sz="2400"/>
              <a:t>Then what do we do?</a:t>
            </a:r>
            <a:endParaRPr sz="2400"/>
          </a:p>
          <a:p>
            <a:pPr indent="-381000" lvl="2" marL="1371600" rtl="0" algn="l">
              <a:lnSpc>
                <a:spcPct val="115000"/>
              </a:lnSpc>
              <a:spcBef>
                <a:spcPts val="0"/>
              </a:spcBef>
              <a:spcAft>
                <a:spcPts val="0"/>
              </a:spcAft>
              <a:buSzPts val="2400"/>
              <a:buChar char="■"/>
            </a:pPr>
            <a:r>
              <a:rPr lang="en" sz="2400"/>
              <a:t>Check if all values in partition are the same and terminate algorithm</a:t>
            </a:r>
            <a:endParaRPr sz="2400"/>
          </a:p>
        </p:txBody>
      </p:sp>
      <p:sp>
        <p:nvSpPr>
          <p:cNvPr id="2236" name="Google Shape;2236;p1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External Hashing</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8"/>
          <p:cNvSpPr txBox="1"/>
          <p:nvPr>
            <p:ph idx="1" type="body"/>
          </p:nvPr>
        </p:nvSpPr>
        <p:spPr>
          <a:xfrm>
            <a:off x="311700" y="1152475"/>
            <a:ext cx="8425800" cy="7368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SzPts val="1800"/>
              <a:buNone/>
            </a:pPr>
            <a:r>
              <a:rPr lang="en" sz="1600"/>
              <a:t>B=4, N=8: </a:t>
            </a:r>
            <a:r>
              <a:rPr b="1" lang="en" sz="1600">
                <a:solidFill>
                  <a:srgbClr val="FF0000"/>
                </a:solidFill>
              </a:rPr>
              <a:t>Pass 1, Run 1 </a:t>
            </a:r>
            <a:endParaRPr b="1" sz="1600">
              <a:solidFill>
                <a:srgbClr val="FF0000"/>
              </a:solidFill>
            </a:endParaRPr>
          </a:p>
          <a:p>
            <a:pPr indent="0" lvl="0" marL="0" rtl="0" algn="l">
              <a:lnSpc>
                <a:spcPct val="115000"/>
              </a:lnSpc>
              <a:spcBef>
                <a:spcPts val="0"/>
              </a:spcBef>
              <a:spcAft>
                <a:spcPts val="0"/>
              </a:spcAft>
              <a:buClr>
                <a:schemeClr val="dk1"/>
              </a:buClr>
              <a:buSzPts val="1100"/>
              <a:buFont typeface="Arial"/>
              <a:buNone/>
            </a:pPr>
            <a:r>
              <a:rPr lang="en" sz="1600"/>
              <a:t>In-memory sort</a:t>
            </a:r>
            <a:endParaRPr sz="1600"/>
          </a:p>
        </p:txBody>
      </p:sp>
      <p:sp>
        <p:nvSpPr>
          <p:cNvPr id="255" name="Google Shape;255;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256" name="Google Shape;256;p18"/>
          <p:cNvSpPr/>
          <p:nvPr/>
        </p:nvSpPr>
        <p:spPr>
          <a:xfrm>
            <a:off x="2939050" y="2327675"/>
            <a:ext cx="2718900" cy="12456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0, 1, 6, 9, 10, 17, 20, 25</a:t>
            </a:r>
            <a:endParaRPr b="0" i="0" sz="1400" u="none" cap="none" strike="noStrike">
              <a:solidFill>
                <a:srgbClr val="000000"/>
              </a:solidFill>
              <a:latin typeface="Proxima Nova"/>
              <a:ea typeface="Proxima Nova"/>
              <a:cs typeface="Proxima Nova"/>
              <a:sym typeface="Proxima Nova"/>
            </a:endParaRPr>
          </a:p>
        </p:txBody>
      </p:sp>
      <p:cxnSp>
        <p:nvCxnSpPr>
          <p:cNvPr id="257" name="Google Shape;257;p18"/>
          <p:cNvCxnSpPr/>
          <p:nvPr/>
        </p:nvCxnSpPr>
        <p:spPr>
          <a:xfrm>
            <a:off x="2707150" y="2693275"/>
            <a:ext cx="231900" cy="119100"/>
          </a:xfrm>
          <a:prstGeom prst="straightConnector1">
            <a:avLst/>
          </a:prstGeom>
          <a:noFill/>
          <a:ln cap="flat" cmpd="sng" w="9525">
            <a:solidFill>
              <a:srgbClr val="595959"/>
            </a:solidFill>
            <a:prstDash val="solid"/>
            <a:round/>
            <a:headEnd len="sm" w="sm" type="none"/>
            <a:tailEnd len="med" w="med" type="triangle"/>
          </a:ln>
        </p:spPr>
      </p:cxnSp>
      <p:cxnSp>
        <p:nvCxnSpPr>
          <p:cNvPr id="258" name="Google Shape;258;p18"/>
          <p:cNvCxnSpPr/>
          <p:nvPr/>
        </p:nvCxnSpPr>
        <p:spPr>
          <a:xfrm>
            <a:off x="2707150" y="2362125"/>
            <a:ext cx="231900" cy="77100"/>
          </a:xfrm>
          <a:prstGeom prst="straightConnector1">
            <a:avLst/>
          </a:prstGeom>
          <a:noFill/>
          <a:ln cap="flat" cmpd="sng" w="9525">
            <a:solidFill>
              <a:srgbClr val="595959"/>
            </a:solidFill>
            <a:prstDash val="solid"/>
            <a:round/>
            <a:headEnd len="sm" w="sm" type="none"/>
            <a:tailEnd len="med" w="med" type="triangle"/>
          </a:ln>
        </p:spPr>
      </p:cxnSp>
      <p:cxnSp>
        <p:nvCxnSpPr>
          <p:cNvPr id="259" name="Google Shape;259;p18"/>
          <p:cNvCxnSpPr/>
          <p:nvPr/>
        </p:nvCxnSpPr>
        <p:spPr>
          <a:xfrm>
            <a:off x="2707150" y="3066425"/>
            <a:ext cx="231900" cy="36000"/>
          </a:xfrm>
          <a:prstGeom prst="straightConnector1">
            <a:avLst/>
          </a:prstGeom>
          <a:noFill/>
          <a:ln cap="flat" cmpd="sng" w="9525">
            <a:solidFill>
              <a:srgbClr val="595959"/>
            </a:solidFill>
            <a:prstDash val="solid"/>
            <a:round/>
            <a:headEnd len="sm" w="sm" type="none"/>
            <a:tailEnd len="med" w="med" type="triangle"/>
          </a:ln>
        </p:spPr>
      </p:cxnSp>
      <p:cxnSp>
        <p:nvCxnSpPr>
          <p:cNvPr id="260" name="Google Shape;260;p18"/>
          <p:cNvCxnSpPr/>
          <p:nvPr/>
        </p:nvCxnSpPr>
        <p:spPr>
          <a:xfrm flipH="1" rot="10800000">
            <a:off x="2707150" y="3414125"/>
            <a:ext cx="231900" cy="3600"/>
          </a:xfrm>
          <a:prstGeom prst="straightConnector1">
            <a:avLst/>
          </a:prstGeom>
          <a:noFill/>
          <a:ln cap="flat" cmpd="sng" w="9525">
            <a:solidFill>
              <a:srgbClr val="595959"/>
            </a:solidFill>
            <a:prstDash val="solid"/>
            <a:round/>
            <a:headEnd len="sm" w="sm" type="none"/>
            <a:tailEnd len="med" w="med" type="triangle"/>
          </a:ln>
        </p:spPr>
      </p:cxnSp>
      <p:sp>
        <p:nvSpPr>
          <p:cNvPr id="261" name="Google Shape;261;p18"/>
          <p:cNvSpPr txBox="1"/>
          <p:nvPr/>
        </p:nvSpPr>
        <p:spPr>
          <a:xfrm>
            <a:off x="385425" y="3904200"/>
            <a:ext cx="71475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Load B data pages into buffer pages in memory, and sort them all at once. </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262" name="Google Shape;262;p18"/>
          <p:cNvSpPr/>
          <p:nvPr/>
        </p:nvSpPr>
        <p:spPr>
          <a:xfrm>
            <a:off x="804850" y="2209525"/>
            <a:ext cx="19026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data page: 6, 1</a:t>
            </a:r>
            <a:endParaRPr b="0" i="0" sz="1400" u="none" cap="none" strike="noStrike">
              <a:solidFill>
                <a:srgbClr val="000000"/>
              </a:solidFill>
              <a:latin typeface="Proxima Nova"/>
              <a:ea typeface="Proxima Nova"/>
              <a:cs typeface="Proxima Nova"/>
              <a:sym typeface="Proxima Nova"/>
            </a:endParaRPr>
          </a:p>
        </p:txBody>
      </p:sp>
      <p:sp>
        <p:nvSpPr>
          <p:cNvPr id="263" name="Google Shape;263;p18"/>
          <p:cNvSpPr/>
          <p:nvPr/>
        </p:nvSpPr>
        <p:spPr>
          <a:xfrm>
            <a:off x="804850" y="2560800"/>
            <a:ext cx="19026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data page: 25, 20</a:t>
            </a:r>
            <a:endParaRPr b="0" i="0" sz="1400" u="none" cap="none" strike="noStrike">
              <a:solidFill>
                <a:srgbClr val="000000"/>
              </a:solidFill>
              <a:latin typeface="Proxima Nova"/>
              <a:ea typeface="Proxima Nova"/>
              <a:cs typeface="Proxima Nova"/>
              <a:sym typeface="Proxima Nova"/>
            </a:endParaRPr>
          </a:p>
        </p:txBody>
      </p:sp>
      <p:sp>
        <p:nvSpPr>
          <p:cNvPr id="264" name="Google Shape;264;p18"/>
          <p:cNvSpPr/>
          <p:nvPr/>
        </p:nvSpPr>
        <p:spPr>
          <a:xfrm>
            <a:off x="804850" y="2912075"/>
            <a:ext cx="19026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data page: 0, 10</a:t>
            </a:r>
            <a:endParaRPr b="0" i="0" sz="1400" u="none" cap="none" strike="noStrike">
              <a:solidFill>
                <a:srgbClr val="000000"/>
              </a:solidFill>
              <a:latin typeface="Proxima Nova"/>
              <a:ea typeface="Proxima Nova"/>
              <a:cs typeface="Proxima Nova"/>
              <a:sym typeface="Proxima Nova"/>
            </a:endParaRPr>
          </a:p>
        </p:txBody>
      </p:sp>
      <p:sp>
        <p:nvSpPr>
          <p:cNvPr id="265" name="Google Shape;265;p18"/>
          <p:cNvSpPr/>
          <p:nvPr/>
        </p:nvSpPr>
        <p:spPr>
          <a:xfrm>
            <a:off x="804850" y="3263350"/>
            <a:ext cx="19026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data page: 9, 17 </a:t>
            </a:r>
            <a:endParaRPr b="0" i="0" sz="1400" u="none" cap="none" strike="noStrike">
              <a:solidFill>
                <a:srgbClr val="000000"/>
              </a:solidFill>
              <a:latin typeface="Proxima Nova"/>
              <a:ea typeface="Proxima Nova"/>
              <a:cs typeface="Proxima Nova"/>
              <a:sym typeface="Proxima Nova"/>
            </a:endParaRPr>
          </a:p>
        </p:txBody>
      </p:sp>
      <p:sp>
        <p:nvSpPr>
          <p:cNvPr id="266" name="Google Shape;266;p18"/>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4</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0" name="Shape 2240"/>
        <p:cNvGrpSpPr/>
        <p:nvPr/>
      </p:nvGrpSpPr>
      <p:grpSpPr>
        <a:xfrm>
          <a:off x="0" y="0"/>
          <a:ext cx="0" cy="0"/>
          <a:chOff x="0" y="0"/>
          <a:chExt cx="0" cy="0"/>
        </a:xfrm>
      </p:grpSpPr>
      <p:sp>
        <p:nvSpPr>
          <p:cNvPr id="2241" name="Google Shape;2241;p118"/>
          <p:cNvSpPr txBox="1"/>
          <p:nvPr>
            <p:ph idx="1" type="body"/>
          </p:nvPr>
        </p:nvSpPr>
        <p:spPr>
          <a:xfrm>
            <a:off x="311700" y="1152475"/>
            <a:ext cx="8425800" cy="27447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Clr>
                <a:schemeClr val="dk2"/>
              </a:buClr>
              <a:buSzPts val="2200"/>
              <a:buFont typeface="Proxima Nova"/>
              <a:buChar char="●"/>
            </a:pPr>
            <a:r>
              <a:rPr lang="en" sz="2200"/>
              <a:t>There is no simple formula to compute the I/O cost. Why?</a:t>
            </a:r>
            <a:endParaRPr sz="2200"/>
          </a:p>
          <a:p>
            <a:pPr indent="-368300" lvl="0" marL="457200" marR="0" rtl="0" algn="l">
              <a:lnSpc>
                <a:spcPct val="115000"/>
              </a:lnSpc>
              <a:spcBef>
                <a:spcPts val="1000"/>
              </a:spcBef>
              <a:spcAft>
                <a:spcPts val="0"/>
              </a:spcAft>
              <a:buClr>
                <a:schemeClr val="dk2"/>
              </a:buClr>
              <a:buSzPts val="2200"/>
              <a:buFont typeface="Proxima Nova"/>
              <a:buChar char="●"/>
            </a:pPr>
            <a:r>
              <a:rPr lang="en" sz="2200"/>
              <a:t>Partially filled pages created during partitioning add to I/O cost.</a:t>
            </a:r>
            <a:endParaRPr sz="2200"/>
          </a:p>
          <a:p>
            <a:pPr indent="-342900" lvl="1" marL="914400" marR="0" rtl="0" algn="l">
              <a:lnSpc>
                <a:spcPct val="115000"/>
              </a:lnSpc>
              <a:spcBef>
                <a:spcPts val="0"/>
              </a:spcBef>
              <a:spcAft>
                <a:spcPts val="0"/>
              </a:spcAft>
              <a:buClr>
                <a:schemeClr val="dk2"/>
              </a:buClr>
              <a:buSzPts val="1800"/>
              <a:buFont typeface="Proxima Nova"/>
              <a:buChar char="○"/>
            </a:pPr>
            <a:r>
              <a:rPr lang="en" sz="1800"/>
              <a:t>Consider hashing a relation of 7 pages and 3 buffer pages with uniform hash functions: </a:t>
            </a:r>
            <a:endParaRPr sz="1800"/>
          </a:p>
          <a:p>
            <a:pPr indent="-342900" lvl="1" marL="914400" marR="0" rtl="0" algn="l">
              <a:lnSpc>
                <a:spcPct val="115000"/>
              </a:lnSpc>
              <a:spcBef>
                <a:spcPts val="0"/>
              </a:spcBef>
              <a:spcAft>
                <a:spcPts val="0"/>
              </a:spcAft>
              <a:buSzPts val="1800"/>
              <a:buChar char="○"/>
            </a:pPr>
            <a:r>
              <a:rPr lang="en" sz="1800"/>
              <a:t>In Pass 1, each partition has 7/2 = 3.5 pages worth of records. We have to write back 2 * 4 = 8 pages even though we only started with 7 pages.  </a:t>
            </a:r>
            <a:endParaRPr sz="1800"/>
          </a:p>
          <a:p>
            <a:pPr indent="-368300" lvl="0" marL="457200" marR="0" rtl="0" algn="l">
              <a:lnSpc>
                <a:spcPct val="115000"/>
              </a:lnSpc>
              <a:spcBef>
                <a:spcPts val="1000"/>
              </a:spcBef>
              <a:spcAft>
                <a:spcPts val="0"/>
              </a:spcAft>
              <a:buSzPts val="2200"/>
              <a:buChar char="●"/>
            </a:pPr>
            <a:r>
              <a:rPr lang="en" sz="2200"/>
              <a:t>With uneven hash functions, we may have to recursively partition larger partitions while smaller partitions may be able to move onto the conquer phase.  </a:t>
            </a:r>
            <a:endParaRPr sz="2200"/>
          </a:p>
        </p:txBody>
      </p:sp>
      <p:sp>
        <p:nvSpPr>
          <p:cNvPr id="2242" name="Google Shape;2242;p1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External Hashing - I/O Cost</a:t>
            </a:r>
            <a:endParaRPr sz="3000"/>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6" name="Shape 2246"/>
        <p:cNvGrpSpPr/>
        <p:nvPr/>
      </p:nvGrpSpPr>
      <p:grpSpPr>
        <a:xfrm>
          <a:off x="0" y="0"/>
          <a:ext cx="0" cy="0"/>
          <a:chOff x="0" y="0"/>
          <a:chExt cx="0" cy="0"/>
        </a:xfrm>
      </p:grpSpPr>
      <p:sp>
        <p:nvSpPr>
          <p:cNvPr id="2247" name="Google Shape;2247;p11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Worksheet</a:t>
            </a:r>
            <a:endParaRPr>
              <a:latin typeface="Proxima Nova"/>
              <a:ea typeface="Proxima Nova"/>
              <a:cs typeface="Proxima Nova"/>
              <a:sym typeface="Proxima Nova"/>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1" name="Shape 2251"/>
        <p:cNvGrpSpPr/>
        <p:nvPr/>
      </p:nvGrpSpPr>
      <p:grpSpPr>
        <a:xfrm>
          <a:off x="0" y="0"/>
          <a:ext cx="0" cy="0"/>
          <a:chOff x="0" y="0"/>
          <a:chExt cx="0" cy="0"/>
        </a:xfrm>
      </p:grpSpPr>
      <p:sp>
        <p:nvSpPr>
          <p:cNvPr id="2252" name="Google Shape;2252;p120"/>
          <p:cNvSpPr txBox="1"/>
          <p:nvPr>
            <p:ph idx="1" type="body"/>
          </p:nvPr>
        </p:nvSpPr>
        <p:spPr>
          <a:xfrm>
            <a:off x="311700" y="1152475"/>
            <a:ext cx="8425800" cy="3669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2400"/>
              <a:t>What are some use-cases in which hashing is preferred over sorting?</a:t>
            </a:r>
            <a:endParaRPr sz="2400"/>
          </a:p>
          <a:p>
            <a:pPr indent="0" lvl="0" marL="0" marR="0" rtl="0" algn="l">
              <a:lnSpc>
                <a:spcPct val="115000"/>
              </a:lnSpc>
              <a:spcBef>
                <a:spcPts val="1600"/>
              </a:spcBef>
              <a:spcAft>
                <a:spcPts val="0"/>
              </a:spcAft>
              <a:buSzPts val="1800"/>
              <a:buNone/>
            </a:pPr>
            <a:r>
              <a:t/>
            </a:r>
            <a:endParaRPr sz="2400">
              <a:solidFill>
                <a:srgbClr val="EC5D57"/>
              </a:solidFill>
              <a:latin typeface="Calibri"/>
              <a:ea typeface="Calibri"/>
              <a:cs typeface="Calibri"/>
              <a:sym typeface="Calibri"/>
            </a:endParaRPr>
          </a:p>
          <a:p>
            <a:pPr indent="0" lvl="0" marL="0" marR="0" rtl="0" algn="l">
              <a:lnSpc>
                <a:spcPct val="115000"/>
              </a:lnSpc>
              <a:spcBef>
                <a:spcPts val="1600"/>
              </a:spcBef>
              <a:spcAft>
                <a:spcPts val="1600"/>
              </a:spcAft>
              <a:buSzPts val="1800"/>
              <a:buNone/>
            </a:pPr>
            <a:r>
              <a:t/>
            </a:r>
            <a:endParaRPr sz="2400">
              <a:solidFill>
                <a:srgbClr val="EC5D57"/>
              </a:solidFill>
              <a:latin typeface="Calibri"/>
              <a:ea typeface="Calibri"/>
              <a:cs typeface="Calibri"/>
              <a:sym typeface="Calibri"/>
            </a:endParaRPr>
          </a:p>
        </p:txBody>
      </p:sp>
      <p:sp>
        <p:nvSpPr>
          <p:cNvPr id="2253" name="Google Shape;2253;p1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Worksheet - Hashing (a)</a:t>
            </a:r>
            <a:endParaRPr sz="3000"/>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7" name="Shape 2257"/>
        <p:cNvGrpSpPr/>
        <p:nvPr/>
      </p:nvGrpSpPr>
      <p:grpSpPr>
        <a:xfrm>
          <a:off x="0" y="0"/>
          <a:ext cx="0" cy="0"/>
          <a:chOff x="0" y="0"/>
          <a:chExt cx="0" cy="0"/>
        </a:xfrm>
      </p:grpSpPr>
      <p:sp>
        <p:nvSpPr>
          <p:cNvPr id="2258" name="Google Shape;2258;p121"/>
          <p:cNvSpPr txBox="1"/>
          <p:nvPr>
            <p:ph idx="1" type="body"/>
          </p:nvPr>
        </p:nvSpPr>
        <p:spPr>
          <a:xfrm>
            <a:off x="311700" y="1152475"/>
            <a:ext cx="8425800" cy="3669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2400"/>
              <a:t>What are some use-cases in which hashing is preferred over sorting?</a:t>
            </a:r>
            <a:endParaRPr sz="2400"/>
          </a:p>
          <a:p>
            <a:pPr indent="0" lvl="0" marL="0" marR="0" rtl="0" algn="l">
              <a:lnSpc>
                <a:spcPct val="115000"/>
              </a:lnSpc>
              <a:spcBef>
                <a:spcPts val="1600"/>
              </a:spcBef>
              <a:spcAft>
                <a:spcPts val="0"/>
              </a:spcAft>
              <a:buSzPts val="1800"/>
              <a:buNone/>
            </a:pPr>
            <a:r>
              <a:rPr lang="en" sz="2400">
                <a:solidFill>
                  <a:srgbClr val="EC5D57"/>
                </a:solidFill>
              </a:rPr>
              <a:t>Removing duplicates, when partition phase can be omitted or shortened. </a:t>
            </a:r>
            <a:endParaRPr sz="2400">
              <a:solidFill>
                <a:srgbClr val="EC5D57"/>
              </a:solidFill>
            </a:endParaRPr>
          </a:p>
          <a:p>
            <a:pPr indent="0" lvl="0" marL="0" marR="0" rtl="0" algn="l">
              <a:lnSpc>
                <a:spcPct val="115000"/>
              </a:lnSpc>
              <a:spcBef>
                <a:spcPts val="1600"/>
              </a:spcBef>
              <a:spcAft>
                <a:spcPts val="0"/>
              </a:spcAft>
              <a:buSzPts val="1800"/>
              <a:buNone/>
            </a:pPr>
            <a:r>
              <a:rPr lang="en" sz="2400">
                <a:solidFill>
                  <a:srgbClr val="EC5D57"/>
                </a:solidFill>
              </a:rPr>
              <a:t>Operations that require only data rendezvous (matching data must be together) and no order requirements - such as GROUP BY without ORDER BY.</a:t>
            </a:r>
            <a:endParaRPr sz="2400">
              <a:solidFill>
                <a:srgbClr val="EC5D57"/>
              </a:solidFill>
            </a:endParaRPr>
          </a:p>
          <a:p>
            <a:pPr indent="0" lvl="0" marL="0" marR="0" rtl="0" algn="l">
              <a:lnSpc>
                <a:spcPct val="115000"/>
              </a:lnSpc>
              <a:spcBef>
                <a:spcPts val="1600"/>
              </a:spcBef>
              <a:spcAft>
                <a:spcPts val="1600"/>
              </a:spcAft>
              <a:buSzPts val="1800"/>
              <a:buNone/>
            </a:pPr>
            <a:r>
              <a:t/>
            </a:r>
            <a:endParaRPr sz="2400">
              <a:solidFill>
                <a:srgbClr val="EC5D57"/>
              </a:solidFill>
              <a:latin typeface="Calibri"/>
              <a:ea typeface="Calibri"/>
              <a:cs typeface="Calibri"/>
              <a:sym typeface="Calibri"/>
            </a:endParaRPr>
          </a:p>
        </p:txBody>
      </p:sp>
      <p:sp>
        <p:nvSpPr>
          <p:cNvPr id="2259" name="Google Shape;2259;p1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Worksheet - Hashing (a)</a:t>
            </a:r>
            <a:endParaRPr sz="3000"/>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3" name="Shape 2263"/>
        <p:cNvGrpSpPr/>
        <p:nvPr/>
      </p:nvGrpSpPr>
      <p:grpSpPr>
        <a:xfrm>
          <a:off x="0" y="0"/>
          <a:ext cx="0" cy="0"/>
          <a:chOff x="0" y="0"/>
          <a:chExt cx="0" cy="0"/>
        </a:xfrm>
      </p:grpSpPr>
      <p:sp>
        <p:nvSpPr>
          <p:cNvPr id="2264" name="Google Shape;2264;p122"/>
          <p:cNvSpPr txBox="1"/>
          <p:nvPr>
            <p:ph idx="1" type="body"/>
          </p:nvPr>
        </p:nvSpPr>
        <p:spPr>
          <a:xfrm>
            <a:off x="311700" y="1152475"/>
            <a:ext cx="8425800" cy="3669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2400"/>
              <a:t>We can process B × (B-1) pages of data with external hashing in two passes. For this case, fill in the blanks with the appropriate number of pages, where we have B pages of available RAM (buffer pages).</a:t>
            </a:r>
            <a:endParaRPr sz="2400"/>
          </a:p>
          <a:p>
            <a:pPr indent="0" lvl="0" marL="0" marR="0" rtl="0" algn="l">
              <a:lnSpc>
                <a:spcPct val="115000"/>
              </a:lnSpc>
              <a:spcBef>
                <a:spcPts val="1600"/>
              </a:spcBef>
              <a:spcAft>
                <a:spcPts val="0"/>
              </a:spcAft>
              <a:buSzPts val="1800"/>
              <a:buNone/>
            </a:pPr>
            <a:r>
              <a:rPr lang="en" sz="2400" u="sng"/>
              <a:t>                </a:t>
            </a:r>
            <a:r>
              <a:rPr lang="en" sz="2400"/>
              <a:t> input buffer(s)</a:t>
            </a:r>
            <a:endParaRPr sz="2400"/>
          </a:p>
          <a:p>
            <a:pPr indent="0" lvl="0" marL="0" marR="0" rtl="0" algn="l">
              <a:lnSpc>
                <a:spcPct val="115000"/>
              </a:lnSpc>
              <a:spcBef>
                <a:spcPts val="1600"/>
              </a:spcBef>
              <a:spcAft>
                <a:spcPts val="0"/>
              </a:spcAft>
              <a:buSzPts val="1800"/>
              <a:buNone/>
            </a:pPr>
            <a:r>
              <a:rPr lang="en" sz="2400" u="sng"/>
              <a:t>                </a:t>
            </a:r>
            <a:r>
              <a:rPr lang="en" sz="2400"/>
              <a:t> partitions after Partitioning Pass 1</a:t>
            </a:r>
            <a:endParaRPr sz="2400"/>
          </a:p>
          <a:p>
            <a:pPr indent="0" lvl="0" marL="0" marR="0" rtl="0" algn="l">
              <a:lnSpc>
                <a:spcPct val="115000"/>
              </a:lnSpc>
              <a:spcBef>
                <a:spcPts val="1600"/>
              </a:spcBef>
              <a:spcAft>
                <a:spcPts val="0"/>
              </a:spcAft>
              <a:buSzPts val="1800"/>
              <a:buNone/>
            </a:pPr>
            <a:r>
              <a:rPr lang="en" sz="2400" u="sng"/>
              <a:t>                </a:t>
            </a:r>
            <a:r>
              <a:rPr lang="en" sz="2400"/>
              <a:t> pages per partition</a:t>
            </a:r>
            <a:endParaRPr sz="2400"/>
          </a:p>
          <a:p>
            <a:pPr indent="0" lvl="0" marL="0" marR="0" rtl="0" algn="l">
              <a:lnSpc>
                <a:spcPct val="115000"/>
              </a:lnSpc>
              <a:spcBef>
                <a:spcPts val="1600"/>
              </a:spcBef>
              <a:spcAft>
                <a:spcPts val="0"/>
              </a:spcAft>
              <a:buSzPts val="1800"/>
              <a:buNone/>
            </a:pPr>
            <a:r>
              <a:t/>
            </a:r>
            <a:endParaRPr sz="2400"/>
          </a:p>
          <a:p>
            <a:pPr indent="0" lvl="0" marL="0" marR="0" rtl="0" algn="l">
              <a:lnSpc>
                <a:spcPct val="115000"/>
              </a:lnSpc>
              <a:spcBef>
                <a:spcPts val="1600"/>
              </a:spcBef>
              <a:spcAft>
                <a:spcPts val="0"/>
              </a:spcAft>
              <a:buSzPts val="1800"/>
              <a:buNone/>
            </a:pPr>
            <a:r>
              <a:t/>
            </a:r>
            <a:endParaRPr sz="2400">
              <a:solidFill>
                <a:srgbClr val="EC5D57"/>
              </a:solidFill>
              <a:latin typeface="Calibri"/>
              <a:ea typeface="Calibri"/>
              <a:cs typeface="Calibri"/>
              <a:sym typeface="Calibri"/>
            </a:endParaRPr>
          </a:p>
          <a:p>
            <a:pPr indent="0" lvl="0" marL="0" marR="0" rtl="0" algn="l">
              <a:lnSpc>
                <a:spcPct val="115000"/>
              </a:lnSpc>
              <a:spcBef>
                <a:spcPts val="1600"/>
              </a:spcBef>
              <a:spcAft>
                <a:spcPts val="1600"/>
              </a:spcAft>
              <a:buSzPts val="1800"/>
              <a:buNone/>
            </a:pPr>
            <a:r>
              <a:t/>
            </a:r>
            <a:endParaRPr sz="2400">
              <a:solidFill>
                <a:srgbClr val="EC5D57"/>
              </a:solidFill>
              <a:latin typeface="Calibri"/>
              <a:ea typeface="Calibri"/>
              <a:cs typeface="Calibri"/>
              <a:sym typeface="Calibri"/>
            </a:endParaRPr>
          </a:p>
        </p:txBody>
      </p:sp>
      <p:sp>
        <p:nvSpPr>
          <p:cNvPr id="2265" name="Google Shape;2265;p1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Worksheet - Hashing (b)</a:t>
            </a:r>
            <a:endParaRPr sz="3000"/>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9" name="Shape 2269"/>
        <p:cNvGrpSpPr/>
        <p:nvPr/>
      </p:nvGrpSpPr>
      <p:grpSpPr>
        <a:xfrm>
          <a:off x="0" y="0"/>
          <a:ext cx="0" cy="0"/>
          <a:chOff x="0" y="0"/>
          <a:chExt cx="0" cy="0"/>
        </a:xfrm>
      </p:grpSpPr>
      <p:sp>
        <p:nvSpPr>
          <p:cNvPr id="2270" name="Google Shape;2270;p123"/>
          <p:cNvSpPr txBox="1"/>
          <p:nvPr>
            <p:ph idx="1" type="body"/>
          </p:nvPr>
        </p:nvSpPr>
        <p:spPr>
          <a:xfrm>
            <a:off x="311700" y="1152475"/>
            <a:ext cx="8425800" cy="3669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2400"/>
              <a:t>We can process B × (B-1) pages of data with external hashing in two passes. For this case, fill in the blanks with the appropriate number of pages, where we have B pages of available RAM (buffer pages).</a:t>
            </a:r>
            <a:endParaRPr sz="2400"/>
          </a:p>
          <a:p>
            <a:pPr indent="0" lvl="0" marL="0" marR="0" rtl="0" algn="l">
              <a:lnSpc>
                <a:spcPct val="115000"/>
              </a:lnSpc>
              <a:spcBef>
                <a:spcPts val="1600"/>
              </a:spcBef>
              <a:spcAft>
                <a:spcPts val="0"/>
              </a:spcAft>
              <a:buSzPts val="1800"/>
              <a:buNone/>
            </a:pPr>
            <a:r>
              <a:rPr lang="en" sz="1600" u="sng">
                <a:solidFill>
                  <a:srgbClr val="EC5D57"/>
                </a:solidFill>
              </a:rPr>
              <a:t>        1       </a:t>
            </a:r>
            <a:r>
              <a:rPr lang="en" sz="1600"/>
              <a:t> input buffer(s)</a:t>
            </a:r>
            <a:endParaRPr sz="1600"/>
          </a:p>
          <a:p>
            <a:pPr indent="0" lvl="0" marL="0" marR="0" rtl="0" algn="l">
              <a:lnSpc>
                <a:spcPct val="115000"/>
              </a:lnSpc>
              <a:spcBef>
                <a:spcPts val="1600"/>
              </a:spcBef>
              <a:spcAft>
                <a:spcPts val="0"/>
              </a:spcAft>
              <a:buSzPts val="1800"/>
              <a:buNone/>
            </a:pPr>
            <a:r>
              <a:rPr lang="en" sz="1600" u="sng">
                <a:solidFill>
                  <a:srgbClr val="EC5D57"/>
                </a:solidFill>
              </a:rPr>
              <a:t>     B - 1     </a:t>
            </a:r>
            <a:r>
              <a:rPr lang="en" sz="1600"/>
              <a:t> partitions after Partitioning Pass 1</a:t>
            </a:r>
            <a:endParaRPr sz="1600"/>
          </a:p>
          <a:p>
            <a:pPr indent="0" lvl="0" marL="0" marR="0" rtl="0" algn="l">
              <a:lnSpc>
                <a:spcPct val="115000"/>
              </a:lnSpc>
              <a:spcBef>
                <a:spcPts val="1600"/>
              </a:spcBef>
              <a:spcAft>
                <a:spcPts val="0"/>
              </a:spcAft>
              <a:buSzPts val="1800"/>
              <a:buNone/>
            </a:pPr>
            <a:r>
              <a:rPr lang="en" sz="1600" u="sng">
                <a:solidFill>
                  <a:srgbClr val="EC5D57"/>
                </a:solidFill>
              </a:rPr>
              <a:t>       B       </a:t>
            </a:r>
            <a:r>
              <a:rPr lang="en" sz="1600"/>
              <a:t> pages per partition</a:t>
            </a:r>
            <a:endParaRPr sz="1600"/>
          </a:p>
          <a:p>
            <a:pPr indent="0" lvl="0" marL="0" marR="0" rtl="0" algn="l">
              <a:lnSpc>
                <a:spcPct val="115000"/>
              </a:lnSpc>
              <a:spcBef>
                <a:spcPts val="1600"/>
              </a:spcBef>
              <a:spcAft>
                <a:spcPts val="0"/>
              </a:spcAft>
              <a:buSzPts val="1800"/>
              <a:buNone/>
            </a:pPr>
            <a:r>
              <a:t/>
            </a:r>
            <a:endParaRPr sz="2400"/>
          </a:p>
          <a:p>
            <a:pPr indent="0" lvl="0" marL="0" marR="0" rtl="0" algn="l">
              <a:lnSpc>
                <a:spcPct val="115000"/>
              </a:lnSpc>
              <a:spcBef>
                <a:spcPts val="1600"/>
              </a:spcBef>
              <a:spcAft>
                <a:spcPts val="0"/>
              </a:spcAft>
              <a:buSzPts val="1800"/>
              <a:buNone/>
            </a:pPr>
            <a:r>
              <a:t/>
            </a:r>
            <a:endParaRPr sz="2400">
              <a:solidFill>
                <a:srgbClr val="EC5D57"/>
              </a:solidFill>
              <a:latin typeface="Calibri"/>
              <a:ea typeface="Calibri"/>
              <a:cs typeface="Calibri"/>
              <a:sym typeface="Calibri"/>
            </a:endParaRPr>
          </a:p>
          <a:p>
            <a:pPr indent="0" lvl="0" marL="0" marR="0" rtl="0" algn="l">
              <a:lnSpc>
                <a:spcPct val="115000"/>
              </a:lnSpc>
              <a:spcBef>
                <a:spcPts val="1600"/>
              </a:spcBef>
              <a:spcAft>
                <a:spcPts val="1600"/>
              </a:spcAft>
              <a:buSzPts val="1800"/>
              <a:buNone/>
            </a:pPr>
            <a:r>
              <a:t/>
            </a:r>
            <a:endParaRPr sz="2400">
              <a:solidFill>
                <a:srgbClr val="EC5D57"/>
              </a:solidFill>
              <a:latin typeface="Calibri"/>
              <a:ea typeface="Calibri"/>
              <a:cs typeface="Calibri"/>
              <a:sym typeface="Calibri"/>
            </a:endParaRPr>
          </a:p>
        </p:txBody>
      </p:sp>
      <p:sp>
        <p:nvSpPr>
          <p:cNvPr id="2271" name="Google Shape;2271;p1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Worksheet - Hashing (b)</a:t>
            </a:r>
            <a:endParaRPr sz="3000"/>
          </a:p>
        </p:txBody>
      </p:sp>
      <p:sp>
        <p:nvSpPr>
          <p:cNvPr descr="Data is streamed from original relation and divided using h_p into B-1 paritions of size N/B-1. Paritions are streamed and rehashed using h_r until it is fully hashed" id="2272" name="Google Shape;2272;p123" title="Cost of External Hashing"/>
          <p:cNvSpPr/>
          <p:nvPr/>
        </p:nvSpPr>
        <p:spPr>
          <a:xfrm>
            <a:off x="4329250" y="3190608"/>
            <a:ext cx="641100" cy="1181100"/>
          </a:xfrm>
          <a:prstGeom prst="can">
            <a:avLst>
              <a:gd fmla="val 46041" name="adj"/>
            </a:avLst>
          </a:prstGeom>
          <a:solidFill>
            <a:srgbClr val="4285F4"/>
          </a:solidFill>
          <a:ln cap="flat"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Helvetica Neue"/>
              <a:ea typeface="Helvetica Neue"/>
              <a:cs typeface="Helvetica Neue"/>
              <a:sym typeface="Helvetica Neue"/>
            </a:endParaRPr>
          </a:p>
        </p:txBody>
      </p:sp>
      <p:sp>
        <p:nvSpPr>
          <p:cNvPr descr="Data is streamed from original relation and divided using h_p into B-1 paritions of size N/B-1. Paritions are streamed and rehashed using h_r until it is fully hashed" id="2273" name="Google Shape;2273;p123" title="Cost of External Hashing"/>
          <p:cNvSpPr/>
          <p:nvPr/>
        </p:nvSpPr>
        <p:spPr>
          <a:xfrm>
            <a:off x="8236647" y="3205718"/>
            <a:ext cx="641100" cy="1181100"/>
          </a:xfrm>
          <a:prstGeom prst="can">
            <a:avLst>
              <a:gd fmla="val 46041" name="adj"/>
            </a:avLst>
          </a:prstGeom>
          <a:solidFill>
            <a:srgbClr val="4285F4"/>
          </a:solidFill>
          <a:ln cap="flat"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Helvetica Neue"/>
              <a:ea typeface="Helvetica Neue"/>
              <a:cs typeface="Helvetica Neue"/>
              <a:sym typeface="Helvetica Neue"/>
            </a:endParaRPr>
          </a:p>
        </p:txBody>
      </p:sp>
      <p:sp>
        <p:nvSpPr>
          <p:cNvPr descr="Data is streamed from original relation and divided using h_p into B-1 paritions of size N/B-1. Paritions are streamed and rehashed using h_r until it is fully hashed" id="2274" name="Google Shape;2274;p123" title="Cost of External Hashing"/>
          <p:cNvSpPr/>
          <p:nvPr/>
        </p:nvSpPr>
        <p:spPr>
          <a:xfrm>
            <a:off x="6285047" y="3166264"/>
            <a:ext cx="641100" cy="1181100"/>
          </a:xfrm>
          <a:prstGeom prst="can">
            <a:avLst>
              <a:gd fmla="val 46041" name="adj"/>
            </a:avLst>
          </a:prstGeom>
          <a:solidFill>
            <a:srgbClr val="4285F4"/>
          </a:solidFill>
          <a:ln cap="flat"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Helvetica Neue"/>
              <a:ea typeface="Helvetica Neue"/>
              <a:cs typeface="Helvetica Neue"/>
              <a:sym typeface="Helvetica Neue"/>
            </a:endParaRPr>
          </a:p>
        </p:txBody>
      </p:sp>
      <p:sp>
        <p:nvSpPr>
          <p:cNvPr descr="Data is streamed from original relation and divided using h_p into B-1 paritions of size N/B-1. Paritions are streamed and rehashed using h_r until it is fully hashed" id="2275" name="Google Shape;2275;p123" title="Cost of External Hashing"/>
          <p:cNvSpPr/>
          <p:nvPr/>
        </p:nvSpPr>
        <p:spPr>
          <a:xfrm>
            <a:off x="5192151" y="3407178"/>
            <a:ext cx="887400" cy="869700"/>
          </a:xfrm>
          <a:prstGeom prst="rect">
            <a:avLst/>
          </a:prstGeom>
          <a:solidFill>
            <a:srgbClr val="4285F4"/>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Helvetica Neue"/>
              <a:ea typeface="Helvetica Neue"/>
              <a:cs typeface="Helvetica Neue"/>
              <a:sym typeface="Helvetica Neue"/>
            </a:endParaRPr>
          </a:p>
        </p:txBody>
      </p:sp>
      <p:sp>
        <p:nvSpPr>
          <p:cNvPr descr="Data is streamed from original relation and divided using h_p into B-1 paritions of size N/B-1. Paritions are streamed and rehashed using h_r until it is fully hashed" id="2276" name="Google Shape;2276;p123" title="Cost of External Hashing"/>
          <p:cNvSpPr/>
          <p:nvPr/>
        </p:nvSpPr>
        <p:spPr>
          <a:xfrm>
            <a:off x="7113533" y="3422288"/>
            <a:ext cx="887400" cy="869700"/>
          </a:xfrm>
          <a:prstGeom prst="rect">
            <a:avLst/>
          </a:prstGeom>
          <a:solidFill>
            <a:srgbClr val="4285F4"/>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Helvetica Neue"/>
              <a:ea typeface="Helvetica Neue"/>
              <a:cs typeface="Helvetica Neue"/>
              <a:sym typeface="Helvetica Neue"/>
            </a:endParaRPr>
          </a:p>
        </p:txBody>
      </p:sp>
      <p:sp>
        <p:nvSpPr>
          <p:cNvPr descr="Data is streamed from original relation and divided using h_p into B-1 paritions of size N/B-1. Paritions are streamed and rehashed using h_r until it is fully hashed" id="2277" name="Google Shape;2277;p123" title="Cost of External Hashing"/>
          <p:cNvSpPr/>
          <p:nvPr/>
        </p:nvSpPr>
        <p:spPr>
          <a:xfrm>
            <a:off x="5781408" y="3523858"/>
            <a:ext cx="162000" cy="150300"/>
          </a:xfrm>
          <a:prstGeom prst="rect">
            <a:avLst/>
          </a:prstGeom>
          <a:solidFill>
            <a:srgbClr val="800000"/>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Helvetica Neue"/>
              <a:ea typeface="Helvetica Neue"/>
              <a:cs typeface="Helvetica Neue"/>
              <a:sym typeface="Helvetica Neue"/>
            </a:endParaRPr>
          </a:p>
        </p:txBody>
      </p:sp>
      <p:sp>
        <p:nvSpPr>
          <p:cNvPr descr="Data is streamed from original relation and divided using h_p into B-1 paritions of size N/B-1. Paritions are streamed and rehashed using h_r until it is fully hashed" id="2278" name="Google Shape;2278;p123" title="Cost of External Hashing"/>
          <p:cNvSpPr/>
          <p:nvPr/>
        </p:nvSpPr>
        <p:spPr>
          <a:xfrm>
            <a:off x="5778051" y="3759735"/>
            <a:ext cx="162000" cy="150300"/>
          </a:xfrm>
          <a:prstGeom prst="rect">
            <a:avLst/>
          </a:prstGeom>
          <a:solidFill>
            <a:srgbClr val="800000"/>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Helvetica Neue"/>
              <a:ea typeface="Helvetica Neue"/>
              <a:cs typeface="Helvetica Neue"/>
              <a:sym typeface="Helvetica Neue"/>
            </a:endParaRPr>
          </a:p>
        </p:txBody>
      </p:sp>
      <p:sp>
        <p:nvSpPr>
          <p:cNvPr descr="Data is streamed from original relation and divided using h_p into B-1 paritions of size N/B-1. Paritions are streamed and rehashed using h_r until it is fully hashed" id="2279" name="Google Shape;2279;p123" title="Cost of External Hashing"/>
          <p:cNvSpPr/>
          <p:nvPr/>
        </p:nvSpPr>
        <p:spPr>
          <a:xfrm>
            <a:off x="5780570" y="4008204"/>
            <a:ext cx="162000" cy="150300"/>
          </a:xfrm>
          <a:prstGeom prst="rect">
            <a:avLst/>
          </a:prstGeom>
          <a:solidFill>
            <a:srgbClr val="800000"/>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Helvetica Neue"/>
              <a:ea typeface="Helvetica Neue"/>
              <a:cs typeface="Helvetica Neue"/>
              <a:sym typeface="Helvetica Neue"/>
            </a:endParaRPr>
          </a:p>
        </p:txBody>
      </p:sp>
      <p:sp>
        <p:nvSpPr>
          <p:cNvPr descr="Data is streamed from original relation and divided using h_p into B-1 paritions of size N/B-1. Paritions are streamed and rehashed using h_r until it is fully hashed" id="2280" name="Google Shape;2280;p123" title="Cost of External Hashing"/>
          <p:cNvSpPr/>
          <p:nvPr/>
        </p:nvSpPr>
        <p:spPr>
          <a:xfrm>
            <a:off x="7210064" y="3512945"/>
            <a:ext cx="714300" cy="677400"/>
          </a:xfrm>
          <a:prstGeom prst="rect">
            <a:avLst/>
          </a:prstGeom>
          <a:solidFill>
            <a:srgbClr val="800000"/>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Helvetica Neue"/>
              <a:ea typeface="Helvetica Neue"/>
              <a:cs typeface="Helvetica Neue"/>
              <a:sym typeface="Helvetica Neue"/>
            </a:endParaRPr>
          </a:p>
        </p:txBody>
      </p:sp>
      <p:cxnSp>
        <p:nvCxnSpPr>
          <p:cNvPr descr="Data is streamed from original relation and divided using h_p into B-1 paritions of size N/B-1. Paritions are streamed and rehashed using h_r until it is fully hashed" id="2281" name="Google Shape;2281;p123" title="Cost of External Hashing"/>
          <p:cNvCxnSpPr/>
          <p:nvPr/>
        </p:nvCxnSpPr>
        <p:spPr>
          <a:xfrm>
            <a:off x="4784204" y="3839480"/>
            <a:ext cx="503700" cy="0"/>
          </a:xfrm>
          <a:prstGeom prst="straightConnector1">
            <a:avLst/>
          </a:prstGeom>
          <a:noFill/>
          <a:ln cap="flat" cmpd="sng" w="28575">
            <a:solidFill>
              <a:srgbClr val="000000"/>
            </a:solidFill>
            <a:prstDash val="solid"/>
            <a:round/>
            <a:headEnd len="sm" w="sm" type="none"/>
            <a:tailEnd len="sm" w="sm" type="none"/>
          </a:ln>
        </p:spPr>
      </p:cxnSp>
      <p:cxnSp>
        <p:nvCxnSpPr>
          <p:cNvPr descr="Data is streamed from original relation and divided using h_p into B-1 paritions of size N/B-1. Paritions are streamed and rehashed using h_r until it is fully hashed" id="2282" name="Google Shape;2282;p123" title="Cost of External Hashing"/>
          <p:cNvCxnSpPr/>
          <p:nvPr/>
        </p:nvCxnSpPr>
        <p:spPr>
          <a:xfrm rot="10800000">
            <a:off x="5450621" y="3837678"/>
            <a:ext cx="341700" cy="6000"/>
          </a:xfrm>
          <a:prstGeom prst="straightConnector1">
            <a:avLst/>
          </a:prstGeom>
          <a:noFill/>
          <a:ln cap="flat" cmpd="sng" w="28575">
            <a:solidFill>
              <a:srgbClr val="000000"/>
            </a:solidFill>
            <a:prstDash val="solid"/>
            <a:round/>
            <a:headEnd len="sm" w="sm" type="none"/>
            <a:tailEnd len="sm" w="sm" type="none"/>
          </a:ln>
        </p:spPr>
      </p:cxnSp>
      <p:cxnSp>
        <p:nvCxnSpPr>
          <p:cNvPr descr="Data is streamed from original relation and divided using h_p into B-1 paritions of size N/B-1. Paritions are streamed and rehashed using h_r until it is fully hashed" id="2283" name="Google Shape;2283;p123" title="Cost of External Hashing"/>
          <p:cNvCxnSpPr/>
          <p:nvPr/>
        </p:nvCxnSpPr>
        <p:spPr>
          <a:xfrm flipH="1">
            <a:off x="5447336" y="3601085"/>
            <a:ext cx="324000" cy="234300"/>
          </a:xfrm>
          <a:prstGeom prst="straightConnector1">
            <a:avLst/>
          </a:prstGeom>
          <a:noFill/>
          <a:ln cap="flat" cmpd="sng" w="28575">
            <a:solidFill>
              <a:srgbClr val="000000"/>
            </a:solidFill>
            <a:prstDash val="solid"/>
            <a:round/>
            <a:headEnd len="sm" w="sm" type="none"/>
            <a:tailEnd len="sm" w="sm" type="none"/>
          </a:ln>
        </p:spPr>
      </p:cxnSp>
      <p:cxnSp>
        <p:nvCxnSpPr>
          <p:cNvPr descr="Data is streamed from original relation and divided using h_p into B-1 paritions of size N/B-1. Paritions are streamed and rehashed using h_r until it is fully hashed" id="2284" name="Google Shape;2284;p123" title="Cost of External Hashing"/>
          <p:cNvCxnSpPr/>
          <p:nvPr/>
        </p:nvCxnSpPr>
        <p:spPr>
          <a:xfrm rot="10800000">
            <a:off x="5450030" y="3837824"/>
            <a:ext cx="329700" cy="228300"/>
          </a:xfrm>
          <a:prstGeom prst="straightConnector1">
            <a:avLst/>
          </a:prstGeom>
          <a:noFill/>
          <a:ln cap="flat" cmpd="sng" w="28575">
            <a:solidFill>
              <a:srgbClr val="000000"/>
            </a:solidFill>
            <a:prstDash val="solid"/>
            <a:round/>
            <a:headEnd len="sm" w="sm" type="none"/>
            <a:tailEnd len="sm" w="sm" type="none"/>
          </a:ln>
        </p:spPr>
      </p:cxnSp>
      <p:cxnSp>
        <p:nvCxnSpPr>
          <p:cNvPr descr="Data is streamed from original relation and divided using h_p into B-1 paritions of size N/B-1. Paritions are streamed and rehashed using h_r until it is fully hashed" id="2285" name="Google Shape;2285;p123" title="Cost of External Hashing"/>
          <p:cNvCxnSpPr/>
          <p:nvPr/>
        </p:nvCxnSpPr>
        <p:spPr>
          <a:xfrm rot="10800000">
            <a:off x="7926326" y="3778203"/>
            <a:ext cx="395100" cy="0"/>
          </a:xfrm>
          <a:prstGeom prst="straightConnector1">
            <a:avLst/>
          </a:prstGeom>
          <a:noFill/>
          <a:ln cap="flat" cmpd="sng" w="28575">
            <a:solidFill>
              <a:srgbClr val="000000"/>
            </a:solidFill>
            <a:prstDash val="solid"/>
            <a:round/>
            <a:headEnd len="sm" w="sm" type="none"/>
            <a:tailEnd len="sm" w="sm" type="none"/>
          </a:ln>
        </p:spPr>
      </p:cxnSp>
      <p:sp>
        <p:nvSpPr>
          <p:cNvPr descr="Data is streamed from original relation and divided using h_p into B-1 paritions of size N/B-1. Paritions are streamed and rehashed using h_r until it is fully hashed" id="2286" name="Google Shape;2286;p123" title="Cost of External Hashing"/>
          <p:cNvSpPr/>
          <p:nvPr/>
        </p:nvSpPr>
        <p:spPr>
          <a:xfrm>
            <a:off x="6374023" y="3519661"/>
            <a:ext cx="443700" cy="150300"/>
          </a:xfrm>
          <a:prstGeom prst="rect">
            <a:avLst/>
          </a:prstGeom>
          <a:solidFill>
            <a:srgbClr val="800000"/>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Helvetica Neue"/>
              <a:ea typeface="Helvetica Neue"/>
              <a:cs typeface="Helvetica Neue"/>
              <a:sym typeface="Helvetica Neue"/>
            </a:endParaRPr>
          </a:p>
        </p:txBody>
      </p:sp>
      <p:sp>
        <p:nvSpPr>
          <p:cNvPr descr="Data is streamed from original relation and divided using h_p into B-1 paritions of size N/B-1. Paritions are streamed and rehashed using h_r until it is fully hashed" id="2287" name="Google Shape;2287;p123" title="Cost of External Hashing"/>
          <p:cNvSpPr/>
          <p:nvPr/>
        </p:nvSpPr>
        <p:spPr>
          <a:xfrm>
            <a:off x="6372344" y="3758896"/>
            <a:ext cx="443700" cy="150300"/>
          </a:xfrm>
          <a:prstGeom prst="rect">
            <a:avLst/>
          </a:prstGeom>
          <a:solidFill>
            <a:srgbClr val="800000"/>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Helvetica Neue"/>
              <a:ea typeface="Helvetica Neue"/>
              <a:cs typeface="Helvetica Neue"/>
              <a:sym typeface="Helvetica Neue"/>
            </a:endParaRPr>
          </a:p>
        </p:txBody>
      </p:sp>
      <p:sp>
        <p:nvSpPr>
          <p:cNvPr descr="Data is streamed from original relation and divided using h_p into B-1 paritions of size N/B-1. Paritions are streamed and rehashed using h_r until it is fully hashed" id="2288" name="Google Shape;2288;p123" title="Cost of External Hashing"/>
          <p:cNvSpPr/>
          <p:nvPr/>
        </p:nvSpPr>
        <p:spPr>
          <a:xfrm>
            <a:off x="6370666" y="4021635"/>
            <a:ext cx="443700" cy="150300"/>
          </a:xfrm>
          <a:prstGeom prst="rect">
            <a:avLst/>
          </a:prstGeom>
          <a:solidFill>
            <a:srgbClr val="800000"/>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Helvetica Neue"/>
              <a:ea typeface="Helvetica Neue"/>
              <a:cs typeface="Helvetica Neue"/>
              <a:sym typeface="Helvetica Neue"/>
            </a:endParaRPr>
          </a:p>
        </p:txBody>
      </p:sp>
      <p:cxnSp>
        <p:nvCxnSpPr>
          <p:cNvPr descr="Data is streamed from original relation and divided using h_p into B-1 paritions of size N/B-1. Paritions are streamed and rehashed using h_r until it is fully hashed" id="2289" name="Google Shape;2289;p123" title="Cost of External Hashing"/>
          <p:cNvCxnSpPr/>
          <p:nvPr/>
        </p:nvCxnSpPr>
        <p:spPr>
          <a:xfrm>
            <a:off x="5944252" y="3601924"/>
            <a:ext cx="425400" cy="0"/>
          </a:xfrm>
          <a:prstGeom prst="straightConnector1">
            <a:avLst/>
          </a:prstGeom>
          <a:noFill/>
          <a:ln cap="flat" cmpd="sng" w="28575">
            <a:solidFill>
              <a:srgbClr val="000000"/>
            </a:solidFill>
            <a:prstDash val="solid"/>
            <a:round/>
            <a:headEnd len="sm" w="sm" type="none"/>
            <a:tailEnd len="sm" w="sm" type="none"/>
          </a:ln>
        </p:spPr>
      </p:cxnSp>
      <p:cxnSp>
        <p:nvCxnSpPr>
          <p:cNvPr descr="Data is streamed from original relation and divided using h_p into B-1 paritions of size N/B-1. Paritions are streamed and rehashed using h_r until it is fully hashed" id="2290" name="Google Shape;2290;p123" title="Cost of External Hashing"/>
          <p:cNvCxnSpPr/>
          <p:nvPr/>
        </p:nvCxnSpPr>
        <p:spPr>
          <a:xfrm>
            <a:off x="5940895" y="3838641"/>
            <a:ext cx="425400" cy="0"/>
          </a:xfrm>
          <a:prstGeom prst="straightConnector1">
            <a:avLst/>
          </a:prstGeom>
          <a:noFill/>
          <a:ln cap="flat" cmpd="sng" w="28575">
            <a:solidFill>
              <a:srgbClr val="000000"/>
            </a:solidFill>
            <a:prstDash val="solid"/>
            <a:round/>
            <a:headEnd len="sm" w="sm" type="none"/>
            <a:tailEnd len="sm" w="sm" type="none"/>
          </a:ln>
        </p:spPr>
      </p:cxnSp>
      <p:cxnSp>
        <p:nvCxnSpPr>
          <p:cNvPr descr="Data is streamed from original relation and divided using h_p into B-1 paritions of size N/B-1. Paritions are streamed and rehashed using h_r until it is fully hashed" id="2291" name="Google Shape;2291;p123" title="Cost of External Hashing"/>
          <p:cNvCxnSpPr/>
          <p:nvPr/>
        </p:nvCxnSpPr>
        <p:spPr>
          <a:xfrm>
            <a:off x="5943412" y="4092985"/>
            <a:ext cx="425400" cy="0"/>
          </a:xfrm>
          <a:prstGeom prst="straightConnector1">
            <a:avLst/>
          </a:prstGeom>
          <a:noFill/>
          <a:ln cap="flat" cmpd="sng" w="28575">
            <a:solidFill>
              <a:srgbClr val="000000"/>
            </a:solidFill>
            <a:prstDash val="solid"/>
            <a:round/>
            <a:headEnd len="sm" w="sm" type="none"/>
            <a:tailEnd len="sm" w="sm" type="none"/>
          </a:ln>
        </p:spPr>
      </p:cxnSp>
      <p:cxnSp>
        <p:nvCxnSpPr>
          <p:cNvPr descr="Data is streamed from original relation and divided using h_p into B-1 paritions of size N/B-1. Paritions are streamed and rehashed using h_r until it is fully hashed" id="2292" name="Google Shape;2292;p123" title="Cost of External Hashing"/>
          <p:cNvCxnSpPr/>
          <p:nvPr/>
        </p:nvCxnSpPr>
        <p:spPr>
          <a:xfrm>
            <a:off x="6815547" y="3597727"/>
            <a:ext cx="402300" cy="138300"/>
          </a:xfrm>
          <a:prstGeom prst="straightConnector1">
            <a:avLst/>
          </a:prstGeom>
          <a:noFill/>
          <a:ln cap="flat" cmpd="sng" w="28575">
            <a:solidFill>
              <a:srgbClr val="000000"/>
            </a:solidFill>
            <a:prstDash val="solid"/>
            <a:round/>
            <a:headEnd len="sm" w="sm" type="none"/>
            <a:tailEnd len="sm" w="sm" type="none"/>
          </a:ln>
        </p:spPr>
      </p:cxnSp>
      <p:sp>
        <p:nvSpPr>
          <p:cNvPr descr="Data is streamed from original relation and divided using h_p into B-1 paritions of size N/B-1. Paritions are streamed and rehashed using h_r until it is fully hashed" id="2293" name="Google Shape;2293;p123" title="Cost of External Hashing"/>
          <p:cNvSpPr txBox="1"/>
          <p:nvPr/>
        </p:nvSpPr>
        <p:spPr>
          <a:xfrm>
            <a:off x="7113528" y="2833234"/>
            <a:ext cx="1015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Helvetica Neue"/>
                <a:ea typeface="Helvetica Neue"/>
                <a:cs typeface="Helvetica Neue"/>
                <a:sym typeface="Helvetica Neue"/>
              </a:rPr>
              <a:t>Conquer</a:t>
            </a:r>
            <a:endParaRPr b="0" i="0" sz="14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Helvetica Neue"/>
                <a:ea typeface="Helvetica Neue"/>
                <a:cs typeface="Helvetica Neue"/>
                <a:sym typeface="Helvetica Neue"/>
              </a:rPr>
              <a:t>(Pass 2)</a:t>
            </a:r>
            <a:endParaRPr b="0" i="0" sz="1400" u="none" cap="none" strike="noStrike">
              <a:solidFill>
                <a:srgbClr val="000000"/>
              </a:solidFill>
              <a:latin typeface="Helvetica Neue"/>
              <a:ea typeface="Helvetica Neue"/>
              <a:cs typeface="Helvetica Neue"/>
              <a:sym typeface="Helvetica Neue"/>
            </a:endParaRPr>
          </a:p>
        </p:txBody>
      </p:sp>
      <p:sp>
        <p:nvSpPr>
          <p:cNvPr descr="Data is streamed from original relation and divided using h_p into B-1 paritions of size N/B-1. Paritions are streamed and rehashed using h_r until it is fully hashed" id="2294" name="Google Shape;2294;p123" title="Cost of External Hashing"/>
          <p:cNvSpPr txBox="1"/>
          <p:nvPr/>
        </p:nvSpPr>
        <p:spPr>
          <a:xfrm>
            <a:off x="5203411" y="2797228"/>
            <a:ext cx="8649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Helvetica Neue"/>
                <a:ea typeface="Helvetica Neue"/>
                <a:cs typeface="Helvetica Neue"/>
                <a:sym typeface="Helvetica Neue"/>
              </a:rPr>
              <a:t>Divide</a:t>
            </a:r>
            <a:endParaRPr b="0" i="0" sz="14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Helvetica Neue"/>
                <a:ea typeface="Helvetica Neue"/>
                <a:cs typeface="Helvetica Neue"/>
                <a:sym typeface="Helvetica Neue"/>
              </a:rPr>
              <a:t>(Pass 1)</a:t>
            </a:r>
            <a:endParaRPr b="0" i="0" sz="1400" u="none" cap="none" strike="noStrike">
              <a:solidFill>
                <a:srgbClr val="000000"/>
              </a:solidFill>
              <a:latin typeface="Helvetica Neue"/>
              <a:ea typeface="Helvetica Neue"/>
              <a:cs typeface="Helvetica Neue"/>
              <a:sym typeface="Helvetica Neue"/>
            </a:endParaRPr>
          </a:p>
        </p:txBody>
      </p:sp>
      <p:sp>
        <p:nvSpPr>
          <p:cNvPr descr="Data is streamed from original relation and divided using h_p into B-1 paritions of size N/B-1. Paritions are streamed and rehashed using h_r until it is fully hashed" id="2295" name="Google Shape;2295;p123" title="Cost of External Hashing"/>
          <p:cNvSpPr/>
          <p:nvPr/>
        </p:nvSpPr>
        <p:spPr>
          <a:xfrm>
            <a:off x="6301179" y="3974750"/>
            <a:ext cx="590700" cy="211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Helvetica Neue"/>
                <a:ea typeface="Helvetica Neue"/>
                <a:cs typeface="Helvetica Neue"/>
                <a:sym typeface="Helvetica Neue"/>
              </a:rPr>
              <a:t>B-1</a:t>
            </a:r>
            <a:endParaRPr b="0" i="0" sz="1200" u="none" cap="none" strike="noStrike">
              <a:solidFill>
                <a:srgbClr val="000000"/>
              </a:solidFill>
              <a:latin typeface="Arial"/>
              <a:ea typeface="Arial"/>
              <a:cs typeface="Arial"/>
              <a:sym typeface="Arial"/>
            </a:endParaRPr>
          </a:p>
        </p:txBody>
      </p:sp>
      <p:sp>
        <p:nvSpPr>
          <p:cNvPr descr="Data is streamed from original relation and divided using h_p into B-1 paritions of size N/B-1. Paritions are streamed and rehashed using h_r until it is fully hashed" id="2296" name="Google Shape;2296;p123" title="Cost of External Hashing"/>
          <p:cNvSpPr/>
          <p:nvPr/>
        </p:nvSpPr>
        <p:spPr>
          <a:xfrm>
            <a:off x="6239379" y="3436025"/>
            <a:ext cx="714300" cy="211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rPr b="0" i="0" lang="en" sz="1350" u="none" cap="none" strike="noStrike">
                <a:solidFill>
                  <a:srgbClr val="FFFFFF"/>
                </a:solidFill>
                <a:latin typeface="Helvetica Neue"/>
                <a:ea typeface="Helvetica Neue"/>
                <a:cs typeface="Helvetica Neue"/>
                <a:sym typeface="Helvetica Neue"/>
              </a:rPr>
              <a:t>1</a:t>
            </a:r>
            <a:endParaRPr b="0" i="0" sz="1400" u="none" cap="none" strike="noStrike">
              <a:solidFill>
                <a:srgbClr val="000000"/>
              </a:solidFill>
              <a:latin typeface="Arial"/>
              <a:ea typeface="Arial"/>
              <a:cs typeface="Arial"/>
              <a:sym typeface="Arial"/>
            </a:endParaRPr>
          </a:p>
        </p:txBody>
      </p:sp>
      <p:sp>
        <p:nvSpPr>
          <p:cNvPr descr="Data is streamed from original relation and divided using h_p into B-1 paritions of size N/B-1. Paritions are streamed and rehashed using h_r until it is fully hashed" id="2297" name="Google Shape;2297;p123" title="Cost of External Hashing"/>
          <p:cNvSpPr/>
          <p:nvPr/>
        </p:nvSpPr>
        <p:spPr>
          <a:xfrm>
            <a:off x="6301198" y="3682588"/>
            <a:ext cx="590700" cy="211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rPr b="0" i="0" lang="en" sz="1350" u="none" cap="none" strike="noStrike">
                <a:solidFill>
                  <a:srgbClr val="FFFFFF"/>
                </a:solidFill>
                <a:latin typeface="Helvetica Neue"/>
                <a:ea typeface="Helvetica Neue"/>
                <a:cs typeface="Helvetica Neue"/>
                <a:sym typeface="Helvetica Neue"/>
              </a:rPr>
              <a:t>…</a:t>
            </a:r>
            <a:endParaRPr b="0" i="0" sz="1350" u="none" cap="none" strike="noStrike">
              <a:solidFill>
                <a:srgbClr val="FFFFFF"/>
              </a:solidFill>
              <a:latin typeface="Helvetica Neue"/>
              <a:ea typeface="Helvetica Neue"/>
              <a:cs typeface="Helvetica Neue"/>
              <a:sym typeface="Helvetica Neue"/>
            </a:endParaRPr>
          </a:p>
        </p:txBody>
      </p:sp>
      <p:sp>
        <p:nvSpPr>
          <p:cNvPr descr="Data is streamed from original relation and divided using h_p into B-1 paritions of size N/B-1. Paritions are streamed and rehashed using h_r until it is fully hashed" id="2298" name="Google Shape;2298;p123" title="Cost of External Hashing"/>
          <p:cNvSpPr/>
          <p:nvPr/>
        </p:nvSpPr>
        <p:spPr>
          <a:xfrm>
            <a:off x="7320237" y="3669955"/>
            <a:ext cx="503700" cy="460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Helvetica Neue"/>
                <a:ea typeface="Helvetica Neue"/>
                <a:cs typeface="Helvetica Neue"/>
                <a:sym typeface="Helvetica Neue"/>
              </a:rPr>
              <a:t>B</a:t>
            </a:r>
            <a:endParaRPr b="0" i="0" sz="1400" u="none" cap="none" strike="noStrike">
              <a:solidFill>
                <a:srgbClr val="000000"/>
              </a:solidFill>
              <a:latin typeface="Arial"/>
              <a:ea typeface="Arial"/>
              <a:cs typeface="Arial"/>
              <a:sym typeface="Arial"/>
            </a:endParaRPr>
          </a:p>
        </p:txBody>
      </p:sp>
      <p:sp>
        <p:nvSpPr>
          <p:cNvPr descr="Data is streamed from original relation and divided using h_p into B-1 paritions of size N/B-1. Paritions are streamed and rehashed using h_r until it is fully hashed" id="2299" name="Google Shape;2299;p123" title="Cost of External Hashing"/>
          <p:cNvSpPr/>
          <p:nvPr/>
        </p:nvSpPr>
        <p:spPr>
          <a:xfrm>
            <a:off x="5293208" y="3758908"/>
            <a:ext cx="162000" cy="150300"/>
          </a:xfrm>
          <a:prstGeom prst="rect">
            <a:avLst/>
          </a:prstGeom>
          <a:solidFill>
            <a:srgbClr val="800000"/>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Helvetica Neue"/>
              <a:ea typeface="Helvetica Neue"/>
              <a:cs typeface="Helvetica Neue"/>
              <a:sym typeface="Helvetica Neue"/>
            </a:endParaRPr>
          </a:p>
        </p:txBody>
      </p:sp>
      <p:cxnSp>
        <p:nvCxnSpPr>
          <p:cNvPr descr="Data is streamed from original relation and divided using h_p into B-1 paritions of size N/B-1. Paritions are streamed and rehashed using h_r until it is fully hashed" id="2300" name="Google Shape;2300;p123" title="Cost of External Hashing"/>
          <p:cNvCxnSpPr/>
          <p:nvPr/>
        </p:nvCxnSpPr>
        <p:spPr>
          <a:xfrm rot="10800000">
            <a:off x="6810639" y="3826240"/>
            <a:ext cx="395100" cy="0"/>
          </a:xfrm>
          <a:prstGeom prst="straightConnector1">
            <a:avLst/>
          </a:prstGeom>
          <a:noFill/>
          <a:ln cap="flat" cmpd="sng" w="28575">
            <a:solidFill>
              <a:srgbClr val="000000"/>
            </a:solidFill>
            <a:prstDash val="solid"/>
            <a:round/>
            <a:headEnd len="sm" w="sm" type="none"/>
            <a:tailEnd len="sm" w="sm" type="none"/>
          </a:ln>
        </p:spPr>
      </p:cxnSp>
      <p:cxnSp>
        <p:nvCxnSpPr>
          <p:cNvPr descr="Data is streamed from original relation and divided using h_p into B-1 paritions of size N/B-1. Paritions are streamed and rehashed using h_r until it is fully hashed" id="2301" name="Google Shape;2301;p123" title="Cost of External Hashing"/>
          <p:cNvCxnSpPr/>
          <p:nvPr/>
        </p:nvCxnSpPr>
        <p:spPr>
          <a:xfrm flipH="1">
            <a:off x="6812141" y="3932075"/>
            <a:ext cx="392100" cy="172800"/>
          </a:xfrm>
          <a:prstGeom prst="straightConnector1">
            <a:avLst/>
          </a:prstGeom>
          <a:noFill/>
          <a:ln cap="flat" cmpd="sng" w="28575">
            <a:solidFill>
              <a:srgbClr val="000000"/>
            </a:solidFill>
            <a:prstDash val="solid"/>
            <a:round/>
            <a:headEnd len="sm" w="sm" type="none"/>
            <a:tailEnd len="sm" w="sm" type="none"/>
          </a:ln>
        </p:spPr>
      </p:cxnSp>
      <p:sp>
        <p:nvSpPr>
          <p:cNvPr id="2302" name="Google Shape;2302;p123"/>
          <p:cNvSpPr txBox="1"/>
          <p:nvPr/>
        </p:nvSpPr>
        <p:spPr>
          <a:xfrm>
            <a:off x="4777350" y="4680525"/>
            <a:ext cx="1193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a:t>
            </a:r>
            <a:endParaRPr b="0" i="0" sz="1400" u="none" cap="none" strike="noStrike">
              <a:solidFill>
                <a:srgbClr val="000000"/>
              </a:solidFill>
              <a:latin typeface="Proxima Nova"/>
              <a:ea typeface="Proxima Nova"/>
              <a:cs typeface="Proxima Nova"/>
              <a:sym typeface="Proxima Nova"/>
            </a:endParaRPr>
          </a:p>
        </p:txBody>
      </p:sp>
      <p:cxnSp>
        <p:nvCxnSpPr>
          <p:cNvPr id="2303" name="Google Shape;2303;p123"/>
          <p:cNvCxnSpPr/>
          <p:nvPr/>
        </p:nvCxnSpPr>
        <p:spPr>
          <a:xfrm rot="10800000">
            <a:off x="5366138" y="3932075"/>
            <a:ext cx="0" cy="7713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7" name="Shape 2307"/>
        <p:cNvGrpSpPr/>
        <p:nvPr/>
      </p:nvGrpSpPr>
      <p:grpSpPr>
        <a:xfrm>
          <a:off x="0" y="0"/>
          <a:ext cx="0" cy="0"/>
          <a:chOff x="0" y="0"/>
          <a:chExt cx="0" cy="0"/>
        </a:xfrm>
      </p:grpSpPr>
      <p:sp>
        <p:nvSpPr>
          <p:cNvPr id="2308" name="Google Shape;2308;p124"/>
          <p:cNvSpPr txBox="1"/>
          <p:nvPr>
            <p:ph idx="1" type="body"/>
          </p:nvPr>
        </p:nvSpPr>
        <p:spPr>
          <a:xfrm>
            <a:off x="311700" y="1152475"/>
            <a:ext cx="8425800" cy="3669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2400"/>
              <a:t>If you are processing exactly B × (B-1) pages of data with external hashing, is it likely that you’ll have to perform recursive external hashing in practice? Why or why not?</a:t>
            </a:r>
            <a:endParaRPr sz="2400"/>
          </a:p>
          <a:p>
            <a:pPr indent="0" lvl="0" marL="0" marR="0" rtl="0" algn="l">
              <a:lnSpc>
                <a:spcPct val="115000"/>
              </a:lnSpc>
              <a:spcBef>
                <a:spcPts val="1600"/>
              </a:spcBef>
              <a:spcAft>
                <a:spcPts val="1600"/>
              </a:spcAft>
              <a:buSzPts val="1800"/>
              <a:buNone/>
            </a:pPr>
            <a:r>
              <a:t/>
            </a:r>
            <a:endParaRPr sz="2400">
              <a:solidFill>
                <a:srgbClr val="EC5D57"/>
              </a:solidFill>
            </a:endParaRPr>
          </a:p>
        </p:txBody>
      </p:sp>
      <p:sp>
        <p:nvSpPr>
          <p:cNvPr id="2309" name="Google Shape;2309;p1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Worksheet - Hashing (c)</a:t>
            </a:r>
            <a:endParaRPr sz="3000"/>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3" name="Shape 2313"/>
        <p:cNvGrpSpPr/>
        <p:nvPr/>
      </p:nvGrpSpPr>
      <p:grpSpPr>
        <a:xfrm>
          <a:off x="0" y="0"/>
          <a:ext cx="0" cy="0"/>
          <a:chOff x="0" y="0"/>
          <a:chExt cx="0" cy="0"/>
        </a:xfrm>
      </p:grpSpPr>
      <p:sp>
        <p:nvSpPr>
          <p:cNvPr id="2314" name="Google Shape;2314;p125"/>
          <p:cNvSpPr txBox="1"/>
          <p:nvPr>
            <p:ph idx="1" type="body"/>
          </p:nvPr>
        </p:nvSpPr>
        <p:spPr>
          <a:xfrm>
            <a:off x="311700" y="1152475"/>
            <a:ext cx="8425800" cy="3669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2400"/>
              <a:t>If you are processing exactly B × (B-1) pages of data with external hashing, is it likely that you’ll have to perform recursive external hashing in practice? Why or why not?</a:t>
            </a:r>
            <a:endParaRPr sz="2400"/>
          </a:p>
          <a:p>
            <a:pPr indent="0" lvl="0" marL="0" marR="0" rtl="0" algn="l">
              <a:lnSpc>
                <a:spcPct val="115000"/>
              </a:lnSpc>
              <a:spcBef>
                <a:spcPts val="1600"/>
              </a:spcBef>
              <a:spcAft>
                <a:spcPts val="1600"/>
              </a:spcAft>
              <a:buSzPts val="1800"/>
              <a:buNone/>
            </a:pPr>
            <a:r>
              <a:rPr lang="en" sz="2400">
                <a:solidFill>
                  <a:srgbClr val="EC5D57"/>
                </a:solidFill>
              </a:rPr>
              <a:t>Yes. To avoid additional recursive external hashing, you would have to have an absolutely perfect hash function that evenly distributes records into the B - 1 partitions. This is almost impossible in practice– some partitions may have more than B pages after partition hashing.</a:t>
            </a:r>
            <a:endParaRPr sz="2400">
              <a:solidFill>
                <a:srgbClr val="EC5D57"/>
              </a:solidFill>
            </a:endParaRPr>
          </a:p>
        </p:txBody>
      </p:sp>
      <p:sp>
        <p:nvSpPr>
          <p:cNvPr id="2315" name="Google Shape;2315;p1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Worksheet - Hashing (c)</a:t>
            </a:r>
            <a:endParaRPr sz="3000"/>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9" name="Shape 2319"/>
        <p:cNvGrpSpPr/>
        <p:nvPr/>
      </p:nvGrpSpPr>
      <p:grpSpPr>
        <a:xfrm>
          <a:off x="0" y="0"/>
          <a:ext cx="0" cy="0"/>
          <a:chOff x="0" y="0"/>
          <a:chExt cx="0" cy="0"/>
        </a:xfrm>
      </p:grpSpPr>
      <p:sp>
        <p:nvSpPr>
          <p:cNvPr id="2320" name="Google Shape;2320;p126"/>
          <p:cNvSpPr txBox="1"/>
          <p:nvPr>
            <p:ph idx="1" type="body"/>
          </p:nvPr>
        </p:nvSpPr>
        <p:spPr>
          <a:xfrm>
            <a:off x="311700" y="1152475"/>
            <a:ext cx="8425800" cy="3669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2400"/>
              <a:t> If we have 10 buffer pages, what is the maximum number of pages we could externally hash in 3 passes?  Assume a perfectly uniform hash function for each pass.</a:t>
            </a:r>
            <a:endParaRPr sz="2400"/>
          </a:p>
          <a:p>
            <a:pPr indent="0" lvl="0" marL="0" marR="0" rtl="0" algn="l">
              <a:lnSpc>
                <a:spcPct val="115000"/>
              </a:lnSpc>
              <a:spcBef>
                <a:spcPts val="1600"/>
              </a:spcBef>
              <a:spcAft>
                <a:spcPts val="1600"/>
              </a:spcAft>
              <a:buSzPts val="1800"/>
              <a:buNone/>
            </a:pPr>
            <a:r>
              <a:t/>
            </a:r>
            <a:endParaRPr sz="2400">
              <a:solidFill>
                <a:srgbClr val="EC5D57"/>
              </a:solidFill>
            </a:endParaRPr>
          </a:p>
        </p:txBody>
      </p:sp>
      <p:sp>
        <p:nvSpPr>
          <p:cNvPr id="2321" name="Google Shape;2321;p1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Worksheet - Hashing (d)</a:t>
            </a:r>
            <a:endParaRPr sz="3000"/>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5" name="Shape 2325"/>
        <p:cNvGrpSpPr/>
        <p:nvPr/>
      </p:nvGrpSpPr>
      <p:grpSpPr>
        <a:xfrm>
          <a:off x="0" y="0"/>
          <a:ext cx="0" cy="0"/>
          <a:chOff x="0" y="0"/>
          <a:chExt cx="0" cy="0"/>
        </a:xfrm>
      </p:grpSpPr>
      <p:sp>
        <p:nvSpPr>
          <p:cNvPr id="2326" name="Google Shape;2326;p127"/>
          <p:cNvSpPr txBox="1"/>
          <p:nvPr>
            <p:ph idx="1" type="body"/>
          </p:nvPr>
        </p:nvSpPr>
        <p:spPr>
          <a:xfrm>
            <a:off x="311700" y="1152475"/>
            <a:ext cx="8425800" cy="3669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2400"/>
              <a:t> If we have 10 buffer pages, what is the maximum number of pages we could externally hash in 3 passes?  Assume a perfectly uniform hash function for each pass.</a:t>
            </a:r>
            <a:endParaRPr sz="2400"/>
          </a:p>
          <a:p>
            <a:pPr indent="0" lvl="0" marL="0" marR="0" rtl="0" algn="l">
              <a:lnSpc>
                <a:spcPct val="115000"/>
              </a:lnSpc>
              <a:spcBef>
                <a:spcPts val="1600"/>
              </a:spcBef>
              <a:spcAft>
                <a:spcPts val="0"/>
              </a:spcAft>
              <a:buSzPts val="1800"/>
              <a:buNone/>
            </a:pPr>
            <a:r>
              <a:rPr lang="en" sz="2400">
                <a:solidFill>
                  <a:srgbClr val="EC5D57"/>
                </a:solidFill>
              </a:rPr>
              <a:t>B-1 partitions can be made on both the first and second partitioning passes. Since we are limited to three passes total, the last pass must be the conquer pass, which requires each partition be size B to maximize the amount of pages hashed. </a:t>
            </a:r>
            <a:endParaRPr sz="2400">
              <a:solidFill>
                <a:srgbClr val="EC5D57"/>
              </a:solidFill>
            </a:endParaRPr>
          </a:p>
          <a:p>
            <a:pPr indent="0" lvl="0" marL="0" marR="0" rtl="0" algn="l">
              <a:lnSpc>
                <a:spcPct val="115000"/>
              </a:lnSpc>
              <a:spcBef>
                <a:spcPts val="1600"/>
              </a:spcBef>
              <a:spcAft>
                <a:spcPts val="0"/>
              </a:spcAft>
              <a:buSzPts val="1800"/>
              <a:buNone/>
            </a:pPr>
            <a:r>
              <a:rPr lang="en" sz="2400">
                <a:solidFill>
                  <a:srgbClr val="EC5D57"/>
                </a:solidFill>
              </a:rPr>
              <a:t>(B(B−1)^2) = 10∗9^2 = 810 pages</a:t>
            </a:r>
            <a:endParaRPr sz="2400">
              <a:solidFill>
                <a:srgbClr val="EC5D57"/>
              </a:solidFill>
            </a:endParaRPr>
          </a:p>
          <a:p>
            <a:pPr indent="0" lvl="0" marL="0" marR="0" rtl="0" algn="l">
              <a:lnSpc>
                <a:spcPct val="115000"/>
              </a:lnSpc>
              <a:spcBef>
                <a:spcPts val="1600"/>
              </a:spcBef>
              <a:spcAft>
                <a:spcPts val="1600"/>
              </a:spcAft>
              <a:buSzPts val="1800"/>
              <a:buNone/>
            </a:pPr>
            <a:r>
              <a:t/>
            </a:r>
            <a:endParaRPr sz="2400">
              <a:solidFill>
                <a:srgbClr val="EC5D57"/>
              </a:solidFill>
            </a:endParaRPr>
          </a:p>
        </p:txBody>
      </p:sp>
      <p:sp>
        <p:nvSpPr>
          <p:cNvPr id="2327" name="Google Shape;2327;p1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Worksheet - Hashing (d)</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9"/>
          <p:cNvSpPr txBox="1"/>
          <p:nvPr>
            <p:ph idx="1" type="body"/>
          </p:nvPr>
        </p:nvSpPr>
        <p:spPr>
          <a:xfrm>
            <a:off x="311700" y="1152475"/>
            <a:ext cx="84258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N=8: </a:t>
            </a:r>
            <a:r>
              <a:rPr b="1" lang="en" sz="1600">
                <a:solidFill>
                  <a:srgbClr val="FF0000"/>
                </a:solidFill>
              </a:rPr>
              <a:t>Pass 1, Run 1 </a:t>
            </a:r>
            <a:endParaRPr b="1" sz="1600">
              <a:solidFill>
                <a:srgbClr val="FF0000"/>
              </a:solidFill>
            </a:endParaRPr>
          </a:p>
          <a:p>
            <a:pPr indent="0" lvl="0" marL="0" rtl="0" algn="l">
              <a:lnSpc>
                <a:spcPct val="115000"/>
              </a:lnSpc>
              <a:spcBef>
                <a:spcPts val="0"/>
              </a:spcBef>
              <a:spcAft>
                <a:spcPts val="0"/>
              </a:spcAft>
              <a:buSzPct val="145161"/>
              <a:buNone/>
            </a:pPr>
            <a:r>
              <a:rPr lang="en" sz="1600"/>
              <a:t>Write 4 pages to disk: 4 IOs</a:t>
            </a:r>
            <a:endParaRPr sz="1600"/>
          </a:p>
          <a:p>
            <a:pPr indent="0" lvl="0" marL="0" rtl="0" algn="l">
              <a:lnSpc>
                <a:spcPct val="115000"/>
              </a:lnSpc>
              <a:spcBef>
                <a:spcPts val="0"/>
              </a:spcBef>
              <a:spcAft>
                <a:spcPts val="0"/>
              </a:spcAft>
              <a:buSzPct val="145161"/>
              <a:buNone/>
            </a:pPr>
            <a:r>
              <a:t/>
            </a:r>
            <a:endParaRPr sz="1600"/>
          </a:p>
        </p:txBody>
      </p:sp>
      <p:sp>
        <p:nvSpPr>
          <p:cNvPr id="272" name="Google Shape;272;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cxnSp>
        <p:nvCxnSpPr>
          <p:cNvPr id="273" name="Google Shape;273;p19"/>
          <p:cNvCxnSpPr>
            <a:endCxn id="274" idx="1"/>
          </p:cNvCxnSpPr>
          <p:nvPr/>
        </p:nvCxnSpPr>
        <p:spPr>
          <a:xfrm>
            <a:off x="5657825" y="2950475"/>
            <a:ext cx="544500" cy="0"/>
          </a:xfrm>
          <a:prstGeom prst="straightConnector1">
            <a:avLst/>
          </a:prstGeom>
          <a:noFill/>
          <a:ln cap="flat" cmpd="sng" w="9525">
            <a:solidFill>
              <a:srgbClr val="595959"/>
            </a:solidFill>
            <a:prstDash val="solid"/>
            <a:round/>
            <a:headEnd len="sm" w="sm" type="none"/>
            <a:tailEnd len="med" w="med" type="triangle"/>
          </a:ln>
        </p:spPr>
      </p:cxnSp>
      <p:sp>
        <p:nvSpPr>
          <p:cNvPr id="274" name="Google Shape;274;p19"/>
          <p:cNvSpPr/>
          <p:nvPr/>
        </p:nvSpPr>
        <p:spPr>
          <a:xfrm>
            <a:off x="6202325" y="2612375"/>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0, 1</a:t>
            </a:r>
            <a:endParaRPr b="0" i="0" sz="1400" u="none" cap="none" strike="noStrike">
              <a:solidFill>
                <a:srgbClr val="FF0000"/>
              </a:solidFill>
              <a:latin typeface="Proxima Nova"/>
              <a:ea typeface="Proxima Nova"/>
              <a:cs typeface="Proxima Nova"/>
              <a:sym typeface="Proxima Nova"/>
            </a:endParaRPr>
          </a:p>
        </p:txBody>
      </p:sp>
      <p:sp>
        <p:nvSpPr>
          <p:cNvPr id="275" name="Google Shape;275;p19"/>
          <p:cNvSpPr txBox="1"/>
          <p:nvPr/>
        </p:nvSpPr>
        <p:spPr>
          <a:xfrm>
            <a:off x="385425" y="3904200"/>
            <a:ext cx="71475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Load B data pages into buffer pages in memory, and sort them all at once. </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276" name="Google Shape;276;p19"/>
          <p:cNvSpPr txBox="1"/>
          <p:nvPr/>
        </p:nvSpPr>
        <p:spPr>
          <a:xfrm>
            <a:off x="6202450" y="2263500"/>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1 sorted run of 4 pages</a:t>
            </a:r>
            <a:endParaRPr b="0" i="0" sz="1400" u="none" cap="none" strike="noStrike">
              <a:solidFill>
                <a:srgbClr val="000000"/>
              </a:solidFill>
              <a:latin typeface="Arial"/>
              <a:ea typeface="Arial"/>
              <a:cs typeface="Arial"/>
              <a:sym typeface="Arial"/>
            </a:endParaRPr>
          </a:p>
        </p:txBody>
      </p:sp>
      <p:sp>
        <p:nvSpPr>
          <p:cNvPr id="277" name="Google Shape;277;p19"/>
          <p:cNvSpPr/>
          <p:nvPr/>
        </p:nvSpPr>
        <p:spPr>
          <a:xfrm>
            <a:off x="6833825" y="261236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6, 9</a:t>
            </a:r>
            <a:endParaRPr b="0" i="0" sz="1400" u="none" cap="none" strike="noStrike">
              <a:solidFill>
                <a:srgbClr val="FF0000"/>
              </a:solidFill>
              <a:latin typeface="Proxima Nova"/>
              <a:ea typeface="Proxima Nova"/>
              <a:cs typeface="Proxima Nova"/>
              <a:sym typeface="Proxima Nova"/>
            </a:endParaRPr>
          </a:p>
        </p:txBody>
      </p:sp>
      <p:sp>
        <p:nvSpPr>
          <p:cNvPr id="278" name="Google Shape;278;p19"/>
          <p:cNvSpPr/>
          <p:nvPr/>
        </p:nvSpPr>
        <p:spPr>
          <a:xfrm>
            <a:off x="7465325" y="2612375"/>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10, 17</a:t>
            </a:r>
            <a:endParaRPr b="0" i="0" sz="1400" u="none" cap="none" strike="noStrike">
              <a:solidFill>
                <a:srgbClr val="FF0000"/>
              </a:solidFill>
              <a:latin typeface="Proxima Nova"/>
              <a:ea typeface="Proxima Nova"/>
              <a:cs typeface="Proxima Nova"/>
              <a:sym typeface="Proxima Nova"/>
            </a:endParaRPr>
          </a:p>
        </p:txBody>
      </p:sp>
      <p:sp>
        <p:nvSpPr>
          <p:cNvPr id="279" name="Google Shape;279;p19"/>
          <p:cNvSpPr/>
          <p:nvPr/>
        </p:nvSpPr>
        <p:spPr>
          <a:xfrm>
            <a:off x="8096700" y="2612375"/>
            <a:ext cx="7356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20, 25</a:t>
            </a:r>
            <a:endParaRPr b="0" i="0" sz="1400" u="none" cap="none" strike="noStrike">
              <a:solidFill>
                <a:srgbClr val="FF0000"/>
              </a:solidFill>
              <a:latin typeface="Proxima Nova"/>
              <a:ea typeface="Proxima Nova"/>
              <a:cs typeface="Proxima Nova"/>
              <a:sym typeface="Proxima Nova"/>
            </a:endParaRPr>
          </a:p>
        </p:txBody>
      </p:sp>
      <p:sp>
        <p:nvSpPr>
          <p:cNvPr id="280" name="Google Shape;280;p19"/>
          <p:cNvSpPr/>
          <p:nvPr/>
        </p:nvSpPr>
        <p:spPr>
          <a:xfrm>
            <a:off x="2939050" y="2327675"/>
            <a:ext cx="2718900" cy="12456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0, 1, 6, 9, 10, 17, 20, 25</a:t>
            </a:r>
            <a:endParaRPr b="0" i="0" sz="1400" u="none" cap="none" strike="noStrike">
              <a:solidFill>
                <a:srgbClr val="000000"/>
              </a:solidFill>
              <a:latin typeface="Proxima Nova"/>
              <a:ea typeface="Proxima Nova"/>
              <a:cs typeface="Proxima Nova"/>
              <a:sym typeface="Proxima Nova"/>
            </a:endParaRPr>
          </a:p>
        </p:txBody>
      </p:sp>
      <p:cxnSp>
        <p:nvCxnSpPr>
          <p:cNvPr id="281" name="Google Shape;281;p19"/>
          <p:cNvCxnSpPr/>
          <p:nvPr/>
        </p:nvCxnSpPr>
        <p:spPr>
          <a:xfrm>
            <a:off x="2707150" y="2693275"/>
            <a:ext cx="231900" cy="119100"/>
          </a:xfrm>
          <a:prstGeom prst="straightConnector1">
            <a:avLst/>
          </a:prstGeom>
          <a:noFill/>
          <a:ln cap="flat" cmpd="sng" w="9525">
            <a:solidFill>
              <a:srgbClr val="595959"/>
            </a:solidFill>
            <a:prstDash val="solid"/>
            <a:round/>
            <a:headEnd len="sm" w="sm" type="none"/>
            <a:tailEnd len="med" w="med" type="triangle"/>
          </a:ln>
        </p:spPr>
      </p:cxnSp>
      <p:cxnSp>
        <p:nvCxnSpPr>
          <p:cNvPr id="282" name="Google Shape;282;p19"/>
          <p:cNvCxnSpPr/>
          <p:nvPr/>
        </p:nvCxnSpPr>
        <p:spPr>
          <a:xfrm>
            <a:off x="2707150" y="2362125"/>
            <a:ext cx="231900" cy="77100"/>
          </a:xfrm>
          <a:prstGeom prst="straightConnector1">
            <a:avLst/>
          </a:prstGeom>
          <a:noFill/>
          <a:ln cap="flat" cmpd="sng" w="9525">
            <a:solidFill>
              <a:srgbClr val="595959"/>
            </a:solidFill>
            <a:prstDash val="solid"/>
            <a:round/>
            <a:headEnd len="sm" w="sm" type="none"/>
            <a:tailEnd len="med" w="med" type="triangle"/>
          </a:ln>
        </p:spPr>
      </p:cxnSp>
      <p:cxnSp>
        <p:nvCxnSpPr>
          <p:cNvPr id="283" name="Google Shape;283;p19"/>
          <p:cNvCxnSpPr/>
          <p:nvPr/>
        </p:nvCxnSpPr>
        <p:spPr>
          <a:xfrm>
            <a:off x="2707150" y="3066425"/>
            <a:ext cx="231900" cy="36000"/>
          </a:xfrm>
          <a:prstGeom prst="straightConnector1">
            <a:avLst/>
          </a:prstGeom>
          <a:noFill/>
          <a:ln cap="flat" cmpd="sng" w="9525">
            <a:solidFill>
              <a:srgbClr val="595959"/>
            </a:solidFill>
            <a:prstDash val="solid"/>
            <a:round/>
            <a:headEnd len="sm" w="sm" type="none"/>
            <a:tailEnd len="med" w="med" type="triangle"/>
          </a:ln>
        </p:spPr>
      </p:cxnSp>
      <p:cxnSp>
        <p:nvCxnSpPr>
          <p:cNvPr id="284" name="Google Shape;284;p19"/>
          <p:cNvCxnSpPr/>
          <p:nvPr/>
        </p:nvCxnSpPr>
        <p:spPr>
          <a:xfrm flipH="1" rot="10800000">
            <a:off x="2707150" y="3414125"/>
            <a:ext cx="231900" cy="3600"/>
          </a:xfrm>
          <a:prstGeom prst="straightConnector1">
            <a:avLst/>
          </a:prstGeom>
          <a:noFill/>
          <a:ln cap="flat" cmpd="sng" w="9525">
            <a:solidFill>
              <a:srgbClr val="595959"/>
            </a:solidFill>
            <a:prstDash val="solid"/>
            <a:round/>
            <a:headEnd len="sm" w="sm" type="none"/>
            <a:tailEnd len="med" w="med" type="triangle"/>
          </a:ln>
        </p:spPr>
      </p:cxnSp>
      <p:sp>
        <p:nvSpPr>
          <p:cNvPr id="285" name="Google Shape;285;p19"/>
          <p:cNvSpPr/>
          <p:nvPr/>
        </p:nvSpPr>
        <p:spPr>
          <a:xfrm>
            <a:off x="804850" y="2209525"/>
            <a:ext cx="19026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data page: 6, 1</a:t>
            </a:r>
            <a:endParaRPr b="0" i="0" sz="1400" u="none" cap="none" strike="noStrike">
              <a:solidFill>
                <a:srgbClr val="000000"/>
              </a:solidFill>
              <a:latin typeface="Proxima Nova"/>
              <a:ea typeface="Proxima Nova"/>
              <a:cs typeface="Proxima Nova"/>
              <a:sym typeface="Proxima Nova"/>
            </a:endParaRPr>
          </a:p>
        </p:txBody>
      </p:sp>
      <p:sp>
        <p:nvSpPr>
          <p:cNvPr id="286" name="Google Shape;286;p19"/>
          <p:cNvSpPr/>
          <p:nvPr/>
        </p:nvSpPr>
        <p:spPr>
          <a:xfrm>
            <a:off x="804850" y="2560800"/>
            <a:ext cx="19026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data page: 25, 20</a:t>
            </a:r>
            <a:endParaRPr b="0" i="0" sz="1400" u="none" cap="none" strike="noStrike">
              <a:solidFill>
                <a:srgbClr val="000000"/>
              </a:solidFill>
              <a:latin typeface="Proxima Nova"/>
              <a:ea typeface="Proxima Nova"/>
              <a:cs typeface="Proxima Nova"/>
              <a:sym typeface="Proxima Nova"/>
            </a:endParaRPr>
          </a:p>
        </p:txBody>
      </p:sp>
      <p:sp>
        <p:nvSpPr>
          <p:cNvPr id="287" name="Google Shape;287;p19"/>
          <p:cNvSpPr/>
          <p:nvPr/>
        </p:nvSpPr>
        <p:spPr>
          <a:xfrm>
            <a:off x="804850" y="2912075"/>
            <a:ext cx="19026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data page: 0, 10</a:t>
            </a:r>
            <a:endParaRPr b="0" i="0" sz="1400" u="none" cap="none" strike="noStrike">
              <a:solidFill>
                <a:srgbClr val="000000"/>
              </a:solidFill>
              <a:latin typeface="Proxima Nova"/>
              <a:ea typeface="Proxima Nova"/>
              <a:cs typeface="Proxima Nova"/>
              <a:sym typeface="Proxima Nova"/>
            </a:endParaRPr>
          </a:p>
        </p:txBody>
      </p:sp>
      <p:sp>
        <p:nvSpPr>
          <p:cNvPr id="288" name="Google Shape;288;p19"/>
          <p:cNvSpPr/>
          <p:nvPr/>
        </p:nvSpPr>
        <p:spPr>
          <a:xfrm>
            <a:off x="804850" y="3263350"/>
            <a:ext cx="19026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data page: 9, 17 </a:t>
            </a:r>
            <a:endParaRPr b="0" i="0" sz="1400" u="none" cap="none" strike="noStrike">
              <a:solidFill>
                <a:srgbClr val="000000"/>
              </a:solidFill>
              <a:latin typeface="Proxima Nova"/>
              <a:ea typeface="Proxima Nova"/>
              <a:cs typeface="Proxima Nova"/>
              <a:sym typeface="Proxima Nova"/>
            </a:endParaRPr>
          </a:p>
        </p:txBody>
      </p:sp>
      <p:sp>
        <p:nvSpPr>
          <p:cNvPr id="289" name="Google Shape;289;p19"/>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8</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1" name="Shape 2331"/>
        <p:cNvGrpSpPr/>
        <p:nvPr/>
      </p:nvGrpSpPr>
      <p:grpSpPr>
        <a:xfrm>
          <a:off x="0" y="0"/>
          <a:ext cx="0" cy="0"/>
          <a:chOff x="0" y="0"/>
          <a:chExt cx="0" cy="0"/>
        </a:xfrm>
      </p:grpSpPr>
      <p:sp>
        <p:nvSpPr>
          <p:cNvPr id="2332" name="Google Shape;2332;p128"/>
          <p:cNvSpPr txBox="1"/>
          <p:nvPr>
            <p:ph idx="1" type="body"/>
          </p:nvPr>
        </p:nvSpPr>
        <p:spPr>
          <a:xfrm>
            <a:off x="311700" y="1152475"/>
            <a:ext cx="8425800" cy="3669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2400"/>
              <a:t>We want to hash N = 100 pages using B = 10 buffer pages. Suppose in the initial partitioning pass, the pages are </a:t>
            </a:r>
            <a:r>
              <a:rPr b="1" lang="en" sz="2400"/>
              <a:t>unevenly hashed</a:t>
            </a:r>
            <a:r>
              <a:rPr lang="en" sz="2400"/>
              <a:t> into partitions of 10, 20, 20, and 50 pages (</a:t>
            </a:r>
            <a:r>
              <a:rPr i="1" lang="en" sz="2400"/>
              <a:t>the first pass is not related to the number of buffer pages we have</a:t>
            </a:r>
            <a:r>
              <a:rPr lang="en" sz="2400"/>
              <a:t>).</a:t>
            </a:r>
            <a:endParaRPr sz="2400"/>
          </a:p>
          <a:p>
            <a:pPr indent="0" lvl="0" marL="0" marR="0" rtl="0" algn="l">
              <a:lnSpc>
                <a:spcPct val="115000"/>
              </a:lnSpc>
              <a:spcBef>
                <a:spcPts val="1600"/>
              </a:spcBef>
              <a:spcAft>
                <a:spcPts val="0"/>
              </a:spcAft>
              <a:buSzPts val="1800"/>
              <a:buNone/>
            </a:pPr>
            <a:r>
              <a:rPr lang="en" sz="2400"/>
              <a:t>Assuming </a:t>
            </a:r>
            <a:r>
              <a:rPr b="1" lang="en" sz="2400"/>
              <a:t>uniform hash functions</a:t>
            </a:r>
            <a:r>
              <a:rPr lang="en" sz="2400"/>
              <a:t> are used for every partitioning pass after this pass, what is the total I/O cost for External Hashing? </a:t>
            </a:r>
            <a:endParaRPr sz="2400"/>
          </a:p>
          <a:p>
            <a:pPr indent="0" lvl="0" marL="0" marR="0" rtl="0" algn="l">
              <a:lnSpc>
                <a:spcPct val="115000"/>
              </a:lnSpc>
              <a:spcBef>
                <a:spcPts val="1600"/>
              </a:spcBef>
              <a:spcAft>
                <a:spcPts val="1600"/>
              </a:spcAft>
              <a:buSzPts val="1800"/>
              <a:buNone/>
            </a:pPr>
            <a:r>
              <a:t/>
            </a:r>
            <a:endParaRPr sz="2400">
              <a:solidFill>
                <a:srgbClr val="EC5D57"/>
              </a:solidFill>
            </a:endParaRPr>
          </a:p>
        </p:txBody>
      </p:sp>
      <p:sp>
        <p:nvSpPr>
          <p:cNvPr id="2333" name="Google Shape;2333;p1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Worksheet - Hashing (e)</a:t>
            </a:r>
            <a:endParaRPr sz="3000"/>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7" name="Shape 2337"/>
        <p:cNvGrpSpPr/>
        <p:nvPr/>
      </p:nvGrpSpPr>
      <p:grpSpPr>
        <a:xfrm>
          <a:off x="0" y="0"/>
          <a:ext cx="0" cy="0"/>
          <a:chOff x="0" y="0"/>
          <a:chExt cx="0" cy="0"/>
        </a:xfrm>
      </p:grpSpPr>
      <p:sp>
        <p:nvSpPr>
          <p:cNvPr id="2338" name="Google Shape;2338;p129"/>
          <p:cNvSpPr txBox="1"/>
          <p:nvPr/>
        </p:nvSpPr>
        <p:spPr>
          <a:xfrm>
            <a:off x="5416138" y="2443788"/>
            <a:ext cx="596100" cy="596100"/>
          </a:xfrm>
          <a:prstGeom prst="rect">
            <a:avLst/>
          </a:prstGeom>
          <a:solidFill>
            <a:srgbClr val="93C47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3</a:t>
            </a:r>
            <a:endParaRPr b="0" i="0" sz="1400" u="none" cap="none" strike="noStrike">
              <a:solidFill>
                <a:srgbClr val="000000"/>
              </a:solidFill>
              <a:latin typeface="Proxima Nova"/>
              <a:ea typeface="Proxima Nova"/>
              <a:cs typeface="Proxima Nova"/>
              <a:sym typeface="Proxima Nova"/>
            </a:endParaRPr>
          </a:p>
        </p:txBody>
      </p:sp>
      <p:sp>
        <p:nvSpPr>
          <p:cNvPr id="2339" name="Google Shape;2339;p129"/>
          <p:cNvSpPr txBox="1"/>
          <p:nvPr>
            <p:ph idx="1" type="body"/>
          </p:nvPr>
        </p:nvSpPr>
        <p:spPr>
          <a:xfrm>
            <a:off x="311700" y="878988"/>
            <a:ext cx="8488500" cy="50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SzPts val="1800"/>
              <a:buNone/>
            </a:pPr>
            <a:r>
              <a:rPr lang="en" sz="2000">
                <a:solidFill>
                  <a:srgbClr val="E06666"/>
                </a:solidFill>
              </a:rPr>
              <a:t>Reads in red</a:t>
            </a:r>
            <a:r>
              <a:rPr lang="en" sz="2000">
                <a:solidFill>
                  <a:srgbClr val="434343"/>
                </a:solidFill>
              </a:rPr>
              <a:t>, </a:t>
            </a:r>
            <a:r>
              <a:rPr lang="en" sz="2000">
                <a:solidFill>
                  <a:srgbClr val="6D9EEB"/>
                </a:solidFill>
              </a:rPr>
              <a:t>writes in blue</a:t>
            </a:r>
            <a:r>
              <a:rPr lang="en" sz="2000">
                <a:solidFill>
                  <a:srgbClr val="434343"/>
                </a:solidFill>
              </a:rPr>
              <a:t>, </a:t>
            </a:r>
            <a:r>
              <a:rPr lang="en" sz="2000">
                <a:solidFill>
                  <a:srgbClr val="93C47D"/>
                </a:solidFill>
              </a:rPr>
              <a:t>green indicates can fit into buffers</a:t>
            </a:r>
            <a:endParaRPr sz="2000">
              <a:solidFill>
                <a:srgbClr val="93C47D"/>
              </a:solidFill>
            </a:endParaRPr>
          </a:p>
        </p:txBody>
      </p:sp>
      <p:sp>
        <p:nvSpPr>
          <p:cNvPr id="2340" name="Google Shape;2340;p129"/>
          <p:cNvSpPr txBox="1"/>
          <p:nvPr>
            <p:ph type="title"/>
          </p:nvPr>
        </p:nvSpPr>
        <p:spPr>
          <a:xfrm>
            <a:off x="311700" y="296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Worksheet - Hashing (e)</a:t>
            </a:r>
            <a:endParaRPr sz="3000"/>
          </a:p>
        </p:txBody>
      </p:sp>
      <p:sp>
        <p:nvSpPr>
          <p:cNvPr id="2341" name="Google Shape;2341;p129"/>
          <p:cNvSpPr txBox="1"/>
          <p:nvPr/>
        </p:nvSpPr>
        <p:spPr>
          <a:xfrm>
            <a:off x="1295150" y="2883925"/>
            <a:ext cx="596100" cy="596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100</a:t>
            </a:r>
            <a:endParaRPr b="0" i="0" sz="1400" u="none" cap="none" strike="noStrike">
              <a:solidFill>
                <a:srgbClr val="000000"/>
              </a:solidFill>
              <a:latin typeface="Proxima Nova"/>
              <a:ea typeface="Proxima Nova"/>
              <a:cs typeface="Proxima Nova"/>
              <a:sym typeface="Proxima Nova"/>
            </a:endParaRPr>
          </a:p>
        </p:txBody>
      </p:sp>
      <p:sp>
        <p:nvSpPr>
          <p:cNvPr id="2342" name="Google Shape;2342;p129"/>
          <p:cNvSpPr/>
          <p:nvPr/>
        </p:nvSpPr>
        <p:spPr>
          <a:xfrm>
            <a:off x="707650" y="2991025"/>
            <a:ext cx="541200" cy="381900"/>
          </a:xfrm>
          <a:prstGeom prst="rightArrow">
            <a:avLst>
              <a:gd fmla="val 50000" name="adj1"/>
              <a:gd fmla="val 50000" name="adj2"/>
            </a:avLst>
          </a:prstGeom>
          <a:solidFill>
            <a:srgbClr val="E0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Proxima Nova"/>
                <a:ea typeface="Proxima Nova"/>
                <a:cs typeface="Proxima Nova"/>
                <a:sym typeface="Proxima Nova"/>
              </a:rPr>
              <a:t>100</a:t>
            </a:r>
            <a:endParaRPr b="0" i="0" sz="1200" u="none" cap="none" strike="noStrike">
              <a:solidFill>
                <a:srgbClr val="FFFFFF"/>
              </a:solidFill>
              <a:latin typeface="Proxima Nova"/>
              <a:ea typeface="Proxima Nova"/>
              <a:cs typeface="Proxima Nova"/>
              <a:sym typeface="Proxima Nova"/>
            </a:endParaRPr>
          </a:p>
        </p:txBody>
      </p:sp>
      <p:sp>
        <p:nvSpPr>
          <p:cNvPr id="2343" name="Google Shape;2343;p129"/>
          <p:cNvSpPr txBox="1"/>
          <p:nvPr/>
        </p:nvSpPr>
        <p:spPr>
          <a:xfrm>
            <a:off x="2319050" y="2450025"/>
            <a:ext cx="596100" cy="596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20</a:t>
            </a:r>
            <a:endParaRPr b="0" i="0" sz="1400" u="none" cap="none" strike="noStrike">
              <a:solidFill>
                <a:srgbClr val="000000"/>
              </a:solidFill>
              <a:latin typeface="Proxima Nova"/>
              <a:ea typeface="Proxima Nova"/>
              <a:cs typeface="Proxima Nova"/>
              <a:sym typeface="Proxima Nova"/>
            </a:endParaRPr>
          </a:p>
        </p:txBody>
      </p:sp>
      <p:sp>
        <p:nvSpPr>
          <p:cNvPr id="2344" name="Google Shape;2344;p129"/>
          <p:cNvSpPr txBox="1"/>
          <p:nvPr/>
        </p:nvSpPr>
        <p:spPr>
          <a:xfrm>
            <a:off x="2319050" y="3317825"/>
            <a:ext cx="596100" cy="596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20</a:t>
            </a:r>
            <a:endParaRPr b="0" i="0" sz="1400" u="none" cap="none" strike="noStrike">
              <a:solidFill>
                <a:srgbClr val="000000"/>
              </a:solidFill>
              <a:latin typeface="Proxima Nova"/>
              <a:ea typeface="Proxima Nova"/>
              <a:cs typeface="Proxima Nova"/>
              <a:sym typeface="Proxima Nova"/>
            </a:endParaRPr>
          </a:p>
        </p:txBody>
      </p:sp>
      <p:sp>
        <p:nvSpPr>
          <p:cNvPr id="2345" name="Google Shape;2345;p129"/>
          <p:cNvSpPr txBox="1"/>
          <p:nvPr/>
        </p:nvSpPr>
        <p:spPr>
          <a:xfrm>
            <a:off x="2319050" y="4185625"/>
            <a:ext cx="596100" cy="596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50</a:t>
            </a:r>
            <a:endParaRPr b="0" i="0" sz="1400" u="none" cap="none" strike="noStrike">
              <a:solidFill>
                <a:srgbClr val="000000"/>
              </a:solidFill>
              <a:latin typeface="Proxima Nova"/>
              <a:ea typeface="Proxima Nova"/>
              <a:cs typeface="Proxima Nova"/>
              <a:sym typeface="Proxima Nova"/>
            </a:endParaRPr>
          </a:p>
        </p:txBody>
      </p:sp>
      <p:sp>
        <p:nvSpPr>
          <p:cNvPr id="2346" name="Google Shape;2346;p129"/>
          <p:cNvSpPr txBox="1"/>
          <p:nvPr/>
        </p:nvSpPr>
        <p:spPr>
          <a:xfrm>
            <a:off x="2319050" y="1582225"/>
            <a:ext cx="596100" cy="596100"/>
          </a:xfrm>
          <a:prstGeom prst="rect">
            <a:avLst/>
          </a:prstGeom>
          <a:solidFill>
            <a:srgbClr val="93C47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10</a:t>
            </a:r>
            <a:endParaRPr b="0" i="0" sz="1400" u="none" cap="none" strike="noStrike">
              <a:solidFill>
                <a:srgbClr val="000000"/>
              </a:solidFill>
              <a:latin typeface="Proxima Nova"/>
              <a:ea typeface="Proxima Nova"/>
              <a:cs typeface="Proxima Nova"/>
              <a:sym typeface="Proxima Nova"/>
            </a:endParaRPr>
          </a:p>
        </p:txBody>
      </p:sp>
      <p:cxnSp>
        <p:nvCxnSpPr>
          <p:cNvPr id="2347" name="Google Shape;2347;p129"/>
          <p:cNvCxnSpPr>
            <a:stCxn id="2341" idx="3"/>
            <a:endCxn id="2346" idx="1"/>
          </p:cNvCxnSpPr>
          <p:nvPr/>
        </p:nvCxnSpPr>
        <p:spPr>
          <a:xfrm flipH="1" rot="10800000">
            <a:off x="1891250" y="1880275"/>
            <a:ext cx="427800" cy="1301700"/>
          </a:xfrm>
          <a:prstGeom prst="straightConnector1">
            <a:avLst/>
          </a:prstGeom>
          <a:noFill/>
          <a:ln cap="flat" cmpd="sng" w="9525">
            <a:solidFill>
              <a:srgbClr val="000000"/>
            </a:solidFill>
            <a:prstDash val="solid"/>
            <a:round/>
            <a:headEnd len="sm" w="sm" type="none"/>
            <a:tailEnd len="med" w="med" type="triangle"/>
          </a:ln>
        </p:spPr>
      </p:cxnSp>
      <p:cxnSp>
        <p:nvCxnSpPr>
          <p:cNvPr id="2348" name="Google Shape;2348;p129"/>
          <p:cNvCxnSpPr>
            <a:stCxn id="2341" idx="3"/>
            <a:endCxn id="2343" idx="1"/>
          </p:cNvCxnSpPr>
          <p:nvPr/>
        </p:nvCxnSpPr>
        <p:spPr>
          <a:xfrm flipH="1" rot="10800000">
            <a:off x="1891250" y="2748175"/>
            <a:ext cx="427800" cy="433800"/>
          </a:xfrm>
          <a:prstGeom prst="straightConnector1">
            <a:avLst/>
          </a:prstGeom>
          <a:noFill/>
          <a:ln cap="flat" cmpd="sng" w="9525">
            <a:solidFill>
              <a:srgbClr val="000000"/>
            </a:solidFill>
            <a:prstDash val="solid"/>
            <a:round/>
            <a:headEnd len="sm" w="sm" type="none"/>
            <a:tailEnd len="med" w="med" type="triangle"/>
          </a:ln>
        </p:spPr>
      </p:cxnSp>
      <p:cxnSp>
        <p:nvCxnSpPr>
          <p:cNvPr id="2349" name="Google Shape;2349;p129"/>
          <p:cNvCxnSpPr>
            <a:stCxn id="2341" idx="3"/>
            <a:endCxn id="2344" idx="1"/>
          </p:cNvCxnSpPr>
          <p:nvPr/>
        </p:nvCxnSpPr>
        <p:spPr>
          <a:xfrm>
            <a:off x="1891250" y="3181975"/>
            <a:ext cx="427800" cy="433800"/>
          </a:xfrm>
          <a:prstGeom prst="straightConnector1">
            <a:avLst/>
          </a:prstGeom>
          <a:noFill/>
          <a:ln cap="flat" cmpd="sng" w="9525">
            <a:solidFill>
              <a:srgbClr val="000000"/>
            </a:solidFill>
            <a:prstDash val="solid"/>
            <a:round/>
            <a:headEnd len="sm" w="sm" type="none"/>
            <a:tailEnd len="med" w="med" type="triangle"/>
          </a:ln>
        </p:spPr>
      </p:cxnSp>
      <p:cxnSp>
        <p:nvCxnSpPr>
          <p:cNvPr id="2350" name="Google Shape;2350;p129"/>
          <p:cNvCxnSpPr>
            <a:stCxn id="2341" idx="3"/>
            <a:endCxn id="2345" idx="1"/>
          </p:cNvCxnSpPr>
          <p:nvPr/>
        </p:nvCxnSpPr>
        <p:spPr>
          <a:xfrm>
            <a:off x="1891250" y="3181975"/>
            <a:ext cx="427800" cy="1301700"/>
          </a:xfrm>
          <a:prstGeom prst="straightConnector1">
            <a:avLst/>
          </a:prstGeom>
          <a:noFill/>
          <a:ln cap="flat" cmpd="sng" w="9525">
            <a:solidFill>
              <a:srgbClr val="000000"/>
            </a:solidFill>
            <a:prstDash val="solid"/>
            <a:round/>
            <a:headEnd len="sm" w="sm" type="none"/>
            <a:tailEnd len="med" w="med" type="triangle"/>
          </a:ln>
        </p:spPr>
      </p:cxnSp>
      <p:sp>
        <p:nvSpPr>
          <p:cNvPr id="2351" name="Google Shape;2351;p129"/>
          <p:cNvSpPr/>
          <p:nvPr/>
        </p:nvSpPr>
        <p:spPr>
          <a:xfrm>
            <a:off x="2961548" y="1687750"/>
            <a:ext cx="541200" cy="381900"/>
          </a:xfrm>
          <a:prstGeom prst="rightArrow">
            <a:avLst>
              <a:gd fmla="val 50000" name="adj1"/>
              <a:gd fmla="val 50000" name="adj2"/>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Proxima Nova"/>
                <a:ea typeface="Proxima Nova"/>
                <a:cs typeface="Proxima Nova"/>
                <a:sym typeface="Proxima Nova"/>
              </a:rPr>
              <a:t>10</a:t>
            </a:r>
            <a:endParaRPr b="0" i="0" sz="1200" u="none" cap="none" strike="noStrike">
              <a:solidFill>
                <a:srgbClr val="FFFFFF"/>
              </a:solidFill>
              <a:latin typeface="Proxima Nova"/>
              <a:ea typeface="Proxima Nova"/>
              <a:cs typeface="Proxima Nova"/>
              <a:sym typeface="Proxima Nova"/>
            </a:endParaRPr>
          </a:p>
        </p:txBody>
      </p:sp>
      <p:sp>
        <p:nvSpPr>
          <p:cNvPr id="2352" name="Google Shape;2352;p129"/>
          <p:cNvSpPr/>
          <p:nvPr/>
        </p:nvSpPr>
        <p:spPr>
          <a:xfrm>
            <a:off x="3549148" y="1679938"/>
            <a:ext cx="541200" cy="381900"/>
          </a:xfrm>
          <a:prstGeom prst="rightArrow">
            <a:avLst>
              <a:gd fmla="val 50000" name="adj1"/>
              <a:gd fmla="val 50000" name="adj2"/>
            </a:avLst>
          </a:prstGeom>
          <a:solidFill>
            <a:srgbClr val="E0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Proxima Nova"/>
                <a:ea typeface="Proxima Nova"/>
                <a:cs typeface="Proxima Nova"/>
                <a:sym typeface="Proxima Nova"/>
              </a:rPr>
              <a:t>10</a:t>
            </a:r>
            <a:endParaRPr b="0" i="0" sz="1200" u="none" cap="none" strike="noStrike">
              <a:solidFill>
                <a:srgbClr val="FFFFFF"/>
              </a:solidFill>
              <a:latin typeface="Proxima Nova"/>
              <a:ea typeface="Proxima Nova"/>
              <a:cs typeface="Proxima Nova"/>
              <a:sym typeface="Proxima Nova"/>
            </a:endParaRPr>
          </a:p>
        </p:txBody>
      </p:sp>
      <p:sp>
        <p:nvSpPr>
          <p:cNvPr id="2353" name="Google Shape;2353;p129"/>
          <p:cNvSpPr/>
          <p:nvPr/>
        </p:nvSpPr>
        <p:spPr>
          <a:xfrm>
            <a:off x="4743898" y="1681513"/>
            <a:ext cx="541200" cy="381900"/>
          </a:xfrm>
          <a:prstGeom prst="rightArrow">
            <a:avLst>
              <a:gd fmla="val 50000" name="adj1"/>
              <a:gd fmla="val 50000" name="adj2"/>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Proxima Nova"/>
                <a:ea typeface="Proxima Nova"/>
                <a:cs typeface="Proxima Nova"/>
                <a:sym typeface="Proxima Nova"/>
              </a:rPr>
              <a:t>10</a:t>
            </a:r>
            <a:endParaRPr b="0" i="0" sz="1200" u="none" cap="none" strike="noStrike">
              <a:solidFill>
                <a:srgbClr val="FFFFFF"/>
              </a:solidFill>
              <a:latin typeface="Proxima Nova"/>
              <a:ea typeface="Proxima Nova"/>
              <a:cs typeface="Proxima Nova"/>
              <a:sym typeface="Proxima Nova"/>
            </a:endParaRPr>
          </a:p>
        </p:txBody>
      </p:sp>
      <p:sp>
        <p:nvSpPr>
          <p:cNvPr id="2354" name="Google Shape;2354;p129"/>
          <p:cNvSpPr/>
          <p:nvPr/>
        </p:nvSpPr>
        <p:spPr>
          <a:xfrm>
            <a:off x="2961548" y="2555550"/>
            <a:ext cx="541200" cy="381900"/>
          </a:xfrm>
          <a:prstGeom prst="rightArrow">
            <a:avLst>
              <a:gd fmla="val 50000" name="adj1"/>
              <a:gd fmla="val 50000" name="adj2"/>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Proxima Nova"/>
                <a:ea typeface="Proxima Nova"/>
                <a:cs typeface="Proxima Nova"/>
                <a:sym typeface="Proxima Nova"/>
              </a:rPr>
              <a:t>20</a:t>
            </a:r>
            <a:endParaRPr b="0" i="0" sz="1200" u="none" cap="none" strike="noStrike">
              <a:solidFill>
                <a:srgbClr val="FFFFFF"/>
              </a:solidFill>
              <a:latin typeface="Proxima Nova"/>
              <a:ea typeface="Proxima Nova"/>
              <a:cs typeface="Proxima Nova"/>
              <a:sym typeface="Proxima Nova"/>
            </a:endParaRPr>
          </a:p>
        </p:txBody>
      </p:sp>
      <p:sp>
        <p:nvSpPr>
          <p:cNvPr id="2355" name="Google Shape;2355;p129"/>
          <p:cNvSpPr/>
          <p:nvPr/>
        </p:nvSpPr>
        <p:spPr>
          <a:xfrm>
            <a:off x="3549148" y="2547738"/>
            <a:ext cx="541200" cy="381900"/>
          </a:xfrm>
          <a:prstGeom prst="rightArrow">
            <a:avLst>
              <a:gd fmla="val 50000" name="adj1"/>
              <a:gd fmla="val 50000" name="adj2"/>
            </a:avLst>
          </a:prstGeom>
          <a:solidFill>
            <a:srgbClr val="E0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Proxima Nova"/>
                <a:ea typeface="Proxima Nova"/>
                <a:cs typeface="Proxima Nova"/>
                <a:sym typeface="Proxima Nova"/>
              </a:rPr>
              <a:t>20</a:t>
            </a:r>
            <a:endParaRPr b="0" i="0" sz="1200" u="none" cap="none" strike="noStrike">
              <a:solidFill>
                <a:srgbClr val="FFFFFF"/>
              </a:solidFill>
              <a:latin typeface="Proxima Nova"/>
              <a:ea typeface="Proxima Nova"/>
              <a:cs typeface="Proxima Nova"/>
              <a:sym typeface="Proxima Nova"/>
            </a:endParaRPr>
          </a:p>
        </p:txBody>
      </p:sp>
      <p:sp>
        <p:nvSpPr>
          <p:cNvPr id="2356" name="Google Shape;2356;p129"/>
          <p:cNvSpPr txBox="1"/>
          <p:nvPr/>
        </p:nvSpPr>
        <p:spPr>
          <a:xfrm>
            <a:off x="4119063" y="2440638"/>
            <a:ext cx="596100" cy="596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20</a:t>
            </a:r>
            <a:endParaRPr b="0" i="0" sz="1400" u="none" cap="none" strike="noStrike">
              <a:solidFill>
                <a:srgbClr val="000000"/>
              </a:solidFill>
              <a:latin typeface="Proxima Nova"/>
              <a:ea typeface="Proxima Nova"/>
              <a:cs typeface="Proxima Nova"/>
              <a:sym typeface="Proxima Nova"/>
            </a:endParaRPr>
          </a:p>
        </p:txBody>
      </p:sp>
      <p:sp>
        <p:nvSpPr>
          <p:cNvPr id="2357" name="Google Shape;2357;p129"/>
          <p:cNvSpPr/>
          <p:nvPr/>
        </p:nvSpPr>
        <p:spPr>
          <a:xfrm>
            <a:off x="2961548" y="3423350"/>
            <a:ext cx="541200" cy="381900"/>
          </a:xfrm>
          <a:prstGeom prst="rightArrow">
            <a:avLst>
              <a:gd fmla="val 50000" name="adj1"/>
              <a:gd fmla="val 50000" name="adj2"/>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Proxima Nova"/>
                <a:ea typeface="Proxima Nova"/>
                <a:cs typeface="Proxima Nova"/>
                <a:sym typeface="Proxima Nova"/>
              </a:rPr>
              <a:t>20</a:t>
            </a:r>
            <a:endParaRPr b="0" i="0" sz="1200" u="none" cap="none" strike="noStrike">
              <a:solidFill>
                <a:srgbClr val="FFFFFF"/>
              </a:solidFill>
              <a:latin typeface="Proxima Nova"/>
              <a:ea typeface="Proxima Nova"/>
              <a:cs typeface="Proxima Nova"/>
              <a:sym typeface="Proxima Nova"/>
            </a:endParaRPr>
          </a:p>
        </p:txBody>
      </p:sp>
      <p:sp>
        <p:nvSpPr>
          <p:cNvPr id="2358" name="Google Shape;2358;p129"/>
          <p:cNvSpPr/>
          <p:nvPr/>
        </p:nvSpPr>
        <p:spPr>
          <a:xfrm>
            <a:off x="3549148" y="3415538"/>
            <a:ext cx="541200" cy="381900"/>
          </a:xfrm>
          <a:prstGeom prst="rightArrow">
            <a:avLst>
              <a:gd fmla="val 50000" name="adj1"/>
              <a:gd fmla="val 50000" name="adj2"/>
            </a:avLst>
          </a:prstGeom>
          <a:solidFill>
            <a:srgbClr val="E0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Proxima Nova"/>
                <a:ea typeface="Proxima Nova"/>
                <a:cs typeface="Proxima Nova"/>
                <a:sym typeface="Proxima Nova"/>
              </a:rPr>
              <a:t>20</a:t>
            </a:r>
            <a:endParaRPr b="0" i="0" sz="1200" u="none" cap="none" strike="noStrike">
              <a:solidFill>
                <a:srgbClr val="FFFFFF"/>
              </a:solidFill>
              <a:latin typeface="Proxima Nova"/>
              <a:ea typeface="Proxima Nova"/>
              <a:cs typeface="Proxima Nova"/>
              <a:sym typeface="Proxima Nova"/>
            </a:endParaRPr>
          </a:p>
        </p:txBody>
      </p:sp>
      <p:sp>
        <p:nvSpPr>
          <p:cNvPr id="2359" name="Google Shape;2359;p129"/>
          <p:cNvSpPr txBox="1"/>
          <p:nvPr/>
        </p:nvSpPr>
        <p:spPr>
          <a:xfrm>
            <a:off x="4119063" y="3308438"/>
            <a:ext cx="596100" cy="596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20</a:t>
            </a:r>
            <a:endParaRPr b="0" i="0" sz="1400" u="none" cap="none" strike="noStrike">
              <a:solidFill>
                <a:srgbClr val="000000"/>
              </a:solidFill>
              <a:latin typeface="Proxima Nova"/>
              <a:ea typeface="Proxima Nova"/>
              <a:cs typeface="Proxima Nova"/>
              <a:sym typeface="Proxima Nova"/>
            </a:endParaRPr>
          </a:p>
        </p:txBody>
      </p:sp>
      <p:sp>
        <p:nvSpPr>
          <p:cNvPr id="2360" name="Google Shape;2360;p129"/>
          <p:cNvSpPr txBox="1"/>
          <p:nvPr/>
        </p:nvSpPr>
        <p:spPr>
          <a:xfrm>
            <a:off x="5416138" y="3311588"/>
            <a:ext cx="596100" cy="596100"/>
          </a:xfrm>
          <a:prstGeom prst="rect">
            <a:avLst/>
          </a:prstGeom>
          <a:solidFill>
            <a:srgbClr val="93C47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3</a:t>
            </a:r>
            <a:endParaRPr b="0" i="0" sz="1400" u="none" cap="none" strike="noStrike">
              <a:solidFill>
                <a:srgbClr val="000000"/>
              </a:solidFill>
              <a:latin typeface="Proxima Nova"/>
              <a:ea typeface="Proxima Nova"/>
              <a:cs typeface="Proxima Nova"/>
              <a:sym typeface="Proxima Nova"/>
            </a:endParaRPr>
          </a:p>
        </p:txBody>
      </p:sp>
      <p:sp>
        <p:nvSpPr>
          <p:cNvPr id="2361" name="Google Shape;2361;p129"/>
          <p:cNvSpPr/>
          <p:nvPr/>
        </p:nvSpPr>
        <p:spPr>
          <a:xfrm>
            <a:off x="6072198" y="2563363"/>
            <a:ext cx="541200" cy="381900"/>
          </a:xfrm>
          <a:prstGeom prst="rightArrow">
            <a:avLst>
              <a:gd fmla="val 50000" name="adj1"/>
              <a:gd fmla="val 50000" name="adj2"/>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Proxima Nova"/>
                <a:ea typeface="Proxima Nova"/>
                <a:cs typeface="Proxima Nova"/>
                <a:sym typeface="Proxima Nova"/>
              </a:rPr>
              <a:t>27</a:t>
            </a:r>
            <a:endParaRPr b="0" i="0" sz="1200" u="none" cap="none" strike="noStrike">
              <a:solidFill>
                <a:srgbClr val="FFFFFF"/>
              </a:solidFill>
              <a:latin typeface="Proxima Nova"/>
              <a:ea typeface="Proxima Nova"/>
              <a:cs typeface="Proxima Nova"/>
              <a:sym typeface="Proxima Nova"/>
            </a:endParaRPr>
          </a:p>
        </p:txBody>
      </p:sp>
      <p:sp>
        <p:nvSpPr>
          <p:cNvPr id="2362" name="Google Shape;2362;p129"/>
          <p:cNvSpPr/>
          <p:nvPr/>
        </p:nvSpPr>
        <p:spPr>
          <a:xfrm>
            <a:off x="6673348" y="2555538"/>
            <a:ext cx="541200" cy="381900"/>
          </a:xfrm>
          <a:prstGeom prst="rightArrow">
            <a:avLst>
              <a:gd fmla="val 50000" name="adj1"/>
              <a:gd fmla="val 50000" name="adj2"/>
            </a:avLst>
          </a:prstGeom>
          <a:solidFill>
            <a:srgbClr val="E0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Proxima Nova"/>
                <a:ea typeface="Proxima Nova"/>
                <a:cs typeface="Proxima Nova"/>
                <a:sym typeface="Proxima Nova"/>
              </a:rPr>
              <a:t>27</a:t>
            </a:r>
            <a:endParaRPr b="0" i="0" sz="1200" u="none" cap="none" strike="noStrike">
              <a:solidFill>
                <a:srgbClr val="FFFFFF"/>
              </a:solidFill>
              <a:latin typeface="Proxima Nova"/>
              <a:ea typeface="Proxima Nova"/>
              <a:cs typeface="Proxima Nova"/>
              <a:sym typeface="Proxima Nova"/>
            </a:endParaRPr>
          </a:p>
        </p:txBody>
      </p:sp>
      <p:sp>
        <p:nvSpPr>
          <p:cNvPr id="2363" name="Google Shape;2363;p129"/>
          <p:cNvSpPr/>
          <p:nvPr/>
        </p:nvSpPr>
        <p:spPr>
          <a:xfrm>
            <a:off x="7895148" y="2555538"/>
            <a:ext cx="541200" cy="381900"/>
          </a:xfrm>
          <a:prstGeom prst="rightArrow">
            <a:avLst>
              <a:gd fmla="val 50000" name="adj1"/>
              <a:gd fmla="val 50000" name="adj2"/>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Proxima Nova"/>
                <a:ea typeface="Proxima Nova"/>
                <a:cs typeface="Proxima Nova"/>
                <a:sym typeface="Proxima Nova"/>
              </a:rPr>
              <a:t>27</a:t>
            </a:r>
            <a:endParaRPr b="0" i="0" sz="1200" u="none" cap="none" strike="noStrike">
              <a:solidFill>
                <a:srgbClr val="FFFFFF"/>
              </a:solidFill>
              <a:latin typeface="Proxima Nova"/>
              <a:ea typeface="Proxima Nova"/>
              <a:cs typeface="Proxima Nova"/>
              <a:sym typeface="Proxima Nova"/>
            </a:endParaRPr>
          </a:p>
        </p:txBody>
      </p:sp>
      <p:sp>
        <p:nvSpPr>
          <p:cNvPr id="2364" name="Google Shape;2364;p129"/>
          <p:cNvSpPr/>
          <p:nvPr/>
        </p:nvSpPr>
        <p:spPr>
          <a:xfrm>
            <a:off x="6072198" y="3431163"/>
            <a:ext cx="541200" cy="381900"/>
          </a:xfrm>
          <a:prstGeom prst="rightArrow">
            <a:avLst>
              <a:gd fmla="val 50000" name="adj1"/>
              <a:gd fmla="val 50000" name="adj2"/>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Proxima Nova"/>
                <a:ea typeface="Proxima Nova"/>
                <a:cs typeface="Proxima Nova"/>
                <a:sym typeface="Proxima Nova"/>
              </a:rPr>
              <a:t>27</a:t>
            </a:r>
            <a:endParaRPr b="0" i="0" sz="1200" u="none" cap="none" strike="noStrike">
              <a:solidFill>
                <a:srgbClr val="FFFFFF"/>
              </a:solidFill>
              <a:latin typeface="Proxima Nova"/>
              <a:ea typeface="Proxima Nova"/>
              <a:cs typeface="Proxima Nova"/>
              <a:sym typeface="Proxima Nova"/>
            </a:endParaRPr>
          </a:p>
        </p:txBody>
      </p:sp>
      <p:sp>
        <p:nvSpPr>
          <p:cNvPr id="2365" name="Google Shape;2365;p129"/>
          <p:cNvSpPr/>
          <p:nvPr/>
        </p:nvSpPr>
        <p:spPr>
          <a:xfrm>
            <a:off x="6673348" y="3423338"/>
            <a:ext cx="541200" cy="381900"/>
          </a:xfrm>
          <a:prstGeom prst="rightArrow">
            <a:avLst>
              <a:gd fmla="val 50000" name="adj1"/>
              <a:gd fmla="val 50000" name="adj2"/>
            </a:avLst>
          </a:prstGeom>
          <a:solidFill>
            <a:srgbClr val="E0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Proxima Nova"/>
                <a:ea typeface="Proxima Nova"/>
                <a:cs typeface="Proxima Nova"/>
                <a:sym typeface="Proxima Nova"/>
              </a:rPr>
              <a:t>27</a:t>
            </a:r>
            <a:endParaRPr b="0" i="0" sz="1200" u="none" cap="none" strike="noStrike">
              <a:solidFill>
                <a:srgbClr val="FFFFFF"/>
              </a:solidFill>
              <a:latin typeface="Proxima Nova"/>
              <a:ea typeface="Proxima Nova"/>
              <a:cs typeface="Proxima Nova"/>
              <a:sym typeface="Proxima Nova"/>
            </a:endParaRPr>
          </a:p>
        </p:txBody>
      </p:sp>
      <p:sp>
        <p:nvSpPr>
          <p:cNvPr id="2366" name="Google Shape;2366;p129"/>
          <p:cNvSpPr/>
          <p:nvPr/>
        </p:nvSpPr>
        <p:spPr>
          <a:xfrm>
            <a:off x="7895148" y="3423338"/>
            <a:ext cx="541200" cy="381900"/>
          </a:xfrm>
          <a:prstGeom prst="rightArrow">
            <a:avLst>
              <a:gd fmla="val 50000" name="adj1"/>
              <a:gd fmla="val 50000" name="adj2"/>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Proxima Nova"/>
                <a:ea typeface="Proxima Nova"/>
                <a:cs typeface="Proxima Nova"/>
                <a:sym typeface="Proxima Nova"/>
              </a:rPr>
              <a:t>27</a:t>
            </a:r>
            <a:endParaRPr b="0" i="0" sz="1200" u="none" cap="none" strike="noStrike">
              <a:solidFill>
                <a:srgbClr val="FFFFFF"/>
              </a:solidFill>
              <a:latin typeface="Proxima Nova"/>
              <a:ea typeface="Proxima Nova"/>
              <a:cs typeface="Proxima Nova"/>
              <a:sym typeface="Proxima Nova"/>
            </a:endParaRPr>
          </a:p>
        </p:txBody>
      </p:sp>
      <p:sp>
        <p:nvSpPr>
          <p:cNvPr id="2367" name="Google Shape;2367;p129"/>
          <p:cNvSpPr/>
          <p:nvPr/>
        </p:nvSpPr>
        <p:spPr>
          <a:xfrm>
            <a:off x="2961548" y="4294300"/>
            <a:ext cx="541200" cy="381900"/>
          </a:xfrm>
          <a:prstGeom prst="rightArrow">
            <a:avLst>
              <a:gd fmla="val 50000" name="adj1"/>
              <a:gd fmla="val 50000" name="adj2"/>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Proxima Nova"/>
                <a:ea typeface="Proxima Nova"/>
                <a:cs typeface="Proxima Nova"/>
                <a:sym typeface="Proxima Nova"/>
              </a:rPr>
              <a:t>50</a:t>
            </a:r>
            <a:endParaRPr b="0" i="0" sz="1200" u="none" cap="none" strike="noStrike">
              <a:solidFill>
                <a:srgbClr val="FFFFFF"/>
              </a:solidFill>
              <a:latin typeface="Proxima Nova"/>
              <a:ea typeface="Proxima Nova"/>
              <a:cs typeface="Proxima Nova"/>
              <a:sym typeface="Proxima Nova"/>
            </a:endParaRPr>
          </a:p>
        </p:txBody>
      </p:sp>
      <p:sp>
        <p:nvSpPr>
          <p:cNvPr id="2368" name="Google Shape;2368;p129"/>
          <p:cNvSpPr/>
          <p:nvPr/>
        </p:nvSpPr>
        <p:spPr>
          <a:xfrm>
            <a:off x="3549148" y="4286488"/>
            <a:ext cx="541200" cy="381900"/>
          </a:xfrm>
          <a:prstGeom prst="rightArrow">
            <a:avLst>
              <a:gd fmla="val 50000" name="adj1"/>
              <a:gd fmla="val 50000" name="adj2"/>
            </a:avLst>
          </a:prstGeom>
          <a:solidFill>
            <a:srgbClr val="E0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Proxima Nova"/>
                <a:ea typeface="Proxima Nova"/>
                <a:cs typeface="Proxima Nova"/>
                <a:sym typeface="Proxima Nova"/>
              </a:rPr>
              <a:t>50</a:t>
            </a:r>
            <a:endParaRPr b="0" i="0" sz="1200" u="none" cap="none" strike="noStrike">
              <a:solidFill>
                <a:srgbClr val="FFFFFF"/>
              </a:solidFill>
              <a:latin typeface="Proxima Nova"/>
              <a:ea typeface="Proxima Nova"/>
              <a:cs typeface="Proxima Nova"/>
              <a:sym typeface="Proxima Nova"/>
            </a:endParaRPr>
          </a:p>
        </p:txBody>
      </p:sp>
      <p:sp>
        <p:nvSpPr>
          <p:cNvPr id="2369" name="Google Shape;2369;p129"/>
          <p:cNvSpPr txBox="1"/>
          <p:nvPr/>
        </p:nvSpPr>
        <p:spPr>
          <a:xfrm>
            <a:off x="4119063" y="4179388"/>
            <a:ext cx="596100" cy="596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50</a:t>
            </a:r>
            <a:endParaRPr b="0" i="0" sz="1400" u="none" cap="none" strike="noStrike">
              <a:solidFill>
                <a:srgbClr val="000000"/>
              </a:solidFill>
              <a:latin typeface="Proxima Nova"/>
              <a:ea typeface="Proxima Nova"/>
              <a:cs typeface="Proxima Nova"/>
              <a:sym typeface="Proxima Nova"/>
            </a:endParaRPr>
          </a:p>
        </p:txBody>
      </p:sp>
      <p:sp>
        <p:nvSpPr>
          <p:cNvPr id="2370" name="Google Shape;2370;p129"/>
          <p:cNvSpPr txBox="1"/>
          <p:nvPr/>
        </p:nvSpPr>
        <p:spPr>
          <a:xfrm>
            <a:off x="5416138" y="4182538"/>
            <a:ext cx="596100" cy="596100"/>
          </a:xfrm>
          <a:prstGeom prst="rect">
            <a:avLst/>
          </a:prstGeom>
          <a:solidFill>
            <a:srgbClr val="93C47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6</a:t>
            </a:r>
            <a:endParaRPr b="0" i="0" sz="1400" u="none" cap="none" strike="noStrike">
              <a:solidFill>
                <a:srgbClr val="000000"/>
              </a:solidFill>
              <a:latin typeface="Proxima Nova"/>
              <a:ea typeface="Proxima Nova"/>
              <a:cs typeface="Proxima Nova"/>
              <a:sym typeface="Proxima Nova"/>
            </a:endParaRPr>
          </a:p>
        </p:txBody>
      </p:sp>
      <p:sp>
        <p:nvSpPr>
          <p:cNvPr id="2371" name="Google Shape;2371;p129"/>
          <p:cNvSpPr/>
          <p:nvPr/>
        </p:nvSpPr>
        <p:spPr>
          <a:xfrm>
            <a:off x="6072198" y="4302113"/>
            <a:ext cx="541200" cy="381900"/>
          </a:xfrm>
          <a:prstGeom prst="rightArrow">
            <a:avLst>
              <a:gd fmla="val 50000" name="adj1"/>
              <a:gd fmla="val 50000" name="adj2"/>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Proxima Nova"/>
                <a:ea typeface="Proxima Nova"/>
                <a:cs typeface="Proxima Nova"/>
                <a:sym typeface="Proxima Nova"/>
              </a:rPr>
              <a:t>54</a:t>
            </a:r>
            <a:endParaRPr b="0" i="0" sz="1200" u="none" cap="none" strike="noStrike">
              <a:solidFill>
                <a:srgbClr val="FFFFFF"/>
              </a:solidFill>
              <a:latin typeface="Proxima Nova"/>
              <a:ea typeface="Proxima Nova"/>
              <a:cs typeface="Proxima Nova"/>
              <a:sym typeface="Proxima Nova"/>
            </a:endParaRPr>
          </a:p>
        </p:txBody>
      </p:sp>
      <p:sp>
        <p:nvSpPr>
          <p:cNvPr id="2372" name="Google Shape;2372;p129"/>
          <p:cNvSpPr/>
          <p:nvPr/>
        </p:nvSpPr>
        <p:spPr>
          <a:xfrm>
            <a:off x="6673348" y="4294288"/>
            <a:ext cx="541200" cy="381900"/>
          </a:xfrm>
          <a:prstGeom prst="rightArrow">
            <a:avLst>
              <a:gd fmla="val 50000" name="adj1"/>
              <a:gd fmla="val 50000" name="adj2"/>
            </a:avLst>
          </a:prstGeom>
          <a:solidFill>
            <a:srgbClr val="E0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Proxima Nova"/>
                <a:ea typeface="Proxima Nova"/>
                <a:cs typeface="Proxima Nova"/>
                <a:sym typeface="Proxima Nova"/>
              </a:rPr>
              <a:t>54</a:t>
            </a:r>
            <a:endParaRPr b="0" i="0" sz="1200" u="none" cap="none" strike="noStrike">
              <a:solidFill>
                <a:srgbClr val="FFFFFF"/>
              </a:solidFill>
              <a:latin typeface="Proxima Nova"/>
              <a:ea typeface="Proxima Nova"/>
              <a:cs typeface="Proxima Nova"/>
              <a:sym typeface="Proxima Nova"/>
            </a:endParaRPr>
          </a:p>
        </p:txBody>
      </p:sp>
      <p:sp>
        <p:nvSpPr>
          <p:cNvPr id="2373" name="Google Shape;2373;p129"/>
          <p:cNvSpPr/>
          <p:nvPr/>
        </p:nvSpPr>
        <p:spPr>
          <a:xfrm>
            <a:off x="7895148" y="4294288"/>
            <a:ext cx="541200" cy="381900"/>
          </a:xfrm>
          <a:prstGeom prst="rightArrow">
            <a:avLst>
              <a:gd fmla="val 50000" name="adj1"/>
              <a:gd fmla="val 50000" name="adj2"/>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Proxima Nova"/>
                <a:ea typeface="Proxima Nova"/>
                <a:cs typeface="Proxima Nova"/>
                <a:sym typeface="Proxima Nova"/>
              </a:rPr>
              <a:t>54</a:t>
            </a:r>
            <a:endParaRPr b="0" i="0" sz="1200" u="none" cap="none" strike="noStrike">
              <a:solidFill>
                <a:srgbClr val="FFFFFF"/>
              </a:solidFill>
              <a:latin typeface="Proxima Nova"/>
              <a:ea typeface="Proxima Nova"/>
              <a:cs typeface="Proxima Nova"/>
              <a:sym typeface="Proxima Nova"/>
            </a:endParaRPr>
          </a:p>
        </p:txBody>
      </p:sp>
      <p:cxnSp>
        <p:nvCxnSpPr>
          <p:cNvPr id="2374" name="Google Shape;2374;p129"/>
          <p:cNvCxnSpPr>
            <a:stCxn id="2356" idx="3"/>
          </p:cNvCxnSpPr>
          <p:nvPr/>
        </p:nvCxnSpPr>
        <p:spPr>
          <a:xfrm flipH="1" rot="10800000">
            <a:off x="4715163" y="2535888"/>
            <a:ext cx="678000" cy="202800"/>
          </a:xfrm>
          <a:prstGeom prst="straightConnector1">
            <a:avLst/>
          </a:prstGeom>
          <a:noFill/>
          <a:ln cap="flat" cmpd="sng" w="9525">
            <a:solidFill>
              <a:srgbClr val="000000"/>
            </a:solidFill>
            <a:prstDash val="solid"/>
            <a:round/>
            <a:headEnd len="sm" w="sm" type="none"/>
            <a:tailEnd len="med" w="med" type="triangle"/>
          </a:ln>
        </p:spPr>
      </p:cxnSp>
      <p:cxnSp>
        <p:nvCxnSpPr>
          <p:cNvPr id="2375" name="Google Shape;2375;p129"/>
          <p:cNvCxnSpPr>
            <a:stCxn id="2356" idx="3"/>
          </p:cNvCxnSpPr>
          <p:nvPr/>
        </p:nvCxnSpPr>
        <p:spPr>
          <a:xfrm>
            <a:off x="4715163" y="2738688"/>
            <a:ext cx="669300" cy="199500"/>
          </a:xfrm>
          <a:prstGeom prst="straightConnector1">
            <a:avLst/>
          </a:prstGeom>
          <a:noFill/>
          <a:ln cap="flat" cmpd="sng" w="9525">
            <a:solidFill>
              <a:srgbClr val="000000"/>
            </a:solidFill>
            <a:prstDash val="solid"/>
            <a:round/>
            <a:headEnd len="sm" w="sm" type="none"/>
            <a:tailEnd len="med" w="med" type="triangle"/>
          </a:ln>
        </p:spPr>
      </p:cxnSp>
      <p:cxnSp>
        <p:nvCxnSpPr>
          <p:cNvPr id="2376" name="Google Shape;2376;p129"/>
          <p:cNvCxnSpPr>
            <a:stCxn id="2356" idx="3"/>
            <a:endCxn id="2338" idx="1"/>
          </p:cNvCxnSpPr>
          <p:nvPr/>
        </p:nvCxnSpPr>
        <p:spPr>
          <a:xfrm>
            <a:off x="4715163" y="2738688"/>
            <a:ext cx="701100" cy="3300"/>
          </a:xfrm>
          <a:prstGeom prst="straightConnector1">
            <a:avLst/>
          </a:prstGeom>
          <a:noFill/>
          <a:ln cap="flat" cmpd="sng" w="9525">
            <a:solidFill>
              <a:srgbClr val="000000"/>
            </a:solidFill>
            <a:prstDash val="solid"/>
            <a:round/>
            <a:headEnd len="sm" w="sm" type="none"/>
            <a:tailEnd len="med" w="med" type="triangle"/>
          </a:ln>
        </p:spPr>
      </p:cxnSp>
      <p:sp>
        <p:nvSpPr>
          <p:cNvPr id="2377" name="Google Shape;2377;p129"/>
          <p:cNvSpPr txBox="1"/>
          <p:nvPr/>
        </p:nvSpPr>
        <p:spPr>
          <a:xfrm>
            <a:off x="4813200" y="3297238"/>
            <a:ext cx="504900" cy="213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Proxima Nova"/>
                <a:ea typeface="Proxima Nova"/>
                <a:cs typeface="Proxima Nova"/>
                <a:sym typeface="Proxima Nova"/>
              </a:rPr>
              <a:t>x9</a:t>
            </a:r>
            <a:endParaRPr b="0" i="0" sz="1200" u="none" cap="none" strike="noStrike">
              <a:solidFill>
                <a:srgbClr val="000000"/>
              </a:solidFill>
              <a:latin typeface="Proxima Nova"/>
              <a:ea typeface="Proxima Nova"/>
              <a:cs typeface="Proxima Nova"/>
              <a:sym typeface="Proxima Nova"/>
            </a:endParaRPr>
          </a:p>
        </p:txBody>
      </p:sp>
      <p:cxnSp>
        <p:nvCxnSpPr>
          <p:cNvPr id="2378" name="Google Shape;2378;p129"/>
          <p:cNvCxnSpPr/>
          <p:nvPr/>
        </p:nvCxnSpPr>
        <p:spPr>
          <a:xfrm flipH="1" rot="10800000">
            <a:off x="4726650" y="3418038"/>
            <a:ext cx="678000" cy="202800"/>
          </a:xfrm>
          <a:prstGeom prst="straightConnector1">
            <a:avLst/>
          </a:prstGeom>
          <a:noFill/>
          <a:ln cap="flat" cmpd="sng" w="9525">
            <a:solidFill>
              <a:srgbClr val="000000"/>
            </a:solidFill>
            <a:prstDash val="solid"/>
            <a:round/>
            <a:headEnd len="sm" w="sm" type="none"/>
            <a:tailEnd len="med" w="med" type="triangle"/>
          </a:ln>
        </p:spPr>
      </p:cxnSp>
      <p:cxnSp>
        <p:nvCxnSpPr>
          <p:cNvPr id="2379" name="Google Shape;2379;p129"/>
          <p:cNvCxnSpPr/>
          <p:nvPr/>
        </p:nvCxnSpPr>
        <p:spPr>
          <a:xfrm>
            <a:off x="4726650" y="3620838"/>
            <a:ext cx="669300" cy="199500"/>
          </a:xfrm>
          <a:prstGeom prst="straightConnector1">
            <a:avLst/>
          </a:prstGeom>
          <a:noFill/>
          <a:ln cap="flat" cmpd="sng" w="9525">
            <a:solidFill>
              <a:srgbClr val="000000"/>
            </a:solidFill>
            <a:prstDash val="solid"/>
            <a:round/>
            <a:headEnd len="sm" w="sm" type="none"/>
            <a:tailEnd len="med" w="med" type="triangle"/>
          </a:ln>
        </p:spPr>
      </p:cxnSp>
      <p:cxnSp>
        <p:nvCxnSpPr>
          <p:cNvPr id="2380" name="Google Shape;2380;p129"/>
          <p:cNvCxnSpPr/>
          <p:nvPr/>
        </p:nvCxnSpPr>
        <p:spPr>
          <a:xfrm>
            <a:off x="4728450" y="3623388"/>
            <a:ext cx="676200" cy="600"/>
          </a:xfrm>
          <a:prstGeom prst="straightConnector1">
            <a:avLst/>
          </a:prstGeom>
          <a:noFill/>
          <a:ln cap="flat" cmpd="sng" w="9525">
            <a:solidFill>
              <a:srgbClr val="000000"/>
            </a:solidFill>
            <a:prstDash val="solid"/>
            <a:round/>
            <a:headEnd len="sm" w="sm" type="none"/>
            <a:tailEnd len="med" w="med" type="triangle"/>
          </a:ln>
        </p:spPr>
      </p:cxnSp>
      <p:sp>
        <p:nvSpPr>
          <p:cNvPr id="2381" name="Google Shape;2381;p129"/>
          <p:cNvSpPr txBox="1"/>
          <p:nvPr/>
        </p:nvSpPr>
        <p:spPr>
          <a:xfrm>
            <a:off x="4813200" y="4177813"/>
            <a:ext cx="504900" cy="213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Proxima Nova"/>
                <a:ea typeface="Proxima Nova"/>
                <a:cs typeface="Proxima Nova"/>
                <a:sym typeface="Proxima Nova"/>
              </a:rPr>
              <a:t>x9</a:t>
            </a:r>
            <a:endParaRPr b="0" i="0" sz="1200" u="none" cap="none" strike="noStrike">
              <a:solidFill>
                <a:srgbClr val="000000"/>
              </a:solidFill>
              <a:latin typeface="Proxima Nova"/>
              <a:ea typeface="Proxima Nova"/>
              <a:cs typeface="Proxima Nova"/>
              <a:sym typeface="Proxima Nova"/>
            </a:endParaRPr>
          </a:p>
        </p:txBody>
      </p:sp>
      <p:cxnSp>
        <p:nvCxnSpPr>
          <p:cNvPr id="2382" name="Google Shape;2382;p129"/>
          <p:cNvCxnSpPr/>
          <p:nvPr/>
        </p:nvCxnSpPr>
        <p:spPr>
          <a:xfrm flipH="1" rot="10800000">
            <a:off x="4726650" y="4298613"/>
            <a:ext cx="678000" cy="202800"/>
          </a:xfrm>
          <a:prstGeom prst="straightConnector1">
            <a:avLst/>
          </a:prstGeom>
          <a:noFill/>
          <a:ln cap="flat" cmpd="sng" w="9525">
            <a:solidFill>
              <a:srgbClr val="000000"/>
            </a:solidFill>
            <a:prstDash val="solid"/>
            <a:round/>
            <a:headEnd len="sm" w="sm" type="none"/>
            <a:tailEnd len="med" w="med" type="triangle"/>
          </a:ln>
        </p:spPr>
      </p:cxnSp>
      <p:cxnSp>
        <p:nvCxnSpPr>
          <p:cNvPr id="2383" name="Google Shape;2383;p129"/>
          <p:cNvCxnSpPr/>
          <p:nvPr/>
        </p:nvCxnSpPr>
        <p:spPr>
          <a:xfrm>
            <a:off x="4726650" y="4501413"/>
            <a:ext cx="669300" cy="199500"/>
          </a:xfrm>
          <a:prstGeom prst="straightConnector1">
            <a:avLst/>
          </a:prstGeom>
          <a:noFill/>
          <a:ln cap="flat" cmpd="sng" w="9525">
            <a:solidFill>
              <a:srgbClr val="000000"/>
            </a:solidFill>
            <a:prstDash val="solid"/>
            <a:round/>
            <a:headEnd len="sm" w="sm" type="none"/>
            <a:tailEnd len="med" w="med" type="triangle"/>
          </a:ln>
        </p:spPr>
      </p:cxnSp>
      <p:cxnSp>
        <p:nvCxnSpPr>
          <p:cNvPr id="2384" name="Google Shape;2384;p129"/>
          <p:cNvCxnSpPr/>
          <p:nvPr/>
        </p:nvCxnSpPr>
        <p:spPr>
          <a:xfrm>
            <a:off x="4728450" y="4503963"/>
            <a:ext cx="676200" cy="600"/>
          </a:xfrm>
          <a:prstGeom prst="straightConnector1">
            <a:avLst/>
          </a:prstGeom>
          <a:noFill/>
          <a:ln cap="flat" cmpd="sng" w="9525">
            <a:solidFill>
              <a:srgbClr val="000000"/>
            </a:solidFill>
            <a:prstDash val="solid"/>
            <a:round/>
            <a:headEnd len="sm" w="sm" type="none"/>
            <a:tailEnd len="med" w="med" type="triangle"/>
          </a:ln>
        </p:spPr>
      </p:cxnSp>
      <p:sp>
        <p:nvSpPr>
          <p:cNvPr id="2385" name="Google Shape;2385;p129"/>
          <p:cNvSpPr txBox="1"/>
          <p:nvPr/>
        </p:nvSpPr>
        <p:spPr>
          <a:xfrm>
            <a:off x="4813200" y="2416663"/>
            <a:ext cx="504900" cy="213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Proxima Nova"/>
                <a:ea typeface="Proxima Nova"/>
                <a:cs typeface="Proxima Nova"/>
                <a:sym typeface="Proxima Nova"/>
              </a:rPr>
              <a:t>x9</a:t>
            </a:r>
            <a:endParaRPr b="0" i="0" sz="1200" u="none" cap="none" strike="noStrike">
              <a:solidFill>
                <a:srgbClr val="000000"/>
              </a:solidFill>
              <a:latin typeface="Proxima Nova"/>
              <a:ea typeface="Proxima Nova"/>
              <a:cs typeface="Proxima Nova"/>
              <a:sym typeface="Proxima Nova"/>
            </a:endParaRPr>
          </a:p>
        </p:txBody>
      </p:sp>
      <p:sp>
        <p:nvSpPr>
          <p:cNvPr id="2386" name="Google Shape;2386;p129"/>
          <p:cNvSpPr/>
          <p:nvPr/>
        </p:nvSpPr>
        <p:spPr>
          <a:xfrm>
            <a:off x="7256800" y="2440650"/>
            <a:ext cx="596100" cy="5961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Proxima Nova"/>
                <a:ea typeface="Proxima Nova"/>
                <a:cs typeface="Proxima Nova"/>
                <a:sym typeface="Proxima Nova"/>
              </a:rPr>
              <a:t>Build</a:t>
            </a:r>
            <a:endParaRPr b="0" i="0" sz="800" u="none" cap="none" strike="noStrike">
              <a:solidFill>
                <a:srgbClr val="000000"/>
              </a:solidFill>
              <a:latin typeface="Proxima Nova"/>
              <a:ea typeface="Proxima Nova"/>
              <a:cs typeface="Proxima Nova"/>
              <a:sym typeface="Proxima Nova"/>
            </a:endParaRPr>
          </a:p>
        </p:txBody>
      </p:sp>
      <p:sp>
        <p:nvSpPr>
          <p:cNvPr id="2387" name="Google Shape;2387;p129"/>
          <p:cNvSpPr/>
          <p:nvPr/>
        </p:nvSpPr>
        <p:spPr>
          <a:xfrm>
            <a:off x="7256800" y="3308450"/>
            <a:ext cx="596100" cy="5961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Proxima Nova"/>
                <a:ea typeface="Proxima Nova"/>
                <a:cs typeface="Proxima Nova"/>
                <a:sym typeface="Proxima Nova"/>
              </a:rPr>
              <a:t>Build</a:t>
            </a:r>
            <a:endParaRPr b="0" i="0" sz="800" u="none" cap="none" strike="noStrike">
              <a:solidFill>
                <a:srgbClr val="000000"/>
              </a:solidFill>
              <a:latin typeface="Proxima Nova"/>
              <a:ea typeface="Proxima Nova"/>
              <a:cs typeface="Proxima Nova"/>
              <a:sym typeface="Proxima Nova"/>
            </a:endParaRPr>
          </a:p>
        </p:txBody>
      </p:sp>
      <p:sp>
        <p:nvSpPr>
          <p:cNvPr id="2388" name="Google Shape;2388;p129"/>
          <p:cNvSpPr/>
          <p:nvPr/>
        </p:nvSpPr>
        <p:spPr>
          <a:xfrm>
            <a:off x="7256800" y="4176250"/>
            <a:ext cx="596100" cy="5961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Proxima Nova"/>
                <a:ea typeface="Proxima Nova"/>
                <a:cs typeface="Proxima Nova"/>
                <a:sym typeface="Proxima Nova"/>
              </a:rPr>
              <a:t>Build</a:t>
            </a:r>
            <a:endParaRPr b="0" i="0" sz="800" u="none" cap="none" strike="noStrike">
              <a:solidFill>
                <a:srgbClr val="000000"/>
              </a:solidFill>
              <a:latin typeface="Proxima Nova"/>
              <a:ea typeface="Proxima Nova"/>
              <a:cs typeface="Proxima Nova"/>
              <a:sym typeface="Proxima Nova"/>
            </a:endParaRPr>
          </a:p>
        </p:txBody>
      </p:sp>
      <p:sp>
        <p:nvSpPr>
          <p:cNvPr id="2389" name="Google Shape;2389;p129"/>
          <p:cNvSpPr/>
          <p:nvPr/>
        </p:nvSpPr>
        <p:spPr>
          <a:xfrm>
            <a:off x="4119075" y="1572850"/>
            <a:ext cx="596100" cy="5961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Proxima Nova"/>
                <a:ea typeface="Proxima Nova"/>
                <a:cs typeface="Proxima Nova"/>
                <a:sym typeface="Proxima Nova"/>
              </a:rPr>
              <a:t>Build</a:t>
            </a:r>
            <a:endParaRPr b="0" i="0" sz="800" u="none" cap="none" strike="noStrike">
              <a:solidFill>
                <a:srgbClr val="000000"/>
              </a:solidFill>
              <a:latin typeface="Proxima Nova"/>
              <a:ea typeface="Proxima Nova"/>
              <a:cs typeface="Proxima Nova"/>
              <a:sym typeface="Proxima Nova"/>
            </a:endParaRPr>
          </a:p>
        </p:txBody>
      </p:sp>
      <p:sp>
        <p:nvSpPr>
          <p:cNvPr id="2390" name="Google Shape;2390;p129"/>
          <p:cNvSpPr txBox="1"/>
          <p:nvPr>
            <p:ph idx="1" type="body"/>
          </p:nvPr>
        </p:nvSpPr>
        <p:spPr>
          <a:xfrm>
            <a:off x="5598675" y="1391550"/>
            <a:ext cx="3064800" cy="50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SzPts val="1800"/>
              <a:buNone/>
            </a:pPr>
            <a:r>
              <a:rPr lang="en" sz="2000">
                <a:solidFill>
                  <a:srgbClr val="000000"/>
                </a:solidFill>
              </a:rPr>
              <a:t>Total I/Os = </a:t>
            </a:r>
            <a:r>
              <a:rPr lang="en" sz="2000">
                <a:solidFill>
                  <a:srgbClr val="E06666"/>
                </a:solidFill>
              </a:rPr>
              <a:t>reads</a:t>
            </a:r>
            <a:r>
              <a:rPr lang="en" sz="2000">
                <a:solidFill>
                  <a:srgbClr val="000000"/>
                </a:solidFill>
              </a:rPr>
              <a:t> + </a:t>
            </a:r>
            <a:r>
              <a:rPr lang="en" sz="2000">
                <a:solidFill>
                  <a:srgbClr val="6D9EEB"/>
                </a:solidFill>
              </a:rPr>
              <a:t>writes</a:t>
            </a:r>
            <a:r>
              <a:rPr lang="en" sz="2000">
                <a:solidFill>
                  <a:srgbClr val="000000"/>
                </a:solidFill>
              </a:rPr>
              <a:t> = </a:t>
            </a:r>
            <a:r>
              <a:rPr b="1" lang="en" sz="2000">
                <a:solidFill>
                  <a:srgbClr val="000000"/>
                </a:solidFill>
              </a:rPr>
              <a:t>634 I/Os</a:t>
            </a:r>
            <a:endParaRPr b="1" sz="2000">
              <a:solidFill>
                <a:srgbClr val="000000"/>
              </a:solidFill>
            </a:endParaRPr>
          </a:p>
        </p:txBody>
      </p:sp>
      <p:sp>
        <p:nvSpPr>
          <p:cNvPr id="2391" name="Google Shape;2391;p129"/>
          <p:cNvSpPr txBox="1"/>
          <p:nvPr>
            <p:ph idx="1" type="body"/>
          </p:nvPr>
        </p:nvSpPr>
        <p:spPr>
          <a:xfrm>
            <a:off x="799475" y="1408225"/>
            <a:ext cx="1519500" cy="50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800"/>
              <a:buNone/>
            </a:pPr>
            <a:r>
              <a:rPr lang="en" sz="2000">
                <a:solidFill>
                  <a:srgbClr val="000000"/>
                </a:solidFill>
              </a:rPr>
              <a:t>N = 100</a:t>
            </a:r>
            <a:endParaRPr sz="2000">
              <a:solidFill>
                <a:srgbClr val="000000"/>
              </a:solidFill>
            </a:endParaRPr>
          </a:p>
          <a:p>
            <a:pPr indent="0" lvl="0" marL="0" marR="0" rtl="0" algn="l">
              <a:lnSpc>
                <a:spcPct val="100000"/>
              </a:lnSpc>
              <a:spcBef>
                <a:spcPts val="0"/>
              </a:spcBef>
              <a:spcAft>
                <a:spcPts val="0"/>
              </a:spcAft>
              <a:buSzPts val="1800"/>
              <a:buNone/>
            </a:pPr>
            <a:r>
              <a:rPr lang="en" sz="2000">
                <a:solidFill>
                  <a:srgbClr val="000000"/>
                </a:solidFill>
              </a:rPr>
              <a:t>B = 10</a:t>
            </a:r>
            <a:endParaRPr sz="20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1"/>
                                        </p:tgtEl>
                                        <p:attrNameLst>
                                          <p:attrName>style.visibility</p:attrName>
                                        </p:attrNameLst>
                                      </p:cBhvr>
                                      <p:to>
                                        <p:strVal val="visible"/>
                                      </p:to>
                                    </p:set>
                                    <p:animEffect filter="fade" transition="in">
                                      <p:cBhvr>
                                        <p:cTn dur="1"/>
                                        <p:tgtEl>
                                          <p:spTgt spid="2341"/>
                                        </p:tgtEl>
                                      </p:cBhvr>
                                    </p:animEffect>
                                  </p:childTnLst>
                                </p:cTn>
                              </p:par>
                              <p:par>
                                <p:cTn fill="hold" nodeType="withEffect" presetClass="entr" presetID="10" presetSubtype="0">
                                  <p:stCondLst>
                                    <p:cond delay="0"/>
                                  </p:stCondLst>
                                  <p:childTnLst>
                                    <p:set>
                                      <p:cBhvr>
                                        <p:cTn dur="1" fill="hold">
                                          <p:stCondLst>
                                            <p:cond delay="0"/>
                                          </p:stCondLst>
                                        </p:cTn>
                                        <p:tgtEl>
                                          <p:spTgt spid="2342"/>
                                        </p:tgtEl>
                                        <p:attrNameLst>
                                          <p:attrName>style.visibility</p:attrName>
                                        </p:attrNameLst>
                                      </p:cBhvr>
                                      <p:to>
                                        <p:strVal val="visible"/>
                                      </p:to>
                                    </p:set>
                                    <p:animEffect filter="fade" transition="in">
                                      <p:cBhvr>
                                        <p:cTn dur="1"/>
                                        <p:tgtEl>
                                          <p:spTgt spid="23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3"/>
                                        </p:tgtEl>
                                        <p:attrNameLst>
                                          <p:attrName>style.visibility</p:attrName>
                                        </p:attrNameLst>
                                      </p:cBhvr>
                                      <p:to>
                                        <p:strVal val="visible"/>
                                      </p:to>
                                    </p:set>
                                    <p:animEffect filter="fade" transition="in">
                                      <p:cBhvr>
                                        <p:cTn dur="1"/>
                                        <p:tgtEl>
                                          <p:spTgt spid="2343"/>
                                        </p:tgtEl>
                                      </p:cBhvr>
                                    </p:animEffect>
                                  </p:childTnLst>
                                </p:cTn>
                              </p:par>
                              <p:par>
                                <p:cTn fill="hold" nodeType="withEffect" presetClass="entr" presetID="10" presetSubtype="0">
                                  <p:stCondLst>
                                    <p:cond delay="0"/>
                                  </p:stCondLst>
                                  <p:childTnLst>
                                    <p:set>
                                      <p:cBhvr>
                                        <p:cTn dur="1" fill="hold">
                                          <p:stCondLst>
                                            <p:cond delay="0"/>
                                          </p:stCondLst>
                                        </p:cTn>
                                        <p:tgtEl>
                                          <p:spTgt spid="2344"/>
                                        </p:tgtEl>
                                        <p:attrNameLst>
                                          <p:attrName>style.visibility</p:attrName>
                                        </p:attrNameLst>
                                      </p:cBhvr>
                                      <p:to>
                                        <p:strVal val="visible"/>
                                      </p:to>
                                    </p:set>
                                    <p:animEffect filter="fade" transition="in">
                                      <p:cBhvr>
                                        <p:cTn dur="1"/>
                                        <p:tgtEl>
                                          <p:spTgt spid="2344"/>
                                        </p:tgtEl>
                                      </p:cBhvr>
                                    </p:animEffect>
                                  </p:childTnLst>
                                </p:cTn>
                              </p:par>
                              <p:par>
                                <p:cTn fill="hold" nodeType="withEffect" presetClass="entr" presetID="10" presetSubtype="0">
                                  <p:stCondLst>
                                    <p:cond delay="0"/>
                                  </p:stCondLst>
                                  <p:childTnLst>
                                    <p:set>
                                      <p:cBhvr>
                                        <p:cTn dur="1" fill="hold">
                                          <p:stCondLst>
                                            <p:cond delay="0"/>
                                          </p:stCondLst>
                                        </p:cTn>
                                        <p:tgtEl>
                                          <p:spTgt spid="2345"/>
                                        </p:tgtEl>
                                        <p:attrNameLst>
                                          <p:attrName>style.visibility</p:attrName>
                                        </p:attrNameLst>
                                      </p:cBhvr>
                                      <p:to>
                                        <p:strVal val="visible"/>
                                      </p:to>
                                    </p:set>
                                    <p:animEffect filter="fade" transition="in">
                                      <p:cBhvr>
                                        <p:cTn dur="1"/>
                                        <p:tgtEl>
                                          <p:spTgt spid="2345"/>
                                        </p:tgtEl>
                                      </p:cBhvr>
                                    </p:animEffect>
                                  </p:childTnLst>
                                </p:cTn>
                              </p:par>
                              <p:par>
                                <p:cTn fill="hold" nodeType="withEffect" presetClass="entr" presetID="10" presetSubtype="0">
                                  <p:stCondLst>
                                    <p:cond delay="0"/>
                                  </p:stCondLst>
                                  <p:childTnLst>
                                    <p:set>
                                      <p:cBhvr>
                                        <p:cTn dur="1" fill="hold">
                                          <p:stCondLst>
                                            <p:cond delay="0"/>
                                          </p:stCondLst>
                                        </p:cTn>
                                        <p:tgtEl>
                                          <p:spTgt spid="2346"/>
                                        </p:tgtEl>
                                        <p:attrNameLst>
                                          <p:attrName>style.visibility</p:attrName>
                                        </p:attrNameLst>
                                      </p:cBhvr>
                                      <p:to>
                                        <p:strVal val="visible"/>
                                      </p:to>
                                    </p:set>
                                    <p:animEffect filter="fade" transition="in">
                                      <p:cBhvr>
                                        <p:cTn dur="1"/>
                                        <p:tgtEl>
                                          <p:spTgt spid="2346"/>
                                        </p:tgtEl>
                                      </p:cBhvr>
                                    </p:animEffect>
                                  </p:childTnLst>
                                </p:cTn>
                              </p:par>
                              <p:par>
                                <p:cTn fill="hold" nodeType="withEffect" presetClass="entr" presetID="10" presetSubtype="0">
                                  <p:stCondLst>
                                    <p:cond delay="0"/>
                                  </p:stCondLst>
                                  <p:childTnLst>
                                    <p:set>
                                      <p:cBhvr>
                                        <p:cTn dur="1" fill="hold">
                                          <p:stCondLst>
                                            <p:cond delay="0"/>
                                          </p:stCondLst>
                                        </p:cTn>
                                        <p:tgtEl>
                                          <p:spTgt spid="2347"/>
                                        </p:tgtEl>
                                        <p:attrNameLst>
                                          <p:attrName>style.visibility</p:attrName>
                                        </p:attrNameLst>
                                      </p:cBhvr>
                                      <p:to>
                                        <p:strVal val="visible"/>
                                      </p:to>
                                    </p:set>
                                    <p:animEffect filter="fade" transition="in">
                                      <p:cBhvr>
                                        <p:cTn dur="1"/>
                                        <p:tgtEl>
                                          <p:spTgt spid="2347"/>
                                        </p:tgtEl>
                                      </p:cBhvr>
                                    </p:animEffect>
                                  </p:childTnLst>
                                </p:cTn>
                              </p:par>
                              <p:par>
                                <p:cTn fill="hold" nodeType="withEffect" presetClass="entr" presetID="10" presetSubtype="0">
                                  <p:stCondLst>
                                    <p:cond delay="0"/>
                                  </p:stCondLst>
                                  <p:childTnLst>
                                    <p:set>
                                      <p:cBhvr>
                                        <p:cTn dur="1" fill="hold">
                                          <p:stCondLst>
                                            <p:cond delay="0"/>
                                          </p:stCondLst>
                                        </p:cTn>
                                        <p:tgtEl>
                                          <p:spTgt spid="2348"/>
                                        </p:tgtEl>
                                        <p:attrNameLst>
                                          <p:attrName>style.visibility</p:attrName>
                                        </p:attrNameLst>
                                      </p:cBhvr>
                                      <p:to>
                                        <p:strVal val="visible"/>
                                      </p:to>
                                    </p:set>
                                    <p:animEffect filter="fade" transition="in">
                                      <p:cBhvr>
                                        <p:cTn dur="1"/>
                                        <p:tgtEl>
                                          <p:spTgt spid="2348"/>
                                        </p:tgtEl>
                                      </p:cBhvr>
                                    </p:animEffect>
                                  </p:childTnLst>
                                </p:cTn>
                              </p:par>
                              <p:par>
                                <p:cTn fill="hold" nodeType="withEffect" presetClass="entr" presetID="10" presetSubtype="0">
                                  <p:stCondLst>
                                    <p:cond delay="0"/>
                                  </p:stCondLst>
                                  <p:childTnLst>
                                    <p:set>
                                      <p:cBhvr>
                                        <p:cTn dur="1" fill="hold">
                                          <p:stCondLst>
                                            <p:cond delay="0"/>
                                          </p:stCondLst>
                                        </p:cTn>
                                        <p:tgtEl>
                                          <p:spTgt spid="2349"/>
                                        </p:tgtEl>
                                        <p:attrNameLst>
                                          <p:attrName>style.visibility</p:attrName>
                                        </p:attrNameLst>
                                      </p:cBhvr>
                                      <p:to>
                                        <p:strVal val="visible"/>
                                      </p:to>
                                    </p:set>
                                    <p:animEffect filter="fade" transition="in">
                                      <p:cBhvr>
                                        <p:cTn dur="1"/>
                                        <p:tgtEl>
                                          <p:spTgt spid="2349"/>
                                        </p:tgtEl>
                                      </p:cBhvr>
                                    </p:animEffect>
                                  </p:childTnLst>
                                </p:cTn>
                              </p:par>
                              <p:par>
                                <p:cTn fill="hold" nodeType="withEffect" presetClass="entr" presetID="10" presetSubtype="0">
                                  <p:stCondLst>
                                    <p:cond delay="0"/>
                                  </p:stCondLst>
                                  <p:childTnLst>
                                    <p:set>
                                      <p:cBhvr>
                                        <p:cTn dur="1" fill="hold">
                                          <p:stCondLst>
                                            <p:cond delay="0"/>
                                          </p:stCondLst>
                                        </p:cTn>
                                        <p:tgtEl>
                                          <p:spTgt spid="2350"/>
                                        </p:tgtEl>
                                        <p:attrNameLst>
                                          <p:attrName>style.visibility</p:attrName>
                                        </p:attrNameLst>
                                      </p:cBhvr>
                                      <p:to>
                                        <p:strVal val="visible"/>
                                      </p:to>
                                    </p:set>
                                    <p:animEffect filter="fade" transition="in">
                                      <p:cBhvr>
                                        <p:cTn dur="1"/>
                                        <p:tgtEl>
                                          <p:spTgt spid="2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1"/>
                                        </p:tgtEl>
                                        <p:attrNameLst>
                                          <p:attrName>style.visibility</p:attrName>
                                        </p:attrNameLst>
                                      </p:cBhvr>
                                      <p:to>
                                        <p:strVal val="visible"/>
                                      </p:to>
                                    </p:set>
                                    <p:animEffect filter="fade" transition="in">
                                      <p:cBhvr>
                                        <p:cTn dur="1"/>
                                        <p:tgtEl>
                                          <p:spTgt spid="2351"/>
                                        </p:tgtEl>
                                      </p:cBhvr>
                                    </p:animEffect>
                                  </p:childTnLst>
                                </p:cTn>
                              </p:par>
                              <p:par>
                                <p:cTn fill="hold" nodeType="withEffect" presetClass="entr" presetID="10" presetSubtype="0">
                                  <p:stCondLst>
                                    <p:cond delay="0"/>
                                  </p:stCondLst>
                                  <p:childTnLst>
                                    <p:set>
                                      <p:cBhvr>
                                        <p:cTn dur="1" fill="hold">
                                          <p:stCondLst>
                                            <p:cond delay="0"/>
                                          </p:stCondLst>
                                        </p:cTn>
                                        <p:tgtEl>
                                          <p:spTgt spid="2354"/>
                                        </p:tgtEl>
                                        <p:attrNameLst>
                                          <p:attrName>style.visibility</p:attrName>
                                        </p:attrNameLst>
                                      </p:cBhvr>
                                      <p:to>
                                        <p:strVal val="visible"/>
                                      </p:to>
                                    </p:set>
                                    <p:animEffect filter="fade" transition="in">
                                      <p:cBhvr>
                                        <p:cTn dur="1"/>
                                        <p:tgtEl>
                                          <p:spTgt spid="2354"/>
                                        </p:tgtEl>
                                      </p:cBhvr>
                                    </p:animEffect>
                                  </p:childTnLst>
                                </p:cTn>
                              </p:par>
                              <p:par>
                                <p:cTn fill="hold" nodeType="withEffect" presetClass="entr" presetID="10" presetSubtype="0">
                                  <p:stCondLst>
                                    <p:cond delay="0"/>
                                  </p:stCondLst>
                                  <p:childTnLst>
                                    <p:set>
                                      <p:cBhvr>
                                        <p:cTn dur="1" fill="hold">
                                          <p:stCondLst>
                                            <p:cond delay="0"/>
                                          </p:stCondLst>
                                        </p:cTn>
                                        <p:tgtEl>
                                          <p:spTgt spid="2357"/>
                                        </p:tgtEl>
                                        <p:attrNameLst>
                                          <p:attrName>style.visibility</p:attrName>
                                        </p:attrNameLst>
                                      </p:cBhvr>
                                      <p:to>
                                        <p:strVal val="visible"/>
                                      </p:to>
                                    </p:set>
                                    <p:animEffect filter="fade" transition="in">
                                      <p:cBhvr>
                                        <p:cTn dur="1"/>
                                        <p:tgtEl>
                                          <p:spTgt spid="2357"/>
                                        </p:tgtEl>
                                      </p:cBhvr>
                                    </p:animEffect>
                                  </p:childTnLst>
                                </p:cTn>
                              </p:par>
                              <p:par>
                                <p:cTn fill="hold" nodeType="withEffect" presetClass="entr" presetID="10" presetSubtype="0">
                                  <p:stCondLst>
                                    <p:cond delay="0"/>
                                  </p:stCondLst>
                                  <p:childTnLst>
                                    <p:set>
                                      <p:cBhvr>
                                        <p:cTn dur="1" fill="hold">
                                          <p:stCondLst>
                                            <p:cond delay="0"/>
                                          </p:stCondLst>
                                        </p:cTn>
                                        <p:tgtEl>
                                          <p:spTgt spid="2367"/>
                                        </p:tgtEl>
                                        <p:attrNameLst>
                                          <p:attrName>style.visibility</p:attrName>
                                        </p:attrNameLst>
                                      </p:cBhvr>
                                      <p:to>
                                        <p:strVal val="visible"/>
                                      </p:to>
                                    </p:set>
                                    <p:animEffect filter="fade" transition="in">
                                      <p:cBhvr>
                                        <p:cTn dur="1"/>
                                        <p:tgtEl>
                                          <p:spTgt spid="23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2"/>
                                        </p:tgtEl>
                                        <p:attrNameLst>
                                          <p:attrName>style.visibility</p:attrName>
                                        </p:attrNameLst>
                                      </p:cBhvr>
                                      <p:to>
                                        <p:strVal val="visible"/>
                                      </p:to>
                                    </p:set>
                                    <p:animEffect filter="fade" transition="in">
                                      <p:cBhvr>
                                        <p:cTn dur="1"/>
                                        <p:tgtEl>
                                          <p:spTgt spid="2352"/>
                                        </p:tgtEl>
                                      </p:cBhvr>
                                    </p:animEffect>
                                  </p:childTnLst>
                                </p:cTn>
                              </p:par>
                              <p:par>
                                <p:cTn fill="hold" nodeType="withEffect" presetClass="entr" presetID="10" presetSubtype="0">
                                  <p:stCondLst>
                                    <p:cond delay="0"/>
                                  </p:stCondLst>
                                  <p:childTnLst>
                                    <p:set>
                                      <p:cBhvr>
                                        <p:cTn dur="1" fill="hold">
                                          <p:stCondLst>
                                            <p:cond delay="0"/>
                                          </p:stCondLst>
                                        </p:cTn>
                                        <p:tgtEl>
                                          <p:spTgt spid="2353"/>
                                        </p:tgtEl>
                                        <p:attrNameLst>
                                          <p:attrName>style.visibility</p:attrName>
                                        </p:attrNameLst>
                                      </p:cBhvr>
                                      <p:to>
                                        <p:strVal val="visible"/>
                                      </p:to>
                                    </p:set>
                                    <p:animEffect filter="fade" transition="in">
                                      <p:cBhvr>
                                        <p:cTn dur="1"/>
                                        <p:tgtEl>
                                          <p:spTgt spid="2353"/>
                                        </p:tgtEl>
                                      </p:cBhvr>
                                    </p:animEffect>
                                  </p:childTnLst>
                                </p:cTn>
                              </p:par>
                              <p:par>
                                <p:cTn fill="hold" nodeType="withEffect" presetClass="entr" presetID="10" presetSubtype="0">
                                  <p:stCondLst>
                                    <p:cond delay="0"/>
                                  </p:stCondLst>
                                  <p:childTnLst>
                                    <p:set>
                                      <p:cBhvr>
                                        <p:cTn dur="1" fill="hold">
                                          <p:stCondLst>
                                            <p:cond delay="0"/>
                                          </p:stCondLst>
                                        </p:cTn>
                                        <p:tgtEl>
                                          <p:spTgt spid="2389"/>
                                        </p:tgtEl>
                                        <p:attrNameLst>
                                          <p:attrName>style.visibility</p:attrName>
                                        </p:attrNameLst>
                                      </p:cBhvr>
                                      <p:to>
                                        <p:strVal val="visible"/>
                                      </p:to>
                                    </p:set>
                                    <p:animEffect filter="fade" transition="in">
                                      <p:cBhvr>
                                        <p:cTn dur="1"/>
                                        <p:tgtEl>
                                          <p:spTgt spid="23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5"/>
                                        </p:tgtEl>
                                        <p:attrNameLst>
                                          <p:attrName>style.visibility</p:attrName>
                                        </p:attrNameLst>
                                      </p:cBhvr>
                                      <p:to>
                                        <p:strVal val="visible"/>
                                      </p:to>
                                    </p:set>
                                    <p:animEffect filter="fade" transition="in">
                                      <p:cBhvr>
                                        <p:cTn dur="1"/>
                                        <p:tgtEl>
                                          <p:spTgt spid="2355"/>
                                        </p:tgtEl>
                                      </p:cBhvr>
                                    </p:animEffect>
                                  </p:childTnLst>
                                </p:cTn>
                              </p:par>
                              <p:par>
                                <p:cTn fill="hold" nodeType="withEffect" presetClass="entr" presetID="10" presetSubtype="0">
                                  <p:stCondLst>
                                    <p:cond delay="0"/>
                                  </p:stCondLst>
                                  <p:childTnLst>
                                    <p:set>
                                      <p:cBhvr>
                                        <p:cTn dur="1" fill="hold">
                                          <p:stCondLst>
                                            <p:cond delay="0"/>
                                          </p:stCondLst>
                                        </p:cTn>
                                        <p:tgtEl>
                                          <p:spTgt spid="2356"/>
                                        </p:tgtEl>
                                        <p:attrNameLst>
                                          <p:attrName>style.visibility</p:attrName>
                                        </p:attrNameLst>
                                      </p:cBhvr>
                                      <p:to>
                                        <p:strVal val="visible"/>
                                      </p:to>
                                    </p:set>
                                    <p:animEffect filter="fade" transition="in">
                                      <p:cBhvr>
                                        <p:cTn dur="1"/>
                                        <p:tgtEl>
                                          <p:spTgt spid="2356"/>
                                        </p:tgtEl>
                                      </p:cBhvr>
                                    </p:animEffect>
                                  </p:childTnLst>
                                </p:cTn>
                              </p:par>
                              <p:par>
                                <p:cTn fill="hold" nodeType="withEffect" presetClass="entr" presetID="10" presetSubtype="0">
                                  <p:stCondLst>
                                    <p:cond delay="0"/>
                                  </p:stCondLst>
                                  <p:childTnLst>
                                    <p:set>
                                      <p:cBhvr>
                                        <p:cTn dur="1" fill="hold">
                                          <p:stCondLst>
                                            <p:cond delay="0"/>
                                          </p:stCondLst>
                                        </p:cTn>
                                        <p:tgtEl>
                                          <p:spTgt spid="2358"/>
                                        </p:tgtEl>
                                        <p:attrNameLst>
                                          <p:attrName>style.visibility</p:attrName>
                                        </p:attrNameLst>
                                      </p:cBhvr>
                                      <p:to>
                                        <p:strVal val="visible"/>
                                      </p:to>
                                    </p:set>
                                    <p:animEffect filter="fade" transition="in">
                                      <p:cBhvr>
                                        <p:cTn dur="1"/>
                                        <p:tgtEl>
                                          <p:spTgt spid="2358"/>
                                        </p:tgtEl>
                                      </p:cBhvr>
                                    </p:animEffect>
                                  </p:childTnLst>
                                </p:cTn>
                              </p:par>
                              <p:par>
                                <p:cTn fill="hold" nodeType="withEffect" presetClass="entr" presetID="10" presetSubtype="0">
                                  <p:stCondLst>
                                    <p:cond delay="0"/>
                                  </p:stCondLst>
                                  <p:childTnLst>
                                    <p:set>
                                      <p:cBhvr>
                                        <p:cTn dur="1" fill="hold">
                                          <p:stCondLst>
                                            <p:cond delay="0"/>
                                          </p:stCondLst>
                                        </p:cTn>
                                        <p:tgtEl>
                                          <p:spTgt spid="2359"/>
                                        </p:tgtEl>
                                        <p:attrNameLst>
                                          <p:attrName>style.visibility</p:attrName>
                                        </p:attrNameLst>
                                      </p:cBhvr>
                                      <p:to>
                                        <p:strVal val="visible"/>
                                      </p:to>
                                    </p:set>
                                    <p:animEffect filter="fade" transition="in">
                                      <p:cBhvr>
                                        <p:cTn dur="1"/>
                                        <p:tgtEl>
                                          <p:spTgt spid="2359"/>
                                        </p:tgtEl>
                                      </p:cBhvr>
                                    </p:animEffect>
                                  </p:childTnLst>
                                </p:cTn>
                              </p:par>
                              <p:par>
                                <p:cTn fill="hold" nodeType="withEffect" presetClass="entr" presetID="10" presetSubtype="0">
                                  <p:stCondLst>
                                    <p:cond delay="0"/>
                                  </p:stCondLst>
                                  <p:childTnLst>
                                    <p:set>
                                      <p:cBhvr>
                                        <p:cTn dur="1" fill="hold">
                                          <p:stCondLst>
                                            <p:cond delay="0"/>
                                          </p:stCondLst>
                                        </p:cTn>
                                        <p:tgtEl>
                                          <p:spTgt spid="2368"/>
                                        </p:tgtEl>
                                        <p:attrNameLst>
                                          <p:attrName>style.visibility</p:attrName>
                                        </p:attrNameLst>
                                      </p:cBhvr>
                                      <p:to>
                                        <p:strVal val="visible"/>
                                      </p:to>
                                    </p:set>
                                    <p:animEffect filter="fade" transition="in">
                                      <p:cBhvr>
                                        <p:cTn dur="1"/>
                                        <p:tgtEl>
                                          <p:spTgt spid="2368"/>
                                        </p:tgtEl>
                                      </p:cBhvr>
                                    </p:animEffect>
                                  </p:childTnLst>
                                </p:cTn>
                              </p:par>
                              <p:par>
                                <p:cTn fill="hold" nodeType="withEffect" presetClass="entr" presetID="10" presetSubtype="0">
                                  <p:stCondLst>
                                    <p:cond delay="0"/>
                                  </p:stCondLst>
                                  <p:childTnLst>
                                    <p:set>
                                      <p:cBhvr>
                                        <p:cTn dur="1" fill="hold">
                                          <p:stCondLst>
                                            <p:cond delay="0"/>
                                          </p:stCondLst>
                                        </p:cTn>
                                        <p:tgtEl>
                                          <p:spTgt spid="2369"/>
                                        </p:tgtEl>
                                        <p:attrNameLst>
                                          <p:attrName>style.visibility</p:attrName>
                                        </p:attrNameLst>
                                      </p:cBhvr>
                                      <p:to>
                                        <p:strVal val="visible"/>
                                      </p:to>
                                    </p:set>
                                    <p:animEffect filter="fade" transition="in">
                                      <p:cBhvr>
                                        <p:cTn dur="1"/>
                                        <p:tgtEl>
                                          <p:spTgt spid="23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8"/>
                                        </p:tgtEl>
                                        <p:attrNameLst>
                                          <p:attrName>style.visibility</p:attrName>
                                        </p:attrNameLst>
                                      </p:cBhvr>
                                      <p:to>
                                        <p:strVal val="visible"/>
                                      </p:to>
                                    </p:set>
                                    <p:animEffect filter="fade" transition="in">
                                      <p:cBhvr>
                                        <p:cTn dur="1"/>
                                        <p:tgtEl>
                                          <p:spTgt spid="2338"/>
                                        </p:tgtEl>
                                      </p:cBhvr>
                                    </p:animEffect>
                                  </p:childTnLst>
                                </p:cTn>
                              </p:par>
                              <p:par>
                                <p:cTn fill="hold" nodeType="withEffect" presetClass="entr" presetID="10" presetSubtype="0">
                                  <p:stCondLst>
                                    <p:cond delay="0"/>
                                  </p:stCondLst>
                                  <p:childTnLst>
                                    <p:set>
                                      <p:cBhvr>
                                        <p:cTn dur="1" fill="hold">
                                          <p:stCondLst>
                                            <p:cond delay="0"/>
                                          </p:stCondLst>
                                        </p:cTn>
                                        <p:tgtEl>
                                          <p:spTgt spid="2360"/>
                                        </p:tgtEl>
                                        <p:attrNameLst>
                                          <p:attrName>style.visibility</p:attrName>
                                        </p:attrNameLst>
                                      </p:cBhvr>
                                      <p:to>
                                        <p:strVal val="visible"/>
                                      </p:to>
                                    </p:set>
                                    <p:animEffect filter="fade" transition="in">
                                      <p:cBhvr>
                                        <p:cTn dur="1"/>
                                        <p:tgtEl>
                                          <p:spTgt spid="2360"/>
                                        </p:tgtEl>
                                      </p:cBhvr>
                                    </p:animEffect>
                                  </p:childTnLst>
                                </p:cTn>
                              </p:par>
                              <p:par>
                                <p:cTn fill="hold" nodeType="withEffect" presetClass="entr" presetID="10" presetSubtype="0">
                                  <p:stCondLst>
                                    <p:cond delay="0"/>
                                  </p:stCondLst>
                                  <p:childTnLst>
                                    <p:set>
                                      <p:cBhvr>
                                        <p:cTn dur="1" fill="hold">
                                          <p:stCondLst>
                                            <p:cond delay="0"/>
                                          </p:stCondLst>
                                        </p:cTn>
                                        <p:tgtEl>
                                          <p:spTgt spid="2370"/>
                                        </p:tgtEl>
                                        <p:attrNameLst>
                                          <p:attrName>style.visibility</p:attrName>
                                        </p:attrNameLst>
                                      </p:cBhvr>
                                      <p:to>
                                        <p:strVal val="visible"/>
                                      </p:to>
                                    </p:set>
                                    <p:animEffect filter="fade" transition="in">
                                      <p:cBhvr>
                                        <p:cTn dur="1"/>
                                        <p:tgtEl>
                                          <p:spTgt spid="2370"/>
                                        </p:tgtEl>
                                      </p:cBhvr>
                                    </p:animEffect>
                                  </p:childTnLst>
                                </p:cTn>
                              </p:par>
                              <p:par>
                                <p:cTn fill="hold" nodeType="withEffect" presetClass="entr" presetID="10" presetSubtype="0">
                                  <p:stCondLst>
                                    <p:cond delay="0"/>
                                  </p:stCondLst>
                                  <p:childTnLst>
                                    <p:set>
                                      <p:cBhvr>
                                        <p:cTn dur="1" fill="hold">
                                          <p:stCondLst>
                                            <p:cond delay="0"/>
                                          </p:stCondLst>
                                        </p:cTn>
                                        <p:tgtEl>
                                          <p:spTgt spid="2374"/>
                                        </p:tgtEl>
                                        <p:attrNameLst>
                                          <p:attrName>style.visibility</p:attrName>
                                        </p:attrNameLst>
                                      </p:cBhvr>
                                      <p:to>
                                        <p:strVal val="visible"/>
                                      </p:to>
                                    </p:set>
                                    <p:animEffect filter="fade" transition="in">
                                      <p:cBhvr>
                                        <p:cTn dur="1"/>
                                        <p:tgtEl>
                                          <p:spTgt spid="2374"/>
                                        </p:tgtEl>
                                      </p:cBhvr>
                                    </p:animEffect>
                                  </p:childTnLst>
                                </p:cTn>
                              </p:par>
                              <p:par>
                                <p:cTn fill="hold" nodeType="withEffect" presetClass="entr" presetID="10" presetSubtype="0">
                                  <p:stCondLst>
                                    <p:cond delay="0"/>
                                  </p:stCondLst>
                                  <p:childTnLst>
                                    <p:set>
                                      <p:cBhvr>
                                        <p:cTn dur="1" fill="hold">
                                          <p:stCondLst>
                                            <p:cond delay="0"/>
                                          </p:stCondLst>
                                        </p:cTn>
                                        <p:tgtEl>
                                          <p:spTgt spid="2375"/>
                                        </p:tgtEl>
                                        <p:attrNameLst>
                                          <p:attrName>style.visibility</p:attrName>
                                        </p:attrNameLst>
                                      </p:cBhvr>
                                      <p:to>
                                        <p:strVal val="visible"/>
                                      </p:to>
                                    </p:set>
                                    <p:animEffect filter="fade" transition="in">
                                      <p:cBhvr>
                                        <p:cTn dur="1"/>
                                        <p:tgtEl>
                                          <p:spTgt spid="2375"/>
                                        </p:tgtEl>
                                      </p:cBhvr>
                                    </p:animEffect>
                                  </p:childTnLst>
                                </p:cTn>
                              </p:par>
                              <p:par>
                                <p:cTn fill="hold" nodeType="withEffect" presetClass="entr" presetID="10" presetSubtype="0">
                                  <p:stCondLst>
                                    <p:cond delay="0"/>
                                  </p:stCondLst>
                                  <p:childTnLst>
                                    <p:set>
                                      <p:cBhvr>
                                        <p:cTn dur="1" fill="hold">
                                          <p:stCondLst>
                                            <p:cond delay="0"/>
                                          </p:stCondLst>
                                        </p:cTn>
                                        <p:tgtEl>
                                          <p:spTgt spid="2376"/>
                                        </p:tgtEl>
                                        <p:attrNameLst>
                                          <p:attrName>style.visibility</p:attrName>
                                        </p:attrNameLst>
                                      </p:cBhvr>
                                      <p:to>
                                        <p:strVal val="visible"/>
                                      </p:to>
                                    </p:set>
                                    <p:animEffect filter="fade" transition="in">
                                      <p:cBhvr>
                                        <p:cTn dur="1"/>
                                        <p:tgtEl>
                                          <p:spTgt spid="2376"/>
                                        </p:tgtEl>
                                      </p:cBhvr>
                                    </p:animEffect>
                                  </p:childTnLst>
                                </p:cTn>
                              </p:par>
                              <p:par>
                                <p:cTn fill="hold" nodeType="withEffect" presetClass="entr" presetID="10" presetSubtype="0">
                                  <p:stCondLst>
                                    <p:cond delay="0"/>
                                  </p:stCondLst>
                                  <p:childTnLst>
                                    <p:set>
                                      <p:cBhvr>
                                        <p:cTn dur="1" fill="hold">
                                          <p:stCondLst>
                                            <p:cond delay="0"/>
                                          </p:stCondLst>
                                        </p:cTn>
                                        <p:tgtEl>
                                          <p:spTgt spid="2377"/>
                                        </p:tgtEl>
                                        <p:attrNameLst>
                                          <p:attrName>style.visibility</p:attrName>
                                        </p:attrNameLst>
                                      </p:cBhvr>
                                      <p:to>
                                        <p:strVal val="visible"/>
                                      </p:to>
                                    </p:set>
                                    <p:animEffect filter="fade" transition="in">
                                      <p:cBhvr>
                                        <p:cTn dur="1"/>
                                        <p:tgtEl>
                                          <p:spTgt spid="2377"/>
                                        </p:tgtEl>
                                      </p:cBhvr>
                                    </p:animEffect>
                                  </p:childTnLst>
                                </p:cTn>
                              </p:par>
                              <p:par>
                                <p:cTn fill="hold" nodeType="withEffect" presetClass="entr" presetID="10" presetSubtype="0">
                                  <p:stCondLst>
                                    <p:cond delay="0"/>
                                  </p:stCondLst>
                                  <p:childTnLst>
                                    <p:set>
                                      <p:cBhvr>
                                        <p:cTn dur="1" fill="hold">
                                          <p:stCondLst>
                                            <p:cond delay="0"/>
                                          </p:stCondLst>
                                        </p:cTn>
                                        <p:tgtEl>
                                          <p:spTgt spid="2378"/>
                                        </p:tgtEl>
                                        <p:attrNameLst>
                                          <p:attrName>style.visibility</p:attrName>
                                        </p:attrNameLst>
                                      </p:cBhvr>
                                      <p:to>
                                        <p:strVal val="visible"/>
                                      </p:to>
                                    </p:set>
                                    <p:animEffect filter="fade" transition="in">
                                      <p:cBhvr>
                                        <p:cTn dur="1"/>
                                        <p:tgtEl>
                                          <p:spTgt spid="2378"/>
                                        </p:tgtEl>
                                      </p:cBhvr>
                                    </p:animEffect>
                                  </p:childTnLst>
                                </p:cTn>
                              </p:par>
                              <p:par>
                                <p:cTn fill="hold" nodeType="withEffect" presetClass="entr" presetID="10" presetSubtype="0">
                                  <p:stCondLst>
                                    <p:cond delay="0"/>
                                  </p:stCondLst>
                                  <p:childTnLst>
                                    <p:set>
                                      <p:cBhvr>
                                        <p:cTn dur="1" fill="hold">
                                          <p:stCondLst>
                                            <p:cond delay="0"/>
                                          </p:stCondLst>
                                        </p:cTn>
                                        <p:tgtEl>
                                          <p:spTgt spid="2379"/>
                                        </p:tgtEl>
                                        <p:attrNameLst>
                                          <p:attrName>style.visibility</p:attrName>
                                        </p:attrNameLst>
                                      </p:cBhvr>
                                      <p:to>
                                        <p:strVal val="visible"/>
                                      </p:to>
                                    </p:set>
                                    <p:animEffect filter="fade" transition="in">
                                      <p:cBhvr>
                                        <p:cTn dur="1"/>
                                        <p:tgtEl>
                                          <p:spTgt spid="2379"/>
                                        </p:tgtEl>
                                      </p:cBhvr>
                                    </p:animEffect>
                                  </p:childTnLst>
                                </p:cTn>
                              </p:par>
                              <p:par>
                                <p:cTn fill="hold" nodeType="withEffect" presetClass="entr" presetID="10" presetSubtype="0">
                                  <p:stCondLst>
                                    <p:cond delay="0"/>
                                  </p:stCondLst>
                                  <p:childTnLst>
                                    <p:set>
                                      <p:cBhvr>
                                        <p:cTn dur="1" fill="hold">
                                          <p:stCondLst>
                                            <p:cond delay="0"/>
                                          </p:stCondLst>
                                        </p:cTn>
                                        <p:tgtEl>
                                          <p:spTgt spid="2380"/>
                                        </p:tgtEl>
                                        <p:attrNameLst>
                                          <p:attrName>style.visibility</p:attrName>
                                        </p:attrNameLst>
                                      </p:cBhvr>
                                      <p:to>
                                        <p:strVal val="visible"/>
                                      </p:to>
                                    </p:set>
                                    <p:animEffect filter="fade" transition="in">
                                      <p:cBhvr>
                                        <p:cTn dur="1"/>
                                        <p:tgtEl>
                                          <p:spTgt spid="2380"/>
                                        </p:tgtEl>
                                      </p:cBhvr>
                                    </p:animEffect>
                                  </p:childTnLst>
                                </p:cTn>
                              </p:par>
                              <p:par>
                                <p:cTn fill="hold" nodeType="withEffect" presetClass="entr" presetID="10" presetSubtype="0">
                                  <p:stCondLst>
                                    <p:cond delay="0"/>
                                  </p:stCondLst>
                                  <p:childTnLst>
                                    <p:set>
                                      <p:cBhvr>
                                        <p:cTn dur="1" fill="hold">
                                          <p:stCondLst>
                                            <p:cond delay="0"/>
                                          </p:stCondLst>
                                        </p:cTn>
                                        <p:tgtEl>
                                          <p:spTgt spid="2381"/>
                                        </p:tgtEl>
                                        <p:attrNameLst>
                                          <p:attrName>style.visibility</p:attrName>
                                        </p:attrNameLst>
                                      </p:cBhvr>
                                      <p:to>
                                        <p:strVal val="visible"/>
                                      </p:to>
                                    </p:set>
                                    <p:animEffect filter="fade" transition="in">
                                      <p:cBhvr>
                                        <p:cTn dur="1"/>
                                        <p:tgtEl>
                                          <p:spTgt spid="2381"/>
                                        </p:tgtEl>
                                      </p:cBhvr>
                                    </p:animEffect>
                                  </p:childTnLst>
                                </p:cTn>
                              </p:par>
                              <p:par>
                                <p:cTn fill="hold" nodeType="withEffect" presetClass="entr" presetID="10" presetSubtype="0">
                                  <p:stCondLst>
                                    <p:cond delay="0"/>
                                  </p:stCondLst>
                                  <p:childTnLst>
                                    <p:set>
                                      <p:cBhvr>
                                        <p:cTn dur="1" fill="hold">
                                          <p:stCondLst>
                                            <p:cond delay="0"/>
                                          </p:stCondLst>
                                        </p:cTn>
                                        <p:tgtEl>
                                          <p:spTgt spid="2382"/>
                                        </p:tgtEl>
                                        <p:attrNameLst>
                                          <p:attrName>style.visibility</p:attrName>
                                        </p:attrNameLst>
                                      </p:cBhvr>
                                      <p:to>
                                        <p:strVal val="visible"/>
                                      </p:to>
                                    </p:set>
                                    <p:animEffect filter="fade" transition="in">
                                      <p:cBhvr>
                                        <p:cTn dur="1"/>
                                        <p:tgtEl>
                                          <p:spTgt spid="2382"/>
                                        </p:tgtEl>
                                      </p:cBhvr>
                                    </p:animEffect>
                                  </p:childTnLst>
                                </p:cTn>
                              </p:par>
                              <p:par>
                                <p:cTn fill="hold" nodeType="withEffect" presetClass="entr" presetID="10" presetSubtype="0">
                                  <p:stCondLst>
                                    <p:cond delay="0"/>
                                  </p:stCondLst>
                                  <p:childTnLst>
                                    <p:set>
                                      <p:cBhvr>
                                        <p:cTn dur="1" fill="hold">
                                          <p:stCondLst>
                                            <p:cond delay="0"/>
                                          </p:stCondLst>
                                        </p:cTn>
                                        <p:tgtEl>
                                          <p:spTgt spid="2383"/>
                                        </p:tgtEl>
                                        <p:attrNameLst>
                                          <p:attrName>style.visibility</p:attrName>
                                        </p:attrNameLst>
                                      </p:cBhvr>
                                      <p:to>
                                        <p:strVal val="visible"/>
                                      </p:to>
                                    </p:set>
                                    <p:animEffect filter="fade" transition="in">
                                      <p:cBhvr>
                                        <p:cTn dur="1"/>
                                        <p:tgtEl>
                                          <p:spTgt spid="2383"/>
                                        </p:tgtEl>
                                      </p:cBhvr>
                                    </p:animEffect>
                                  </p:childTnLst>
                                </p:cTn>
                              </p:par>
                              <p:par>
                                <p:cTn fill="hold" nodeType="withEffect" presetClass="entr" presetID="10" presetSubtype="0">
                                  <p:stCondLst>
                                    <p:cond delay="0"/>
                                  </p:stCondLst>
                                  <p:childTnLst>
                                    <p:set>
                                      <p:cBhvr>
                                        <p:cTn dur="1" fill="hold">
                                          <p:stCondLst>
                                            <p:cond delay="0"/>
                                          </p:stCondLst>
                                        </p:cTn>
                                        <p:tgtEl>
                                          <p:spTgt spid="2384"/>
                                        </p:tgtEl>
                                        <p:attrNameLst>
                                          <p:attrName>style.visibility</p:attrName>
                                        </p:attrNameLst>
                                      </p:cBhvr>
                                      <p:to>
                                        <p:strVal val="visible"/>
                                      </p:to>
                                    </p:set>
                                    <p:animEffect filter="fade" transition="in">
                                      <p:cBhvr>
                                        <p:cTn dur="1"/>
                                        <p:tgtEl>
                                          <p:spTgt spid="2384"/>
                                        </p:tgtEl>
                                      </p:cBhvr>
                                    </p:animEffect>
                                  </p:childTnLst>
                                </p:cTn>
                              </p:par>
                              <p:par>
                                <p:cTn fill="hold" nodeType="withEffect" presetClass="entr" presetID="10" presetSubtype="0">
                                  <p:stCondLst>
                                    <p:cond delay="0"/>
                                  </p:stCondLst>
                                  <p:childTnLst>
                                    <p:set>
                                      <p:cBhvr>
                                        <p:cTn dur="1" fill="hold">
                                          <p:stCondLst>
                                            <p:cond delay="0"/>
                                          </p:stCondLst>
                                        </p:cTn>
                                        <p:tgtEl>
                                          <p:spTgt spid="2385"/>
                                        </p:tgtEl>
                                        <p:attrNameLst>
                                          <p:attrName>style.visibility</p:attrName>
                                        </p:attrNameLst>
                                      </p:cBhvr>
                                      <p:to>
                                        <p:strVal val="visible"/>
                                      </p:to>
                                    </p:set>
                                    <p:animEffect filter="fade" transition="in">
                                      <p:cBhvr>
                                        <p:cTn dur="1"/>
                                        <p:tgtEl>
                                          <p:spTgt spid="23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1"/>
                                        </p:tgtEl>
                                        <p:attrNameLst>
                                          <p:attrName>style.visibility</p:attrName>
                                        </p:attrNameLst>
                                      </p:cBhvr>
                                      <p:to>
                                        <p:strVal val="visible"/>
                                      </p:to>
                                    </p:set>
                                    <p:animEffect filter="fade" transition="in">
                                      <p:cBhvr>
                                        <p:cTn dur="1"/>
                                        <p:tgtEl>
                                          <p:spTgt spid="2361"/>
                                        </p:tgtEl>
                                      </p:cBhvr>
                                    </p:animEffect>
                                  </p:childTnLst>
                                </p:cTn>
                              </p:par>
                              <p:par>
                                <p:cTn fill="hold" nodeType="withEffect" presetClass="entr" presetID="10" presetSubtype="0">
                                  <p:stCondLst>
                                    <p:cond delay="0"/>
                                  </p:stCondLst>
                                  <p:childTnLst>
                                    <p:set>
                                      <p:cBhvr>
                                        <p:cTn dur="1" fill="hold">
                                          <p:stCondLst>
                                            <p:cond delay="0"/>
                                          </p:stCondLst>
                                        </p:cTn>
                                        <p:tgtEl>
                                          <p:spTgt spid="2364"/>
                                        </p:tgtEl>
                                        <p:attrNameLst>
                                          <p:attrName>style.visibility</p:attrName>
                                        </p:attrNameLst>
                                      </p:cBhvr>
                                      <p:to>
                                        <p:strVal val="visible"/>
                                      </p:to>
                                    </p:set>
                                    <p:animEffect filter="fade" transition="in">
                                      <p:cBhvr>
                                        <p:cTn dur="1"/>
                                        <p:tgtEl>
                                          <p:spTgt spid="2364"/>
                                        </p:tgtEl>
                                      </p:cBhvr>
                                    </p:animEffect>
                                  </p:childTnLst>
                                </p:cTn>
                              </p:par>
                              <p:par>
                                <p:cTn fill="hold" nodeType="withEffect" presetClass="entr" presetID="10" presetSubtype="0">
                                  <p:stCondLst>
                                    <p:cond delay="0"/>
                                  </p:stCondLst>
                                  <p:childTnLst>
                                    <p:set>
                                      <p:cBhvr>
                                        <p:cTn dur="1" fill="hold">
                                          <p:stCondLst>
                                            <p:cond delay="0"/>
                                          </p:stCondLst>
                                        </p:cTn>
                                        <p:tgtEl>
                                          <p:spTgt spid="2371"/>
                                        </p:tgtEl>
                                        <p:attrNameLst>
                                          <p:attrName>style.visibility</p:attrName>
                                        </p:attrNameLst>
                                      </p:cBhvr>
                                      <p:to>
                                        <p:strVal val="visible"/>
                                      </p:to>
                                    </p:set>
                                    <p:animEffect filter="fade" transition="in">
                                      <p:cBhvr>
                                        <p:cTn dur="1"/>
                                        <p:tgtEl>
                                          <p:spTgt spid="23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2"/>
                                        </p:tgtEl>
                                        <p:attrNameLst>
                                          <p:attrName>style.visibility</p:attrName>
                                        </p:attrNameLst>
                                      </p:cBhvr>
                                      <p:to>
                                        <p:strVal val="visible"/>
                                      </p:to>
                                    </p:set>
                                    <p:animEffect filter="fade" transition="in">
                                      <p:cBhvr>
                                        <p:cTn dur="1"/>
                                        <p:tgtEl>
                                          <p:spTgt spid="2362"/>
                                        </p:tgtEl>
                                      </p:cBhvr>
                                    </p:animEffect>
                                  </p:childTnLst>
                                </p:cTn>
                              </p:par>
                              <p:par>
                                <p:cTn fill="hold" nodeType="withEffect" presetClass="entr" presetID="10" presetSubtype="0">
                                  <p:stCondLst>
                                    <p:cond delay="0"/>
                                  </p:stCondLst>
                                  <p:childTnLst>
                                    <p:set>
                                      <p:cBhvr>
                                        <p:cTn dur="1" fill="hold">
                                          <p:stCondLst>
                                            <p:cond delay="0"/>
                                          </p:stCondLst>
                                        </p:cTn>
                                        <p:tgtEl>
                                          <p:spTgt spid="2363"/>
                                        </p:tgtEl>
                                        <p:attrNameLst>
                                          <p:attrName>style.visibility</p:attrName>
                                        </p:attrNameLst>
                                      </p:cBhvr>
                                      <p:to>
                                        <p:strVal val="visible"/>
                                      </p:to>
                                    </p:set>
                                    <p:animEffect filter="fade" transition="in">
                                      <p:cBhvr>
                                        <p:cTn dur="1"/>
                                        <p:tgtEl>
                                          <p:spTgt spid="2363"/>
                                        </p:tgtEl>
                                      </p:cBhvr>
                                    </p:animEffect>
                                  </p:childTnLst>
                                </p:cTn>
                              </p:par>
                              <p:par>
                                <p:cTn fill="hold" nodeType="withEffect" presetClass="entr" presetID="10" presetSubtype="0">
                                  <p:stCondLst>
                                    <p:cond delay="0"/>
                                  </p:stCondLst>
                                  <p:childTnLst>
                                    <p:set>
                                      <p:cBhvr>
                                        <p:cTn dur="1" fill="hold">
                                          <p:stCondLst>
                                            <p:cond delay="0"/>
                                          </p:stCondLst>
                                        </p:cTn>
                                        <p:tgtEl>
                                          <p:spTgt spid="2365"/>
                                        </p:tgtEl>
                                        <p:attrNameLst>
                                          <p:attrName>style.visibility</p:attrName>
                                        </p:attrNameLst>
                                      </p:cBhvr>
                                      <p:to>
                                        <p:strVal val="visible"/>
                                      </p:to>
                                    </p:set>
                                    <p:animEffect filter="fade" transition="in">
                                      <p:cBhvr>
                                        <p:cTn dur="1"/>
                                        <p:tgtEl>
                                          <p:spTgt spid="2365"/>
                                        </p:tgtEl>
                                      </p:cBhvr>
                                    </p:animEffect>
                                  </p:childTnLst>
                                </p:cTn>
                              </p:par>
                              <p:par>
                                <p:cTn fill="hold" nodeType="withEffect" presetClass="entr" presetID="10" presetSubtype="0">
                                  <p:stCondLst>
                                    <p:cond delay="0"/>
                                  </p:stCondLst>
                                  <p:childTnLst>
                                    <p:set>
                                      <p:cBhvr>
                                        <p:cTn dur="1" fill="hold">
                                          <p:stCondLst>
                                            <p:cond delay="0"/>
                                          </p:stCondLst>
                                        </p:cTn>
                                        <p:tgtEl>
                                          <p:spTgt spid="2366"/>
                                        </p:tgtEl>
                                        <p:attrNameLst>
                                          <p:attrName>style.visibility</p:attrName>
                                        </p:attrNameLst>
                                      </p:cBhvr>
                                      <p:to>
                                        <p:strVal val="visible"/>
                                      </p:to>
                                    </p:set>
                                    <p:animEffect filter="fade" transition="in">
                                      <p:cBhvr>
                                        <p:cTn dur="1"/>
                                        <p:tgtEl>
                                          <p:spTgt spid="2366"/>
                                        </p:tgtEl>
                                      </p:cBhvr>
                                    </p:animEffect>
                                  </p:childTnLst>
                                </p:cTn>
                              </p:par>
                              <p:par>
                                <p:cTn fill="hold" nodeType="withEffect" presetClass="entr" presetID="10" presetSubtype="0">
                                  <p:stCondLst>
                                    <p:cond delay="0"/>
                                  </p:stCondLst>
                                  <p:childTnLst>
                                    <p:set>
                                      <p:cBhvr>
                                        <p:cTn dur="1" fill="hold">
                                          <p:stCondLst>
                                            <p:cond delay="0"/>
                                          </p:stCondLst>
                                        </p:cTn>
                                        <p:tgtEl>
                                          <p:spTgt spid="2372"/>
                                        </p:tgtEl>
                                        <p:attrNameLst>
                                          <p:attrName>style.visibility</p:attrName>
                                        </p:attrNameLst>
                                      </p:cBhvr>
                                      <p:to>
                                        <p:strVal val="visible"/>
                                      </p:to>
                                    </p:set>
                                    <p:animEffect filter="fade" transition="in">
                                      <p:cBhvr>
                                        <p:cTn dur="1"/>
                                        <p:tgtEl>
                                          <p:spTgt spid="2372"/>
                                        </p:tgtEl>
                                      </p:cBhvr>
                                    </p:animEffect>
                                  </p:childTnLst>
                                </p:cTn>
                              </p:par>
                              <p:par>
                                <p:cTn fill="hold" nodeType="withEffect" presetClass="entr" presetID="10" presetSubtype="0">
                                  <p:stCondLst>
                                    <p:cond delay="0"/>
                                  </p:stCondLst>
                                  <p:childTnLst>
                                    <p:set>
                                      <p:cBhvr>
                                        <p:cTn dur="1" fill="hold">
                                          <p:stCondLst>
                                            <p:cond delay="0"/>
                                          </p:stCondLst>
                                        </p:cTn>
                                        <p:tgtEl>
                                          <p:spTgt spid="2373"/>
                                        </p:tgtEl>
                                        <p:attrNameLst>
                                          <p:attrName>style.visibility</p:attrName>
                                        </p:attrNameLst>
                                      </p:cBhvr>
                                      <p:to>
                                        <p:strVal val="visible"/>
                                      </p:to>
                                    </p:set>
                                    <p:animEffect filter="fade" transition="in">
                                      <p:cBhvr>
                                        <p:cTn dur="1"/>
                                        <p:tgtEl>
                                          <p:spTgt spid="2373"/>
                                        </p:tgtEl>
                                      </p:cBhvr>
                                    </p:animEffect>
                                  </p:childTnLst>
                                </p:cTn>
                              </p:par>
                              <p:par>
                                <p:cTn fill="hold" nodeType="withEffect" presetClass="entr" presetID="10" presetSubtype="0">
                                  <p:stCondLst>
                                    <p:cond delay="0"/>
                                  </p:stCondLst>
                                  <p:childTnLst>
                                    <p:set>
                                      <p:cBhvr>
                                        <p:cTn dur="1" fill="hold">
                                          <p:stCondLst>
                                            <p:cond delay="0"/>
                                          </p:stCondLst>
                                        </p:cTn>
                                        <p:tgtEl>
                                          <p:spTgt spid="2386"/>
                                        </p:tgtEl>
                                        <p:attrNameLst>
                                          <p:attrName>style.visibility</p:attrName>
                                        </p:attrNameLst>
                                      </p:cBhvr>
                                      <p:to>
                                        <p:strVal val="visible"/>
                                      </p:to>
                                    </p:set>
                                    <p:animEffect filter="fade" transition="in">
                                      <p:cBhvr>
                                        <p:cTn dur="1"/>
                                        <p:tgtEl>
                                          <p:spTgt spid="2386"/>
                                        </p:tgtEl>
                                      </p:cBhvr>
                                    </p:animEffect>
                                  </p:childTnLst>
                                </p:cTn>
                              </p:par>
                              <p:par>
                                <p:cTn fill="hold" nodeType="withEffect" presetClass="entr" presetID="10" presetSubtype="0">
                                  <p:stCondLst>
                                    <p:cond delay="0"/>
                                  </p:stCondLst>
                                  <p:childTnLst>
                                    <p:set>
                                      <p:cBhvr>
                                        <p:cTn dur="1" fill="hold">
                                          <p:stCondLst>
                                            <p:cond delay="0"/>
                                          </p:stCondLst>
                                        </p:cTn>
                                        <p:tgtEl>
                                          <p:spTgt spid="2387"/>
                                        </p:tgtEl>
                                        <p:attrNameLst>
                                          <p:attrName>style.visibility</p:attrName>
                                        </p:attrNameLst>
                                      </p:cBhvr>
                                      <p:to>
                                        <p:strVal val="visible"/>
                                      </p:to>
                                    </p:set>
                                    <p:animEffect filter="fade" transition="in">
                                      <p:cBhvr>
                                        <p:cTn dur="1"/>
                                        <p:tgtEl>
                                          <p:spTgt spid="2387"/>
                                        </p:tgtEl>
                                      </p:cBhvr>
                                    </p:animEffect>
                                  </p:childTnLst>
                                </p:cTn>
                              </p:par>
                              <p:par>
                                <p:cTn fill="hold" nodeType="withEffect" presetClass="entr" presetID="10" presetSubtype="0">
                                  <p:stCondLst>
                                    <p:cond delay="0"/>
                                  </p:stCondLst>
                                  <p:childTnLst>
                                    <p:set>
                                      <p:cBhvr>
                                        <p:cTn dur="1" fill="hold">
                                          <p:stCondLst>
                                            <p:cond delay="0"/>
                                          </p:stCondLst>
                                        </p:cTn>
                                        <p:tgtEl>
                                          <p:spTgt spid="2388"/>
                                        </p:tgtEl>
                                        <p:attrNameLst>
                                          <p:attrName>style.visibility</p:attrName>
                                        </p:attrNameLst>
                                      </p:cBhvr>
                                      <p:to>
                                        <p:strVal val="visible"/>
                                      </p:to>
                                    </p:set>
                                    <p:animEffect filter="fade" transition="in">
                                      <p:cBhvr>
                                        <p:cTn dur="1"/>
                                        <p:tgtEl>
                                          <p:spTgt spid="23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0"/>
                                        </p:tgtEl>
                                        <p:attrNameLst>
                                          <p:attrName>style.visibility</p:attrName>
                                        </p:attrNameLst>
                                      </p:cBhvr>
                                      <p:to>
                                        <p:strVal val="visible"/>
                                      </p:to>
                                    </p:set>
                                    <p:animEffect filter="fade" transition="in">
                                      <p:cBhvr>
                                        <p:cTn dur="1"/>
                                        <p:tgtEl>
                                          <p:spTgt spid="23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5" name="Shape 2395"/>
        <p:cNvGrpSpPr/>
        <p:nvPr/>
      </p:nvGrpSpPr>
      <p:grpSpPr>
        <a:xfrm>
          <a:off x="0" y="0"/>
          <a:ext cx="0" cy="0"/>
          <a:chOff x="0" y="0"/>
          <a:chExt cx="0" cy="0"/>
        </a:xfrm>
      </p:grpSpPr>
      <p:sp>
        <p:nvSpPr>
          <p:cNvPr id="2396" name="Google Shape;2396;p8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Attendance Link</a:t>
            </a:r>
            <a:endParaRPr/>
          </a:p>
        </p:txBody>
      </p:sp>
      <p:sp>
        <p:nvSpPr>
          <p:cNvPr id="2397" name="Google Shape;2397;p8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t/>
            </a:r>
            <a:endParaRPr sz="1900"/>
          </a:p>
          <a:p>
            <a:pPr indent="0" lvl="0" marL="0" rtl="0" algn="l">
              <a:lnSpc>
                <a:spcPct val="115000"/>
              </a:lnSpc>
              <a:spcBef>
                <a:spcPts val="0"/>
              </a:spcBef>
              <a:spcAft>
                <a:spcPts val="0"/>
              </a:spcAft>
              <a:buSzPts val="1400"/>
              <a:buNone/>
            </a:pPr>
            <a:r>
              <a:rPr lang="en" sz="1600" u="sng">
                <a:solidFill>
                  <a:srgbClr val="1155CC"/>
                </a:solidFill>
                <a:latin typeface="Arial"/>
                <a:ea typeface="Arial"/>
                <a:cs typeface="Arial"/>
                <a:sym typeface="Arial"/>
                <a:hlinkClick r:id="rId3">
                  <a:extLst>
                    <a:ext uri="{A12FA001-AC4F-418D-AE19-62706E023703}">
                      <ahyp:hlinkClr val="tx"/>
                    </a:ext>
                  </a:extLst>
                </a:hlinkClick>
              </a:rPr>
              <a:t>https://cs186berkeley.net/attendance</a:t>
            </a:r>
            <a:endParaRPr sz="1900"/>
          </a:p>
        </p:txBody>
      </p:sp>
      <p:pic>
        <p:nvPicPr>
          <p:cNvPr id="2398" name="Google Shape;2398;p80"/>
          <p:cNvPicPr preferRelativeResize="0"/>
          <p:nvPr/>
        </p:nvPicPr>
        <p:blipFill rotWithShape="1">
          <a:blip r:embed="rId4">
            <a:alphaModFix/>
          </a:blip>
          <a:srcRect b="0" l="0" r="0" t="0"/>
          <a:stretch/>
        </p:blipFill>
        <p:spPr>
          <a:xfrm>
            <a:off x="5021025" y="1143000"/>
            <a:ext cx="2857500" cy="2857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0"/>
          <p:cNvSpPr txBox="1"/>
          <p:nvPr>
            <p:ph idx="1" type="body"/>
          </p:nvPr>
        </p:nvSpPr>
        <p:spPr>
          <a:xfrm>
            <a:off x="311700" y="1152475"/>
            <a:ext cx="8425800" cy="7368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l">
              <a:lnSpc>
                <a:spcPct val="115000"/>
              </a:lnSpc>
              <a:spcBef>
                <a:spcPts val="0"/>
              </a:spcBef>
              <a:spcAft>
                <a:spcPts val="0"/>
              </a:spcAft>
              <a:buClr>
                <a:schemeClr val="dk1"/>
              </a:buClr>
              <a:buSzPct val="68750"/>
              <a:buFont typeface="Arial"/>
              <a:buNone/>
            </a:pPr>
            <a:r>
              <a:rPr lang="en" sz="1600"/>
              <a:t>B=4, N=8: </a:t>
            </a:r>
            <a:r>
              <a:rPr b="1" lang="en" sz="1600">
                <a:solidFill>
                  <a:srgbClr val="FF0000"/>
                </a:solidFill>
              </a:rPr>
              <a:t>Pass 1, Run 2</a:t>
            </a:r>
            <a:endParaRPr b="1" sz="1600">
              <a:solidFill>
                <a:srgbClr val="FF0000"/>
              </a:solidFill>
            </a:endParaRPr>
          </a:p>
          <a:p>
            <a:pPr indent="0" lvl="0" marL="0" rtl="0" algn="l">
              <a:lnSpc>
                <a:spcPct val="115000"/>
              </a:lnSpc>
              <a:spcBef>
                <a:spcPts val="0"/>
              </a:spcBef>
              <a:spcAft>
                <a:spcPts val="0"/>
              </a:spcAft>
              <a:buSzPct val="204545"/>
              <a:buNone/>
            </a:pPr>
            <a:r>
              <a:rPr lang="en" sz="1600"/>
              <a:t>Read 4 pages into memory: 4 IOs</a:t>
            </a:r>
            <a:endParaRPr sz="1600"/>
          </a:p>
          <a:p>
            <a:pPr indent="0" lvl="0" marL="0" rtl="0" algn="l">
              <a:lnSpc>
                <a:spcPct val="115000"/>
              </a:lnSpc>
              <a:spcBef>
                <a:spcPts val="0"/>
              </a:spcBef>
              <a:spcAft>
                <a:spcPts val="0"/>
              </a:spcAft>
              <a:buClr>
                <a:schemeClr val="dk1"/>
              </a:buClr>
              <a:buSzPct val="68750"/>
              <a:buFont typeface="Arial"/>
              <a:buNone/>
            </a:pPr>
            <a:r>
              <a:t/>
            </a:r>
            <a:endParaRPr sz="1600"/>
          </a:p>
          <a:p>
            <a:pPr indent="0" lvl="0" marL="457200" marR="0" rtl="0" algn="l">
              <a:lnSpc>
                <a:spcPct val="115000"/>
              </a:lnSpc>
              <a:spcBef>
                <a:spcPts val="0"/>
              </a:spcBef>
              <a:spcAft>
                <a:spcPts val="0"/>
              </a:spcAft>
              <a:buSzPct val="204545"/>
              <a:buNone/>
            </a:pPr>
            <a:r>
              <a:t/>
            </a:r>
            <a:endParaRPr sz="1600"/>
          </a:p>
        </p:txBody>
      </p:sp>
      <p:sp>
        <p:nvSpPr>
          <p:cNvPr id="295" name="Google Shape;295;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296" name="Google Shape;296;p20"/>
          <p:cNvSpPr/>
          <p:nvPr/>
        </p:nvSpPr>
        <p:spPr>
          <a:xfrm>
            <a:off x="804850" y="2209525"/>
            <a:ext cx="19026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data page: 7, 8</a:t>
            </a:r>
            <a:endParaRPr b="0" i="0" sz="1400" u="none" cap="none" strike="noStrike">
              <a:solidFill>
                <a:srgbClr val="000000"/>
              </a:solidFill>
              <a:latin typeface="Proxima Nova"/>
              <a:ea typeface="Proxima Nova"/>
              <a:cs typeface="Proxima Nova"/>
              <a:sym typeface="Proxima Nova"/>
            </a:endParaRPr>
          </a:p>
        </p:txBody>
      </p:sp>
      <p:cxnSp>
        <p:nvCxnSpPr>
          <p:cNvPr id="297" name="Google Shape;297;p20"/>
          <p:cNvCxnSpPr/>
          <p:nvPr/>
        </p:nvCxnSpPr>
        <p:spPr>
          <a:xfrm>
            <a:off x="2707150" y="2363525"/>
            <a:ext cx="231900" cy="119100"/>
          </a:xfrm>
          <a:prstGeom prst="straightConnector1">
            <a:avLst/>
          </a:prstGeom>
          <a:noFill/>
          <a:ln cap="flat" cmpd="sng" w="9525">
            <a:solidFill>
              <a:srgbClr val="595959"/>
            </a:solidFill>
            <a:prstDash val="solid"/>
            <a:round/>
            <a:headEnd len="sm" w="sm" type="none"/>
            <a:tailEnd len="med" w="med" type="triangle"/>
          </a:ln>
        </p:spPr>
      </p:cxnSp>
      <p:cxnSp>
        <p:nvCxnSpPr>
          <p:cNvPr id="298" name="Google Shape;298;p20"/>
          <p:cNvCxnSpPr/>
          <p:nvPr/>
        </p:nvCxnSpPr>
        <p:spPr>
          <a:xfrm>
            <a:off x="2707150" y="2715425"/>
            <a:ext cx="231900" cy="77100"/>
          </a:xfrm>
          <a:prstGeom prst="straightConnector1">
            <a:avLst/>
          </a:prstGeom>
          <a:noFill/>
          <a:ln cap="flat" cmpd="sng" w="9525">
            <a:solidFill>
              <a:srgbClr val="595959"/>
            </a:solidFill>
            <a:prstDash val="solid"/>
            <a:round/>
            <a:headEnd len="sm" w="sm" type="none"/>
            <a:tailEnd len="med" w="med" type="triangle"/>
          </a:ln>
        </p:spPr>
      </p:cxnSp>
      <p:sp>
        <p:nvSpPr>
          <p:cNvPr id="299" name="Google Shape;299;p20"/>
          <p:cNvSpPr/>
          <p:nvPr/>
        </p:nvSpPr>
        <p:spPr>
          <a:xfrm>
            <a:off x="804850" y="2560800"/>
            <a:ext cx="19026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data page: 12, 2</a:t>
            </a:r>
            <a:endParaRPr b="0" i="0" sz="1400" u="none" cap="none" strike="noStrike">
              <a:solidFill>
                <a:srgbClr val="000000"/>
              </a:solidFill>
              <a:latin typeface="Proxima Nova"/>
              <a:ea typeface="Proxima Nova"/>
              <a:cs typeface="Proxima Nova"/>
              <a:sym typeface="Proxima Nova"/>
            </a:endParaRPr>
          </a:p>
        </p:txBody>
      </p:sp>
      <p:cxnSp>
        <p:nvCxnSpPr>
          <p:cNvPr id="300" name="Google Shape;300;p20"/>
          <p:cNvCxnSpPr/>
          <p:nvPr/>
        </p:nvCxnSpPr>
        <p:spPr>
          <a:xfrm>
            <a:off x="2707150" y="3066425"/>
            <a:ext cx="231900" cy="36000"/>
          </a:xfrm>
          <a:prstGeom prst="straightConnector1">
            <a:avLst/>
          </a:prstGeom>
          <a:noFill/>
          <a:ln cap="flat" cmpd="sng" w="9525">
            <a:solidFill>
              <a:srgbClr val="595959"/>
            </a:solidFill>
            <a:prstDash val="solid"/>
            <a:round/>
            <a:headEnd len="sm" w="sm" type="none"/>
            <a:tailEnd len="med" w="med" type="triangle"/>
          </a:ln>
        </p:spPr>
      </p:cxnSp>
      <p:sp>
        <p:nvSpPr>
          <p:cNvPr id="301" name="Google Shape;301;p20"/>
          <p:cNvSpPr/>
          <p:nvPr/>
        </p:nvSpPr>
        <p:spPr>
          <a:xfrm>
            <a:off x="804850" y="2912075"/>
            <a:ext cx="19026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data page: 4, 11</a:t>
            </a:r>
            <a:endParaRPr b="0" i="0" sz="1400" u="none" cap="none" strike="noStrike">
              <a:solidFill>
                <a:srgbClr val="000000"/>
              </a:solidFill>
              <a:latin typeface="Proxima Nova"/>
              <a:ea typeface="Proxima Nova"/>
              <a:cs typeface="Proxima Nova"/>
              <a:sym typeface="Proxima Nova"/>
            </a:endParaRPr>
          </a:p>
        </p:txBody>
      </p:sp>
      <p:cxnSp>
        <p:nvCxnSpPr>
          <p:cNvPr id="302" name="Google Shape;302;p20"/>
          <p:cNvCxnSpPr/>
          <p:nvPr/>
        </p:nvCxnSpPr>
        <p:spPr>
          <a:xfrm flipH="1" rot="10800000">
            <a:off x="2707150" y="3414125"/>
            <a:ext cx="231900" cy="3600"/>
          </a:xfrm>
          <a:prstGeom prst="straightConnector1">
            <a:avLst/>
          </a:prstGeom>
          <a:noFill/>
          <a:ln cap="flat" cmpd="sng" w="9525">
            <a:solidFill>
              <a:srgbClr val="595959"/>
            </a:solidFill>
            <a:prstDash val="solid"/>
            <a:round/>
            <a:headEnd len="sm" w="sm" type="none"/>
            <a:tailEnd len="med" w="med" type="triangle"/>
          </a:ln>
        </p:spPr>
      </p:cxnSp>
      <p:sp>
        <p:nvSpPr>
          <p:cNvPr id="303" name="Google Shape;303;p20"/>
          <p:cNvSpPr/>
          <p:nvPr/>
        </p:nvSpPr>
        <p:spPr>
          <a:xfrm>
            <a:off x="804850" y="3263350"/>
            <a:ext cx="19026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data page: 15, 3 </a:t>
            </a:r>
            <a:endParaRPr b="0" i="0" sz="1400" u="none" cap="none" strike="noStrike">
              <a:solidFill>
                <a:srgbClr val="000000"/>
              </a:solidFill>
              <a:latin typeface="Proxima Nova"/>
              <a:ea typeface="Proxima Nova"/>
              <a:cs typeface="Proxima Nova"/>
              <a:sym typeface="Proxima Nova"/>
            </a:endParaRPr>
          </a:p>
        </p:txBody>
      </p:sp>
      <p:sp>
        <p:nvSpPr>
          <p:cNvPr id="304" name="Google Shape;304;p20"/>
          <p:cNvSpPr txBox="1"/>
          <p:nvPr/>
        </p:nvSpPr>
        <p:spPr>
          <a:xfrm>
            <a:off x="385425" y="3904200"/>
            <a:ext cx="71475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Proxima Nova"/>
                <a:ea typeface="Proxima Nova"/>
                <a:cs typeface="Proxima Nova"/>
                <a:sym typeface="Proxima Nova"/>
              </a:rPr>
              <a:t>Load B data pages into buffer pages in memory, and sort them all at once. </a:t>
            </a:r>
            <a:endParaRPr b="0" i="0" sz="14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305" name="Google Shape;305;p20"/>
          <p:cNvSpPr/>
          <p:nvPr/>
        </p:nvSpPr>
        <p:spPr>
          <a:xfrm>
            <a:off x="2939050" y="2327675"/>
            <a:ext cx="2718900" cy="12456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7, 8, 12, 2, 4, 11, 15, 3</a:t>
            </a:r>
            <a:endParaRPr b="0" i="0" sz="1400" u="none" cap="none" strike="noStrike">
              <a:solidFill>
                <a:srgbClr val="000000"/>
              </a:solidFill>
              <a:latin typeface="Proxima Nova"/>
              <a:ea typeface="Proxima Nova"/>
              <a:cs typeface="Proxima Nova"/>
              <a:sym typeface="Proxima Nova"/>
            </a:endParaRPr>
          </a:p>
        </p:txBody>
      </p:sp>
      <p:sp>
        <p:nvSpPr>
          <p:cNvPr id="306" name="Google Shape;306;p20"/>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12</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312" name="Google Shape;312;p21"/>
          <p:cNvSpPr/>
          <p:nvPr/>
        </p:nvSpPr>
        <p:spPr>
          <a:xfrm>
            <a:off x="804850" y="2209525"/>
            <a:ext cx="19026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data page: 7, 8</a:t>
            </a:r>
            <a:endParaRPr b="0" i="0" sz="1400" u="none" cap="none" strike="noStrike">
              <a:solidFill>
                <a:srgbClr val="000000"/>
              </a:solidFill>
              <a:latin typeface="Proxima Nova"/>
              <a:ea typeface="Proxima Nova"/>
              <a:cs typeface="Proxima Nova"/>
              <a:sym typeface="Proxima Nova"/>
            </a:endParaRPr>
          </a:p>
        </p:txBody>
      </p:sp>
      <p:cxnSp>
        <p:nvCxnSpPr>
          <p:cNvPr id="313" name="Google Shape;313;p21"/>
          <p:cNvCxnSpPr/>
          <p:nvPr/>
        </p:nvCxnSpPr>
        <p:spPr>
          <a:xfrm>
            <a:off x="2707150" y="2363525"/>
            <a:ext cx="231900" cy="119100"/>
          </a:xfrm>
          <a:prstGeom prst="straightConnector1">
            <a:avLst/>
          </a:prstGeom>
          <a:noFill/>
          <a:ln cap="flat" cmpd="sng" w="9525">
            <a:solidFill>
              <a:srgbClr val="595959"/>
            </a:solidFill>
            <a:prstDash val="solid"/>
            <a:round/>
            <a:headEnd len="sm" w="sm" type="none"/>
            <a:tailEnd len="med" w="med" type="triangle"/>
          </a:ln>
        </p:spPr>
      </p:cxnSp>
      <p:cxnSp>
        <p:nvCxnSpPr>
          <p:cNvPr id="314" name="Google Shape;314;p21"/>
          <p:cNvCxnSpPr/>
          <p:nvPr/>
        </p:nvCxnSpPr>
        <p:spPr>
          <a:xfrm>
            <a:off x="2707150" y="2715425"/>
            <a:ext cx="231900" cy="77100"/>
          </a:xfrm>
          <a:prstGeom prst="straightConnector1">
            <a:avLst/>
          </a:prstGeom>
          <a:noFill/>
          <a:ln cap="flat" cmpd="sng" w="9525">
            <a:solidFill>
              <a:srgbClr val="595959"/>
            </a:solidFill>
            <a:prstDash val="solid"/>
            <a:round/>
            <a:headEnd len="sm" w="sm" type="none"/>
            <a:tailEnd len="med" w="med" type="triangle"/>
          </a:ln>
        </p:spPr>
      </p:cxnSp>
      <p:sp>
        <p:nvSpPr>
          <p:cNvPr id="315" name="Google Shape;315;p21"/>
          <p:cNvSpPr/>
          <p:nvPr/>
        </p:nvSpPr>
        <p:spPr>
          <a:xfrm>
            <a:off x="804850" y="2560800"/>
            <a:ext cx="19026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data page: 12, 2</a:t>
            </a:r>
            <a:endParaRPr b="0" i="0" sz="1400" u="none" cap="none" strike="noStrike">
              <a:solidFill>
                <a:srgbClr val="000000"/>
              </a:solidFill>
              <a:latin typeface="Proxima Nova"/>
              <a:ea typeface="Proxima Nova"/>
              <a:cs typeface="Proxima Nova"/>
              <a:sym typeface="Proxima Nova"/>
            </a:endParaRPr>
          </a:p>
        </p:txBody>
      </p:sp>
      <p:cxnSp>
        <p:nvCxnSpPr>
          <p:cNvPr id="316" name="Google Shape;316;p21"/>
          <p:cNvCxnSpPr/>
          <p:nvPr/>
        </p:nvCxnSpPr>
        <p:spPr>
          <a:xfrm>
            <a:off x="2707150" y="3066425"/>
            <a:ext cx="231900" cy="36000"/>
          </a:xfrm>
          <a:prstGeom prst="straightConnector1">
            <a:avLst/>
          </a:prstGeom>
          <a:noFill/>
          <a:ln cap="flat" cmpd="sng" w="9525">
            <a:solidFill>
              <a:srgbClr val="595959"/>
            </a:solidFill>
            <a:prstDash val="solid"/>
            <a:round/>
            <a:headEnd len="sm" w="sm" type="none"/>
            <a:tailEnd len="med" w="med" type="triangle"/>
          </a:ln>
        </p:spPr>
      </p:cxnSp>
      <p:sp>
        <p:nvSpPr>
          <p:cNvPr id="317" name="Google Shape;317;p21"/>
          <p:cNvSpPr/>
          <p:nvPr/>
        </p:nvSpPr>
        <p:spPr>
          <a:xfrm>
            <a:off x="804850" y="2912075"/>
            <a:ext cx="19026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data page: 4, 11</a:t>
            </a:r>
            <a:endParaRPr b="0" i="0" sz="1400" u="none" cap="none" strike="noStrike">
              <a:solidFill>
                <a:srgbClr val="000000"/>
              </a:solidFill>
              <a:latin typeface="Proxima Nova"/>
              <a:ea typeface="Proxima Nova"/>
              <a:cs typeface="Proxima Nova"/>
              <a:sym typeface="Proxima Nova"/>
            </a:endParaRPr>
          </a:p>
        </p:txBody>
      </p:sp>
      <p:cxnSp>
        <p:nvCxnSpPr>
          <p:cNvPr id="318" name="Google Shape;318;p21"/>
          <p:cNvCxnSpPr/>
          <p:nvPr/>
        </p:nvCxnSpPr>
        <p:spPr>
          <a:xfrm flipH="1" rot="10800000">
            <a:off x="2707150" y="3414125"/>
            <a:ext cx="231900" cy="3600"/>
          </a:xfrm>
          <a:prstGeom prst="straightConnector1">
            <a:avLst/>
          </a:prstGeom>
          <a:noFill/>
          <a:ln cap="flat" cmpd="sng" w="9525">
            <a:solidFill>
              <a:srgbClr val="595959"/>
            </a:solidFill>
            <a:prstDash val="solid"/>
            <a:round/>
            <a:headEnd len="sm" w="sm" type="none"/>
            <a:tailEnd len="med" w="med" type="triangle"/>
          </a:ln>
        </p:spPr>
      </p:cxnSp>
      <p:sp>
        <p:nvSpPr>
          <p:cNvPr id="319" name="Google Shape;319;p21"/>
          <p:cNvSpPr/>
          <p:nvPr/>
        </p:nvSpPr>
        <p:spPr>
          <a:xfrm>
            <a:off x="804850" y="3263350"/>
            <a:ext cx="19026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data page: 15, 3 </a:t>
            </a:r>
            <a:endParaRPr b="0" i="0" sz="1400" u="none" cap="none" strike="noStrike">
              <a:solidFill>
                <a:srgbClr val="000000"/>
              </a:solidFill>
              <a:latin typeface="Proxima Nova"/>
              <a:ea typeface="Proxima Nova"/>
              <a:cs typeface="Proxima Nova"/>
              <a:sym typeface="Proxima Nova"/>
            </a:endParaRPr>
          </a:p>
        </p:txBody>
      </p:sp>
      <p:sp>
        <p:nvSpPr>
          <p:cNvPr id="320" name="Google Shape;320;p21"/>
          <p:cNvSpPr txBox="1"/>
          <p:nvPr/>
        </p:nvSpPr>
        <p:spPr>
          <a:xfrm>
            <a:off x="385425" y="3904200"/>
            <a:ext cx="71475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Proxima Nova"/>
                <a:ea typeface="Proxima Nova"/>
                <a:cs typeface="Proxima Nova"/>
                <a:sym typeface="Proxima Nova"/>
              </a:rPr>
              <a:t>Load B data pages into buffer pages in memory, and sort them all at once. </a:t>
            </a:r>
            <a:endParaRPr b="0" i="0" sz="14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321" name="Google Shape;321;p21"/>
          <p:cNvSpPr/>
          <p:nvPr/>
        </p:nvSpPr>
        <p:spPr>
          <a:xfrm>
            <a:off x="2939050" y="2327675"/>
            <a:ext cx="2718900" cy="12456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2, 3, 4, </a:t>
            </a:r>
            <a:r>
              <a:rPr b="0" i="0" lang="en" sz="1400" u="none" cap="none" strike="noStrike">
                <a:solidFill>
                  <a:srgbClr val="000000"/>
                </a:solidFill>
                <a:latin typeface="Proxima Nova"/>
                <a:ea typeface="Proxima Nova"/>
                <a:cs typeface="Proxima Nova"/>
                <a:sym typeface="Proxima Nova"/>
              </a:rPr>
              <a:t>7, 8, </a:t>
            </a:r>
            <a:r>
              <a:rPr b="0" i="0" lang="en" sz="1400" u="none" cap="none" strike="noStrike">
                <a:solidFill>
                  <a:schemeClr val="dk1"/>
                </a:solidFill>
                <a:latin typeface="Proxima Nova"/>
                <a:ea typeface="Proxima Nova"/>
                <a:cs typeface="Proxima Nova"/>
                <a:sym typeface="Proxima Nova"/>
              </a:rPr>
              <a:t>11, </a:t>
            </a:r>
            <a:r>
              <a:rPr b="0" i="0" lang="en" sz="1400" u="none" cap="none" strike="noStrike">
                <a:solidFill>
                  <a:srgbClr val="000000"/>
                </a:solidFill>
                <a:latin typeface="Proxima Nova"/>
                <a:ea typeface="Proxima Nova"/>
                <a:cs typeface="Proxima Nova"/>
                <a:sym typeface="Proxima Nova"/>
              </a:rPr>
              <a:t>12, 15</a:t>
            </a:r>
            <a:endParaRPr b="0" i="0" sz="1400" u="none" cap="none" strike="noStrike">
              <a:solidFill>
                <a:srgbClr val="000000"/>
              </a:solidFill>
              <a:latin typeface="Proxima Nova"/>
              <a:ea typeface="Proxima Nova"/>
              <a:cs typeface="Proxima Nova"/>
              <a:sym typeface="Proxima Nova"/>
            </a:endParaRPr>
          </a:p>
        </p:txBody>
      </p:sp>
      <p:sp>
        <p:nvSpPr>
          <p:cNvPr id="322" name="Google Shape;322;p21"/>
          <p:cNvSpPr txBox="1"/>
          <p:nvPr>
            <p:ph idx="1" type="body"/>
          </p:nvPr>
        </p:nvSpPr>
        <p:spPr>
          <a:xfrm>
            <a:off x="311700" y="1152475"/>
            <a:ext cx="8425800" cy="7368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l">
              <a:lnSpc>
                <a:spcPct val="115000"/>
              </a:lnSpc>
              <a:spcBef>
                <a:spcPts val="0"/>
              </a:spcBef>
              <a:spcAft>
                <a:spcPts val="0"/>
              </a:spcAft>
              <a:buClr>
                <a:schemeClr val="dk1"/>
              </a:buClr>
              <a:buSzPct val="68750"/>
              <a:buFont typeface="Arial"/>
              <a:buNone/>
            </a:pPr>
            <a:r>
              <a:rPr lang="en" sz="1600"/>
              <a:t>B=4, N=8: </a:t>
            </a:r>
            <a:r>
              <a:rPr b="1" lang="en" sz="1600">
                <a:solidFill>
                  <a:srgbClr val="FF0000"/>
                </a:solidFill>
              </a:rPr>
              <a:t>Pass 1, Run 2</a:t>
            </a:r>
            <a:endParaRPr b="1" sz="1600">
              <a:solidFill>
                <a:srgbClr val="FF0000"/>
              </a:solidFill>
            </a:endParaRPr>
          </a:p>
          <a:p>
            <a:pPr indent="0" lvl="0" marL="0" rtl="0" algn="l">
              <a:lnSpc>
                <a:spcPct val="115000"/>
              </a:lnSpc>
              <a:spcBef>
                <a:spcPts val="0"/>
              </a:spcBef>
              <a:spcAft>
                <a:spcPts val="0"/>
              </a:spcAft>
              <a:buClr>
                <a:schemeClr val="dk1"/>
              </a:buClr>
              <a:buSzPct val="68750"/>
              <a:buFont typeface="Arial"/>
              <a:buNone/>
            </a:pPr>
            <a:r>
              <a:rPr lang="en" sz="1600"/>
              <a:t>In-memory sort</a:t>
            </a:r>
            <a:endParaRPr sz="1600"/>
          </a:p>
          <a:p>
            <a:pPr indent="0" lvl="0" marL="457200" rtl="0" algn="l">
              <a:lnSpc>
                <a:spcPct val="115000"/>
              </a:lnSpc>
              <a:spcBef>
                <a:spcPts val="0"/>
              </a:spcBef>
              <a:spcAft>
                <a:spcPts val="0"/>
              </a:spcAft>
              <a:buClr>
                <a:schemeClr val="dk1"/>
              </a:buClr>
              <a:buSzPct val="68750"/>
              <a:buFont typeface="Arial"/>
              <a:buNone/>
            </a:pPr>
            <a:r>
              <a:t/>
            </a:r>
            <a:endParaRPr sz="1600"/>
          </a:p>
          <a:p>
            <a:pPr indent="0" lvl="0" marL="457200" marR="0" rtl="0" algn="l">
              <a:lnSpc>
                <a:spcPct val="115000"/>
              </a:lnSpc>
              <a:spcBef>
                <a:spcPts val="0"/>
              </a:spcBef>
              <a:spcAft>
                <a:spcPts val="0"/>
              </a:spcAft>
              <a:buSzPct val="204545"/>
              <a:buNone/>
            </a:pPr>
            <a:r>
              <a:t/>
            </a:r>
            <a:endParaRPr sz="1600"/>
          </a:p>
        </p:txBody>
      </p:sp>
      <p:sp>
        <p:nvSpPr>
          <p:cNvPr id="323" name="Google Shape;323;p21"/>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12</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cxnSp>
        <p:nvCxnSpPr>
          <p:cNvPr id="329" name="Google Shape;329;p22"/>
          <p:cNvCxnSpPr>
            <a:endCxn id="330" idx="1"/>
          </p:cNvCxnSpPr>
          <p:nvPr/>
        </p:nvCxnSpPr>
        <p:spPr>
          <a:xfrm>
            <a:off x="5639825" y="2947775"/>
            <a:ext cx="562500" cy="2700"/>
          </a:xfrm>
          <a:prstGeom prst="straightConnector1">
            <a:avLst/>
          </a:prstGeom>
          <a:noFill/>
          <a:ln cap="flat" cmpd="sng" w="9525">
            <a:solidFill>
              <a:srgbClr val="595959"/>
            </a:solidFill>
            <a:prstDash val="solid"/>
            <a:round/>
            <a:headEnd len="sm" w="sm" type="none"/>
            <a:tailEnd len="med" w="med" type="triangle"/>
          </a:ln>
        </p:spPr>
      </p:cxnSp>
      <p:sp>
        <p:nvSpPr>
          <p:cNvPr id="331" name="Google Shape;331;p22"/>
          <p:cNvSpPr/>
          <p:nvPr/>
        </p:nvSpPr>
        <p:spPr>
          <a:xfrm>
            <a:off x="804850" y="2209525"/>
            <a:ext cx="19026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data page: 7, 8</a:t>
            </a:r>
            <a:endParaRPr b="0" i="0" sz="1400" u="none" cap="none" strike="noStrike">
              <a:solidFill>
                <a:srgbClr val="000000"/>
              </a:solidFill>
              <a:latin typeface="Proxima Nova"/>
              <a:ea typeface="Proxima Nova"/>
              <a:cs typeface="Proxima Nova"/>
              <a:sym typeface="Proxima Nova"/>
            </a:endParaRPr>
          </a:p>
        </p:txBody>
      </p:sp>
      <p:cxnSp>
        <p:nvCxnSpPr>
          <p:cNvPr id="332" name="Google Shape;332;p22"/>
          <p:cNvCxnSpPr/>
          <p:nvPr/>
        </p:nvCxnSpPr>
        <p:spPr>
          <a:xfrm>
            <a:off x="2707150" y="2363525"/>
            <a:ext cx="231900" cy="119100"/>
          </a:xfrm>
          <a:prstGeom prst="straightConnector1">
            <a:avLst/>
          </a:prstGeom>
          <a:noFill/>
          <a:ln cap="flat" cmpd="sng" w="9525">
            <a:solidFill>
              <a:srgbClr val="595959"/>
            </a:solidFill>
            <a:prstDash val="solid"/>
            <a:round/>
            <a:headEnd len="sm" w="sm" type="none"/>
            <a:tailEnd len="med" w="med" type="triangle"/>
          </a:ln>
        </p:spPr>
      </p:cxnSp>
      <p:cxnSp>
        <p:nvCxnSpPr>
          <p:cNvPr id="333" name="Google Shape;333;p22"/>
          <p:cNvCxnSpPr/>
          <p:nvPr/>
        </p:nvCxnSpPr>
        <p:spPr>
          <a:xfrm>
            <a:off x="2707150" y="2715425"/>
            <a:ext cx="231900" cy="77100"/>
          </a:xfrm>
          <a:prstGeom prst="straightConnector1">
            <a:avLst/>
          </a:prstGeom>
          <a:noFill/>
          <a:ln cap="flat" cmpd="sng" w="9525">
            <a:solidFill>
              <a:srgbClr val="595959"/>
            </a:solidFill>
            <a:prstDash val="solid"/>
            <a:round/>
            <a:headEnd len="sm" w="sm" type="none"/>
            <a:tailEnd len="med" w="med" type="triangle"/>
          </a:ln>
        </p:spPr>
      </p:cxnSp>
      <p:sp>
        <p:nvSpPr>
          <p:cNvPr id="334" name="Google Shape;334;p22"/>
          <p:cNvSpPr/>
          <p:nvPr/>
        </p:nvSpPr>
        <p:spPr>
          <a:xfrm>
            <a:off x="804850" y="2560800"/>
            <a:ext cx="19026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data page: 12, 2</a:t>
            </a:r>
            <a:endParaRPr b="0" i="0" sz="1400" u="none" cap="none" strike="noStrike">
              <a:solidFill>
                <a:srgbClr val="000000"/>
              </a:solidFill>
              <a:latin typeface="Proxima Nova"/>
              <a:ea typeface="Proxima Nova"/>
              <a:cs typeface="Proxima Nova"/>
              <a:sym typeface="Proxima Nova"/>
            </a:endParaRPr>
          </a:p>
        </p:txBody>
      </p:sp>
      <p:cxnSp>
        <p:nvCxnSpPr>
          <p:cNvPr id="335" name="Google Shape;335;p22"/>
          <p:cNvCxnSpPr/>
          <p:nvPr/>
        </p:nvCxnSpPr>
        <p:spPr>
          <a:xfrm>
            <a:off x="2707150" y="3066425"/>
            <a:ext cx="231900" cy="36000"/>
          </a:xfrm>
          <a:prstGeom prst="straightConnector1">
            <a:avLst/>
          </a:prstGeom>
          <a:noFill/>
          <a:ln cap="flat" cmpd="sng" w="9525">
            <a:solidFill>
              <a:srgbClr val="595959"/>
            </a:solidFill>
            <a:prstDash val="solid"/>
            <a:round/>
            <a:headEnd len="sm" w="sm" type="none"/>
            <a:tailEnd len="med" w="med" type="triangle"/>
          </a:ln>
        </p:spPr>
      </p:cxnSp>
      <p:sp>
        <p:nvSpPr>
          <p:cNvPr id="336" name="Google Shape;336;p22"/>
          <p:cNvSpPr/>
          <p:nvPr/>
        </p:nvSpPr>
        <p:spPr>
          <a:xfrm>
            <a:off x="804850" y="2912075"/>
            <a:ext cx="19026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data page: 4, 11</a:t>
            </a:r>
            <a:endParaRPr b="0" i="0" sz="1400" u="none" cap="none" strike="noStrike">
              <a:solidFill>
                <a:srgbClr val="000000"/>
              </a:solidFill>
              <a:latin typeface="Proxima Nova"/>
              <a:ea typeface="Proxima Nova"/>
              <a:cs typeface="Proxima Nova"/>
              <a:sym typeface="Proxima Nova"/>
            </a:endParaRPr>
          </a:p>
        </p:txBody>
      </p:sp>
      <p:cxnSp>
        <p:nvCxnSpPr>
          <p:cNvPr id="337" name="Google Shape;337;p22"/>
          <p:cNvCxnSpPr/>
          <p:nvPr/>
        </p:nvCxnSpPr>
        <p:spPr>
          <a:xfrm flipH="1" rot="10800000">
            <a:off x="2707150" y="3414125"/>
            <a:ext cx="231900" cy="3600"/>
          </a:xfrm>
          <a:prstGeom prst="straightConnector1">
            <a:avLst/>
          </a:prstGeom>
          <a:noFill/>
          <a:ln cap="flat" cmpd="sng" w="9525">
            <a:solidFill>
              <a:srgbClr val="595959"/>
            </a:solidFill>
            <a:prstDash val="solid"/>
            <a:round/>
            <a:headEnd len="sm" w="sm" type="none"/>
            <a:tailEnd len="med" w="med" type="triangle"/>
          </a:ln>
        </p:spPr>
      </p:cxnSp>
      <p:sp>
        <p:nvSpPr>
          <p:cNvPr id="338" name="Google Shape;338;p22"/>
          <p:cNvSpPr/>
          <p:nvPr/>
        </p:nvSpPr>
        <p:spPr>
          <a:xfrm>
            <a:off x="804850" y="3263350"/>
            <a:ext cx="19026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data page: 15, 3 </a:t>
            </a:r>
            <a:endParaRPr b="0" i="0" sz="1400" u="none" cap="none" strike="noStrike">
              <a:solidFill>
                <a:srgbClr val="000000"/>
              </a:solidFill>
              <a:latin typeface="Proxima Nova"/>
              <a:ea typeface="Proxima Nova"/>
              <a:cs typeface="Proxima Nova"/>
              <a:sym typeface="Proxima Nova"/>
            </a:endParaRPr>
          </a:p>
        </p:txBody>
      </p:sp>
      <p:sp>
        <p:nvSpPr>
          <p:cNvPr id="339" name="Google Shape;339;p22"/>
          <p:cNvSpPr txBox="1"/>
          <p:nvPr/>
        </p:nvSpPr>
        <p:spPr>
          <a:xfrm>
            <a:off x="385425" y="3904200"/>
            <a:ext cx="71475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Proxima Nova"/>
                <a:ea typeface="Proxima Nova"/>
                <a:cs typeface="Proxima Nova"/>
                <a:sym typeface="Proxima Nova"/>
              </a:rPr>
              <a:t>Load B data pages into buffer pages in memory, and sort them all at once. </a:t>
            </a:r>
            <a:endParaRPr b="0" i="0" sz="14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340" name="Google Shape;340;p22"/>
          <p:cNvSpPr/>
          <p:nvPr/>
        </p:nvSpPr>
        <p:spPr>
          <a:xfrm>
            <a:off x="2939050" y="2327675"/>
            <a:ext cx="2718900" cy="12456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2, 3, 4, </a:t>
            </a:r>
            <a:r>
              <a:rPr b="0" i="0" lang="en" sz="1400" u="none" cap="none" strike="noStrike">
                <a:solidFill>
                  <a:srgbClr val="000000"/>
                </a:solidFill>
                <a:latin typeface="Proxima Nova"/>
                <a:ea typeface="Proxima Nova"/>
                <a:cs typeface="Proxima Nova"/>
                <a:sym typeface="Proxima Nova"/>
              </a:rPr>
              <a:t>7, 8, </a:t>
            </a:r>
            <a:r>
              <a:rPr b="0" i="0" lang="en" sz="1400" u="none" cap="none" strike="noStrike">
                <a:solidFill>
                  <a:schemeClr val="dk1"/>
                </a:solidFill>
                <a:latin typeface="Proxima Nova"/>
                <a:ea typeface="Proxima Nova"/>
                <a:cs typeface="Proxima Nova"/>
                <a:sym typeface="Proxima Nova"/>
              </a:rPr>
              <a:t>11, </a:t>
            </a:r>
            <a:r>
              <a:rPr b="0" i="0" lang="en" sz="1400" u="none" cap="none" strike="noStrike">
                <a:solidFill>
                  <a:srgbClr val="000000"/>
                </a:solidFill>
                <a:latin typeface="Proxima Nova"/>
                <a:ea typeface="Proxima Nova"/>
                <a:cs typeface="Proxima Nova"/>
                <a:sym typeface="Proxima Nova"/>
              </a:rPr>
              <a:t>12, 15</a:t>
            </a:r>
            <a:endParaRPr b="0" i="0" sz="1400" u="none" cap="none" strike="noStrike">
              <a:solidFill>
                <a:srgbClr val="000000"/>
              </a:solidFill>
              <a:latin typeface="Proxima Nova"/>
              <a:ea typeface="Proxima Nova"/>
              <a:cs typeface="Proxima Nova"/>
              <a:sym typeface="Proxima Nova"/>
            </a:endParaRPr>
          </a:p>
        </p:txBody>
      </p:sp>
      <p:sp>
        <p:nvSpPr>
          <p:cNvPr id="341" name="Google Shape;341;p22"/>
          <p:cNvSpPr txBox="1"/>
          <p:nvPr>
            <p:ph idx="1" type="body"/>
          </p:nvPr>
        </p:nvSpPr>
        <p:spPr>
          <a:xfrm>
            <a:off x="311700" y="1152475"/>
            <a:ext cx="8425800" cy="7368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l">
              <a:lnSpc>
                <a:spcPct val="115000"/>
              </a:lnSpc>
              <a:spcBef>
                <a:spcPts val="0"/>
              </a:spcBef>
              <a:spcAft>
                <a:spcPts val="0"/>
              </a:spcAft>
              <a:buClr>
                <a:schemeClr val="dk1"/>
              </a:buClr>
              <a:buSzPct val="68750"/>
              <a:buFont typeface="Arial"/>
              <a:buNone/>
            </a:pPr>
            <a:r>
              <a:rPr lang="en" sz="1600"/>
              <a:t>B=4, N=8: </a:t>
            </a:r>
            <a:r>
              <a:rPr b="1" lang="en" sz="1600">
                <a:solidFill>
                  <a:srgbClr val="FF0000"/>
                </a:solidFill>
              </a:rPr>
              <a:t>Pass 1, Run 2</a:t>
            </a:r>
            <a:endParaRPr b="1" sz="1600">
              <a:solidFill>
                <a:srgbClr val="FF0000"/>
              </a:solidFill>
            </a:endParaRPr>
          </a:p>
          <a:p>
            <a:pPr indent="0" lvl="0" marL="0" rtl="0" algn="l">
              <a:lnSpc>
                <a:spcPct val="115000"/>
              </a:lnSpc>
              <a:spcBef>
                <a:spcPts val="0"/>
              </a:spcBef>
              <a:spcAft>
                <a:spcPts val="0"/>
              </a:spcAft>
              <a:buClr>
                <a:schemeClr val="dk1"/>
              </a:buClr>
              <a:buSzPct val="68750"/>
              <a:buFont typeface="Arial"/>
              <a:buNone/>
            </a:pPr>
            <a:r>
              <a:rPr lang="en" sz="1600"/>
              <a:t>Write 4 pages to disk: 4 IOs</a:t>
            </a:r>
            <a:endParaRPr sz="1600"/>
          </a:p>
          <a:p>
            <a:pPr indent="0" lvl="0" marL="457200" rtl="0" algn="l">
              <a:lnSpc>
                <a:spcPct val="115000"/>
              </a:lnSpc>
              <a:spcBef>
                <a:spcPts val="0"/>
              </a:spcBef>
              <a:spcAft>
                <a:spcPts val="0"/>
              </a:spcAft>
              <a:buClr>
                <a:schemeClr val="dk1"/>
              </a:buClr>
              <a:buSzPct val="68750"/>
              <a:buFont typeface="Arial"/>
              <a:buNone/>
            </a:pPr>
            <a:r>
              <a:t/>
            </a:r>
            <a:endParaRPr sz="1600"/>
          </a:p>
          <a:p>
            <a:pPr indent="0" lvl="0" marL="457200" marR="0" rtl="0" algn="l">
              <a:lnSpc>
                <a:spcPct val="115000"/>
              </a:lnSpc>
              <a:spcBef>
                <a:spcPts val="0"/>
              </a:spcBef>
              <a:spcAft>
                <a:spcPts val="0"/>
              </a:spcAft>
              <a:buSzPct val="204545"/>
              <a:buNone/>
            </a:pPr>
            <a:r>
              <a:t/>
            </a:r>
            <a:endParaRPr sz="1600"/>
          </a:p>
        </p:txBody>
      </p:sp>
      <p:sp>
        <p:nvSpPr>
          <p:cNvPr id="330" name="Google Shape;330;p22"/>
          <p:cNvSpPr/>
          <p:nvPr/>
        </p:nvSpPr>
        <p:spPr>
          <a:xfrm>
            <a:off x="6202325" y="2612375"/>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2, 3</a:t>
            </a:r>
            <a:endParaRPr b="0" i="0" sz="1400" u="none" cap="none" strike="noStrike">
              <a:solidFill>
                <a:srgbClr val="FF0000"/>
              </a:solidFill>
              <a:latin typeface="Proxima Nova"/>
              <a:ea typeface="Proxima Nova"/>
              <a:cs typeface="Proxima Nova"/>
              <a:sym typeface="Proxima Nova"/>
            </a:endParaRPr>
          </a:p>
        </p:txBody>
      </p:sp>
      <p:sp>
        <p:nvSpPr>
          <p:cNvPr id="342" name="Google Shape;342;p22"/>
          <p:cNvSpPr txBox="1"/>
          <p:nvPr/>
        </p:nvSpPr>
        <p:spPr>
          <a:xfrm>
            <a:off x="6202450" y="2263500"/>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1 sorted run of 4 pages</a:t>
            </a:r>
            <a:endParaRPr b="0" i="0" sz="1400" u="none" cap="none" strike="noStrike">
              <a:solidFill>
                <a:srgbClr val="000000"/>
              </a:solidFill>
              <a:latin typeface="Arial"/>
              <a:ea typeface="Arial"/>
              <a:cs typeface="Arial"/>
              <a:sym typeface="Arial"/>
            </a:endParaRPr>
          </a:p>
        </p:txBody>
      </p:sp>
      <p:sp>
        <p:nvSpPr>
          <p:cNvPr id="343" name="Google Shape;343;p22"/>
          <p:cNvSpPr/>
          <p:nvPr/>
        </p:nvSpPr>
        <p:spPr>
          <a:xfrm>
            <a:off x="6833825" y="261236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4, 7</a:t>
            </a:r>
            <a:endParaRPr b="0" i="0" sz="1400" u="none" cap="none" strike="noStrike">
              <a:solidFill>
                <a:srgbClr val="FF0000"/>
              </a:solidFill>
              <a:latin typeface="Proxima Nova"/>
              <a:ea typeface="Proxima Nova"/>
              <a:cs typeface="Proxima Nova"/>
              <a:sym typeface="Proxima Nova"/>
            </a:endParaRPr>
          </a:p>
        </p:txBody>
      </p:sp>
      <p:sp>
        <p:nvSpPr>
          <p:cNvPr id="344" name="Google Shape;344;p22"/>
          <p:cNvSpPr/>
          <p:nvPr/>
        </p:nvSpPr>
        <p:spPr>
          <a:xfrm>
            <a:off x="7465325" y="2612375"/>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8, 11</a:t>
            </a:r>
            <a:endParaRPr b="0" i="0" sz="1400" u="none" cap="none" strike="noStrike">
              <a:solidFill>
                <a:srgbClr val="FF0000"/>
              </a:solidFill>
              <a:latin typeface="Proxima Nova"/>
              <a:ea typeface="Proxima Nova"/>
              <a:cs typeface="Proxima Nova"/>
              <a:sym typeface="Proxima Nova"/>
            </a:endParaRPr>
          </a:p>
        </p:txBody>
      </p:sp>
      <p:sp>
        <p:nvSpPr>
          <p:cNvPr id="345" name="Google Shape;345;p22"/>
          <p:cNvSpPr/>
          <p:nvPr/>
        </p:nvSpPr>
        <p:spPr>
          <a:xfrm>
            <a:off x="8096700" y="2612375"/>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12, 15</a:t>
            </a:r>
            <a:endParaRPr b="0" i="0" sz="1400" u="none" cap="none" strike="noStrike">
              <a:solidFill>
                <a:srgbClr val="FF0000"/>
              </a:solidFill>
              <a:latin typeface="Proxima Nova"/>
              <a:ea typeface="Proxima Nova"/>
              <a:cs typeface="Proxima Nova"/>
              <a:sym typeface="Proxima Nova"/>
            </a:endParaRPr>
          </a:p>
        </p:txBody>
      </p:sp>
      <p:sp>
        <p:nvSpPr>
          <p:cNvPr id="346" name="Google Shape;346;p22"/>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16</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3"/>
          <p:cNvSpPr txBox="1"/>
          <p:nvPr>
            <p:ph idx="1" type="body"/>
          </p:nvPr>
        </p:nvSpPr>
        <p:spPr>
          <a:xfrm>
            <a:off x="311700" y="1152475"/>
            <a:ext cx="85206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N=8: </a:t>
            </a:r>
            <a:r>
              <a:rPr b="1" lang="en" sz="1600">
                <a:solidFill>
                  <a:srgbClr val="FF0000"/>
                </a:solidFill>
              </a:rPr>
              <a:t>Pass 2</a:t>
            </a:r>
            <a:endParaRPr b="1" sz="1600">
              <a:solidFill>
                <a:srgbClr val="FF0000"/>
              </a:solidFill>
            </a:endParaRPr>
          </a:p>
          <a:p>
            <a:pPr indent="0" lvl="0" marL="0" rtl="0" algn="l">
              <a:lnSpc>
                <a:spcPct val="115000"/>
              </a:lnSpc>
              <a:spcBef>
                <a:spcPts val="0"/>
              </a:spcBef>
              <a:spcAft>
                <a:spcPts val="0"/>
              </a:spcAft>
              <a:buClr>
                <a:schemeClr val="dk1"/>
              </a:buClr>
              <a:buSzPct val="68750"/>
              <a:buFont typeface="Arial"/>
              <a:buNone/>
            </a:pPr>
            <a:r>
              <a:rPr lang="en" sz="1600"/>
              <a:t>Read 2 sorted runs of 4 pages into memory: 8 IOs; Write 1 sorted run of 8 pages to disk: 8 IOs</a:t>
            </a:r>
            <a:endParaRPr sz="1600"/>
          </a:p>
          <a:p>
            <a:pPr indent="0" lvl="0" marL="457200" marR="0" rtl="0" algn="l">
              <a:lnSpc>
                <a:spcPct val="115000"/>
              </a:lnSpc>
              <a:spcBef>
                <a:spcPts val="0"/>
              </a:spcBef>
              <a:spcAft>
                <a:spcPts val="0"/>
              </a:spcAft>
              <a:buSzPct val="145161"/>
              <a:buNone/>
            </a:pPr>
            <a:r>
              <a:t/>
            </a:r>
            <a:endParaRPr sz="1600"/>
          </a:p>
        </p:txBody>
      </p:sp>
      <p:sp>
        <p:nvSpPr>
          <p:cNvPr id="352" name="Google Shape;352;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353" name="Google Shape;353;p23"/>
          <p:cNvSpPr/>
          <p:nvPr/>
        </p:nvSpPr>
        <p:spPr>
          <a:xfrm>
            <a:off x="3356825" y="2332625"/>
            <a:ext cx="2718900" cy="3099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a:t>
            </a:r>
            <a:endParaRPr b="0" i="0" sz="1400" u="none" cap="none" strike="noStrike">
              <a:solidFill>
                <a:srgbClr val="000000"/>
              </a:solidFill>
              <a:latin typeface="Proxima Nova"/>
              <a:ea typeface="Proxima Nova"/>
              <a:cs typeface="Proxima Nova"/>
              <a:sym typeface="Proxima Nova"/>
            </a:endParaRPr>
          </a:p>
        </p:txBody>
      </p:sp>
      <p:sp>
        <p:nvSpPr>
          <p:cNvPr id="354" name="Google Shape;354;p23"/>
          <p:cNvSpPr/>
          <p:nvPr/>
        </p:nvSpPr>
        <p:spPr>
          <a:xfrm>
            <a:off x="3356825" y="26425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a:t>
            </a:r>
            <a:endParaRPr b="0" i="0" sz="1400" u="none" cap="none" strike="noStrike">
              <a:solidFill>
                <a:srgbClr val="000000"/>
              </a:solidFill>
              <a:latin typeface="Proxima Nova"/>
              <a:ea typeface="Proxima Nova"/>
              <a:cs typeface="Proxima Nova"/>
              <a:sym typeface="Proxima Nova"/>
            </a:endParaRPr>
          </a:p>
        </p:txBody>
      </p:sp>
      <p:sp>
        <p:nvSpPr>
          <p:cNvPr id="355" name="Google Shape;355;p23"/>
          <p:cNvSpPr/>
          <p:nvPr/>
        </p:nvSpPr>
        <p:spPr>
          <a:xfrm>
            <a:off x="3356825" y="29524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[unused]</a:t>
            </a:r>
            <a:endParaRPr b="0" i="0" sz="1400" u="none" cap="none" strike="noStrike">
              <a:solidFill>
                <a:srgbClr val="000000"/>
              </a:solidFill>
              <a:latin typeface="Proxima Nova"/>
              <a:ea typeface="Proxima Nova"/>
              <a:cs typeface="Proxima Nova"/>
              <a:sym typeface="Proxima Nova"/>
            </a:endParaRPr>
          </a:p>
        </p:txBody>
      </p:sp>
      <p:sp>
        <p:nvSpPr>
          <p:cNvPr id="356" name="Google Shape;356;p23"/>
          <p:cNvSpPr/>
          <p:nvPr/>
        </p:nvSpPr>
        <p:spPr>
          <a:xfrm>
            <a:off x="3356825" y="3264125"/>
            <a:ext cx="27189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a:t>
            </a:r>
            <a:endParaRPr b="0" i="0" sz="1400" u="none" cap="none" strike="noStrike">
              <a:solidFill>
                <a:srgbClr val="000000"/>
              </a:solidFill>
              <a:latin typeface="Proxima Nova"/>
              <a:ea typeface="Proxima Nova"/>
              <a:cs typeface="Proxima Nova"/>
              <a:sym typeface="Proxima Nova"/>
            </a:endParaRPr>
          </a:p>
        </p:txBody>
      </p:sp>
      <p:sp>
        <p:nvSpPr>
          <p:cNvPr id="357" name="Google Shape;357;p23"/>
          <p:cNvSpPr txBox="1"/>
          <p:nvPr/>
        </p:nvSpPr>
        <p:spPr>
          <a:xfrm>
            <a:off x="385425" y="4017375"/>
            <a:ext cx="71475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Reserve B-1 input buffers and 1 output buffer. Load 1 page from each run at a time. Store sorted results in output buffer. Write to disk when output buffer is full.</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358" name="Google Shape;358;p23"/>
          <p:cNvSpPr/>
          <p:nvPr/>
        </p:nvSpPr>
        <p:spPr>
          <a:xfrm>
            <a:off x="244025"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2, 3</a:t>
            </a:r>
            <a:endParaRPr b="0" i="0" sz="1400" u="none" cap="none" strike="noStrike">
              <a:solidFill>
                <a:srgbClr val="FF0000"/>
              </a:solidFill>
              <a:latin typeface="Proxima Nova"/>
              <a:ea typeface="Proxima Nova"/>
              <a:cs typeface="Proxima Nova"/>
              <a:sym typeface="Proxima Nova"/>
            </a:endParaRPr>
          </a:p>
        </p:txBody>
      </p:sp>
      <p:sp>
        <p:nvSpPr>
          <p:cNvPr id="359" name="Google Shape;359;p23"/>
          <p:cNvSpPr txBox="1"/>
          <p:nvPr/>
        </p:nvSpPr>
        <p:spPr>
          <a:xfrm>
            <a:off x="244150" y="2911838"/>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2: 1 sorted run of 4 pages</a:t>
            </a:r>
            <a:endParaRPr b="0" i="0" sz="1400" u="none" cap="none" strike="noStrike">
              <a:solidFill>
                <a:srgbClr val="000000"/>
              </a:solidFill>
              <a:latin typeface="Arial"/>
              <a:ea typeface="Arial"/>
              <a:cs typeface="Arial"/>
              <a:sym typeface="Arial"/>
            </a:endParaRPr>
          </a:p>
        </p:txBody>
      </p:sp>
      <p:sp>
        <p:nvSpPr>
          <p:cNvPr id="360" name="Google Shape;360;p23"/>
          <p:cNvSpPr/>
          <p:nvPr/>
        </p:nvSpPr>
        <p:spPr>
          <a:xfrm>
            <a:off x="875525" y="3260700"/>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4, 7</a:t>
            </a:r>
            <a:endParaRPr b="0" i="0" sz="1400" u="none" cap="none" strike="noStrike">
              <a:solidFill>
                <a:srgbClr val="FF0000"/>
              </a:solidFill>
              <a:latin typeface="Proxima Nova"/>
              <a:ea typeface="Proxima Nova"/>
              <a:cs typeface="Proxima Nova"/>
              <a:sym typeface="Proxima Nova"/>
            </a:endParaRPr>
          </a:p>
        </p:txBody>
      </p:sp>
      <p:sp>
        <p:nvSpPr>
          <p:cNvPr id="361" name="Google Shape;361;p23"/>
          <p:cNvSpPr/>
          <p:nvPr/>
        </p:nvSpPr>
        <p:spPr>
          <a:xfrm>
            <a:off x="1507025"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8, 11</a:t>
            </a:r>
            <a:endParaRPr b="0" i="0" sz="1400" u="none" cap="none" strike="noStrike">
              <a:solidFill>
                <a:srgbClr val="FF0000"/>
              </a:solidFill>
              <a:latin typeface="Proxima Nova"/>
              <a:ea typeface="Proxima Nova"/>
              <a:cs typeface="Proxima Nova"/>
              <a:sym typeface="Proxima Nova"/>
            </a:endParaRPr>
          </a:p>
        </p:txBody>
      </p:sp>
      <p:sp>
        <p:nvSpPr>
          <p:cNvPr id="362" name="Google Shape;362;p23"/>
          <p:cNvSpPr/>
          <p:nvPr/>
        </p:nvSpPr>
        <p:spPr>
          <a:xfrm>
            <a:off x="2138400"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12, 15</a:t>
            </a:r>
            <a:endParaRPr b="0" i="0" sz="1400" u="none" cap="none" strike="noStrike">
              <a:solidFill>
                <a:srgbClr val="FF0000"/>
              </a:solidFill>
              <a:latin typeface="Proxima Nova"/>
              <a:ea typeface="Proxima Nova"/>
              <a:cs typeface="Proxima Nova"/>
              <a:sym typeface="Proxima Nova"/>
            </a:endParaRPr>
          </a:p>
        </p:txBody>
      </p:sp>
      <p:sp>
        <p:nvSpPr>
          <p:cNvPr id="363" name="Google Shape;363;p23"/>
          <p:cNvSpPr/>
          <p:nvPr/>
        </p:nvSpPr>
        <p:spPr>
          <a:xfrm>
            <a:off x="204938" y="2155200"/>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0, 1</a:t>
            </a:r>
            <a:endParaRPr b="0" i="0" sz="1400" u="none" cap="none" strike="noStrike">
              <a:solidFill>
                <a:srgbClr val="FF0000"/>
              </a:solidFill>
              <a:latin typeface="Proxima Nova"/>
              <a:ea typeface="Proxima Nova"/>
              <a:cs typeface="Proxima Nova"/>
              <a:sym typeface="Proxima Nova"/>
            </a:endParaRPr>
          </a:p>
        </p:txBody>
      </p:sp>
      <p:sp>
        <p:nvSpPr>
          <p:cNvPr id="364" name="Google Shape;364;p23"/>
          <p:cNvSpPr txBox="1"/>
          <p:nvPr/>
        </p:nvSpPr>
        <p:spPr>
          <a:xfrm>
            <a:off x="205063" y="1806325"/>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1: 1 sorted run of 4 pages</a:t>
            </a:r>
            <a:endParaRPr b="0" i="0" sz="1400" u="none" cap="none" strike="noStrike">
              <a:solidFill>
                <a:srgbClr val="000000"/>
              </a:solidFill>
              <a:latin typeface="Arial"/>
              <a:ea typeface="Arial"/>
              <a:cs typeface="Arial"/>
              <a:sym typeface="Arial"/>
            </a:endParaRPr>
          </a:p>
        </p:txBody>
      </p:sp>
      <p:sp>
        <p:nvSpPr>
          <p:cNvPr id="365" name="Google Shape;365;p23"/>
          <p:cNvSpPr/>
          <p:nvPr/>
        </p:nvSpPr>
        <p:spPr>
          <a:xfrm>
            <a:off x="836438" y="2155188"/>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6, 9</a:t>
            </a:r>
            <a:endParaRPr b="0" i="0" sz="1400" u="none" cap="none" strike="noStrike">
              <a:solidFill>
                <a:srgbClr val="FF0000"/>
              </a:solidFill>
              <a:latin typeface="Proxima Nova"/>
              <a:ea typeface="Proxima Nova"/>
              <a:cs typeface="Proxima Nova"/>
              <a:sym typeface="Proxima Nova"/>
            </a:endParaRPr>
          </a:p>
        </p:txBody>
      </p:sp>
      <p:sp>
        <p:nvSpPr>
          <p:cNvPr id="366" name="Google Shape;366;p23"/>
          <p:cNvSpPr/>
          <p:nvPr/>
        </p:nvSpPr>
        <p:spPr>
          <a:xfrm>
            <a:off x="1467938" y="2155200"/>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10, 17</a:t>
            </a:r>
            <a:endParaRPr b="0" i="0" sz="1400" u="none" cap="none" strike="noStrike">
              <a:solidFill>
                <a:srgbClr val="FF0000"/>
              </a:solidFill>
              <a:latin typeface="Proxima Nova"/>
              <a:ea typeface="Proxima Nova"/>
              <a:cs typeface="Proxima Nova"/>
              <a:sym typeface="Proxima Nova"/>
            </a:endParaRPr>
          </a:p>
        </p:txBody>
      </p:sp>
      <p:sp>
        <p:nvSpPr>
          <p:cNvPr id="367" name="Google Shape;367;p23"/>
          <p:cNvSpPr/>
          <p:nvPr/>
        </p:nvSpPr>
        <p:spPr>
          <a:xfrm>
            <a:off x="2099313" y="2155200"/>
            <a:ext cx="7356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20, 25</a:t>
            </a:r>
            <a:endParaRPr b="0" i="0" sz="1400" u="none" cap="none" strike="noStrike">
              <a:solidFill>
                <a:srgbClr val="FF0000"/>
              </a:solidFill>
              <a:latin typeface="Proxima Nova"/>
              <a:ea typeface="Proxima Nova"/>
              <a:cs typeface="Proxima Nova"/>
              <a:sym typeface="Proxima Nova"/>
            </a:endParaRPr>
          </a:p>
        </p:txBody>
      </p:sp>
      <p:cxnSp>
        <p:nvCxnSpPr>
          <p:cNvPr id="368" name="Google Shape;368;p23"/>
          <p:cNvCxnSpPr>
            <a:stCxn id="367" idx="3"/>
            <a:endCxn id="353" idx="1"/>
          </p:cNvCxnSpPr>
          <p:nvPr/>
        </p:nvCxnSpPr>
        <p:spPr>
          <a:xfrm flipH="1" rot="10800000">
            <a:off x="2834913" y="2487600"/>
            <a:ext cx="522000" cy="5700"/>
          </a:xfrm>
          <a:prstGeom prst="straightConnector1">
            <a:avLst/>
          </a:prstGeom>
          <a:noFill/>
          <a:ln cap="flat" cmpd="sng" w="9525">
            <a:solidFill>
              <a:schemeClr val="dk2"/>
            </a:solidFill>
            <a:prstDash val="solid"/>
            <a:round/>
            <a:headEnd len="sm" w="sm" type="none"/>
            <a:tailEnd len="med" w="med" type="triangle"/>
          </a:ln>
        </p:spPr>
      </p:cxnSp>
      <p:cxnSp>
        <p:nvCxnSpPr>
          <p:cNvPr id="369" name="Google Shape;369;p23"/>
          <p:cNvCxnSpPr>
            <a:stCxn id="362" idx="3"/>
            <a:endCxn id="354" idx="1"/>
          </p:cNvCxnSpPr>
          <p:nvPr/>
        </p:nvCxnSpPr>
        <p:spPr>
          <a:xfrm flipH="1" rot="10800000">
            <a:off x="2769900" y="2797513"/>
            <a:ext cx="586800" cy="801300"/>
          </a:xfrm>
          <a:prstGeom prst="straightConnector1">
            <a:avLst/>
          </a:prstGeom>
          <a:noFill/>
          <a:ln cap="flat" cmpd="sng" w="9525">
            <a:solidFill>
              <a:schemeClr val="dk2"/>
            </a:solidFill>
            <a:prstDash val="solid"/>
            <a:round/>
            <a:headEnd len="sm" w="sm" type="none"/>
            <a:tailEnd len="med" w="med" type="triangle"/>
          </a:ln>
        </p:spPr>
      </p:cxnSp>
      <p:sp>
        <p:nvSpPr>
          <p:cNvPr id="370" name="Google Shape;370;p23"/>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16</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4"/>
          <p:cNvSpPr txBox="1"/>
          <p:nvPr>
            <p:ph idx="1" type="body"/>
          </p:nvPr>
        </p:nvSpPr>
        <p:spPr>
          <a:xfrm>
            <a:off x="311700" y="1152475"/>
            <a:ext cx="85206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N=8: </a:t>
            </a:r>
            <a:r>
              <a:rPr b="1" lang="en" sz="1600">
                <a:solidFill>
                  <a:srgbClr val="FF0000"/>
                </a:solidFill>
              </a:rPr>
              <a:t>Pass 2</a:t>
            </a:r>
            <a:endParaRPr b="1" sz="1600">
              <a:solidFill>
                <a:srgbClr val="FF0000"/>
              </a:solidFill>
            </a:endParaRPr>
          </a:p>
          <a:p>
            <a:pPr indent="0" lvl="0" marL="0" rtl="0" algn="l">
              <a:lnSpc>
                <a:spcPct val="115000"/>
              </a:lnSpc>
              <a:spcBef>
                <a:spcPts val="0"/>
              </a:spcBef>
              <a:spcAft>
                <a:spcPts val="0"/>
              </a:spcAft>
              <a:buSzPct val="145161"/>
              <a:buNone/>
            </a:pPr>
            <a:r>
              <a:rPr lang="en" sz="1600"/>
              <a:t>Read 2 sorted runs of 4 pages into memory: 8 IOs; Write 1 sorted run of 8 pages to disk: 8 IOs</a:t>
            </a:r>
            <a:endParaRPr sz="1600"/>
          </a:p>
          <a:p>
            <a:pPr indent="0" lvl="0" marL="457200" marR="0" rtl="0" algn="l">
              <a:lnSpc>
                <a:spcPct val="115000"/>
              </a:lnSpc>
              <a:spcBef>
                <a:spcPts val="0"/>
              </a:spcBef>
              <a:spcAft>
                <a:spcPts val="0"/>
              </a:spcAft>
              <a:buSzPct val="145161"/>
              <a:buNone/>
            </a:pPr>
            <a:r>
              <a:t/>
            </a:r>
            <a:endParaRPr sz="1600"/>
          </a:p>
        </p:txBody>
      </p:sp>
      <p:sp>
        <p:nvSpPr>
          <p:cNvPr id="376" name="Google Shape;37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377" name="Google Shape;377;p24"/>
          <p:cNvSpPr/>
          <p:nvPr/>
        </p:nvSpPr>
        <p:spPr>
          <a:xfrm>
            <a:off x="3356825" y="2332625"/>
            <a:ext cx="2718900" cy="309900"/>
          </a:xfrm>
          <a:prstGeom prst="rect">
            <a:avLst/>
          </a:prstGeom>
          <a:solidFill>
            <a:srgbClr val="D9D2E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0, 1</a:t>
            </a:r>
            <a:endParaRPr b="0" i="0" sz="1400" u="none" cap="none" strike="noStrike">
              <a:solidFill>
                <a:srgbClr val="000000"/>
              </a:solidFill>
              <a:latin typeface="Proxima Nova"/>
              <a:ea typeface="Proxima Nova"/>
              <a:cs typeface="Proxima Nova"/>
              <a:sym typeface="Proxima Nova"/>
            </a:endParaRPr>
          </a:p>
        </p:txBody>
      </p:sp>
      <p:sp>
        <p:nvSpPr>
          <p:cNvPr id="378" name="Google Shape;378;p24"/>
          <p:cNvSpPr/>
          <p:nvPr/>
        </p:nvSpPr>
        <p:spPr>
          <a:xfrm>
            <a:off x="3356825" y="2642525"/>
            <a:ext cx="2718900" cy="309900"/>
          </a:xfrm>
          <a:prstGeom prst="rect">
            <a:avLst/>
          </a:prstGeom>
          <a:solidFill>
            <a:srgbClr val="D9D2E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2, 3</a:t>
            </a:r>
            <a:endParaRPr b="0" i="0" sz="1400" u="none" cap="none" strike="noStrike">
              <a:solidFill>
                <a:srgbClr val="000000"/>
              </a:solidFill>
              <a:latin typeface="Proxima Nova"/>
              <a:ea typeface="Proxima Nova"/>
              <a:cs typeface="Proxima Nova"/>
              <a:sym typeface="Proxima Nova"/>
            </a:endParaRPr>
          </a:p>
        </p:txBody>
      </p:sp>
      <p:sp>
        <p:nvSpPr>
          <p:cNvPr id="379" name="Google Shape;379;p24"/>
          <p:cNvSpPr/>
          <p:nvPr/>
        </p:nvSpPr>
        <p:spPr>
          <a:xfrm>
            <a:off x="3356825" y="29524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[unused]</a:t>
            </a:r>
            <a:endParaRPr b="0" i="0" sz="1400" u="none" cap="none" strike="noStrike">
              <a:solidFill>
                <a:srgbClr val="000000"/>
              </a:solidFill>
              <a:latin typeface="Proxima Nova"/>
              <a:ea typeface="Proxima Nova"/>
              <a:cs typeface="Proxima Nova"/>
              <a:sym typeface="Proxima Nova"/>
            </a:endParaRPr>
          </a:p>
        </p:txBody>
      </p:sp>
      <p:sp>
        <p:nvSpPr>
          <p:cNvPr id="380" name="Google Shape;380;p24"/>
          <p:cNvSpPr/>
          <p:nvPr/>
        </p:nvSpPr>
        <p:spPr>
          <a:xfrm>
            <a:off x="3356825" y="3264125"/>
            <a:ext cx="27189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a:t>
            </a:r>
            <a:endParaRPr b="0" i="0" sz="1400" u="none" cap="none" strike="noStrike">
              <a:solidFill>
                <a:srgbClr val="000000"/>
              </a:solidFill>
              <a:latin typeface="Proxima Nova"/>
              <a:ea typeface="Proxima Nova"/>
              <a:cs typeface="Proxima Nova"/>
              <a:sym typeface="Proxima Nova"/>
            </a:endParaRPr>
          </a:p>
        </p:txBody>
      </p:sp>
      <p:sp>
        <p:nvSpPr>
          <p:cNvPr id="381" name="Google Shape;381;p24"/>
          <p:cNvSpPr/>
          <p:nvPr/>
        </p:nvSpPr>
        <p:spPr>
          <a:xfrm>
            <a:off x="244025" y="3260713"/>
            <a:ext cx="631500" cy="676200"/>
          </a:xfrm>
          <a:prstGeom prst="rect">
            <a:avLst/>
          </a:prstGeom>
          <a:solidFill>
            <a:srgbClr val="D9D2E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2, 3</a:t>
            </a:r>
            <a:endParaRPr b="0" i="0" sz="1400" u="none" cap="none" strike="noStrike">
              <a:solidFill>
                <a:srgbClr val="FF0000"/>
              </a:solidFill>
              <a:latin typeface="Proxima Nova"/>
              <a:ea typeface="Proxima Nova"/>
              <a:cs typeface="Proxima Nova"/>
              <a:sym typeface="Proxima Nova"/>
            </a:endParaRPr>
          </a:p>
        </p:txBody>
      </p:sp>
      <p:sp>
        <p:nvSpPr>
          <p:cNvPr id="382" name="Google Shape;382;p24"/>
          <p:cNvSpPr txBox="1"/>
          <p:nvPr/>
        </p:nvSpPr>
        <p:spPr>
          <a:xfrm>
            <a:off x="244150" y="2911838"/>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2: 1 sorted run of 4 pages</a:t>
            </a:r>
            <a:endParaRPr b="0" i="0" sz="1400" u="none" cap="none" strike="noStrike">
              <a:solidFill>
                <a:srgbClr val="000000"/>
              </a:solidFill>
              <a:latin typeface="Arial"/>
              <a:ea typeface="Arial"/>
              <a:cs typeface="Arial"/>
              <a:sym typeface="Arial"/>
            </a:endParaRPr>
          </a:p>
        </p:txBody>
      </p:sp>
      <p:sp>
        <p:nvSpPr>
          <p:cNvPr id="383" name="Google Shape;383;p24"/>
          <p:cNvSpPr/>
          <p:nvPr/>
        </p:nvSpPr>
        <p:spPr>
          <a:xfrm>
            <a:off x="875525" y="3260700"/>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4, 7</a:t>
            </a:r>
            <a:endParaRPr b="0" i="0" sz="1400" u="none" cap="none" strike="noStrike">
              <a:solidFill>
                <a:srgbClr val="FF0000"/>
              </a:solidFill>
              <a:latin typeface="Proxima Nova"/>
              <a:ea typeface="Proxima Nova"/>
              <a:cs typeface="Proxima Nova"/>
              <a:sym typeface="Proxima Nova"/>
            </a:endParaRPr>
          </a:p>
        </p:txBody>
      </p:sp>
      <p:sp>
        <p:nvSpPr>
          <p:cNvPr id="384" name="Google Shape;384;p24"/>
          <p:cNvSpPr/>
          <p:nvPr/>
        </p:nvSpPr>
        <p:spPr>
          <a:xfrm>
            <a:off x="1507025"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8, 11</a:t>
            </a:r>
            <a:endParaRPr b="0" i="0" sz="1400" u="none" cap="none" strike="noStrike">
              <a:solidFill>
                <a:srgbClr val="FF0000"/>
              </a:solidFill>
              <a:latin typeface="Proxima Nova"/>
              <a:ea typeface="Proxima Nova"/>
              <a:cs typeface="Proxima Nova"/>
              <a:sym typeface="Proxima Nova"/>
            </a:endParaRPr>
          </a:p>
        </p:txBody>
      </p:sp>
      <p:sp>
        <p:nvSpPr>
          <p:cNvPr id="385" name="Google Shape;385;p24"/>
          <p:cNvSpPr/>
          <p:nvPr/>
        </p:nvSpPr>
        <p:spPr>
          <a:xfrm>
            <a:off x="2138400"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12, 15</a:t>
            </a:r>
            <a:endParaRPr b="0" i="0" sz="1400" u="none" cap="none" strike="noStrike">
              <a:solidFill>
                <a:srgbClr val="FF0000"/>
              </a:solidFill>
              <a:latin typeface="Proxima Nova"/>
              <a:ea typeface="Proxima Nova"/>
              <a:cs typeface="Proxima Nova"/>
              <a:sym typeface="Proxima Nova"/>
            </a:endParaRPr>
          </a:p>
        </p:txBody>
      </p:sp>
      <p:sp>
        <p:nvSpPr>
          <p:cNvPr id="386" name="Google Shape;386;p24"/>
          <p:cNvSpPr/>
          <p:nvPr/>
        </p:nvSpPr>
        <p:spPr>
          <a:xfrm>
            <a:off x="204938" y="2155200"/>
            <a:ext cx="631500" cy="676200"/>
          </a:xfrm>
          <a:prstGeom prst="rect">
            <a:avLst/>
          </a:prstGeom>
          <a:solidFill>
            <a:srgbClr val="D9D2E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0, 1</a:t>
            </a:r>
            <a:endParaRPr b="0" i="0" sz="1400" u="none" cap="none" strike="noStrike">
              <a:solidFill>
                <a:srgbClr val="FF0000"/>
              </a:solidFill>
              <a:latin typeface="Proxima Nova"/>
              <a:ea typeface="Proxima Nova"/>
              <a:cs typeface="Proxima Nova"/>
              <a:sym typeface="Proxima Nova"/>
            </a:endParaRPr>
          </a:p>
        </p:txBody>
      </p:sp>
      <p:sp>
        <p:nvSpPr>
          <p:cNvPr id="387" name="Google Shape;387;p24"/>
          <p:cNvSpPr txBox="1"/>
          <p:nvPr/>
        </p:nvSpPr>
        <p:spPr>
          <a:xfrm>
            <a:off x="205063" y="1806325"/>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1: 1 sorted run of 4 pages</a:t>
            </a:r>
            <a:endParaRPr b="0" i="0" sz="1400" u="none" cap="none" strike="noStrike">
              <a:solidFill>
                <a:srgbClr val="000000"/>
              </a:solidFill>
              <a:latin typeface="Arial"/>
              <a:ea typeface="Arial"/>
              <a:cs typeface="Arial"/>
              <a:sym typeface="Arial"/>
            </a:endParaRPr>
          </a:p>
        </p:txBody>
      </p:sp>
      <p:sp>
        <p:nvSpPr>
          <p:cNvPr id="388" name="Google Shape;388;p24"/>
          <p:cNvSpPr/>
          <p:nvPr/>
        </p:nvSpPr>
        <p:spPr>
          <a:xfrm>
            <a:off x="836438" y="2155188"/>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6, 9</a:t>
            </a:r>
            <a:endParaRPr b="0" i="0" sz="1400" u="none" cap="none" strike="noStrike">
              <a:solidFill>
                <a:srgbClr val="FF0000"/>
              </a:solidFill>
              <a:latin typeface="Proxima Nova"/>
              <a:ea typeface="Proxima Nova"/>
              <a:cs typeface="Proxima Nova"/>
              <a:sym typeface="Proxima Nova"/>
            </a:endParaRPr>
          </a:p>
        </p:txBody>
      </p:sp>
      <p:sp>
        <p:nvSpPr>
          <p:cNvPr id="389" name="Google Shape;389;p24"/>
          <p:cNvSpPr/>
          <p:nvPr/>
        </p:nvSpPr>
        <p:spPr>
          <a:xfrm>
            <a:off x="1467938" y="2155200"/>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10, 17</a:t>
            </a:r>
            <a:endParaRPr b="0" i="0" sz="1400" u="none" cap="none" strike="noStrike">
              <a:solidFill>
                <a:srgbClr val="FF0000"/>
              </a:solidFill>
              <a:latin typeface="Proxima Nova"/>
              <a:ea typeface="Proxima Nova"/>
              <a:cs typeface="Proxima Nova"/>
              <a:sym typeface="Proxima Nova"/>
            </a:endParaRPr>
          </a:p>
        </p:txBody>
      </p:sp>
      <p:sp>
        <p:nvSpPr>
          <p:cNvPr id="390" name="Google Shape;390;p24"/>
          <p:cNvSpPr/>
          <p:nvPr/>
        </p:nvSpPr>
        <p:spPr>
          <a:xfrm>
            <a:off x="2099313" y="2155200"/>
            <a:ext cx="7356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20, 25</a:t>
            </a:r>
            <a:endParaRPr b="0" i="0" sz="1400" u="none" cap="none" strike="noStrike">
              <a:solidFill>
                <a:srgbClr val="FF0000"/>
              </a:solidFill>
              <a:latin typeface="Proxima Nova"/>
              <a:ea typeface="Proxima Nova"/>
              <a:cs typeface="Proxima Nova"/>
              <a:sym typeface="Proxima Nova"/>
            </a:endParaRPr>
          </a:p>
        </p:txBody>
      </p:sp>
      <p:cxnSp>
        <p:nvCxnSpPr>
          <p:cNvPr id="391" name="Google Shape;391;p24"/>
          <p:cNvCxnSpPr>
            <a:stCxn id="390" idx="3"/>
            <a:endCxn id="377" idx="1"/>
          </p:cNvCxnSpPr>
          <p:nvPr/>
        </p:nvCxnSpPr>
        <p:spPr>
          <a:xfrm flipH="1" rot="10800000">
            <a:off x="2834913" y="2487600"/>
            <a:ext cx="522000" cy="5700"/>
          </a:xfrm>
          <a:prstGeom prst="straightConnector1">
            <a:avLst/>
          </a:prstGeom>
          <a:noFill/>
          <a:ln cap="flat" cmpd="sng" w="9525">
            <a:solidFill>
              <a:schemeClr val="dk2"/>
            </a:solidFill>
            <a:prstDash val="solid"/>
            <a:round/>
            <a:headEnd len="sm" w="sm" type="none"/>
            <a:tailEnd len="med" w="med" type="triangle"/>
          </a:ln>
        </p:spPr>
      </p:cxnSp>
      <p:cxnSp>
        <p:nvCxnSpPr>
          <p:cNvPr id="392" name="Google Shape;392;p24"/>
          <p:cNvCxnSpPr>
            <a:stCxn id="385" idx="3"/>
            <a:endCxn id="378" idx="1"/>
          </p:cNvCxnSpPr>
          <p:nvPr/>
        </p:nvCxnSpPr>
        <p:spPr>
          <a:xfrm flipH="1" rot="10800000">
            <a:off x="2769900" y="2797513"/>
            <a:ext cx="586800" cy="801300"/>
          </a:xfrm>
          <a:prstGeom prst="straightConnector1">
            <a:avLst/>
          </a:prstGeom>
          <a:noFill/>
          <a:ln cap="flat" cmpd="sng" w="9525">
            <a:solidFill>
              <a:schemeClr val="dk2"/>
            </a:solidFill>
            <a:prstDash val="solid"/>
            <a:round/>
            <a:headEnd len="sm" w="sm" type="none"/>
            <a:tailEnd len="med" w="med" type="triangle"/>
          </a:ln>
        </p:spPr>
      </p:cxnSp>
      <p:sp>
        <p:nvSpPr>
          <p:cNvPr id="393" name="Google Shape;393;p24"/>
          <p:cNvSpPr txBox="1"/>
          <p:nvPr/>
        </p:nvSpPr>
        <p:spPr>
          <a:xfrm>
            <a:off x="385425" y="4017375"/>
            <a:ext cx="71475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Reserve B-1 input buffers and 1 output buffer. Load 1 page from each run at a time. Store sorted results in output buffer. Write to disk when output buffer is full.</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394" name="Google Shape;394;p24"/>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18</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5"/>
          <p:cNvSpPr txBox="1"/>
          <p:nvPr>
            <p:ph idx="1" type="body"/>
          </p:nvPr>
        </p:nvSpPr>
        <p:spPr>
          <a:xfrm>
            <a:off x="311700" y="1152475"/>
            <a:ext cx="85206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N=8: </a:t>
            </a:r>
            <a:r>
              <a:rPr b="1" lang="en" sz="1600">
                <a:solidFill>
                  <a:srgbClr val="FF0000"/>
                </a:solidFill>
              </a:rPr>
              <a:t>Pass 2</a:t>
            </a:r>
            <a:endParaRPr b="1" sz="1600">
              <a:solidFill>
                <a:srgbClr val="FF0000"/>
              </a:solidFill>
            </a:endParaRPr>
          </a:p>
          <a:p>
            <a:pPr indent="0" lvl="0" marL="0" rtl="0" algn="l">
              <a:lnSpc>
                <a:spcPct val="115000"/>
              </a:lnSpc>
              <a:spcBef>
                <a:spcPts val="0"/>
              </a:spcBef>
              <a:spcAft>
                <a:spcPts val="0"/>
              </a:spcAft>
              <a:buSzPct val="145161"/>
              <a:buNone/>
            </a:pPr>
            <a:r>
              <a:rPr lang="en" sz="1600"/>
              <a:t>Read 2 sorted runs of 4 pages into memory: 8 IOs; Write 1 sorted run of 8 pages to disk: 8 IOs</a:t>
            </a:r>
            <a:endParaRPr sz="1600"/>
          </a:p>
          <a:p>
            <a:pPr indent="0" lvl="0" marL="457200" marR="0" rtl="0" algn="l">
              <a:lnSpc>
                <a:spcPct val="115000"/>
              </a:lnSpc>
              <a:spcBef>
                <a:spcPts val="0"/>
              </a:spcBef>
              <a:spcAft>
                <a:spcPts val="0"/>
              </a:spcAft>
              <a:buSzPct val="145161"/>
              <a:buNone/>
            </a:pPr>
            <a:r>
              <a:t/>
            </a:r>
            <a:endParaRPr sz="1600"/>
          </a:p>
        </p:txBody>
      </p:sp>
      <p:sp>
        <p:nvSpPr>
          <p:cNvPr id="400" name="Google Shape;400;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401" name="Google Shape;401;p25"/>
          <p:cNvSpPr/>
          <p:nvPr/>
        </p:nvSpPr>
        <p:spPr>
          <a:xfrm>
            <a:off x="3356825" y="2332625"/>
            <a:ext cx="2718900" cy="3099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0, 1</a:t>
            </a:r>
            <a:endParaRPr b="0" i="0" sz="1400" u="none" cap="none" strike="noStrike">
              <a:solidFill>
                <a:srgbClr val="000000"/>
              </a:solidFill>
              <a:latin typeface="Proxima Nova"/>
              <a:ea typeface="Proxima Nova"/>
              <a:cs typeface="Proxima Nova"/>
              <a:sym typeface="Proxima Nova"/>
            </a:endParaRPr>
          </a:p>
        </p:txBody>
      </p:sp>
      <p:sp>
        <p:nvSpPr>
          <p:cNvPr id="402" name="Google Shape;402;p25"/>
          <p:cNvSpPr/>
          <p:nvPr/>
        </p:nvSpPr>
        <p:spPr>
          <a:xfrm>
            <a:off x="3356825" y="26425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2, 3</a:t>
            </a:r>
            <a:endParaRPr b="0" i="0" sz="1400" u="none" cap="none" strike="noStrike">
              <a:solidFill>
                <a:srgbClr val="000000"/>
              </a:solidFill>
              <a:latin typeface="Proxima Nova"/>
              <a:ea typeface="Proxima Nova"/>
              <a:cs typeface="Proxima Nova"/>
              <a:sym typeface="Proxima Nova"/>
            </a:endParaRPr>
          </a:p>
        </p:txBody>
      </p:sp>
      <p:sp>
        <p:nvSpPr>
          <p:cNvPr id="403" name="Google Shape;403;p25"/>
          <p:cNvSpPr/>
          <p:nvPr/>
        </p:nvSpPr>
        <p:spPr>
          <a:xfrm>
            <a:off x="3356825" y="29524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[unused]</a:t>
            </a:r>
            <a:endParaRPr b="0" i="0" sz="1400" u="none" cap="none" strike="noStrike">
              <a:solidFill>
                <a:srgbClr val="000000"/>
              </a:solidFill>
              <a:latin typeface="Proxima Nova"/>
              <a:ea typeface="Proxima Nova"/>
              <a:cs typeface="Proxima Nova"/>
              <a:sym typeface="Proxima Nova"/>
            </a:endParaRPr>
          </a:p>
        </p:txBody>
      </p:sp>
      <p:sp>
        <p:nvSpPr>
          <p:cNvPr id="404" name="Google Shape;404;p25"/>
          <p:cNvSpPr/>
          <p:nvPr/>
        </p:nvSpPr>
        <p:spPr>
          <a:xfrm>
            <a:off x="3356825" y="3264125"/>
            <a:ext cx="27189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a:t>
            </a:r>
            <a:endParaRPr b="0" i="0" sz="1400" u="none" cap="none" strike="noStrike">
              <a:solidFill>
                <a:srgbClr val="000000"/>
              </a:solidFill>
              <a:latin typeface="Proxima Nova"/>
              <a:ea typeface="Proxima Nova"/>
              <a:cs typeface="Proxima Nova"/>
              <a:sym typeface="Proxima Nova"/>
            </a:endParaRPr>
          </a:p>
        </p:txBody>
      </p:sp>
      <p:sp>
        <p:nvSpPr>
          <p:cNvPr id="405" name="Google Shape;405;p25"/>
          <p:cNvSpPr txBox="1"/>
          <p:nvPr/>
        </p:nvSpPr>
        <p:spPr>
          <a:xfrm>
            <a:off x="244150" y="2911838"/>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2: 1 sorted run of 4 pages</a:t>
            </a:r>
            <a:endParaRPr b="0" i="0" sz="1400" u="none" cap="none" strike="noStrike">
              <a:solidFill>
                <a:srgbClr val="000000"/>
              </a:solidFill>
              <a:latin typeface="Arial"/>
              <a:ea typeface="Arial"/>
              <a:cs typeface="Arial"/>
              <a:sym typeface="Arial"/>
            </a:endParaRPr>
          </a:p>
        </p:txBody>
      </p:sp>
      <p:sp>
        <p:nvSpPr>
          <p:cNvPr id="406" name="Google Shape;406;p25"/>
          <p:cNvSpPr/>
          <p:nvPr/>
        </p:nvSpPr>
        <p:spPr>
          <a:xfrm>
            <a:off x="875525" y="3260700"/>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4, 7</a:t>
            </a:r>
            <a:endParaRPr b="0" i="0" sz="1400" u="none" cap="none" strike="noStrike">
              <a:solidFill>
                <a:srgbClr val="FF0000"/>
              </a:solidFill>
              <a:latin typeface="Proxima Nova"/>
              <a:ea typeface="Proxima Nova"/>
              <a:cs typeface="Proxima Nova"/>
              <a:sym typeface="Proxima Nova"/>
            </a:endParaRPr>
          </a:p>
        </p:txBody>
      </p:sp>
      <p:sp>
        <p:nvSpPr>
          <p:cNvPr id="407" name="Google Shape;407;p25"/>
          <p:cNvSpPr/>
          <p:nvPr/>
        </p:nvSpPr>
        <p:spPr>
          <a:xfrm>
            <a:off x="1507025"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8, 11</a:t>
            </a:r>
            <a:endParaRPr b="0" i="0" sz="1400" u="none" cap="none" strike="noStrike">
              <a:solidFill>
                <a:srgbClr val="FF0000"/>
              </a:solidFill>
              <a:latin typeface="Proxima Nova"/>
              <a:ea typeface="Proxima Nova"/>
              <a:cs typeface="Proxima Nova"/>
              <a:sym typeface="Proxima Nova"/>
            </a:endParaRPr>
          </a:p>
        </p:txBody>
      </p:sp>
      <p:sp>
        <p:nvSpPr>
          <p:cNvPr id="408" name="Google Shape;408;p25"/>
          <p:cNvSpPr/>
          <p:nvPr/>
        </p:nvSpPr>
        <p:spPr>
          <a:xfrm>
            <a:off x="2138400"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12, 15</a:t>
            </a:r>
            <a:endParaRPr b="0" i="0" sz="1400" u="none" cap="none" strike="noStrike">
              <a:solidFill>
                <a:srgbClr val="FF0000"/>
              </a:solidFill>
              <a:latin typeface="Proxima Nova"/>
              <a:ea typeface="Proxima Nova"/>
              <a:cs typeface="Proxima Nova"/>
              <a:sym typeface="Proxima Nova"/>
            </a:endParaRPr>
          </a:p>
        </p:txBody>
      </p:sp>
      <p:sp>
        <p:nvSpPr>
          <p:cNvPr id="409" name="Google Shape;409;p25"/>
          <p:cNvSpPr txBox="1"/>
          <p:nvPr/>
        </p:nvSpPr>
        <p:spPr>
          <a:xfrm>
            <a:off x="205063" y="1806325"/>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1: 1 sorted run of 4 pages</a:t>
            </a:r>
            <a:endParaRPr b="0" i="0" sz="1400" u="none" cap="none" strike="noStrike">
              <a:solidFill>
                <a:srgbClr val="000000"/>
              </a:solidFill>
              <a:latin typeface="Arial"/>
              <a:ea typeface="Arial"/>
              <a:cs typeface="Arial"/>
              <a:sym typeface="Arial"/>
            </a:endParaRPr>
          </a:p>
        </p:txBody>
      </p:sp>
      <p:sp>
        <p:nvSpPr>
          <p:cNvPr id="410" name="Google Shape;410;p25"/>
          <p:cNvSpPr/>
          <p:nvPr/>
        </p:nvSpPr>
        <p:spPr>
          <a:xfrm>
            <a:off x="836438" y="2155188"/>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6, 9</a:t>
            </a:r>
            <a:endParaRPr b="0" i="0" sz="1400" u="none" cap="none" strike="noStrike">
              <a:solidFill>
                <a:srgbClr val="FF0000"/>
              </a:solidFill>
              <a:latin typeface="Proxima Nova"/>
              <a:ea typeface="Proxima Nova"/>
              <a:cs typeface="Proxima Nova"/>
              <a:sym typeface="Proxima Nova"/>
            </a:endParaRPr>
          </a:p>
        </p:txBody>
      </p:sp>
      <p:sp>
        <p:nvSpPr>
          <p:cNvPr id="411" name="Google Shape;411;p25"/>
          <p:cNvSpPr/>
          <p:nvPr/>
        </p:nvSpPr>
        <p:spPr>
          <a:xfrm>
            <a:off x="1467938" y="2155200"/>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10, 17</a:t>
            </a:r>
            <a:endParaRPr b="0" i="0" sz="1400" u="none" cap="none" strike="noStrike">
              <a:solidFill>
                <a:srgbClr val="FF0000"/>
              </a:solidFill>
              <a:latin typeface="Proxima Nova"/>
              <a:ea typeface="Proxima Nova"/>
              <a:cs typeface="Proxima Nova"/>
              <a:sym typeface="Proxima Nova"/>
            </a:endParaRPr>
          </a:p>
        </p:txBody>
      </p:sp>
      <p:sp>
        <p:nvSpPr>
          <p:cNvPr id="412" name="Google Shape;412;p25"/>
          <p:cNvSpPr/>
          <p:nvPr/>
        </p:nvSpPr>
        <p:spPr>
          <a:xfrm>
            <a:off x="2099313" y="2155200"/>
            <a:ext cx="7356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20, 25</a:t>
            </a:r>
            <a:endParaRPr b="0" i="0" sz="1400" u="none" cap="none" strike="noStrike">
              <a:solidFill>
                <a:srgbClr val="FF0000"/>
              </a:solidFill>
              <a:latin typeface="Proxima Nova"/>
              <a:ea typeface="Proxima Nova"/>
              <a:cs typeface="Proxima Nova"/>
              <a:sym typeface="Proxima Nova"/>
            </a:endParaRPr>
          </a:p>
        </p:txBody>
      </p:sp>
      <p:cxnSp>
        <p:nvCxnSpPr>
          <p:cNvPr id="413" name="Google Shape;413;p25"/>
          <p:cNvCxnSpPr>
            <a:stCxn id="412" idx="3"/>
            <a:endCxn id="401" idx="1"/>
          </p:cNvCxnSpPr>
          <p:nvPr/>
        </p:nvCxnSpPr>
        <p:spPr>
          <a:xfrm flipH="1" rot="10800000">
            <a:off x="2834913" y="2487600"/>
            <a:ext cx="522000" cy="5700"/>
          </a:xfrm>
          <a:prstGeom prst="straightConnector1">
            <a:avLst/>
          </a:prstGeom>
          <a:noFill/>
          <a:ln cap="flat" cmpd="sng" w="9525">
            <a:solidFill>
              <a:schemeClr val="dk2"/>
            </a:solidFill>
            <a:prstDash val="solid"/>
            <a:round/>
            <a:headEnd len="sm" w="sm" type="none"/>
            <a:tailEnd len="med" w="med" type="triangle"/>
          </a:ln>
        </p:spPr>
      </p:cxnSp>
      <p:cxnSp>
        <p:nvCxnSpPr>
          <p:cNvPr id="414" name="Google Shape;414;p25"/>
          <p:cNvCxnSpPr>
            <a:stCxn id="408" idx="3"/>
            <a:endCxn id="402" idx="1"/>
          </p:cNvCxnSpPr>
          <p:nvPr/>
        </p:nvCxnSpPr>
        <p:spPr>
          <a:xfrm flipH="1" rot="10800000">
            <a:off x="2769900" y="2797513"/>
            <a:ext cx="586800" cy="801300"/>
          </a:xfrm>
          <a:prstGeom prst="straightConnector1">
            <a:avLst/>
          </a:prstGeom>
          <a:noFill/>
          <a:ln cap="flat" cmpd="sng" w="9525">
            <a:solidFill>
              <a:schemeClr val="dk2"/>
            </a:solidFill>
            <a:prstDash val="solid"/>
            <a:round/>
            <a:headEnd len="sm" w="sm" type="none"/>
            <a:tailEnd len="med" w="med" type="triangle"/>
          </a:ln>
        </p:spPr>
      </p:cxnSp>
      <p:sp>
        <p:nvSpPr>
          <p:cNvPr id="415" name="Google Shape;415;p25"/>
          <p:cNvSpPr txBox="1"/>
          <p:nvPr/>
        </p:nvSpPr>
        <p:spPr>
          <a:xfrm>
            <a:off x="385425" y="4017375"/>
            <a:ext cx="71475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Reserve B-1 input buffers and 1 output buffer. Load 1 page from each run at a time. Store sorted results in output buffer. Write to disk when output buffer is full.</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416" name="Google Shape;416;p25"/>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18</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26"/>
          <p:cNvSpPr txBox="1"/>
          <p:nvPr>
            <p:ph idx="1" type="body"/>
          </p:nvPr>
        </p:nvSpPr>
        <p:spPr>
          <a:xfrm>
            <a:off x="311700" y="1152475"/>
            <a:ext cx="85206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N=8: </a:t>
            </a:r>
            <a:r>
              <a:rPr b="1" lang="en" sz="1600">
                <a:solidFill>
                  <a:srgbClr val="FF0000"/>
                </a:solidFill>
              </a:rPr>
              <a:t>Pass 2</a:t>
            </a:r>
            <a:endParaRPr b="1" sz="1600">
              <a:solidFill>
                <a:srgbClr val="FF0000"/>
              </a:solidFill>
            </a:endParaRPr>
          </a:p>
          <a:p>
            <a:pPr indent="0" lvl="0" marL="0" rtl="0" algn="l">
              <a:lnSpc>
                <a:spcPct val="115000"/>
              </a:lnSpc>
              <a:spcBef>
                <a:spcPts val="0"/>
              </a:spcBef>
              <a:spcAft>
                <a:spcPts val="0"/>
              </a:spcAft>
              <a:buSzPct val="145161"/>
              <a:buNone/>
            </a:pPr>
            <a:r>
              <a:rPr lang="en" sz="1600"/>
              <a:t>Read 2 sorted runs of 4 pages into memory: 8 IOs; Write 1 sorted run of 8 pages to disk: 8 IOs</a:t>
            </a:r>
            <a:endParaRPr sz="1600"/>
          </a:p>
          <a:p>
            <a:pPr indent="0" lvl="0" marL="457200" marR="0" rtl="0" algn="l">
              <a:lnSpc>
                <a:spcPct val="115000"/>
              </a:lnSpc>
              <a:spcBef>
                <a:spcPts val="0"/>
              </a:spcBef>
              <a:spcAft>
                <a:spcPts val="0"/>
              </a:spcAft>
              <a:buSzPct val="145161"/>
              <a:buNone/>
            </a:pPr>
            <a:r>
              <a:t/>
            </a:r>
            <a:endParaRPr sz="1600"/>
          </a:p>
        </p:txBody>
      </p:sp>
      <p:sp>
        <p:nvSpPr>
          <p:cNvPr id="422" name="Google Shape;422;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423" name="Google Shape;423;p26"/>
          <p:cNvSpPr/>
          <p:nvPr/>
        </p:nvSpPr>
        <p:spPr>
          <a:xfrm>
            <a:off x="3356825" y="2332625"/>
            <a:ext cx="2718900" cy="3099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FF0000"/>
                </a:solidFill>
                <a:latin typeface="Proxima Nova"/>
                <a:ea typeface="Proxima Nova"/>
                <a:cs typeface="Proxima Nova"/>
                <a:sym typeface="Proxima Nova"/>
              </a:rPr>
              <a:t>0</a:t>
            </a:r>
            <a:r>
              <a:rPr b="0" i="0" lang="en" sz="1400" u="none" cap="none" strike="noStrike">
                <a:solidFill>
                  <a:srgbClr val="000000"/>
                </a:solidFill>
                <a:latin typeface="Proxima Nova"/>
                <a:ea typeface="Proxima Nova"/>
                <a:cs typeface="Proxima Nova"/>
                <a:sym typeface="Proxima Nova"/>
              </a:rPr>
              <a:t>,</a:t>
            </a:r>
            <a:r>
              <a:rPr b="0" i="0" lang="en" sz="1400" u="none" cap="none" strike="noStrike">
                <a:solidFill>
                  <a:srgbClr val="9900FF"/>
                </a:solidFill>
                <a:latin typeface="Proxima Nova"/>
                <a:ea typeface="Proxima Nova"/>
                <a:cs typeface="Proxima Nova"/>
                <a:sym typeface="Proxima Nova"/>
              </a:rPr>
              <a:t> </a:t>
            </a:r>
            <a:r>
              <a:rPr b="0" i="0" lang="en" sz="1400" u="none" cap="none" strike="noStrike">
                <a:solidFill>
                  <a:srgbClr val="000000"/>
                </a:solidFill>
                <a:latin typeface="Proxima Nova"/>
                <a:ea typeface="Proxima Nova"/>
                <a:cs typeface="Proxima Nova"/>
                <a:sym typeface="Proxima Nova"/>
              </a:rPr>
              <a:t>1</a:t>
            </a:r>
            <a:endParaRPr b="0" i="0" sz="1400" u="none" cap="none" strike="noStrike">
              <a:solidFill>
                <a:srgbClr val="000000"/>
              </a:solidFill>
              <a:latin typeface="Proxima Nova"/>
              <a:ea typeface="Proxima Nova"/>
              <a:cs typeface="Proxima Nova"/>
              <a:sym typeface="Proxima Nova"/>
            </a:endParaRPr>
          </a:p>
        </p:txBody>
      </p:sp>
      <p:sp>
        <p:nvSpPr>
          <p:cNvPr id="424" name="Google Shape;424;p26"/>
          <p:cNvSpPr/>
          <p:nvPr/>
        </p:nvSpPr>
        <p:spPr>
          <a:xfrm>
            <a:off x="3356825" y="26425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9900FF"/>
                </a:solidFill>
                <a:latin typeface="Proxima Nova"/>
                <a:ea typeface="Proxima Nova"/>
                <a:cs typeface="Proxima Nova"/>
                <a:sym typeface="Proxima Nova"/>
              </a:rPr>
              <a:t>2</a:t>
            </a:r>
            <a:r>
              <a:rPr b="0" i="0" lang="en" sz="1400" u="none" cap="none" strike="noStrike">
                <a:solidFill>
                  <a:srgbClr val="000000"/>
                </a:solidFill>
                <a:latin typeface="Proxima Nova"/>
                <a:ea typeface="Proxima Nova"/>
                <a:cs typeface="Proxima Nova"/>
                <a:sym typeface="Proxima Nova"/>
              </a:rPr>
              <a:t>, 3</a:t>
            </a:r>
            <a:endParaRPr b="0" i="0" sz="1400" u="none" cap="none" strike="noStrike">
              <a:solidFill>
                <a:srgbClr val="000000"/>
              </a:solidFill>
              <a:latin typeface="Proxima Nova"/>
              <a:ea typeface="Proxima Nova"/>
              <a:cs typeface="Proxima Nova"/>
              <a:sym typeface="Proxima Nova"/>
            </a:endParaRPr>
          </a:p>
        </p:txBody>
      </p:sp>
      <p:sp>
        <p:nvSpPr>
          <p:cNvPr id="425" name="Google Shape;425;p26"/>
          <p:cNvSpPr/>
          <p:nvPr/>
        </p:nvSpPr>
        <p:spPr>
          <a:xfrm>
            <a:off x="3356825" y="29524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[unused]</a:t>
            </a:r>
            <a:endParaRPr b="0" i="0" sz="1400" u="none" cap="none" strike="noStrike">
              <a:solidFill>
                <a:srgbClr val="000000"/>
              </a:solidFill>
              <a:latin typeface="Proxima Nova"/>
              <a:ea typeface="Proxima Nova"/>
              <a:cs typeface="Proxima Nova"/>
              <a:sym typeface="Proxima Nova"/>
            </a:endParaRPr>
          </a:p>
        </p:txBody>
      </p:sp>
      <p:sp>
        <p:nvSpPr>
          <p:cNvPr id="426" name="Google Shape;426;p26"/>
          <p:cNvSpPr/>
          <p:nvPr/>
        </p:nvSpPr>
        <p:spPr>
          <a:xfrm>
            <a:off x="3356825" y="3264125"/>
            <a:ext cx="27189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 </a:t>
            </a:r>
            <a:endParaRPr b="0" i="0" sz="1400" u="none" cap="none" strike="noStrike">
              <a:solidFill>
                <a:srgbClr val="FF0000"/>
              </a:solidFill>
              <a:latin typeface="Proxima Nova"/>
              <a:ea typeface="Proxima Nova"/>
              <a:cs typeface="Proxima Nova"/>
              <a:sym typeface="Proxima Nova"/>
            </a:endParaRPr>
          </a:p>
        </p:txBody>
      </p:sp>
      <p:sp>
        <p:nvSpPr>
          <p:cNvPr id="427" name="Google Shape;427;p26"/>
          <p:cNvSpPr txBox="1"/>
          <p:nvPr/>
        </p:nvSpPr>
        <p:spPr>
          <a:xfrm>
            <a:off x="244150" y="2911838"/>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2: 1 sorted run of 4 pages</a:t>
            </a:r>
            <a:endParaRPr b="0" i="0" sz="1400" u="none" cap="none" strike="noStrike">
              <a:solidFill>
                <a:srgbClr val="000000"/>
              </a:solidFill>
              <a:latin typeface="Arial"/>
              <a:ea typeface="Arial"/>
              <a:cs typeface="Arial"/>
              <a:sym typeface="Arial"/>
            </a:endParaRPr>
          </a:p>
        </p:txBody>
      </p:sp>
      <p:sp>
        <p:nvSpPr>
          <p:cNvPr id="428" name="Google Shape;428;p26"/>
          <p:cNvSpPr/>
          <p:nvPr/>
        </p:nvSpPr>
        <p:spPr>
          <a:xfrm>
            <a:off x="875525" y="3260700"/>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4, 7</a:t>
            </a:r>
            <a:endParaRPr b="0" i="0" sz="1400" u="none" cap="none" strike="noStrike">
              <a:solidFill>
                <a:srgbClr val="FF0000"/>
              </a:solidFill>
              <a:latin typeface="Proxima Nova"/>
              <a:ea typeface="Proxima Nova"/>
              <a:cs typeface="Proxima Nova"/>
              <a:sym typeface="Proxima Nova"/>
            </a:endParaRPr>
          </a:p>
        </p:txBody>
      </p:sp>
      <p:sp>
        <p:nvSpPr>
          <p:cNvPr id="429" name="Google Shape;429;p26"/>
          <p:cNvSpPr/>
          <p:nvPr/>
        </p:nvSpPr>
        <p:spPr>
          <a:xfrm>
            <a:off x="1507025"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8, 11</a:t>
            </a:r>
            <a:endParaRPr b="0" i="0" sz="1400" u="none" cap="none" strike="noStrike">
              <a:solidFill>
                <a:srgbClr val="FF0000"/>
              </a:solidFill>
              <a:latin typeface="Proxima Nova"/>
              <a:ea typeface="Proxima Nova"/>
              <a:cs typeface="Proxima Nova"/>
              <a:sym typeface="Proxima Nova"/>
            </a:endParaRPr>
          </a:p>
        </p:txBody>
      </p:sp>
      <p:sp>
        <p:nvSpPr>
          <p:cNvPr id="430" name="Google Shape;430;p26"/>
          <p:cNvSpPr/>
          <p:nvPr/>
        </p:nvSpPr>
        <p:spPr>
          <a:xfrm>
            <a:off x="2138400"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12, 15</a:t>
            </a:r>
            <a:endParaRPr b="0" i="0" sz="1400" u="none" cap="none" strike="noStrike">
              <a:solidFill>
                <a:srgbClr val="FF0000"/>
              </a:solidFill>
              <a:latin typeface="Proxima Nova"/>
              <a:ea typeface="Proxima Nova"/>
              <a:cs typeface="Proxima Nova"/>
              <a:sym typeface="Proxima Nova"/>
            </a:endParaRPr>
          </a:p>
        </p:txBody>
      </p:sp>
      <p:sp>
        <p:nvSpPr>
          <p:cNvPr id="431" name="Google Shape;431;p26"/>
          <p:cNvSpPr txBox="1"/>
          <p:nvPr/>
        </p:nvSpPr>
        <p:spPr>
          <a:xfrm>
            <a:off x="205063" y="1806325"/>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1: 1 sorted run of 4 pages</a:t>
            </a:r>
            <a:endParaRPr b="0" i="0" sz="1400" u="none" cap="none" strike="noStrike">
              <a:solidFill>
                <a:srgbClr val="000000"/>
              </a:solidFill>
              <a:latin typeface="Arial"/>
              <a:ea typeface="Arial"/>
              <a:cs typeface="Arial"/>
              <a:sym typeface="Arial"/>
            </a:endParaRPr>
          </a:p>
        </p:txBody>
      </p:sp>
      <p:sp>
        <p:nvSpPr>
          <p:cNvPr id="432" name="Google Shape;432;p26"/>
          <p:cNvSpPr/>
          <p:nvPr/>
        </p:nvSpPr>
        <p:spPr>
          <a:xfrm>
            <a:off x="836438" y="2155188"/>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6, 9</a:t>
            </a:r>
            <a:endParaRPr b="0" i="0" sz="1400" u="none" cap="none" strike="noStrike">
              <a:solidFill>
                <a:srgbClr val="FF0000"/>
              </a:solidFill>
              <a:latin typeface="Proxima Nova"/>
              <a:ea typeface="Proxima Nova"/>
              <a:cs typeface="Proxima Nova"/>
              <a:sym typeface="Proxima Nova"/>
            </a:endParaRPr>
          </a:p>
        </p:txBody>
      </p:sp>
      <p:sp>
        <p:nvSpPr>
          <p:cNvPr id="433" name="Google Shape;433;p26"/>
          <p:cNvSpPr/>
          <p:nvPr/>
        </p:nvSpPr>
        <p:spPr>
          <a:xfrm>
            <a:off x="1467938" y="2155200"/>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10, 17</a:t>
            </a:r>
            <a:endParaRPr b="0" i="0" sz="1400" u="none" cap="none" strike="noStrike">
              <a:solidFill>
                <a:srgbClr val="FF0000"/>
              </a:solidFill>
              <a:latin typeface="Proxima Nova"/>
              <a:ea typeface="Proxima Nova"/>
              <a:cs typeface="Proxima Nova"/>
              <a:sym typeface="Proxima Nova"/>
            </a:endParaRPr>
          </a:p>
        </p:txBody>
      </p:sp>
      <p:sp>
        <p:nvSpPr>
          <p:cNvPr id="434" name="Google Shape;434;p26"/>
          <p:cNvSpPr/>
          <p:nvPr/>
        </p:nvSpPr>
        <p:spPr>
          <a:xfrm>
            <a:off x="2099313" y="2155200"/>
            <a:ext cx="7356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20, 25</a:t>
            </a:r>
            <a:endParaRPr b="0" i="0" sz="1400" u="none" cap="none" strike="noStrike">
              <a:solidFill>
                <a:srgbClr val="FF0000"/>
              </a:solidFill>
              <a:latin typeface="Proxima Nova"/>
              <a:ea typeface="Proxima Nova"/>
              <a:cs typeface="Proxima Nova"/>
              <a:sym typeface="Proxima Nova"/>
            </a:endParaRPr>
          </a:p>
        </p:txBody>
      </p:sp>
      <p:cxnSp>
        <p:nvCxnSpPr>
          <p:cNvPr id="435" name="Google Shape;435;p26"/>
          <p:cNvCxnSpPr>
            <a:stCxn id="434" idx="3"/>
            <a:endCxn id="423" idx="1"/>
          </p:cNvCxnSpPr>
          <p:nvPr/>
        </p:nvCxnSpPr>
        <p:spPr>
          <a:xfrm flipH="1" rot="10800000">
            <a:off x="2834913" y="2487600"/>
            <a:ext cx="522000" cy="5700"/>
          </a:xfrm>
          <a:prstGeom prst="straightConnector1">
            <a:avLst/>
          </a:prstGeom>
          <a:noFill/>
          <a:ln cap="flat" cmpd="sng" w="9525">
            <a:solidFill>
              <a:schemeClr val="dk2"/>
            </a:solidFill>
            <a:prstDash val="solid"/>
            <a:round/>
            <a:headEnd len="sm" w="sm" type="none"/>
            <a:tailEnd len="med" w="med" type="triangle"/>
          </a:ln>
        </p:spPr>
      </p:cxnSp>
      <p:cxnSp>
        <p:nvCxnSpPr>
          <p:cNvPr id="436" name="Google Shape;436;p26"/>
          <p:cNvCxnSpPr>
            <a:stCxn id="430" idx="3"/>
            <a:endCxn id="424" idx="1"/>
          </p:cNvCxnSpPr>
          <p:nvPr/>
        </p:nvCxnSpPr>
        <p:spPr>
          <a:xfrm flipH="1" rot="10800000">
            <a:off x="2769900" y="2797513"/>
            <a:ext cx="586800" cy="801300"/>
          </a:xfrm>
          <a:prstGeom prst="straightConnector1">
            <a:avLst/>
          </a:prstGeom>
          <a:noFill/>
          <a:ln cap="flat" cmpd="sng" w="9525">
            <a:solidFill>
              <a:schemeClr val="dk2"/>
            </a:solidFill>
            <a:prstDash val="solid"/>
            <a:round/>
            <a:headEnd len="sm" w="sm" type="none"/>
            <a:tailEnd len="med" w="med" type="triangle"/>
          </a:ln>
        </p:spPr>
      </p:cxnSp>
      <p:sp>
        <p:nvSpPr>
          <p:cNvPr id="437" name="Google Shape;437;p26"/>
          <p:cNvSpPr txBox="1"/>
          <p:nvPr/>
        </p:nvSpPr>
        <p:spPr>
          <a:xfrm>
            <a:off x="385425" y="4017375"/>
            <a:ext cx="71475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Reserve B-1 input buffers and 1 output buffer. Load 1 page from each run at a time. Store sorted results in output buffer. Write to disk when output buffer is full.</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438" name="Google Shape;438;p26"/>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18</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Announcements</a:t>
            </a:r>
            <a:endParaRPr/>
          </a:p>
        </p:txBody>
      </p:sp>
      <p:sp>
        <p:nvSpPr>
          <p:cNvPr id="173" name="Google Shape;173;p2"/>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lang="en" sz="1800">
                <a:solidFill>
                  <a:schemeClr val="dk2"/>
                </a:solidFill>
                <a:latin typeface="Proxima Nova"/>
                <a:ea typeface="Proxima Nova"/>
                <a:cs typeface="Proxima Nova"/>
                <a:sym typeface="Proxima Nova"/>
              </a:rPr>
              <a:t>Congrats on finishing </a:t>
            </a:r>
            <a:r>
              <a:rPr b="1" i="0" lang="en" sz="1800" u="none" cap="none" strike="noStrike">
                <a:solidFill>
                  <a:schemeClr val="dk2"/>
                </a:solidFill>
                <a:latin typeface="Proxima Nova"/>
                <a:ea typeface="Proxima Nova"/>
                <a:cs typeface="Proxima Nova"/>
                <a:sym typeface="Proxima Nova"/>
              </a:rPr>
              <a:t>Midterm 1</a:t>
            </a:r>
            <a:r>
              <a:rPr b="1" lang="en" sz="1800">
                <a:solidFill>
                  <a:schemeClr val="dk2"/>
                </a:solidFill>
                <a:latin typeface="Proxima Nova"/>
                <a:ea typeface="Proxima Nova"/>
                <a:cs typeface="Proxima Nova"/>
                <a:sym typeface="Proxima Nova"/>
              </a:rPr>
              <a:t>! Grades will be released soon</a:t>
            </a:r>
            <a:endParaRPr b="1" i="0" sz="1800" u="none" cap="none" strike="noStrike">
              <a:solidFill>
                <a:schemeClr val="dk2"/>
              </a:solidFill>
              <a:latin typeface="Proxima Nova"/>
              <a:ea typeface="Proxima Nova"/>
              <a:cs typeface="Proxima Nova"/>
              <a:sym typeface="Proxima Nova"/>
            </a:endParaRPr>
          </a:p>
          <a:p>
            <a:pPr indent="0" lvl="0" marL="0" rtl="0" algn="l">
              <a:spcBef>
                <a:spcPts val="1600"/>
              </a:spcBef>
              <a:spcAft>
                <a:spcPts val="0"/>
              </a:spcAft>
              <a:buClr>
                <a:schemeClr val="dk1"/>
              </a:buClr>
              <a:buSzPts val="1100"/>
              <a:buFont typeface="Arial"/>
              <a:buNone/>
            </a:pPr>
            <a:r>
              <a:rPr b="1" lang="en" sz="1800">
                <a:solidFill>
                  <a:schemeClr val="dk2"/>
                </a:solidFill>
                <a:latin typeface="Proxima Nova"/>
                <a:ea typeface="Proxima Nova"/>
                <a:cs typeface="Proxima Nova"/>
                <a:sym typeface="Proxima Nova"/>
              </a:rPr>
              <a:t>Vitamin 4 </a:t>
            </a:r>
            <a:r>
              <a:rPr lang="en" sz="1800">
                <a:solidFill>
                  <a:schemeClr val="dk2"/>
                </a:solidFill>
                <a:latin typeface="Proxima Nova"/>
                <a:ea typeface="Proxima Nova"/>
                <a:cs typeface="Proxima Nova"/>
                <a:sym typeface="Proxima Nova"/>
              </a:rPr>
              <a:t>(Sorting and Hashing) due </a:t>
            </a:r>
            <a:r>
              <a:rPr b="1" lang="en" sz="1800">
                <a:solidFill>
                  <a:schemeClr val="dk2"/>
                </a:solidFill>
                <a:latin typeface="Proxima Nova"/>
                <a:ea typeface="Proxima Nova"/>
                <a:cs typeface="Proxima Nova"/>
                <a:sym typeface="Proxima Nova"/>
              </a:rPr>
              <a:t>Monday October 7 at 11:59 PM</a:t>
            </a:r>
            <a:endParaRPr b="1" sz="1800">
              <a:solidFill>
                <a:schemeClr val="dk2"/>
              </a:solidFill>
              <a:latin typeface="Proxima Nova"/>
              <a:ea typeface="Proxima Nova"/>
              <a:cs typeface="Proxima Nova"/>
              <a:sym typeface="Proxima Nova"/>
            </a:endParaRPr>
          </a:p>
          <a:p>
            <a:pPr indent="0" lvl="0" marL="0" rtl="0" algn="l">
              <a:spcBef>
                <a:spcPts val="1600"/>
              </a:spcBef>
              <a:spcAft>
                <a:spcPts val="0"/>
              </a:spcAft>
              <a:buClr>
                <a:schemeClr val="dk1"/>
              </a:buClr>
              <a:buSzPts val="1100"/>
              <a:buFont typeface="Arial"/>
              <a:buNone/>
            </a:pPr>
            <a:r>
              <a:rPr b="1" lang="en" sz="1800">
                <a:solidFill>
                  <a:schemeClr val="dk2"/>
                </a:solidFill>
                <a:latin typeface="Proxima Nova"/>
                <a:ea typeface="Proxima Nova"/>
                <a:cs typeface="Proxima Nova"/>
                <a:sym typeface="Proxima Nova"/>
              </a:rPr>
              <a:t>Vitamin 5 </a:t>
            </a:r>
            <a:r>
              <a:rPr lang="en" sz="1800">
                <a:solidFill>
                  <a:schemeClr val="dk2"/>
                </a:solidFill>
                <a:latin typeface="Proxima Nova"/>
                <a:ea typeface="Proxima Nova"/>
                <a:cs typeface="Proxima Nova"/>
                <a:sym typeface="Proxima Nova"/>
              </a:rPr>
              <a:t>(Iterators &amp; Joins + Relational Algebra) due </a:t>
            </a:r>
            <a:r>
              <a:rPr b="1" lang="en" sz="1800">
                <a:solidFill>
                  <a:schemeClr val="dk2"/>
                </a:solidFill>
                <a:latin typeface="Proxima Nova"/>
                <a:ea typeface="Proxima Nova"/>
                <a:cs typeface="Proxima Nova"/>
                <a:sym typeface="Proxima Nova"/>
              </a:rPr>
              <a:t>Monday October 14 at 11:59 PM</a:t>
            </a:r>
            <a:endParaRPr b="1" i="0" sz="1800" u="none" cap="none" strike="noStrike">
              <a:solidFill>
                <a:schemeClr val="dk2"/>
              </a:solidFill>
              <a:latin typeface="Proxima Nova"/>
              <a:ea typeface="Proxima Nova"/>
              <a:cs typeface="Proxima Nova"/>
              <a:sym typeface="Proxima Nova"/>
            </a:endParaRPr>
          </a:p>
          <a:p>
            <a:pPr indent="0" lvl="0" marL="0" marR="0" rtl="0" algn="l">
              <a:lnSpc>
                <a:spcPct val="100000"/>
              </a:lnSpc>
              <a:spcBef>
                <a:spcPts val="1600"/>
              </a:spcBef>
              <a:spcAft>
                <a:spcPts val="0"/>
              </a:spcAft>
              <a:buClr>
                <a:schemeClr val="dk1"/>
              </a:buClr>
              <a:buSzPts val="1100"/>
              <a:buFont typeface="Arial"/>
              <a:buNone/>
            </a:pPr>
            <a:r>
              <a:rPr b="1" i="0" lang="en" sz="1800" u="none" cap="none" strike="noStrike">
                <a:solidFill>
                  <a:schemeClr val="dk2"/>
                </a:solidFill>
                <a:latin typeface="Proxima Nova"/>
                <a:ea typeface="Proxima Nova"/>
                <a:cs typeface="Proxima Nova"/>
                <a:sym typeface="Proxima Nova"/>
              </a:rPr>
              <a:t>Project 3 Part 1</a:t>
            </a:r>
            <a:r>
              <a:rPr b="0" i="0" lang="en" sz="1800" u="none" cap="none" strike="noStrike">
                <a:solidFill>
                  <a:schemeClr val="dk2"/>
                </a:solidFill>
                <a:latin typeface="Proxima Nova"/>
                <a:ea typeface="Proxima Nova"/>
                <a:cs typeface="Proxima Nova"/>
                <a:sym typeface="Proxima Nova"/>
              </a:rPr>
              <a:t> (</a:t>
            </a:r>
            <a:r>
              <a:rPr b="0" i="0" lang="en" sz="1800" u="none" cap="none" strike="noStrike">
                <a:solidFill>
                  <a:schemeClr val="dk2"/>
                </a:solidFill>
                <a:latin typeface="Proxima Nova"/>
                <a:ea typeface="Proxima Nova"/>
                <a:cs typeface="Proxima Nova"/>
                <a:sym typeface="Proxima Nova"/>
              </a:rPr>
              <a:t>Joins &amp; Query Opt.</a:t>
            </a:r>
            <a:r>
              <a:rPr b="0" i="0" lang="en" sz="1800" u="none" cap="none" strike="noStrike">
                <a:solidFill>
                  <a:schemeClr val="dk2"/>
                </a:solidFill>
                <a:latin typeface="Proxima Nova"/>
                <a:ea typeface="Proxima Nova"/>
                <a:cs typeface="Proxima Nova"/>
                <a:sym typeface="Proxima Nova"/>
              </a:rPr>
              <a:t>) due</a:t>
            </a:r>
            <a:r>
              <a:rPr b="1" i="0" lang="en" sz="1800" u="none" cap="none" strike="noStrike">
                <a:solidFill>
                  <a:schemeClr val="dk2"/>
                </a:solidFill>
                <a:latin typeface="Proxima Nova"/>
                <a:ea typeface="Proxima Nova"/>
                <a:cs typeface="Proxima Nova"/>
                <a:sym typeface="Proxima Nova"/>
              </a:rPr>
              <a:t> </a:t>
            </a:r>
            <a:r>
              <a:rPr b="1" lang="en" sz="1800">
                <a:solidFill>
                  <a:schemeClr val="dk2"/>
                </a:solidFill>
                <a:latin typeface="Proxima Nova"/>
                <a:ea typeface="Proxima Nova"/>
                <a:cs typeface="Proxima Nova"/>
                <a:sym typeface="Proxima Nova"/>
              </a:rPr>
              <a:t>Thursday</a:t>
            </a:r>
            <a:r>
              <a:rPr b="1" i="0" lang="en" sz="1800" u="none" cap="none" strike="noStrike">
                <a:solidFill>
                  <a:schemeClr val="dk2"/>
                </a:solidFill>
                <a:latin typeface="Proxima Nova"/>
                <a:ea typeface="Proxima Nova"/>
                <a:cs typeface="Proxima Nova"/>
                <a:sym typeface="Proxima Nova"/>
              </a:rPr>
              <a:t> October </a:t>
            </a:r>
            <a:r>
              <a:rPr b="1" lang="en" sz="1800">
                <a:solidFill>
                  <a:schemeClr val="dk2"/>
                </a:solidFill>
                <a:latin typeface="Proxima Nova"/>
                <a:ea typeface="Proxima Nova"/>
                <a:cs typeface="Proxima Nova"/>
                <a:sym typeface="Proxima Nova"/>
              </a:rPr>
              <a:t>10</a:t>
            </a:r>
            <a:r>
              <a:rPr b="1" i="0" lang="en" sz="1800" u="none" cap="none" strike="noStrike">
                <a:solidFill>
                  <a:schemeClr val="dk2"/>
                </a:solidFill>
                <a:latin typeface="Proxima Nova"/>
                <a:ea typeface="Proxima Nova"/>
                <a:cs typeface="Proxima Nova"/>
                <a:sym typeface="Proxima Nova"/>
              </a:rPr>
              <a:t> at 11:59PM </a:t>
            </a:r>
            <a:endParaRPr b="1" i="0" sz="1800" u="none" cap="none" strike="noStrike">
              <a:solidFill>
                <a:schemeClr val="dk2"/>
              </a:solidFill>
              <a:latin typeface="Proxima Nova"/>
              <a:ea typeface="Proxima Nova"/>
              <a:cs typeface="Proxima Nova"/>
              <a:sym typeface="Proxima Nova"/>
            </a:endParaRPr>
          </a:p>
          <a:p>
            <a:pPr indent="0" lvl="0" marL="0" marR="0" rtl="0" algn="l">
              <a:lnSpc>
                <a:spcPct val="100000"/>
              </a:lnSpc>
              <a:spcBef>
                <a:spcPts val="1600"/>
              </a:spcBef>
              <a:spcAft>
                <a:spcPts val="0"/>
              </a:spcAft>
              <a:buClr>
                <a:schemeClr val="dk1"/>
              </a:buClr>
              <a:buSzPts val="1100"/>
              <a:buFont typeface="Arial"/>
              <a:buNone/>
            </a:pPr>
            <a:r>
              <a:rPr b="1" i="0" lang="en" sz="1800" u="none" cap="none" strike="noStrike">
                <a:solidFill>
                  <a:schemeClr val="dk2"/>
                </a:solidFill>
                <a:latin typeface="Proxima Nova"/>
                <a:ea typeface="Proxima Nova"/>
                <a:cs typeface="Proxima Nova"/>
                <a:sym typeface="Proxima Nova"/>
              </a:rPr>
              <a:t>Project 3 Part 2</a:t>
            </a:r>
            <a:r>
              <a:rPr b="0" i="0" lang="en" sz="1800" u="none" cap="none" strike="noStrike">
                <a:solidFill>
                  <a:schemeClr val="dk2"/>
                </a:solidFill>
                <a:latin typeface="Proxima Nova"/>
                <a:ea typeface="Proxima Nova"/>
                <a:cs typeface="Proxima Nova"/>
                <a:sym typeface="Proxima Nova"/>
              </a:rPr>
              <a:t> due</a:t>
            </a:r>
            <a:r>
              <a:rPr b="1" i="0" lang="en" sz="1800" u="none" cap="none" strike="noStrike">
                <a:solidFill>
                  <a:schemeClr val="dk2"/>
                </a:solidFill>
                <a:latin typeface="Proxima Nova"/>
                <a:ea typeface="Proxima Nova"/>
                <a:cs typeface="Proxima Nova"/>
                <a:sym typeface="Proxima Nova"/>
              </a:rPr>
              <a:t> </a:t>
            </a:r>
            <a:r>
              <a:rPr b="1" lang="en" sz="1800">
                <a:solidFill>
                  <a:schemeClr val="dk2"/>
                </a:solidFill>
                <a:latin typeface="Proxima Nova"/>
                <a:ea typeface="Proxima Nova"/>
                <a:cs typeface="Proxima Nova"/>
                <a:sym typeface="Proxima Nova"/>
              </a:rPr>
              <a:t>Thursday October 17th</a:t>
            </a:r>
            <a:r>
              <a:rPr b="1" i="0" lang="en" sz="1800" u="none" cap="none" strike="noStrike">
                <a:solidFill>
                  <a:schemeClr val="dk2"/>
                </a:solidFill>
                <a:latin typeface="Proxima Nova"/>
                <a:ea typeface="Proxima Nova"/>
                <a:cs typeface="Proxima Nova"/>
                <a:sym typeface="Proxima Nova"/>
              </a:rPr>
              <a:t> at 11:59PM </a:t>
            </a:r>
            <a:endParaRPr b="1" i="0" sz="1800" u="none" cap="none" strike="noStrike">
              <a:solidFill>
                <a:schemeClr val="dk2"/>
              </a:solidFill>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27"/>
          <p:cNvSpPr txBox="1"/>
          <p:nvPr>
            <p:ph idx="1" type="body"/>
          </p:nvPr>
        </p:nvSpPr>
        <p:spPr>
          <a:xfrm>
            <a:off x="311700" y="1152475"/>
            <a:ext cx="85206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N=8: </a:t>
            </a:r>
            <a:r>
              <a:rPr b="1" lang="en" sz="1600">
                <a:solidFill>
                  <a:srgbClr val="FF0000"/>
                </a:solidFill>
              </a:rPr>
              <a:t>Pass 2</a:t>
            </a:r>
            <a:endParaRPr b="1" sz="1600">
              <a:solidFill>
                <a:srgbClr val="FF0000"/>
              </a:solidFill>
            </a:endParaRPr>
          </a:p>
          <a:p>
            <a:pPr indent="0" lvl="0" marL="0" rtl="0" algn="l">
              <a:lnSpc>
                <a:spcPct val="115000"/>
              </a:lnSpc>
              <a:spcBef>
                <a:spcPts val="0"/>
              </a:spcBef>
              <a:spcAft>
                <a:spcPts val="0"/>
              </a:spcAft>
              <a:buSzPct val="145161"/>
              <a:buNone/>
            </a:pPr>
            <a:r>
              <a:rPr lang="en" sz="1600"/>
              <a:t>Read 2 sorted runs of 4 pages into memory: 8 IOs; Write 1 sorted run of 8 pages to disk: 8 IOs</a:t>
            </a:r>
            <a:endParaRPr sz="1600"/>
          </a:p>
          <a:p>
            <a:pPr indent="0" lvl="0" marL="457200" marR="0" rtl="0" algn="l">
              <a:lnSpc>
                <a:spcPct val="115000"/>
              </a:lnSpc>
              <a:spcBef>
                <a:spcPts val="0"/>
              </a:spcBef>
              <a:spcAft>
                <a:spcPts val="0"/>
              </a:spcAft>
              <a:buSzPct val="145161"/>
              <a:buNone/>
            </a:pPr>
            <a:r>
              <a:t/>
            </a:r>
            <a:endParaRPr sz="1600"/>
          </a:p>
        </p:txBody>
      </p:sp>
      <p:sp>
        <p:nvSpPr>
          <p:cNvPr id="444" name="Google Shape;444;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445" name="Google Shape;445;p27"/>
          <p:cNvSpPr/>
          <p:nvPr/>
        </p:nvSpPr>
        <p:spPr>
          <a:xfrm>
            <a:off x="3356825" y="2332625"/>
            <a:ext cx="2718900" cy="3099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a:t>
            </a:r>
            <a:r>
              <a:rPr b="0" i="0" lang="en" sz="1400" u="none" cap="none" strike="noStrike">
                <a:solidFill>
                  <a:srgbClr val="9900FF"/>
                </a:solidFill>
                <a:latin typeface="Proxima Nova"/>
                <a:ea typeface="Proxima Nova"/>
                <a:cs typeface="Proxima Nova"/>
                <a:sym typeface="Proxima Nova"/>
              </a:rPr>
              <a:t> </a:t>
            </a:r>
            <a:r>
              <a:rPr b="0" i="0" lang="en" sz="1400" u="none" cap="none" strike="noStrike">
                <a:solidFill>
                  <a:srgbClr val="000000"/>
                </a:solidFill>
                <a:latin typeface="Proxima Nova"/>
                <a:ea typeface="Proxima Nova"/>
                <a:cs typeface="Proxima Nova"/>
                <a:sym typeface="Proxima Nova"/>
              </a:rPr>
              <a:t>1</a:t>
            </a:r>
            <a:endParaRPr b="0" i="0" sz="1400" u="none" cap="none" strike="noStrike">
              <a:solidFill>
                <a:srgbClr val="000000"/>
              </a:solidFill>
              <a:latin typeface="Proxima Nova"/>
              <a:ea typeface="Proxima Nova"/>
              <a:cs typeface="Proxima Nova"/>
              <a:sym typeface="Proxima Nova"/>
            </a:endParaRPr>
          </a:p>
        </p:txBody>
      </p:sp>
      <p:sp>
        <p:nvSpPr>
          <p:cNvPr id="446" name="Google Shape;446;p27"/>
          <p:cNvSpPr/>
          <p:nvPr/>
        </p:nvSpPr>
        <p:spPr>
          <a:xfrm>
            <a:off x="3356825" y="26425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9900FF"/>
                </a:solidFill>
                <a:latin typeface="Proxima Nova"/>
                <a:ea typeface="Proxima Nova"/>
                <a:cs typeface="Proxima Nova"/>
                <a:sym typeface="Proxima Nova"/>
              </a:rPr>
              <a:t>2</a:t>
            </a:r>
            <a:r>
              <a:rPr b="0" i="0" lang="en" sz="1400" u="none" cap="none" strike="noStrike">
                <a:solidFill>
                  <a:srgbClr val="000000"/>
                </a:solidFill>
                <a:latin typeface="Proxima Nova"/>
                <a:ea typeface="Proxima Nova"/>
                <a:cs typeface="Proxima Nova"/>
                <a:sym typeface="Proxima Nova"/>
              </a:rPr>
              <a:t>, 3</a:t>
            </a:r>
            <a:endParaRPr b="0" i="0" sz="1400" u="none" cap="none" strike="noStrike">
              <a:solidFill>
                <a:srgbClr val="000000"/>
              </a:solidFill>
              <a:latin typeface="Proxima Nova"/>
              <a:ea typeface="Proxima Nova"/>
              <a:cs typeface="Proxima Nova"/>
              <a:sym typeface="Proxima Nova"/>
            </a:endParaRPr>
          </a:p>
        </p:txBody>
      </p:sp>
      <p:sp>
        <p:nvSpPr>
          <p:cNvPr id="447" name="Google Shape;447;p27"/>
          <p:cNvSpPr/>
          <p:nvPr/>
        </p:nvSpPr>
        <p:spPr>
          <a:xfrm>
            <a:off x="3356825" y="29524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[unused]</a:t>
            </a:r>
            <a:endParaRPr b="0" i="0" sz="1400" u="none" cap="none" strike="noStrike">
              <a:solidFill>
                <a:srgbClr val="000000"/>
              </a:solidFill>
              <a:latin typeface="Proxima Nova"/>
              <a:ea typeface="Proxima Nova"/>
              <a:cs typeface="Proxima Nova"/>
              <a:sym typeface="Proxima Nova"/>
            </a:endParaRPr>
          </a:p>
        </p:txBody>
      </p:sp>
      <p:sp>
        <p:nvSpPr>
          <p:cNvPr id="448" name="Google Shape;448;p27"/>
          <p:cNvSpPr/>
          <p:nvPr/>
        </p:nvSpPr>
        <p:spPr>
          <a:xfrm>
            <a:off x="3356825" y="3264125"/>
            <a:ext cx="27189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 </a:t>
            </a:r>
            <a:r>
              <a:rPr b="0" i="0" lang="en" sz="1400" u="none" cap="none" strike="noStrike">
                <a:solidFill>
                  <a:srgbClr val="FF0000"/>
                </a:solidFill>
                <a:latin typeface="Proxima Nova"/>
                <a:ea typeface="Proxima Nova"/>
                <a:cs typeface="Proxima Nova"/>
                <a:sym typeface="Proxima Nova"/>
              </a:rPr>
              <a:t>0</a:t>
            </a:r>
            <a:endParaRPr b="0" i="0" sz="1400" u="none" cap="none" strike="noStrike">
              <a:solidFill>
                <a:srgbClr val="FF0000"/>
              </a:solidFill>
              <a:latin typeface="Proxima Nova"/>
              <a:ea typeface="Proxima Nova"/>
              <a:cs typeface="Proxima Nova"/>
              <a:sym typeface="Proxima Nova"/>
            </a:endParaRPr>
          </a:p>
        </p:txBody>
      </p:sp>
      <p:sp>
        <p:nvSpPr>
          <p:cNvPr id="449" name="Google Shape;449;p27"/>
          <p:cNvSpPr txBox="1"/>
          <p:nvPr/>
        </p:nvSpPr>
        <p:spPr>
          <a:xfrm>
            <a:off x="244150" y="2911838"/>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2: 1 sorted run of 4 pages</a:t>
            </a:r>
            <a:endParaRPr b="0" i="0" sz="1400" u="none" cap="none" strike="noStrike">
              <a:solidFill>
                <a:srgbClr val="000000"/>
              </a:solidFill>
              <a:latin typeface="Arial"/>
              <a:ea typeface="Arial"/>
              <a:cs typeface="Arial"/>
              <a:sym typeface="Arial"/>
            </a:endParaRPr>
          </a:p>
        </p:txBody>
      </p:sp>
      <p:sp>
        <p:nvSpPr>
          <p:cNvPr id="450" name="Google Shape;450;p27"/>
          <p:cNvSpPr/>
          <p:nvPr/>
        </p:nvSpPr>
        <p:spPr>
          <a:xfrm>
            <a:off x="875525" y="3260700"/>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4, 7</a:t>
            </a:r>
            <a:endParaRPr b="0" i="0" sz="1400" u="none" cap="none" strike="noStrike">
              <a:solidFill>
                <a:srgbClr val="FF0000"/>
              </a:solidFill>
              <a:latin typeface="Proxima Nova"/>
              <a:ea typeface="Proxima Nova"/>
              <a:cs typeface="Proxima Nova"/>
              <a:sym typeface="Proxima Nova"/>
            </a:endParaRPr>
          </a:p>
        </p:txBody>
      </p:sp>
      <p:sp>
        <p:nvSpPr>
          <p:cNvPr id="451" name="Google Shape;451;p27"/>
          <p:cNvSpPr/>
          <p:nvPr/>
        </p:nvSpPr>
        <p:spPr>
          <a:xfrm>
            <a:off x="1507025"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8, 11</a:t>
            </a:r>
            <a:endParaRPr b="0" i="0" sz="1400" u="none" cap="none" strike="noStrike">
              <a:solidFill>
                <a:srgbClr val="FF0000"/>
              </a:solidFill>
              <a:latin typeface="Proxima Nova"/>
              <a:ea typeface="Proxima Nova"/>
              <a:cs typeface="Proxima Nova"/>
              <a:sym typeface="Proxima Nova"/>
            </a:endParaRPr>
          </a:p>
        </p:txBody>
      </p:sp>
      <p:sp>
        <p:nvSpPr>
          <p:cNvPr id="452" name="Google Shape;452;p27"/>
          <p:cNvSpPr/>
          <p:nvPr/>
        </p:nvSpPr>
        <p:spPr>
          <a:xfrm>
            <a:off x="2138400"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12, 15</a:t>
            </a:r>
            <a:endParaRPr b="0" i="0" sz="1400" u="none" cap="none" strike="noStrike">
              <a:solidFill>
                <a:srgbClr val="FF0000"/>
              </a:solidFill>
              <a:latin typeface="Proxima Nova"/>
              <a:ea typeface="Proxima Nova"/>
              <a:cs typeface="Proxima Nova"/>
              <a:sym typeface="Proxima Nova"/>
            </a:endParaRPr>
          </a:p>
        </p:txBody>
      </p:sp>
      <p:sp>
        <p:nvSpPr>
          <p:cNvPr id="453" name="Google Shape;453;p27"/>
          <p:cNvSpPr txBox="1"/>
          <p:nvPr/>
        </p:nvSpPr>
        <p:spPr>
          <a:xfrm>
            <a:off x="205063" y="1806325"/>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1: 1 sorted run of 4 pages</a:t>
            </a:r>
            <a:endParaRPr b="0" i="0" sz="1400" u="none" cap="none" strike="noStrike">
              <a:solidFill>
                <a:srgbClr val="000000"/>
              </a:solidFill>
              <a:latin typeface="Arial"/>
              <a:ea typeface="Arial"/>
              <a:cs typeface="Arial"/>
              <a:sym typeface="Arial"/>
            </a:endParaRPr>
          </a:p>
        </p:txBody>
      </p:sp>
      <p:sp>
        <p:nvSpPr>
          <p:cNvPr id="454" name="Google Shape;454;p27"/>
          <p:cNvSpPr/>
          <p:nvPr/>
        </p:nvSpPr>
        <p:spPr>
          <a:xfrm>
            <a:off x="836438" y="2155188"/>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6, 9</a:t>
            </a:r>
            <a:endParaRPr b="0" i="0" sz="1400" u="none" cap="none" strike="noStrike">
              <a:solidFill>
                <a:srgbClr val="FF0000"/>
              </a:solidFill>
              <a:latin typeface="Proxima Nova"/>
              <a:ea typeface="Proxima Nova"/>
              <a:cs typeface="Proxima Nova"/>
              <a:sym typeface="Proxima Nova"/>
            </a:endParaRPr>
          </a:p>
        </p:txBody>
      </p:sp>
      <p:sp>
        <p:nvSpPr>
          <p:cNvPr id="455" name="Google Shape;455;p27"/>
          <p:cNvSpPr/>
          <p:nvPr/>
        </p:nvSpPr>
        <p:spPr>
          <a:xfrm>
            <a:off x="1467938" y="2155200"/>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10, 17</a:t>
            </a:r>
            <a:endParaRPr b="0" i="0" sz="1400" u="none" cap="none" strike="noStrike">
              <a:solidFill>
                <a:srgbClr val="FF0000"/>
              </a:solidFill>
              <a:latin typeface="Proxima Nova"/>
              <a:ea typeface="Proxima Nova"/>
              <a:cs typeface="Proxima Nova"/>
              <a:sym typeface="Proxima Nova"/>
            </a:endParaRPr>
          </a:p>
        </p:txBody>
      </p:sp>
      <p:sp>
        <p:nvSpPr>
          <p:cNvPr id="456" name="Google Shape;456;p27"/>
          <p:cNvSpPr/>
          <p:nvPr/>
        </p:nvSpPr>
        <p:spPr>
          <a:xfrm>
            <a:off x="2099313" y="2155200"/>
            <a:ext cx="7356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20, 25</a:t>
            </a:r>
            <a:endParaRPr b="0" i="0" sz="1400" u="none" cap="none" strike="noStrike">
              <a:solidFill>
                <a:srgbClr val="FF0000"/>
              </a:solidFill>
              <a:latin typeface="Proxima Nova"/>
              <a:ea typeface="Proxima Nova"/>
              <a:cs typeface="Proxima Nova"/>
              <a:sym typeface="Proxima Nova"/>
            </a:endParaRPr>
          </a:p>
        </p:txBody>
      </p:sp>
      <p:cxnSp>
        <p:nvCxnSpPr>
          <p:cNvPr id="457" name="Google Shape;457;p27"/>
          <p:cNvCxnSpPr>
            <a:stCxn id="456" idx="3"/>
            <a:endCxn id="445" idx="1"/>
          </p:cNvCxnSpPr>
          <p:nvPr/>
        </p:nvCxnSpPr>
        <p:spPr>
          <a:xfrm flipH="1" rot="10800000">
            <a:off x="2834913" y="2487600"/>
            <a:ext cx="522000" cy="5700"/>
          </a:xfrm>
          <a:prstGeom prst="straightConnector1">
            <a:avLst/>
          </a:prstGeom>
          <a:noFill/>
          <a:ln cap="flat" cmpd="sng" w="9525">
            <a:solidFill>
              <a:schemeClr val="dk2"/>
            </a:solidFill>
            <a:prstDash val="solid"/>
            <a:round/>
            <a:headEnd len="sm" w="sm" type="none"/>
            <a:tailEnd len="med" w="med" type="triangle"/>
          </a:ln>
        </p:spPr>
      </p:cxnSp>
      <p:cxnSp>
        <p:nvCxnSpPr>
          <p:cNvPr id="458" name="Google Shape;458;p27"/>
          <p:cNvCxnSpPr>
            <a:stCxn id="452" idx="3"/>
            <a:endCxn id="446" idx="1"/>
          </p:cNvCxnSpPr>
          <p:nvPr/>
        </p:nvCxnSpPr>
        <p:spPr>
          <a:xfrm flipH="1" rot="10800000">
            <a:off x="2769900" y="2797513"/>
            <a:ext cx="586800" cy="801300"/>
          </a:xfrm>
          <a:prstGeom prst="straightConnector1">
            <a:avLst/>
          </a:prstGeom>
          <a:noFill/>
          <a:ln cap="flat" cmpd="sng" w="9525">
            <a:solidFill>
              <a:schemeClr val="dk2"/>
            </a:solidFill>
            <a:prstDash val="solid"/>
            <a:round/>
            <a:headEnd len="sm" w="sm" type="none"/>
            <a:tailEnd len="med" w="med" type="triangle"/>
          </a:ln>
        </p:spPr>
      </p:cxnSp>
      <p:sp>
        <p:nvSpPr>
          <p:cNvPr id="459" name="Google Shape;459;p27"/>
          <p:cNvSpPr txBox="1"/>
          <p:nvPr/>
        </p:nvSpPr>
        <p:spPr>
          <a:xfrm>
            <a:off x="385425" y="4017375"/>
            <a:ext cx="71475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Reserve B-1 input buffers and 1 output buffer. Load 1 page from each run at a time. Store sorted results in output buffer. Write to disk when output buffer is full.</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460" name="Google Shape;460;p27"/>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18</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28"/>
          <p:cNvSpPr txBox="1"/>
          <p:nvPr>
            <p:ph idx="1" type="body"/>
          </p:nvPr>
        </p:nvSpPr>
        <p:spPr>
          <a:xfrm>
            <a:off x="311700" y="1152475"/>
            <a:ext cx="85206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N=8: </a:t>
            </a:r>
            <a:r>
              <a:rPr b="1" lang="en" sz="1600">
                <a:solidFill>
                  <a:srgbClr val="FF0000"/>
                </a:solidFill>
              </a:rPr>
              <a:t>Pass 2</a:t>
            </a:r>
            <a:endParaRPr b="1" sz="1600">
              <a:solidFill>
                <a:srgbClr val="FF0000"/>
              </a:solidFill>
            </a:endParaRPr>
          </a:p>
          <a:p>
            <a:pPr indent="0" lvl="0" marL="0" rtl="0" algn="l">
              <a:lnSpc>
                <a:spcPct val="115000"/>
              </a:lnSpc>
              <a:spcBef>
                <a:spcPts val="0"/>
              </a:spcBef>
              <a:spcAft>
                <a:spcPts val="0"/>
              </a:spcAft>
              <a:buSzPct val="145161"/>
              <a:buNone/>
            </a:pPr>
            <a:r>
              <a:rPr lang="en" sz="1600"/>
              <a:t>Read 2 sorted runs of 4 pages into memory: 8 IOs; Write 1 sorted run of 8 pages to disk: 8 IOs</a:t>
            </a:r>
            <a:endParaRPr sz="1600"/>
          </a:p>
          <a:p>
            <a:pPr indent="0" lvl="0" marL="457200" marR="0" rtl="0" algn="l">
              <a:lnSpc>
                <a:spcPct val="115000"/>
              </a:lnSpc>
              <a:spcBef>
                <a:spcPts val="0"/>
              </a:spcBef>
              <a:spcAft>
                <a:spcPts val="0"/>
              </a:spcAft>
              <a:buSzPct val="145161"/>
              <a:buNone/>
            </a:pPr>
            <a:r>
              <a:t/>
            </a:r>
            <a:endParaRPr sz="1600"/>
          </a:p>
        </p:txBody>
      </p:sp>
      <p:sp>
        <p:nvSpPr>
          <p:cNvPr id="466" name="Google Shape;46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467" name="Google Shape;467;p28"/>
          <p:cNvSpPr/>
          <p:nvPr/>
        </p:nvSpPr>
        <p:spPr>
          <a:xfrm>
            <a:off x="3356825" y="2332625"/>
            <a:ext cx="2718900" cy="3099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a:t>
            </a:r>
            <a:r>
              <a:rPr b="0" i="0" lang="en" sz="1400" u="none" cap="none" strike="noStrike">
                <a:solidFill>
                  <a:srgbClr val="9900FF"/>
                </a:solidFill>
                <a:latin typeface="Proxima Nova"/>
                <a:ea typeface="Proxima Nova"/>
                <a:cs typeface="Proxima Nova"/>
                <a:sym typeface="Proxima Nova"/>
              </a:rPr>
              <a:t> </a:t>
            </a:r>
            <a:r>
              <a:rPr b="0" i="0" lang="en" sz="1400" u="none" cap="none" strike="noStrike">
                <a:solidFill>
                  <a:srgbClr val="FF0000"/>
                </a:solidFill>
                <a:latin typeface="Proxima Nova"/>
                <a:ea typeface="Proxima Nova"/>
                <a:cs typeface="Proxima Nova"/>
                <a:sym typeface="Proxima Nova"/>
              </a:rPr>
              <a:t>1</a:t>
            </a:r>
            <a:endParaRPr b="0" i="0" sz="1400" u="none" cap="none" strike="noStrike">
              <a:solidFill>
                <a:srgbClr val="FF0000"/>
              </a:solidFill>
              <a:latin typeface="Proxima Nova"/>
              <a:ea typeface="Proxima Nova"/>
              <a:cs typeface="Proxima Nova"/>
              <a:sym typeface="Proxima Nova"/>
            </a:endParaRPr>
          </a:p>
        </p:txBody>
      </p:sp>
      <p:sp>
        <p:nvSpPr>
          <p:cNvPr id="468" name="Google Shape;468;p28"/>
          <p:cNvSpPr/>
          <p:nvPr/>
        </p:nvSpPr>
        <p:spPr>
          <a:xfrm>
            <a:off x="3356825" y="26425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9900FF"/>
                </a:solidFill>
                <a:latin typeface="Proxima Nova"/>
                <a:ea typeface="Proxima Nova"/>
                <a:cs typeface="Proxima Nova"/>
                <a:sym typeface="Proxima Nova"/>
              </a:rPr>
              <a:t>2</a:t>
            </a:r>
            <a:r>
              <a:rPr b="0" i="0" lang="en" sz="1400" u="none" cap="none" strike="noStrike">
                <a:solidFill>
                  <a:srgbClr val="000000"/>
                </a:solidFill>
                <a:latin typeface="Proxima Nova"/>
                <a:ea typeface="Proxima Nova"/>
                <a:cs typeface="Proxima Nova"/>
                <a:sym typeface="Proxima Nova"/>
              </a:rPr>
              <a:t>, 3</a:t>
            </a:r>
            <a:endParaRPr b="0" i="0" sz="1400" u="none" cap="none" strike="noStrike">
              <a:solidFill>
                <a:srgbClr val="000000"/>
              </a:solidFill>
              <a:latin typeface="Proxima Nova"/>
              <a:ea typeface="Proxima Nova"/>
              <a:cs typeface="Proxima Nova"/>
              <a:sym typeface="Proxima Nova"/>
            </a:endParaRPr>
          </a:p>
        </p:txBody>
      </p:sp>
      <p:sp>
        <p:nvSpPr>
          <p:cNvPr id="469" name="Google Shape;469;p28"/>
          <p:cNvSpPr/>
          <p:nvPr/>
        </p:nvSpPr>
        <p:spPr>
          <a:xfrm>
            <a:off x="3356825" y="29524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[unused]</a:t>
            </a:r>
            <a:endParaRPr b="0" i="0" sz="1400" u="none" cap="none" strike="noStrike">
              <a:solidFill>
                <a:srgbClr val="000000"/>
              </a:solidFill>
              <a:latin typeface="Proxima Nova"/>
              <a:ea typeface="Proxima Nova"/>
              <a:cs typeface="Proxima Nova"/>
              <a:sym typeface="Proxima Nova"/>
            </a:endParaRPr>
          </a:p>
        </p:txBody>
      </p:sp>
      <p:sp>
        <p:nvSpPr>
          <p:cNvPr id="470" name="Google Shape;470;p28"/>
          <p:cNvSpPr/>
          <p:nvPr/>
        </p:nvSpPr>
        <p:spPr>
          <a:xfrm>
            <a:off x="3356825" y="3264125"/>
            <a:ext cx="27189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 0</a:t>
            </a:r>
            <a:endParaRPr b="0" i="0" sz="1400" u="none" cap="none" strike="noStrike">
              <a:solidFill>
                <a:srgbClr val="000000"/>
              </a:solidFill>
              <a:latin typeface="Proxima Nova"/>
              <a:ea typeface="Proxima Nova"/>
              <a:cs typeface="Proxima Nova"/>
              <a:sym typeface="Proxima Nova"/>
            </a:endParaRPr>
          </a:p>
        </p:txBody>
      </p:sp>
      <p:sp>
        <p:nvSpPr>
          <p:cNvPr id="471" name="Google Shape;471;p28"/>
          <p:cNvSpPr txBox="1"/>
          <p:nvPr/>
        </p:nvSpPr>
        <p:spPr>
          <a:xfrm>
            <a:off x="244150" y="2911838"/>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2: 1 sorted run of 4 pages</a:t>
            </a:r>
            <a:endParaRPr b="0" i="0" sz="1400" u="none" cap="none" strike="noStrike">
              <a:solidFill>
                <a:srgbClr val="000000"/>
              </a:solidFill>
              <a:latin typeface="Arial"/>
              <a:ea typeface="Arial"/>
              <a:cs typeface="Arial"/>
              <a:sym typeface="Arial"/>
            </a:endParaRPr>
          </a:p>
        </p:txBody>
      </p:sp>
      <p:sp>
        <p:nvSpPr>
          <p:cNvPr id="472" name="Google Shape;472;p28"/>
          <p:cNvSpPr/>
          <p:nvPr/>
        </p:nvSpPr>
        <p:spPr>
          <a:xfrm>
            <a:off x="875525" y="3260700"/>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4, 7</a:t>
            </a:r>
            <a:endParaRPr b="0" i="0" sz="1400" u="none" cap="none" strike="noStrike">
              <a:solidFill>
                <a:srgbClr val="FF0000"/>
              </a:solidFill>
              <a:latin typeface="Proxima Nova"/>
              <a:ea typeface="Proxima Nova"/>
              <a:cs typeface="Proxima Nova"/>
              <a:sym typeface="Proxima Nova"/>
            </a:endParaRPr>
          </a:p>
        </p:txBody>
      </p:sp>
      <p:sp>
        <p:nvSpPr>
          <p:cNvPr id="473" name="Google Shape;473;p28"/>
          <p:cNvSpPr/>
          <p:nvPr/>
        </p:nvSpPr>
        <p:spPr>
          <a:xfrm>
            <a:off x="1507025"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8, 11</a:t>
            </a:r>
            <a:endParaRPr b="0" i="0" sz="1400" u="none" cap="none" strike="noStrike">
              <a:solidFill>
                <a:srgbClr val="FF0000"/>
              </a:solidFill>
              <a:latin typeface="Proxima Nova"/>
              <a:ea typeface="Proxima Nova"/>
              <a:cs typeface="Proxima Nova"/>
              <a:sym typeface="Proxima Nova"/>
            </a:endParaRPr>
          </a:p>
        </p:txBody>
      </p:sp>
      <p:sp>
        <p:nvSpPr>
          <p:cNvPr id="474" name="Google Shape;474;p28"/>
          <p:cNvSpPr/>
          <p:nvPr/>
        </p:nvSpPr>
        <p:spPr>
          <a:xfrm>
            <a:off x="2138400"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12, 15</a:t>
            </a:r>
            <a:endParaRPr b="0" i="0" sz="1400" u="none" cap="none" strike="noStrike">
              <a:solidFill>
                <a:srgbClr val="FF0000"/>
              </a:solidFill>
              <a:latin typeface="Proxima Nova"/>
              <a:ea typeface="Proxima Nova"/>
              <a:cs typeface="Proxima Nova"/>
              <a:sym typeface="Proxima Nova"/>
            </a:endParaRPr>
          </a:p>
        </p:txBody>
      </p:sp>
      <p:sp>
        <p:nvSpPr>
          <p:cNvPr id="475" name="Google Shape;475;p28"/>
          <p:cNvSpPr txBox="1"/>
          <p:nvPr/>
        </p:nvSpPr>
        <p:spPr>
          <a:xfrm>
            <a:off x="205063" y="1806325"/>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1: 1 sorted run of 4 pages</a:t>
            </a:r>
            <a:endParaRPr b="0" i="0" sz="1400" u="none" cap="none" strike="noStrike">
              <a:solidFill>
                <a:srgbClr val="000000"/>
              </a:solidFill>
              <a:latin typeface="Arial"/>
              <a:ea typeface="Arial"/>
              <a:cs typeface="Arial"/>
              <a:sym typeface="Arial"/>
            </a:endParaRPr>
          </a:p>
        </p:txBody>
      </p:sp>
      <p:sp>
        <p:nvSpPr>
          <p:cNvPr id="476" name="Google Shape;476;p28"/>
          <p:cNvSpPr/>
          <p:nvPr/>
        </p:nvSpPr>
        <p:spPr>
          <a:xfrm>
            <a:off x="836438" y="2155188"/>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6, 9</a:t>
            </a:r>
            <a:endParaRPr b="0" i="0" sz="1400" u="none" cap="none" strike="noStrike">
              <a:solidFill>
                <a:srgbClr val="FF0000"/>
              </a:solidFill>
              <a:latin typeface="Proxima Nova"/>
              <a:ea typeface="Proxima Nova"/>
              <a:cs typeface="Proxima Nova"/>
              <a:sym typeface="Proxima Nova"/>
            </a:endParaRPr>
          </a:p>
        </p:txBody>
      </p:sp>
      <p:sp>
        <p:nvSpPr>
          <p:cNvPr id="477" name="Google Shape;477;p28"/>
          <p:cNvSpPr/>
          <p:nvPr/>
        </p:nvSpPr>
        <p:spPr>
          <a:xfrm>
            <a:off x="1467938" y="2155200"/>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10, 17</a:t>
            </a:r>
            <a:endParaRPr b="0" i="0" sz="1400" u="none" cap="none" strike="noStrike">
              <a:solidFill>
                <a:srgbClr val="FF0000"/>
              </a:solidFill>
              <a:latin typeface="Proxima Nova"/>
              <a:ea typeface="Proxima Nova"/>
              <a:cs typeface="Proxima Nova"/>
              <a:sym typeface="Proxima Nova"/>
            </a:endParaRPr>
          </a:p>
        </p:txBody>
      </p:sp>
      <p:sp>
        <p:nvSpPr>
          <p:cNvPr id="478" name="Google Shape;478;p28"/>
          <p:cNvSpPr/>
          <p:nvPr/>
        </p:nvSpPr>
        <p:spPr>
          <a:xfrm>
            <a:off x="2099313" y="2155200"/>
            <a:ext cx="7356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20, 25</a:t>
            </a:r>
            <a:endParaRPr b="0" i="0" sz="1400" u="none" cap="none" strike="noStrike">
              <a:solidFill>
                <a:srgbClr val="FF0000"/>
              </a:solidFill>
              <a:latin typeface="Proxima Nova"/>
              <a:ea typeface="Proxima Nova"/>
              <a:cs typeface="Proxima Nova"/>
              <a:sym typeface="Proxima Nova"/>
            </a:endParaRPr>
          </a:p>
        </p:txBody>
      </p:sp>
      <p:cxnSp>
        <p:nvCxnSpPr>
          <p:cNvPr id="479" name="Google Shape;479;p28"/>
          <p:cNvCxnSpPr>
            <a:stCxn id="478" idx="3"/>
            <a:endCxn id="467" idx="1"/>
          </p:cNvCxnSpPr>
          <p:nvPr/>
        </p:nvCxnSpPr>
        <p:spPr>
          <a:xfrm flipH="1" rot="10800000">
            <a:off x="2834913" y="2487600"/>
            <a:ext cx="522000" cy="5700"/>
          </a:xfrm>
          <a:prstGeom prst="straightConnector1">
            <a:avLst/>
          </a:prstGeom>
          <a:noFill/>
          <a:ln cap="flat" cmpd="sng" w="9525">
            <a:solidFill>
              <a:schemeClr val="dk2"/>
            </a:solidFill>
            <a:prstDash val="solid"/>
            <a:round/>
            <a:headEnd len="sm" w="sm" type="none"/>
            <a:tailEnd len="med" w="med" type="triangle"/>
          </a:ln>
        </p:spPr>
      </p:cxnSp>
      <p:cxnSp>
        <p:nvCxnSpPr>
          <p:cNvPr id="480" name="Google Shape;480;p28"/>
          <p:cNvCxnSpPr>
            <a:stCxn id="474" idx="3"/>
            <a:endCxn id="468" idx="1"/>
          </p:cNvCxnSpPr>
          <p:nvPr/>
        </p:nvCxnSpPr>
        <p:spPr>
          <a:xfrm flipH="1" rot="10800000">
            <a:off x="2769900" y="2797513"/>
            <a:ext cx="586800" cy="801300"/>
          </a:xfrm>
          <a:prstGeom prst="straightConnector1">
            <a:avLst/>
          </a:prstGeom>
          <a:noFill/>
          <a:ln cap="flat" cmpd="sng" w="9525">
            <a:solidFill>
              <a:schemeClr val="dk2"/>
            </a:solidFill>
            <a:prstDash val="solid"/>
            <a:round/>
            <a:headEnd len="sm" w="sm" type="none"/>
            <a:tailEnd len="med" w="med" type="triangle"/>
          </a:ln>
        </p:spPr>
      </p:cxnSp>
      <p:sp>
        <p:nvSpPr>
          <p:cNvPr id="481" name="Google Shape;481;p28"/>
          <p:cNvSpPr txBox="1"/>
          <p:nvPr/>
        </p:nvSpPr>
        <p:spPr>
          <a:xfrm>
            <a:off x="385425" y="4017375"/>
            <a:ext cx="71475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Reserve B-1 input buffers and 1 output buffer. Load 1 page from each run at a time. Store sorted results in output buffer. Write to disk when output buffer is full.</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482" name="Google Shape;482;p28"/>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18</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29"/>
          <p:cNvSpPr txBox="1"/>
          <p:nvPr>
            <p:ph idx="1" type="body"/>
          </p:nvPr>
        </p:nvSpPr>
        <p:spPr>
          <a:xfrm>
            <a:off x="311700" y="1152475"/>
            <a:ext cx="85206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N=8: </a:t>
            </a:r>
            <a:r>
              <a:rPr b="1" lang="en" sz="1600">
                <a:solidFill>
                  <a:srgbClr val="FF0000"/>
                </a:solidFill>
              </a:rPr>
              <a:t>Pass 2</a:t>
            </a:r>
            <a:endParaRPr b="1" sz="1600">
              <a:solidFill>
                <a:srgbClr val="FF0000"/>
              </a:solidFill>
            </a:endParaRPr>
          </a:p>
          <a:p>
            <a:pPr indent="0" lvl="0" marL="0" rtl="0" algn="l">
              <a:lnSpc>
                <a:spcPct val="115000"/>
              </a:lnSpc>
              <a:spcBef>
                <a:spcPts val="0"/>
              </a:spcBef>
              <a:spcAft>
                <a:spcPts val="0"/>
              </a:spcAft>
              <a:buSzPct val="145161"/>
              <a:buNone/>
            </a:pPr>
            <a:r>
              <a:rPr lang="en" sz="1600"/>
              <a:t>Read 2 sorted runs of 4 pages into memory: 8 IOs; Write 1 sorted run of 8 pages to disk: 8 IOs</a:t>
            </a:r>
            <a:endParaRPr sz="1600"/>
          </a:p>
          <a:p>
            <a:pPr indent="0" lvl="0" marL="457200" marR="0" rtl="0" algn="l">
              <a:lnSpc>
                <a:spcPct val="115000"/>
              </a:lnSpc>
              <a:spcBef>
                <a:spcPts val="0"/>
              </a:spcBef>
              <a:spcAft>
                <a:spcPts val="0"/>
              </a:spcAft>
              <a:buSzPct val="145161"/>
              <a:buNone/>
            </a:pPr>
            <a:r>
              <a:t/>
            </a:r>
            <a:endParaRPr sz="1600"/>
          </a:p>
        </p:txBody>
      </p:sp>
      <p:sp>
        <p:nvSpPr>
          <p:cNvPr id="488" name="Google Shape;488;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489" name="Google Shape;489;p29"/>
          <p:cNvSpPr/>
          <p:nvPr/>
        </p:nvSpPr>
        <p:spPr>
          <a:xfrm>
            <a:off x="3356825" y="2332625"/>
            <a:ext cx="2718900" cy="309900"/>
          </a:xfrm>
          <a:prstGeom prst="rect">
            <a:avLst/>
          </a:pr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[empty]</a:t>
            </a:r>
            <a:endParaRPr b="0" i="0" sz="1400" u="none" cap="none" strike="noStrike">
              <a:solidFill>
                <a:srgbClr val="FF0000"/>
              </a:solidFill>
              <a:latin typeface="Proxima Nova"/>
              <a:ea typeface="Proxima Nova"/>
              <a:cs typeface="Proxima Nova"/>
              <a:sym typeface="Proxima Nova"/>
            </a:endParaRPr>
          </a:p>
        </p:txBody>
      </p:sp>
      <p:sp>
        <p:nvSpPr>
          <p:cNvPr id="490" name="Google Shape;490;p29"/>
          <p:cNvSpPr/>
          <p:nvPr/>
        </p:nvSpPr>
        <p:spPr>
          <a:xfrm>
            <a:off x="3356825" y="26425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9900FF"/>
                </a:solidFill>
                <a:latin typeface="Proxima Nova"/>
                <a:ea typeface="Proxima Nova"/>
                <a:cs typeface="Proxima Nova"/>
                <a:sym typeface="Proxima Nova"/>
              </a:rPr>
              <a:t>2</a:t>
            </a:r>
            <a:r>
              <a:rPr b="0" i="0" lang="en" sz="1400" u="none" cap="none" strike="noStrike">
                <a:solidFill>
                  <a:srgbClr val="000000"/>
                </a:solidFill>
                <a:latin typeface="Proxima Nova"/>
                <a:ea typeface="Proxima Nova"/>
                <a:cs typeface="Proxima Nova"/>
                <a:sym typeface="Proxima Nova"/>
              </a:rPr>
              <a:t>, 3</a:t>
            </a:r>
            <a:endParaRPr b="0" i="0" sz="1400" u="none" cap="none" strike="noStrike">
              <a:solidFill>
                <a:srgbClr val="000000"/>
              </a:solidFill>
              <a:latin typeface="Proxima Nova"/>
              <a:ea typeface="Proxima Nova"/>
              <a:cs typeface="Proxima Nova"/>
              <a:sym typeface="Proxima Nova"/>
            </a:endParaRPr>
          </a:p>
        </p:txBody>
      </p:sp>
      <p:sp>
        <p:nvSpPr>
          <p:cNvPr id="491" name="Google Shape;491;p29"/>
          <p:cNvSpPr/>
          <p:nvPr/>
        </p:nvSpPr>
        <p:spPr>
          <a:xfrm>
            <a:off x="3356825" y="29524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[unused]</a:t>
            </a:r>
            <a:endParaRPr b="0" i="0" sz="1400" u="none" cap="none" strike="noStrike">
              <a:solidFill>
                <a:srgbClr val="000000"/>
              </a:solidFill>
              <a:latin typeface="Proxima Nova"/>
              <a:ea typeface="Proxima Nova"/>
              <a:cs typeface="Proxima Nova"/>
              <a:sym typeface="Proxima Nova"/>
            </a:endParaRPr>
          </a:p>
        </p:txBody>
      </p:sp>
      <p:sp>
        <p:nvSpPr>
          <p:cNvPr id="492" name="Google Shape;492;p29"/>
          <p:cNvSpPr/>
          <p:nvPr/>
        </p:nvSpPr>
        <p:spPr>
          <a:xfrm>
            <a:off x="3356825" y="3264125"/>
            <a:ext cx="27189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 0, </a:t>
            </a:r>
            <a:r>
              <a:rPr b="0" i="0" lang="en" sz="1400" u="none" cap="none" strike="noStrike">
                <a:solidFill>
                  <a:srgbClr val="FF0000"/>
                </a:solidFill>
                <a:latin typeface="Proxima Nova"/>
                <a:ea typeface="Proxima Nova"/>
                <a:cs typeface="Proxima Nova"/>
                <a:sym typeface="Proxima Nova"/>
              </a:rPr>
              <a:t>1</a:t>
            </a:r>
            <a:endParaRPr b="0" i="0" sz="1400" u="none" cap="none" strike="noStrike">
              <a:solidFill>
                <a:srgbClr val="000000"/>
              </a:solidFill>
              <a:latin typeface="Proxima Nova"/>
              <a:ea typeface="Proxima Nova"/>
              <a:cs typeface="Proxima Nova"/>
              <a:sym typeface="Proxima Nova"/>
            </a:endParaRPr>
          </a:p>
        </p:txBody>
      </p:sp>
      <p:sp>
        <p:nvSpPr>
          <p:cNvPr id="493" name="Google Shape;493;p29"/>
          <p:cNvSpPr txBox="1"/>
          <p:nvPr/>
        </p:nvSpPr>
        <p:spPr>
          <a:xfrm>
            <a:off x="244150" y="2911838"/>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2: 1 sorted run of 4 pages</a:t>
            </a:r>
            <a:endParaRPr b="0" i="0" sz="1400" u="none" cap="none" strike="noStrike">
              <a:solidFill>
                <a:srgbClr val="000000"/>
              </a:solidFill>
              <a:latin typeface="Arial"/>
              <a:ea typeface="Arial"/>
              <a:cs typeface="Arial"/>
              <a:sym typeface="Arial"/>
            </a:endParaRPr>
          </a:p>
        </p:txBody>
      </p:sp>
      <p:sp>
        <p:nvSpPr>
          <p:cNvPr id="494" name="Google Shape;494;p29"/>
          <p:cNvSpPr/>
          <p:nvPr/>
        </p:nvSpPr>
        <p:spPr>
          <a:xfrm>
            <a:off x="875525" y="3260700"/>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4, 7</a:t>
            </a:r>
            <a:endParaRPr b="0" i="0" sz="1400" u="none" cap="none" strike="noStrike">
              <a:solidFill>
                <a:srgbClr val="FF0000"/>
              </a:solidFill>
              <a:latin typeface="Proxima Nova"/>
              <a:ea typeface="Proxima Nova"/>
              <a:cs typeface="Proxima Nova"/>
              <a:sym typeface="Proxima Nova"/>
            </a:endParaRPr>
          </a:p>
        </p:txBody>
      </p:sp>
      <p:sp>
        <p:nvSpPr>
          <p:cNvPr id="495" name="Google Shape;495;p29"/>
          <p:cNvSpPr/>
          <p:nvPr/>
        </p:nvSpPr>
        <p:spPr>
          <a:xfrm>
            <a:off x="1507025"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8, 11</a:t>
            </a:r>
            <a:endParaRPr b="0" i="0" sz="1400" u="none" cap="none" strike="noStrike">
              <a:solidFill>
                <a:srgbClr val="FF0000"/>
              </a:solidFill>
              <a:latin typeface="Proxima Nova"/>
              <a:ea typeface="Proxima Nova"/>
              <a:cs typeface="Proxima Nova"/>
              <a:sym typeface="Proxima Nova"/>
            </a:endParaRPr>
          </a:p>
        </p:txBody>
      </p:sp>
      <p:sp>
        <p:nvSpPr>
          <p:cNvPr id="496" name="Google Shape;496;p29"/>
          <p:cNvSpPr/>
          <p:nvPr/>
        </p:nvSpPr>
        <p:spPr>
          <a:xfrm>
            <a:off x="2138400"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12, 15</a:t>
            </a:r>
            <a:endParaRPr b="0" i="0" sz="1400" u="none" cap="none" strike="noStrike">
              <a:solidFill>
                <a:srgbClr val="FF0000"/>
              </a:solidFill>
              <a:latin typeface="Proxima Nova"/>
              <a:ea typeface="Proxima Nova"/>
              <a:cs typeface="Proxima Nova"/>
              <a:sym typeface="Proxima Nova"/>
            </a:endParaRPr>
          </a:p>
        </p:txBody>
      </p:sp>
      <p:sp>
        <p:nvSpPr>
          <p:cNvPr id="497" name="Google Shape;497;p29"/>
          <p:cNvSpPr txBox="1"/>
          <p:nvPr/>
        </p:nvSpPr>
        <p:spPr>
          <a:xfrm>
            <a:off x="205063" y="1806325"/>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1: 1 sorted run of 4 pages</a:t>
            </a:r>
            <a:endParaRPr b="0" i="0" sz="1400" u="none" cap="none" strike="noStrike">
              <a:solidFill>
                <a:srgbClr val="000000"/>
              </a:solidFill>
              <a:latin typeface="Arial"/>
              <a:ea typeface="Arial"/>
              <a:cs typeface="Arial"/>
              <a:sym typeface="Arial"/>
            </a:endParaRPr>
          </a:p>
        </p:txBody>
      </p:sp>
      <p:sp>
        <p:nvSpPr>
          <p:cNvPr id="498" name="Google Shape;498;p29"/>
          <p:cNvSpPr/>
          <p:nvPr/>
        </p:nvSpPr>
        <p:spPr>
          <a:xfrm>
            <a:off x="836438" y="2155188"/>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6, 9</a:t>
            </a:r>
            <a:endParaRPr b="0" i="0" sz="1400" u="none" cap="none" strike="noStrike">
              <a:solidFill>
                <a:srgbClr val="FF0000"/>
              </a:solidFill>
              <a:latin typeface="Proxima Nova"/>
              <a:ea typeface="Proxima Nova"/>
              <a:cs typeface="Proxima Nova"/>
              <a:sym typeface="Proxima Nova"/>
            </a:endParaRPr>
          </a:p>
        </p:txBody>
      </p:sp>
      <p:sp>
        <p:nvSpPr>
          <p:cNvPr id="499" name="Google Shape;499;p29"/>
          <p:cNvSpPr/>
          <p:nvPr/>
        </p:nvSpPr>
        <p:spPr>
          <a:xfrm>
            <a:off x="1467938" y="2155200"/>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10, 17</a:t>
            </a:r>
            <a:endParaRPr b="0" i="0" sz="1400" u="none" cap="none" strike="noStrike">
              <a:solidFill>
                <a:srgbClr val="FF0000"/>
              </a:solidFill>
              <a:latin typeface="Proxima Nova"/>
              <a:ea typeface="Proxima Nova"/>
              <a:cs typeface="Proxima Nova"/>
              <a:sym typeface="Proxima Nova"/>
            </a:endParaRPr>
          </a:p>
        </p:txBody>
      </p:sp>
      <p:sp>
        <p:nvSpPr>
          <p:cNvPr id="500" name="Google Shape;500;p29"/>
          <p:cNvSpPr/>
          <p:nvPr/>
        </p:nvSpPr>
        <p:spPr>
          <a:xfrm>
            <a:off x="2099313" y="2155200"/>
            <a:ext cx="7356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20, 25</a:t>
            </a:r>
            <a:endParaRPr b="0" i="0" sz="1400" u="none" cap="none" strike="noStrike">
              <a:solidFill>
                <a:srgbClr val="FF0000"/>
              </a:solidFill>
              <a:latin typeface="Proxima Nova"/>
              <a:ea typeface="Proxima Nova"/>
              <a:cs typeface="Proxima Nova"/>
              <a:sym typeface="Proxima Nova"/>
            </a:endParaRPr>
          </a:p>
        </p:txBody>
      </p:sp>
      <p:cxnSp>
        <p:nvCxnSpPr>
          <p:cNvPr id="501" name="Google Shape;501;p29"/>
          <p:cNvCxnSpPr>
            <a:stCxn id="500" idx="3"/>
            <a:endCxn id="489" idx="1"/>
          </p:cNvCxnSpPr>
          <p:nvPr/>
        </p:nvCxnSpPr>
        <p:spPr>
          <a:xfrm flipH="1" rot="10800000">
            <a:off x="2834913" y="2487600"/>
            <a:ext cx="522000" cy="5700"/>
          </a:xfrm>
          <a:prstGeom prst="straightConnector1">
            <a:avLst/>
          </a:prstGeom>
          <a:noFill/>
          <a:ln cap="flat" cmpd="sng" w="9525">
            <a:solidFill>
              <a:schemeClr val="dk2"/>
            </a:solidFill>
            <a:prstDash val="solid"/>
            <a:round/>
            <a:headEnd len="sm" w="sm" type="none"/>
            <a:tailEnd len="med" w="med" type="triangle"/>
          </a:ln>
        </p:spPr>
      </p:cxnSp>
      <p:cxnSp>
        <p:nvCxnSpPr>
          <p:cNvPr id="502" name="Google Shape;502;p29"/>
          <p:cNvCxnSpPr>
            <a:stCxn id="496" idx="3"/>
            <a:endCxn id="490" idx="1"/>
          </p:cNvCxnSpPr>
          <p:nvPr/>
        </p:nvCxnSpPr>
        <p:spPr>
          <a:xfrm flipH="1" rot="10800000">
            <a:off x="2769900" y="2797513"/>
            <a:ext cx="586800" cy="801300"/>
          </a:xfrm>
          <a:prstGeom prst="straightConnector1">
            <a:avLst/>
          </a:prstGeom>
          <a:noFill/>
          <a:ln cap="flat" cmpd="sng" w="9525">
            <a:solidFill>
              <a:schemeClr val="dk2"/>
            </a:solidFill>
            <a:prstDash val="solid"/>
            <a:round/>
            <a:headEnd len="sm" w="sm" type="none"/>
            <a:tailEnd len="med" w="med" type="triangle"/>
          </a:ln>
        </p:spPr>
      </p:cxnSp>
      <p:sp>
        <p:nvSpPr>
          <p:cNvPr id="503" name="Google Shape;503;p29"/>
          <p:cNvSpPr txBox="1"/>
          <p:nvPr/>
        </p:nvSpPr>
        <p:spPr>
          <a:xfrm>
            <a:off x="385425" y="4017375"/>
            <a:ext cx="71475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Reserve B-1 input buffers and 1 output buffer. Load 1 page from each run at a time. Store sorted results in output buffer. Write to disk when output buffer is full.</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504" name="Google Shape;504;p29"/>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18</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30"/>
          <p:cNvSpPr txBox="1"/>
          <p:nvPr>
            <p:ph idx="1" type="body"/>
          </p:nvPr>
        </p:nvSpPr>
        <p:spPr>
          <a:xfrm>
            <a:off x="311700" y="1152475"/>
            <a:ext cx="85206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N=8: </a:t>
            </a:r>
            <a:r>
              <a:rPr b="1" lang="en" sz="1600">
                <a:solidFill>
                  <a:srgbClr val="FF0000"/>
                </a:solidFill>
              </a:rPr>
              <a:t>Pass 2</a:t>
            </a:r>
            <a:endParaRPr b="1" sz="1600">
              <a:solidFill>
                <a:srgbClr val="FF0000"/>
              </a:solidFill>
            </a:endParaRPr>
          </a:p>
          <a:p>
            <a:pPr indent="0" lvl="0" marL="0" rtl="0" algn="l">
              <a:lnSpc>
                <a:spcPct val="115000"/>
              </a:lnSpc>
              <a:spcBef>
                <a:spcPts val="0"/>
              </a:spcBef>
              <a:spcAft>
                <a:spcPts val="0"/>
              </a:spcAft>
              <a:buSzPct val="145161"/>
              <a:buNone/>
            </a:pPr>
            <a:r>
              <a:rPr lang="en" sz="1600"/>
              <a:t>Read 2 sorted runs of 4 pages into memory: 8 IOs; Write 1 sorted run of 8 pages to disk: 8 IOs</a:t>
            </a:r>
            <a:endParaRPr sz="1600"/>
          </a:p>
          <a:p>
            <a:pPr indent="0" lvl="0" marL="457200" marR="0" rtl="0" algn="l">
              <a:lnSpc>
                <a:spcPct val="115000"/>
              </a:lnSpc>
              <a:spcBef>
                <a:spcPts val="0"/>
              </a:spcBef>
              <a:spcAft>
                <a:spcPts val="0"/>
              </a:spcAft>
              <a:buSzPct val="145161"/>
              <a:buNone/>
            </a:pPr>
            <a:r>
              <a:t/>
            </a:r>
            <a:endParaRPr sz="1600"/>
          </a:p>
        </p:txBody>
      </p:sp>
      <p:sp>
        <p:nvSpPr>
          <p:cNvPr id="510" name="Google Shape;510;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511" name="Google Shape;511;p30"/>
          <p:cNvSpPr/>
          <p:nvPr/>
        </p:nvSpPr>
        <p:spPr>
          <a:xfrm>
            <a:off x="3356825" y="2332625"/>
            <a:ext cx="2718900" cy="309900"/>
          </a:xfrm>
          <a:prstGeom prst="rect">
            <a:avLst/>
          </a:prstGeom>
          <a:solidFill>
            <a:srgbClr val="D9D2E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6, 9</a:t>
            </a:r>
            <a:endParaRPr b="0" i="0" sz="1400" u="none" cap="none" strike="noStrike">
              <a:solidFill>
                <a:srgbClr val="FF0000"/>
              </a:solidFill>
              <a:latin typeface="Proxima Nova"/>
              <a:ea typeface="Proxima Nova"/>
              <a:cs typeface="Proxima Nova"/>
              <a:sym typeface="Proxima Nova"/>
            </a:endParaRPr>
          </a:p>
        </p:txBody>
      </p:sp>
      <p:sp>
        <p:nvSpPr>
          <p:cNvPr id="512" name="Google Shape;512;p30"/>
          <p:cNvSpPr/>
          <p:nvPr/>
        </p:nvSpPr>
        <p:spPr>
          <a:xfrm>
            <a:off x="3356825" y="26425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9900FF"/>
                </a:solidFill>
                <a:latin typeface="Proxima Nova"/>
                <a:ea typeface="Proxima Nova"/>
                <a:cs typeface="Proxima Nova"/>
                <a:sym typeface="Proxima Nova"/>
              </a:rPr>
              <a:t>2</a:t>
            </a:r>
            <a:r>
              <a:rPr b="0" i="0" lang="en" sz="1400" u="none" cap="none" strike="noStrike">
                <a:solidFill>
                  <a:srgbClr val="000000"/>
                </a:solidFill>
                <a:latin typeface="Proxima Nova"/>
                <a:ea typeface="Proxima Nova"/>
                <a:cs typeface="Proxima Nova"/>
                <a:sym typeface="Proxima Nova"/>
              </a:rPr>
              <a:t>, 3</a:t>
            </a:r>
            <a:endParaRPr b="0" i="0" sz="1400" u="none" cap="none" strike="noStrike">
              <a:solidFill>
                <a:srgbClr val="000000"/>
              </a:solidFill>
              <a:latin typeface="Proxima Nova"/>
              <a:ea typeface="Proxima Nova"/>
              <a:cs typeface="Proxima Nova"/>
              <a:sym typeface="Proxima Nova"/>
            </a:endParaRPr>
          </a:p>
        </p:txBody>
      </p:sp>
      <p:sp>
        <p:nvSpPr>
          <p:cNvPr id="513" name="Google Shape;513;p30"/>
          <p:cNvSpPr/>
          <p:nvPr/>
        </p:nvSpPr>
        <p:spPr>
          <a:xfrm>
            <a:off x="3356825" y="29524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[unused]</a:t>
            </a:r>
            <a:endParaRPr b="0" i="0" sz="1400" u="none" cap="none" strike="noStrike">
              <a:solidFill>
                <a:srgbClr val="000000"/>
              </a:solidFill>
              <a:latin typeface="Proxima Nova"/>
              <a:ea typeface="Proxima Nova"/>
              <a:cs typeface="Proxima Nova"/>
              <a:sym typeface="Proxima Nova"/>
            </a:endParaRPr>
          </a:p>
        </p:txBody>
      </p:sp>
      <p:sp>
        <p:nvSpPr>
          <p:cNvPr id="514" name="Google Shape;514;p30"/>
          <p:cNvSpPr/>
          <p:nvPr/>
        </p:nvSpPr>
        <p:spPr>
          <a:xfrm>
            <a:off x="3356825" y="3264125"/>
            <a:ext cx="27189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 [empty]</a:t>
            </a:r>
            <a:endParaRPr b="0" i="0" sz="1400" u="none" cap="none" strike="noStrike">
              <a:solidFill>
                <a:srgbClr val="000000"/>
              </a:solidFill>
              <a:latin typeface="Proxima Nova"/>
              <a:ea typeface="Proxima Nova"/>
              <a:cs typeface="Proxima Nova"/>
              <a:sym typeface="Proxima Nova"/>
            </a:endParaRPr>
          </a:p>
        </p:txBody>
      </p:sp>
      <p:sp>
        <p:nvSpPr>
          <p:cNvPr id="515" name="Google Shape;515;p30"/>
          <p:cNvSpPr txBox="1"/>
          <p:nvPr/>
        </p:nvSpPr>
        <p:spPr>
          <a:xfrm>
            <a:off x="244150" y="2911838"/>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2: 1 sorted run of 4 pages</a:t>
            </a:r>
            <a:endParaRPr b="0" i="0" sz="1400" u="none" cap="none" strike="noStrike">
              <a:solidFill>
                <a:srgbClr val="000000"/>
              </a:solidFill>
              <a:latin typeface="Arial"/>
              <a:ea typeface="Arial"/>
              <a:cs typeface="Arial"/>
              <a:sym typeface="Arial"/>
            </a:endParaRPr>
          </a:p>
        </p:txBody>
      </p:sp>
      <p:sp>
        <p:nvSpPr>
          <p:cNvPr id="516" name="Google Shape;516;p30"/>
          <p:cNvSpPr/>
          <p:nvPr/>
        </p:nvSpPr>
        <p:spPr>
          <a:xfrm>
            <a:off x="875525" y="3260700"/>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4, 7</a:t>
            </a:r>
            <a:endParaRPr b="0" i="0" sz="1400" u="none" cap="none" strike="noStrike">
              <a:solidFill>
                <a:srgbClr val="FF0000"/>
              </a:solidFill>
              <a:latin typeface="Proxima Nova"/>
              <a:ea typeface="Proxima Nova"/>
              <a:cs typeface="Proxima Nova"/>
              <a:sym typeface="Proxima Nova"/>
            </a:endParaRPr>
          </a:p>
        </p:txBody>
      </p:sp>
      <p:sp>
        <p:nvSpPr>
          <p:cNvPr id="517" name="Google Shape;517;p30"/>
          <p:cNvSpPr/>
          <p:nvPr/>
        </p:nvSpPr>
        <p:spPr>
          <a:xfrm>
            <a:off x="1507025"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8, 11</a:t>
            </a:r>
            <a:endParaRPr b="0" i="0" sz="1400" u="none" cap="none" strike="noStrike">
              <a:solidFill>
                <a:srgbClr val="FF0000"/>
              </a:solidFill>
              <a:latin typeface="Proxima Nova"/>
              <a:ea typeface="Proxima Nova"/>
              <a:cs typeface="Proxima Nova"/>
              <a:sym typeface="Proxima Nova"/>
            </a:endParaRPr>
          </a:p>
        </p:txBody>
      </p:sp>
      <p:sp>
        <p:nvSpPr>
          <p:cNvPr id="518" name="Google Shape;518;p30"/>
          <p:cNvSpPr/>
          <p:nvPr/>
        </p:nvSpPr>
        <p:spPr>
          <a:xfrm>
            <a:off x="2138400"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12, 15</a:t>
            </a:r>
            <a:endParaRPr b="0" i="0" sz="1400" u="none" cap="none" strike="noStrike">
              <a:solidFill>
                <a:srgbClr val="FF0000"/>
              </a:solidFill>
              <a:latin typeface="Proxima Nova"/>
              <a:ea typeface="Proxima Nova"/>
              <a:cs typeface="Proxima Nova"/>
              <a:sym typeface="Proxima Nova"/>
            </a:endParaRPr>
          </a:p>
        </p:txBody>
      </p:sp>
      <p:sp>
        <p:nvSpPr>
          <p:cNvPr id="519" name="Google Shape;519;p30"/>
          <p:cNvSpPr txBox="1"/>
          <p:nvPr/>
        </p:nvSpPr>
        <p:spPr>
          <a:xfrm>
            <a:off x="205063" y="1806325"/>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1: 1 sorted run of 4 pages</a:t>
            </a:r>
            <a:endParaRPr b="0" i="0" sz="1400" u="none" cap="none" strike="noStrike">
              <a:solidFill>
                <a:srgbClr val="000000"/>
              </a:solidFill>
              <a:latin typeface="Arial"/>
              <a:ea typeface="Arial"/>
              <a:cs typeface="Arial"/>
              <a:sym typeface="Arial"/>
            </a:endParaRPr>
          </a:p>
        </p:txBody>
      </p:sp>
      <p:sp>
        <p:nvSpPr>
          <p:cNvPr id="520" name="Google Shape;520;p30"/>
          <p:cNvSpPr/>
          <p:nvPr/>
        </p:nvSpPr>
        <p:spPr>
          <a:xfrm>
            <a:off x="836438" y="2155188"/>
            <a:ext cx="631500" cy="676200"/>
          </a:xfrm>
          <a:prstGeom prst="rect">
            <a:avLst/>
          </a:prstGeom>
          <a:solidFill>
            <a:srgbClr val="D9D2E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6, 9</a:t>
            </a:r>
            <a:endParaRPr b="0" i="0" sz="1400" u="none" cap="none" strike="noStrike">
              <a:solidFill>
                <a:srgbClr val="FF0000"/>
              </a:solidFill>
              <a:latin typeface="Proxima Nova"/>
              <a:ea typeface="Proxima Nova"/>
              <a:cs typeface="Proxima Nova"/>
              <a:sym typeface="Proxima Nova"/>
            </a:endParaRPr>
          </a:p>
        </p:txBody>
      </p:sp>
      <p:sp>
        <p:nvSpPr>
          <p:cNvPr id="521" name="Google Shape;521;p30"/>
          <p:cNvSpPr/>
          <p:nvPr/>
        </p:nvSpPr>
        <p:spPr>
          <a:xfrm>
            <a:off x="1467938" y="2155200"/>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10, 17</a:t>
            </a:r>
            <a:endParaRPr b="0" i="0" sz="1400" u="none" cap="none" strike="noStrike">
              <a:solidFill>
                <a:srgbClr val="FF0000"/>
              </a:solidFill>
              <a:latin typeface="Proxima Nova"/>
              <a:ea typeface="Proxima Nova"/>
              <a:cs typeface="Proxima Nova"/>
              <a:sym typeface="Proxima Nova"/>
            </a:endParaRPr>
          </a:p>
        </p:txBody>
      </p:sp>
      <p:sp>
        <p:nvSpPr>
          <p:cNvPr id="522" name="Google Shape;522;p30"/>
          <p:cNvSpPr/>
          <p:nvPr/>
        </p:nvSpPr>
        <p:spPr>
          <a:xfrm>
            <a:off x="2099313" y="2155200"/>
            <a:ext cx="7356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20, 25</a:t>
            </a:r>
            <a:endParaRPr b="0" i="0" sz="1400" u="none" cap="none" strike="noStrike">
              <a:solidFill>
                <a:srgbClr val="FF0000"/>
              </a:solidFill>
              <a:latin typeface="Proxima Nova"/>
              <a:ea typeface="Proxima Nova"/>
              <a:cs typeface="Proxima Nova"/>
              <a:sym typeface="Proxima Nova"/>
            </a:endParaRPr>
          </a:p>
        </p:txBody>
      </p:sp>
      <p:cxnSp>
        <p:nvCxnSpPr>
          <p:cNvPr id="523" name="Google Shape;523;p30"/>
          <p:cNvCxnSpPr>
            <a:stCxn id="522" idx="3"/>
            <a:endCxn id="511" idx="1"/>
          </p:cNvCxnSpPr>
          <p:nvPr/>
        </p:nvCxnSpPr>
        <p:spPr>
          <a:xfrm flipH="1" rot="10800000">
            <a:off x="2834913" y="2487600"/>
            <a:ext cx="522000" cy="5700"/>
          </a:xfrm>
          <a:prstGeom prst="straightConnector1">
            <a:avLst/>
          </a:prstGeom>
          <a:noFill/>
          <a:ln cap="flat" cmpd="sng" w="9525">
            <a:solidFill>
              <a:schemeClr val="dk2"/>
            </a:solidFill>
            <a:prstDash val="solid"/>
            <a:round/>
            <a:headEnd len="sm" w="sm" type="none"/>
            <a:tailEnd len="med" w="med" type="triangle"/>
          </a:ln>
        </p:spPr>
      </p:cxnSp>
      <p:cxnSp>
        <p:nvCxnSpPr>
          <p:cNvPr id="524" name="Google Shape;524;p30"/>
          <p:cNvCxnSpPr>
            <a:stCxn id="518" idx="3"/>
            <a:endCxn id="512" idx="1"/>
          </p:cNvCxnSpPr>
          <p:nvPr/>
        </p:nvCxnSpPr>
        <p:spPr>
          <a:xfrm flipH="1" rot="10800000">
            <a:off x="2769900" y="2797513"/>
            <a:ext cx="586800" cy="801300"/>
          </a:xfrm>
          <a:prstGeom prst="straightConnector1">
            <a:avLst/>
          </a:prstGeom>
          <a:noFill/>
          <a:ln cap="flat" cmpd="sng" w="9525">
            <a:solidFill>
              <a:schemeClr val="dk2"/>
            </a:solidFill>
            <a:prstDash val="solid"/>
            <a:round/>
            <a:headEnd len="sm" w="sm" type="none"/>
            <a:tailEnd len="med" w="med" type="triangle"/>
          </a:ln>
        </p:spPr>
      </p:cxnSp>
      <p:sp>
        <p:nvSpPr>
          <p:cNvPr id="525" name="Google Shape;525;p30"/>
          <p:cNvSpPr txBox="1"/>
          <p:nvPr/>
        </p:nvSpPr>
        <p:spPr>
          <a:xfrm>
            <a:off x="385425" y="4017375"/>
            <a:ext cx="71475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Reserve B-1 input buffers and 1 output buffer. Load 1 page from each run at a time. Store sorted results in output buffer. Write to disk when output buffer is full.</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526" name="Google Shape;526;p30"/>
          <p:cNvCxnSpPr/>
          <p:nvPr/>
        </p:nvCxnSpPr>
        <p:spPr>
          <a:xfrm flipH="1" rot="10800000">
            <a:off x="6075838" y="2950475"/>
            <a:ext cx="522000" cy="5700"/>
          </a:xfrm>
          <a:prstGeom prst="straightConnector1">
            <a:avLst/>
          </a:prstGeom>
          <a:noFill/>
          <a:ln cap="flat" cmpd="sng" w="9525">
            <a:solidFill>
              <a:schemeClr val="dk2"/>
            </a:solidFill>
            <a:prstDash val="solid"/>
            <a:round/>
            <a:headEnd len="sm" w="sm" type="none"/>
            <a:tailEnd len="med" w="med" type="triangle"/>
          </a:ln>
        </p:spPr>
      </p:cxnSp>
      <p:sp>
        <p:nvSpPr>
          <p:cNvPr id="527" name="Google Shape;527;p30"/>
          <p:cNvSpPr/>
          <p:nvPr/>
        </p:nvSpPr>
        <p:spPr>
          <a:xfrm>
            <a:off x="6597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0, 1</a:t>
            </a:r>
            <a:endParaRPr b="0" i="0" sz="1400" u="none" cap="none" strike="noStrike">
              <a:solidFill>
                <a:srgbClr val="FF0000"/>
              </a:solidFill>
              <a:latin typeface="Proxima Nova"/>
              <a:ea typeface="Proxima Nova"/>
              <a:cs typeface="Proxima Nova"/>
              <a:sym typeface="Proxima Nova"/>
            </a:endParaRPr>
          </a:p>
        </p:txBody>
      </p:sp>
      <p:sp>
        <p:nvSpPr>
          <p:cNvPr id="528" name="Google Shape;528;p30"/>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20</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31"/>
          <p:cNvSpPr txBox="1"/>
          <p:nvPr>
            <p:ph idx="1" type="body"/>
          </p:nvPr>
        </p:nvSpPr>
        <p:spPr>
          <a:xfrm>
            <a:off x="311700" y="1152475"/>
            <a:ext cx="85206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N=8: </a:t>
            </a:r>
            <a:r>
              <a:rPr b="1" lang="en" sz="1600">
                <a:solidFill>
                  <a:srgbClr val="FF0000"/>
                </a:solidFill>
              </a:rPr>
              <a:t>Pass 2</a:t>
            </a:r>
            <a:endParaRPr b="1" sz="1600">
              <a:solidFill>
                <a:srgbClr val="FF0000"/>
              </a:solidFill>
            </a:endParaRPr>
          </a:p>
          <a:p>
            <a:pPr indent="0" lvl="0" marL="0" rtl="0" algn="l">
              <a:lnSpc>
                <a:spcPct val="115000"/>
              </a:lnSpc>
              <a:spcBef>
                <a:spcPts val="0"/>
              </a:spcBef>
              <a:spcAft>
                <a:spcPts val="0"/>
              </a:spcAft>
              <a:buSzPct val="145161"/>
              <a:buNone/>
            </a:pPr>
            <a:r>
              <a:rPr lang="en" sz="1600"/>
              <a:t>Read 2 sorted runs of 4 pages into memory: 8 IOs; Write 1 sorted run of 8 pages to disk: 8 IOs</a:t>
            </a:r>
            <a:endParaRPr sz="1600"/>
          </a:p>
          <a:p>
            <a:pPr indent="0" lvl="0" marL="457200" marR="0" rtl="0" algn="l">
              <a:lnSpc>
                <a:spcPct val="115000"/>
              </a:lnSpc>
              <a:spcBef>
                <a:spcPts val="0"/>
              </a:spcBef>
              <a:spcAft>
                <a:spcPts val="0"/>
              </a:spcAft>
              <a:buSzPct val="145161"/>
              <a:buNone/>
            </a:pPr>
            <a:r>
              <a:t/>
            </a:r>
            <a:endParaRPr sz="1600"/>
          </a:p>
        </p:txBody>
      </p:sp>
      <p:sp>
        <p:nvSpPr>
          <p:cNvPr id="534" name="Google Shape;534;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535" name="Google Shape;535;p31"/>
          <p:cNvSpPr/>
          <p:nvPr/>
        </p:nvSpPr>
        <p:spPr>
          <a:xfrm>
            <a:off x="3356825" y="2332625"/>
            <a:ext cx="2718900" cy="3099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9900FF"/>
                </a:solidFill>
                <a:latin typeface="Proxima Nova"/>
                <a:ea typeface="Proxima Nova"/>
                <a:cs typeface="Proxima Nova"/>
                <a:sym typeface="Proxima Nova"/>
              </a:rPr>
              <a:t>6</a:t>
            </a:r>
            <a:r>
              <a:rPr b="0" i="0" lang="en" sz="1400" u="none" cap="none" strike="noStrike">
                <a:solidFill>
                  <a:srgbClr val="000000"/>
                </a:solidFill>
                <a:latin typeface="Proxima Nova"/>
                <a:ea typeface="Proxima Nova"/>
                <a:cs typeface="Proxima Nova"/>
                <a:sym typeface="Proxima Nova"/>
              </a:rPr>
              <a:t>, 9</a:t>
            </a:r>
            <a:endParaRPr b="0" i="0" sz="1400" u="none" cap="none" strike="noStrike">
              <a:solidFill>
                <a:srgbClr val="000000"/>
              </a:solidFill>
              <a:latin typeface="Proxima Nova"/>
              <a:ea typeface="Proxima Nova"/>
              <a:cs typeface="Proxima Nova"/>
              <a:sym typeface="Proxima Nova"/>
            </a:endParaRPr>
          </a:p>
        </p:txBody>
      </p:sp>
      <p:sp>
        <p:nvSpPr>
          <p:cNvPr id="536" name="Google Shape;536;p31"/>
          <p:cNvSpPr/>
          <p:nvPr/>
        </p:nvSpPr>
        <p:spPr>
          <a:xfrm>
            <a:off x="3356825" y="26425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FF0000"/>
                </a:solidFill>
                <a:latin typeface="Proxima Nova"/>
                <a:ea typeface="Proxima Nova"/>
                <a:cs typeface="Proxima Nova"/>
                <a:sym typeface="Proxima Nova"/>
              </a:rPr>
              <a:t>2</a:t>
            </a:r>
            <a:r>
              <a:rPr b="0" i="0" lang="en" sz="1400" u="none" cap="none" strike="noStrike">
                <a:solidFill>
                  <a:srgbClr val="000000"/>
                </a:solidFill>
                <a:latin typeface="Proxima Nova"/>
                <a:ea typeface="Proxima Nova"/>
                <a:cs typeface="Proxima Nova"/>
                <a:sym typeface="Proxima Nova"/>
              </a:rPr>
              <a:t>, 3</a:t>
            </a:r>
            <a:endParaRPr b="0" i="0" sz="1400" u="none" cap="none" strike="noStrike">
              <a:solidFill>
                <a:srgbClr val="000000"/>
              </a:solidFill>
              <a:latin typeface="Proxima Nova"/>
              <a:ea typeface="Proxima Nova"/>
              <a:cs typeface="Proxima Nova"/>
              <a:sym typeface="Proxima Nova"/>
            </a:endParaRPr>
          </a:p>
        </p:txBody>
      </p:sp>
      <p:sp>
        <p:nvSpPr>
          <p:cNvPr id="537" name="Google Shape;537;p31"/>
          <p:cNvSpPr/>
          <p:nvPr/>
        </p:nvSpPr>
        <p:spPr>
          <a:xfrm>
            <a:off x="3356825" y="29524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[unused]</a:t>
            </a:r>
            <a:endParaRPr b="0" i="0" sz="1400" u="none" cap="none" strike="noStrike">
              <a:solidFill>
                <a:srgbClr val="000000"/>
              </a:solidFill>
              <a:latin typeface="Proxima Nova"/>
              <a:ea typeface="Proxima Nova"/>
              <a:cs typeface="Proxima Nova"/>
              <a:sym typeface="Proxima Nova"/>
            </a:endParaRPr>
          </a:p>
        </p:txBody>
      </p:sp>
      <p:sp>
        <p:nvSpPr>
          <p:cNvPr id="538" name="Google Shape;538;p31"/>
          <p:cNvSpPr/>
          <p:nvPr/>
        </p:nvSpPr>
        <p:spPr>
          <a:xfrm>
            <a:off x="3356825" y="3264125"/>
            <a:ext cx="27189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 [empty]</a:t>
            </a:r>
            <a:endParaRPr b="0" i="0" sz="1400" u="none" cap="none" strike="noStrike">
              <a:solidFill>
                <a:srgbClr val="000000"/>
              </a:solidFill>
              <a:latin typeface="Proxima Nova"/>
              <a:ea typeface="Proxima Nova"/>
              <a:cs typeface="Proxima Nova"/>
              <a:sym typeface="Proxima Nova"/>
            </a:endParaRPr>
          </a:p>
        </p:txBody>
      </p:sp>
      <p:sp>
        <p:nvSpPr>
          <p:cNvPr id="539" name="Google Shape;539;p31"/>
          <p:cNvSpPr txBox="1"/>
          <p:nvPr/>
        </p:nvSpPr>
        <p:spPr>
          <a:xfrm>
            <a:off x="244150" y="2911838"/>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2: 1 sorted run of 4 pages</a:t>
            </a:r>
            <a:endParaRPr b="0" i="0" sz="1400" u="none" cap="none" strike="noStrike">
              <a:solidFill>
                <a:srgbClr val="000000"/>
              </a:solidFill>
              <a:latin typeface="Arial"/>
              <a:ea typeface="Arial"/>
              <a:cs typeface="Arial"/>
              <a:sym typeface="Arial"/>
            </a:endParaRPr>
          </a:p>
        </p:txBody>
      </p:sp>
      <p:sp>
        <p:nvSpPr>
          <p:cNvPr id="540" name="Google Shape;540;p31"/>
          <p:cNvSpPr/>
          <p:nvPr/>
        </p:nvSpPr>
        <p:spPr>
          <a:xfrm>
            <a:off x="875525" y="3260700"/>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4, 7</a:t>
            </a:r>
            <a:endParaRPr b="0" i="0" sz="1400" u="none" cap="none" strike="noStrike">
              <a:solidFill>
                <a:srgbClr val="FF0000"/>
              </a:solidFill>
              <a:latin typeface="Proxima Nova"/>
              <a:ea typeface="Proxima Nova"/>
              <a:cs typeface="Proxima Nova"/>
              <a:sym typeface="Proxima Nova"/>
            </a:endParaRPr>
          </a:p>
        </p:txBody>
      </p:sp>
      <p:sp>
        <p:nvSpPr>
          <p:cNvPr id="541" name="Google Shape;541;p31"/>
          <p:cNvSpPr/>
          <p:nvPr/>
        </p:nvSpPr>
        <p:spPr>
          <a:xfrm>
            <a:off x="1507025"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8, 11</a:t>
            </a:r>
            <a:endParaRPr b="0" i="0" sz="1400" u="none" cap="none" strike="noStrike">
              <a:solidFill>
                <a:srgbClr val="FF0000"/>
              </a:solidFill>
              <a:latin typeface="Proxima Nova"/>
              <a:ea typeface="Proxima Nova"/>
              <a:cs typeface="Proxima Nova"/>
              <a:sym typeface="Proxima Nova"/>
            </a:endParaRPr>
          </a:p>
        </p:txBody>
      </p:sp>
      <p:sp>
        <p:nvSpPr>
          <p:cNvPr id="542" name="Google Shape;542;p31"/>
          <p:cNvSpPr/>
          <p:nvPr/>
        </p:nvSpPr>
        <p:spPr>
          <a:xfrm>
            <a:off x="2138400"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12, 15</a:t>
            </a:r>
            <a:endParaRPr b="0" i="0" sz="1400" u="none" cap="none" strike="noStrike">
              <a:solidFill>
                <a:srgbClr val="FF0000"/>
              </a:solidFill>
              <a:latin typeface="Proxima Nova"/>
              <a:ea typeface="Proxima Nova"/>
              <a:cs typeface="Proxima Nova"/>
              <a:sym typeface="Proxima Nova"/>
            </a:endParaRPr>
          </a:p>
        </p:txBody>
      </p:sp>
      <p:sp>
        <p:nvSpPr>
          <p:cNvPr id="543" name="Google Shape;543;p31"/>
          <p:cNvSpPr txBox="1"/>
          <p:nvPr/>
        </p:nvSpPr>
        <p:spPr>
          <a:xfrm>
            <a:off x="205063" y="1806325"/>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1: 1 sorted run of 4 pages</a:t>
            </a:r>
            <a:endParaRPr b="0" i="0" sz="1400" u="none" cap="none" strike="noStrike">
              <a:solidFill>
                <a:srgbClr val="000000"/>
              </a:solidFill>
              <a:latin typeface="Arial"/>
              <a:ea typeface="Arial"/>
              <a:cs typeface="Arial"/>
              <a:sym typeface="Arial"/>
            </a:endParaRPr>
          </a:p>
        </p:txBody>
      </p:sp>
      <p:sp>
        <p:nvSpPr>
          <p:cNvPr id="544" name="Google Shape;544;p31"/>
          <p:cNvSpPr/>
          <p:nvPr/>
        </p:nvSpPr>
        <p:spPr>
          <a:xfrm>
            <a:off x="1467938" y="2155200"/>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10, 17</a:t>
            </a:r>
            <a:endParaRPr b="0" i="0" sz="1400" u="none" cap="none" strike="noStrike">
              <a:solidFill>
                <a:srgbClr val="FF0000"/>
              </a:solidFill>
              <a:latin typeface="Proxima Nova"/>
              <a:ea typeface="Proxima Nova"/>
              <a:cs typeface="Proxima Nova"/>
              <a:sym typeface="Proxima Nova"/>
            </a:endParaRPr>
          </a:p>
        </p:txBody>
      </p:sp>
      <p:sp>
        <p:nvSpPr>
          <p:cNvPr id="545" name="Google Shape;545;p31"/>
          <p:cNvSpPr/>
          <p:nvPr/>
        </p:nvSpPr>
        <p:spPr>
          <a:xfrm>
            <a:off x="2099313" y="2155200"/>
            <a:ext cx="7356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20, 25</a:t>
            </a:r>
            <a:endParaRPr b="0" i="0" sz="1400" u="none" cap="none" strike="noStrike">
              <a:solidFill>
                <a:srgbClr val="FF0000"/>
              </a:solidFill>
              <a:latin typeface="Proxima Nova"/>
              <a:ea typeface="Proxima Nova"/>
              <a:cs typeface="Proxima Nova"/>
              <a:sym typeface="Proxima Nova"/>
            </a:endParaRPr>
          </a:p>
        </p:txBody>
      </p:sp>
      <p:cxnSp>
        <p:nvCxnSpPr>
          <p:cNvPr id="546" name="Google Shape;546;p31"/>
          <p:cNvCxnSpPr>
            <a:stCxn id="545" idx="3"/>
            <a:endCxn id="535" idx="1"/>
          </p:cNvCxnSpPr>
          <p:nvPr/>
        </p:nvCxnSpPr>
        <p:spPr>
          <a:xfrm flipH="1" rot="10800000">
            <a:off x="2834913" y="2487600"/>
            <a:ext cx="522000" cy="5700"/>
          </a:xfrm>
          <a:prstGeom prst="straightConnector1">
            <a:avLst/>
          </a:prstGeom>
          <a:noFill/>
          <a:ln cap="flat" cmpd="sng" w="9525">
            <a:solidFill>
              <a:schemeClr val="dk2"/>
            </a:solidFill>
            <a:prstDash val="solid"/>
            <a:round/>
            <a:headEnd len="sm" w="sm" type="none"/>
            <a:tailEnd len="med" w="med" type="triangle"/>
          </a:ln>
        </p:spPr>
      </p:cxnSp>
      <p:cxnSp>
        <p:nvCxnSpPr>
          <p:cNvPr id="547" name="Google Shape;547;p31"/>
          <p:cNvCxnSpPr>
            <a:stCxn id="542" idx="3"/>
            <a:endCxn id="536" idx="1"/>
          </p:cNvCxnSpPr>
          <p:nvPr/>
        </p:nvCxnSpPr>
        <p:spPr>
          <a:xfrm flipH="1" rot="10800000">
            <a:off x="2769900" y="2797513"/>
            <a:ext cx="586800" cy="801300"/>
          </a:xfrm>
          <a:prstGeom prst="straightConnector1">
            <a:avLst/>
          </a:prstGeom>
          <a:noFill/>
          <a:ln cap="flat" cmpd="sng" w="9525">
            <a:solidFill>
              <a:schemeClr val="dk2"/>
            </a:solidFill>
            <a:prstDash val="solid"/>
            <a:round/>
            <a:headEnd len="sm" w="sm" type="none"/>
            <a:tailEnd len="med" w="med" type="triangle"/>
          </a:ln>
        </p:spPr>
      </p:cxnSp>
      <p:sp>
        <p:nvSpPr>
          <p:cNvPr id="548" name="Google Shape;548;p31"/>
          <p:cNvSpPr txBox="1"/>
          <p:nvPr/>
        </p:nvSpPr>
        <p:spPr>
          <a:xfrm>
            <a:off x="385425" y="4017375"/>
            <a:ext cx="71475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Reserve B-1 input buffers and 1 output buffer. Load 1 page from each run at a time. Store sorted results in output buffer. Write to disk when output buffer is full.</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549" name="Google Shape;549;p31"/>
          <p:cNvCxnSpPr/>
          <p:nvPr/>
        </p:nvCxnSpPr>
        <p:spPr>
          <a:xfrm flipH="1" rot="10800000">
            <a:off x="6075838" y="2950475"/>
            <a:ext cx="522000" cy="5700"/>
          </a:xfrm>
          <a:prstGeom prst="straightConnector1">
            <a:avLst/>
          </a:prstGeom>
          <a:noFill/>
          <a:ln cap="flat" cmpd="sng" w="9525">
            <a:solidFill>
              <a:schemeClr val="dk2"/>
            </a:solidFill>
            <a:prstDash val="solid"/>
            <a:round/>
            <a:headEnd len="sm" w="sm" type="none"/>
            <a:tailEnd len="med" w="med" type="triangle"/>
          </a:ln>
        </p:spPr>
      </p:cxnSp>
      <p:sp>
        <p:nvSpPr>
          <p:cNvPr id="550" name="Google Shape;550;p31"/>
          <p:cNvSpPr/>
          <p:nvPr/>
        </p:nvSpPr>
        <p:spPr>
          <a:xfrm>
            <a:off x="6597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0, 1</a:t>
            </a:r>
            <a:endParaRPr b="0" i="0" sz="1400" u="none" cap="none" strike="noStrike">
              <a:solidFill>
                <a:srgbClr val="FF0000"/>
              </a:solidFill>
              <a:latin typeface="Proxima Nova"/>
              <a:ea typeface="Proxima Nova"/>
              <a:cs typeface="Proxima Nova"/>
              <a:sym typeface="Proxima Nova"/>
            </a:endParaRPr>
          </a:p>
        </p:txBody>
      </p:sp>
      <p:sp>
        <p:nvSpPr>
          <p:cNvPr id="551" name="Google Shape;551;p31"/>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20</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32"/>
          <p:cNvSpPr txBox="1"/>
          <p:nvPr>
            <p:ph idx="1" type="body"/>
          </p:nvPr>
        </p:nvSpPr>
        <p:spPr>
          <a:xfrm>
            <a:off x="311700" y="1152475"/>
            <a:ext cx="85206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N=8: </a:t>
            </a:r>
            <a:r>
              <a:rPr b="1" lang="en" sz="1600">
                <a:solidFill>
                  <a:srgbClr val="FF0000"/>
                </a:solidFill>
              </a:rPr>
              <a:t>Pass 2</a:t>
            </a:r>
            <a:endParaRPr b="1" sz="1600">
              <a:solidFill>
                <a:srgbClr val="FF0000"/>
              </a:solidFill>
            </a:endParaRPr>
          </a:p>
          <a:p>
            <a:pPr indent="0" lvl="0" marL="0" rtl="0" algn="l">
              <a:lnSpc>
                <a:spcPct val="115000"/>
              </a:lnSpc>
              <a:spcBef>
                <a:spcPts val="0"/>
              </a:spcBef>
              <a:spcAft>
                <a:spcPts val="0"/>
              </a:spcAft>
              <a:buSzPct val="145161"/>
              <a:buNone/>
            </a:pPr>
            <a:r>
              <a:rPr lang="en" sz="1600"/>
              <a:t>Read 2 sorted runs of 4 pages into memory: 8 IOs; Write 1 sorted run of 8 pages to disk: 8 IOs</a:t>
            </a:r>
            <a:endParaRPr sz="1600"/>
          </a:p>
          <a:p>
            <a:pPr indent="0" lvl="0" marL="457200" marR="0" rtl="0" algn="l">
              <a:lnSpc>
                <a:spcPct val="115000"/>
              </a:lnSpc>
              <a:spcBef>
                <a:spcPts val="0"/>
              </a:spcBef>
              <a:spcAft>
                <a:spcPts val="0"/>
              </a:spcAft>
              <a:buSzPct val="145161"/>
              <a:buNone/>
            </a:pPr>
            <a:r>
              <a:t/>
            </a:r>
            <a:endParaRPr sz="1600"/>
          </a:p>
        </p:txBody>
      </p:sp>
      <p:sp>
        <p:nvSpPr>
          <p:cNvPr id="557" name="Google Shape;557;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558" name="Google Shape;558;p32"/>
          <p:cNvSpPr/>
          <p:nvPr/>
        </p:nvSpPr>
        <p:spPr>
          <a:xfrm>
            <a:off x="3356825" y="2332625"/>
            <a:ext cx="2718900" cy="3099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9900FF"/>
                </a:solidFill>
                <a:latin typeface="Proxima Nova"/>
                <a:ea typeface="Proxima Nova"/>
                <a:cs typeface="Proxima Nova"/>
                <a:sym typeface="Proxima Nova"/>
              </a:rPr>
              <a:t>6</a:t>
            </a:r>
            <a:r>
              <a:rPr b="0" i="0" lang="en" sz="1400" u="none" cap="none" strike="noStrike">
                <a:solidFill>
                  <a:srgbClr val="000000"/>
                </a:solidFill>
                <a:latin typeface="Proxima Nova"/>
                <a:ea typeface="Proxima Nova"/>
                <a:cs typeface="Proxima Nova"/>
                <a:sym typeface="Proxima Nova"/>
              </a:rPr>
              <a:t>, 9</a:t>
            </a:r>
            <a:endParaRPr b="0" i="0" sz="1400" u="none" cap="none" strike="noStrike">
              <a:solidFill>
                <a:srgbClr val="000000"/>
              </a:solidFill>
              <a:latin typeface="Proxima Nova"/>
              <a:ea typeface="Proxima Nova"/>
              <a:cs typeface="Proxima Nova"/>
              <a:sym typeface="Proxima Nova"/>
            </a:endParaRPr>
          </a:p>
        </p:txBody>
      </p:sp>
      <p:sp>
        <p:nvSpPr>
          <p:cNvPr id="559" name="Google Shape;559;p32"/>
          <p:cNvSpPr/>
          <p:nvPr/>
        </p:nvSpPr>
        <p:spPr>
          <a:xfrm>
            <a:off x="3356825" y="26425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3</a:t>
            </a:r>
            <a:endParaRPr b="0" i="0" sz="1400" u="none" cap="none" strike="noStrike">
              <a:solidFill>
                <a:srgbClr val="000000"/>
              </a:solidFill>
              <a:latin typeface="Proxima Nova"/>
              <a:ea typeface="Proxima Nova"/>
              <a:cs typeface="Proxima Nova"/>
              <a:sym typeface="Proxima Nova"/>
            </a:endParaRPr>
          </a:p>
        </p:txBody>
      </p:sp>
      <p:sp>
        <p:nvSpPr>
          <p:cNvPr id="560" name="Google Shape;560;p32"/>
          <p:cNvSpPr/>
          <p:nvPr/>
        </p:nvSpPr>
        <p:spPr>
          <a:xfrm>
            <a:off x="3356825" y="29524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[unused]</a:t>
            </a:r>
            <a:endParaRPr b="0" i="0" sz="1400" u="none" cap="none" strike="noStrike">
              <a:solidFill>
                <a:srgbClr val="000000"/>
              </a:solidFill>
              <a:latin typeface="Proxima Nova"/>
              <a:ea typeface="Proxima Nova"/>
              <a:cs typeface="Proxima Nova"/>
              <a:sym typeface="Proxima Nova"/>
            </a:endParaRPr>
          </a:p>
        </p:txBody>
      </p:sp>
      <p:sp>
        <p:nvSpPr>
          <p:cNvPr id="561" name="Google Shape;561;p32"/>
          <p:cNvSpPr/>
          <p:nvPr/>
        </p:nvSpPr>
        <p:spPr>
          <a:xfrm>
            <a:off x="3356825" y="3264125"/>
            <a:ext cx="27189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 </a:t>
            </a:r>
            <a:r>
              <a:rPr b="0" i="0" lang="en" sz="1400" u="none" cap="none" strike="noStrike">
                <a:solidFill>
                  <a:srgbClr val="FF0000"/>
                </a:solidFill>
                <a:latin typeface="Proxima Nova"/>
                <a:ea typeface="Proxima Nova"/>
                <a:cs typeface="Proxima Nova"/>
                <a:sym typeface="Proxima Nova"/>
              </a:rPr>
              <a:t>2</a:t>
            </a:r>
            <a:endParaRPr b="0" i="0" sz="1400" u="none" cap="none" strike="noStrike">
              <a:solidFill>
                <a:srgbClr val="FF0000"/>
              </a:solidFill>
              <a:latin typeface="Proxima Nova"/>
              <a:ea typeface="Proxima Nova"/>
              <a:cs typeface="Proxima Nova"/>
              <a:sym typeface="Proxima Nova"/>
            </a:endParaRPr>
          </a:p>
        </p:txBody>
      </p:sp>
      <p:sp>
        <p:nvSpPr>
          <p:cNvPr id="562" name="Google Shape;562;p32"/>
          <p:cNvSpPr txBox="1"/>
          <p:nvPr/>
        </p:nvSpPr>
        <p:spPr>
          <a:xfrm>
            <a:off x="244150" y="2911838"/>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2: 1 sorted run of 4 pages</a:t>
            </a:r>
            <a:endParaRPr b="0" i="0" sz="1400" u="none" cap="none" strike="noStrike">
              <a:solidFill>
                <a:srgbClr val="000000"/>
              </a:solidFill>
              <a:latin typeface="Arial"/>
              <a:ea typeface="Arial"/>
              <a:cs typeface="Arial"/>
              <a:sym typeface="Arial"/>
            </a:endParaRPr>
          </a:p>
        </p:txBody>
      </p:sp>
      <p:sp>
        <p:nvSpPr>
          <p:cNvPr id="563" name="Google Shape;563;p32"/>
          <p:cNvSpPr/>
          <p:nvPr/>
        </p:nvSpPr>
        <p:spPr>
          <a:xfrm>
            <a:off x="875525" y="3260700"/>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4, 7</a:t>
            </a:r>
            <a:endParaRPr b="0" i="0" sz="1400" u="none" cap="none" strike="noStrike">
              <a:solidFill>
                <a:srgbClr val="FF0000"/>
              </a:solidFill>
              <a:latin typeface="Proxima Nova"/>
              <a:ea typeface="Proxima Nova"/>
              <a:cs typeface="Proxima Nova"/>
              <a:sym typeface="Proxima Nova"/>
            </a:endParaRPr>
          </a:p>
        </p:txBody>
      </p:sp>
      <p:sp>
        <p:nvSpPr>
          <p:cNvPr id="564" name="Google Shape;564;p32"/>
          <p:cNvSpPr/>
          <p:nvPr/>
        </p:nvSpPr>
        <p:spPr>
          <a:xfrm>
            <a:off x="1507025"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8, 11</a:t>
            </a:r>
            <a:endParaRPr b="0" i="0" sz="1400" u="none" cap="none" strike="noStrike">
              <a:solidFill>
                <a:srgbClr val="FF0000"/>
              </a:solidFill>
              <a:latin typeface="Proxima Nova"/>
              <a:ea typeface="Proxima Nova"/>
              <a:cs typeface="Proxima Nova"/>
              <a:sym typeface="Proxima Nova"/>
            </a:endParaRPr>
          </a:p>
        </p:txBody>
      </p:sp>
      <p:sp>
        <p:nvSpPr>
          <p:cNvPr id="565" name="Google Shape;565;p32"/>
          <p:cNvSpPr/>
          <p:nvPr/>
        </p:nvSpPr>
        <p:spPr>
          <a:xfrm>
            <a:off x="2138400"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12, 15</a:t>
            </a:r>
            <a:endParaRPr b="0" i="0" sz="1400" u="none" cap="none" strike="noStrike">
              <a:solidFill>
                <a:srgbClr val="FF0000"/>
              </a:solidFill>
              <a:latin typeface="Proxima Nova"/>
              <a:ea typeface="Proxima Nova"/>
              <a:cs typeface="Proxima Nova"/>
              <a:sym typeface="Proxima Nova"/>
            </a:endParaRPr>
          </a:p>
        </p:txBody>
      </p:sp>
      <p:sp>
        <p:nvSpPr>
          <p:cNvPr id="566" name="Google Shape;566;p32"/>
          <p:cNvSpPr txBox="1"/>
          <p:nvPr/>
        </p:nvSpPr>
        <p:spPr>
          <a:xfrm>
            <a:off x="205063" y="1806325"/>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1: 1 sorted run of 4 pages</a:t>
            </a:r>
            <a:endParaRPr b="0" i="0" sz="1400" u="none" cap="none" strike="noStrike">
              <a:solidFill>
                <a:srgbClr val="000000"/>
              </a:solidFill>
              <a:latin typeface="Arial"/>
              <a:ea typeface="Arial"/>
              <a:cs typeface="Arial"/>
              <a:sym typeface="Arial"/>
            </a:endParaRPr>
          </a:p>
        </p:txBody>
      </p:sp>
      <p:sp>
        <p:nvSpPr>
          <p:cNvPr id="567" name="Google Shape;567;p32"/>
          <p:cNvSpPr/>
          <p:nvPr/>
        </p:nvSpPr>
        <p:spPr>
          <a:xfrm>
            <a:off x="1467938" y="2155200"/>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10, 17</a:t>
            </a:r>
            <a:endParaRPr b="0" i="0" sz="1400" u="none" cap="none" strike="noStrike">
              <a:solidFill>
                <a:srgbClr val="FF0000"/>
              </a:solidFill>
              <a:latin typeface="Proxima Nova"/>
              <a:ea typeface="Proxima Nova"/>
              <a:cs typeface="Proxima Nova"/>
              <a:sym typeface="Proxima Nova"/>
            </a:endParaRPr>
          </a:p>
        </p:txBody>
      </p:sp>
      <p:sp>
        <p:nvSpPr>
          <p:cNvPr id="568" name="Google Shape;568;p32"/>
          <p:cNvSpPr/>
          <p:nvPr/>
        </p:nvSpPr>
        <p:spPr>
          <a:xfrm>
            <a:off x="2099313" y="2155200"/>
            <a:ext cx="7356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20, 25</a:t>
            </a:r>
            <a:endParaRPr b="0" i="0" sz="1400" u="none" cap="none" strike="noStrike">
              <a:solidFill>
                <a:srgbClr val="FF0000"/>
              </a:solidFill>
              <a:latin typeface="Proxima Nova"/>
              <a:ea typeface="Proxima Nova"/>
              <a:cs typeface="Proxima Nova"/>
              <a:sym typeface="Proxima Nova"/>
            </a:endParaRPr>
          </a:p>
        </p:txBody>
      </p:sp>
      <p:cxnSp>
        <p:nvCxnSpPr>
          <p:cNvPr id="569" name="Google Shape;569;p32"/>
          <p:cNvCxnSpPr>
            <a:stCxn id="568" idx="3"/>
            <a:endCxn id="558" idx="1"/>
          </p:cNvCxnSpPr>
          <p:nvPr/>
        </p:nvCxnSpPr>
        <p:spPr>
          <a:xfrm flipH="1" rot="10800000">
            <a:off x="2834913" y="2487600"/>
            <a:ext cx="522000" cy="5700"/>
          </a:xfrm>
          <a:prstGeom prst="straightConnector1">
            <a:avLst/>
          </a:prstGeom>
          <a:noFill/>
          <a:ln cap="flat" cmpd="sng" w="9525">
            <a:solidFill>
              <a:schemeClr val="dk2"/>
            </a:solidFill>
            <a:prstDash val="solid"/>
            <a:round/>
            <a:headEnd len="sm" w="sm" type="none"/>
            <a:tailEnd len="med" w="med" type="triangle"/>
          </a:ln>
        </p:spPr>
      </p:cxnSp>
      <p:cxnSp>
        <p:nvCxnSpPr>
          <p:cNvPr id="570" name="Google Shape;570;p32"/>
          <p:cNvCxnSpPr>
            <a:stCxn id="565" idx="3"/>
            <a:endCxn id="559" idx="1"/>
          </p:cNvCxnSpPr>
          <p:nvPr/>
        </p:nvCxnSpPr>
        <p:spPr>
          <a:xfrm flipH="1" rot="10800000">
            <a:off x="2769900" y="2797513"/>
            <a:ext cx="586800" cy="801300"/>
          </a:xfrm>
          <a:prstGeom prst="straightConnector1">
            <a:avLst/>
          </a:prstGeom>
          <a:noFill/>
          <a:ln cap="flat" cmpd="sng" w="9525">
            <a:solidFill>
              <a:schemeClr val="dk2"/>
            </a:solidFill>
            <a:prstDash val="solid"/>
            <a:round/>
            <a:headEnd len="sm" w="sm" type="none"/>
            <a:tailEnd len="med" w="med" type="triangle"/>
          </a:ln>
        </p:spPr>
      </p:cxnSp>
      <p:sp>
        <p:nvSpPr>
          <p:cNvPr id="571" name="Google Shape;571;p32"/>
          <p:cNvSpPr txBox="1"/>
          <p:nvPr/>
        </p:nvSpPr>
        <p:spPr>
          <a:xfrm>
            <a:off x="385425" y="4017375"/>
            <a:ext cx="71475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Reserve B-1 input buffers and 1 output buffer. Load 1 page from each run at a time. Store sorted results in output buffer. Write to disk when output buffer is full.</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572" name="Google Shape;572;p32"/>
          <p:cNvCxnSpPr/>
          <p:nvPr/>
        </p:nvCxnSpPr>
        <p:spPr>
          <a:xfrm flipH="1" rot="10800000">
            <a:off x="6075838" y="2950475"/>
            <a:ext cx="522000" cy="5700"/>
          </a:xfrm>
          <a:prstGeom prst="straightConnector1">
            <a:avLst/>
          </a:prstGeom>
          <a:noFill/>
          <a:ln cap="flat" cmpd="sng" w="9525">
            <a:solidFill>
              <a:schemeClr val="dk2"/>
            </a:solidFill>
            <a:prstDash val="solid"/>
            <a:round/>
            <a:headEnd len="sm" w="sm" type="none"/>
            <a:tailEnd len="med" w="med" type="triangle"/>
          </a:ln>
        </p:spPr>
      </p:cxnSp>
      <p:sp>
        <p:nvSpPr>
          <p:cNvPr id="573" name="Google Shape;573;p32"/>
          <p:cNvSpPr/>
          <p:nvPr/>
        </p:nvSpPr>
        <p:spPr>
          <a:xfrm>
            <a:off x="6597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0, 1</a:t>
            </a:r>
            <a:endParaRPr b="0" i="0" sz="1400" u="none" cap="none" strike="noStrike">
              <a:solidFill>
                <a:srgbClr val="FF0000"/>
              </a:solidFill>
              <a:latin typeface="Proxima Nova"/>
              <a:ea typeface="Proxima Nova"/>
              <a:cs typeface="Proxima Nova"/>
              <a:sym typeface="Proxima Nova"/>
            </a:endParaRPr>
          </a:p>
        </p:txBody>
      </p:sp>
      <p:sp>
        <p:nvSpPr>
          <p:cNvPr id="574" name="Google Shape;574;p32"/>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20</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33"/>
          <p:cNvSpPr txBox="1"/>
          <p:nvPr>
            <p:ph idx="1" type="body"/>
          </p:nvPr>
        </p:nvSpPr>
        <p:spPr>
          <a:xfrm>
            <a:off x="311700" y="1152475"/>
            <a:ext cx="85206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N=8: </a:t>
            </a:r>
            <a:r>
              <a:rPr b="1" lang="en" sz="1600">
                <a:solidFill>
                  <a:srgbClr val="FF0000"/>
                </a:solidFill>
              </a:rPr>
              <a:t>Pass 2</a:t>
            </a:r>
            <a:endParaRPr b="1" sz="1600">
              <a:solidFill>
                <a:srgbClr val="FF0000"/>
              </a:solidFill>
            </a:endParaRPr>
          </a:p>
          <a:p>
            <a:pPr indent="0" lvl="0" marL="0" rtl="0" algn="l">
              <a:lnSpc>
                <a:spcPct val="115000"/>
              </a:lnSpc>
              <a:spcBef>
                <a:spcPts val="0"/>
              </a:spcBef>
              <a:spcAft>
                <a:spcPts val="0"/>
              </a:spcAft>
              <a:buSzPct val="145161"/>
              <a:buNone/>
            </a:pPr>
            <a:r>
              <a:rPr lang="en" sz="1600"/>
              <a:t>Read 2 sorted runs of 4 pages into memory: 8 IOs; Write 1 sorted run of 8 pages to disk: 8 IOs</a:t>
            </a:r>
            <a:endParaRPr sz="1600"/>
          </a:p>
          <a:p>
            <a:pPr indent="0" lvl="0" marL="457200" marR="0" rtl="0" algn="l">
              <a:lnSpc>
                <a:spcPct val="115000"/>
              </a:lnSpc>
              <a:spcBef>
                <a:spcPts val="0"/>
              </a:spcBef>
              <a:spcAft>
                <a:spcPts val="0"/>
              </a:spcAft>
              <a:buSzPct val="145161"/>
              <a:buNone/>
            </a:pPr>
            <a:r>
              <a:t/>
            </a:r>
            <a:endParaRPr sz="1600"/>
          </a:p>
        </p:txBody>
      </p:sp>
      <p:sp>
        <p:nvSpPr>
          <p:cNvPr id="580" name="Google Shape;580;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581" name="Google Shape;581;p33"/>
          <p:cNvSpPr/>
          <p:nvPr/>
        </p:nvSpPr>
        <p:spPr>
          <a:xfrm>
            <a:off x="3356825" y="2332625"/>
            <a:ext cx="2718900" cy="3099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9900FF"/>
                </a:solidFill>
                <a:latin typeface="Proxima Nova"/>
                <a:ea typeface="Proxima Nova"/>
                <a:cs typeface="Proxima Nova"/>
                <a:sym typeface="Proxima Nova"/>
              </a:rPr>
              <a:t>6</a:t>
            </a:r>
            <a:r>
              <a:rPr b="0" i="0" lang="en" sz="1400" u="none" cap="none" strike="noStrike">
                <a:solidFill>
                  <a:srgbClr val="000000"/>
                </a:solidFill>
                <a:latin typeface="Proxima Nova"/>
                <a:ea typeface="Proxima Nova"/>
                <a:cs typeface="Proxima Nova"/>
                <a:sym typeface="Proxima Nova"/>
              </a:rPr>
              <a:t>, 9</a:t>
            </a:r>
            <a:endParaRPr b="0" i="0" sz="1400" u="none" cap="none" strike="noStrike">
              <a:solidFill>
                <a:srgbClr val="000000"/>
              </a:solidFill>
              <a:latin typeface="Proxima Nova"/>
              <a:ea typeface="Proxima Nova"/>
              <a:cs typeface="Proxima Nova"/>
              <a:sym typeface="Proxima Nova"/>
            </a:endParaRPr>
          </a:p>
        </p:txBody>
      </p:sp>
      <p:sp>
        <p:nvSpPr>
          <p:cNvPr id="582" name="Google Shape;582;p33"/>
          <p:cNvSpPr/>
          <p:nvPr/>
        </p:nvSpPr>
        <p:spPr>
          <a:xfrm>
            <a:off x="3356825" y="26425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FF0000"/>
                </a:solidFill>
                <a:latin typeface="Proxima Nova"/>
                <a:ea typeface="Proxima Nova"/>
                <a:cs typeface="Proxima Nova"/>
                <a:sym typeface="Proxima Nova"/>
              </a:rPr>
              <a:t>3</a:t>
            </a:r>
            <a:endParaRPr b="0" i="0" sz="1400" u="none" cap="none" strike="noStrike">
              <a:solidFill>
                <a:srgbClr val="FF0000"/>
              </a:solidFill>
              <a:latin typeface="Proxima Nova"/>
              <a:ea typeface="Proxima Nova"/>
              <a:cs typeface="Proxima Nova"/>
              <a:sym typeface="Proxima Nova"/>
            </a:endParaRPr>
          </a:p>
        </p:txBody>
      </p:sp>
      <p:sp>
        <p:nvSpPr>
          <p:cNvPr id="583" name="Google Shape;583;p33"/>
          <p:cNvSpPr/>
          <p:nvPr/>
        </p:nvSpPr>
        <p:spPr>
          <a:xfrm>
            <a:off x="3356825" y="29524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[unused]</a:t>
            </a:r>
            <a:endParaRPr b="0" i="0" sz="1400" u="none" cap="none" strike="noStrike">
              <a:solidFill>
                <a:srgbClr val="000000"/>
              </a:solidFill>
              <a:latin typeface="Proxima Nova"/>
              <a:ea typeface="Proxima Nova"/>
              <a:cs typeface="Proxima Nova"/>
              <a:sym typeface="Proxima Nova"/>
            </a:endParaRPr>
          </a:p>
        </p:txBody>
      </p:sp>
      <p:sp>
        <p:nvSpPr>
          <p:cNvPr id="584" name="Google Shape;584;p33"/>
          <p:cNvSpPr/>
          <p:nvPr/>
        </p:nvSpPr>
        <p:spPr>
          <a:xfrm>
            <a:off x="3356825" y="3264125"/>
            <a:ext cx="27189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 2</a:t>
            </a:r>
            <a:endParaRPr b="0" i="0" sz="1400" u="none" cap="none" strike="noStrike">
              <a:solidFill>
                <a:srgbClr val="000000"/>
              </a:solidFill>
              <a:latin typeface="Proxima Nova"/>
              <a:ea typeface="Proxima Nova"/>
              <a:cs typeface="Proxima Nova"/>
              <a:sym typeface="Proxima Nova"/>
            </a:endParaRPr>
          </a:p>
        </p:txBody>
      </p:sp>
      <p:sp>
        <p:nvSpPr>
          <p:cNvPr id="585" name="Google Shape;585;p33"/>
          <p:cNvSpPr txBox="1"/>
          <p:nvPr/>
        </p:nvSpPr>
        <p:spPr>
          <a:xfrm>
            <a:off x="244150" y="2911838"/>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2: 1 sorted run of 4 pages</a:t>
            </a:r>
            <a:endParaRPr b="0" i="0" sz="1400" u="none" cap="none" strike="noStrike">
              <a:solidFill>
                <a:srgbClr val="000000"/>
              </a:solidFill>
              <a:latin typeface="Arial"/>
              <a:ea typeface="Arial"/>
              <a:cs typeface="Arial"/>
              <a:sym typeface="Arial"/>
            </a:endParaRPr>
          </a:p>
        </p:txBody>
      </p:sp>
      <p:sp>
        <p:nvSpPr>
          <p:cNvPr id="586" name="Google Shape;586;p33"/>
          <p:cNvSpPr/>
          <p:nvPr/>
        </p:nvSpPr>
        <p:spPr>
          <a:xfrm>
            <a:off x="875525" y="3260700"/>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4, 7</a:t>
            </a:r>
            <a:endParaRPr b="0" i="0" sz="1400" u="none" cap="none" strike="noStrike">
              <a:solidFill>
                <a:srgbClr val="FF0000"/>
              </a:solidFill>
              <a:latin typeface="Proxima Nova"/>
              <a:ea typeface="Proxima Nova"/>
              <a:cs typeface="Proxima Nova"/>
              <a:sym typeface="Proxima Nova"/>
            </a:endParaRPr>
          </a:p>
        </p:txBody>
      </p:sp>
      <p:sp>
        <p:nvSpPr>
          <p:cNvPr id="587" name="Google Shape;587;p33"/>
          <p:cNvSpPr/>
          <p:nvPr/>
        </p:nvSpPr>
        <p:spPr>
          <a:xfrm>
            <a:off x="1507025"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8, 11</a:t>
            </a:r>
            <a:endParaRPr b="0" i="0" sz="1400" u="none" cap="none" strike="noStrike">
              <a:solidFill>
                <a:srgbClr val="FF0000"/>
              </a:solidFill>
              <a:latin typeface="Proxima Nova"/>
              <a:ea typeface="Proxima Nova"/>
              <a:cs typeface="Proxima Nova"/>
              <a:sym typeface="Proxima Nova"/>
            </a:endParaRPr>
          </a:p>
        </p:txBody>
      </p:sp>
      <p:sp>
        <p:nvSpPr>
          <p:cNvPr id="588" name="Google Shape;588;p33"/>
          <p:cNvSpPr/>
          <p:nvPr/>
        </p:nvSpPr>
        <p:spPr>
          <a:xfrm>
            <a:off x="2138400"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12, 15</a:t>
            </a:r>
            <a:endParaRPr b="0" i="0" sz="1400" u="none" cap="none" strike="noStrike">
              <a:solidFill>
                <a:srgbClr val="FF0000"/>
              </a:solidFill>
              <a:latin typeface="Proxima Nova"/>
              <a:ea typeface="Proxima Nova"/>
              <a:cs typeface="Proxima Nova"/>
              <a:sym typeface="Proxima Nova"/>
            </a:endParaRPr>
          </a:p>
        </p:txBody>
      </p:sp>
      <p:sp>
        <p:nvSpPr>
          <p:cNvPr id="589" name="Google Shape;589;p33"/>
          <p:cNvSpPr txBox="1"/>
          <p:nvPr/>
        </p:nvSpPr>
        <p:spPr>
          <a:xfrm>
            <a:off x="205063" y="1806325"/>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1: 1 sorted run of 4 pages</a:t>
            </a:r>
            <a:endParaRPr b="0" i="0" sz="1400" u="none" cap="none" strike="noStrike">
              <a:solidFill>
                <a:srgbClr val="000000"/>
              </a:solidFill>
              <a:latin typeface="Arial"/>
              <a:ea typeface="Arial"/>
              <a:cs typeface="Arial"/>
              <a:sym typeface="Arial"/>
            </a:endParaRPr>
          </a:p>
        </p:txBody>
      </p:sp>
      <p:sp>
        <p:nvSpPr>
          <p:cNvPr id="590" name="Google Shape;590;p33"/>
          <p:cNvSpPr/>
          <p:nvPr/>
        </p:nvSpPr>
        <p:spPr>
          <a:xfrm>
            <a:off x="1467938" y="2155200"/>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10, 17</a:t>
            </a:r>
            <a:endParaRPr b="0" i="0" sz="1400" u="none" cap="none" strike="noStrike">
              <a:solidFill>
                <a:srgbClr val="FF0000"/>
              </a:solidFill>
              <a:latin typeface="Proxima Nova"/>
              <a:ea typeface="Proxima Nova"/>
              <a:cs typeface="Proxima Nova"/>
              <a:sym typeface="Proxima Nova"/>
            </a:endParaRPr>
          </a:p>
        </p:txBody>
      </p:sp>
      <p:sp>
        <p:nvSpPr>
          <p:cNvPr id="591" name="Google Shape;591;p33"/>
          <p:cNvSpPr/>
          <p:nvPr/>
        </p:nvSpPr>
        <p:spPr>
          <a:xfrm>
            <a:off x="2099313" y="2155200"/>
            <a:ext cx="7356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20, 25</a:t>
            </a:r>
            <a:endParaRPr b="0" i="0" sz="1400" u="none" cap="none" strike="noStrike">
              <a:solidFill>
                <a:srgbClr val="FF0000"/>
              </a:solidFill>
              <a:latin typeface="Proxima Nova"/>
              <a:ea typeface="Proxima Nova"/>
              <a:cs typeface="Proxima Nova"/>
              <a:sym typeface="Proxima Nova"/>
            </a:endParaRPr>
          </a:p>
        </p:txBody>
      </p:sp>
      <p:cxnSp>
        <p:nvCxnSpPr>
          <p:cNvPr id="592" name="Google Shape;592;p33"/>
          <p:cNvCxnSpPr>
            <a:stCxn id="591" idx="3"/>
            <a:endCxn id="581" idx="1"/>
          </p:cNvCxnSpPr>
          <p:nvPr/>
        </p:nvCxnSpPr>
        <p:spPr>
          <a:xfrm flipH="1" rot="10800000">
            <a:off x="2834913" y="2487600"/>
            <a:ext cx="522000" cy="5700"/>
          </a:xfrm>
          <a:prstGeom prst="straightConnector1">
            <a:avLst/>
          </a:prstGeom>
          <a:noFill/>
          <a:ln cap="flat" cmpd="sng" w="9525">
            <a:solidFill>
              <a:schemeClr val="dk2"/>
            </a:solidFill>
            <a:prstDash val="solid"/>
            <a:round/>
            <a:headEnd len="sm" w="sm" type="none"/>
            <a:tailEnd len="med" w="med" type="triangle"/>
          </a:ln>
        </p:spPr>
      </p:cxnSp>
      <p:cxnSp>
        <p:nvCxnSpPr>
          <p:cNvPr id="593" name="Google Shape;593;p33"/>
          <p:cNvCxnSpPr>
            <a:stCxn id="588" idx="3"/>
            <a:endCxn id="582" idx="1"/>
          </p:cNvCxnSpPr>
          <p:nvPr/>
        </p:nvCxnSpPr>
        <p:spPr>
          <a:xfrm flipH="1" rot="10800000">
            <a:off x="2769900" y="2797513"/>
            <a:ext cx="586800" cy="801300"/>
          </a:xfrm>
          <a:prstGeom prst="straightConnector1">
            <a:avLst/>
          </a:prstGeom>
          <a:noFill/>
          <a:ln cap="flat" cmpd="sng" w="9525">
            <a:solidFill>
              <a:schemeClr val="dk2"/>
            </a:solidFill>
            <a:prstDash val="solid"/>
            <a:round/>
            <a:headEnd len="sm" w="sm" type="none"/>
            <a:tailEnd len="med" w="med" type="triangle"/>
          </a:ln>
        </p:spPr>
      </p:cxnSp>
      <p:sp>
        <p:nvSpPr>
          <p:cNvPr id="594" name="Google Shape;594;p33"/>
          <p:cNvSpPr txBox="1"/>
          <p:nvPr/>
        </p:nvSpPr>
        <p:spPr>
          <a:xfrm>
            <a:off x="385425" y="4017375"/>
            <a:ext cx="71475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Reserve B-1 input buffers and 1 output buffer. Load 1 page from each run at a time. Store sorted results in output buffer. Write to disk when output buffer is full.</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595" name="Google Shape;595;p33"/>
          <p:cNvCxnSpPr/>
          <p:nvPr/>
        </p:nvCxnSpPr>
        <p:spPr>
          <a:xfrm flipH="1" rot="10800000">
            <a:off x="6075838" y="2950475"/>
            <a:ext cx="522000" cy="5700"/>
          </a:xfrm>
          <a:prstGeom prst="straightConnector1">
            <a:avLst/>
          </a:prstGeom>
          <a:noFill/>
          <a:ln cap="flat" cmpd="sng" w="9525">
            <a:solidFill>
              <a:schemeClr val="dk2"/>
            </a:solidFill>
            <a:prstDash val="solid"/>
            <a:round/>
            <a:headEnd len="sm" w="sm" type="none"/>
            <a:tailEnd len="med" w="med" type="triangle"/>
          </a:ln>
        </p:spPr>
      </p:cxnSp>
      <p:sp>
        <p:nvSpPr>
          <p:cNvPr id="596" name="Google Shape;596;p33"/>
          <p:cNvSpPr/>
          <p:nvPr/>
        </p:nvSpPr>
        <p:spPr>
          <a:xfrm>
            <a:off x="6597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0, 1</a:t>
            </a:r>
            <a:endParaRPr b="0" i="0" sz="1400" u="none" cap="none" strike="noStrike">
              <a:solidFill>
                <a:srgbClr val="FF0000"/>
              </a:solidFill>
              <a:latin typeface="Proxima Nova"/>
              <a:ea typeface="Proxima Nova"/>
              <a:cs typeface="Proxima Nova"/>
              <a:sym typeface="Proxima Nova"/>
            </a:endParaRPr>
          </a:p>
        </p:txBody>
      </p:sp>
      <p:sp>
        <p:nvSpPr>
          <p:cNvPr id="597" name="Google Shape;597;p33"/>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20</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34"/>
          <p:cNvSpPr txBox="1"/>
          <p:nvPr>
            <p:ph idx="1" type="body"/>
          </p:nvPr>
        </p:nvSpPr>
        <p:spPr>
          <a:xfrm>
            <a:off x="311700" y="1152475"/>
            <a:ext cx="85206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N=8: </a:t>
            </a:r>
            <a:r>
              <a:rPr b="1" lang="en" sz="1600">
                <a:solidFill>
                  <a:srgbClr val="FF0000"/>
                </a:solidFill>
              </a:rPr>
              <a:t>Pass 2</a:t>
            </a:r>
            <a:endParaRPr b="1" sz="1600">
              <a:solidFill>
                <a:srgbClr val="FF0000"/>
              </a:solidFill>
            </a:endParaRPr>
          </a:p>
          <a:p>
            <a:pPr indent="0" lvl="0" marL="0" rtl="0" algn="l">
              <a:lnSpc>
                <a:spcPct val="115000"/>
              </a:lnSpc>
              <a:spcBef>
                <a:spcPts val="0"/>
              </a:spcBef>
              <a:spcAft>
                <a:spcPts val="0"/>
              </a:spcAft>
              <a:buSzPct val="145161"/>
              <a:buNone/>
            </a:pPr>
            <a:r>
              <a:rPr lang="en" sz="1600"/>
              <a:t>Read 2 sorted runs of 4 pages into memory: 8 IOs; Write 1 sorted run of 8 pages to disk: 8 IOs</a:t>
            </a:r>
            <a:endParaRPr sz="1600"/>
          </a:p>
          <a:p>
            <a:pPr indent="0" lvl="0" marL="457200" marR="0" rtl="0" algn="l">
              <a:lnSpc>
                <a:spcPct val="115000"/>
              </a:lnSpc>
              <a:spcBef>
                <a:spcPts val="0"/>
              </a:spcBef>
              <a:spcAft>
                <a:spcPts val="0"/>
              </a:spcAft>
              <a:buSzPct val="145161"/>
              <a:buNone/>
            </a:pPr>
            <a:r>
              <a:t/>
            </a:r>
            <a:endParaRPr sz="1600"/>
          </a:p>
        </p:txBody>
      </p:sp>
      <p:sp>
        <p:nvSpPr>
          <p:cNvPr id="603" name="Google Shape;603;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604" name="Google Shape;604;p34"/>
          <p:cNvSpPr/>
          <p:nvPr/>
        </p:nvSpPr>
        <p:spPr>
          <a:xfrm>
            <a:off x="3356825" y="2332625"/>
            <a:ext cx="2718900" cy="3099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9900FF"/>
                </a:solidFill>
                <a:latin typeface="Proxima Nova"/>
                <a:ea typeface="Proxima Nova"/>
                <a:cs typeface="Proxima Nova"/>
                <a:sym typeface="Proxima Nova"/>
              </a:rPr>
              <a:t>6</a:t>
            </a:r>
            <a:r>
              <a:rPr b="0" i="0" lang="en" sz="1400" u="none" cap="none" strike="noStrike">
                <a:solidFill>
                  <a:srgbClr val="000000"/>
                </a:solidFill>
                <a:latin typeface="Proxima Nova"/>
                <a:ea typeface="Proxima Nova"/>
                <a:cs typeface="Proxima Nova"/>
                <a:sym typeface="Proxima Nova"/>
              </a:rPr>
              <a:t>, 9</a:t>
            </a:r>
            <a:endParaRPr b="0" i="0" sz="1400" u="none" cap="none" strike="noStrike">
              <a:solidFill>
                <a:srgbClr val="000000"/>
              </a:solidFill>
              <a:latin typeface="Proxima Nova"/>
              <a:ea typeface="Proxima Nova"/>
              <a:cs typeface="Proxima Nova"/>
              <a:sym typeface="Proxima Nova"/>
            </a:endParaRPr>
          </a:p>
        </p:txBody>
      </p:sp>
      <p:sp>
        <p:nvSpPr>
          <p:cNvPr id="605" name="Google Shape;605;p34"/>
          <p:cNvSpPr/>
          <p:nvPr/>
        </p:nvSpPr>
        <p:spPr>
          <a:xfrm>
            <a:off x="3356825" y="26425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[empty]</a:t>
            </a:r>
            <a:endParaRPr b="0" i="0" sz="1400" u="none" cap="none" strike="noStrike">
              <a:solidFill>
                <a:srgbClr val="FF0000"/>
              </a:solidFill>
              <a:latin typeface="Proxima Nova"/>
              <a:ea typeface="Proxima Nova"/>
              <a:cs typeface="Proxima Nova"/>
              <a:sym typeface="Proxima Nova"/>
            </a:endParaRPr>
          </a:p>
        </p:txBody>
      </p:sp>
      <p:sp>
        <p:nvSpPr>
          <p:cNvPr id="606" name="Google Shape;606;p34"/>
          <p:cNvSpPr/>
          <p:nvPr/>
        </p:nvSpPr>
        <p:spPr>
          <a:xfrm>
            <a:off x="3356825" y="29524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[unused]</a:t>
            </a:r>
            <a:endParaRPr b="0" i="0" sz="1400" u="none" cap="none" strike="noStrike">
              <a:solidFill>
                <a:srgbClr val="000000"/>
              </a:solidFill>
              <a:latin typeface="Proxima Nova"/>
              <a:ea typeface="Proxima Nova"/>
              <a:cs typeface="Proxima Nova"/>
              <a:sym typeface="Proxima Nova"/>
            </a:endParaRPr>
          </a:p>
        </p:txBody>
      </p:sp>
      <p:sp>
        <p:nvSpPr>
          <p:cNvPr id="607" name="Google Shape;607;p34"/>
          <p:cNvSpPr/>
          <p:nvPr/>
        </p:nvSpPr>
        <p:spPr>
          <a:xfrm>
            <a:off x="3356825" y="3264125"/>
            <a:ext cx="27189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 2, </a:t>
            </a:r>
            <a:r>
              <a:rPr b="0" i="0" lang="en" sz="1400" u="none" cap="none" strike="noStrike">
                <a:solidFill>
                  <a:srgbClr val="FF0000"/>
                </a:solidFill>
                <a:latin typeface="Proxima Nova"/>
                <a:ea typeface="Proxima Nova"/>
                <a:cs typeface="Proxima Nova"/>
                <a:sym typeface="Proxima Nova"/>
              </a:rPr>
              <a:t>3</a:t>
            </a:r>
            <a:endParaRPr b="0" i="0" sz="1400" u="none" cap="none" strike="noStrike">
              <a:solidFill>
                <a:srgbClr val="FF0000"/>
              </a:solidFill>
              <a:latin typeface="Proxima Nova"/>
              <a:ea typeface="Proxima Nova"/>
              <a:cs typeface="Proxima Nova"/>
              <a:sym typeface="Proxima Nova"/>
            </a:endParaRPr>
          </a:p>
        </p:txBody>
      </p:sp>
      <p:sp>
        <p:nvSpPr>
          <p:cNvPr id="608" name="Google Shape;608;p34"/>
          <p:cNvSpPr txBox="1"/>
          <p:nvPr/>
        </p:nvSpPr>
        <p:spPr>
          <a:xfrm>
            <a:off x="244150" y="2911838"/>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2: 1 sorted run of 4 pages</a:t>
            </a:r>
            <a:endParaRPr b="0" i="0" sz="1400" u="none" cap="none" strike="noStrike">
              <a:solidFill>
                <a:srgbClr val="000000"/>
              </a:solidFill>
              <a:latin typeface="Arial"/>
              <a:ea typeface="Arial"/>
              <a:cs typeface="Arial"/>
              <a:sym typeface="Arial"/>
            </a:endParaRPr>
          </a:p>
        </p:txBody>
      </p:sp>
      <p:sp>
        <p:nvSpPr>
          <p:cNvPr id="609" name="Google Shape;609;p34"/>
          <p:cNvSpPr/>
          <p:nvPr/>
        </p:nvSpPr>
        <p:spPr>
          <a:xfrm>
            <a:off x="875525" y="3260700"/>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4, 7</a:t>
            </a:r>
            <a:endParaRPr b="0" i="0" sz="1400" u="none" cap="none" strike="noStrike">
              <a:solidFill>
                <a:srgbClr val="FF0000"/>
              </a:solidFill>
              <a:latin typeface="Proxima Nova"/>
              <a:ea typeface="Proxima Nova"/>
              <a:cs typeface="Proxima Nova"/>
              <a:sym typeface="Proxima Nova"/>
            </a:endParaRPr>
          </a:p>
        </p:txBody>
      </p:sp>
      <p:sp>
        <p:nvSpPr>
          <p:cNvPr id="610" name="Google Shape;610;p34"/>
          <p:cNvSpPr/>
          <p:nvPr/>
        </p:nvSpPr>
        <p:spPr>
          <a:xfrm>
            <a:off x="1507025"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8, 11</a:t>
            </a:r>
            <a:endParaRPr b="0" i="0" sz="1400" u="none" cap="none" strike="noStrike">
              <a:solidFill>
                <a:srgbClr val="FF0000"/>
              </a:solidFill>
              <a:latin typeface="Proxima Nova"/>
              <a:ea typeface="Proxima Nova"/>
              <a:cs typeface="Proxima Nova"/>
              <a:sym typeface="Proxima Nova"/>
            </a:endParaRPr>
          </a:p>
        </p:txBody>
      </p:sp>
      <p:sp>
        <p:nvSpPr>
          <p:cNvPr id="611" name="Google Shape;611;p34"/>
          <p:cNvSpPr/>
          <p:nvPr/>
        </p:nvSpPr>
        <p:spPr>
          <a:xfrm>
            <a:off x="2138400"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12, 15</a:t>
            </a:r>
            <a:endParaRPr b="0" i="0" sz="1400" u="none" cap="none" strike="noStrike">
              <a:solidFill>
                <a:srgbClr val="FF0000"/>
              </a:solidFill>
              <a:latin typeface="Proxima Nova"/>
              <a:ea typeface="Proxima Nova"/>
              <a:cs typeface="Proxima Nova"/>
              <a:sym typeface="Proxima Nova"/>
            </a:endParaRPr>
          </a:p>
        </p:txBody>
      </p:sp>
      <p:sp>
        <p:nvSpPr>
          <p:cNvPr id="612" name="Google Shape;612;p34"/>
          <p:cNvSpPr txBox="1"/>
          <p:nvPr/>
        </p:nvSpPr>
        <p:spPr>
          <a:xfrm>
            <a:off x="205063" y="1806325"/>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1: 1 sorted run of 4 pages</a:t>
            </a:r>
            <a:endParaRPr b="0" i="0" sz="1400" u="none" cap="none" strike="noStrike">
              <a:solidFill>
                <a:srgbClr val="000000"/>
              </a:solidFill>
              <a:latin typeface="Arial"/>
              <a:ea typeface="Arial"/>
              <a:cs typeface="Arial"/>
              <a:sym typeface="Arial"/>
            </a:endParaRPr>
          </a:p>
        </p:txBody>
      </p:sp>
      <p:sp>
        <p:nvSpPr>
          <p:cNvPr id="613" name="Google Shape;613;p34"/>
          <p:cNvSpPr/>
          <p:nvPr/>
        </p:nvSpPr>
        <p:spPr>
          <a:xfrm>
            <a:off x="1467938" y="2155200"/>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10, 17</a:t>
            </a:r>
            <a:endParaRPr b="0" i="0" sz="1400" u="none" cap="none" strike="noStrike">
              <a:solidFill>
                <a:srgbClr val="FF0000"/>
              </a:solidFill>
              <a:latin typeface="Proxima Nova"/>
              <a:ea typeface="Proxima Nova"/>
              <a:cs typeface="Proxima Nova"/>
              <a:sym typeface="Proxima Nova"/>
            </a:endParaRPr>
          </a:p>
        </p:txBody>
      </p:sp>
      <p:sp>
        <p:nvSpPr>
          <p:cNvPr id="614" name="Google Shape;614;p34"/>
          <p:cNvSpPr/>
          <p:nvPr/>
        </p:nvSpPr>
        <p:spPr>
          <a:xfrm>
            <a:off x="2099313" y="2155200"/>
            <a:ext cx="7356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20, 25</a:t>
            </a:r>
            <a:endParaRPr b="0" i="0" sz="1400" u="none" cap="none" strike="noStrike">
              <a:solidFill>
                <a:srgbClr val="FF0000"/>
              </a:solidFill>
              <a:latin typeface="Proxima Nova"/>
              <a:ea typeface="Proxima Nova"/>
              <a:cs typeface="Proxima Nova"/>
              <a:sym typeface="Proxima Nova"/>
            </a:endParaRPr>
          </a:p>
        </p:txBody>
      </p:sp>
      <p:cxnSp>
        <p:nvCxnSpPr>
          <p:cNvPr id="615" name="Google Shape;615;p34"/>
          <p:cNvCxnSpPr>
            <a:stCxn id="614" idx="3"/>
            <a:endCxn id="604" idx="1"/>
          </p:cNvCxnSpPr>
          <p:nvPr/>
        </p:nvCxnSpPr>
        <p:spPr>
          <a:xfrm flipH="1" rot="10800000">
            <a:off x="2834913" y="2487600"/>
            <a:ext cx="522000" cy="5700"/>
          </a:xfrm>
          <a:prstGeom prst="straightConnector1">
            <a:avLst/>
          </a:prstGeom>
          <a:noFill/>
          <a:ln cap="flat" cmpd="sng" w="9525">
            <a:solidFill>
              <a:schemeClr val="dk2"/>
            </a:solidFill>
            <a:prstDash val="solid"/>
            <a:round/>
            <a:headEnd len="sm" w="sm" type="none"/>
            <a:tailEnd len="med" w="med" type="triangle"/>
          </a:ln>
        </p:spPr>
      </p:cxnSp>
      <p:cxnSp>
        <p:nvCxnSpPr>
          <p:cNvPr id="616" name="Google Shape;616;p34"/>
          <p:cNvCxnSpPr>
            <a:stCxn id="611" idx="3"/>
            <a:endCxn id="605" idx="1"/>
          </p:cNvCxnSpPr>
          <p:nvPr/>
        </p:nvCxnSpPr>
        <p:spPr>
          <a:xfrm flipH="1" rot="10800000">
            <a:off x="2769900" y="2797513"/>
            <a:ext cx="586800" cy="801300"/>
          </a:xfrm>
          <a:prstGeom prst="straightConnector1">
            <a:avLst/>
          </a:prstGeom>
          <a:noFill/>
          <a:ln cap="flat" cmpd="sng" w="9525">
            <a:solidFill>
              <a:schemeClr val="dk2"/>
            </a:solidFill>
            <a:prstDash val="solid"/>
            <a:round/>
            <a:headEnd len="sm" w="sm" type="none"/>
            <a:tailEnd len="med" w="med" type="triangle"/>
          </a:ln>
        </p:spPr>
      </p:cxnSp>
      <p:sp>
        <p:nvSpPr>
          <p:cNvPr id="617" name="Google Shape;617;p34"/>
          <p:cNvSpPr txBox="1"/>
          <p:nvPr/>
        </p:nvSpPr>
        <p:spPr>
          <a:xfrm>
            <a:off x="385425" y="4017375"/>
            <a:ext cx="71475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Reserve B-1 input buffers and 1 output buffer. Load 1 page from each run at a time. Store sorted results in output buffer. Write to disk when output buffer is full.</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618" name="Google Shape;618;p34"/>
          <p:cNvCxnSpPr/>
          <p:nvPr/>
        </p:nvCxnSpPr>
        <p:spPr>
          <a:xfrm flipH="1" rot="10800000">
            <a:off x="6075838" y="2950475"/>
            <a:ext cx="522000" cy="5700"/>
          </a:xfrm>
          <a:prstGeom prst="straightConnector1">
            <a:avLst/>
          </a:prstGeom>
          <a:noFill/>
          <a:ln cap="flat" cmpd="sng" w="9525">
            <a:solidFill>
              <a:schemeClr val="dk2"/>
            </a:solidFill>
            <a:prstDash val="solid"/>
            <a:round/>
            <a:headEnd len="sm" w="sm" type="none"/>
            <a:tailEnd len="med" w="med" type="triangle"/>
          </a:ln>
        </p:spPr>
      </p:cxnSp>
      <p:sp>
        <p:nvSpPr>
          <p:cNvPr id="619" name="Google Shape;619;p34"/>
          <p:cNvSpPr/>
          <p:nvPr/>
        </p:nvSpPr>
        <p:spPr>
          <a:xfrm>
            <a:off x="6597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0, 1</a:t>
            </a:r>
            <a:endParaRPr b="0" i="0" sz="1400" u="none" cap="none" strike="noStrike">
              <a:solidFill>
                <a:srgbClr val="FF0000"/>
              </a:solidFill>
              <a:latin typeface="Proxima Nova"/>
              <a:ea typeface="Proxima Nova"/>
              <a:cs typeface="Proxima Nova"/>
              <a:sym typeface="Proxima Nova"/>
            </a:endParaRPr>
          </a:p>
        </p:txBody>
      </p:sp>
      <p:sp>
        <p:nvSpPr>
          <p:cNvPr id="620" name="Google Shape;620;p34"/>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20</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35"/>
          <p:cNvSpPr txBox="1"/>
          <p:nvPr>
            <p:ph idx="1" type="body"/>
          </p:nvPr>
        </p:nvSpPr>
        <p:spPr>
          <a:xfrm>
            <a:off x="311700" y="1152475"/>
            <a:ext cx="85206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N=8: </a:t>
            </a:r>
            <a:r>
              <a:rPr b="1" lang="en" sz="1600">
                <a:solidFill>
                  <a:srgbClr val="FF0000"/>
                </a:solidFill>
              </a:rPr>
              <a:t>Pass 2</a:t>
            </a:r>
            <a:endParaRPr b="1" sz="1600">
              <a:solidFill>
                <a:srgbClr val="FF0000"/>
              </a:solidFill>
            </a:endParaRPr>
          </a:p>
          <a:p>
            <a:pPr indent="0" lvl="0" marL="0" rtl="0" algn="l">
              <a:lnSpc>
                <a:spcPct val="115000"/>
              </a:lnSpc>
              <a:spcBef>
                <a:spcPts val="0"/>
              </a:spcBef>
              <a:spcAft>
                <a:spcPts val="0"/>
              </a:spcAft>
              <a:buSzPct val="145161"/>
              <a:buNone/>
            </a:pPr>
            <a:r>
              <a:rPr lang="en" sz="1600"/>
              <a:t>Read 2 sorted runs of 4 pages into memory: 8 IOs; Write 1 sorted run of 8 pages to disk: 8 IOs</a:t>
            </a:r>
            <a:endParaRPr sz="1600"/>
          </a:p>
          <a:p>
            <a:pPr indent="0" lvl="0" marL="457200" marR="0" rtl="0" algn="l">
              <a:lnSpc>
                <a:spcPct val="115000"/>
              </a:lnSpc>
              <a:spcBef>
                <a:spcPts val="0"/>
              </a:spcBef>
              <a:spcAft>
                <a:spcPts val="0"/>
              </a:spcAft>
              <a:buSzPct val="145161"/>
              <a:buNone/>
            </a:pPr>
            <a:r>
              <a:t/>
            </a:r>
            <a:endParaRPr sz="1600"/>
          </a:p>
        </p:txBody>
      </p:sp>
      <p:sp>
        <p:nvSpPr>
          <p:cNvPr id="626" name="Google Shape;626;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627" name="Google Shape;627;p35"/>
          <p:cNvSpPr/>
          <p:nvPr/>
        </p:nvSpPr>
        <p:spPr>
          <a:xfrm>
            <a:off x="3356825" y="2332625"/>
            <a:ext cx="2718900" cy="3099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9900FF"/>
                </a:solidFill>
                <a:latin typeface="Proxima Nova"/>
                <a:ea typeface="Proxima Nova"/>
                <a:cs typeface="Proxima Nova"/>
                <a:sym typeface="Proxima Nova"/>
              </a:rPr>
              <a:t>6</a:t>
            </a:r>
            <a:r>
              <a:rPr b="0" i="0" lang="en" sz="1400" u="none" cap="none" strike="noStrike">
                <a:solidFill>
                  <a:srgbClr val="000000"/>
                </a:solidFill>
                <a:latin typeface="Proxima Nova"/>
                <a:ea typeface="Proxima Nova"/>
                <a:cs typeface="Proxima Nova"/>
                <a:sym typeface="Proxima Nova"/>
              </a:rPr>
              <a:t>, 9</a:t>
            </a:r>
            <a:endParaRPr b="0" i="0" sz="1400" u="none" cap="none" strike="noStrike">
              <a:solidFill>
                <a:srgbClr val="000000"/>
              </a:solidFill>
              <a:latin typeface="Proxima Nova"/>
              <a:ea typeface="Proxima Nova"/>
              <a:cs typeface="Proxima Nova"/>
              <a:sym typeface="Proxima Nova"/>
            </a:endParaRPr>
          </a:p>
        </p:txBody>
      </p:sp>
      <p:sp>
        <p:nvSpPr>
          <p:cNvPr id="628" name="Google Shape;628;p35"/>
          <p:cNvSpPr/>
          <p:nvPr/>
        </p:nvSpPr>
        <p:spPr>
          <a:xfrm>
            <a:off x="3356825" y="2642525"/>
            <a:ext cx="2718900" cy="309900"/>
          </a:xfrm>
          <a:prstGeom prst="rect">
            <a:avLst/>
          </a:prstGeom>
          <a:solidFill>
            <a:srgbClr val="D9D2E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4, 7</a:t>
            </a:r>
            <a:endParaRPr b="0" i="0" sz="1400" u="none" cap="none" strike="noStrike">
              <a:solidFill>
                <a:srgbClr val="FF0000"/>
              </a:solidFill>
              <a:latin typeface="Proxima Nova"/>
              <a:ea typeface="Proxima Nova"/>
              <a:cs typeface="Proxima Nova"/>
              <a:sym typeface="Proxima Nova"/>
            </a:endParaRPr>
          </a:p>
        </p:txBody>
      </p:sp>
      <p:sp>
        <p:nvSpPr>
          <p:cNvPr id="629" name="Google Shape;629;p35"/>
          <p:cNvSpPr/>
          <p:nvPr/>
        </p:nvSpPr>
        <p:spPr>
          <a:xfrm>
            <a:off x="3356825" y="29524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[unused]</a:t>
            </a:r>
            <a:endParaRPr b="0" i="0" sz="1400" u="none" cap="none" strike="noStrike">
              <a:solidFill>
                <a:srgbClr val="000000"/>
              </a:solidFill>
              <a:latin typeface="Proxima Nova"/>
              <a:ea typeface="Proxima Nova"/>
              <a:cs typeface="Proxima Nova"/>
              <a:sym typeface="Proxima Nova"/>
            </a:endParaRPr>
          </a:p>
        </p:txBody>
      </p:sp>
      <p:sp>
        <p:nvSpPr>
          <p:cNvPr id="630" name="Google Shape;630;p35"/>
          <p:cNvSpPr/>
          <p:nvPr/>
        </p:nvSpPr>
        <p:spPr>
          <a:xfrm>
            <a:off x="3356825" y="3264125"/>
            <a:ext cx="27189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 [empty]</a:t>
            </a:r>
            <a:endParaRPr b="0" i="0" sz="1400" u="none" cap="none" strike="noStrike">
              <a:solidFill>
                <a:srgbClr val="000000"/>
              </a:solidFill>
              <a:latin typeface="Proxima Nova"/>
              <a:ea typeface="Proxima Nova"/>
              <a:cs typeface="Proxima Nova"/>
              <a:sym typeface="Proxima Nova"/>
            </a:endParaRPr>
          </a:p>
        </p:txBody>
      </p:sp>
      <p:sp>
        <p:nvSpPr>
          <p:cNvPr id="631" name="Google Shape;631;p35"/>
          <p:cNvSpPr txBox="1"/>
          <p:nvPr/>
        </p:nvSpPr>
        <p:spPr>
          <a:xfrm>
            <a:off x="244150" y="2911838"/>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2: 1 sorted run of 4 pages</a:t>
            </a:r>
            <a:endParaRPr b="0" i="0" sz="1400" u="none" cap="none" strike="noStrike">
              <a:solidFill>
                <a:srgbClr val="000000"/>
              </a:solidFill>
              <a:latin typeface="Arial"/>
              <a:ea typeface="Arial"/>
              <a:cs typeface="Arial"/>
              <a:sym typeface="Arial"/>
            </a:endParaRPr>
          </a:p>
        </p:txBody>
      </p:sp>
      <p:sp>
        <p:nvSpPr>
          <p:cNvPr id="632" name="Google Shape;632;p35"/>
          <p:cNvSpPr/>
          <p:nvPr/>
        </p:nvSpPr>
        <p:spPr>
          <a:xfrm>
            <a:off x="875525" y="3260700"/>
            <a:ext cx="631500" cy="676200"/>
          </a:xfrm>
          <a:prstGeom prst="rect">
            <a:avLst/>
          </a:prstGeom>
          <a:solidFill>
            <a:srgbClr val="D9D2E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4, 7</a:t>
            </a:r>
            <a:endParaRPr b="0" i="0" sz="1400" u="none" cap="none" strike="noStrike">
              <a:solidFill>
                <a:srgbClr val="FF0000"/>
              </a:solidFill>
              <a:latin typeface="Proxima Nova"/>
              <a:ea typeface="Proxima Nova"/>
              <a:cs typeface="Proxima Nova"/>
              <a:sym typeface="Proxima Nova"/>
            </a:endParaRPr>
          </a:p>
        </p:txBody>
      </p:sp>
      <p:sp>
        <p:nvSpPr>
          <p:cNvPr id="633" name="Google Shape;633;p35"/>
          <p:cNvSpPr/>
          <p:nvPr/>
        </p:nvSpPr>
        <p:spPr>
          <a:xfrm>
            <a:off x="1507025"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8, 11</a:t>
            </a:r>
            <a:endParaRPr b="0" i="0" sz="1400" u="none" cap="none" strike="noStrike">
              <a:solidFill>
                <a:srgbClr val="FF0000"/>
              </a:solidFill>
              <a:latin typeface="Proxima Nova"/>
              <a:ea typeface="Proxima Nova"/>
              <a:cs typeface="Proxima Nova"/>
              <a:sym typeface="Proxima Nova"/>
            </a:endParaRPr>
          </a:p>
        </p:txBody>
      </p:sp>
      <p:sp>
        <p:nvSpPr>
          <p:cNvPr id="634" name="Google Shape;634;p35"/>
          <p:cNvSpPr/>
          <p:nvPr/>
        </p:nvSpPr>
        <p:spPr>
          <a:xfrm>
            <a:off x="2138400"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12, 15</a:t>
            </a:r>
            <a:endParaRPr b="0" i="0" sz="1400" u="none" cap="none" strike="noStrike">
              <a:solidFill>
                <a:srgbClr val="FF0000"/>
              </a:solidFill>
              <a:latin typeface="Proxima Nova"/>
              <a:ea typeface="Proxima Nova"/>
              <a:cs typeface="Proxima Nova"/>
              <a:sym typeface="Proxima Nova"/>
            </a:endParaRPr>
          </a:p>
        </p:txBody>
      </p:sp>
      <p:sp>
        <p:nvSpPr>
          <p:cNvPr id="635" name="Google Shape;635;p35"/>
          <p:cNvSpPr txBox="1"/>
          <p:nvPr/>
        </p:nvSpPr>
        <p:spPr>
          <a:xfrm>
            <a:off x="205063" y="1806325"/>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1: 1 sorted run of 4 pages</a:t>
            </a:r>
            <a:endParaRPr b="0" i="0" sz="1400" u="none" cap="none" strike="noStrike">
              <a:solidFill>
                <a:srgbClr val="000000"/>
              </a:solidFill>
              <a:latin typeface="Arial"/>
              <a:ea typeface="Arial"/>
              <a:cs typeface="Arial"/>
              <a:sym typeface="Arial"/>
            </a:endParaRPr>
          </a:p>
        </p:txBody>
      </p:sp>
      <p:sp>
        <p:nvSpPr>
          <p:cNvPr id="636" name="Google Shape;636;p35"/>
          <p:cNvSpPr/>
          <p:nvPr/>
        </p:nvSpPr>
        <p:spPr>
          <a:xfrm>
            <a:off x="1467938" y="2155200"/>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10, 17</a:t>
            </a:r>
            <a:endParaRPr b="0" i="0" sz="1400" u="none" cap="none" strike="noStrike">
              <a:solidFill>
                <a:srgbClr val="FF0000"/>
              </a:solidFill>
              <a:latin typeface="Proxima Nova"/>
              <a:ea typeface="Proxima Nova"/>
              <a:cs typeface="Proxima Nova"/>
              <a:sym typeface="Proxima Nova"/>
            </a:endParaRPr>
          </a:p>
        </p:txBody>
      </p:sp>
      <p:sp>
        <p:nvSpPr>
          <p:cNvPr id="637" name="Google Shape;637;p35"/>
          <p:cNvSpPr/>
          <p:nvPr/>
        </p:nvSpPr>
        <p:spPr>
          <a:xfrm>
            <a:off x="2099313" y="2155200"/>
            <a:ext cx="7356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20, 25</a:t>
            </a:r>
            <a:endParaRPr b="0" i="0" sz="1400" u="none" cap="none" strike="noStrike">
              <a:solidFill>
                <a:srgbClr val="FF0000"/>
              </a:solidFill>
              <a:latin typeface="Proxima Nova"/>
              <a:ea typeface="Proxima Nova"/>
              <a:cs typeface="Proxima Nova"/>
              <a:sym typeface="Proxima Nova"/>
            </a:endParaRPr>
          </a:p>
        </p:txBody>
      </p:sp>
      <p:cxnSp>
        <p:nvCxnSpPr>
          <p:cNvPr id="638" name="Google Shape;638;p35"/>
          <p:cNvCxnSpPr>
            <a:stCxn id="637" idx="3"/>
            <a:endCxn id="627" idx="1"/>
          </p:cNvCxnSpPr>
          <p:nvPr/>
        </p:nvCxnSpPr>
        <p:spPr>
          <a:xfrm flipH="1" rot="10800000">
            <a:off x="2834913" y="2487600"/>
            <a:ext cx="522000" cy="5700"/>
          </a:xfrm>
          <a:prstGeom prst="straightConnector1">
            <a:avLst/>
          </a:prstGeom>
          <a:noFill/>
          <a:ln cap="flat" cmpd="sng" w="9525">
            <a:solidFill>
              <a:schemeClr val="dk2"/>
            </a:solidFill>
            <a:prstDash val="solid"/>
            <a:round/>
            <a:headEnd len="sm" w="sm" type="none"/>
            <a:tailEnd len="med" w="med" type="triangle"/>
          </a:ln>
        </p:spPr>
      </p:cxnSp>
      <p:cxnSp>
        <p:nvCxnSpPr>
          <p:cNvPr id="639" name="Google Shape;639;p35"/>
          <p:cNvCxnSpPr>
            <a:stCxn id="634" idx="3"/>
            <a:endCxn id="628" idx="1"/>
          </p:cNvCxnSpPr>
          <p:nvPr/>
        </p:nvCxnSpPr>
        <p:spPr>
          <a:xfrm flipH="1" rot="10800000">
            <a:off x="2769900" y="2797513"/>
            <a:ext cx="586800" cy="801300"/>
          </a:xfrm>
          <a:prstGeom prst="straightConnector1">
            <a:avLst/>
          </a:prstGeom>
          <a:noFill/>
          <a:ln cap="flat" cmpd="sng" w="9525">
            <a:solidFill>
              <a:schemeClr val="dk2"/>
            </a:solidFill>
            <a:prstDash val="solid"/>
            <a:round/>
            <a:headEnd len="sm" w="sm" type="none"/>
            <a:tailEnd len="med" w="med" type="triangle"/>
          </a:ln>
        </p:spPr>
      </p:cxnSp>
      <p:sp>
        <p:nvSpPr>
          <p:cNvPr id="640" name="Google Shape;640;p35"/>
          <p:cNvSpPr txBox="1"/>
          <p:nvPr/>
        </p:nvSpPr>
        <p:spPr>
          <a:xfrm>
            <a:off x="385425" y="4017375"/>
            <a:ext cx="71475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Reserve B-1 input buffers and 1 output buffer. Load 1 page from each run at a time. Store sorted results in output buffer. Write to disk when output buffer is full.</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641" name="Google Shape;641;p35"/>
          <p:cNvCxnSpPr/>
          <p:nvPr/>
        </p:nvCxnSpPr>
        <p:spPr>
          <a:xfrm flipH="1" rot="10800000">
            <a:off x="6075838" y="2950475"/>
            <a:ext cx="522000" cy="5700"/>
          </a:xfrm>
          <a:prstGeom prst="straightConnector1">
            <a:avLst/>
          </a:prstGeom>
          <a:noFill/>
          <a:ln cap="flat" cmpd="sng" w="9525">
            <a:solidFill>
              <a:schemeClr val="dk2"/>
            </a:solidFill>
            <a:prstDash val="solid"/>
            <a:round/>
            <a:headEnd len="sm" w="sm" type="none"/>
            <a:tailEnd len="med" w="med" type="triangle"/>
          </a:ln>
        </p:spPr>
      </p:cxnSp>
      <p:sp>
        <p:nvSpPr>
          <p:cNvPr id="642" name="Google Shape;642;p35"/>
          <p:cNvSpPr/>
          <p:nvPr/>
        </p:nvSpPr>
        <p:spPr>
          <a:xfrm>
            <a:off x="6597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0, 1</a:t>
            </a:r>
            <a:endParaRPr b="0" i="0" sz="1400" u="none" cap="none" strike="noStrike">
              <a:solidFill>
                <a:srgbClr val="FF0000"/>
              </a:solidFill>
              <a:latin typeface="Proxima Nova"/>
              <a:ea typeface="Proxima Nova"/>
              <a:cs typeface="Proxima Nova"/>
              <a:sym typeface="Proxima Nova"/>
            </a:endParaRPr>
          </a:p>
        </p:txBody>
      </p:sp>
      <p:sp>
        <p:nvSpPr>
          <p:cNvPr id="643" name="Google Shape;643;p35"/>
          <p:cNvSpPr/>
          <p:nvPr/>
        </p:nvSpPr>
        <p:spPr>
          <a:xfrm>
            <a:off x="72294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2, 3</a:t>
            </a:r>
            <a:endParaRPr b="0" i="0" sz="1400" u="none" cap="none" strike="noStrike">
              <a:solidFill>
                <a:srgbClr val="FF0000"/>
              </a:solidFill>
              <a:latin typeface="Proxima Nova"/>
              <a:ea typeface="Proxima Nova"/>
              <a:cs typeface="Proxima Nova"/>
              <a:sym typeface="Proxima Nova"/>
            </a:endParaRPr>
          </a:p>
        </p:txBody>
      </p:sp>
      <p:sp>
        <p:nvSpPr>
          <p:cNvPr id="644" name="Google Shape;644;p35"/>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22</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36"/>
          <p:cNvSpPr txBox="1"/>
          <p:nvPr>
            <p:ph idx="1" type="body"/>
          </p:nvPr>
        </p:nvSpPr>
        <p:spPr>
          <a:xfrm>
            <a:off x="311700" y="1152475"/>
            <a:ext cx="85206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N=8: </a:t>
            </a:r>
            <a:r>
              <a:rPr b="1" lang="en" sz="1600">
                <a:solidFill>
                  <a:srgbClr val="FF0000"/>
                </a:solidFill>
              </a:rPr>
              <a:t>Pass 2</a:t>
            </a:r>
            <a:endParaRPr b="1" sz="1600">
              <a:solidFill>
                <a:srgbClr val="FF0000"/>
              </a:solidFill>
            </a:endParaRPr>
          </a:p>
          <a:p>
            <a:pPr indent="0" lvl="0" marL="0" rtl="0" algn="l">
              <a:lnSpc>
                <a:spcPct val="115000"/>
              </a:lnSpc>
              <a:spcBef>
                <a:spcPts val="0"/>
              </a:spcBef>
              <a:spcAft>
                <a:spcPts val="0"/>
              </a:spcAft>
              <a:buSzPct val="145161"/>
              <a:buNone/>
            </a:pPr>
            <a:r>
              <a:rPr lang="en" sz="1600"/>
              <a:t>Read 2 sorted runs of 4 pages into memory: 8 IOs; Write 1 sorted run of 8 pages to disk: 8 IOs</a:t>
            </a:r>
            <a:endParaRPr sz="1600"/>
          </a:p>
          <a:p>
            <a:pPr indent="0" lvl="0" marL="457200" marR="0" rtl="0" algn="l">
              <a:lnSpc>
                <a:spcPct val="115000"/>
              </a:lnSpc>
              <a:spcBef>
                <a:spcPts val="0"/>
              </a:spcBef>
              <a:spcAft>
                <a:spcPts val="0"/>
              </a:spcAft>
              <a:buSzPct val="145161"/>
              <a:buNone/>
            </a:pPr>
            <a:r>
              <a:t/>
            </a:r>
            <a:endParaRPr sz="1600"/>
          </a:p>
        </p:txBody>
      </p:sp>
      <p:sp>
        <p:nvSpPr>
          <p:cNvPr id="650" name="Google Shape;650;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651" name="Google Shape;651;p36"/>
          <p:cNvSpPr/>
          <p:nvPr/>
        </p:nvSpPr>
        <p:spPr>
          <a:xfrm>
            <a:off x="3356825" y="2332625"/>
            <a:ext cx="2718900" cy="3099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9900FF"/>
                </a:solidFill>
                <a:latin typeface="Proxima Nova"/>
                <a:ea typeface="Proxima Nova"/>
                <a:cs typeface="Proxima Nova"/>
                <a:sym typeface="Proxima Nova"/>
              </a:rPr>
              <a:t>6</a:t>
            </a:r>
            <a:r>
              <a:rPr b="0" i="0" lang="en" sz="1400" u="none" cap="none" strike="noStrike">
                <a:solidFill>
                  <a:srgbClr val="000000"/>
                </a:solidFill>
                <a:latin typeface="Proxima Nova"/>
                <a:ea typeface="Proxima Nova"/>
                <a:cs typeface="Proxima Nova"/>
                <a:sym typeface="Proxima Nova"/>
              </a:rPr>
              <a:t>, 9</a:t>
            </a:r>
            <a:endParaRPr b="0" i="0" sz="1400" u="none" cap="none" strike="noStrike">
              <a:solidFill>
                <a:srgbClr val="000000"/>
              </a:solidFill>
              <a:latin typeface="Proxima Nova"/>
              <a:ea typeface="Proxima Nova"/>
              <a:cs typeface="Proxima Nova"/>
              <a:sym typeface="Proxima Nova"/>
            </a:endParaRPr>
          </a:p>
        </p:txBody>
      </p:sp>
      <p:sp>
        <p:nvSpPr>
          <p:cNvPr id="652" name="Google Shape;652;p36"/>
          <p:cNvSpPr/>
          <p:nvPr/>
        </p:nvSpPr>
        <p:spPr>
          <a:xfrm>
            <a:off x="3356825" y="26425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FF0000"/>
                </a:solidFill>
                <a:latin typeface="Proxima Nova"/>
                <a:ea typeface="Proxima Nova"/>
                <a:cs typeface="Proxima Nova"/>
                <a:sym typeface="Proxima Nova"/>
              </a:rPr>
              <a:t>4</a:t>
            </a:r>
            <a:r>
              <a:rPr b="0" i="0" lang="en" sz="1400" u="none" cap="none" strike="noStrike">
                <a:solidFill>
                  <a:srgbClr val="000000"/>
                </a:solidFill>
                <a:latin typeface="Proxima Nova"/>
                <a:ea typeface="Proxima Nova"/>
                <a:cs typeface="Proxima Nova"/>
                <a:sym typeface="Proxima Nova"/>
              </a:rPr>
              <a:t>, 7</a:t>
            </a:r>
            <a:endParaRPr b="0" i="0" sz="1400" u="none" cap="none" strike="noStrike">
              <a:solidFill>
                <a:srgbClr val="FF0000"/>
              </a:solidFill>
              <a:latin typeface="Proxima Nova"/>
              <a:ea typeface="Proxima Nova"/>
              <a:cs typeface="Proxima Nova"/>
              <a:sym typeface="Proxima Nova"/>
            </a:endParaRPr>
          </a:p>
        </p:txBody>
      </p:sp>
      <p:sp>
        <p:nvSpPr>
          <p:cNvPr id="653" name="Google Shape;653;p36"/>
          <p:cNvSpPr/>
          <p:nvPr/>
        </p:nvSpPr>
        <p:spPr>
          <a:xfrm>
            <a:off x="3356825" y="29524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[unused]</a:t>
            </a:r>
            <a:endParaRPr b="0" i="0" sz="1400" u="none" cap="none" strike="noStrike">
              <a:solidFill>
                <a:srgbClr val="000000"/>
              </a:solidFill>
              <a:latin typeface="Proxima Nova"/>
              <a:ea typeface="Proxima Nova"/>
              <a:cs typeface="Proxima Nova"/>
              <a:sym typeface="Proxima Nova"/>
            </a:endParaRPr>
          </a:p>
        </p:txBody>
      </p:sp>
      <p:sp>
        <p:nvSpPr>
          <p:cNvPr id="654" name="Google Shape;654;p36"/>
          <p:cNvSpPr/>
          <p:nvPr/>
        </p:nvSpPr>
        <p:spPr>
          <a:xfrm>
            <a:off x="3356825" y="3264125"/>
            <a:ext cx="27189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 [empty]</a:t>
            </a:r>
            <a:endParaRPr b="0" i="0" sz="1400" u="none" cap="none" strike="noStrike">
              <a:solidFill>
                <a:srgbClr val="000000"/>
              </a:solidFill>
              <a:latin typeface="Proxima Nova"/>
              <a:ea typeface="Proxima Nova"/>
              <a:cs typeface="Proxima Nova"/>
              <a:sym typeface="Proxima Nova"/>
            </a:endParaRPr>
          </a:p>
        </p:txBody>
      </p:sp>
      <p:sp>
        <p:nvSpPr>
          <p:cNvPr id="655" name="Google Shape;655;p36"/>
          <p:cNvSpPr txBox="1"/>
          <p:nvPr/>
        </p:nvSpPr>
        <p:spPr>
          <a:xfrm>
            <a:off x="244150" y="2911838"/>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2: 1 sorted run of 4 pages</a:t>
            </a:r>
            <a:endParaRPr b="0" i="0" sz="1400" u="none" cap="none" strike="noStrike">
              <a:solidFill>
                <a:srgbClr val="000000"/>
              </a:solidFill>
              <a:latin typeface="Arial"/>
              <a:ea typeface="Arial"/>
              <a:cs typeface="Arial"/>
              <a:sym typeface="Arial"/>
            </a:endParaRPr>
          </a:p>
        </p:txBody>
      </p:sp>
      <p:sp>
        <p:nvSpPr>
          <p:cNvPr id="656" name="Google Shape;656;p36"/>
          <p:cNvSpPr/>
          <p:nvPr/>
        </p:nvSpPr>
        <p:spPr>
          <a:xfrm>
            <a:off x="1507025"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8, 11</a:t>
            </a:r>
            <a:endParaRPr b="0" i="0" sz="1400" u="none" cap="none" strike="noStrike">
              <a:solidFill>
                <a:srgbClr val="FF0000"/>
              </a:solidFill>
              <a:latin typeface="Proxima Nova"/>
              <a:ea typeface="Proxima Nova"/>
              <a:cs typeface="Proxima Nova"/>
              <a:sym typeface="Proxima Nova"/>
            </a:endParaRPr>
          </a:p>
        </p:txBody>
      </p:sp>
      <p:sp>
        <p:nvSpPr>
          <p:cNvPr id="657" name="Google Shape;657;p36"/>
          <p:cNvSpPr/>
          <p:nvPr/>
        </p:nvSpPr>
        <p:spPr>
          <a:xfrm>
            <a:off x="2138400"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12, 15</a:t>
            </a:r>
            <a:endParaRPr b="0" i="0" sz="1400" u="none" cap="none" strike="noStrike">
              <a:solidFill>
                <a:srgbClr val="FF0000"/>
              </a:solidFill>
              <a:latin typeface="Proxima Nova"/>
              <a:ea typeface="Proxima Nova"/>
              <a:cs typeface="Proxima Nova"/>
              <a:sym typeface="Proxima Nova"/>
            </a:endParaRPr>
          </a:p>
        </p:txBody>
      </p:sp>
      <p:sp>
        <p:nvSpPr>
          <p:cNvPr id="658" name="Google Shape;658;p36"/>
          <p:cNvSpPr txBox="1"/>
          <p:nvPr/>
        </p:nvSpPr>
        <p:spPr>
          <a:xfrm>
            <a:off x="205063" y="1806325"/>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1: 1 sorted run of 4 pages</a:t>
            </a:r>
            <a:endParaRPr b="0" i="0" sz="1400" u="none" cap="none" strike="noStrike">
              <a:solidFill>
                <a:srgbClr val="000000"/>
              </a:solidFill>
              <a:latin typeface="Arial"/>
              <a:ea typeface="Arial"/>
              <a:cs typeface="Arial"/>
              <a:sym typeface="Arial"/>
            </a:endParaRPr>
          </a:p>
        </p:txBody>
      </p:sp>
      <p:sp>
        <p:nvSpPr>
          <p:cNvPr id="659" name="Google Shape;659;p36"/>
          <p:cNvSpPr/>
          <p:nvPr/>
        </p:nvSpPr>
        <p:spPr>
          <a:xfrm>
            <a:off x="1467938" y="2155200"/>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10, 17</a:t>
            </a:r>
            <a:endParaRPr b="0" i="0" sz="1400" u="none" cap="none" strike="noStrike">
              <a:solidFill>
                <a:srgbClr val="FF0000"/>
              </a:solidFill>
              <a:latin typeface="Proxima Nova"/>
              <a:ea typeface="Proxima Nova"/>
              <a:cs typeface="Proxima Nova"/>
              <a:sym typeface="Proxima Nova"/>
            </a:endParaRPr>
          </a:p>
        </p:txBody>
      </p:sp>
      <p:sp>
        <p:nvSpPr>
          <p:cNvPr id="660" name="Google Shape;660;p36"/>
          <p:cNvSpPr/>
          <p:nvPr/>
        </p:nvSpPr>
        <p:spPr>
          <a:xfrm>
            <a:off x="2099313" y="2155200"/>
            <a:ext cx="7356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20, 25</a:t>
            </a:r>
            <a:endParaRPr b="0" i="0" sz="1400" u="none" cap="none" strike="noStrike">
              <a:solidFill>
                <a:srgbClr val="FF0000"/>
              </a:solidFill>
              <a:latin typeface="Proxima Nova"/>
              <a:ea typeface="Proxima Nova"/>
              <a:cs typeface="Proxima Nova"/>
              <a:sym typeface="Proxima Nova"/>
            </a:endParaRPr>
          </a:p>
        </p:txBody>
      </p:sp>
      <p:cxnSp>
        <p:nvCxnSpPr>
          <p:cNvPr id="661" name="Google Shape;661;p36"/>
          <p:cNvCxnSpPr>
            <a:stCxn id="660" idx="3"/>
            <a:endCxn id="651" idx="1"/>
          </p:cNvCxnSpPr>
          <p:nvPr/>
        </p:nvCxnSpPr>
        <p:spPr>
          <a:xfrm flipH="1" rot="10800000">
            <a:off x="2834913" y="2487600"/>
            <a:ext cx="522000" cy="5700"/>
          </a:xfrm>
          <a:prstGeom prst="straightConnector1">
            <a:avLst/>
          </a:prstGeom>
          <a:noFill/>
          <a:ln cap="flat" cmpd="sng" w="9525">
            <a:solidFill>
              <a:schemeClr val="dk2"/>
            </a:solidFill>
            <a:prstDash val="solid"/>
            <a:round/>
            <a:headEnd len="sm" w="sm" type="none"/>
            <a:tailEnd len="med" w="med" type="triangle"/>
          </a:ln>
        </p:spPr>
      </p:cxnSp>
      <p:cxnSp>
        <p:nvCxnSpPr>
          <p:cNvPr id="662" name="Google Shape;662;p36"/>
          <p:cNvCxnSpPr>
            <a:stCxn id="657" idx="3"/>
            <a:endCxn id="652" idx="1"/>
          </p:cNvCxnSpPr>
          <p:nvPr/>
        </p:nvCxnSpPr>
        <p:spPr>
          <a:xfrm flipH="1" rot="10800000">
            <a:off x="2769900" y="2797513"/>
            <a:ext cx="586800" cy="801300"/>
          </a:xfrm>
          <a:prstGeom prst="straightConnector1">
            <a:avLst/>
          </a:prstGeom>
          <a:noFill/>
          <a:ln cap="flat" cmpd="sng" w="9525">
            <a:solidFill>
              <a:schemeClr val="dk2"/>
            </a:solidFill>
            <a:prstDash val="solid"/>
            <a:round/>
            <a:headEnd len="sm" w="sm" type="none"/>
            <a:tailEnd len="med" w="med" type="triangle"/>
          </a:ln>
        </p:spPr>
      </p:cxnSp>
      <p:sp>
        <p:nvSpPr>
          <p:cNvPr id="663" name="Google Shape;663;p36"/>
          <p:cNvSpPr txBox="1"/>
          <p:nvPr/>
        </p:nvSpPr>
        <p:spPr>
          <a:xfrm>
            <a:off x="385425" y="4017375"/>
            <a:ext cx="71475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Reserve B-1 input buffers and 1 output buffer. Load 1 page from each run at a time. Store sorted results in output buffer. Write to disk when output buffer is full.</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664" name="Google Shape;664;p36"/>
          <p:cNvCxnSpPr/>
          <p:nvPr/>
        </p:nvCxnSpPr>
        <p:spPr>
          <a:xfrm flipH="1" rot="10800000">
            <a:off x="6075838" y="2950475"/>
            <a:ext cx="522000" cy="5700"/>
          </a:xfrm>
          <a:prstGeom prst="straightConnector1">
            <a:avLst/>
          </a:prstGeom>
          <a:noFill/>
          <a:ln cap="flat" cmpd="sng" w="9525">
            <a:solidFill>
              <a:schemeClr val="dk2"/>
            </a:solidFill>
            <a:prstDash val="solid"/>
            <a:round/>
            <a:headEnd len="sm" w="sm" type="none"/>
            <a:tailEnd len="med" w="med" type="triangle"/>
          </a:ln>
        </p:spPr>
      </p:cxnSp>
      <p:sp>
        <p:nvSpPr>
          <p:cNvPr id="665" name="Google Shape;665;p36"/>
          <p:cNvSpPr/>
          <p:nvPr/>
        </p:nvSpPr>
        <p:spPr>
          <a:xfrm>
            <a:off x="6597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0, 1</a:t>
            </a:r>
            <a:endParaRPr b="0" i="0" sz="1400" u="none" cap="none" strike="noStrike">
              <a:solidFill>
                <a:srgbClr val="FF0000"/>
              </a:solidFill>
              <a:latin typeface="Proxima Nova"/>
              <a:ea typeface="Proxima Nova"/>
              <a:cs typeface="Proxima Nova"/>
              <a:sym typeface="Proxima Nova"/>
            </a:endParaRPr>
          </a:p>
        </p:txBody>
      </p:sp>
      <p:sp>
        <p:nvSpPr>
          <p:cNvPr id="666" name="Google Shape;666;p36"/>
          <p:cNvSpPr/>
          <p:nvPr/>
        </p:nvSpPr>
        <p:spPr>
          <a:xfrm>
            <a:off x="72294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2, 3</a:t>
            </a:r>
            <a:endParaRPr b="0" i="0" sz="1400" u="none" cap="none" strike="noStrike">
              <a:solidFill>
                <a:srgbClr val="FF0000"/>
              </a:solidFill>
              <a:latin typeface="Proxima Nova"/>
              <a:ea typeface="Proxima Nova"/>
              <a:cs typeface="Proxima Nova"/>
              <a:sym typeface="Proxima Nova"/>
            </a:endParaRPr>
          </a:p>
        </p:txBody>
      </p:sp>
      <p:sp>
        <p:nvSpPr>
          <p:cNvPr id="667" name="Google Shape;667;p36"/>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22</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External Algorithms</a:t>
            </a:r>
            <a:endParaRPr>
              <a:latin typeface="Proxima Nova"/>
              <a:ea typeface="Proxima Nova"/>
              <a:cs typeface="Proxima Nova"/>
              <a:sym typeface="Proxima Nov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37"/>
          <p:cNvSpPr txBox="1"/>
          <p:nvPr>
            <p:ph idx="1" type="body"/>
          </p:nvPr>
        </p:nvSpPr>
        <p:spPr>
          <a:xfrm>
            <a:off x="311700" y="1152475"/>
            <a:ext cx="85206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N=8: </a:t>
            </a:r>
            <a:r>
              <a:rPr b="1" lang="en" sz="1600">
                <a:solidFill>
                  <a:srgbClr val="FF0000"/>
                </a:solidFill>
              </a:rPr>
              <a:t>Pass 2</a:t>
            </a:r>
            <a:endParaRPr b="1" sz="1600">
              <a:solidFill>
                <a:srgbClr val="FF0000"/>
              </a:solidFill>
            </a:endParaRPr>
          </a:p>
          <a:p>
            <a:pPr indent="0" lvl="0" marL="0" rtl="0" algn="l">
              <a:lnSpc>
                <a:spcPct val="115000"/>
              </a:lnSpc>
              <a:spcBef>
                <a:spcPts val="0"/>
              </a:spcBef>
              <a:spcAft>
                <a:spcPts val="0"/>
              </a:spcAft>
              <a:buSzPct val="145161"/>
              <a:buNone/>
            </a:pPr>
            <a:r>
              <a:rPr lang="en" sz="1600"/>
              <a:t>Read 2 sorted runs of 4 pages into memory: 8 IOs; Write 1 sorted run of 8 pages to disk: 8 IOs</a:t>
            </a:r>
            <a:endParaRPr sz="1600"/>
          </a:p>
          <a:p>
            <a:pPr indent="0" lvl="0" marL="457200" marR="0" rtl="0" algn="l">
              <a:lnSpc>
                <a:spcPct val="115000"/>
              </a:lnSpc>
              <a:spcBef>
                <a:spcPts val="0"/>
              </a:spcBef>
              <a:spcAft>
                <a:spcPts val="0"/>
              </a:spcAft>
              <a:buSzPct val="145161"/>
              <a:buNone/>
            </a:pPr>
            <a:r>
              <a:t/>
            </a:r>
            <a:endParaRPr sz="1600"/>
          </a:p>
        </p:txBody>
      </p:sp>
      <p:sp>
        <p:nvSpPr>
          <p:cNvPr id="673" name="Google Shape;673;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674" name="Google Shape;674;p37"/>
          <p:cNvSpPr/>
          <p:nvPr/>
        </p:nvSpPr>
        <p:spPr>
          <a:xfrm>
            <a:off x="3356825" y="2332625"/>
            <a:ext cx="2718900" cy="3099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9900FF"/>
                </a:solidFill>
                <a:latin typeface="Proxima Nova"/>
                <a:ea typeface="Proxima Nova"/>
                <a:cs typeface="Proxima Nova"/>
                <a:sym typeface="Proxima Nova"/>
              </a:rPr>
              <a:t>6</a:t>
            </a:r>
            <a:r>
              <a:rPr b="0" i="0" lang="en" sz="1400" u="none" cap="none" strike="noStrike">
                <a:solidFill>
                  <a:srgbClr val="000000"/>
                </a:solidFill>
                <a:latin typeface="Proxima Nova"/>
                <a:ea typeface="Proxima Nova"/>
                <a:cs typeface="Proxima Nova"/>
                <a:sym typeface="Proxima Nova"/>
              </a:rPr>
              <a:t>, 9</a:t>
            </a:r>
            <a:endParaRPr b="0" i="0" sz="1400" u="none" cap="none" strike="noStrike">
              <a:solidFill>
                <a:srgbClr val="000000"/>
              </a:solidFill>
              <a:latin typeface="Proxima Nova"/>
              <a:ea typeface="Proxima Nova"/>
              <a:cs typeface="Proxima Nova"/>
              <a:sym typeface="Proxima Nova"/>
            </a:endParaRPr>
          </a:p>
        </p:txBody>
      </p:sp>
      <p:sp>
        <p:nvSpPr>
          <p:cNvPr id="675" name="Google Shape;675;p37"/>
          <p:cNvSpPr/>
          <p:nvPr/>
        </p:nvSpPr>
        <p:spPr>
          <a:xfrm>
            <a:off x="3356825" y="26425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7</a:t>
            </a:r>
            <a:endParaRPr b="0" i="0" sz="1400" u="none" cap="none" strike="noStrike">
              <a:solidFill>
                <a:srgbClr val="FF0000"/>
              </a:solidFill>
              <a:latin typeface="Proxima Nova"/>
              <a:ea typeface="Proxima Nova"/>
              <a:cs typeface="Proxima Nova"/>
              <a:sym typeface="Proxima Nova"/>
            </a:endParaRPr>
          </a:p>
        </p:txBody>
      </p:sp>
      <p:sp>
        <p:nvSpPr>
          <p:cNvPr id="676" name="Google Shape;676;p37"/>
          <p:cNvSpPr/>
          <p:nvPr/>
        </p:nvSpPr>
        <p:spPr>
          <a:xfrm>
            <a:off x="3356825" y="29524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[unused]</a:t>
            </a:r>
            <a:endParaRPr b="0" i="0" sz="1400" u="none" cap="none" strike="noStrike">
              <a:solidFill>
                <a:srgbClr val="000000"/>
              </a:solidFill>
              <a:latin typeface="Proxima Nova"/>
              <a:ea typeface="Proxima Nova"/>
              <a:cs typeface="Proxima Nova"/>
              <a:sym typeface="Proxima Nova"/>
            </a:endParaRPr>
          </a:p>
        </p:txBody>
      </p:sp>
      <p:sp>
        <p:nvSpPr>
          <p:cNvPr id="677" name="Google Shape;677;p37"/>
          <p:cNvSpPr/>
          <p:nvPr/>
        </p:nvSpPr>
        <p:spPr>
          <a:xfrm>
            <a:off x="3356825" y="3264125"/>
            <a:ext cx="27189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 </a:t>
            </a:r>
            <a:r>
              <a:rPr b="0" i="0" lang="en" sz="1400" u="none" cap="none" strike="noStrike">
                <a:solidFill>
                  <a:srgbClr val="FF0000"/>
                </a:solidFill>
                <a:latin typeface="Proxima Nova"/>
                <a:ea typeface="Proxima Nova"/>
                <a:cs typeface="Proxima Nova"/>
                <a:sym typeface="Proxima Nova"/>
              </a:rPr>
              <a:t>4</a:t>
            </a:r>
            <a:endParaRPr b="0" i="0" sz="1400" u="none" cap="none" strike="noStrike">
              <a:solidFill>
                <a:srgbClr val="FF0000"/>
              </a:solidFill>
              <a:latin typeface="Proxima Nova"/>
              <a:ea typeface="Proxima Nova"/>
              <a:cs typeface="Proxima Nova"/>
              <a:sym typeface="Proxima Nova"/>
            </a:endParaRPr>
          </a:p>
        </p:txBody>
      </p:sp>
      <p:sp>
        <p:nvSpPr>
          <p:cNvPr id="678" name="Google Shape;678;p37"/>
          <p:cNvSpPr txBox="1"/>
          <p:nvPr/>
        </p:nvSpPr>
        <p:spPr>
          <a:xfrm>
            <a:off x="244150" y="2911838"/>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2: 1 sorted run of 4 pages</a:t>
            </a:r>
            <a:endParaRPr b="0" i="0" sz="1400" u="none" cap="none" strike="noStrike">
              <a:solidFill>
                <a:srgbClr val="000000"/>
              </a:solidFill>
              <a:latin typeface="Arial"/>
              <a:ea typeface="Arial"/>
              <a:cs typeface="Arial"/>
              <a:sym typeface="Arial"/>
            </a:endParaRPr>
          </a:p>
        </p:txBody>
      </p:sp>
      <p:sp>
        <p:nvSpPr>
          <p:cNvPr id="679" name="Google Shape;679;p37"/>
          <p:cNvSpPr/>
          <p:nvPr/>
        </p:nvSpPr>
        <p:spPr>
          <a:xfrm>
            <a:off x="1507025"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8, 11</a:t>
            </a:r>
            <a:endParaRPr b="0" i="0" sz="1400" u="none" cap="none" strike="noStrike">
              <a:solidFill>
                <a:srgbClr val="FF0000"/>
              </a:solidFill>
              <a:latin typeface="Proxima Nova"/>
              <a:ea typeface="Proxima Nova"/>
              <a:cs typeface="Proxima Nova"/>
              <a:sym typeface="Proxima Nova"/>
            </a:endParaRPr>
          </a:p>
        </p:txBody>
      </p:sp>
      <p:sp>
        <p:nvSpPr>
          <p:cNvPr id="680" name="Google Shape;680;p37"/>
          <p:cNvSpPr/>
          <p:nvPr/>
        </p:nvSpPr>
        <p:spPr>
          <a:xfrm>
            <a:off x="2138400"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12, 15</a:t>
            </a:r>
            <a:endParaRPr b="0" i="0" sz="1400" u="none" cap="none" strike="noStrike">
              <a:solidFill>
                <a:srgbClr val="FF0000"/>
              </a:solidFill>
              <a:latin typeface="Proxima Nova"/>
              <a:ea typeface="Proxima Nova"/>
              <a:cs typeface="Proxima Nova"/>
              <a:sym typeface="Proxima Nova"/>
            </a:endParaRPr>
          </a:p>
        </p:txBody>
      </p:sp>
      <p:sp>
        <p:nvSpPr>
          <p:cNvPr id="681" name="Google Shape;681;p37"/>
          <p:cNvSpPr txBox="1"/>
          <p:nvPr/>
        </p:nvSpPr>
        <p:spPr>
          <a:xfrm>
            <a:off x="205063" y="1806325"/>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1: 1 sorted run of 4 pages</a:t>
            </a:r>
            <a:endParaRPr b="0" i="0" sz="1400" u="none" cap="none" strike="noStrike">
              <a:solidFill>
                <a:srgbClr val="000000"/>
              </a:solidFill>
              <a:latin typeface="Arial"/>
              <a:ea typeface="Arial"/>
              <a:cs typeface="Arial"/>
              <a:sym typeface="Arial"/>
            </a:endParaRPr>
          </a:p>
        </p:txBody>
      </p:sp>
      <p:sp>
        <p:nvSpPr>
          <p:cNvPr id="682" name="Google Shape;682;p37"/>
          <p:cNvSpPr/>
          <p:nvPr/>
        </p:nvSpPr>
        <p:spPr>
          <a:xfrm>
            <a:off x="1467938" y="2155200"/>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10, 17</a:t>
            </a:r>
            <a:endParaRPr b="0" i="0" sz="1400" u="none" cap="none" strike="noStrike">
              <a:solidFill>
                <a:srgbClr val="FF0000"/>
              </a:solidFill>
              <a:latin typeface="Proxima Nova"/>
              <a:ea typeface="Proxima Nova"/>
              <a:cs typeface="Proxima Nova"/>
              <a:sym typeface="Proxima Nova"/>
            </a:endParaRPr>
          </a:p>
        </p:txBody>
      </p:sp>
      <p:sp>
        <p:nvSpPr>
          <p:cNvPr id="683" name="Google Shape;683;p37"/>
          <p:cNvSpPr/>
          <p:nvPr/>
        </p:nvSpPr>
        <p:spPr>
          <a:xfrm>
            <a:off x="2099313" y="2155200"/>
            <a:ext cx="7356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20, 25</a:t>
            </a:r>
            <a:endParaRPr b="0" i="0" sz="1400" u="none" cap="none" strike="noStrike">
              <a:solidFill>
                <a:srgbClr val="FF0000"/>
              </a:solidFill>
              <a:latin typeface="Proxima Nova"/>
              <a:ea typeface="Proxima Nova"/>
              <a:cs typeface="Proxima Nova"/>
              <a:sym typeface="Proxima Nova"/>
            </a:endParaRPr>
          </a:p>
        </p:txBody>
      </p:sp>
      <p:cxnSp>
        <p:nvCxnSpPr>
          <p:cNvPr id="684" name="Google Shape;684;p37"/>
          <p:cNvCxnSpPr>
            <a:stCxn id="683" idx="3"/>
            <a:endCxn id="674" idx="1"/>
          </p:cNvCxnSpPr>
          <p:nvPr/>
        </p:nvCxnSpPr>
        <p:spPr>
          <a:xfrm flipH="1" rot="10800000">
            <a:off x="2834913" y="2487600"/>
            <a:ext cx="522000" cy="5700"/>
          </a:xfrm>
          <a:prstGeom prst="straightConnector1">
            <a:avLst/>
          </a:prstGeom>
          <a:noFill/>
          <a:ln cap="flat" cmpd="sng" w="9525">
            <a:solidFill>
              <a:schemeClr val="dk2"/>
            </a:solidFill>
            <a:prstDash val="solid"/>
            <a:round/>
            <a:headEnd len="sm" w="sm" type="none"/>
            <a:tailEnd len="med" w="med" type="triangle"/>
          </a:ln>
        </p:spPr>
      </p:cxnSp>
      <p:cxnSp>
        <p:nvCxnSpPr>
          <p:cNvPr id="685" name="Google Shape;685;p37"/>
          <p:cNvCxnSpPr>
            <a:stCxn id="680" idx="3"/>
            <a:endCxn id="675" idx="1"/>
          </p:cNvCxnSpPr>
          <p:nvPr/>
        </p:nvCxnSpPr>
        <p:spPr>
          <a:xfrm flipH="1" rot="10800000">
            <a:off x="2769900" y="2797513"/>
            <a:ext cx="586800" cy="801300"/>
          </a:xfrm>
          <a:prstGeom prst="straightConnector1">
            <a:avLst/>
          </a:prstGeom>
          <a:noFill/>
          <a:ln cap="flat" cmpd="sng" w="9525">
            <a:solidFill>
              <a:schemeClr val="dk2"/>
            </a:solidFill>
            <a:prstDash val="solid"/>
            <a:round/>
            <a:headEnd len="sm" w="sm" type="none"/>
            <a:tailEnd len="med" w="med" type="triangle"/>
          </a:ln>
        </p:spPr>
      </p:cxnSp>
      <p:sp>
        <p:nvSpPr>
          <p:cNvPr id="686" name="Google Shape;686;p37"/>
          <p:cNvSpPr txBox="1"/>
          <p:nvPr/>
        </p:nvSpPr>
        <p:spPr>
          <a:xfrm>
            <a:off x="385425" y="4017375"/>
            <a:ext cx="71475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Reserve B-1 input buffers and 1 output buffer. Load 1 page from each run at a time. Store sorted results in output buffer. Write to disk when output buffer is full.</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687" name="Google Shape;687;p37"/>
          <p:cNvCxnSpPr/>
          <p:nvPr/>
        </p:nvCxnSpPr>
        <p:spPr>
          <a:xfrm flipH="1" rot="10800000">
            <a:off x="6075838" y="2950475"/>
            <a:ext cx="522000" cy="5700"/>
          </a:xfrm>
          <a:prstGeom prst="straightConnector1">
            <a:avLst/>
          </a:prstGeom>
          <a:noFill/>
          <a:ln cap="flat" cmpd="sng" w="9525">
            <a:solidFill>
              <a:schemeClr val="dk2"/>
            </a:solidFill>
            <a:prstDash val="solid"/>
            <a:round/>
            <a:headEnd len="sm" w="sm" type="none"/>
            <a:tailEnd len="med" w="med" type="triangle"/>
          </a:ln>
        </p:spPr>
      </p:cxnSp>
      <p:sp>
        <p:nvSpPr>
          <p:cNvPr id="688" name="Google Shape;688;p37"/>
          <p:cNvSpPr/>
          <p:nvPr/>
        </p:nvSpPr>
        <p:spPr>
          <a:xfrm>
            <a:off x="6597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0, 1</a:t>
            </a:r>
            <a:endParaRPr b="0" i="0" sz="1400" u="none" cap="none" strike="noStrike">
              <a:solidFill>
                <a:srgbClr val="FF0000"/>
              </a:solidFill>
              <a:latin typeface="Proxima Nova"/>
              <a:ea typeface="Proxima Nova"/>
              <a:cs typeface="Proxima Nova"/>
              <a:sym typeface="Proxima Nova"/>
            </a:endParaRPr>
          </a:p>
        </p:txBody>
      </p:sp>
      <p:sp>
        <p:nvSpPr>
          <p:cNvPr id="689" name="Google Shape;689;p37"/>
          <p:cNvSpPr/>
          <p:nvPr/>
        </p:nvSpPr>
        <p:spPr>
          <a:xfrm>
            <a:off x="72294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2, 3</a:t>
            </a:r>
            <a:endParaRPr b="0" i="0" sz="1400" u="none" cap="none" strike="noStrike">
              <a:solidFill>
                <a:srgbClr val="FF0000"/>
              </a:solidFill>
              <a:latin typeface="Proxima Nova"/>
              <a:ea typeface="Proxima Nova"/>
              <a:cs typeface="Proxima Nova"/>
              <a:sym typeface="Proxima Nova"/>
            </a:endParaRPr>
          </a:p>
        </p:txBody>
      </p:sp>
      <p:sp>
        <p:nvSpPr>
          <p:cNvPr id="690" name="Google Shape;690;p37"/>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22</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38"/>
          <p:cNvSpPr txBox="1"/>
          <p:nvPr>
            <p:ph idx="1" type="body"/>
          </p:nvPr>
        </p:nvSpPr>
        <p:spPr>
          <a:xfrm>
            <a:off x="311700" y="1152475"/>
            <a:ext cx="85206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N=8: </a:t>
            </a:r>
            <a:r>
              <a:rPr b="1" lang="en" sz="1600">
                <a:solidFill>
                  <a:srgbClr val="FF0000"/>
                </a:solidFill>
              </a:rPr>
              <a:t>Pass 2</a:t>
            </a:r>
            <a:endParaRPr b="1" sz="1600">
              <a:solidFill>
                <a:srgbClr val="FF0000"/>
              </a:solidFill>
            </a:endParaRPr>
          </a:p>
          <a:p>
            <a:pPr indent="0" lvl="0" marL="0" rtl="0" algn="l">
              <a:lnSpc>
                <a:spcPct val="115000"/>
              </a:lnSpc>
              <a:spcBef>
                <a:spcPts val="0"/>
              </a:spcBef>
              <a:spcAft>
                <a:spcPts val="0"/>
              </a:spcAft>
              <a:buSzPct val="145161"/>
              <a:buNone/>
            </a:pPr>
            <a:r>
              <a:rPr lang="en" sz="1600"/>
              <a:t>Read 2 sorted runs of 4 pages into memory: 8 IOs; Write 1 sorted run of 8 pages to disk: 8 IOs</a:t>
            </a:r>
            <a:endParaRPr sz="1600"/>
          </a:p>
          <a:p>
            <a:pPr indent="0" lvl="0" marL="457200" marR="0" rtl="0" algn="l">
              <a:lnSpc>
                <a:spcPct val="115000"/>
              </a:lnSpc>
              <a:spcBef>
                <a:spcPts val="0"/>
              </a:spcBef>
              <a:spcAft>
                <a:spcPts val="0"/>
              </a:spcAft>
              <a:buSzPct val="145161"/>
              <a:buNone/>
            </a:pPr>
            <a:r>
              <a:t/>
            </a:r>
            <a:endParaRPr sz="1600"/>
          </a:p>
        </p:txBody>
      </p:sp>
      <p:sp>
        <p:nvSpPr>
          <p:cNvPr id="696" name="Google Shape;696;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697" name="Google Shape;697;p38"/>
          <p:cNvSpPr/>
          <p:nvPr/>
        </p:nvSpPr>
        <p:spPr>
          <a:xfrm>
            <a:off x="3356825" y="2332625"/>
            <a:ext cx="2718900" cy="3099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FF0000"/>
                </a:solidFill>
                <a:latin typeface="Proxima Nova"/>
                <a:ea typeface="Proxima Nova"/>
                <a:cs typeface="Proxima Nova"/>
                <a:sym typeface="Proxima Nova"/>
              </a:rPr>
              <a:t>6</a:t>
            </a:r>
            <a:r>
              <a:rPr b="0" i="0" lang="en" sz="1400" u="none" cap="none" strike="noStrike">
                <a:solidFill>
                  <a:srgbClr val="000000"/>
                </a:solidFill>
                <a:latin typeface="Proxima Nova"/>
                <a:ea typeface="Proxima Nova"/>
                <a:cs typeface="Proxima Nova"/>
                <a:sym typeface="Proxima Nova"/>
              </a:rPr>
              <a:t>, 9</a:t>
            </a:r>
            <a:endParaRPr b="0" i="0" sz="1400" u="none" cap="none" strike="noStrike">
              <a:solidFill>
                <a:srgbClr val="000000"/>
              </a:solidFill>
              <a:latin typeface="Proxima Nova"/>
              <a:ea typeface="Proxima Nova"/>
              <a:cs typeface="Proxima Nova"/>
              <a:sym typeface="Proxima Nova"/>
            </a:endParaRPr>
          </a:p>
        </p:txBody>
      </p:sp>
      <p:sp>
        <p:nvSpPr>
          <p:cNvPr id="698" name="Google Shape;698;p38"/>
          <p:cNvSpPr/>
          <p:nvPr/>
        </p:nvSpPr>
        <p:spPr>
          <a:xfrm>
            <a:off x="3356825" y="26425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9900FF"/>
                </a:solidFill>
                <a:latin typeface="Proxima Nova"/>
                <a:ea typeface="Proxima Nova"/>
                <a:cs typeface="Proxima Nova"/>
                <a:sym typeface="Proxima Nova"/>
              </a:rPr>
              <a:t>7</a:t>
            </a:r>
            <a:endParaRPr b="0" i="0" sz="1400" u="none" cap="none" strike="noStrike">
              <a:solidFill>
                <a:srgbClr val="9900FF"/>
              </a:solidFill>
              <a:latin typeface="Proxima Nova"/>
              <a:ea typeface="Proxima Nova"/>
              <a:cs typeface="Proxima Nova"/>
              <a:sym typeface="Proxima Nova"/>
            </a:endParaRPr>
          </a:p>
        </p:txBody>
      </p:sp>
      <p:sp>
        <p:nvSpPr>
          <p:cNvPr id="699" name="Google Shape;699;p38"/>
          <p:cNvSpPr/>
          <p:nvPr/>
        </p:nvSpPr>
        <p:spPr>
          <a:xfrm>
            <a:off x="3356825" y="29524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[unused]</a:t>
            </a:r>
            <a:endParaRPr b="0" i="0" sz="1400" u="none" cap="none" strike="noStrike">
              <a:solidFill>
                <a:srgbClr val="000000"/>
              </a:solidFill>
              <a:latin typeface="Proxima Nova"/>
              <a:ea typeface="Proxima Nova"/>
              <a:cs typeface="Proxima Nova"/>
              <a:sym typeface="Proxima Nova"/>
            </a:endParaRPr>
          </a:p>
        </p:txBody>
      </p:sp>
      <p:sp>
        <p:nvSpPr>
          <p:cNvPr id="700" name="Google Shape;700;p38"/>
          <p:cNvSpPr/>
          <p:nvPr/>
        </p:nvSpPr>
        <p:spPr>
          <a:xfrm>
            <a:off x="3356825" y="3264125"/>
            <a:ext cx="27189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 4</a:t>
            </a:r>
            <a:endParaRPr b="0" i="0" sz="1400" u="none" cap="none" strike="noStrike">
              <a:solidFill>
                <a:srgbClr val="000000"/>
              </a:solidFill>
              <a:latin typeface="Proxima Nova"/>
              <a:ea typeface="Proxima Nova"/>
              <a:cs typeface="Proxima Nova"/>
              <a:sym typeface="Proxima Nova"/>
            </a:endParaRPr>
          </a:p>
        </p:txBody>
      </p:sp>
      <p:sp>
        <p:nvSpPr>
          <p:cNvPr id="701" name="Google Shape;701;p38"/>
          <p:cNvSpPr txBox="1"/>
          <p:nvPr/>
        </p:nvSpPr>
        <p:spPr>
          <a:xfrm>
            <a:off x="244150" y="2911838"/>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2: 1 sorted run of 4 pages</a:t>
            </a:r>
            <a:endParaRPr b="0" i="0" sz="1400" u="none" cap="none" strike="noStrike">
              <a:solidFill>
                <a:srgbClr val="000000"/>
              </a:solidFill>
              <a:latin typeface="Arial"/>
              <a:ea typeface="Arial"/>
              <a:cs typeface="Arial"/>
              <a:sym typeface="Arial"/>
            </a:endParaRPr>
          </a:p>
        </p:txBody>
      </p:sp>
      <p:sp>
        <p:nvSpPr>
          <p:cNvPr id="702" name="Google Shape;702;p38"/>
          <p:cNvSpPr/>
          <p:nvPr/>
        </p:nvSpPr>
        <p:spPr>
          <a:xfrm>
            <a:off x="1507025"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8, 11</a:t>
            </a:r>
            <a:endParaRPr b="0" i="0" sz="1400" u="none" cap="none" strike="noStrike">
              <a:solidFill>
                <a:srgbClr val="FF0000"/>
              </a:solidFill>
              <a:latin typeface="Proxima Nova"/>
              <a:ea typeface="Proxima Nova"/>
              <a:cs typeface="Proxima Nova"/>
              <a:sym typeface="Proxima Nova"/>
            </a:endParaRPr>
          </a:p>
        </p:txBody>
      </p:sp>
      <p:sp>
        <p:nvSpPr>
          <p:cNvPr id="703" name="Google Shape;703;p38"/>
          <p:cNvSpPr/>
          <p:nvPr/>
        </p:nvSpPr>
        <p:spPr>
          <a:xfrm>
            <a:off x="2138400"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12, 15</a:t>
            </a:r>
            <a:endParaRPr b="0" i="0" sz="1400" u="none" cap="none" strike="noStrike">
              <a:solidFill>
                <a:srgbClr val="FF0000"/>
              </a:solidFill>
              <a:latin typeface="Proxima Nova"/>
              <a:ea typeface="Proxima Nova"/>
              <a:cs typeface="Proxima Nova"/>
              <a:sym typeface="Proxima Nova"/>
            </a:endParaRPr>
          </a:p>
        </p:txBody>
      </p:sp>
      <p:sp>
        <p:nvSpPr>
          <p:cNvPr id="704" name="Google Shape;704;p38"/>
          <p:cNvSpPr txBox="1"/>
          <p:nvPr/>
        </p:nvSpPr>
        <p:spPr>
          <a:xfrm>
            <a:off x="205063" y="1806325"/>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1: 1 sorted run of 4 pages</a:t>
            </a:r>
            <a:endParaRPr b="0" i="0" sz="1400" u="none" cap="none" strike="noStrike">
              <a:solidFill>
                <a:srgbClr val="000000"/>
              </a:solidFill>
              <a:latin typeface="Arial"/>
              <a:ea typeface="Arial"/>
              <a:cs typeface="Arial"/>
              <a:sym typeface="Arial"/>
            </a:endParaRPr>
          </a:p>
        </p:txBody>
      </p:sp>
      <p:sp>
        <p:nvSpPr>
          <p:cNvPr id="705" name="Google Shape;705;p38"/>
          <p:cNvSpPr/>
          <p:nvPr/>
        </p:nvSpPr>
        <p:spPr>
          <a:xfrm>
            <a:off x="1467938" y="2155200"/>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10, 17</a:t>
            </a:r>
            <a:endParaRPr b="0" i="0" sz="1400" u="none" cap="none" strike="noStrike">
              <a:solidFill>
                <a:srgbClr val="FF0000"/>
              </a:solidFill>
              <a:latin typeface="Proxima Nova"/>
              <a:ea typeface="Proxima Nova"/>
              <a:cs typeface="Proxima Nova"/>
              <a:sym typeface="Proxima Nova"/>
            </a:endParaRPr>
          </a:p>
        </p:txBody>
      </p:sp>
      <p:sp>
        <p:nvSpPr>
          <p:cNvPr id="706" name="Google Shape;706;p38"/>
          <p:cNvSpPr/>
          <p:nvPr/>
        </p:nvSpPr>
        <p:spPr>
          <a:xfrm>
            <a:off x="2099313" y="2155200"/>
            <a:ext cx="7356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20, 25</a:t>
            </a:r>
            <a:endParaRPr b="0" i="0" sz="1400" u="none" cap="none" strike="noStrike">
              <a:solidFill>
                <a:srgbClr val="FF0000"/>
              </a:solidFill>
              <a:latin typeface="Proxima Nova"/>
              <a:ea typeface="Proxima Nova"/>
              <a:cs typeface="Proxima Nova"/>
              <a:sym typeface="Proxima Nova"/>
            </a:endParaRPr>
          </a:p>
        </p:txBody>
      </p:sp>
      <p:cxnSp>
        <p:nvCxnSpPr>
          <p:cNvPr id="707" name="Google Shape;707;p38"/>
          <p:cNvCxnSpPr>
            <a:stCxn id="706" idx="3"/>
            <a:endCxn id="697" idx="1"/>
          </p:cNvCxnSpPr>
          <p:nvPr/>
        </p:nvCxnSpPr>
        <p:spPr>
          <a:xfrm flipH="1" rot="10800000">
            <a:off x="2834913" y="2487600"/>
            <a:ext cx="522000" cy="5700"/>
          </a:xfrm>
          <a:prstGeom prst="straightConnector1">
            <a:avLst/>
          </a:prstGeom>
          <a:noFill/>
          <a:ln cap="flat" cmpd="sng" w="9525">
            <a:solidFill>
              <a:schemeClr val="dk2"/>
            </a:solidFill>
            <a:prstDash val="solid"/>
            <a:round/>
            <a:headEnd len="sm" w="sm" type="none"/>
            <a:tailEnd len="med" w="med" type="triangle"/>
          </a:ln>
        </p:spPr>
      </p:cxnSp>
      <p:cxnSp>
        <p:nvCxnSpPr>
          <p:cNvPr id="708" name="Google Shape;708;p38"/>
          <p:cNvCxnSpPr>
            <a:stCxn id="703" idx="3"/>
            <a:endCxn id="698" idx="1"/>
          </p:cNvCxnSpPr>
          <p:nvPr/>
        </p:nvCxnSpPr>
        <p:spPr>
          <a:xfrm flipH="1" rot="10800000">
            <a:off x="2769900" y="2797513"/>
            <a:ext cx="586800" cy="801300"/>
          </a:xfrm>
          <a:prstGeom prst="straightConnector1">
            <a:avLst/>
          </a:prstGeom>
          <a:noFill/>
          <a:ln cap="flat" cmpd="sng" w="9525">
            <a:solidFill>
              <a:schemeClr val="dk2"/>
            </a:solidFill>
            <a:prstDash val="solid"/>
            <a:round/>
            <a:headEnd len="sm" w="sm" type="none"/>
            <a:tailEnd len="med" w="med" type="triangle"/>
          </a:ln>
        </p:spPr>
      </p:cxnSp>
      <p:sp>
        <p:nvSpPr>
          <p:cNvPr id="709" name="Google Shape;709;p38"/>
          <p:cNvSpPr txBox="1"/>
          <p:nvPr/>
        </p:nvSpPr>
        <p:spPr>
          <a:xfrm>
            <a:off x="385425" y="4017375"/>
            <a:ext cx="71475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Reserve B-1 input buffers and 1 output buffer. Load 1 page from each run at a time. Store sorted results in output buffer. Write to disk when output buffer is full.</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710" name="Google Shape;710;p38"/>
          <p:cNvCxnSpPr/>
          <p:nvPr/>
        </p:nvCxnSpPr>
        <p:spPr>
          <a:xfrm flipH="1" rot="10800000">
            <a:off x="6075838" y="2950475"/>
            <a:ext cx="522000" cy="5700"/>
          </a:xfrm>
          <a:prstGeom prst="straightConnector1">
            <a:avLst/>
          </a:prstGeom>
          <a:noFill/>
          <a:ln cap="flat" cmpd="sng" w="9525">
            <a:solidFill>
              <a:schemeClr val="dk2"/>
            </a:solidFill>
            <a:prstDash val="solid"/>
            <a:round/>
            <a:headEnd len="sm" w="sm" type="none"/>
            <a:tailEnd len="med" w="med" type="triangle"/>
          </a:ln>
        </p:spPr>
      </p:cxnSp>
      <p:sp>
        <p:nvSpPr>
          <p:cNvPr id="711" name="Google Shape;711;p38"/>
          <p:cNvSpPr/>
          <p:nvPr/>
        </p:nvSpPr>
        <p:spPr>
          <a:xfrm>
            <a:off x="6597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0, 1</a:t>
            </a:r>
            <a:endParaRPr b="0" i="0" sz="1400" u="none" cap="none" strike="noStrike">
              <a:solidFill>
                <a:srgbClr val="FF0000"/>
              </a:solidFill>
              <a:latin typeface="Proxima Nova"/>
              <a:ea typeface="Proxima Nova"/>
              <a:cs typeface="Proxima Nova"/>
              <a:sym typeface="Proxima Nova"/>
            </a:endParaRPr>
          </a:p>
        </p:txBody>
      </p:sp>
      <p:sp>
        <p:nvSpPr>
          <p:cNvPr id="712" name="Google Shape;712;p38"/>
          <p:cNvSpPr/>
          <p:nvPr/>
        </p:nvSpPr>
        <p:spPr>
          <a:xfrm>
            <a:off x="72294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2, 3</a:t>
            </a:r>
            <a:endParaRPr b="0" i="0" sz="1400" u="none" cap="none" strike="noStrike">
              <a:solidFill>
                <a:srgbClr val="FF0000"/>
              </a:solidFill>
              <a:latin typeface="Proxima Nova"/>
              <a:ea typeface="Proxima Nova"/>
              <a:cs typeface="Proxima Nova"/>
              <a:sym typeface="Proxima Nova"/>
            </a:endParaRPr>
          </a:p>
        </p:txBody>
      </p:sp>
      <p:sp>
        <p:nvSpPr>
          <p:cNvPr id="713" name="Google Shape;713;p38"/>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22</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39"/>
          <p:cNvSpPr txBox="1"/>
          <p:nvPr>
            <p:ph idx="1" type="body"/>
          </p:nvPr>
        </p:nvSpPr>
        <p:spPr>
          <a:xfrm>
            <a:off x="311700" y="1152475"/>
            <a:ext cx="85206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N=8: </a:t>
            </a:r>
            <a:r>
              <a:rPr b="1" lang="en" sz="1600">
                <a:solidFill>
                  <a:srgbClr val="FF0000"/>
                </a:solidFill>
              </a:rPr>
              <a:t>Pass 2</a:t>
            </a:r>
            <a:endParaRPr b="1" sz="1600">
              <a:solidFill>
                <a:srgbClr val="FF0000"/>
              </a:solidFill>
            </a:endParaRPr>
          </a:p>
          <a:p>
            <a:pPr indent="0" lvl="0" marL="0" rtl="0" algn="l">
              <a:lnSpc>
                <a:spcPct val="115000"/>
              </a:lnSpc>
              <a:spcBef>
                <a:spcPts val="0"/>
              </a:spcBef>
              <a:spcAft>
                <a:spcPts val="0"/>
              </a:spcAft>
              <a:buSzPct val="145161"/>
              <a:buNone/>
            </a:pPr>
            <a:r>
              <a:rPr lang="en" sz="1600"/>
              <a:t>Read 2 sorted runs of 4 pages into memory: 8 IOs; Write 1 sorted run of 8 pages to disk: 8 IOs</a:t>
            </a:r>
            <a:endParaRPr sz="1600"/>
          </a:p>
          <a:p>
            <a:pPr indent="0" lvl="0" marL="457200" marR="0" rtl="0" algn="l">
              <a:lnSpc>
                <a:spcPct val="115000"/>
              </a:lnSpc>
              <a:spcBef>
                <a:spcPts val="0"/>
              </a:spcBef>
              <a:spcAft>
                <a:spcPts val="0"/>
              </a:spcAft>
              <a:buSzPct val="145161"/>
              <a:buNone/>
            </a:pPr>
            <a:r>
              <a:t/>
            </a:r>
            <a:endParaRPr sz="1600"/>
          </a:p>
        </p:txBody>
      </p:sp>
      <p:sp>
        <p:nvSpPr>
          <p:cNvPr id="719" name="Google Shape;719;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720" name="Google Shape;720;p39"/>
          <p:cNvSpPr/>
          <p:nvPr/>
        </p:nvSpPr>
        <p:spPr>
          <a:xfrm>
            <a:off x="3356825" y="2332625"/>
            <a:ext cx="2718900" cy="3099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9</a:t>
            </a:r>
            <a:endParaRPr b="0" i="0" sz="1400" u="none" cap="none" strike="noStrike">
              <a:solidFill>
                <a:srgbClr val="000000"/>
              </a:solidFill>
              <a:latin typeface="Proxima Nova"/>
              <a:ea typeface="Proxima Nova"/>
              <a:cs typeface="Proxima Nova"/>
              <a:sym typeface="Proxima Nova"/>
            </a:endParaRPr>
          </a:p>
        </p:txBody>
      </p:sp>
      <p:sp>
        <p:nvSpPr>
          <p:cNvPr id="721" name="Google Shape;721;p39"/>
          <p:cNvSpPr/>
          <p:nvPr/>
        </p:nvSpPr>
        <p:spPr>
          <a:xfrm>
            <a:off x="3356825" y="26425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9900FF"/>
                </a:solidFill>
                <a:latin typeface="Proxima Nova"/>
                <a:ea typeface="Proxima Nova"/>
                <a:cs typeface="Proxima Nova"/>
                <a:sym typeface="Proxima Nova"/>
              </a:rPr>
              <a:t>7</a:t>
            </a:r>
            <a:endParaRPr b="0" i="0" sz="1400" u="none" cap="none" strike="noStrike">
              <a:solidFill>
                <a:srgbClr val="9900FF"/>
              </a:solidFill>
              <a:latin typeface="Proxima Nova"/>
              <a:ea typeface="Proxima Nova"/>
              <a:cs typeface="Proxima Nova"/>
              <a:sym typeface="Proxima Nova"/>
            </a:endParaRPr>
          </a:p>
        </p:txBody>
      </p:sp>
      <p:sp>
        <p:nvSpPr>
          <p:cNvPr id="722" name="Google Shape;722;p39"/>
          <p:cNvSpPr/>
          <p:nvPr/>
        </p:nvSpPr>
        <p:spPr>
          <a:xfrm>
            <a:off x="3356825" y="29524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[unused]</a:t>
            </a:r>
            <a:endParaRPr b="0" i="0" sz="1400" u="none" cap="none" strike="noStrike">
              <a:solidFill>
                <a:srgbClr val="000000"/>
              </a:solidFill>
              <a:latin typeface="Proxima Nova"/>
              <a:ea typeface="Proxima Nova"/>
              <a:cs typeface="Proxima Nova"/>
              <a:sym typeface="Proxima Nova"/>
            </a:endParaRPr>
          </a:p>
        </p:txBody>
      </p:sp>
      <p:sp>
        <p:nvSpPr>
          <p:cNvPr id="723" name="Google Shape;723;p39"/>
          <p:cNvSpPr/>
          <p:nvPr/>
        </p:nvSpPr>
        <p:spPr>
          <a:xfrm>
            <a:off x="3356825" y="3264125"/>
            <a:ext cx="27189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 4, </a:t>
            </a:r>
            <a:r>
              <a:rPr b="0" i="0" lang="en" sz="1400" u="none" cap="none" strike="noStrike">
                <a:solidFill>
                  <a:srgbClr val="FF0000"/>
                </a:solidFill>
                <a:latin typeface="Proxima Nova"/>
                <a:ea typeface="Proxima Nova"/>
                <a:cs typeface="Proxima Nova"/>
                <a:sym typeface="Proxima Nova"/>
              </a:rPr>
              <a:t>6</a:t>
            </a:r>
            <a:endParaRPr b="0" i="0" sz="1400" u="none" cap="none" strike="noStrike">
              <a:solidFill>
                <a:srgbClr val="000000"/>
              </a:solidFill>
              <a:latin typeface="Proxima Nova"/>
              <a:ea typeface="Proxima Nova"/>
              <a:cs typeface="Proxima Nova"/>
              <a:sym typeface="Proxima Nova"/>
            </a:endParaRPr>
          </a:p>
        </p:txBody>
      </p:sp>
      <p:sp>
        <p:nvSpPr>
          <p:cNvPr id="724" name="Google Shape;724;p39"/>
          <p:cNvSpPr txBox="1"/>
          <p:nvPr/>
        </p:nvSpPr>
        <p:spPr>
          <a:xfrm>
            <a:off x="244150" y="2911838"/>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2: 1 sorted run of 4 pages</a:t>
            </a:r>
            <a:endParaRPr b="0" i="0" sz="1400" u="none" cap="none" strike="noStrike">
              <a:solidFill>
                <a:srgbClr val="000000"/>
              </a:solidFill>
              <a:latin typeface="Arial"/>
              <a:ea typeface="Arial"/>
              <a:cs typeface="Arial"/>
              <a:sym typeface="Arial"/>
            </a:endParaRPr>
          </a:p>
        </p:txBody>
      </p:sp>
      <p:sp>
        <p:nvSpPr>
          <p:cNvPr id="725" name="Google Shape;725;p39"/>
          <p:cNvSpPr/>
          <p:nvPr/>
        </p:nvSpPr>
        <p:spPr>
          <a:xfrm>
            <a:off x="1507025"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8, 11</a:t>
            </a:r>
            <a:endParaRPr b="0" i="0" sz="1400" u="none" cap="none" strike="noStrike">
              <a:solidFill>
                <a:srgbClr val="FF0000"/>
              </a:solidFill>
              <a:latin typeface="Proxima Nova"/>
              <a:ea typeface="Proxima Nova"/>
              <a:cs typeface="Proxima Nova"/>
              <a:sym typeface="Proxima Nova"/>
            </a:endParaRPr>
          </a:p>
        </p:txBody>
      </p:sp>
      <p:sp>
        <p:nvSpPr>
          <p:cNvPr id="726" name="Google Shape;726;p39"/>
          <p:cNvSpPr/>
          <p:nvPr/>
        </p:nvSpPr>
        <p:spPr>
          <a:xfrm>
            <a:off x="2138400"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12, 15</a:t>
            </a:r>
            <a:endParaRPr b="0" i="0" sz="1400" u="none" cap="none" strike="noStrike">
              <a:solidFill>
                <a:srgbClr val="FF0000"/>
              </a:solidFill>
              <a:latin typeface="Proxima Nova"/>
              <a:ea typeface="Proxima Nova"/>
              <a:cs typeface="Proxima Nova"/>
              <a:sym typeface="Proxima Nova"/>
            </a:endParaRPr>
          </a:p>
        </p:txBody>
      </p:sp>
      <p:sp>
        <p:nvSpPr>
          <p:cNvPr id="727" name="Google Shape;727;p39"/>
          <p:cNvSpPr txBox="1"/>
          <p:nvPr/>
        </p:nvSpPr>
        <p:spPr>
          <a:xfrm>
            <a:off x="205063" y="1806325"/>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1: 1 sorted run of 4 pages</a:t>
            </a:r>
            <a:endParaRPr b="0" i="0" sz="1400" u="none" cap="none" strike="noStrike">
              <a:solidFill>
                <a:srgbClr val="000000"/>
              </a:solidFill>
              <a:latin typeface="Arial"/>
              <a:ea typeface="Arial"/>
              <a:cs typeface="Arial"/>
              <a:sym typeface="Arial"/>
            </a:endParaRPr>
          </a:p>
        </p:txBody>
      </p:sp>
      <p:sp>
        <p:nvSpPr>
          <p:cNvPr id="728" name="Google Shape;728;p39"/>
          <p:cNvSpPr/>
          <p:nvPr/>
        </p:nvSpPr>
        <p:spPr>
          <a:xfrm>
            <a:off x="1467938" y="2155200"/>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10, 17</a:t>
            </a:r>
            <a:endParaRPr b="0" i="0" sz="1400" u="none" cap="none" strike="noStrike">
              <a:solidFill>
                <a:srgbClr val="FF0000"/>
              </a:solidFill>
              <a:latin typeface="Proxima Nova"/>
              <a:ea typeface="Proxima Nova"/>
              <a:cs typeface="Proxima Nova"/>
              <a:sym typeface="Proxima Nova"/>
            </a:endParaRPr>
          </a:p>
        </p:txBody>
      </p:sp>
      <p:sp>
        <p:nvSpPr>
          <p:cNvPr id="729" name="Google Shape;729;p39"/>
          <p:cNvSpPr/>
          <p:nvPr/>
        </p:nvSpPr>
        <p:spPr>
          <a:xfrm>
            <a:off x="2099313" y="2155200"/>
            <a:ext cx="7356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20, 25</a:t>
            </a:r>
            <a:endParaRPr b="0" i="0" sz="1400" u="none" cap="none" strike="noStrike">
              <a:solidFill>
                <a:srgbClr val="FF0000"/>
              </a:solidFill>
              <a:latin typeface="Proxima Nova"/>
              <a:ea typeface="Proxima Nova"/>
              <a:cs typeface="Proxima Nova"/>
              <a:sym typeface="Proxima Nova"/>
            </a:endParaRPr>
          </a:p>
        </p:txBody>
      </p:sp>
      <p:cxnSp>
        <p:nvCxnSpPr>
          <p:cNvPr id="730" name="Google Shape;730;p39"/>
          <p:cNvCxnSpPr>
            <a:stCxn id="729" idx="3"/>
            <a:endCxn id="720" idx="1"/>
          </p:cNvCxnSpPr>
          <p:nvPr/>
        </p:nvCxnSpPr>
        <p:spPr>
          <a:xfrm flipH="1" rot="10800000">
            <a:off x="2834913" y="2487600"/>
            <a:ext cx="522000" cy="5700"/>
          </a:xfrm>
          <a:prstGeom prst="straightConnector1">
            <a:avLst/>
          </a:prstGeom>
          <a:noFill/>
          <a:ln cap="flat" cmpd="sng" w="9525">
            <a:solidFill>
              <a:schemeClr val="dk2"/>
            </a:solidFill>
            <a:prstDash val="solid"/>
            <a:round/>
            <a:headEnd len="sm" w="sm" type="none"/>
            <a:tailEnd len="med" w="med" type="triangle"/>
          </a:ln>
        </p:spPr>
      </p:cxnSp>
      <p:cxnSp>
        <p:nvCxnSpPr>
          <p:cNvPr id="731" name="Google Shape;731;p39"/>
          <p:cNvCxnSpPr>
            <a:stCxn id="726" idx="3"/>
            <a:endCxn id="721" idx="1"/>
          </p:cNvCxnSpPr>
          <p:nvPr/>
        </p:nvCxnSpPr>
        <p:spPr>
          <a:xfrm flipH="1" rot="10800000">
            <a:off x="2769900" y="2797513"/>
            <a:ext cx="586800" cy="801300"/>
          </a:xfrm>
          <a:prstGeom prst="straightConnector1">
            <a:avLst/>
          </a:prstGeom>
          <a:noFill/>
          <a:ln cap="flat" cmpd="sng" w="9525">
            <a:solidFill>
              <a:schemeClr val="dk2"/>
            </a:solidFill>
            <a:prstDash val="solid"/>
            <a:round/>
            <a:headEnd len="sm" w="sm" type="none"/>
            <a:tailEnd len="med" w="med" type="triangle"/>
          </a:ln>
        </p:spPr>
      </p:cxnSp>
      <p:sp>
        <p:nvSpPr>
          <p:cNvPr id="732" name="Google Shape;732;p39"/>
          <p:cNvSpPr txBox="1"/>
          <p:nvPr/>
        </p:nvSpPr>
        <p:spPr>
          <a:xfrm>
            <a:off x="385425" y="4017375"/>
            <a:ext cx="71475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Reserve B-1 input buffers and 1 output buffer. Load 1 page from each run at a time. Store sorted results in output buffer. Write to disk when output buffer is full.</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733" name="Google Shape;733;p39"/>
          <p:cNvCxnSpPr/>
          <p:nvPr/>
        </p:nvCxnSpPr>
        <p:spPr>
          <a:xfrm flipH="1" rot="10800000">
            <a:off x="6075838" y="2950475"/>
            <a:ext cx="522000" cy="5700"/>
          </a:xfrm>
          <a:prstGeom prst="straightConnector1">
            <a:avLst/>
          </a:prstGeom>
          <a:noFill/>
          <a:ln cap="flat" cmpd="sng" w="9525">
            <a:solidFill>
              <a:schemeClr val="dk2"/>
            </a:solidFill>
            <a:prstDash val="solid"/>
            <a:round/>
            <a:headEnd len="sm" w="sm" type="none"/>
            <a:tailEnd len="med" w="med" type="triangle"/>
          </a:ln>
        </p:spPr>
      </p:cxnSp>
      <p:sp>
        <p:nvSpPr>
          <p:cNvPr id="734" name="Google Shape;734;p39"/>
          <p:cNvSpPr/>
          <p:nvPr/>
        </p:nvSpPr>
        <p:spPr>
          <a:xfrm>
            <a:off x="6597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0, 1</a:t>
            </a:r>
            <a:endParaRPr b="0" i="0" sz="1400" u="none" cap="none" strike="noStrike">
              <a:solidFill>
                <a:srgbClr val="FF0000"/>
              </a:solidFill>
              <a:latin typeface="Proxima Nova"/>
              <a:ea typeface="Proxima Nova"/>
              <a:cs typeface="Proxima Nova"/>
              <a:sym typeface="Proxima Nova"/>
            </a:endParaRPr>
          </a:p>
        </p:txBody>
      </p:sp>
      <p:sp>
        <p:nvSpPr>
          <p:cNvPr id="735" name="Google Shape;735;p39"/>
          <p:cNvSpPr/>
          <p:nvPr/>
        </p:nvSpPr>
        <p:spPr>
          <a:xfrm>
            <a:off x="72294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2, 3</a:t>
            </a:r>
            <a:endParaRPr b="0" i="0" sz="1400" u="none" cap="none" strike="noStrike">
              <a:solidFill>
                <a:srgbClr val="FF0000"/>
              </a:solidFill>
              <a:latin typeface="Proxima Nova"/>
              <a:ea typeface="Proxima Nova"/>
              <a:cs typeface="Proxima Nova"/>
              <a:sym typeface="Proxima Nova"/>
            </a:endParaRPr>
          </a:p>
        </p:txBody>
      </p:sp>
      <p:sp>
        <p:nvSpPr>
          <p:cNvPr id="736" name="Google Shape;736;p39"/>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22</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40"/>
          <p:cNvSpPr txBox="1"/>
          <p:nvPr>
            <p:ph idx="1" type="body"/>
          </p:nvPr>
        </p:nvSpPr>
        <p:spPr>
          <a:xfrm>
            <a:off x="311700" y="1152475"/>
            <a:ext cx="85206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N=8: </a:t>
            </a:r>
            <a:r>
              <a:rPr b="1" lang="en" sz="1600">
                <a:solidFill>
                  <a:srgbClr val="FF0000"/>
                </a:solidFill>
              </a:rPr>
              <a:t>Pass 2</a:t>
            </a:r>
            <a:endParaRPr b="1" sz="1600">
              <a:solidFill>
                <a:srgbClr val="FF0000"/>
              </a:solidFill>
            </a:endParaRPr>
          </a:p>
          <a:p>
            <a:pPr indent="0" lvl="0" marL="0" rtl="0" algn="l">
              <a:lnSpc>
                <a:spcPct val="115000"/>
              </a:lnSpc>
              <a:spcBef>
                <a:spcPts val="0"/>
              </a:spcBef>
              <a:spcAft>
                <a:spcPts val="0"/>
              </a:spcAft>
              <a:buSzPct val="145161"/>
              <a:buNone/>
            </a:pPr>
            <a:r>
              <a:rPr lang="en" sz="1600"/>
              <a:t>Read 2 sorted runs of 4 pages into memory: 8 IOs; Write 1 sorted run of 8 pages to disk: 8 IOs</a:t>
            </a:r>
            <a:endParaRPr sz="1600"/>
          </a:p>
          <a:p>
            <a:pPr indent="0" lvl="0" marL="457200" marR="0" rtl="0" algn="l">
              <a:lnSpc>
                <a:spcPct val="115000"/>
              </a:lnSpc>
              <a:spcBef>
                <a:spcPts val="0"/>
              </a:spcBef>
              <a:spcAft>
                <a:spcPts val="0"/>
              </a:spcAft>
              <a:buSzPct val="145161"/>
              <a:buNone/>
            </a:pPr>
            <a:r>
              <a:t/>
            </a:r>
            <a:endParaRPr sz="1600"/>
          </a:p>
        </p:txBody>
      </p:sp>
      <p:sp>
        <p:nvSpPr>
          <p:cNvPr id="742" name="Google Shape;742;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743" name="Google Shape;743;p40"/>
          <p:cNvSpPr/>
          <p:nvPr/>
        </p:nvSpPr>
        <p:spPr>
          <a:xfrm>
            <a:off x="3356825" y="2332625"/>
            <a:ext cx="2718900" cy="3099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9900FF"/>
                </a:solidFill>
                <a:latin typeface="Proxima Nova"/>
                <a:ea typeface="Proxima Nova"/>
                <a:cs typeface="Proxima Nova"/>
                <a:sym typeface="Proxima Nova"/>
              </a:rPr>
              <a:t>9</a:t>
            </a:r>
            <a:endParaRPr b="0" i="0" sz="1400" u="none" cap="none" strike="noStrike">
              <a:solidFill>
                <a:srgbClr val="9900FF"/>
              </a:solidFill>
              <a:latin typeface="Proxima Nova"/>
              <a:ea typeface="Proxima Nova"/>
              <a:cs typeface="Proxima Nova"/>
              <a:sym typeface="Proxima Nova"/>
            </a:endParaRPr>
          </a:p>
        </p:txBody>
      </p:sp>
      <p:sp>
        <p:nvSpPr>
          <p:cNvPr id="744" name="Google Shape;744;p40"/>
          <p:cNvSpPr/>
          <p:nvPr/>
        </p:nvSpPr>
        <p:spPr>
          <a:xfrm>
            <a:off x="3356825" y="26425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FF0000"/>
                </a:solidFill>
                <a:latin typeface="Proxima Nova"/>
                <a:ea typeface="Proxima Nova"/>
                <a:cs typeface="Proxima Nova"/>
                <a:sym typeface="Proxima Nova"/>
              </a:rPr>
              <a:t>7</a:t>
            </a:r>
            <a:endParaRPr b="0" i="0" sz="1400" u="none" cap="none" strike="noStrike">
              <a:solidFill>
                <a:srgbClr val="FF0000"/>
              </a:solidFill>
              <a:latin typeface="Proxima Nova"/>
              <a:ea typeface="Proxima Nova"/>
              <a:cs typeface="Proxima Nova"/>
              <a:sym typeface="Proxima Nova"/>
            </a:endParaRPr>
          </a:p>
        </p:txBody>
      </p:sp>
      <p:sp>
        <p:nvSpPr>
          <p:cNvPr id="745" name="Google Shape;745;p40"/>
          <p:cNvSpPr/>
          <p:nvPr/>
        </p:nvSpPr>
        <p:spPr>
          <a:xfrm>
            <a:off x="3356825" y="29524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[unused]</a:t>
            </a:r>
            <a:endParaRPr b="0" i="0" sz="1400" u="none" cap="none" strike="noStrike">
              <a:solidFill>
                <a:srgbClr val="000000"/>
              </a:solidFill>
              <a:latin typeface="Proxima Nova"/>
              <a:ea typeface="Proxima Nova"/>
              <a:cs typeface="Proxima Nova"/>
              <a:sym typeface="Proxima Nova"/>
            </a:endParaRPr>
          </a:p>
        </p:txBody>
      </p:sp>
      <p:sp>
        <p:nvSpPr>
          <p:cNvPr id="746" name="Google Shape;746;p40"/>
          <p:cNvSpPr/>
          <p:nvPr/>
        </p:nvSpPr>
        <p:spPr>
          <a:xfrm>
            <a:off x="3356825" y="3264125"/>
            <a:ext cx="27189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 [empty]</a:t>
            </a:r>
            <a:endParaRPr b="0" i="0" sz="1400" u="none" cap="none" strike="noStrike">
              <a:solidFill>
                <a:srgbClr val="000000"/>
              </a:solidFill>
              <a:latin typeface="Proxima Nova"/>
              <a:ea typeface="Proxima Nova"/>
              <a:cs typeface="Proxima Nova"/>
              <a:sym typeface="Proxima Nova"/>
            </a:endParaRPr>
          </a:p>
        </p:txBody>
      </p:sp>
      <p:sp>
        <p:nvSpPr>
          <p:cNvPr id="747" name="Google Shape;747;p40"/>
          <p:cNvSpPr txBox="1"/>
          <p:nvPr/>
        </p:nvSpPr>
        <p:spPr>
          <a:xfrm>
            <a:off x="244150" y="2911838"/>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2: 1 sorted run of 4 pages</a:t>
            </a:r>
            <a:endParaRPr b="0" i="0" sz="1400" u="none" cap="none" strike="noStrike">
              <a:solidFill>
                <a:srgbClr val="000000"/>
              </a:solidFill>
              <a:latin typeface="Arial"/>
              <a:ea typeface="Arial"/>
              <a:cs typeface="Arial"/>
              <a:sym typeface="Arial"/>
            </a:endParaRPr>
          </a:p>
        </p:txBody>
      </p:sp>
      <p:sp>
        <p:nvSpPr>
          <p:cNvPr id="748" name="Google Shape;748;p40"/>
          <p:cNvSpPr/>
          <p:nvPr/>
        </p:nvSpPr>
        <p:spPr>
          <a:xfrm>
            <a:off x="1507025"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8, 11</a:t>
            </a:r>
            <a:endParaRPr b="0" i="0" sz="1400" u="none" cap="none" strike="noStrike">
              <a:solidFill>
                <a:srgbClr val="FF0000"/>
              </a:solidFill>
              <a:latin typeface="Proxima Nova"/>
              <a:ea typeface="Proxima Nova"/>
              <a:cs typeface="Proxima Nova"/>
              <a:sym typeface="Proxima Nova"/>
            </a:endParaRPr>
          </a:p>
        </p:txBody>
      </p:sp>
      <p:sp>
        <p:nvSpPr>
          <p:cNvPr id="749" name="Google Shape;749;p40"/>
          <p:cNvSpPr/>
          <p:nvPr/>
        </p:nvSpPr>
        <p:spPr>
          <a:xfrm>
            <a:off x="2138400"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12, 15</a:t>
            </a:r>
            <a:endParaRPr b="0" i="0" sz="1400" u="none" cap="none" strike="noStrike">
              <a:solidFill>
                <a:srgbClr val="FF0000"/>
              </a:solidFill>
              <a:latin typeface="Proxima Nova"/>
              <a:ea typeface="Proxima Nova"/>
              <a:cs typeface="Proxima Nova"/>
              <a:sym typeface="Proxima Nova"/>
            </a:endParaRPr>
          </a:p>
        </p:txBody>
      </p:sp>
      <p:sp>
        <p:nvSpPr>
          <p:cNvPr id="750" name="Google Shape;750;p40"/>
          <p:cNvSpPr txBox="1"/>
          <p:nvPr/>
        </p:nvSpPr>
        <p:spPr>
          <a:xfrm>
            <a:off x="205063" y="1806325"/>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1: 1 sorted run of 4 pages</a:t>
            </a:r>
            <a:endParaRPr b="0" i="0" sz="1400" u="none" cap="none" strike="noStrike">
              <a:solidFill>
                <a:srgbClr val="000000"/>
              </a:solidFill>
              <a:latin typeface="Arial"/>
              <a:ea typeface="Arial"/>
              <a:cs typeface="Arial"/>
              <a:sym typeface="Arial"/>
            </a:endParaRPr>
          </a:p>
        </p:txBody>
      </p:sp>
      <p:sp>
        <p:nvSpPr>
          <p:cNvPr id="751" name="Google Shape;751;p40"/>
          <p:cNvSpPr/>
          <p:nvPr/>
        </p:nvSpPr>
        <p:spPr>
          <a:xfrm>
            <a:off x="1467938" y="2155200"/>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10, 17</a:t>
            </a:r>
            <a:endParaRPr b="0" i="0" sz="1400" u="none" cap="none" strike="noStrike">
              <a:solidFill>
                <a:srgbClr val="FF0000"/>
              </a:solidFill>
              <a:latin typeface="Proxima Nova"/>
              <a:ea typeface="Proxima Nova"/>
              <a:cs typeface="Proxima Nova"/>
              <a:sym typeface="Proxima Nova"/>
            </a:endParaRPr>
          </a:p>
        </p:txBody>
      </p:sp>
      <p:sp>
        <p:nvSpPr>
          <p:cNvPr id="752" name="Google Shape;752;p40"/>
          <p:cNvSpPr/>
          <p:nvPr/>
        </p:nvSpPr>
        <p:spPr>
          <a:xfrm>
            <a:off x="2099313" y="2155200"/>
            <a:ext cx="7356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20, 25</a:t>
            </a:r>
            <a:endParaRPr b="0" i="0" sz="1400" u="none" cap="none" strike="noStrike">
              <a:solidFill>
                <a:srgbClr val="FF0000"/>
              </a:solidFill>
              <a:latin typeface="Proxima Nova"/>
              <a:ea typeface="Proxima Nova"/>
              <a:cs typeface="Proxima Nova"/>
              <a:sym typeface="Proxima Nova"/>
            </a:endParaRPr>
          </a:p>
        </p:txBody>
      </p:sp>
      <p:cxnSp>
        <p:nvCxnSpPr>
          <p:cNvPr id="753" name="Google Shape;753;p40"/>
          <p:cNvCxnSpPr>
            <a:stCxn id="752" idx="3"/>
            <a:endCxn id="743" idx="1"/>
          </p:cNvCxnSpPr>
          <p:nvPr/>
        </p:nvCxnSpPr>
        <p:spPr>
          <a:xfrm flipH="1" rot="10800000">
            <a:off x="2834913" y="2487600"/>
            <a:ext cx="522000" cy="5700"/>
          </a:xfrm>
          <a:prstGeom prst="straightConnector1">
            <a:avLst/>
          </a:prstGeom>
          <a:noFill/>
          <a:ln cap="flat" cmpd="sng" w="9525">
            <a:solidFill>
              <a:schemeClr val="dk2"/>
            </a:solidFill>
            <a:prstDash val="solid"/>
            <a:round/>
            <a:headEnd len="sm" w="sm" type="none"/>
            <a:tailEnd len="med" w="med" type="triangle"/>
          </a:ln>
        </p:spPr>
      </p:cxnSp>
      <p:cxnSp>
        <p:nvCxnSpPr>
          <p:cNvPr id="754" name="Google Shape;754;p40"/>
          <p:cNvCxnSpPr>
            <a:stCxn id="749" idx="3"/>
            <a:endCxn id="744" idx="1"/>
          </p:cNvCxnSpPr>
          <p:nvPr/>
        </p:nvCxnSpPr>
        <p:spPr>
          <a:xfrm flipH="1" rot="10800000">
            <a:off x="2769900" y="2797513"/>
            <a:ext cx="586800" cy="801300"/>
          </a:xfrm>
          <a:prstGeom prst="straightConnector1">
            <a:avLst/>
          </a:prstGeom>
          <a:noFill/>
          <a:ln cap="flat" cmpd="sng" w="9525">
            <a:solidFill>
              <a:schemeClr val="dk2"/>
            </a:solidFill>
            <a:prstDash val="solid"/>
            <a:round/>
            <a:headEnd len="sm" w="sm" type="none"/>
            <a:tailEnd len="med" w="med" type="triangle"/>
          </a:ln>
        </p:spPr>
      </p:cxnSp>
      <p:sp>
        <p:nvSpPr>
          <p:cNvPr id="755" name="Google Shape;755;p40"/>
          <p:cNvSpPr txBox="1"/>
          <p:nvPr/>
        </p:nvSpPr>
        <p:spPr>
          <a:xfrm>
            <a:off x="385425" y="4017375"/>
            <a:ext cx="71475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Reserve B-1 input buffers and 1 output buffer. Load 1 page from each run at a time. Store sorted results in output buffer. Write to disk when output buffer is full.</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756" name="Google Shape;756;p40"/>
          <p:cNvCxnSpPr/>
          <p:nvPr/>
        </p:nvCxnSpPr>
        <p:spPr>
          <a:xfrm flipH="1" rot="10800000">
            <a:off x="6075838" y="2950475"/>
            <a:ext cx="522000" cy="5700"/>
          </a:xfrm>
          <a:prstGeom prst="straightConnector1">
            <a:avLst/>
          </a:prstGeom>
          <a:noFill/>
          <a:ln cap="flat" cmpd="sng" w="9525">
            <a:solidFill>
              <a:schemeClr val="dk2"/>
            </a:solidFill>
            <a:prstDash val="solid"/>
            <a:round/>
            <a:headEnd len="sm" w="sm" type="none"/>
            <a:tailEnd len="med" w="med" type="triangle"/>
          </a:ln>
        </p:spPr>
      </p:cxnSp>
      <p:sp>
        <p:nvSpPr>
          <p:cNvPr id="757" name="Google Shape;757;p40"/>
          <p:cNvSpPr/>
          <p:nvPr/>
        </p:nvSpPr>
        <p:spPr>
          <a:xfrm>
            <a:off x="6597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0, 1</a:t>
            </a:r>
            <a:endParaRPr b="0" i="0" sz="1400" u="none" cap="none" strike="noStrike">
              <a:solidFill>
                <a:srgbClr val="FF0000"/>
              </a:solidFill>
              <a:latin typeface="Proxima Nova"/>
              <a:ea typeface="Proxima Nova"/>
              <a:cs typeface="Proxima Nova"/>
              <a:sym typeface="Proxima Nova"/>
            </a:endParaRPr>
          </a:p>
        </p:txBody>
      </p:sp>
      <p:sp>
        <p:nvSpPr>
          <p:cNvPr id="758" name="Google Shape;758;p40"/>
          <p:cNvSpPr/>
          <p:nvPr/>
        </p:nvSpPr>
        <p:spPr>
          <a:xfrm>
            <a:off x="72294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2, 3</a:t>
            </a:r>
            <a:endParaRPr b="0" i="0" sz="1400" u="none" cap="none" strike="noStrike">
              <a:solidFill>
                <a:srgbClr val="FF0000"/>
              </a:solidFill>
              <a:latin typeface="Proxima Nova"/>
              <a:ea typeface="Proxima Nova"/>
              <a:cs typeface="Proxima Nova"/>
              <a:sym typeface="Proxima Nova"/>
            </a:endParaRPr>
          </a:p>
        </p:txBody>
      </p:sp>
      <p:sp>
        <p:nvSpPr>
          <p:cNvPr id="759" name="Google Shape;759;p40"/>
          <p:cNvSpPr/>
          <p:nvPr/>
        </p:nvSpPr>
        <p:spPr>
          <a:xfrm>
            <a:off x="7860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4, 6</a:t>
            </a:r>
            <a:endParaRPr b="0" i="0" sz="1400" u="none" cap="none" strike="noStrike">
              <a:solidFill>
                <a:srgbClr val="FF0000"/>
              </a:solidFill>
              <a:latin typeface="Proxima Nova"/>
              <a:ea typeface="Proxima Nova"/>
              <a:cs typeface="Proxima Nova"/>
              <a:sym typeface="Proxima Nova"/>
            </a:endParaRPr>
          </a:p>
        </p:txBody>
      </p:sp>
      <p:sp>
        <p:nvSpPr>
          <p:cNvPr id="760" name="Google Shape;760;p40"/>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23</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41"/>
          <p:cNvSpPr txBox="1"/>
          <p:nvPr>
            <p:ph idx="1" type="body"/>
          </p:nvPr>
        </p:nvSpPr>
        <p:spPr>
          <a:xfrm>
            <a:off x="311700" y="1152475"/>
            <a:ext cx="85206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N=8: </a:t>
            </a:r>
            <a:r>
              <a:rPr b="1" lang="en" sz="1600">
                <a:solidFill>
                  <a:srgbClr val="FF0000"/>
                </a:solidFill>
              </a:rPr>
              <a:t>Pass 2</a:t>
            </a:r>
            <a:endParaRPr b="1" sz="1600">
              <a:solidFill>
                <a:srgbClr val="FF0000"/>
              </a:solidFill>
            </a:endParaRPr>
          </a:p>
          <a:p>
            <a:pPr indent="0" lvl="0" marL="0" rtl="0" algn="l">
              <a:lnSpc>
                <a:spcPct val="115000"/>
              </a:lnSpc>
              <a:spcBef>
                <a:spcPts val="0"/>
              </a:spcBef>
              <a:spcAft>
                <a:spcPts val="0"/>
              </a:spcAft>
              <a:buSzPct val="145161"/>
              <a:buNone/>
            </a:pPr>
            <a:r>
              <a:rPr lang="en" sz="1600"/>
              <a:t>Read 2 sorted runs of 4 pages into memory: 8 IOs; Write 1 sorted run of 8 pages to disk: 8 IOs</a:t>
            </a:r>
            <a:endParaRPr sz="1600"/>
          </a:p>
          <a:p>
            <a:pPr indent="0" lvl="0" marL="457200" marR="0" rtl="0" algn="l">
              <a:lnSpc>
                <a:spcPct val="115000"/>
              </a:lnSpc>
              <a:spcBef>
                <a:spcPts val="0"/>
              </a:spcBef>
              <a:spcAft>
                <a:spcPts val="0"/>
              </a:spcAft>
              <a:buSzPct val="145161"/>
              <a:buNone/>
            </a:pPr>
            <a:r>
              <a:t/>
            </a:r>
            <a:endParaRPr sz="1600"/>
          </a:p>
        </p:txBody>
      </p:sp>
      <p:sp>
        <p:nvSpPr>
          <p:cNvPr id="766" name="Google Shape;766;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767" name="Google Shape;767;p41"/>
          <p:cNvSpPr/>
          <p:nvPr/>
        </p:nvSpPr>
        <p:spPr>
          <a:xfrm>
            <a:off x="3356825" y="2332625"/>
            <a:ext cx="2718900" cy="3099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9900FF"/>
                </a:solidFill>
                <a:latin typeface="Proxima Nova"/>
                <a:ea typeface="Proxima Nova"/>
                <a:cs typeface="Proxima Nova"/>
                <a:sym typeface="Proxima Nova"/>
              </a:rPr>
              <a:t>9</a:t>
            </a:r>
            <a:endParaRPr b="0" i="0" sz="1400" u="none" cap="none" strike="noStrike">
              <a:solidFill>
                <a:srgbClr val="9900FF"/>
              </a:solidFill>
              <a:latin typeface="Proxima Nova"/>
              <a:ea typeface="Proxima Nova"/>
              <a:cs typeface="Proxima Nova"/>
              <a:sym typeface="Proxima Nova"/>
            </a:endParaRPr>
          </a:p>
        </p:txBody>
      </p:sp>
      <p:sp>
        <p:nvSpPr>
          <p:cNvPr id="768" name="Google Shape;768;p41"/>
          <p:cNvSpPr/>
          <p:nvPr/>
        </p:nvSpPr>
        <p:spPr>
          <a:xfrm>
            <a:off x="3356825" y="26425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[empty]</a:t>
            </a:r>
            <a:endParaRPr b="0" i="0" sz="1400" u="none" cap="none" strike="noStrike">
              <a:solidFill>
                <a:srgbClr val="FF0000"/>
              </a:solidFill>
              <a:latin typeface="Proxima Nova"/>
              <a:ea typeface="Proxima Nova"/>
              <a:cs typeface="Proxima Nova"/>
              <a:sym typeface="Proxima Nova"/>
            </a:endParaRPr>
          </a:p>
        </p:txBody>
      </p:sp>
      <p:sp>
        <p:nvSpPr>
          <p:cNvPr id="769" name="Google Shape;769;p41"/>
          <p:cNvSpPr/>
          <p:nvPr/>
        </p:nvSpPr>
        <p:spPr>
          <a:xfrm>
            <a:off x="3356825" y="29524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[unused]</a:t>
            </a:r>
            <a:endParaRPr b="0" i="0" sz="1400" u="none" cap="none" strike="noStrike">
              <a:solidFill>
                <a:srgbClr val="000000"/>
              </a:solidFill>
              <a:latin typeface="Proxima Nova"/>
              <a:ea typeface="Proxima Nova"/>
              <a:cs typeface="Proxima Nova"/>
              <a:sym typeface="Proxima Nova"/>
            </a:endParaRPr>
          </a:p>
        </p:txBody>
      </p:sp>
      <p:sp>
        <p:nvSpPr>
          <p:cNvPr id="770" name="Google Shape;770;p41"/>
          <p:cNvSpPr/>
          <p:nvPr/>
        </p:nvSpPr>
        <p:spPr>
          <a:xfrm>
            <a:off x="3356825" y="3264125"/>
            <a:ext cx="27189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 </a:t>
            </a:r>
            <a:r>
              <a:rPr b="0" i="0" lang="en" sz="1400" u="none" cap="none" strike="noStrike">
                <a:solidFill>
                  <a:srgbClr val="FF0000"/>
                </a:solidFill>
                <a:latin typeface="Proxima Nova"/>
                <a:ea typeface="Proxima Nova"/>
                <a:cs typeface="Proxima Nova"/>
                <a:sym typeface="Proxima Nova"/>
              </a:rPr>
              <a:t>7</a:t>
            </a:r>
            <a:endParaRPr b="0" i="0" sz="1400" u="none" cap="none" strike="noStrike">
              <a:solidFill>
                <a:srgbClr val="FF0000"/>
              </a:solidFill>
              <a:latin typeface="Proxima Nova"/>
              <a:ea typeface="Proxima Nova"/>
              <a:cs typeface="Proxima Nova"/>
              <a:sym typeface="Proxima Nova"/>
            </a:endParaRPr>
          </a:p>
        </p:txBody>
      </p:sp>
      <p:sp>
        <p:nvSpPr>
          <p:cNvPr id="771" name="Google Shape;771;p41"/>
          <p:cNvSpPr txBox="1"/>
          <p:nvPr/>
        </p:nvSpPr>
        <p:spPr>
          <a:xfrm>
            <a:off x="244150" y="2911838"/>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2: 1 sorted run of 4 pages</a:t>
            </a:r>
            <a:endParaRPr b="0" i="0" sz="1400" u="none" cap="none" strike="noStrike">
              <a:solidFill>
                <a:srgbClr val="000000"/>
              </a:solidFill>
              <a:latin typeface="Arial"/>
              <a:ea typeface="Arial"/>
              <a:cs typeface="Arial"/>
              <a:sym typeface="Arial"/>
            </a:endParaRPr>
          </a:p>
        </p:txBody>
      </p:sp>
      <p:sp>
        <p:nvSpPr>
          <p:cNvPr id="772" name="Google Shape;772;p41"/>
          <p:cNvSpPr/>
          <p:nvPr/>
        </p:nvSpPr>
        <p:spPr>
          <a:xfrm>
            <a:off x="1507025"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8, 11</a:t>
            </a:r>
            <a:endParaRPr b="0" i="0" sz="1400" u="none" cap="none" strike="noStrike">
              <a:solidFill>
                <a:srgbClr val="FF0000"/>
              </a:solidFill>
              <a:latin typeface="Proxima Nova"/>
              <a:ea typeface="Proxima Nova"/>
              <a:cs typeface="Proxima Nova"/>
              <a:sym typeface="Proxima Nova"/>
            </a:endParaRPr>
          </a:p>
        </p:txBody>
      </p:sp>
      <p:sp>
        <p:nvSpPr>
          <p:cNvPr id="773" name="Google Shape;773;p41"/>
          <p:cNvSpPr/>
          <p:nvPr/>
        </p:nvSpPr>
        <p:spPr>
          <a:xfrm>
            <a:off x="2138400"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12, 15</a:t>
            </a:r>
            <a:endParaRPr b="0" i="0" sz="1400" u="none" cap="none" strike="noStrike">
              <a:solidFill>
                <a:srgbClr val="FF0000"/>
              </a:solidFill>
              <a:latin typeface="Proxima Nova"/>
              <a:ea typeface="Proxima Nova"/>
              <a:cs typeface="Proxima Nova"/>
              <a:sym typeface="Proxima Nova"/>
            </a:endParaRPr>
          </a:p>
        </p:txBody>
      </p:sp>
      <p:sp>
        <p:nvSpPr>
          <p:cNvPr id="774" name="Google Shape;774;p41"/>
          <p:cNvSpPr txBox="1"/>
          <p:nvPr/>
        </p:nvSpPr>
        <p:spPr>
          <a:xfrm>
            <a:off x="205063" y="1806325"/>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1: 1 sorted run of 4 pages</a:t>
            </a:r>
            <a:endParaRPr b="0" i="0" sz="1400" u="none" cap="none" strike="noStrike">
              <a:solidFill>
                <a:srgbClr val="000000"/>
              </a:solidFill>
              <a:latin typeface="Arial"/>
              <a:ea typeface="Arial"/>
              <a:cs typeface="Arial"/>
              <a:sym typeface="Arial"/>
            </a:endParaRPr>
          </a:p>
        </p:txBody>
      </p:sp>
      <p:sp>
        <p:nvSpPr>
          <p:cNvPr id="775" name="Google Shape;775;p41"/>
          <p:cNvSpPr/>
          <p:nvPr/>
        </p:nvSpPr>
        <p:spPr>
          <a:xfrm>
            <a:off x="1467938" y="2155200"/>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10, 17</a:t>
            </a:r>
            <a:endParaRPr b="0" i="0" sz="1400" u="none" cap="none" strike="noStrike">
              <a:solidFill>
                <a:srgbClr val="FF0000"/>
              </a:solidFill>
              <a:latin typeface="Proxima Nova"/>
              <a:ea typeface="Proxima Nova"/>
              <a:cs typeface="Proxima Nova"/>
              <a:sym typeface="Proxima Nova"/>
            </a:endParaRPr>
          </a:p>
        </p:txBody>
      </p:sp>
      <p:sp>
        <p:nvSpPr>
          <p:cNvPr id="776" name="Google Shape;776;p41"/>
          <p:cNvSpPr/>
          <p:nvPr/>
        </p:nvSpPr>
        <p:spPr>
          <a:xfrm>
            <a:off x="2099313" y="2155200"/>
            <a:ext cx="7356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20, 25</a:t>
            </a:r>
            <a:endParaRPr b="0" i="0" sz="1400" u="none" cap="none" strike="noStrike">
              <a:solidFill>
                <a:srgbClr val="FF0000"/>
              </a:solidFill>
              <a:latin typeface="Proxima Nova"/>
              <a:ea typeface="Proxima Nova"/>
              <a:cs typeface="Proxima Nova"/>
              <a:sym typeface="Proxima Nova"/>
            </a:endParaRPr>
          </a:p>
        </p:txBody>
      </p:sp>
      <p:cxnSp>
        <p:nvCxnSpPr>
          <p:cNvPr id="777" name="Google Shape;777;p41"/>
          <p:cNvCxnSpPr>
            <a:stCxn id="776" idx="3"/>
            <a:endCxn id="767" idx="1"/>
          </p:cNvCxnSpPr>
          <p:nvPr/>
        </p:nvCxnSpPr>
        <p:spPr>
          <a:xfrm flipH="1" rot="10800000">
            <a:off x="2834913" y="2487600"/>
            <a:ext cx="522000" cy="5700"/>
          </a:xfrm>
          <a:prstGeom prst="straightConnector1">
            <a:avLst/>
          </a:prstGeom>
          <a:noFill/>
          <a:ln cap="flat" cmpd="sng" w="9525">
            <a:solidFill>
              <a:schemeClr val="dk2"/>
            </a:solidFill>
            <a:prstDash val="solid"/>
            <a:round/>
            <a:headEnd len="sm" w="sm" type="none"/>
            <a:tailEnd len="med" w="med" type="triangle"/>
          </a:ln>
        </p:spPr>
      </p:cxnSp>
      <p:cxnSp>
        <p:nvCxnSpPr>
          <p:cNvPr id="778" name="Google Shape;778;p41"/>
          <p:cNvCxnSpPr>
            <a:stCxn id="773" idx="3"/>
            <a:endCxn id="768" idx="1"/>
          </p:cNvCxnSpPr>
          <p:nvPr/>
        </p:nvCxnSpPr>
        <p:spPr>
          <a:xfrm flipH="1" rot="10800000">
            <a:off x="2769900" y="2797513"/>
            <a:ext cx="586800" cy="801300"/>
          </a:xfrm>
          <a:prstGeom prst="straightConnector1">
            <a:avLst/>
          </a:prstGeom>
          <a:noFill/>
          <a:ln cap="flat" cmpd="sng" w="9525">
            <a:solidFill>
              <a:schemeClr val="dk2"/>
            </a:solidFill>
            <a:prstDash val="solid"/>
            <a:round/>
            <a:headEnd len="sm" w="sm" type="none"/>
            <a:tailEnd len="med" w="med" type="triangle"/>
          </a:ln>
        </p:spPr>
      </p:cxnSp>
      <p:sp>
        <p:nvSpPr>
          <p:cNvPr id="779" name="Google Shape;779;p41"/>
          <p:cNvSpPr txBox="1"/>
          <p:nvPr/>
        </p:nvSpPr>
        <p:spPr>
          <a:xfrm>
            <a:off x="385425" y="4017375"/>
            <a:ext cx="71475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Reserve B-1 input buffers and 1 output buffer. Load 1 page from each run at a time. Store sorted results in output buffer. Write to disk when output buffer is full.</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780" name="Google Shape;780;p41"/>
          <p:cNvCxnSpPr>
            <a:endCxn id="781" idx="1"/>
          </p:cNvCxnSpPr>
          <p:nvPr/>
        </p:nvCxnSpPr>
        <p:spPr>
          <a:xfrm flipH="1" rot="10800000">
            <a:off x="6075963" y="2953325"/>
            <a:ext cx="522000" cy="2700"/>
          </a:xfrm>
          <a:prstGeom prst="straightConnector1">
            <a:avLst/>
          </a:prstGeom>
          <a:noFill/>
          <a:ln cap="flat" cmpd="sng" w="9525">
            <a:solidFill>
              <a:schemeClr val="dk2"/>
            </a:solidFill>
            <a:prstDash val="solid"/>
            <a:round/>
            <a:headEnd len="sm" w="sm" type="none"/>
            <a:tailEnd len="med" w="med" type="triangle"/>
          </a:ln>
        </p:spPr>
      </p:cxnSp>
      <p:sp>
        <p:nvSpPr>
          <p:cNvPr id="781" name="Google Shape;781;p41"/>
          <p:cNvSpPr/>
          <p:nvPr/>
        </p:nvSpPr>
        <p:spPr>
          <a:xfrm>
            <a:off x="6597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0, 1</a:t>
            </a:r>
            <a:endParaRPr b="0" i="0" sz="1400" u="none" cap="none" strike="noStrike">
              <a:solidFill>
                <a:srgbClr val="FF0000"/>
              </a:solidFill>
              <a:latin typeface="Proxima Nova"/>
              <a:ea typeface="Proxima Nova"/>
              <a:cs typeface="Proxima Nova"/>
              <a:sym typeface="Proxima Nova"/>
            </a:endParaRPr>
          </a:p>
        </p:txBody>
      </p:sp>
      <p:sp>
        <p:nvSpPr>
          <p:cNvPr id="782" name="Google Shape;782;p41"/>
          <p:cNvSpPr/>
          <p:nvPr/>
        </p:nvSpPr>
        <p:spPr>
          <a:xfrm>
            <a:off x="72294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2, 3</a:t>
            </a:r>
            <a:endParaRPr b="0" i="0" sz="1400" u="none" cap="none" strike="noStrike">
              <a:solidFill>
                <a:srgbClr val="FF0000"/>
              </a:solidFill>
              <a:latin typeface="Proxima Nova"/>
              <a:ea typeface="Proxima Nova"/>
              <a:cs typeface="Proxima Nova"/>
              <a:sym typeface="Proxima Nova"/>
            </a:endParaRPr>
          </a:p>
        </p:txBody>
      </p:sp>
      <p:sp>
        <p:nvSpPr>
          <p:cNvPr id="783" name="Google Shape;783;p41"/>
          <p:cNvSpPr/>
          <p:nvPr/>
        </p:nvSpPr>
        <p:spPr>
          <a:xfrm>
            <a:off x="7860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4, 6</a:t>
            </a:r>
            <a:endParaRPr b="0" i="0" sz="1400" u="none" cap="none" strike="noStrike">
              <a:solidFill>
                <a:srgbClr val="FF0000"/>
              </a:solidFill>
              <a:latin typeface="Proxima Nova"/>
              <a:ea typeface="Proxima Nova"/>
              <a:cs typeface="Proxima Nova"/>
              <a:sym typeface="Proxima Nova"/>
            </a:endParaRPr>
          </a:p>
        </p:txBody>
      </p:sp>
      <p:sp>
        <p:nvSpPr>
          <p:cNvPr id="784" name="Google Shape;784;p41"/>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23</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42"/>
          <p:cNvSpPr txBox="1"/>
          <p:nvPr>
            <p:ph idx="1" type="body"/>
          </p:nvPr>
        </p:nvSpPr>
        <p:spPr>
          <a:xfrm>
            <a:off x="311700" y="1152475"/>
            <a:ext cx="85206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N=8: </a:t>
            </a:r>
            <a:r>
              <a:rPr b="1" lang="en" sz="1600">
                <a:solidFill>
                  <a:srgbClr val="FF0000"/>
                </a:solidFill>
              </a:rPr>
              <a:t>Pass 2</a:t>
            </a:r>
            <a:endParaRPr b="1" sz="1600">
              <a:solidFill>
                <a:srgbClr val="FF0000"/>
              </a:solidFill>
            </a:endParaRPr>
          </a:p>
          <a:p>
            <a:pPr indent="0" lvl="0" marL="0" rtl="0" algn="l">
              <a:lnSpc>
                <a:spcPct val="115000"/>
              </a:lnSpc>
              <a:spcBef>
                <a:spcPts val="0"/>
              </a:spcBef>
              <a:spcAft>
                <a:spcPts val="0"/>
              </a:spcAft>
              <a:buSzPct val="145161"/>
              <a:buNone/>
            </a:pPr>
            <a:r>
              <a:rPr lang="en" sz="1600"/>
              <a:t>Read 2 sorted runs of 4 pages into memory: 8 IOs; Write 1 sorted run of 8 pages to disk: 8 IOs</a:t>
            </a:r>
            <a:endParaRPr sz="1600"/>
          </a:p>
          <a:p>
            <a:pPr indent="0" lvl="0" marL="457200" marR="0" rtl="0" algn="l">
              <a:lnSpc>
                <a:spcPct val="115000"/>
              </a:lnSpc>
              <a:spcBef>
                <a:spcPts val="0"/>
              </a:spcBef>
              <a:spcAft>
                <a:spcPts val="0"/>
              </a:spcAft>
              <a:buSzPct val="145161"/>
              <a:buNone/>
            </a:pPr>
            <a:r>
              <a:t/>
            </a:r>
            <a:endParaRPr sz="1600"/>
          </a:p>
        </p:txBody>
      </p:sp>
      <p:sp>
        <p:nvSpPr>
          <p:cNvPr id="790" name="Google Shape;790;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791" name="Google Shape;791;p42"/>
          <p:cNvSpPr/>
          <p:nvPr/>
        </p:nvSpPr>
        <p:spPr>
          <a:xfrm>
            <a:off x="3356825" y="2332625"/>
            <a:ext cx="2718900" cy="3099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9900FF"/>
                </a:solidFill>
                <a:latin typeface="Proxima Nova"/>
                <a:ea typeface="Proxima Nova"/>
                <a:cs typeface="Proxima Nova"/>
                <a:sym typeface="Proxima Nova"/>
              </a:rPr>
              <a:t>9</a:t>
            </a:r>
            <a:endParaRPr b="0" i="0" sz="1400" u="none" cap="none" strike="noStrike">
              <a:solidFill>
                <a:srgbClr val="9900FF"/>
              </a:solidFill>
              <a:latin typeface="Proxima Nova"/>
              <a:ea typeface="Proxima Nova"/>
              <a:cs typeface="Proxima Nova"/>
              <a:sym typeface="Proxima Nova"/>
            </a:endParaRPr>
          </a:p>
        </p:txBody>
      </p:sp>
      <p:sp>
        <p:nvSpPr>
          <p:cNvPr id="792" name="Google Shape;792;p42"/>
          <p:cNvSpPr/>
          <p:nvPr/>
        </p:nvSpPr>
        <p:spPr>
          <a:xfrm>
            <a:off x="3356825" y="2642525"/>
            <a:ext cx="2718900" cy="309900"/>
          </a:xfrm>
          <a:prstGeom prst="rect">
            <a:avLst/>
          </a:prstGeom>
          <a:solidFill>
            <a:srgbClr val="D9D2E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8, 11</a:t>
            </a:r>
            <a:endParaRPr b="0" i="0" sz="1400" u="none" cap="none" strike="noStrike">
              <a:solidFill>
                <a:srgbClr val="FF0000"/>
              </a:solidFill>
              <a:latin typeface="Proxima Nova"/>
              <a:ea typeface="Proxima Nova"/>
              <a:cs typeface="Proxima Nova"/>
              <a:sym typeface="Proxima Nova"/>
            </a:endParaRPr>
          </a:p>
        </p:txBody>
      </p:sp>
      <p:sp>
        <p:nvSpPr>
          <p:cNvPr id="793" name="Google Shape;793;p42"/>
          <p:cNvSpPr/>
          <p:nvPr/>
        </p:nvSpPr>
        <p:spPr>
          <a:xfrm>
            <a:off x="3356825" y="29524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[unused]</a:t>
            </a:r>
            <a:endParaRPr b="0" i="0" sz="1400" u="none" cap="none" strike="noStrike">
              <a:solidFill>
                <a:srgbClr val="000000"/>
              </a:solidFill>
              <a:latin typeface="Proxima Nova"/>
              <a:ea typeface="Proxima Nova"/>
              <a:cs typeface="Proxima Nova"/>
              <a:sym typeface="Proxima Nova"/>
            </a:endParaRPr>
          </a:p>
        </p:txBody>
      </p:sp>
      <p:sp>
        <p:nvSpPr>
          <p:cNvPr id="794" name="Google Shape;794;p42"/>
          <p:cNvSpPr/>
          <p:nvPr/>
        </p:nvSpPr>
        <p:spPr>
          <a:xfrm>
            <a:off x="3356825" y="3264125"/>
            <a:ext cx="27189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 7</a:t>
            </a:r>
            <a:endParaRPr b="0" i="0" sz="1400" u="none" cap="none" strike="noStrike">
              <a:solidFill>
                <a:srgbClr val="000000"/>
              </a:solidFill>
              <a:latin typeface="Proxima Nova"/>
              <a:ea typeface="Proxima Nova"/>
              <a:cs typeface="Proxima Nova"/>
              <a:sym typeface="Proxima Nova"/>
            </a:endParaRPr>
          </a:p>
        </p:txBody>
      </p:sp>
      <p:sp>
        <p:nvSpPr>
          <p:cNvPr id="795" name="Google Shape;795;p42"/>
          <p:cNvSpPr txBox="1"/>
          <p:nvPr/>
        </p:nvSpPr>
        <p:spPr>
          <a:xfrm>
            <a:off x="244150" y="2911838"/>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2: 1 sorted run of 4 pages</a:t>
            </a:r>
            <a:endParaRPr b="0" i="0" sz="1400" u="none" cap="none" strike="noStrike">
              <a:solidFill>
                <a:srgbClr val="000000"/>
              </a:solidFill>
              <a:latin typeface="Arial"/>
              <a:ea typeface="Arial"/>
              <a:cs typeface="Arial"/>
              <a:sym typeface="Arial"/>
            </a:endParaRPr>
          </a:p>
        </p:txBody>
      </p:sp>
      <p:sp>
        <p:nvSpPr>
          <p:cNvPr id="796" name="Google Shape;796;p42"/>
          <p:cNvSpPr/>
          <p:nvPr/>
        </p:nvSpPr>
        <p:spPr>
          <a:xfrm>
            <a:off x="1507025" y="3260713"/>
            <a:ext cx="631500" cy="676200"/>
          </a:xfrm>
          <a:prstGeom prst="rect">
            <a:avLst/>
          </a:prstGeom>
          <a:solidFill>
            <a:srgbClr val="D9D2E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8, 11</a:t>
            </a:r>
            <a:endParaRPr b="0" i="0" sz="1400" u="none" cap="none" strike="noStrike">
              <a:solidFill>
                <a:srgbClr val="FF0000"/>
              </a:solidFill>
              <a:latin typeface="Proxima Nova"/>
              <a:ea typeface="Proxima Nova"/>
              <a:cs typeface="Proxima Nova"/>
              <a:sym typeface="Proxima Nova"/>
            </a:endParaRPr>
          </a:p>
        </p:txBody>
      </p:sp>
      <p:sp>
        <p:nvSpPr>
          <p:cNvPr id="797" name="Google Shape;797;p42"/>
          <p:cNvSpPr/>
          <p:nvPr/>
        </p:nvSpPr>
        <p:spPr>
          <a:xfrm>
            <a:off x="2138400"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12, 15</a:t>
            </a:r>
            <a:endParaRPr b="0" i="0" sz="1400" u="none" cap="none" strike="noStrike">
              <a:solidFill>
                <a:srgbClr val="FF0000"/>
              </a:solidFill>
              <a:latin typeface="Proxima Nova"/>
              <a:ea typeface="Proxima Nova"/>
              <a:cs typeface="Proxima Nova"/>
              <a:sym typeface="Proxima Nova"/>
            </a:endParaRPr>
          </a:p>
        </p:txBody>
      </p:sp>
      <p:sp>
        <p:nvSpPr>
          <p:cNvPr id="798" name="Google Shape;798;p42"/>
          <p:cNvSpPr txBox="1"/>
          <p:nvPr/>
        </p:nvSpPr>
        <p:spPr>
          <a:xfrm>
            <a:off x="205063" y="1806325"/>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1: 1 sorted run of 4 pages</a:t>
            </a:r>
            <a:endParaRPr b="0" i="0" sz="1400" u="none" cap="none" strike="noStrike">
              <a:solidFill>
                <a:srgbClr val="000000"/>
              </a:solidFill>
              <a:latin typeface="Arial"/>
              <a:ea typeface="Arial"/>
              <a:cs typeface="Arial"/>
              <a:sym typeface="Arial"/>
            </a:endParaRPr>
          </a:p>
        </p:txBody>
      </p:sp>
      <p:sp>
        <p:nvSpPr>
          <p:cNvPr id="799" name="Google Shape;799;p42"/>
          <p:cNvSpPr/>
          <p:nvPr/>
        </p:nvSpPr>
        <p:spPr>
          <a:xfrm>
            <a:off x="1467938" y="2155200"/>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10, 17</a:t>
            </a:r>
            <a:endParaRPr b="0" i="0" sz="1400" u="none" cap="none" strike="noStrike">
              <a:solidFill>
                <a:srgbClr val="FF0000"/>
              </a:solidFill>
              <a:latin typeface="Proxima Nova"/>
              <a:ea typeface="Proxima Nova"/>
              <a:cs typeface="Proxima Nova"/>
              <a:sym typeface="Proxima Nova"/>
            </a:endParaRPr>
          </a:p>
        </p:txBody>
      </p:sp>
      <p:sp>
        <p:nvSpPr>
          <p:cNvPr id="800" name="Google Shape;800;p42"/>
          <p:cNvSpPr/>
          <p:nvPr/>
        </p:nvSpPr>
        <p:spPr>
          <a:xfrm>
            <a:off x="2099313" y="2155200"/>
            <a:ext cx="7356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20, 25</a:t>
            </a:r>
            <a:endParaRPr b="0" i="0" sz="1400" u="none" cap="none" strike="noStrike">
              <a:solidFill>
                <a:srgbClr val="FF0000"/>
              </a:solidFill>
              <a:latin typeface="Proxima Nova"/>
              <a:ea typeface="Proxima Nova"/>
              <a:cs typeface="Proxima Nova"/>
              <a:sym typeface="Proxima Nova"/>
            </a:endParaRPr>
          </a:p>
        </p:txBody>
      </p:sp>
      <p:cxnSp>
        <p:nvCxnSpPr>
          <p:cNvPr id="801" name="Google Shape;801;p42"/>
          <p:cNvCxnSpPr>
            <a:stCxn id="800" idx="3"/>
            <a:endCxn id="791" idx="1"/>
          </p:cNvCxnSpPr>
          <p:nvPr/>
        </p:nvCxnSpPr>
        <p:spPr>
          <a:xfrm flipH="1" rot="10800000">
            <a:off x="2834913" y="2487600"/>
            <a:ext cx="522000" cy="5700"/>
          </a:xfrm>
          <a:prstGeom prst="straightConnector1">
            <a:avLst/>
          </a:prstGeom>
          <a:noFill/>
          <a:ln cap="flat" cmpd="sng" w="9525">
            <a:solidFill>
              <a:schemeClr val="dk2"/>
            </a:solidFill>
            <a:prstDash val="solid"/>
            <a:round/>
            <a:headEnd len="sm" w="sm" type="none"/>
            <a:tailEnd len="med" w="med" type="triangle"/>
          </a:ln>
        </p:spPr>
      </p:cxnSp>
      <p:cxnSp>
        <p:nvCxnSpPr>
          <p:cNvPr id="802" name="Google Shape;802;p42"/>
          <p:cNvCxnSpPr>
            <a:stCxn id="797" idx="3"/>
            <a:endCxn id="792" idx="1"/>
          </p:cNvCxnSpPr>
          <p:nvPr/>
        </p:nvCxnSpPr>
        <p:spPr>
          <a:xfrm flipH="1" rot="10800000">
            <a:off x="2769900" y="2797513"/>
            <a:ext cx="586800" cy="801300"/>
          </a:xfrm>
          <a:prstGeom prst="straightConnector1">
            <a:avLst/>
          </a:prstGeom>
          <a:noFill/>
          <a:ln cap="flat" cmpd="sng" w="9525">
            <a:solidFill>
              <a:schemeClr val="dk2"/>
            </a:solidFill>
            <a:prstDash val="solid"/>
            <a:round/>
            <a:headEnd len="sm" w="sm" type="none"/>
            <a:tailEnd len="med" w="med" type="triangle"/>
          </a:ln>
        </p:spPr>
      </p:cxnSp>
      <p:sp>
        <p:nvSpPr>
          <p:cNvPr id="803" name="Google Shape;803;p42"/>
          <p:cNvSpPr txBox="1"/>
          <p:nvPr/>
        </p:nvSpPr>
        <p:spPr>
          <a:xfrm>
            <a:off x="385425" y="4017375"/>
            <a:ext cx="71475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Reserve B-1 input buffers and 1 output buffer. Load 1 page from each run at a time. Store sorted results in output buffer. Write to disk when output buffer is full.</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804" name="Google Shape;804;p42"/>
          <p:cNvCxnSpPr>
            <a:endCxn id="805" idx="1"/>
          </p:cNvCxnSpPr>
          <p:nvPr/>
        </p:nvCxnSpPr>
        <p:spPr>
          <a:xfrm flipH="1" rot="10800000">
            <a:off x="6075963" y="2953325"/>
            <a:ext cx="522000" cy="2700"/>
          </a:xfrm>
          <a:prstGeom prst="straightConnector1">
            <a:avLst/>
          </a:prstGeom>
          <a:noFill/>
          <a:ln cap="flat" cmpd="sng" w="9525">
            <a:solidFill>
              <a:schemeClr val="dk2"/>
            </a:solidFill>
            <a:prstDash val="solid"/>
            <a:round/>
            <a:headEnd len="sm" w="sm" type="none"/>
            <a:tailEnd len="med" w="med" type="triangle"/>
          </a:ln>
        </p:spPr>
      </p:cxnSp>
      <p:sp>
        <p:nvSpPr>
          <p:cNvPr id="805" name="Google Shape;805;p42"/>
          <p:cNvSpPr/>
          <p:nvPr/>
        </p:nvSpPr>
        <p:spPr>
          <a:xfrm>
            <a:off x="6597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0, 1</a:t>
            </a:r>
            <a:endParaRPr b="0" i="0" sz="1400" u="none" cap="none" strike="noStrike">
              <a:solidFill>
                <a:srgbClr val="FF0000"/>
              </a:solidFill>
              <a:latin typeface="Proxima Nova"/>
              <a:ea typeface="Proxima Nova"/>
              <a:cs typeface="Proxima Nova"/>
              <a:sym typeface="Proxima Nova"/>
            </a:endParaRPr>
          </a:p>
        </p:txBody>
      </p:sp>
      <p:sp>
        <p:nvSpPr>
          <p:cNvPr id="806" name="Google Shape;806;p42"/>
          <p:cNvSpPr/>
          <p:nvPr/>
        </p:nvSpPr>
        <p:spPr>
          <a:xfrm>
            <a:off x="72294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2, 3</a:t>
            </a:r>
            <a:endParaRPr b="0" i="0" sz="1400" u="none" cap="none" strike="noStrike">
              <a:solidFill>
                <a:srgbClr val="FF0000"/>
              </a:solidFill>
              <a:latin typeface="Proxima Nova"/>
              <a:ea typeface="Proxima Nova"/>
              <a:cs typeface="Proxima Nova"/>
              <a:sym typeface="Proxima Nova"/>
            </a:endParaRPr>
          </a:p>
        </p:txBody>
      </p:sp>
      <p:sp>
        <p:nvSpPr>
          <p:cNvPr id="807" name="Google Shape;807;p42"/>
          <p:cNvSpPr/>
          <p:nvPr/>
        </p:nvSpPr>
        <p:spPr>
          <a:xfrm>
            <a:off x="7860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4, 6</a:t>
            </a:r>
            <a:endParaRPr b="0" i="0" sz="1400" u="none" cap="none" strike="noStrike">
              <a:solidFill>
                <a:srgbClr val="FF0000"/>
              </a:solidFill>
              <a:latin typeface="Proxima Nova"/>
              <a:ea typeface="Proxima Nova"/>
              <a:cs typeface="Proxima Nova"/>
              <a:sym typeface="Proxima Nova"/>
            </a:endParaRPr>
          </a:p>
        </p:txBody>
      </p:sp>
      <p:sp>
        <p:nvSpPr>
          <p:cNvPr id="808" name="Google Shape;808;p42"/>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24</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43"/>
          <p:cNvSpPr txBox="1"/>
          <p:nvPr>
            <p:ph idx="1" type="body"/>
          </p:nvPr>
        </p:nvSpPr>
        <p:spPr>
          <a:xfrm>
            <a:off x="311700" y="1152475"/>
            <a:ext cx="85206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N=8: </a:t>
            </a:r>
            <a:r>
              <a:rPr b="1" lang="en" sz="1600">
                <a:solidFill>
                  <a:srgbClr val="FF0000"/>
                </a:solidFill>
              </a:rPr>
              <a:t>Pass 2</a:t>
            </a:r>
            <a:endParaRPr b="1" sz="1600">
              <a:solidFill>
                <a:srgbClr val="FF0000"/>
              </a:solidFill>
            </a:endParaRPr>
          </a:p>
          <a:p>
            <a:pPr indent="0" lvl="0" marL="0" rtl="0" algn="l">
              <a:lnSpc>
                <a:spcPct val="115000"/>
              </a:lnSpc>
              <a:spcBef>
                <a:spcPts val="0"/>
              </a:spcBef>
              <a:spcAft>
                <a:spcPts val="0"/>
              </a:spcAft>
              <a:buSzPct val="145161"/>
              <a:buNone/>
            </a:pPr>
            <a:r>
              <a:rPr lang="en" sz="1600"/>
              <a:t>Read 2 sorted runs of 4 pages into memory: 8 IOs; Write 1 sorted run of 8 pages to disk: 8 IOs</a:t>
            </a:r>
            <a:endParaRPr sz="1600"/>
          </a:p>
          <a:p>
            <a:pPr indent="0" lvl="0" marL="457200" marR="0" rtl="0" algn="l">
              <a:lnSpc>
                <a:spcPct val="115000"/>
              </a:lnSpc>
              <a:spcBef>
                <a:spcPts val="0"/>
              </a:spcBef>
              <a:spcAft>
                <a:spcPts val="0"/>
              </a:spcAft>
              <a:buSzPct val="145161"/>
              <a:buNone/>
            </a:pPr>
            <a:r>
              <a:t/>
            </a:r>
            <a:endParaRPr sz="1600"/>
          </a:p>
        </p:txBody>
      </p:sp>
      <p:sp>
        <p:nvSpPr>
          <p:cNvPr id="814" name="Google Shape;814;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815" name="Google Shape;815;p43"/>
          <p:cNvSpPr/>
          <p:nvPr/>
        </p:nvSpPr>
        <p:spPr>
          <a:xfrm>
            <a:off x="3356825" y="2332625"/>
            <a:ext cx="2718900" cy="3099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9900FF"/>
                </a:solidFill>
                <a:latin typeface="Proxima Nova"/>
                <a:ea typeface="Proxima Nova"/>
                <a:cs typeface="Proxima Nova"/>
                <a:sym typeface="Proxima Nova"/>
              </a:rPr>
              <a:t>9</a:t>
            </a:r>
            <a:endParaRPr b="0" i="0" sz="1400" u="none" cap="none" strike="noStrike">
              <a:solidFill>
                <a:srgbClr val="9900FF"/>
              </a:solidFill>
              <a:latin typeface="Proxima Nova"/>
              <a:ea typeface="Proxima Nova"/>
              <a:cs typeface="Proxima Nova"/>
              <a:sym typeface="Proxima Nova"/>
            </a:endParaRPr>
          </a:p>
        </p:txBody>
      </p:sp>
      <p:sp>
        <p:nvSpPr>
          <p:cNvPr id="816" name="Google Shape;816;p43"/>
          <p:cNvSpPr/>
          <p:nvPr/>
        </p:nvSpPr>
        <p:spPr>
          <a:xfrm>
            <a:off x="3356825" y="26425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FF0000"/>
                </a:solidFill>
                <a:latin typeface="Proxima Nova"/>
                <a:ea typeface="Proxima Nova"/>
                <a:cs typeface="Proxima Nova"/>
                <a:sym typeface="Proxima Nova"/>
              </a:rPr>
              <a:t>8</a:t>
            </a:r>
            <a:r>
              <a:rPr b="0" i="0" lang="en" sz="1400" u="none" cap="none" strike="noStrike">
                <a:solidFill>
                  <a:srgbClr val="000000"/>
                </a:solidFill>
                <a:latin typeface="Proxima Nova"/>
                <a:ea typeface="Proxima Nova"/>
                <a:cs typeface="Proxima Nova"/>
                <a:sym typeface="Proxima Nova"/>
              </a:rPr>
              <a:t>, 11</a:t>
            </a:r>
            <a:endParaRPr b="0" i="0" sz="1400" u="none" cap="none" strike="noStrike">
              <a:solidFill>
                <a:srgbClr val="FF0000"/>
              </a:solidFill>
              <a:latin typeface="Proxima Nova"/>
              <a:ea typeface="Proxima Nova"/>
              <a:cs typeface="Proxima Nova"/>
              <a:sym typeface="Proxima Nova"/>
            </a:endParaRPr>
          </a:p>
        </p:txBody>
      </p:sp>
      <p:sp>
        <p:nvSpPr>
          <p:cNvPr id="817" name="Google Shape;817;p43"/>
          <p:cNvSpPr/>
          <p:nvPr/>
        </p:nvSpPr>
        <p:spPr>
          <a:xfrm>
            <a:off x="3356825" y="29524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[unused]</a:t>
            </a:r>
            <a:endParaRPr b="0" i="0" sz="1400" u="none" cap="none" strike="noStrike">
              <a:solidFill>
                <a:srgbClr val="000000"/>
              </a:solidFill>
              <a:latin typeface="Proxima Nova"/>
              <a:ea typeface="Proxima Nova"/>
              <a:cs typeface="Proxima Nova"/>
              <a:sym typeface="Proxima Nova"/>
            </a:endParaRPr>
          </a:p>
        </p:txBody>
      </p:sp>
      <p:sp>
        <p:nvSpPr>
          <p:cNvPr id="818" name="Google Shape;818;p43"/>
          <p:cNvSpPr/>
          <p:nvPr/>
        </p:nvSpPr>
        <p:spPr>
          <a:xfrm>
            <a:off x="3356825" y="3264125"/>
            <a:ext cx="27189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 7</a:t>
            </a:r>
            <a:endParaRPr b="0" i="0" sz="1400" u="none" cap="none" strike="noStrike">
              <a:solidFill>
                <a:srgbClr val="000000"/>
              </a:solidFill>
              <a:latin typeface="Proxima Nova"/>
              <a:ea typeface="Proxima Nova"/>
              <a:cs typeface="Proxima Nova"/>
              <a:sym typeface="Proxima Nova"/>
            </a:endParaRPr>
          </a:p>
        </p:txBody>
      </p:sp>
      <p:sp>
        <p:nvSpPr>
          <p:cNvPr id="819" name="Google Shape;819;p43"/>
          <p:cNvSpPr txBox="1"/>
          <p:nvPr/>
        </p:nvSpPr>
        <p:spPr>
          <a:xfrm>
            <a:off x="244150" y="2911838"/>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2: 1 sorted run of 4 pages</a:t>
            </a:r>
            <a:endParaRPr b="0" i="0" sz="1400" u="none" cap="none" strike="noStrike">
              <a:solidFill>
                <a:srgbClr val="000000"/>
              </a:solidFill>
              <a:latin typeface="Arial"/>
              <a:ea typeface="Arial"/>
              <a:cs typeface="Arial"/>
              <a:sym typeface="Arial"/>
            </a:endParaRPr>
          </a:p>
        </p:txBody>
      </p:sp>
      <p:sp>
        <p:nvSpPr>
          <p:cNvPr id="820" name="Google Shape;820;p43"/>
          <p:cNvSpPr/>
          <p:nvPr/>
        </p:nvSpPr>
        <p:spPr>
          <a:xfrm>
            <a:off x="2138400"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12, 15</a:t>
            </a:r>
            <a:endParaRPr b="0" i="0" sz="1400" u="none" cap="none" strike="noStrike">
              <a:solidFill>
                <a:srgbClr val="FF0000"/>
              </a:solidFill>
              <a:latin typeface="Proxima Nova"/>
              <a:ea typeface="Proxima Nova"/>
              <a:cs typeface="Proxima Nova"/>
              <a:sym typeface="Proxima Nova"/>
            </a:endParaRPr>
          </a:p>
        </p:txBody>
      </p:sp>
      <p:sp>
        <p:nvSpPr>
          <p:cNvPr id="821" name="Google Shape;821;p43"/>
          <p:cNvSpPr txBox="1"/>
          <p:nvPr/>
        </p:nvSpPr>
        <p:spPr>
          <a:xfrm>
            <a:off x="205063" y="1806325"/>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1: 1 sorted run of 4 pages</a:t>
            </a:r>
            <a:endParaRPr b="0" i="0" sz="1400" u="none" cap="none" strike="noStrike">
              <a:solidFill>
                <a:srgbClr val="000000"/>
              </a:solidFill>
              <a:latin typeface="Arial"/>
              <a:ea typeface="Arial"/>
              <a:cs typeface="Arial"/>
              <a:sym typeface="Arial"/>
            </a:endParaRPr>
          </a:p>
        </p:txBody>
      </p:sp>
      <p:sp>
        <p:nvSpPr>
          <p:cNvPr id="822" name="Google Shape;822;p43"/>
          <p:cNvSpPr/>
          <p:nvPr/>
        </p:nvSpPr>
        <p:spPr>
          <a:xfrm>
            <a:off x="1467938" y="2155200"/>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10, 17</a:t>
            </a:r>
            <a:endParaRPr b="0" i="0" sz="1400" u="none" cap="none" strike="noStrike">
              <a:solidFill>
                <a:srgbClr val="FF0000"/>
              </a:solidFill>
              <a:latin typeface="Proxima Nova"/>
              <a:ea typeface="Proxima Nova"/>
              <a:cs typeface="Proxima Nova"/>
              <a:sym typeface="Proxima Nova"/>
            </a:endParaRPr>
          </a:p>
        </p:txBody>
      </p:sp>
      <p:sp>
        <p:nvSpPr>
          <p:cNvPr id="823" name="Google Shape;823;p43"/>
          <p:cNvSpPr/>
          <p:nvPr/>
        </p:nvSpPr>
        <p:spPr>
          <a:xfrm>
            <a:off x="2099313" y="2155200"/>
            <a:ext cx="7356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20, 25</a:t>
            </a:r>
            <a:endParaRPr b="0" i="0" sz="1400" u="none" cap="none" strike="noStrike">
              <a:solidFill>
                <a:srgbClr val="FF0000"/>
              </a:solidFill>
              <a:latin typeface="Proxima Nova"/>
              <a:ea typeface="Proxima Nova"/>
              <a:cs typeface="Proxima Nova"/>
              <a:sym typeface="Proxima Nova"/>
            </a:endParaRPr>
          </a:p>
        </p:txBody>
      </p:sp>
      <p:cxnSp>
        <p:nvCxnSpPr>
          <p:cNvPr id="824" name="Google Shape;824;p43"/>
          <p:cNvCxnSpPr>
            <a:stCxn id="823" idx="3"/>
            <a:endCxn id="815" idx="1"/>
          </p:cNvCxnSpPr>
          <p:nvPr/>
        </p:nvCxnSpPr>
        <p:spPr>
          <a:xfrm flipH="1" rot="10800000">
            <a:off x="2834913" y="2487600"/>
            <a:ext cx="522000" cy="5700"/>
          </a:xfrm>
          <a:prstGeom prst="straightConnector1">
            <a:avLst/>
          </a:prstGeom>
          <a:noFill/>
          <a:ln cap="flat" cmpd="sng" w="9525">
            <a:solidFill>
              <a:schemeClr val="dk2"/>
            </a:solidFill>
            <a:prstDash val="solid"/>
            <a:round/>
            <a:headEnd len="sm" w="sm" type="none"/>
            <a:tailEnd len="med" w="med" type="triangle"/>
          </a:ln>
        </p:spPr>
      </p:cxnSp>
      <p:cxnSp>
        <p:nvCxnSpPr>
          <p:cNvPr id="825" name="Google Shape;825;p43"/>
          <p:cNvCxnSpPr>
            <a:stCxn id="820" idx="3"/>
            <a:endCxn id="816" idx="1"/>
          </p:cNvCxnSpPr>
          <p:nvPr/>
        </p:nvCxnSpPr>
        <p:spPr>
          <a:xfrm flipH="1" rot="10800000">
            <a:off x="2769900" y="2797513"/>
            <a:ext cx="586800" cy="801300"/>
          </a:xfrm>
          <a:prstGeom prst="straightConnector1">
            <a:avLst/>
          </a:prstGeom>
          <a:noFill/>
          <a:ln cap="flat" cmpd="sng" w="9525">
            <a:solidFill>
              <a:schemeClr val="dk2"/>
            </a:solidFill>
            <a:prstDash val="solid"/>
            <a:round/>
            <a:headEnd len="sm" w="sm" type="none"/>
            <a:tailEnd len="med" w="med" type="triangle"/>
          </a:ln>
        </p:spPr>
      </p:cxnSp>
      <p:sp>
        <p:nvSpPr>
          <p:cNvPr id="826" name="Google Shape;826;p43"/>
          <p:cNvSpPr txBox="1"/>
          <p:nvPr/>
        </p:nvSpPr>
        <p:spPr>
          <a:xfrm>
            <a:off x="385425" y="4017375"/>
            <a:ext cx="71475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Reserve B-1 input buffers and 1 output buffer. Load 1 page from each run at a time. Store sorted results in output buffer. Write to disk when output buffer is full.</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827" name="Google Shape;827;p43"/>
          <p:cNvCxnSpPr>
            <a:endCxn id="828" idx="1"/>
          </p:cNvCxnSpPr>
          <p:nvPr/>
        </p:nvCxnSpPr>
        <p:spPr>
          <a:xfrm flipH="1" rot="10800000">
            <a:off x="6075963" y="2953325"/>
            <a:ext cx="522000" cy="2700"/>
          </a:xfrm>
          <a:prstGeom prst="straightConnector1">
            <a:avLst/>
          </a:prstGeom>
          <a:noFill/>
          <a:ln cap="flat" cmpd="sng" w="9525">
            <a:solidFill>
              <a:schemeClr val="dk2"/>
            </a:solidFill>
            <a:prstDash val="solid"/>
            <a:round/>
            <a:headEnd len="sm" w="sm" type="none"/>
            <a:tailEnd len="med" w="med" type="triangle"/>
          </a:ln>
        </p:spPr>
      </p:cxnSp>
      <p:sp>
        <p:nvSpPr>
          <p:cNvPr id="828" name="Google Shape;828;p43"/>
          <p:cNvSpPr/>
          <p:nvPr/>
        </p:nvSpPr>
        <p:spPr>
          <a:xfrm>
            <a:off x="6597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0, 1</a:t>
            </a:r>
            <a:endParaRPr b="0" i="0" sz="1400" u="none" cap="none" strike="noStrike">
              <a:solidFill>
                <a:srgbClr val="FF0000"/>
              </a:solidFill>
              <a:latin typeface="Proxima Nova"/>
              <a:ea typeface="Proxima Nova"/>
              <a:cs typeface="Proxima Nova"/>
              <a:sym typeface="Proxima Nova"/>
            </a:endParaRPr>
          </a:p>
        </p:txBody>
      </p:sp>
      <p:sp>
        <p:nvSpPr>
          <p:cNvPr id="829" name="Google Shape;829;p43"/>
          <p:cNvSpPr/>
          <p:nvPr/>
        </p:nvSpPr>
        <p:spPr>
          <a:xfrm>
            <a:off x="72294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2, 3</a:t>
            </a:r>
            <a:endParaRPr b="0" i="0" sz="1400" u="none" cap="none" strike="noStrike">
              <a:solidFill>
                <a:srgbClr val="FF0000"/>
              </a:solidFill>
              <a:latin typeface="Proxima Nova"/>
              <a:ea typeface="Proxima Nova"/>
              <a:cs typeface="Proxima Nova"/>
              <a:sym typeface="Proxima Nova"/>
            </a:endParaRPr>
          </a:p>
        </p:txBody>
      </p:sp>
      <p:sp>
        <p:nvSpPr>
          <p:cNvPr id="830" name="Google Shape;830;p43"/>
          <p:cNvSpPr/>
          <p:nvPr/>
        </p:nvSpPr>
        <p:spPr>
          <a:xfrm>
            <a:off x="7860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4, 6</a:t>
            </a:r>
            <a:endParaRPr b="0" i="0" sz="1400" u="none" cap="none" strike="noStrike">
              <a:solidFill>
                <a:srgbClr val="FF0000"/>
              </a:solidFill>
              <a:latin typeface="Proxima Nova"/>
              <a:ea typeface="Proxima Nova"/>
              <a:cs typeface="Proxima Nova"/>
              <a:sym typeface="Proxima Nova"/>
            </a:endParaRPr>
          </a:p>
        </p:txBody>
      </p:sp>
      <p:sp>
        <p:nvSpPr>
          <p:cNvPr id="831" name="Google Shape;831;p43"/>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24</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44"/>
          <p:cNvSpPr txBox="1"/>
          <p:nvPr>
            <p:ph idx="1" type="body"/>
          </p:nvPr>
        </p:nvSpPr>
        <p:spPr>
          <a:xfrm>
            <a:off x="311700" y="1152475"/>
            <a:ext cx="85206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N=8: </a:t>
            </a:r>
            <a:r>
              <a:rPr b="1" lang="en" sz="1600">
                <a:solidFill>
                  <a:srgbClr val="FF0000"/>
                </a:solidFill>
              </a:rPr>
              <a:t>Pass 2</a:t>
            </a:r>
            <a:endParaRPr b="1" sz="1600">
              <a:solidFill>
                <a:srgbClr val="FF0000"/>
              </a:solidFill>
            </a:endParaRPr>
          </a:p>
          <a:p>
            <a:pPr indent="0" lvl="0" marL="0" rtl="0" algn="l">
              <a:lnSpc>
                <a:spcPct val="115000"/>
              </a:lnSpc>
              <a:spcBef>
                <a:spcPts val="0"/>
              </a:spcBef>
              <a:spcAft>
                <a:spcPts val="0"/>
              </a:spcAft>
              <a:buSzPct val="145161"/>
              <a:buNone/>
            </a:pPr>
            <a:r>
              <a:rPr lang="en" sz="1600"/>
              <a:t>Read 2 sorted runs of 4 pages into memory: 8 IOs; Write 1 sorted run of 8 pages to disk: 8 IOs</a:t>
            </a:r>
            <a:endParaRPr sz="1600"/>
          </a:p>
          <a:p>
            <a:pPr indent="0" lvl="0" marL="457200" marR="0" rtl="0" algn="l">
              <a:lnSpc>
                <a:spcPct val="115000"/>
              </a:lnSpc>
              <a:spcBef>
                <a:spcPts val="0"/>
              </a:spcBef>
              <a:spcAft>
                <a:spcPts val="0"/>
              </a:spcAft>
              <a:buSzPct val="145161"/>
              <a:buNone/>
            </a:pPr>
            <a:r>
              <a:t/>
            </a:r>
            <a:endParaRPr sz="1600"/>
          </a:p>
        </p:txBody>
      </p:sp>
      <p:sp>
        <p:nvSpPr>
          <p:cNvPr id="837" name="Google Shape;837;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838" name="Google Shape;838;p44"/>
          <p:cNvSpPr/>
          <p:nvPr/>
        </p:nvSpPr>
        <p:spPr>
          <a:xfrm>
            <a:off x="3356825" y="2332625"/>
            <a:ext cx="2718900" cy="3099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9900FF"/>
                </a:solidFill>
                <a:latin typeface="Proxima Nova"/>
                <a:ea typeface="Proxima Nova"/>
                <a:cs typeface="Proxima Nova"/>
                <a:sym typeface="Proxima Nova"/>
              </a:rPr>
              <a:t>9</a:t>
            </a:r>
            <a:endParaRPr b="0" i="0" sz="1400" u="none" cap="none" strike="noStrike">
              <a:solidFill>
                <a:srgbClr val="9900FF"/>
              </a:solidFill>
              <a:latin typeface="Proxima Nova"/>
              <a:ea typeface="Proxima Nova"/>
              <a:cs typeface="Proxima Nova"/>
              <a:sym typeface="Proxima Nova"/>
            </a:endParaRPr>
          </a:p>
        </p:txBody>
      </p:sp>
      <p:sp>
        <p:nvSpPr>
          <p:cNvPr id="839" name="Google Shape;839;p44"/>
          <p:cNvSpPr/>
          <p:nvPr/>
        </p:nvSpPr>
        <p:spPr>
          <a:xfrm>
            <a:off x="3356825" y="26425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11</a:t>
            </a:r>
            <a:endParaRPr b="0" i="0" sz="1400" u="none" cap="none" strike="noStrike">
              <a:solidFill>
                <a:srgbClr val="FF0000"/>
              </a:solidFill>
              <a:latin typeface="Proxima Nova"/>
              <a:ea typeface="Proxima Nova"/>
              <a:cs typeface="Proxima Nova"/>
              <a:sym typeface="Proxima Nova"/>
            </a:endParaRPr>
          </a:p>
        </p:txBody>
      </p:sp>
      <p:sp>
        <p:nvSpPr>
          <p:cNvPr id="840" name="Google Shape;840;p44"/>
          <p:cNvSpPr/>
          <p:nvPr/>
        </p:nvSpPr>
        <p:spPr>
          <a:xfrm>
            <a:off x="3356825" y="29524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[unused]</a:t>
            </a:r>
            <a:endParaRPr b="0" i="0" sz="1400" u="none" cap="none" strike="noStrike">
              <a:solidFill>
                <a:srgbClr val="000000"/>
              </a:solidFill>
              <a:latin typeface="Proxima Nova"/>
              <a:ea typeface="Proxima Nova"/>
              <a:cs typeface="Proxima Nova"/>
              <a:sym typeface="Proxima Nova"/>
            </a:endParaRPr>
          </a:p>
        </p:txBody>
      </p:sp>
      <p:sp>
        <p:nvSpPr>
          <p:cNvPr id="841" name="Google Shape;841;p44"/>
          <p:cNvSpPr/>
          <p:nvPr/>
        </p:nvSpPr>
        <p:spPr>
          <a:xfrm>
            <a:off x="3356825" y="3264125"/>
            <a:ext cx="27189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 7, </a:t>
            </a:r>
            <a:r>
              <a:rPr b="0" i="0" lang="en" sz="1400" u="none" cap="none" strike="noStrike">
                <a:solidFill>
                  <a:srgbClr val="FF0000"/>
                </a:solidFill>
                <a:latin typeface="Proxima Nova"/>
                <a:ea typeface="Proxima Nova"/>
                <a:cs typeface="Proxima Nova"/>
                <a:sym typeface="Proxima Nova"/>
              </a:rPr>
              <a:t>8</a:t>
            </a:r>
            <a:endParaRPr b="0" i="0" sz="1400" u="none" cap="none" strike="noStrike">
              <a:solidFill>
                <a:srgbClr val="000000"/>
              </a:solidFill>
              <a:latin typeface="Proxima Nova"/>
              <a:ea typeface="Proxima Nova"/>
              <a:cs typeface="Proxima Nova"/>
              <a:sym typeface="Proxima Nova"/>
            </a:endParaRPr>
          </a:p>
        </p:txBody>
      </p:sp>
      <p:sp>
        <p:nvSpPr>
          <p:cNvPr id="842" name="Google Shape;842;p44"/>
          <p:cNvSpPr txBox="1"/>
          <p:nvPr/>
        </p:nvSpPr>
        <p:spPr>
          <a:xfrm>
            <a:off x="244150" y="2911838"/>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2: 1 sorted run of 4 pages</a:t>
            </a:r>
            <a:endParaRPr b="0" i="0" sz="1400" u="none" cap="none" strike="noStrike">
              <a:solidFill>
                <a:srgbClr val="000000"/>
              </a:solidFill>
              <a:latin typeface="Arial"/>
              <a:ea typeface="Arial"/>
              <a:cs typeface="Arial"/>
              <a:sym typeface="Arial"/>
            </a:endParaRPr>
          </a:p>
        </p:txBody>
      </p:sp>
      <p:sp>
        <p:nvSpPr>
          <p:cNvPr id="843" name="Google Shape;843;p44"/>
          <p:cNvSpPr/>
          <p:nvPr/>
        </p:nvSpPr>
        <p:spPr>
          <a:xfrm>
            <a:off x="2138400"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12, 15</a:t>
            </a:r>
            <a:endParaRPr b="0" i="0" sz="1400" u="none" cap="none" strike="noStrike">
              <a:solidFill>
                <a:srgbClr val="FF0000"/>
              </a:solidFill>
              <a:latin typeface="Proxima Nova"/>
              <a:ea typeface="Proxima Nova"/>
              <a:cs typeface="Proxima Nova"/>
              <a:sym typeface="Proxima Nova"/>
            </a:endParaRPr>
          </a:p>
        </p:txBody>
      </p:sp>
      <p:sp>
        <p:nvSpPr>
          <p:cNvPr id="844" name="Google Shape;844;p44"/>
          <p:cNvSpPr txBox="1"/>
          <p:nvPr/>
        </p:nvSpPr>
        <p:spPr>
          <a:xfrm>
            <a:off x="205063" y="1806325"/>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1: 1 sorted run of 4 pages</a:t>
            </a:r>
            <a:endParaRPr b="0" i="0" sz="1400" u="none" cap="none" strike="noStrike">
              <a:solidFill>
                <a:srgbClr val="000000"/>
              </a:solidFill>
              <a:latin typeface="Arial"/>
              <a:ea typeface="Arial"/>
              <a:cs typeface="Arial"/>
              <a:sym typeface="Arial"/>
            </a:endParaRPr>
          </a:p>
        </p:txBody>
      </p:sp>
      <p:sp>
        <p:nvSpPr>
          <p:cNvPr id="845" name="Google Shape;845;p44"/>
          <p:cNvSpPr/>
          <p:nvPr/>
        </p:nvSpPr>
        <p:spPr>
          <a:xfrm>
            <a:off x="1467938" y="2155200"/>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10, 17</a:t>
            </a:r>
            <a:endParaRPr b="0" i="0" sz="1400" u="none" cap="none" strike="noStrike">
              <a:solidFill>
                <a:srgbClr val="FF0000"/>
              </a:solidFill>
              <a:latin typeface="Proxima Nova"/>
              <a:ea typeface="Proxima Nova"/>
              <a:cs typeface="Proxima Nova"/>
              <a:sym typeface="Proxima Nova"/>
            </a:endParaRPr>
          </a:p>
        </p:txBody>
      </p:sp>
      <p:sp>
        <p:nvSpPr>
          <p:cNvPr id="846" name="Google Shape;846;p44"/>
          <p:cNvSpPr/>
          <p:nvPr/>
        </p:nvSpPr>
        <p:spPr>
          <a:xfrm>
            <a:off x="2099313" y="2155200"/>
            <a:ext cx="7356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20, 25</a:t>
            </a:r>
            <a:endParaRPr b="0" i="0" sz="1400" u="none" cap="none" strike="noStrike">
              <a:solidFill>
                <a:srgbClr val="FF0000"/>
              </a:solidFill>
              <a:latin typeface="Proxima Nova"/>
              <a:ea typeface="Proxima Nova"/>
              <a:cs typeface="Proxima Nova"/>
              <a:sym typeface="Proxima Nova"/>
            </a:endParaRPr>
          </a:p>
        </p:txBody>
      </p:sp>
      <p:cxnSp>
        <p:nvCxnSpPr>
          <p:cNvPr id="847" name="Google Shape;847;p44"/>
          <p:cNvCxnSpPr>
            <a:stCxn id="846" idx="3"/>
            <a:endCxn id="838" idx="1"/>
          </p:cNvCxnSpPr>
          <p:nvPr/>
        </p:nvCxnSpPr>
        <p:spPr>
          <a:xfrm flipH="1" rot="10800000">
            <a:off x="2834913" y="2487600"/>
            <a:ext cx="522000" cy="5700"/>
          </a:xfrm>
          <a:prstGeom prst="straightConnector1">
            <a:avLst/>
          </a:prstGeom>
          <a:noFill/>
          <a:ln cap="flat" cmpd="sng" w="9525">
            <a:solidFill>
              <a:schemeClr val="dk2"/>
            </a:solidFill>
            <a:prstDash val="solid"/>
            <a:round/>
            <a:headEnd len="sm" w="sm" type="none"/>
            <a:tailEnd len="med" w="med" type="triangle"/>
          </a:ln>
        </p:spPr>
      </p:cxnSp>
      <p:cxnSp>
        <p:nvCxnSpPr>
          <p:cNvPr id="848" name="Google Shape;848;p44"/>
          <p:cNvCxnSpPr>
            <a:stCxn id="843" idx="3"/>
            <a:endCxn id="839" idx="1"/>
          </p:cNvCxnSpPr>
          <p:nvPr/>
        </p:nvCxnSpPr>
        <p:spPr>
          <a:xfrm flipH="1" rot="10800000">
            <a:off x="2769900" y="2797513"/>
            <a:ext cx="586800" cy="801300"/>
          </a:xfrm>
          <a:prstGeom prst="straightConnector1">
            <a:avLst/>
          </a:prstGeom>
          <a:noFill/>
          <a:ln cap="flat" cmpd="sng" w="9525">
            <a:solidFill>
              <a:schemeClr val="dk2"/>
            </a:solidFill>
            <a:prstDash val="solid"/>
            <a:round/>
            <a:headEnd len="sm" w="sm" type="none"/>
            <a:tailEnd len="med" w="med" type="triangle"/>
          </a:ln>
        </p:spPr>
      </p:cxnSp>
      <p:sp>
        <p:nvSpPr>
          <p:cNvPr id="849" name="Google Shape;849;p44"/>
          <p:cNvSpPr txBox="1"/>
          <p:nvPr/>
        </p:nvSpPr>
        <p:spPr>
          <a:xfrm>
            <a:off x="385425" y="4017375"/>
            <a:ext cx="71475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Reserve B-1 input buffers and 1 output buffer. Load 1 page from each run at a time. Store sorted results in output buffer. Write to disk when output buffer is full.</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850" name="Google Shape;850;p44"/>
          <p:cNvCxnSpPr>
            <a:endCxn id="851" idx="1"/>
          </p:cNvCxnSpPr>
          <p:nvPr/>
        </p:nvCxnSpPr>
        <p:spPr>
          <a:xfrm flipH="1" rot="10800000">
            <a:off x="6075963" y="2953325"/>
            <a:ext cx="522000" cy="2700"/>
          </a:xfrm>
          <a:prstGeom prst="straightConnector1">
            <a:avLst/>
          </a:prstGeom>
          <a:noFill/>
          <a:ln cap="flat" cmpd="sng" w="9525">
            <a:solidFill>
              <a:schemeClr val="dk2"/>
            </a:solidFill>
            <a:prstDash val="solid"/>
            <a:round/>
            <a:headEnd len="sm" w="sm" type="none"/>
            <a:tailEnd len="med" w="med" type="triangle"/>
          </a:ln>
        </p:spPr>
      </p:cxnSp>
      <p:sp>
        <p:nvSpPr>
          <p:cNvPr id="851" name="Google Shape;851;p44"/>
          <p:cNvSpPr/>
          <p:nvPr/>
        </p:nvSpPr>
        <p:spPr>
          <a:xfrm>
            <a:off x="6597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0, 1</a:t>
            </a:r>
            <a:endParaRPr b="0" i="0" sz="1400" u="none" cap="none" strike="noStrike">
              <a:solidFill>
                <a:srgbClr val="FF0000"/>
              </a:solidFill>
              <a:latin typeface="Proxima Nova"/>
              <a:ea typeface="Proxima Nova"/>
              <a:cs typeface="Proxima Nova"/>
              <a:sym typeface="Proxima Nova"/>
            </a:endParaRPr>
          </a:p>
        </p:txBody>
      </p:sp>
      <p:sp>
        <p:nvSpPr>
          <p:cNvPr id="852" name="Google Shape;852;p44"/>
          <p:cNvSpPr/>
          <p:nvPr/>
        </p:nvSpPr>
        <p:spPr>
          <a:xfrm>
            <a:off x="72294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2, 3</a:t>
            </a:r>
            <a:endParaRPr b="0" i="0" sz="1400" u="none" cap="none" strike="noStrike">
              <a:solidFill>
                <a:srgbClr val="FF0000"/>
              </a:solidFill>
              <a:latin typeface="Proxima Nova"/>
              <a:ea typeface="Proxima Nova"/>
              <a:cs typeface="Proxima Nova"/>
              <a:sym typeface="Proxima Nova"/>
            </a:endParaRPr>
          </a:p>
        </p:txBody>
      </p:sp>
      <p:sp>
        <p:nvSpPr>
          <p:cNvPr id="853" name="Google Shape;853;p44"/>
          <p:cNvSpPr/>
          <p:nvPr/>
        </p:nvSpPr>
        <p:spPr>
          <a:xfrm>
            <a:off x="7860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4, 6</a:t>
            </a:r>
            <a:endParaRPr b="0" i="0" sz="1400" u="none" cap="none" strike="noStrike">
              <a:solidFill>
                <a:srgbClr val="FF0000"/>
              </a:solidFill>
              <a:latin typeface="Proxima Nova"/>
              <a:ea typeface="Proxima Nova"/>
              <a:cs typeface="Proxima Nova"/>
              <a:sym typeface="Proxima Nova"/>
            </a:endParaRPr>
          </a:p>
        </p:txBody>
      </p:sp>
      <p:sp>
        <p:nvSpPr>
          <p:cNvPr id="854" name="Google Shape;854;p44"/>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24</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45"/>
          <p:cNvSpPr txBox="1"/>
          <p:nvPr>
            <p:ph idx="1" type="body"/>
          </p:nvPr>
        </p:nvSpPr>
        <p:spPr>
          <a:xfrm>
            <a:off x="311700" y="1152475"/>
            <a:ext cx="85206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N=8: </a:t>
            </a:r>
            <a:r>
              <a:rPr b="1" lang="en" sz="1600">
                <a:solidFill>
                  <a:srgbClr val="FF0000"/>
                </a:solidFill>
              </a:rPr>
              <a:t>Pass 2</a:t>
            </a:r>
            <a:endParaRPr b="1" sz="1600">
              <a:solidFill>
                <a:srgbClr val="FF0000"/>
              </a:solidFill>
            </a:endParaRPr>
          </a:p>
          <a:p>
            <a:pPr indent="0" lvl="0" marL="0" rtl="0" algn="l">
              <a:lnSpc>
                <a:spcPct val="115000"/>
              </a:lnSpc>
              <a:spcBef>
                <a:spcPts val="0"/>
              </a:spcBef>
              <a:spcAft>
                <a:spcPts val="0"/>
              </a:spcAft>
              <a:buSzPct val="145161"/>
              <a:buNone/>
            </a:pPr>
            <a:r>
              <a:rPr lang="en" sz="1600"/>
              <a:t>Read 2 sorted runs of 4 pages into memory: 8 IOs; Write 1 sorted run of 8 pages to disk: 8 IOs</a:t>
            </a:r>
            <a:endParaRPr sz="1600"/>
          </a:p>
          <a:p>
            <a:pPr indent="0" lvl="0" marL="457200" marR="0" rtl="0" algn="l">
              <a:lnSpc>
                <a:spcPct val="115000"/>
              </a:lnSpc>
              <a:spcBef>
                <a:spcPts val="0"/>
              </a:spcBef>
              <a:spcAft>
                <a:spcPts val="0"/>
              </a:spcAft>
              <a:buSzPct val="145161"/>
              <a:buNone/>
            </a:pPr>
            <a:r>
              <a:t/>
            </a:r>
            <a:endParaRPr sz="1600"/>
          </a:p>
        </p:txBody>
      </p:sp>
      <p:sp>
        <p:nvSpPr>
          <p:cNvPr id="860" name="Google Shape;860;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861" name="Google Shape;861;p45"/>
          <p:cNvSpPr/>
          <p:nvPr/>
        </p:nvSpPr>
        <p:spPr>
          <a:xfrm>
            <a:off x="3356825" y="2332625"/>
            <a:ext cx="2718900" cy="3099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FF0000"/>
                </a:solidFill>
                <a:latin typeface="Proxima Nova"/>
                <a:ea typeface="Proxima Nova"/>
                <a:cs typeface="Proxima Nova"/>
                <a:sym typeface="Proxima Nova"/>
              </a:rPr>
              <a:t>9</a:t>
            </a:r>
            <a:endParaRPr b="0" i="0" sz="1400" u="none" cap="none" strike="noStrike">
              <a:solidFill>
                <a:srgbClr val="FF0000"/>
              </a:solidFill>
              <a:latin typeface="Proxima Nova"/>
              <a:ea typeface="Proxima Nova"/>
              <a:cs typeface="Proxima Nova"/>
              <a:sym typeface="Proxima Nova"/>
            </a:endParaRPr>
          </a:p>
        </p:txBody>
      </p:sp>
      <p:sp>
        <p:nvSpPr>
          <p:cNvPr id="862" name="Google Shape;862;p45"/>
          <p:cNvSpPr/>
          <p:nvPr/>
        </p:nvSpPr>
        <p:spPr>
          <a:xfrm>
            <a:off x="3356825" y="26425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9900FF"/>
                </a:solidFill>
                <a:latin typeface="Proxima Nova"/>
                <a:ea typeface="Proxima Nova"/>
                <a:cs typeface="Proxima Nova"/>
                <a:sym typeface="Proxima Nova"/>
              </a:rPr>
              <a:t>11</a:t>
            </a:r>
            <a:endParaRPr b="0" i="0" sz="1400" u="none" cap="none" strike="noStrike">
              <a:solidFill>
                <a:srgbClr val="9900FF"/>
              </a:solidFill>
              <a:latin typeface="Proxima Nova"/>
              <a:ea typeface="Proxima Nova"/>
              <a:cs typeface="Proxima Nova"/>
              <a:sym typeface="Proxima Nova"/>
            </a:endParaRPr>
          </a:p>
        </p:txBody>
      </p:sp>
      <p:sp>
        <p:nvSpPr>
          <p:cNvPr id="863" name="Google Shape;863;p45"/>
          <p:cNvSpPr/>
          <p:nvPr/>
        </p:nvSpPr>
        <p:spPr>
          <a:xfrm>
            <a:off x="3356825" y="29524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[unused]</a:t>
            </a:r>
            <a:endParaRPr b="0" i="0" sz="1400" u="none" cap="none" strike="noStrike">
              <a:solidFill>
                <a:srgbClr val="000000"/>
              </a:solidFill>
              <a:latin typeface="Proxima Nova"/>
              <a:ea typeface="Proxima Nova"/>
              <a:cs typeface="Proxima Nova"/>
              <a:sym typeface="Proxima Nova"/>
            </a:endParaRPr>
          </a:p>
        </p:txBody>
      </p:sp>
      <p:sp>
        <p:nvSpPr>
          <p:cNvPr id="864" name="Google Shape;864;p45"/>
          <p:cNvSpPr/>
          <p:nvPr/>
        </p:nvSpPr>
        <p:spPr>
          <a:xfrm>
            <a:off x="3356825" y="3264125"/>
            <a:ext cx="27189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 [empty]</a:t>
            </a:r>
            <a:endParaRPr b="0" i="0" sz="1400" u="none" cap="none" strike="noStrike">
              <a:solidFill>
                <a:srgbClr val="000000"/>
              </a:solidFill>
              <a:latin typeface="Proxima Nova"/>
              <a:ea typeface="Proxima Nova"/>
              <a:cs typeface="Proxima Nova"/>
              <a:sym typeface="Proxima Nova"/>
            </a:endParaRPr>
          </a:p>
        </p:txBody>
      </p:sp>
      <p:sp>
        <p:nvSpPr>
          <p:cNvPr id="865" name="Google Shape;865;p45"/>
          <p:cNvSpPr txBox="1"/>
          <p:nvPr/>
        </p:nvSpPr>
        <p:spPr>
          <a:xfrm>
            <a:off x="244150" y="2911838"/>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2: 1 sorted run of 4 pages</a:t>
            </a:r>
            <a:endParaRPr b="0" i="0" sz="1400" u="none" cap="none" strike="noStrike">
              <a:solidFill>
                <a:srgbClr val="000000"/>
              </a:solidFill>
              <a:latin typeface="Arial"/>
              <a:ea typeface="Arial"/>
              <a:cs typeface="Arial"/>
              <a:sym typeface="Arial"/>
            </a:endParaRPr>
          </a:p>
        </p:txBody>
      </p:sp>
      <p:sp>
        <p:nvSpPr>
          <p:cNvPr id="866" name="Google Shape;866;p45"/>
          <p:cNvSpPr/>
          <p:nvPr/>
        </p:nvSpPr>
        <p:spPr>
          <a:xfrm>
            <a:off x="2138400"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12, 15</a:t>
            </a:r>
            <a:endParaRPr b="0" i="0" sz="1400" u="none" cap="none" strike="noStrike">
              <a:solidFill>
                <a:srgbClr val="FF0000"/>
              </a:solidFill>
              <a:latin typeface="Proxima Nova"/>
              <a:ea typeface="Proxima Nova"/>
              <a:cs typeface="Proxima Nova"/>
              <a:sym typeface="Proxima Nova"/>
            </a:endParaRPr>
          </a:p>
        </p:txBody>
      </p:sp>
      <p:sp>
        <p:nvSpPr>
          <p:cNvPr id="867" name="Google Shape;867;p45"/>
          <p:cNvSpPr txBox="1"/>
          <p:nvPr/>
        </p:nvSpPr>
        <p:spPr>
          <a:xfrm>
            <a:off x="205063" y="1806325"/>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1: 1 sorted run of 4 pages</a:t>
            </a:r>
            <a:endParaRPr b="0" i="0" sz="1400" u="none" cap="none" strike="noStrike">
              <a:solidFill>
                <a:srgbClr val="000000"/>
              </a:solidFill>
              <a:latin typeface="Arial"/>
              <a:ea typeface="Arial"/>
              <a:cs typeface="Arial"/>
              <a:sym typeface="Arial"/>
            </a:endParaRPr>
          </a:p>
        </p:txBody>
      </p:sp>
      <p:sp>
        <p:nvSpPr>
          <p:cNvPr id="868" name="Google Shape;868;p45"/>
          <p:cNvSpPr/>
          <p:nvPr/>
        </p:nvSpPr>
        <p:spPr>
          <a:xfrm>
            <a:off x="1467938" y="2155200"/>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10, 17</a:t>
            </a:r>
            <a:endParaRPr b="0" i="0" sz="1400" u="none" cap="none" strike="noStrike">
              <a:solidFill>
                <a:srgbClr val="FF0000"/>
              </a:solidFill>
              <a:latin typeface="Proxima Nova"/>
              <a:ea typeface="Proxima Nova"/>
              <a:cs typeface="Proxima Nova"/>
              <a:sym typeface="Proxima Nova"/>
            </a:endParaRPr>
          </a:p>
        </p:txBody>
      </p:sp>
      <p:sp>
        <p:nvSpPr>
          <p:cNvPr id="869" name="Google Shape;869;p45"/>
          <p:cNvSpPr/>
          <p:nvPr/>
        </p:nvSpPr>
        <p:spPr>
          <a:xfrm>
            <a:off x="2099313" y="2155200"/>
            <a:ext cx="7356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20, 25</a:t>
            </a:r>
            <a:endParaRPr b="0" i="0" sz="1400" u="none" cap="none" strike="noStrike">
              <a:solidFill>
                <a:srgbClr val="FF0000"/>
              </a:solidFill>
              <a:latin typeface="Proxima Nova"/>
              <a:ea typeface="Proxima Nova"/>
              <a:cs typeface="Proxima Nova"/>
              <a:sym typeface="Proxima Nova"/>
            </a:endParaRPr>
          </a:p>
        </p:txBody>
      </p:sp>
      <p:cxnSp>
        <p:nvCxnSpPr>
          <p:cNvPr id="870" name="Google Shape;870;p45"/>
          <p:cNvCxnSpPr>
            <a:stCxn id="869" idx="3"/>
            <a:endCxn id="861" idx="1"/>
          </p:cNvCxnSpPr>
          <p:nvPr/>
        </p:nvCxnSpPr>
        <p:spPr>
          <a:xfrm flipH="1" rot="10800000">
            <a:off x="2834913" y="2487600"/>
            <a:ext cx="522000" cy="5700"/>
          </a:xfrm>
          <a:prstGeom prst="straightConnector1">
            <a:avLst/>
          </a:prstGeom>
          <a:noFill/>
          <a:ln cap="flat" cmpd="sng" w="9525">
            <a:solidFill>
              <a:schemeClr val="dk2"/>
            </a:solidFill>
            <a:prstDash val="solid"/>
            <a:round/>
            <a:headEnd len="sm" w="sm" type="none"/>
            <a:tailEnd len="med" w="med" type="triangle"/>
          </a:ln>
        </p:spPr>
      </p:cxnSp>
      <p:cxnSp>
        <p:nvCxnSpPr>
          <p:cNvPr id="871" name="Google Shape;871;p45"/>
          <p:cNvCxnSpPr>
            <a:stCxn id="866" idx="3"/>
            <a:endCxn id="862" idx="1"/>
          </p:cNvCxnSpPr>
          <p:nvPr/>
        </p:nvCxnSpPr>
        <p:spPr>
          <a:xfrm flipH="1" rot="10800000">
            <a:off x="2769900" y="2797513"/>
            <a:ext cx="586800" cy="801300"/>
          </a:xfrm>
          <a:prstGeom prst="straightConnector1">
            <a:avLst/>
          </a:prstGeom>
          <a:noFill/>
          <a:ln cap="flat" cmpd="sng" w="9525">
            <a:solidFill>
              <a:schemeClr val="dk2"/>
            </a:solidFill>
            <a:prstDash val="solid"/>
            <a:round/>
            <a:headEnd len="sm" w="sm" type="none"/>
            <a:tailEnd len="med" w="med" type="triangle"/>
          </a:ln>
        </p:spPr>
      </p:cxnSp>
      <p:sp>
        <p:nvSpPr>
          <p:cNvPr id="872" name="Google Shape;872;p45"/>
          <p:cNvSpPr txBox="1"/>
          <p:nvPr/>
        </p:nvSpPr>
        <p:spPr>
          <a:xfrm>
            <a:off x="385425" y="4017375"/>
            <a:ext cx="71475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Reserve B-1 input buffers and 1 output buffer. Load 1 page from each run at a time. Store sorted results in output buffer. Write to disk when output buffer is full.</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873" name="Google Shape;873;p45"/>
          <p:cNvCxnSpPr>
            <a:endCxn id="874" idx="1"/>
          </p:cNvCxnSpPr>
          <p:nvPr/>
        </p:nvCxnSpPr>
        <p:spPr>
          <a:xfrm flipH="1" rot="10800000">
            <a:off x="6075963" y="2953325"/>
            <a:ext cx="522000" cy="2700"/>
          </a:xfrm>
          <a:prstGeom prst="straightConnector1">
            <a:avLst/>
          </a:prstGeom>
          <a:noFill/>
          <a:ln cap="flat" cmpd="sng" w="9525">
            <a:solidFill>
              <a:schemeClr val="dk2"/>
            </a:solidFill>
            <a:prstDash val="solid"/>
            <a:round/>
            <a:headEnd len="sm" w="sm" type="none"/>
            <a:tailEnd len="med" w="med" type="triangle"/>
          </a:ln>
        </p:spPr>
      </p:cxnSp>
      <p:sp>
        <p:nvSpPr>
          <p:cNvPr id="874" name="Google Shape;874;p45"/>
          <p:cNvSpPr/>
          <p:nvPr/>
        </p:nvSpPr>
        <p:spPr>
          <a:xfrm>
            <a:off x="6597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0, 1</a:t>
            </a:r>
            <a:endParaRPr b="0" i="0" sz="1400" u="none" cap="none" strike="noStrike">
              <a:solidFill>
                <a:srgbClr val="FF0000"/>
              </a:solidFill>
              <a:latin typeface="Proxima Nova"/>
              <a:ea typeface="Proxima Nova"/>
              <a:cs typeface="Proxima Nova"/>
              <a:sym typeface="Proxima Nova"/>
            </a:endParaRPr>
          </a:p>
        </p:txBody>
      </p:sp>
      <p:sp>
        <p:nvSpPr>
          <p:cNvPr id="875" name="Google Shape;875;p45"/>
          <p:cNvSpPr/>
          <p:nvPr/>
        </p:nvSpPr>
        <p:spPr>
          <a:xfrm>
            <a:off x="72294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2, 3</a:t>
            </a:r>
            <a:endParaRPr b="0" i="0" sz="1400" u="none" cap="none" strike="noStrike">
              <a:solidFill>
                <a:srgbClr val="FF0000"/>
              </a:solidFill>
              <a:latin typeface="Proxima Nova"/>
              <a:ea typeface="Proxima Nova"/>
              <a:cs typeface="Proxima Nova"/>
              <a:sym typeface="Proxima Nova"/>
            </a:endParaRPr>
          </a:p>
        </p:txBody>
      </p:sp>
      <p:sp>
        <p:nvSpPr>
          <p:cNvPr id="876" name="Google Shape;876;p45"/>
          <p:cNvSpPr/>
          <p:nvPr/>
        </p:nvSpPr>
        <p:spPr>
          <a:xfrm>
            <a:off x="7860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4, 6</a:t>
            </a:r>
            <a:endParaRPr b="0" i="0" sz="1400" u="none" cap="none" strike="noStrike">
              <a:solidFill>
                <a:srgbClr val="FF0000"/>
              </a:solidFill>
              <a:latin typeface="Proxima Nova"/>
              <a:ea typeface="Proxima Nova"/>
              <a:cs typeface="Proxima Nova"/>
              <a:sym typeface="Proxima Nova"/>
            </a:endParaRPr>
          </a:p>
        </p:txBody>
      </p:sp>
      <p:sp>
        <p:nvSpPr>
          <p:cNvPr id="877" name="Google Shape;877;p45"/>
          <p:cNvSpPr/>
          <p:nvPr/>
        </p:nvSpPr>
        <p:spPr>
          <a:xfrm>
            <a:off x="65979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7, 8</a:t>
            </a:r>
            <a:endParaRPr b="0" i="0" sz="1400" u="none" cap="none" strike="noStrike">
              <a:solidFill>
                <a:srgbClr val="FF0000"/>
              </a:solidFill>
              <a:latin typeface="Proxima Nova"/>
              <a:ea typeface="Proxima Nova"/>
              <a:cs typeface="Proxima Nova"/>
              <a:sym typeface="Proxima Nova"/>
            </a:endParaRPr>
          </a:p>
        </p:txBody>
      </p:sp>
      <p:sp>
        <p:nvSpPr>
          <p:cNvPr id="878" name="Google Shape;878;p45"/>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25</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46"/>
          <p:cNvSpPr txBox="1"/>
          <p:nvPr>
            <p:ph idx="1" type="body"/>
          </p:nvPr>
        </p:nvSpPr>
        <p:spPr>
          <a:xfrm>
            <a:off x="311700" y="1152475"/>
            <a:ext cx="85206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N=8: </a:t>
            </a:r>
            <a:r>
              <a:rPr b="1" lang="en" sz="1600">
                <a:solidFill>
                  <a:srgbClr val="FF0000"/>
                </a:solidFill>
              </a:rPr>
              <a:t>Pass 2</a:t>
            </a:r>
            <a:endParaRPr b="1" sz="1600">
              <a:solidFill>
                <a:srgbClr val="FF0000"/>
              </a:solidFill>
            </a:endParaRPr>
          </a:p>
          <a:p>
            <a:pPr indent="0" lvl="0" marL="0" rtl="0" algn="l">
              <a:lnSpc>
                <a:spcPct val="115000"/>
              </a:lnSpc>
              <a:spcBef>
                <a:spcPts val="0"/>
              </a:spcBef>
              <a:spcAft>
                <a:spcPts val="0"/>
              </a:spcAft>
              <a:buSzPct val="145161"/>
              <a:buNone/>
            </a:pPr>
            <a:r>
              <a:rPr lang="en" sz="1600"/>
              <a:t>Read 2 sorted runs of 4 pages into memory: 8 IOs; Write 1 sorted run of 8 pages to disk: 8 IOs</a:t>
            </a:r>
            <a:endParaRPr sz="1600"/>
          </a:p>
          <a:p>
            <a:pPr indent="0" lvl="0" marL="457200" marR="0" rtl="0" algn="l">
              <a:lnSpc>
                <a:spcPct val="115000"/>
              </a:lnSpc>
              <a:spcBef>
                <a:spcPts val="0"/>
              </a:spcBef>
              <a:spcAft>
                <a:spcPts val="0"/>
              </a:spcAft>
              <a:buSzPct val="145161"/>
              <a:buNone/>
            </a:pPr>
            <a:r>
              <a:t/>
            </a:r>
            <a:endParaRPr sz="1600"/>
          </a:p>
        </p:txBody>
      </p:sp>
      <p:sp>
        <p:nvSpPr>
          <p:cNvPr id="884" name="Google Shape;884;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885" name="Google Shape;885;p46"/>
          <p:cNvSpPr/>
          <p:nvPr/>
        </p:nvSpPr>
        <p:spPr>
          <a:xfrm>
            <a:off x="3356825" y="2332625"/>
            <a:ext cx="2718900" cy="3099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[empty]</a:t>
            </a:r>
            <a:endParaRPr b="0" i="0" sz="1400" u="none" cap="none" strike="noStrike">
              <a:solidFill>
                <a:srgbClr val="FF0000"/>
              </a:solidFill>
              <a:latin typeface="Proxima Nova"/>
              <a:ea typeface="Proxima Nova"/>
              <a:cs typeface="Proxima Nova"/>
              <a:sym typeface="Proxima Nova"/>
            </a:endParaRPr>
          </a:p>
        </p:txBody>
      </p:sp>
      <p:sp>
        <p:nvSpPr>
          <p:cNvPr id="886" name="Google Shape;886;p46"/>
          <p:cNvSpPr/>
          <p:nvPr/>
        </p:nvSpPr>
        <p:spPr>
          <a:xfrm>
            <a:off x="3356825" y="26425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9900FF"/>
                </a:solidFill>
                <a:latin typeface="Proxima Nova"/>
                <a:ea typeface="Proxima Nova"/>
                <a:cs typeface="Proxima Nova"/>
                <a:sym typeface="Proxima Nova"/>
              </a:rPr>
              <a:t>11</a:t>
            </a:r>
            <a:endParaRPr b="0" i="0" sz="1400" u="none" cap="none" strike="noStrike">
              <a:solidFill>
                <a:srgbClr val="9900FF"/>
              </a:solidFill>
              <a:latin typeface="Proxima Nova"/>
              <a:ea typeface="Proxima Nova"/>
              <a:cs typeface="Proxima Nova"/>
              <a:sym typeface="Proxima Nova"/>
            </a:endParaRPr>
          </a:p>
        </p:txBody>
      </p:sp>
      <p:sp>
        <p:nvSpPr>
          <p:cNvPr id="887" name="Google Shape;887;p46"/>
          <p:cNvSpPr/>
          <p:nvPr/>
        </p:nvSpPr>
        <p:spPr>
          <a:xfrm>
            <a:off x="3356825" y="29524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[unused]</a:t>
            </a:r>
            <a:endParaRPr b="0" i="0" sz="1400" u="none" cap="none" strike="noStrike">
              <a:solidFill>
                <a:srgbClr val="000000"/>
              </a:solidFill>
              <a:latin typeface="Proxima Nova"/>
              <a:ea typeface="Proxima Nova"/>
              <a:cs typeface="Proxima Nova"/>
              <a:sym typeface="Proxima Nova"/>
            </a:endParaRPr>
          </a:p>
        </p:txBody>
      </p:sp>
      <p:sp>
        <p:nvSpPr>
          <p:cNvPr id="888" name="Google Shape;888;p46"/>
          <p:cNvSpPr/>
          <p:nvPr/>
        </p:nvSpPr>
        <p:spPr>
          <a:xfrm>
            <a:off x="3356825" y="3264125"/>
            <a:ext cx="27189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 </a:t>
            </a:r>
            <a:r>
              <a:rPr b="0" i="0" lang="en" sz="1400" u="none" cap="none" strike="noStrike">
                <a:solidFill>
                  <a:srgbClr val="FF0000"/>
                </a:solidFill>
                <a:latin typeface="Proxima Nova"/>
                <a:ea typeface="Proxima Nova"/>
                <a:cs typeface="Proxima Nova"/>
                <a:sym typeface="Proxima Nova"/>
              </a:rPr>
              <a:t>9</a:t>
            </a:r>
            <a:endParaRPr b="0" i="0" sz="1400" u="none" cap="none" strike="noStrike">
              <a:solidFill>
                <a:srgbClr val="000000"/>
              </a:solidFill>
              <a:latin typeface="Proxima Nova"/>
              <a:ea typeface="Proxima Nova"/>
              <a:cs typeface="Proxima Nova"/>
              <a:sym typeface="Proxima Nova"/>
            </a:endParaRPr>
          </a:p>
        </p:txBody>
      </p:sp>
      <p:sp>
        <p:nvSpPr>
          <p:cNvPr id="889" name="Google Shape;889;p46"/>
          <p:cNvSpPr txBox="1"/>
          <p:nvPr/>
        </p:nvSpPr>
        <p:spPr>
          <a:xfrm>
            <a:off x="244150" y="2911838"/>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2: 1 sorted run of 4 pages</a:t>
            </a:r>
            <a:endParaRPr b="0" i="0" sz="1400" u="none" cap="none" strike="noStrike">
              <a:solidFill>
                <a:srgbClr val="000000"/>
              </a:solidFill>
              <a:latin typeface="Arial"/>
              <a:ea typeface="Arial"/>
              <a:cs typeface="Arial"/>
              <a:sym typeface="Arial"/>
            </a:endParaRPr>
          </a:p>
        </p:txBody>
      </p:sp>
      <p:sp>
        <p:nvSpPr>
          <p:cNvPr id="890" name="Google Shape;890;p46"/>
          <p:cNvSpPr/>
          <p:nvPr/>
        </p:nvSpPr>
        <p:spPr>
          <a:xfrm>
            <a:off x="2138400"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12, 15</a:t>
            </a:r>
            <a:endParaRPr b="0" i="0" sz="1400" u="none" cap="none" strike="noStrike">
              <a:solidFill>
                <a:srgbClr val="FF0000"/>
              </a:solidFill>
              <a:latin typeface="Proxima Nova"/>
              <a:ea typeface="Proxima Nova"/>
              <a:cs typeface="Proxima Nova"/>
              <a:sym typeface="Proxima Nova"/>
            </a:endParaRPr>
          </a:p>
        </p:txBody>
      </p:sp>
      <p:sp>
        <p:nvSpPr>
          <p:cNvPr id="891" name="Google Shape;891;p46"/>
          <p:cNvSpPr txBox="1"/>
          <p:nvPr/>
        </p:nvSpPr>
        <p:spPr>
          <a:xfrm>
            <a:off x="205063" y="1806325"/>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1: 1 sorted run of 4 pages</a:t>
            </a:r>
            <a:endParaRPr b="0" i="0" sz="1400" u="none" cap="none" strike="noStrike">
              <a:solidFill>
                <a:srgbClr val="000000"/>
              </a:solidFill>
              <a:latin typeface="Arial"/>
              <a:ea typeface="Arial"/>
              <a:cs typeface="Arial"/>
              <a:sym typeface="Arial"/>
            </a:endParaRPr>
          </a:p>
        </p:txBody>
      </p:sp>
      <p:sp>
        <p:nvSpPr>
          <p:cNvPr id="892" name="Google Shape;892;p46"/>
          <p:cNvSpPr/>
          <p:nvPr/>
        </p:nvSpPr>
        <p:spPr>
          <a:xfrm>
            <a:off x="1467938" y="2155200"/>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10, 17</a:t>
            </a:r>
            <a:endParaRPr b="0" i="0" sz="1400" u="none" cap="none" strike="noStrike">
              <a:solidFill>
                <a:srgbClr val="FF0000"/>
              </a:solidFill>
              <a:latin typeface="Proxima Nova"/>
              <a:ea typeface="Proxima Nova"/>
              <a:cs typeface="Proxima Nova"/>
              <a:sym typeface="Proxima Nova"/>
            </a:endParaRPr>
          </a:p>
        </p:txBody>
      </p:sp>
      <p:sp>
        <p:nvSpPr>
          <p:cNvPr id="893" name="Google Shape;893;p46"/>
          <p:cNvSpPr/>
          <p:nvPr/>
        </p:nvSpPr>
        <p:spPr>
          <a:xfrm>
            <a:off x="2099313" y="2155200"/>
            <a:ext cx="7356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20, 25</a:t>
            </a:r>
            <a:endParaRPr b="0" i="0" sz="1400" u="none" cap="none" strike="noStrike">
              <a:solidFill>
                <a:srgbClr val="FF0000"/>
              </a:solidFill>
              <a:latin typeface="Proxima Nova"/>
              <a:ea typeface="Proxima Nova"/>
              <a:cs typeface="Proxima Nova"/>
              <a:sym typeface="Proxima Nova"/>
            </a:endParaRPr>
          </a:p>
        </p:txBody>
      </p:sp>
      <p:cxnSp>
        <p:nvCxnSpPr>
          <p:cNvPr id="894" name="Google Shape;894;p46"/>
          <p:cNvCxnSpPr>
            <a:stCxn id="893" idx="3"/>
            <a:endCxn id="885" idx="1"/>
          </p:cNvCxnSpPr>
          <p:nvPr/>
        </p:nvCxnSpPr>
        <p:spPr>
          <a:xfrm flipH="1" rot="10800000">
            <a:off x="2834913" y="2487600"/>
            <a:ext cx="522000" cy="5700"/>
          </a:xfrm>
          <a:prstGeom prst="straightConnector1">
            <a:avLst/>
          </a:prstGeom>
          <a:noFill/>
          <a:ln cap="flat" cmpd="sng" w="9525">
            <a:solidFill>
              <a:schemeClr val="dk2"/>
            </a:solidFill>
            <a:prstDash val="solid"/>
            <a:round/>
            <a:headEnd len="sm" w="sm" type="none"/>
            <a:tailEnd len="med" w="med" type="triangle"/>
          </a:ln>
        </p:spPr>
      </p:cxnSp>
      <p:cxnSp>
        <p:nvCxnSpPr>
          <p:cNvPr id="895" name="Google Shape;895;p46"/>
          <p:cNvCxnSpPr>
            <a:stCxn id="890" idx="3"/>
            <a:endCxn id="886" idx="1"/>
          </p:cNvCxnSpPr>
          <p:nvPr/>
        </p:nvCxnSpPr>
        <p:spPr>
          <a:xfrm flipH="1" rot="10800000">
            <a:off x="2769900" y="2797513"/>
            <a:ext cx="586800" cy="801300"/>
          </a:xfrm>
          <a:prstGeom prst="straightConnector1">
            <a:avLst/>
          </a:prstGeom>
          <a:noFill/>
          <a:ln cap="flat" cmpd="sng" w="9525">
            <a:solidFill>
              <a:schemeClr val="dk2"/>
            </a:solidFill>
            <a:prstDash val="solid"/>
            <a:round/>
            <a:headEnd len="sm" w="sm" type="none"/>
            <a:tailEnd len="med" w="med" type="triangle"/>
          </a:ln>
        </p:spPr>
      </p:cxnSp>
      <p:sp>
        <p:nvSpPr>
          <p:cNvPr id="896" name="Google Shape;896;p46"/>
          <p:cNvSpPr txBox="1"/>
          <p:nvPr/>
        </p:nvSpPr>
        <p:spPr>
          <a:xfrm>
            <a:off x="385425" y="4017375"/>
            <a:ext cx="71475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Reserve B-1 input buffers and 1 output buffer. Load 1 page from each run at a time. Store sorted results in output buffer. Write to disk when output buffer is full.</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897" name="Google Shape;897;p46"/>
          <p:cNvCxnSpPr>
            <a:endCxn id="898" idx="1"/>
          </p:cNvCxnSpPr>
          <p:nvPr/>
        </p:nvCxnSpPr>
        <p:spPr>
          <a:xfrm flipH="1" rot="10800000">
            <a:off x="6075963" y="2953325"/>
            <a:ext cx="522000" cy="2700"/>
          </a:xfrm>
          <a:prstGeom prst="straightConnector1">
            <a:avLst/>
          </a:prstGeom>
          <a:noFill/>
          <a:ln cap="flat" cmpd="sng" w="9525">
            <a:solidFill>
              <a:schemeClr val="dk2"/>
            </a:solidFill>
            <a:prstDash val="solid"/>
            <a:round/>
            <a:headEnd len="sm" w="sm" type="none"/>
            <a:tailEnd len="med" w="med" type="triangle"/>
          </a:ln>
        </p:spPr>
      </p:cxnSp>
      <p:sp>
        <p:nvSpPr>
          <p:cNvPr id="898" name="Google Shape;898;p46"/>
          <p:cNvSpPr/>
          <p:nvPr/>
        </p:nvSpPr>
        <p:spPr>
          <a:xfrm>
            <a:off x="6597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0, 1</a:t>
            </a:r>
            <a:endParaRPr b="0" i="0" sz="1400" u="none" cap="none" strike="noStrike">
              <a:solidFill>
                <a:srgbClr val="FF0000"/>
              </a:solidFill>
              <a:latin typeface="Proxima Nova"/>
              <a:ea typeface="Proxima Nova"/>
              <a:cs typeface="Proxima Nova"/>
              <a:sym typeface="Proxima Nova"/>
            </a:endParaRPr>
          </a:p>
        </p:txBody>
      </p:sp>
      <p:sp>
        <p:nvSpPr>
          <p:cNvPr id="899" name="Google Shape;899;p46"/>
          <p:cNvSpPr/>
          <p:nvPr/>
        </p:nvSpPr>
        <p:spPr>
          <a:xfrm>
            <a:off x="72294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2, 3</a:t>
            </a:r>
            <a:endParaRPr b="0" i="0" sz="1400" u="none" cap="none" strike="noStrike">
              <a:solidFill>
                <a:srgbClr val="FF0000"/>
              </a:solidFill>
              <a:latin typeface="Proxima Nova"/>
              <a:ea typeface="Proxima Nova"/>
              <a:cs typeface="Proxima Nova"/>
              <a:sym typeface="Proxima Nova"/>
            </a:endParaRPr>
          </a:p>
        </p:txBody>
      </p:sp>
      <p:sp>
        <p:nvSpPr>
          <p:cNvPr id="900" name="Google Shape;900;p46"/>
          <p:cNvSpPr/>
          <p:nvPr/>
        </p:nvSpPr>
        <p:spPr>
          <a:xfrm>
            <a:off x="7860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4, 6</a:t>
            </a:r>
            <a:endParaRPr b="0" i="0" sz="1400" u="none" cap="none" strike="noStrike">
              <a:solidFill>
                <a:srgbClr val="FF0000"/>
              </a:solidFill>
              <a:latin typeface="Proxima Nova"/>
              <a:ea typeface="Proxima Nova"/>
              <a:cs typeface="Proxima Nova"/>
              <a:sym typeface="Proxima Nova"/>
            </a:endParaRPr>
          </a:p>
        </p:txBody>
      </p:sp>
      <p:sp>
        <p:nvSpPr>
          <p:cNvPr id="901" name="Google Shape;901;p46"/>
          <p:cNvSpPr/>
          <p:nvPr/>
        </p:nvSpPr>
        <p:spPr>
          <a:xfrm>
            <a:off x="65979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7, 8</a:t>
            </a:r>
            <a:endParaRPr b="0" i="0" sz="1400" u="none" cap="none" strike="noStrike">
              <a:solidFill>
                <a:srgbClr val="FF0000"/>
              </a:solidFill>
              <a:latin typeface="Proxima Nova"/>
              <a:ea typeface="Proxima Nova"/>
              <a:cs typeface="Proxima Nova"/>
              <a:sym typeface="Proxima Nova"/>
            </a:endParaRPr>
          </a:p>
        </p:txBody>
      </p:sp>
      <p:sp>
        <p:nvSpPr>
          <p:cNvPr id="902" name="Google Shape;902;p46"/>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25</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External Algorithms</a:t>
            </a:r>
            <a:endParaRPr sz="3000"/>
          </a:p>
        </p:txBody>
      </p:sp>
      <p:sp>
        <p:nvSpPr>
          <p:cNvPr id="184" name="Google Shape;184;p4"/>
          <p:cNvSpPr txBox="1"/>
          <p:nvPr>
            <p:ph idx="1" type="body"/>
          </p:nvPr>
        </p:nvSpPr>
        <p:spPr>
          <a:xfrm>
            <a:off x="311700" y="1152475"/>
            <a:ext cx="8520600" cy="3358800"/>
          </a:xfrm>
          <a:prstGeom prst="rect">
            <a:avLst/>
          </a:prstGeom>
          <a:noFill/>
          <a:ln>
            <a:noFill/>
          </a:ln>
        </p:spPr>
        <p:txBody>
          <a:bodyPr anchorCtr="0" anchor="t" bIns="91425" lIns="91425" spcFirstLastPara="1" rIns="91425" wrap="square" tIns="91425">
            <a:normAutofit fontScale="92500" lnSpcReduction="20000"/>
          </a:bodyPr>
          <a:lstStyle/>
          <a:p>
            <a:pPr indent="-369570" lvl="0" marL="457200" marR="0" rtl="0" algn="l">
              <a:lnSpc>
                <a:spcPct val="115000"/>
              </a:lnSpc>
              <a:spcBef>
                <a:spcPts val="0"/>
              </a:spcBef>
              <a:spcAft>
                <a:spcPts val="0"/>
              </a:spcAft>
              <a:buClr>
                <a:schemeClr val="dk2"/>
              </a:buClr>
              <a:buSzPct val="100000"/>
              <a:buFont typeface="Proxima Nova"/>
              <a:buChar char="●"/>
            </a:pPr>
            <a:r>
              <a:rPr lang="en" sz="2400"/>
              <a:t>Traditional algorithms assume all data fit in memory </a:t>
            </a:r>
            <a:endParaRPr sz="2400"/>
          </a:p>
          <a:p>
            <a:pPr indent="-369570" lvl="0" marL="457200" marR="0" rtl="0" algn="l">
              <a:lnSpc>
                <a:spcPct val="115000"/>
              </a:lnSpc>
              <a:spcBef>
                <a:spcPts val="0"/>
              </a:spcBef>
              <a:spcAft>
                <a:spcPts val="0"/>
              </a:spcAft>
              <a:buSzPct val="100000"/>
              <a:buChar char="●"/>
            </a:pPr>
            <a:r>
              <a:rPr lang="en" sz="2400"/>
              <a:t>External algorithms are designed for the case when there is </a:t>
            </a:r>
            <a:r>
              <a:rPr b="1" lang="en" sz="2400"/>
              <a:t>more data than space in memory</a:t>
            </a:r>
            <a:endParaRPr b="1" sz="2400"/>
          </a:p>
          <a:p>
            <a:pPr indent="-369569" lvl="1" marL="914400" marR="0" rtl="0" algn="l">
              <a:lnSpc>
                <a:spcPct val="115000"/>
              </a:lnSpc>
              <a:spcBef>
                <a:spcPts val="0"/>
              </a:spcBef>
              <a:spcAft>
                <a:spcPts val="0"/>
              </a:spcAft>
              <a:buSzPct val="100000"/>
              <a:buChar char="○"/>
            </a:pPr>
            <a:r>
              <a:rPr lang="en" sz="2400"/>
              <a:t>We can’t just access/modify values whenever we want: disk accesses are very expensive</a:t>
            </a:r>
            <a:endParaRPr sz="2400"/>
          </a:p>
          <a:p>
            <a:pPr indent="-369570" lvl="0" marL="457200" marR="0" rtl="0" algn="l">
              <a:lnSpc>
                <a:spcPct val="115000"/>
              </a:lnSpc>
              <a:spcBef>
                <a:spcPts val="0"/>
              </a:spcBef>
              <a:spcAft>
                <a:spcPts val="0"/>
              </a:spcAft>
              <a:buSzPct val="100000"/>
              <a:buChar char="●"/>
            </a:pPr>
            <a:r>
              <a:rPr lang="en" sz="2400"/>
              <a:t>Typical strategy is to divide and conquer - start with chunks of data that </a:t>
            </a:r>
            <a:r>
              <a:rPr i="1" lang="en" sz="2400"/>
              <a:t>do</a:t>
            </a:r>
            <a:r>
              <a:rPr lang="en" sz="2400"/>
              <a:t> fit in memory, and work from there</a:t>
            </a:r>
            <a:endParaRPr sz="2400"/>
          </a:p>
          <a:p>
            <a:pPr indent="-369569" lvl="1" marL="914400" marR="0" rtl="0" algn="l">
              <a:lnSpc>
                <a:spcPct val="115000"/>
              </a:lnSpc>
              <a:spcBef>
                <a:spcPts val="0"/>
              </a:spcBef>
              <a:spcAft>
                <a:spcPts val="0"/>
              </a:spcAft>
              <a:buSzPct val="100000"/>
              <a:buChar char="○"/>
            </a:pPr>
            <a:r>
              <a:rPr lang="en" sz="2400"/>
              <a:t>For sorting: External Merge Sort</a:t>
            </a:r>
            <a:endParaRPr sz="2400"/>
          </a:p>
          <a:p>
            <a:pPr indent="0" lvl="0" marL="457200" marR="0" rtl="0" algn="l">
              <a:lnSpc>
                <a:spcPct val="115000"/>
              </a:lnSpc>
              <a:spcBef>
                <a:spcPts val="1600"/>
              </a:spcBef>
              <a:spcAft>
                <a:spcPts val="1600"/>
              </a:spcAft>
              <a:buSzPct val="81081"/>
              <a:buNone/>
            </a:pPr>
            <a:r>
              <a:t/>
            </a:r>
            <a:endParaRPr sz="2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47"/>
          <p:cNvSpPr txBox="1"/>
          <p:nvPr>
            <p:ph idx="1" type="body"/>
          </p:nvPr>
        </p:nvSpPr>
        <p:spPr>
          <a:xfrm>
            <a:off x="311700" y="1152475"/>
            <a:ext cx="85206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N=8: </a:t>
            </a:r>
            <a:r>
              <a:rPr b="1" lang="en" sz="1600">
                <a:solidFill>
                  <a:srgbClr val="FF0000"/>
                </a:solidFill>
              </a:rPr>
              <a:t>Pass 2</a:t>
            </a:r>
            <a:endParaRPr b="1" sz="1600">
              <a:solidFill>
                <a:srgbClr val="FF0000"/>
              </a:solidFill>
            </a:endParaRPr>
          </a:p>
          <a:p>
            <a:pPr indent="0" lvl="0" marL="0" rtl="0" algn="l">
              <a:lnSpc>
                <a:spcPct val="115000"/>
              </a:lnSpc>
              <a:spcBef>
                <a:spcPts val="0"/>
              </a:spcBef>
              <a:spcAft>
                <a:spcPts val="0"/>
              </a:spcAft>
              <a:buSzPct val="145161"/>
              <a:buNone/>
            </a:pPr>
            <a:r>
              <a:rPr lang="en" sz="1600"/>
              <a:t>Read 2 sorted runs of 4 pages into memory: 8 IOs; Write 1 sorted run of 8 pages to disk: 8 IOs</a:t>
            </a:r>
            <a:endParaRPr sz="1600"/>
          </a:p>
          <a:p>
            <a:pPr indent="0" lvl="0" marL="457200" marR="0" rtl="0" algn="l">
              <a:lnSpc>
                <a:spcPct val="115000"/>
              </a:lnSpc>
              <a:spcBef>
                <a:spcPts val="0"/>
              </a:spcBef>
              <a:spcAft>
                <a:spcPts val="0"/>
              </a:spcAft>
              <a:buSzPct val="145161"/>
              <a:buNone/>
            </a:pPr>
            <a:r>
              <a:t/>
            </a:r>
            <a:endParaRPr sz="1600"/>
          </a:p>
        </p:txBody>
      </p:sp>
      <p:sp>
        <p:nvSpPr>
          <p:cNvPr id="908" name="Google Shape;908;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909" name="Google Shape;909;p47"/>
          <p:cNvSpPr/>
          <p:nvPr/>
        </p:nvSpPr>
        <p:spPr>
          <a:xfrm>
            <a:off x="3356825" y="2332625"/>
            <a:ext cx="2718900" cy="309900"/>
          </a:xfrm>
          <a:prstGeom prst="rect">
            <a:avLst/>
          </a:prstGeom>
          <a:solidFill>
            <a:srgbClr val="D9D2E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10, 17</a:t>
            </a:r>
            <a:endParaRPr b="0" i="0" sz="1400" u="none" cap="none" strike="noStrike">
              <a:solidFill>
                <a:srgbClr val="FF0000"/>
              </a:solidFill>
              <a:latin typeface="Proxima Nova"/>
              <a:ea typeface="Proxima Nova"/>
              <a:cs typeface="Proxima Nova"/>
              <a:sym typeface="Proxima Nova"/>
            </a:endParaRPr>
          </a:p>
        </p:txBody>
      </p:sp>
      <p:sp>
        <p:nvSpPr>
          <p:cNvPr id="910" name="Google Shape;910;p47"/>
          <p:cNvSpPr/>
          <p:nvPr/>
        </p:nvSpPr>
        <p:spPr>
          <a:xfrm>
            <a:off x="3356825" y="26425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9900FF"/>
                </a:solidFill>
                <a:latin typeface="Proxima Nova"/>
                <a:ea typeface="Proxima Nova"/>
                <a:cs typeface="Proxima Nova"/>
                <a:sym typeface="Proxima Nova"/>
              </a:rPr>
              <a:t>11</a:t>
            </a:r>
            <a:endParaRPr b="0" i="0" sz="1400" u="none" cap="none" strike="noStrike">
              <a:solidFill>
                <a:srgbClr val="9900FF"/>
              </a:solidFill>
              <a:latin typeface="Proxima Nova"/>
              <a:ea typeface="Proxima Nova"/>
              <a:cs typeface="Proxima Nova"/>
              <a:sym typeface="Proxima Nova"/>
            </a:endParaRPr>
          </a:p>
        </p:txBody>
      </p:sp>
      <p:sp>
        <p:nvSpPr>
          <p:cNvPr id="911" name="Google Shape;911;p47"/>
          <p:cNvSpPr/>
          <p:nvPr/>
        </p:nvSpPr>
        <p:spPr>
          <a:xfrm>
            <a:off x="3356825" y="29524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[unused]</a:t>
            </a:r>
            <a:endParaRPr b="0" i="0" sz="1400" u="none" cap="none" strike="noStrike">
              <a:solidFill>
                <a:srgbClr val="000000"/>
              </a:solidFill>
              <a:latin typeface="Proxima Nova"/>
              <a:ea typeface="Proxima Nova"/>
              <a:cs typeface="Proxima Nova"/>
              <a:sym typeface="Proxima Nova"/>
            </a:endParaRPr>
          </a:p>
        </p:txBody>
      </p:sp>
      <p:sp>
        <p:nvSpPr>
          <p:cNvPr id="912" name="Google Shape;912;p47"/>
          <p:cNvSpPr/>
          <p:nvPr/>
        </p:nvSpPr>
        <p:spPr>
          <a:xfrm>
            <a:off x="3356825" y="3264125"/>
            <a:ext cx="27189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 9</a:t>
            </a:r>
            <a:endParaRPr b="0" i="0" sz="1400" u="none" cap="none" strike="noStrike">
              <a:solidFill>
                <a:srgbClr val="000000"/>
              </a:solidFill>
              <a:latin typeface="Proxima Nova"/>
              <a:ea typeface="Proxima Nova"/>
              <a:cs typeface="Proxima Nova"/>
              <a:sym typeface="Proxima Nova"/>
            </a:endParaRPr>
          </a:p>
        </p:txBody>
      </p:sp>
      <p:sp>
        <p:nvSpPr>
          <p:cNvPr id="913" name="Google Shape;913;p47"/>
          <p:cNvSpPr txBox="1"/>
          <p:nvPr/>
        </p:nvSpPr>
        <p:spPr>
          <a:xfrm>
            <a:off x="244150" y="2911838"/>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2: 1 sorted run of 4 pages</a:t>
            </a:r>
            <a:endParaRPr b="0" i="0" sz="1400" u="none" cap="none" strike="noStrike">
              <a:solidFill>
                <a:srgbClr val="000000"/>
              </a:solidFill>
              <a:latin typeface="Arial"/>
              <a:ea typeface="Arial"/>
              <a:cs typeface="Arial"/>
              <a:sym typeface="Arial"/>
            </a:endParaRPr>
          </a:p>
        </p:txBody>
      </p:sp>
      <p:sp>
        <p:nvSpPr>
          <p:cNvPr id="914" name="Google Shape;914;p47"/>
          <p:cNvSpPr/>
          <p:nvPr/>
        </p:nvSpPr>
        <p:spPr>
          <a:xfrm>
            <a:off x="2138400"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12, 15</a:t>
            </a:r>
            <a:endParaRPr b="0" i="0" sz="1400" u="none" cap="none" strike="noStrike">
              <a:solidFill>
                <a:srgbClr val="FF0000"/>
              </a:solidFill>
              <a:latin typeface="Proxima Nova"/>
              <a:ea typeface="Proxima Nova"/>
              <a:cs typeface="Proxima Nova"/>
              <a:sym typeface="Proxima Nova"/>
            </a:endParaRPr>
          </a:p>
        </p:txBody>
      </p:sp>
      <p:sp>
        <p:nvSpPr>
          <p:cNvPr id="915" name="Google Shape;915;p47"/>
          <p:cNvSpPr txBox="1"/>
          <p:nvPr/>
        </p:nvSpPr>
        <p:spPr>
          <a:xfrm>
            <a:off x="205063" y="1806325"/>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1: 1 sorted run of 4 pages</a:t>
            </a:r>
            <a:endParaRPr b="0" i="0" sz="1400" u="none" cap="none" strike="noStrike">
              <a:solidFill>
                <a:srgbClr val="000000"/>
              </a:solidFill>
              <a:latin typeface="Arial"/>
              <a:ea typeface="Arial"/>
              <a:cs typeface="Arial"/>
              <a:sym typeface="Arial"/>
            </a:endParaRPr>
          </a:p>
        </p:txBody>
      </p:sp>
      <p:sp>
        <p:nvSpPr>
          <p:cNvPr id="916" name="Google Shape;916;p47"/>
          <p:cNvSpPr/>
          <p:nvPr/>
        </p:nvSpPr>
        <p:spPr>
          <a:xfrm>
            <a:off x="1467938" y="2155200"/>
            <a:ext cx="631500" cy="676200"/>
          </a:xfrm>
          <a:prstGeom prst="rect">
            <a:avLst/>
          </a:prstGeom>
          <a:solidFill>
            <a:srgbClr val="D9D2E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10, 17</a:t>
            </a:r>
            <a:endParaRPr b="0" i="0" sz="1400" u="none" cap="none" strike="noStrike">
              <a:solidFill>
                <a:srgbClr val="FF0000"/>
              </a:solidFill>
              <a:latin typeface="Proxima Nova"/>
              <a:ea typeface="Proxima Nova"/>
              <a:cs typeface="Proxima Nova"/>
              <a:sym typeface="Proxima Nova"/>
            </a:endParaRPr>
          </a:p>
        </p:txBody>
      </p:sp>
      <p:sp>
        <p:nvSpPr>
          <p:cNvPr id="917" name="Google Shape;917;p47"/>
          <p:cNvSpPr/>
          <p:nvPr/>
        </p:nvSpPr>
        <p:spPr>
          <a:xfrm>
            <a:off x="2099313" y="2155200"/>
            <a:ext cx="7356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20, 25</a:t>
            </a:r>
            <a:endParaRPr b="0" i="0" sz="1400" u="none" cap="none" strike="noStrike">
              <a:solidFill>
                <a:srgbClr val="FF0000"/>
              </a:solidFill>
              <a:latin typeface="Proxima Nova"/>
              <a:ea typeface="Proxima Nova"/>
              <a:cs typeface="Proxima Nova"/>
              <a:sym typeface="Proxima Nova"/>
            </a:endParaRPr>
          </a:p>
        </p:txBody>
      </p:sp>
      <p:cxnSp>
        <p:nvCxnSpPr>
          <p:cNvPr id="918" name="Google Shape;918;p47"/>
          <p:cNvCxnSpPr>
            <a:stCxn id="917" idx="3"/>
            <a:endCxn id="909" idx="1"/>
          </p:cNvCxnSpPr>
          <p:nvPr/>
        </p:nvCxnSpPr>
        <p:spPr>
          <a:xfrm flipH="1" rot="10800000">
            <a:off x="2834913" y="2487600"/>
            <a:ext cx="522000" cy="5700"/>
          </a:xfrm>
          <a:prstGeom prst="straightConnector1">
            <a:avLst/>
          </a:prstGeom>
          <a:noFill/>
          <a:ln cap="flat" cmpd="sng" w="9525">
            <a:solidFill>
              <a:schemeClr val="dk2"/>
            </a:solidFill>
            <a:prstDash val="solid"/>
            <a:round/>
            <a:headEnd len="sm" w="sm" type="none"/>
            <a:tailEnd len="med" w="med" type="triangle"/>
          </a:ln>
        </p:spPr>
      </p:cxnSp>
      <p:cxnSp>
        <p:nvCxnSpPr>
          <p:cNvPr id="919" name="Google Shape;919;p47"/>
          <p:cNvCxnSpPr>
            <a:stCxn id="914" idx="3"/>
            <a:endCxn id="910" idx="1"/>
          </p:cNvCxnSpPr>
          <p:nvPr/>
        </p:nvCxnSpPr>
        <p:spPr>
          <a:xfrm flipH="1" rot="10800000">
            <a:off x="2769900" y="2797513"/>
            <a:ext cx="586800" cy="801300"/>
          </a:xfrm>
          <a:prstGeom prst="straightConnector1">
            <a:avLst/>
          </a:prstGeom>
          <a:noFill/>
          <a:ln cap="flat" cmpd="sng" w="9525">
            <a:solidFill>
              <a:schemeClr val="dk2"/>
            </a:solidFill>
            <a:prstDash val="solid"/>
            <a:round/>
            <a:headEnd len="sm" w="sm" type="none"/>
            <a:tailEnd len="med" w="med" type="triangle"/>
          </a:ln>
        </p:spPr>
      </p:cxnSp>
      <p:sp>
        <p:nvSpPr>
          <p:cNvPr id="920" name="Google Shape;920;p47"/>
          <p:cNvSpPr txBox="1"/>
          <p:nvPr/>
        </p:nvSpPr>
        <p:spPr>
          <a:xfrm>
            <a:off x="385425" y="4017375"/>
            <a:ext cx="71475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Reserve B-1 input buffers and 1 output buffer. Load 1 page from each run at a time. Store sorted results in output buffer. Write to disk when output buffer is full.</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921" name="Google Shape;921;p47"/>
          <p:cNvCxnSpPr>
            <a:endCxn id="922" idx="1"/>
          </p:cNvCxnSpPr>
          <p:nvPr/>
        </p:nvCxnSpPr>
        <p:spPr>
          <a:xfrm flipH="1" rot="10800000">
            <a:off x="6075963" y="2953325"/>
            <a:ext cx="522000" cy="2700"/>
          </a:xfrm>
          <a:prstGeom prst="straightConnector1">
            <a:avLst/>
          </a:prstGeom>
          <a:noFill/>
          <a:ln cap="flat" cmpd="sng" w="9525">
            <a:solidFill>
              <a:schemeClr val="dk2"/>
            </a:solidFill>
            <a:prstDash val="solid"/>
            <a:round/>
            <a:headEnd len="sm" w="sm" type="none"/>
            <a:tailEnd len="med" w="med" type="triangle"/>
          </a:ln>
        </p:spPr>
      </p:cxnSp>
      <p:sp>
        <p:nvSpPr>
          <p:cNvPr id="922" name="Google Shape;922;p47"/>
          <p:cNvSpPr/>
          <p:nvPr/>
        </p:nvSpPr>
        <p:spPr>
          <a:xfrm>
            <a:off x="6597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0, 1</a:t>
            </a:r>
            <a:endParaRPr b="0" i="0" sz="1400" u="none" cap="none" strike="noStrike">
              <a:solidFill>
                <a:srgbClr val="FF0000"/>
              </a:solidFill>
              <a:latin typeface="Proxima Nova"/>
              <a:ea typeface="Proxima Nova"/>
              <a:cs typeface="Proxima Nova"/>
              <a:sym typeface="Proxima Nova"/>
            </a:endParaRPr>
          </a:p>
        </p:txBody>
      </p:sp>
      <p:sp>
        <p:nvSpPr>
          <p:cNvPr id="923" name="Google Shape;923;p47"/>
          <p:cNvSpPr/>
          <p:nvPr/>
        </p:nvSpPr>
        <p:spPr>
          <a:xfrm>
            <a:off x="72294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2, 3</a:t>
            </a:r>
            <a:endParaRPr b="0" i="0" sz="1400" u="none" cap="none" strike="noStrike">
              <a:solidFill>
                <a:srgbClr val="FF0000"/>
              </a:solidFill>
              <a:latin typeface="Proxima Nova"/>
              <a:ea typeface="Proxima Nova"/>
              <a:cs typeface="Proxima Nova"/>
              <a:sym typeface="Proxima Nova"/>
            </a:endParaRPr>
          </a:p>
        </p:txBody>
      </p:sp>
      <p:sp>
        <p:nvSpPr>
          <p:cNvPr id="924" name="Google Shape;924;p47"/>
          <p:cNvSpPr/>
          <p:nvPr/>
        </p:nvSpPr>
        <p:spPr>
          <a:xfrm>
            <a:off x="7860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4, 6</a:t>
            </a:r>
            <a:endParaRPr b="0" i="0" sz="1400" u="none" cap="none" strike="noStrike">
              <a:solidFill>
                <a:srgbClr val="FF0000"/>
              </a:solidFill>
              <a:latin typeface="Proxima Nova"/>
              <a:ea typeface="Proxima Nova"/>
              <a:cs typeface="Proxima Nova"/>
              <a:sym typeface="Proxima Nova"/>
            </a:endParaRPr>
          </a:p>
        </p:txBody>
      </p:sp>
      <p:sp>
        <p:nvSpPr>
          <p:cNvPr id="925" name="Google Shape;925;p47"/>
          <p:cNvSpPr/>
          <p:nvPr/>
        </p:nvSpPr>
        <p:spPr>
          <a:xfrm>
            <a:off x="65979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7, 8</a:t>
            </a:r>
            <a:endParaRPr b="0" i="0" sz="1400" u="none" cap="none" strike="noStrike">
              <a:solidFill>
                <a:srgbClr val="FF0000"/>
              </a:solidFill>
              <a:latin typeface="Proxima Nova"/>
              <a:ea typeface="Proxima Nova"/>
              <a:cs typeface="Proxima Nova"/>
              <a:sym typeface="Proxima Nova"/>
            </a:endParaRPr>
          </a:p>
        </p:txBody>
      </p:sp>
      <p:sp>
        <p:nvSpPr>
          <p:cNvPr id="926" name="Google Shape;926;p47"/>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26</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48"/>
          <p:cNvSpPr txBox="1"/>
          <p:nvPr>
            <p:ph idx="1" type="body"/>
          </p:nvPr>
        </p:nvSpPr>
        <p:spPr>
          <a:xfrm>
            <a:off x="311700" y="1152475"/>
            <a:ext cx="85206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N=8: </a:t>
            </a:r>
            <a:r>
              <a:rPr b="1" lang="en" sz="1600">
                <a:solidFill>
                  <a:srgbClr val="FF0000"/>
                </a:solidFill>
              </a:rPr>
              <a:t>Pass 2</a:t>
            </a:r>
            <a:endParaRPr b="1" sz="1600">
              <a:solidFill>
                <a:srgbClr val="FF0000"/>
              </a:solidFill>
            </a:endParaRPr>
          </a:p>
          <a:p>
            <a:pPr indent="0" lvl="0" marL="0" rtl="0" algn="l">
              <a:lnSpc>
                <a:spcPct val="115000"/>
              </a:lnSpc>
              <a:spcBef>
                <a:spcPts val="0"/>
              </a:spcBef>
              <a:spcAft>
                <a:spcPts val="0"/>
              </a:spcAft>
              <a:buSzPct val="145161"/>
              <a:buNone/>
            </a:pPr>
            <a:r>
              <a:rPr lang="en" sz="1600"/>
              <a:t>Read 2 sorted runs of 4 pages into memory: 8 IOs; Write 1 sorted run of 8 pages to disk: 8 IOs</a:t>
            </a:r>
            <a:endParaRPr sz="1600"/>
          </a:p>
          <a:p>
            <a:pPr indent="0" lvl="0" marL="457200" marR="0" rtl="0" algn="l">
              <a:lnSpc>
                <a:spcPct val="115000"/>
              </a:lnSpc>
              <a:spcBef>
                <a:spcPts val="0"/>
              </a:spcBef>
              <a:spcAft>
                <a:spcPts val="0"/>
              </a:spcAft>
              <a:buSzPct val="145161"/>
              <a:buNone/>
            </a:pPr>
            <a:r>
              <a:t/>
            </a:r>
            <a:endParaRPr sz="1600"/>
          </a:p>
        </p:txBody>
      </p:sp>
      <p:sp>
        <p:nvSpPr>
          <p:cNvPr id="932" name="Google Shape;932;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933" name="Google Shape;933;p48"/>
          <p:cNvSpPr/>
          <p:nvPr/>
        </p:nvSpPr>
        <p:spPr>
          <a:xfrm>
            <a:off x="3356825" y="2332625"/>
            <a:ext cx="2718900" cy="3099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FF0000"/>
                </a:solidFill>
                <a:latin typeface="Proxima Nova"/>
                <a:ea typeface="Proxima Nova"/>
                <a:cs typeface="Proxima Nova"/>
                <a:sym typeface="Proxima Nova"/>
              </a:rPr>
              <a:t>10</a:t>
            </a:r>
            <a:r>
              <a:rPr b="0" i="0" lang="en" sz="1400" u="none" cap="none" strike="noStrike">
                <a:solidFill>
                  <a:srgbClr val="000000"/>
                </a:solidFill>
                <a:latin typeface="Proxima Nova"/>
                <a:ea typeface="Proxima Nova"/>
                <a:cs typeface="Proxima Nova"/>
                <a:sym typeface="Proxima Nova"/>
              </a:rPr>
              <a:t>, 17</a:t>
            </a:r>
            <a:endParaRPr b="0" i="0" sz="1400" u="none" cap="none" strike="noStrike">
              <a:solidFill>
                <a:srgbClr val="FF0000"/>
              </a:solidFill>
              <a:latin typeface="Proxima Nova"/>
              <a:ea typeface="Proxima Nova"/>
              <a:cs typeface="Proxima Nova"/>
              <a:sym typeface="Proxima Nova"/>
            </a:endParaRPr>
          </a:p>
        </p:txBody>
      </p:sp>
      <p:sp>
        <p:nvSpPr>
          <p:cNvPr id="934" name="Google Shape;934;p48"/>
          <p:cNvSpPr/>
          <p:nvPr/>
        </p:nvSpPr>
        <p:spPr>
          <a:xfrm>
            <a:off x="3356825" y="26425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9900FF"/>
                </a:solidFill>
                <a:latin typeface="Proxima Nova"/>
                <a:ea typeface="Proxima Nova"/>
                <a:cs typeface="Proxima Nova"/>
                <a:sym typeface="Proxima Nova"/>
              </a:rPr>
              <a:t>11</a:t>
            </a:r>
            <a:endParaRPr b="0" i="0" sz="1400" u="none" cap="none" strike="noStrike">
              <a:solidFill>
                <a:srgbClr val="9900FF"/>
              </a:solidFill>
              <a:latin typeface="Proxima Nova"/>
              <a:ea typeface="Proxima Nova"/>
              <a:cs typeface="Proxima Nova"/>
              <a:sym typeface="Proxima Nova"/>
            </a:endParaRPr>
          </a:p>
        </p:txBody>
      </p:sp>
      <p:sp>
        <p:nvSpPr>
          <p:cNvPr id="935" name="Google Shape;935;p48"/>
          <p:cNvSpPr/>
          <p:nvPr/>
        </p:nvSpPr>
        <p:spPr>
          <a:xfrm>
            <a:off x="3356825" y="29524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[unused]</a:t>
            </a:r>
            <a:endParaRPr b="0" i="0" sz="1400" u="none" cap="none" strike="noStrike">
              <a:solidFill>
                <a:srgbClr val="000000"/>
              </a:solidFill>
              <a:latin typeface="Proxima Nova"/>
              <a:ea typeface="Proxima Nova"/>
              <a:cs typeface="Proxima Nova"/>
              <a:sym typeface="Proxima Nova"/>
            </a:endParaRPr>
          </a:p>
        </p:txBody>
      </p:sp>
      <p:sp>
        <p:nvSpPr>
          <p:cNvPr id="936" name="Google Shape;936;p48"/>
          <p:cNvSpPr/>
          <p:nvPr/>
        </p:nvSpPr>
        <p:spPr>
          <a:xfrm>
            <a:off x="3356825" y="3264125"/>
            <a:ext cx="27189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 9</a:t>
            </a:r>
            <a:endParaRPr b="0" i="0" sz="1400" u="none" cap="none" strike="noStrike">
              <a:solidFill>
                <a:srgbClr val="000000"/>
              </a:solidFill>
              <a:latin typeface="Proxima Nova"/>
              <a:ea typeface="Proxima Nova"/>
              <a:cs typeface="Proxima Nova"/>
              <a:sym typeface="Proxima Nova"/>
            </a:endParaRPr>
          </a:p>
        </p:txBody>
      </p:sp>
      <p:sp>
        <p:nvSpPr>
          <p:cNvPr id="937" name="Google Shape;937;p48"/>
          <p:cNvSpPr txBox="1"/>
          <p:nvPr/>
        </p:nvSpPr>
        <p:spPr>
          <a:xfrm>
            <a:off x="244150" y="2911838"/>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2: 1 sorted run of 4 pages</a:t>
            </a:r>
            <a:endParaRPr b="0" i="0" sz="1400" u="none" cap="none" strike="noStrike">
              <a:solidFill>
                <a:srgbClr val="000000"/>
              </a:solidFill>
              <a:latin typeface="Arial"/>
              <a:ea typeface="Arial"/>
              <a:cs typeface="Arial"/>
              <a:sym typeface="Arial"/>
            </a:endParaRPr>
          </a:p>
        </p:txBody>
      </p:sp>
      <p:sp>
        <p:nvSpPr>
          <p:cNvPr id="938" name="Google Shape;938;p48"/>
          <p:cNvSpPr/>
          <p:nvPr/>
        </p:nvSpPr>
        <p:spPr>
          <a:xfrm>
            <a:off x="2138400"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12, 15</a:t>
            </a:r>
            <a:endParaRPr b="0" i="0" sz="1400" u="none" cap="none" strike="noStrike">
              <a:solidFill>
                <a:srgbClr val="FF0000"/>
              </a:solidFill>
              <a:latin typeface="Proxima Nova"/>
              <a:ea typeface="Proxima Nova"/>
              <a:cs typeface="Proxima Nova"/>
              <a:sym typeface="Proxima Nova"/>
            </a:endParaRPr>
          </a:p>
        </p:txBody>
      </p:sp>
      <p:sp>
        <p:nvSpPr>
          <p:cNvPr id="939" name="Google Shape;939;p48"/>
          <p:cNvSpPr txBox="1"/>
          <p:nvPr/>
        </p:nvSpPr>
        <p:spPr>
          <a:xfrm>
            <a:off x="205063" y="1806325"/>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1: 1 sorted run of 4 pages</a:t>
            </a:r>
            <a:endParaRPr b="0" i="0" sz="1400" u="none" cap="none" strike="noStrike">
              <a:solidFill>
                <a:srgbClr val="000000"/>
              </a:solidFill>
              <a:latin typeface="Arial"/>
              <a:ea typeface="Arial"/>
              <a:cs typeface="Arial"/>
              <a:sym typeface="Arial"/>
            </a:endParaRPr>
          </a:p>
        </p:txBody>
      </p:sp>
      <p:sp>
        <p:nvSpPr>
          <p:cNvPr id="940" name="Google Shape;940;p48"/>
          <p:cNvSpPr/>
          <p:nvPr/>
        </p:nvSpPr>
        <p:spPr>
          <a:xfrm>
            <a:off x="2099313" y="2155200"/>
            <a:ext cx="7356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20, 25</a:t>
            </a:r>
            <a:endParaRPr b="0" i="0" sz="1400" u="none" cap="none" strike="noStrike">
              <a:solidFill>
                <a:srgbClr val="FF0000"/>
              </a:solidFill>
              <a:latin typeface="Proxima Nova"/>
              <a:ea typeface="Proxima Nova"/>
              <a:cs typeface="Proxima Nova"/>
              <a:sym typeface="Proxima Nova"/>
            </a:endParaRPr>
          </a:p>
        </p:txBody>
      </p:sp>
      <p:cxnSp>
        <p:nvCxnSpPr>
          <p:cNvPr id="941" name="Google Shape;941;p48"/>
          <p:cNvCxnSpPr>
            <a:stCxn id="940" idx="3"/>
            <a:endCxn id="933" idx="1"/>
          </p:cNvCxnSpPr>
          <p:nvPr/>
        </p:nvCxnSpPr>
        <p:spPr>
          <a:xfrm flipH="1" rot="10800000">
            <a:off x="2834913" y="2487600"/>
            <a:ext cx="522000" cy="5700"/>
          </a:xfrm>
          <a:prstGeom prst="straightConnector1">
            <a:avLst/>
          </a:prstGeom>
          <a:noFill/>
          <a:ln cap="flat" cmpd="sng" w="9525">
            <a:solidFill>
              <a:schemeClr val="dk2"/>
            </a:solidFill>
            <a:prstDash val="solid"/>
            <a:round/>
            <a:headEnd len="sm" w="sm" type="none"/>
            <a:tailEnd len="med" w="med" type="triangle"/>
          </a:ln>
        </p:spPr>
      </p:cxnSp>
      <p:cxnSp>
        <p:nvCxnSpPr>
          <p:cNvPr id="942" name="Google Shape;942;p48"/>
          <p:cNvCxnSpPr>
            <a:stCxn id="938" idx="3"/>
            <a:endCxn id="934" idx="1"/>
          </p:cNvCxnSpPr>
          <p:nvPr/>
        </p:nvCxnSpPr>
        <p:spPr>
          <a:xfrm flipH="1" rot="10800000">
            <a:off x="2769900" y="2797513"/>
            <a:ext cx="586800" cy="801300"/>
          </a:xfrm>
          <a:prstGeom prst="straightConnector1">
            <a:avLst/>
          </a:prstGeom>
          <a:noFill/>
          <a:ln cap="flat" cmpd="sng" w="9525">
            <a:solidFill>
              <a:schemeClr val="dk2"/>
            </a:solidFill>
            <a:prstDash val="solid"/>
            <a:round/>
            <a:headEnd len="sm" w="sm" type="none"/>
            <a:tailEnd len="med" w="med" type="triangle"/>
          </a:ln>
        </p:spPr>
      </p:cxnSp>
      <p:sp>
        <p:nvSpPr>
          <p:cNvPr id="943" name="Google Shape;943;p48"/>
          <p:cNvSpPr txBox="1"/>
          <p:nvPr/>
        </p:nvSpPr>
        <p:spPr>
          <a:xfrm>
            <a:off x="385425" y="4017375"/>
            <a:ext cx="71475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Reserve B-1 input buffers and 1 output buffer. Load 1 page from each run at a time. Store sorted results in output buffer. Write to disk when output buffer is full.</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944" name="Google Shape;944;p48"/>
          <p:cNvCxnSpPr>
            <a:endCxn id="945" idx="1"/>
          </p:cNvCxnSpPr>
          <p:nvPr/>
        </p:nvCxnSpPr>
        <p:spPr>
          <a:xfrm flipH="1" rot="10800000">
            <a:off x="6075963" y="2953325"/>
            <a:ext cx="522000" cy="2700"/>
          </a:xfrm>
          <a:prstGeom prst="straightConnector1">
            <a:avLst/>
          </a:prstGeom>
          <a:noFill/>
          <a:ln cap="flat" cmpd="sng" w="9525">
            <a:solidFill>
              <a:schemeClr val="dk2"/>
            </a:solidFill>
            <a:prstDash val="solid"/>
            <a:round/>
            <a:headEnd len="sm" w="sm" type="none"/>
            <a:tailEnd len="med" w="med" type="triangle"/>
          </a:ln>
        </p:spPr>
      </p:cxnSp>
      <p:sp>
        <p:nvSpPr>
          <p:cNvPr id="945" name="Google Shape;945;p48"/>
          <p:cNvSpPr/>
          <p:nvPr/>
        </p:nvSpPr>
        <p:spPr>
          <a:xfrm>
            <a:off x="6597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0, 1</a:t>
            </a:r>
            <a:endParaRPr b="0" i="0" sz="1400" u="none" cap="none" strike="noStrike">
              <a:solidFill>
                <a:srgbClr val="FF0000"/>
              </a:solidFill>
              <a:latin typeface="Proxima Nova"/>
              <a:ea typeface="Proxima Nova"/>
              <a:cs typeface="Proxima Nova"/>
              <a:sym typeface="Proxima Nova"/>
            </a:endParaRPr>
          </a:p>
        </p:txBody>
      </p:sp>
      <p:sp>
        <p:nvSpPr>
          <p:cNvPr id="946" name="Google Shape;946;p48"/>
          <p:cNvSpPr/>
          <p:nvPr/>
        </p:nvSpPr>
        <p:spPr>
          <a:xfrm>
            <a:off x="72294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2, 3</a:t>
            </a:r>
            <a:endParaRPr b="0" i="0" sz="1400" u="none" cap="none" strike="noStrike">
              <a:solidFill>
                <a:srgbClr val="FF0000"/>
              </a:solidFill>
              <a:latin typeface="Proxima Nova"/>
              <a:ea typeface="Proxima Nova"/>
              <a:cs typeface="Proxima Nova"/>
              <a:sym typeface="Proxima Nova"/>
            </a:endParaRPr>
          </a:p>
        </p:txBody>
      </p:sp>
      <p:sp>
        <p:nvSpPr>
          <p:cNvPr id="947" name="Google Shape;947;p48"/>
          <p:cNvSpPr/>
          <p:nvPr/>
        </p:nvSpPr>
        <p:spPr>
          <a:xfrm>
            <a:off x="7860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4, 6</a:t>
            </a:r>
            <a:endParaRPr b="0" i="0" sz="1400" u="none" cap="none" strike="noStrike">
              <a:solidFill>
                <a:srgbClr val="FF0000"/>
              </a:solidFill>
              <a:latin typeface="Proxima Nova"/>
              <a:ea typeface="Proxima Nova"/>
              <a:cs typeface="Proxima Nova"/>
              <a:sym typeface="Proxima Nova"/>
            </a:endParaRPr>
          </a:p>
        </p:txBody>
      </p:sp>
      <p:sp>
        <p:nvSpPr>
          <p:cNvPr id="948" name="Google Shape;948;p48"/>
          <p:cNvSpPr/>
          <p:nvPr/>
        </p:nvSpPr>
        <p:spPr>
          <a:xfrm>
            <a:off x="65979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7, 8</a:t>
            </a:r>
            <a:endParaRPr b="0" i="0" sz="1400" u="none" cap="none" strike="noStrike">
              <a:solidFill>
                <a:srgbClr val="FF0000"/>
              </a:solidFill>
              <a:latin typeface="Proxima Nova"/>
              <a:ea typeface="Proxima Nova"/>
              <a:cs typeface="Proxima Nova"/>
              <a:sym typeface="Proxima Nova"/>
            </a:endParaRPr>
          </a:p>
        </p:txBody>
      </p:sp>
      <p:sp>
        <p:nvSpPr>
          <p:cNvPr id="949" name="Google Shape;949;p48"/>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26</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49"/>
          <p:cNvSpPr txBox="1"/>
          <p:nvPr>
            <p:ph idx="1" type="body"/>
          </p:nvPr>
        </p:nvSpPr>
        <p:spPr>
          <a:xfrm>
            <a:off x="311700" y="1152475"/>
            <a:ext cx="85206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N=8: </a:t>
            </a:r>
            <a:r>
              <a:rPr b="1" lang="en" sz="1600">
                <a:solidFill>
                  <a:srgbClr val="FF0000"/>
                </a:solidFill>
              </a:rPr>
              <a:t>Pass 2</a:t>
            </a:r>
            <a:endParaRPr b="1" sz="1600">
              <a:solidFill>
                <a:srgbClr val="FF0000"/>
              </a:solidFill>
            </a:endParaRPr>
          </a:p>
          <a:p>
            <a:pPr indent="0" lvl="0" marL="0" rtl="0" algn="l">
              <a:lnSpc>
                <a:spcPct val="115000"/>
              </a:lnSpc>
              <a:spcBef>
                <a:spcPts val="0"/>
              </a:spcBef>
              <a:spcAft>
                <a:spcPts val="0"/>
              </a:spcAft>
              <a:buSzPct val="145161"/>
              <a:buNone/>
            </a:pPr>
            <a:r>
              <a:rPr lang="en" sz="1600"/>
              <a:t>Read 2 sorted runs of 4 pages into memory: 8 IOs; Write 1 sorted run of 8 pages to disk: 8 IOs</a:t>
            </a:r>
            <a:endParaRPr sz="1600"/>
          </a:p>
          <a:p>
            <a:pPr indent="0" lvl="0" marL="457200" marR="0" rtl="0" algn="l">
              <a:lnSpc>
                <a:spcPct val="115000"/>
              </a:lnSpc>
              <a:spcBef>
                <a:spcPts val="0"/>
              </a:spcBef>
              <a:spcAft>
                <a:spcPts val="0"/>
              </a:spcAft>
              <a:buSzPct val="145161"/>
              <a:buNone/>
            </a:pPr>
            <a:r>
              <a:t/>
            </a:r>
            <a:endParaRPr sz="1600"/>
          </a:p>
        </p:txBody>
      </p:sp>
      <p:sp>
        <p:nvSpPr>
          <p:cNvPr id="955" name="Google Shape;955;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956" name="Google Shape;956;p49"/>
          <p:cNvSpPr/>
          <p:nvPr/>
        </p:nvSpPr>
        <p:spPr>
          <a:xfrm>
            <a:off x="3356825" y="2332625"/>
            <a:ext cx="2718900" cy="3099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17</a:t>
            </a:r>
            <a:endParaRPr b="0" i="0" sz="1400" u="none" cap="none" strike="noStrike">
              <a:solidFill>
                <a:srgbClr val="FF0000"/>
              </a:solidFill>
              <a:latin typeface="Proxima Nova"/>
              <a:ea typeface="Proxima Nova"/>
              <a:cs typeface="Proxima Nova"/>
              <a:sym typeface="Proxima Nova"/>
            </a:endParaRPr>
          </a:p>
        </p:txBody>
      </p:sp>
      <p:sp>
        <p:nvSpPr>
          <p:cNvPr id="957" name="Google Shape;957;p49"/>
          <p:cNvSpPr/>
          <p:nvPr/>
        </p:nvSpPr>
        <p:spPr>
          <a:xfrm>
            <a:off x="3356825" y="26425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9900FF"/>
                </a:solidFill>
                <a:latin typeface="Proxima Nova"/>
                <a:ea typeface="Proxima Nova"/>
                <a:cs typeface="Proxima Nova"/>
                <a:sym typeface="Proxima Nova"/>
              </a:rPr>
              <a:t>11</a:t>
            </a:r>
            <a:endParaRPr b="0" i="0" sz="1400" u="none" cap="none" strike="noStrike">
              <a:solidFill>
                <a:srgbClr val="9900FF"/>
              </a:solidFill>
              <a:latin typeface="Proxima Nova"/>
              <a:ea typeface="Proxima Nova"/>
              <a:cs typeface="Proxima Nova"/>
              <a:sym typeface="Proxima Nova"/>
            </a:endParaRPr>
          </a:p>
        </p:txBody>
      </p:sp>
      <p:sp>
        <p:nvSpPr>
          <p:cNvPr id="958" name="Google Shape;958;p49"/>
          <p:cNvSpPr/>
          <p:nvPr/>
        </p:nvSpPr>
        <p:spPr>
          <a:xfrm>
            <a:off x="3356825" y="29524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[unused]</a:t>
            </a:r>
            <a:endParaRPr b="0" i="0" sz="1400" u="none" cap="none" strike="noStrike">
              <a:solidFill>
                <a:srgbClr val="000000"/>
              </a:solidFill>
              <a:latin typeface="Proxima Nova"/>
              <a:ea typeface="Proxima Nova"/>
              <a:cs typeface="Proxima Nova"/>
              <a:sym typeface="Proxima Nova"/>
            </a:endParaRPr>
          </a:p>
        </p:txBody>
      </p:sp>
      <p:sp>
        <p:nvSpPr>
          <p:cNvPr id="959" name="Google Shape;959;p49"/>
          <p:cNvSpPr/>
          <p:nvPr/>
        </p:nvSpPr>
        <p:spPr>
          <a:xfrm>
            <a:off x="3356825" y="3264125"/>
            <a:ext cx="27189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 9, </a:t>
            </a:r>
            <a:r>
              <a:rPr b="0" i="0" lang="en" sz="1400" u="none" cap="none" strike="noStrike">
                <a:solidFill>
                  <a:srgbClr val="FF0000"/>
                </a:solidFill>
                <a:latin typeface="Proxima Nova"/>
                <a:ea typeface="Proxima Nova"/>
                <a:cs typeface="Proxima Nova"/>
                <a:sym typeface="Proxima Nova"/>
              </a:rPr>
              <a:t>10</a:t>
            </a:r>
            <a:r>
              <a:rPr b="0" i="0" lang="en" sz="1400" u="none" cap="none" strike="noStrike">
                <a:solidFill>
                  <a:srgbClr val="000000"/>
                </a:solidFill>
                <a:latin typeface="Proxima Nova"/>
                <a:ea typeface="Proxima Nova"/>
                <a:cs typeface="Proxima Nova"/>
                <a:sym typeface="Proxima Nova"/>
              </a:rPr>
              <a:t> </a:t>
            </a:r>
            <a:endParaRPr b="0" i="0" sz="1400" u="none" cap="none" strike="noStrike">
              <a:solidFill>
                <a:srgbClr val="000000"/>
              </a:solidFill>
              <a:latin typeface="Proxima Nova"/>
              <a:ea typeface="Proxima Nova"/>
              <a:cs typeface="Proxima Nova"/>
              <a:sym typeface="Proxima Nova"/>
            </a:endParaRPr>
          </a:p>
        </p:txBody>
      </p:sp>
      <p:sp>
        <p:nvSpPr>
          <p:cNvPr id="960" name="Google Shape;960;p49"/>
          <p:cNvSpPr txBox="1"/>
          <p:nvPr/>
        </p:nvSpPr>
        <p:spPr>
          <a:xfrm>
            <a:off x="244150" y="2911838"/>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2: 1 sorted run of 4 pages</a:t>
            </a:r>
            <a:endParaRPr b="0" i="0" sz="1400" u="none" cap="none" strike="noStrike">
              <a:solidFill>
                <a:srgbClr val="000000"/>
              </a:solidFill>
              <a:latin typeface="Arial"/>
              <a:ea typeface="Arial"/>
              <a:cs typeface="Arial"/>
              <a:sym typeface="Arial"/>
            </a:endParaRPr>
          </a:p>
        </p:txBody>
      </p:sp>
      <p:sp>
        <p:nvSpPr>
          <p:cNvPr id="961" name="Google Shape;961;p49"/>
          <p:cNvSpPr/>
          <p:nvPr/>
        </p:nvSpPr>
        <p:spPr>
          <a:xfrm>
            <a:off x="2138400"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12, 15</a:t>
            </a:r>
            <a:endParaRPr b="0" i="0" sz="1400" u="none" cap="none" strike="noStrike">
              <a:solidFill>
                <a:srgbClr val="FF0000"/>
              </a:solidFill>
              <a:latin typeface="Proxima Nova"/>
              <a:ea typeface="Proxima Nova"/>
              <a:cs typeface="Proxima Nova"/>
              <a:sym typeface="Proxima Nova"/>
            </a:endParaRPr>
          </a:p>
        </p:txBody>
      </p:sp>
      <p:sp>
        <p:nvSpPr>
          <p:cNvPr id="962" name="Google Shape;962;p49"/>
          <p:cNvSpPr txBox="1"/>
          <p:nvPr/>
        </p:nvSpPr>
        <p:spPr>
          <a:xfrm>
            <a:off x="205063" y="1806325"/>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1: 1 sorted run of 4 pages</a:t>
            </a:r>
            <a:endParaRPr b="0" i="0" sz="1400" u="none" cap="none" strike="noStrike">
              <a:solidFill>
                <a:srgbClr val="000000"/>
              </a:solidFill>
              <a:latin typeface="Arial"/>
              <a:ea typeface="Arial"/>
              <a:cs typeface="Arial"/>
              <a:sym typeface="Arial"/>
            </a:endParaRPr>
          </a:p>
        </p:txBody>
      </p:sp>
      <p:sp>
        <p:nvSpPr>
          <p:cNvPr id="963" name="Google Shape;963;p49"/>
          <p:cNvSpPr/>
          <p:nvPr/>
        </p:nvSpPr>
        <p:spPr>
          <a:xfrm>
            <a:off x="2099313" y="2155200"/>
            <a:ext cx="7356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20, 25</a:t>
            </a:r>
            <a:endParaRPr b="0" i="0" sz="1400" u="none" cap="none" strike="noStrike">
              <a:solidFill>
                <a:srgbClr val="FF0000"/>
              </a:solidFill>
              <a:latin typeface="Proxima Nova"/>
              <a:ea typeface="Proxima Nova"/>
              <a:cs typeface="Proxima Nova"/>
              <a:sym typeface="Proxima Nova"/>
            </a:endParaRPr>
          </a:p>
        </p:txBody>
      </p:sp>
      <p:cxnSp>
        <p:nvCxnSpPr>
          <p:cNvPr id="964" name="Google Shape;964;p49"/>
          <p:cNvCxnSpPr>
            <a:stCxn id="963" idx="3"/>
            <a:endCxn id="956" idx="1"/>
          </p:cNvCxnSpPr>
          <p:nvPr/>
        </p:nvCxnSpPr>
        <p:spPr>
          <a:xfrm flipH="1" rot="10800000">
            <a:off x="2834913" y="2487600"/>
            <a:ext cx="522000" cy="5700"/>
          </a:xfrm>
          <a:prstGeom prst="straightConnector1">
            <a:avLst/>
          </a:prstGeom>
          <a:noFill/>
          <a:ln cap="flat" cmpd="sng" w="9525">
            <a:solidFill>
              <a:schemeClr val="dk2"/>
            </a:solidFill>
            <a:prstDash val="solid"/>
            <a:round/>
            <a:headEnd len="sm" w="sm" type="none"/>
            <a:tailEnd len="med" w="med" type="triangle"/>
          </a:ln>
        </p:spPr>
      </p:cxnSp>
      <p:cxnSp>
        <p:nvCxnSpPr>
          <p:cNvPr id="965" name="Google Shape;965;p49"/>
          <p:cNvCxnSpPr>
            <a:stCxn id="961" idx="3"/>
            <a:endCxn id="957" idx="1"/>
          </p:cNvCxnSpPr>
          <p:nvPr/>
        </p:nvCxnSpPr>
        <p:spPr>
          <a:xfrm flipH="1" rot="10800000">
            <a:off x="2769900" y="2797513"/>
            <a:ext cx="586800" cy="801300"/>
          </a:xfrm>
          <a:prstGeom prst="straightConnector1">
            <a:avLst/>
          </a:prstGeom>
          <a:noFill/>
          <a:ln cap="flat" cmpd="sng" w="9525">
            <a:solidFill>
              <a:schemeClr val="dk2"/>
            </a:solidFill>
            <a:prstDash val="solid"/>
            <a:round/>
            <a:headEnd len="sm" w="sm" type="none"/>
            <a:tailEnd len="med" w="med" type="triangle"/>
          </a:ln>
        </p:spPr>
      </p:cxnSp>
      <p:sp>
        <p:nvSpPr>
          <p:cNvPr id="966" name="Google Shape;966;p49"/>
          <p:cNvSpPr txBox="1"/>
          <p:nvPr/>
        </p:nvSpPr>
        <p:spPr>
          <a:xfrm>
            <a:off x="385425" y="4017375"/>
            <a:ext cx="71475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Reserve B-1 input buffers and 1 output buffer. Load 1 page from each run at a time. Store sorted results in output buffer. Write to disk when output buffer is full.</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967" name="Google Shape;967;p49"/>
          <p:cNvCxnSpPr>
            <a:endCxn id="968" idx="1"/>
          </p:cNvCxnSpPr>
          <p:nvPr/>
        </p:nvCxnSpPr>
        <p:spPr>
          <a:xfrm flipH="1" rot="10800000">
            <a:off x="6075963" y="2953325"/>
            <a:ext cx="522000" cy="2700"/>
          </a:xfrm>
          <a:prstGeom prst="straightConnector1">
            <a:avLst/>
          </a:prstGeom>
          <a:noFill/>
          <a:ln cap="flat" cmpd="sng" w="9525">
            <a:solidFill>
              <a:schemeClr val="dk2"/>
            </a:solidFill>
            <a:prstDash val="solid"/>
            <a:round/>
            <a:headEnd len="sm" w="sm" type="none"/>
            <a:tailEnd len="med" w="med" type="triangle"/>
          </a:ln>
        </p:spPr>
      </p:cxnSp>
      <p:sp>
        <p:nvSpPr>
          <p:cNvPr id="968" name="Google Shape;968;p49"/>
          <p:cNvSpPr/>
          <p:nvPr/>
        </p:nvSpPr>
        <p:spPr>
          <a:xfrm>
            <a:off x="6597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0, 1</a:t>
            </a:r>
            <a:endParaRPr b="0" i="0" sz="1400" u="none" cap="none" strike="noStrike">
              <a:solidFill>
                <a:srgbClr val="FF0000"/>
              </a:solidFill>
              <a:latin typeface="Proxima Nova"/>
              <a:ea typeface="Proxima Nova"/>
              <a:cs typeface="Proxima Nova"/>
              <a:sym typeface="Proxima Nova"/>
            </a:endParaRPr>
          </a:p>
        </p:txBody>
      </p:sp>
      <p:sp>
        <p:nvSpPr>
          <p:cNvPr id="969" name="Google Shape;969;p49"/>
          <p:cNvSpPr/>
          <p:nvPr/>
        </p:nvSpPr>
        <p:spPr>
          <a:xfrm>
            <a:off x="72294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2, 3</a:t>
            </a:r>
            <a:endParaRPr b="0" i="0" sz="1400" u="none" cap="none" strike="noStrike">
              <a:solidFill>
                <a:srgbClr val="FF0000"/>
              </a:solidFill>
              <a:latin typeface="Proxima Nova"/>
              <a:ea typeface="Proxima Nova"/>
              <a:cs typeface="Proxima Nova"/>
              <a:sym typeface="Proxima Nova"/>
            </a:endParaRPr>
          </a:p>
        </p:txBody>
      </p:sp>
      <p:sp>
        <p:nvSpPr>
          <p:cNvPr id="970" name="Google Shape;970;p49"/>
          <p:cNvSpPr/>
          <p:nvPr/>
        </p:nvSpPr>
        <p:spPr>
          <a:xfrm>
            <a:off x="7860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4, 6</a:t>
            </a:r>
            <a:endParaRPr b="0" i="0" sz="1400" u="none" cap="none" strike="noStrike">
              <a:solidFill>
                <a:srgbClr val="FF0000"/>
              </a:solidFill>
              <a:latin typeface="Proxima Nova"/>
              <a:ea typeface="Proxima Nova"/>
              <a:cs typeface="Proxima Nova"/>
              <a:sym typeface="Proxima Nova"/>
            </a:endParaRPr>
          </a:p>
        </p:txBody>
      </p:sp>
      <p:sp>
        <p:nvSpPr>
          <p:cNvPr id="971" name="Google Shape;971;p49"/>
          <p:cNvSpPr/>
          <p:nvPr/>
        </p:nvSpPr>
        <p:spPr>
          <a:xfrm>
            <a:off x="65979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7, 8</a:t>
            </a:r>
            <a:endParaRPr b="0" i="0" sz="1400" u="none" cap="none" strike="noStrike">
              <a:solidFill>
                <a:srgbClr val="FF0000"/>
              </a:solidFill>
              <a:latin typeface="Proxima Nova"/>
              <a:ea typeface="Proxima Nova"/>
              <a:cs typeface="Proxima Nova"/>
              <a:sym typeface="Proxima Nova"/>
            </a:endParaRPr>
          </a:p>
        </p:txBody>
      </p:sp>
      <p:sp>
        <p:nvSpPr>
          <p:cNvPr id="972" name="Google Shape;972;p49"/>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26</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50"/>
          <p:cNvSpPr txBox="1"/>
          <p:nvPr>
            <p:ph idx="1" type="body"/>
          </p:nvPr>
        </p:nvSpPr>
        <p:spPr>
          <a:xfrm>
            <a:off x="311700" y="1152475"/>
            <a:ext cx="85206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N=8: </a:t>
            </a:r>
            <a:r>
              <a:rPr b="1" lang="en" sz="1600">
                <a:solidFill>
                  <a:srgbClr val="FF0000"/>
                </a:solidFill>
              </a:rPr>
              <a:t>Pass 2</a:t>
            </a:r>
            <a:endParaRPr b="1" sz="1600">
              <a:solidFill>
                <a:srgbClr val="FF0000"/>
              </a:solidFill>
            </a:endParaRPr>
          </a:p>
          <a:p>
            <a:pPr indent="0" lvl="0" marL="0" rtl="0" algn="l">
              <a:lnSpc>
                <a:spcPct val="115000"/>
              </a:lnSpc>
              <a:spcBef>
                <a:spcPts val="0"/>
              </a:spcBef>
              <a:spcAft>
                <a:spcPts val="0"/>
              </a:spcAft>
              <a:buSzPct val="145161"/>
              <a:buNone/>
            </a:pPr>
            <a:r>
              <a:rPr lang="en" sz="1600"/>
              <a:t>Read 2 sorted runs of 4 pages into memory: 8 IOs; Write 1 sorted run of 8 pages to disk: 8 IOs</a:t>
            </a:r>
            <a:endParaRPr sz="1600"/>
          </a:p>
          <a:p>
            <a:pPr indent="0" lvl="0" marL="457200" marR="0" rtl="0" algn="l">
              <a:lnSpc>
                <a:spcPct val="115000"/>
              </a:lnSpc>
              <a:spcBef>
                <a:spcPts val="0"/>
              </a:spcBef>
              <a:spcAft>
                <a:spcPts val="0"/>
              </a:spcAft>
              <a:buSzPct val="145161"/>
              <a:buNone/>
            </a:pPr>
            <a:r>
              <a:t/>
            </a:r>
            <a:endParaRPr sz="1600"/>
          </a:p>
        </p:txBody>
      </p:sp>
      <p:sp>
        <p:nvSpPr>
          <p:cNvPr id="978" name="Google Shape;978;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979" name="Google Shape;979;p50"/>
          <p:cNvSpPr/>
          <p:nvPr/>
        </p:nvSpPr>
        <p:spPr>
          <a:xfrm>
            <a:off x="3356825" y="2332625"/>
            <a:ext cx="2718900" cy="3099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9900FF"/>
                </a:solidFill>
                <a:latin typeface="Proxima Nova"/>
                <a:ea typeface="Proxima Nova"/>
                <a:cs typeface="Proxima Nova"/>
                <a:sym typeface="Proxima Nova"/>
              </a:rPr>
              <a:t>17</a:t>
            </a:r>
            <a:endParaRPr b="0" i="0" sz="1400" u="none" cap="none" strike="noStrike">
              <a:solidFill>
                <a:srgbClr val="9900FF"/>
              </a:solidFill>
              <a:latin typeface="Proxima Nova"/>
              <a:ea typeface="Proxima Nova"/>
              <a:cs typeface="Proxima Nova"/>
              <a:sym typeface="Proxima Nova"/>
            </a:endParaRPr>
          </a:p>
        </p:txBody>
      </p:sp>
      <p:sp>
        <p:nvSpPr>
          <p:cNvPr id="980" name="Google Shape;980;p50"/>
          <p:cNvSpPr/>
          <p:nvPr/>
        </p:nvSpPr>
        <p:spPr>
          <a:xfrm>
            <a:off x="3356825" y="26425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FF0000"/>
                </a:solidFill>
                <a:latin typeface="Proxima Nova"/>
                <a:ea typeface="Proxima Nova"/>
                <a:cs typeface="Proxima Nova"/>
                <a:sym typeface="Proxima Nova"/>
              </a:rPr>
              <a:t>11</a:t>
            </a:r>
            <a:endParaRPr b="0" i="0" sz="1400" u="none" cap="none" strike="noStrike">
              <a:solidFill>
                <a:srgbClr val="FF0000"/>
              </a:solidFill>
              <a:latin typeface="Proxima Nova"/>
              <a:ea typeface="Proxima Nova"/>
              <a:cs typeface="Proxima Nova"/>
              <a:sym typeface="Proxima Nova"/>
            </a:endParaRPr>
          </a:p>
        </p:txBody>
      </p:sp>
      <p:sp>
        <p:nvSpPr>
          <p:cNvPr id="981" name="Google Shape;981;p50"/>
          <p:cNvSpPr/>
          <p:nvPr/>
        </p:nvSpPr>
        <p:spPr>
          <a:xfrm>
            <a:off x="3356825" y="29524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[unused]</a:t>
            </a:r>
            <a:endParaRPr b="0" i="0" sz="1400" u="none" cap="none" strike="noStrike">
              <a:solidFill>
                <a:srgbClr val="000000"/>
              </a:solidFill>
              <a:latin typeface="Proxima Nova"/>
              <a:ea typeface="Proxima Nova"/>
              <a:cs typeface="Proxima Nova"/>
              <a:sym typeface="Proxima Nova"/>
            </a:endParaRPr>
          </a:p>
        </p:txBody>
      </p:sp>
      <p:sp>
        <p:nvSpPr>
          <p:cNvPr id="982" name="Google Shape;982;p50"/>
          <p:cNvSpPr/>
          <p:nvPr/>
        </p:nvSpPr>
        <p:spPr>
          <a:xfrm>
            <a:off x="3356825" y="3264125"/>
            <a:ext cx="27189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 [empty] </a:t>
            </a:r>
            <a:endParaRPr b="0" i="0" sz="1400" u="none" cap="none" strike="noStrike">
              <a:solidFill>
                <a:srgbClr val="000000"/>
              </a:solidFill>
              <a:latin typeface="Proxima Nova"/>
              <a:ea typeface="Proxima Nova"/>
              <a:cs typeface="Proxima Nova"/>
              <a:sym typeface="Proxima Nova"/>
            </a:endParaRPr>
          </a:p>
        </p:txBody>
      </p:sp>
      <p:sp>
        <p:nvSpPr>
          <p:cNvPr id="983" name="Google Shape;983;p50"/>
          <p:cNvSpPr txBox="1"/>
          <p:nvPr/>
        </p:nvSpPr>
        <p:spPr>
          <a:xfrm>
            <a:off x="244150" y="2911838"/>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2: 1 sorted run of 4 pages</a:t>
            </a:r>
            <a:endParaRPr b="0" i="0" sz="1400" u="none" cap="none" strike="noStrike">
              <a:solidFill>
                <a:srgbClr val="000000"/>
              </a:solidFill>
              <a:latin typeface="Arial"/>
              <a:ea typeface="Arial"/>
              <a:cs typeface="Arial"/>
              <a:sym typeface="Arial"/>
            </a:endParaRPr>
          </a:p>
        </p:txBody>
      </p:sp>
      <p:sp>
        <p:nvSpPr>
          <p:cNvPr id="984" name="Google Shape;984;p50"/>
          <p:cNvSpPr/>
          <p:nvPr/>
        </p:nvSpPr>
        <p:spPr>
          <a:xfrm>
            <a:off x="2138400"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12, 15</a:t>
            </a:r>
            <a:endParaRPr b="0" i="0" sz="1400" u="none" cap="none" strike="noStrike">
              <a:solidFill>
                <a:srgbClr val="FF0000"/>
              </a:solidFill>
              <a:latin typeface="Proxima Nova"/>
              <a:ea typeface="Proxima Nova"/>
              <a:cs typeface="Proxima Nova"/>
              <a:sym typeface="Proxima Nova"/>
            </a:endParaRPr>
          </a:p>
        </p:txBody>
      </p:sp>
      <p:sp>
        <p:nvSpPr>
          <p:cNvPr id="985" name="Google Shape;985;p50"/>
          <p:cNvSpPr txBox="1"/>
          <p:nvPr/>
        </p:nvSpPr>
        <p:spPr>
          <a:xfrm>
            <a:off x="205063" y="1806325"/>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1: 1 sorted run of 4 pages</a:t>
            </a:r>
            <a:endParaRPr b="0" i="0" sz="1400" u="none" cap="none" strike="noStrike">
              <a:solidFill>
                <a:srgbClr val="000000"/>
              </a:solidFill>
              <a:latin typeface="Arial"/>
              <a:ea typeface="Arial"/>
              <a:cs typeface="Arial"/>
              <a:sym typeface="Arial"/>
            </a:endParaRPr>
          </a:p>
        </p:txBody>
      </p:sp>
      <p:sp>
        <p:nvSpPr>
          <p:cNvPr id="986" name="Google Shape;986;p50"/>
          <p:cNvSpPr/>
          <p:nvPr/>
        </p:nvSpPr>
        <p:spPr>
          <a:xfrm>
            <a:off x="2099313" y="2155200"/>
            <a:ext cx="7356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20, 25</a:t>
            </a:r>
            <a:endParaRPr b="0" i="0" sz="1400" u="none" cap="none" strike="noStrike">
              <a:solidFill>
                <a:srgbClr val="FF0000"/>
              </a:solidFill>
              <a:latin typeface="Proxima Nova"/>
              <a:ea typeface="Proxima Nova"/>
              <a:cs typeface="Proxima Nova"/>
              <a:sym typeface="Proxima Nova"/>
            </a:endParaRPr>
          </a:p>
        </p:txBody>
      </p:sp>
      <p:cxnSp>
        <p:nvCxnSpPr>
          <p:cNvPr id="987" name="Google Shape;987;p50"/>
          <p:cNvCxnSpPr>
            <a:stCxn id="986" idx="3"/>
            <a:endCxn id="979" idx="1"/>
          </p:cNvCxnSpPr>
          <p:nvPr/>
        </p:nvCxnSpPr>
        <p:spPr>
          <a:xfrm flipH="1" rot="10800000">
            <a:off x="2834913" y="2487600"/>
            <a:ext cx="522000" cy="5700"/>
          </a:xfrm>
          <a:prstGeom prst="straightConnector1">
            <a:avLst/>
          </a:prstGeom>
          <a:noFill/>
          <a:ln cap="flat" cmpd="sng" w="9525">
            <a:solidFill>
              <a:schemeClr val="dk2"/>
            </a:solidFill>
            <a:prstDash val="solid"/>
            <a:round/>
            <a:headEnd len="sm" w="sm" type="none"/>
            <a:tailEnd len="med" w="med" type="triangle"/>
          </a:ln>
        </p:spPr>
      </p:cxnSp>
      <p:cxnSp>
        <p:nvCxnSpPr>
          <p:cNvPr id="988" name="Google Shape;988;p50"/>
          <p:cNvCxnSpPr>
            <a:stCxn id="984" idx="3"/>
            <a:endCxn id="980" idx="1"/>
          </p:cNvCxnSpPr>
          <p:nvPr/>
        </p:nvCxnSpPr>
        <p:spPr>
          <a:xfrm flipH="1" rot="10800000">
            <a:off x="2769900" y="2797513"/>
            <a:ext cx="586800" cy="801300"/>
          </a:xfrm>
          <a:prstGeom prst="straightConnector1">
            <a:avLst/>
          </a:prstGeom>
          <a:noFill/>
          <a:ln cap="flat" cmpd="sng" w="9525">
            <a:solidFill>
              <a:schemeClr val="dk2"/>
            </a:solidFill>
            <a:prstDash val="solid"/>
            <a:round/>
            <a:headEnd len="sm" w="sm" type="none"/>
            <a:tailEnd len="med" w="med" type="triangle"/>
          </a:ln>
        </p:spPr>
      </p:cxnSp>
      <p:sp>
        <p:nvSpPr>
          <p:cNvPr id="989" name="Google Shape;989;p50"/>
          <p:cNvSpPr txBox="1"/>
          <p:nvPr/>
        </p:nvSpPr>
        <p:spPr>
          <a:xfrm>
            <a:off x="385425" y="4017375"/>
            <a:ext cx="71475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Reserve B-1 input buffers and 1 output buffer. Load 1 page from each run at a time. Store sorted results in output buffer. Write to disk when output buffer is full.</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990" name="Google Shape;990;p50"/>
          <p:cNvCxnSpPr>
            <a:endCxn id="991" idx="1"/>
          </p:cNvCxnSpPr>
          <p:nvPr/>
        </p:nvCxnSpPr>
        <p:spPr>
          <a:xfrm flipH="1" rot="10800000">
            <a:off x="6075963" y="2953325"/>
            <a:ext cx="522000" cy="2700"/>
          </a:xfrm>
          <a:prstGeom prst="straightConnector1">
            <a:avLst/>
          </a:prstGeom>
          <a:noFill/>
          <a:ln cap="flat" cmpd="sng" w="9525">
            <a:solidFill>
              <a:schemeClr val="dk2"/>
            </a:solidFill>
            <a:prstDash val="solid"/>
            <a:round/>
            <a:headEnd len="sm" w="sm" type="none"/>
            <a:tailEnd len="med" w="med" type="triangle"/>
          </a:ln>
        </p:spPr>
      </p:cxnSp>
      <p:sp>
        <p:nvSpPr>
          <p:cNvPr id="991" name="Google Shape;991;p50"/>
          <p:cNvSpPr/>
          <p:nvPr/>
        </p:nvSpPr>
        <p:spPr>
          <a:xfrm>
            <a:off x="6597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0, 1</a:t>
            </a:r>
            <a:endParaRPr b="0" i="0" sz="1400" u="none" cap="none" strike="noStrike">
              <a:solidFill>
                <a:srgbClr val="FF0000"/>
              </a:solidFill>
              <a:latin typeface="Proxima Nova"/>
              <a:ea typeface="Proxima Nova"/>
              <a:cs typeface="Proxima Nova"/>
              <a:sym typeface="Proxima Nova"/>
            </a:endParaRPr>
          </a:p>
        </p:txBody>
      </p:sp>
      <p:sp>
        <p:nvSpPr>
          <p:cNvPr id="992" name="Google Shape;992;p50"/>
          <p:cNvSpPr/>
          <p:nvPr/>
        </p:nvSpPr>
        <p:spPr>
          <a:xfrm>
            <a:off x="72294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2, 3</a:t>
            </a:r>
            <a:endParaRPr b="0" i="0" sz="1400" u="none" cap="none" strike="noStrike">
              <a:solidFill>
                <a:srgbClr val="FF0000"/>
              </a:solidFill>
              <a:latin typeface="Proxima Nova"/>
              <a:ea typeface="Proxima Nova"/>
              <a:cs typeface="Proxima Nova"/>
              <a:sym typeface="Proxima Nova"/>
            </a:endParaRPr>
          </a:p>
        </p:txBody>
      </p:sp>
      <p:sp>
        <p:nvSpPr>
          <p:cNvPr id="993" name="Google Shape;993;p50"/>
          <p:cNvSpPr/>
          <p:nvPr/>
        </p:nvSpPr>
        <p:spPr>
          <a:xfrm>
            <a:off x="7860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4, 6</a:t>
            </a:r>
            <a:endParaRPr b="0" i="0" sz="1400" u="none" cap="none" strike="noStrike">
              <a:solidFill>
                <a:srgbClr val="FF0000"/>
              </a:solidFill>
              <a:latin typeface="Proxima Nova"/>
              <a:ea typeface="Proxima Nova"/>
              <a:cs typeface="Proxima Nova"/>
              <a:sym typeface="Proxima Nova"/>
            </a:endParaRPr>
          </a:p>
        </p:txBody>
      </p:sp>
      <p:sp>
        <p:nvSpPr>
          <p:cNvPr id="994" name="Google Shape;994;p50"/>
          <p:cNvSpPr/>
          <p:nvPr/>
        </p:nvSpPr>
        <p:spPr>
          <a:xfrm>
            <a:off x="65979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7, 8</a:t>
            </a:r>
            <a:endParaRPr b="0" i="0" sz="1400" u="none" cap="none" strike="noStrike">
              <a:solidFill>
                <a:srgbClr val="FF0000"/>
              </a:solidFill>
              <a:latin typeface="Proxima Nova"/>
              <a:ea typeface="Proxima Nova"/>
              <a:cs typeface="Proxima Nova"/>
              <a:sym typeface="Proxima Nova"/>
            </a:endParaRPr>
          </a:p>
        </p:txBody>
      </p:sp>
      <p:sp>
        <p:nvSpPr>
          <p:cNvPr id="995" name="Google Shape;995;p50"/>
          <p:cNvSpPr/>
          <p:nvPr/>
        </p:nvSpPr>
        <p:spPr>
          <a:xfrm>
            <a:off x="72294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9, 10</a:t>
            </a:r>
            <a:endParaRPr b="0" i="0" sz="1400" u="none" cap="none" strike="noStrike">
              <a:solidFill>
                <a:srgbClr val="FF0000"/>
              </a:solidFill>
              <a:latin typeface="Proxima Nova"/>
              <a:ea typeface="Proxima Nova"/>
              <a:cs typeface="Proxima Nova"/>
              <a:sym typeface="Proxima Nova"/>
            </a:endParaRPr>
          </a:p>
        </p:txBody>
      </p:sp>
      <p:sp>
        <p:nvSpPr>
          <p:cNvPr id="996" name="Google Shape;996;p50"/>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27</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51"/>
          <p:cNvSpPr txBox="1"/>
          <p:nvPr>
            <p:ph idx="1" type="body"/>
          </p:nvPr>
        </p:nvSpPr>
        <p:spPr>
          <a:xfrm>
            <a:off x="311700" y="1152475"/>
            <a:ext cx="85206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N=8: </a:t>
            </a:r>
            <a:r>
              <a:rPr b="1" lang="en" sz="1600">
                <a:solidFill>
                  <a:srgbClr val="FF0000"/>
                </a:solidFill>
              </a:rPr>
              <a:t>Pass 2</a:t>
            </a:r>
            <a:endParaRPr b="1" sz="1600">
              <a:solidFill>
                <a:srgbClr val="FF0000"/>
              </a:solidFill>
            </a:endParaRPr>
          </a:p>
          <a:p>
            <a:pPr indent="0" lvl="0" marL="0" rtl="0" algn="l">
              <a:lnSpc>
                <a:spcPct val="115000"/>
              </a:lnSpc>
              <a:spcBef>
                <a:spcPts val="0"/>
              </a:spcBef>
              <a:spcAft>
                <a:spcPts val="0"/>
              </a:spcAft>
              <a:buSzPct val="145161"/>
              <a:buNone/>
            </a:pPr>
            <a:r>
              <a:rPr lang="en" sz="1600"/>
              <a:t>Read 2 sorted runs of 4 pages into memory: 8 IOs; Write 1 sorted run of 8 pages to disk: 8 IOs</a:t>
            </a:r>
            <a:endParaRPr sz="1600"/>
          </a:p>
          <a:p>
            <a:pPr indent="0" lvl="0" marL="457200" marR="0" rtl="0" algn="l">
              <a:lnSpc>
                <a:spcPct val="115000"/>
              </a:lnSpc>
              <a:spcBef>
                <a:spcPts val="0"/>
              </a:spcBef>
              <a:spcAft>
                <a:spcPts val="0"/>
              </a:spcAft>
              <a:buSzPct val="145161"/>
              <a:buNone/>
            </a:pPr>
            <a:r>
              <a:t/>
            </a:r>
            <a:endParaRPr sz="1600"/>
          </a:p>
        </p:txBody>
      </p:sp>
      <p:sp>
        <p:nvSpPr>
          <p:cNvPr id="1002" name="Google Shape;1002;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1003" name="Google Shape;1003;p51"/>
          <p:cNvSpPr/>
          <p:nvPr/>
        </p:nvSpPr>
        <p:spPr>
          <a:xfrm>
            <a:off x="3356825" y="2332625"/>
            <a:ext cx="2718900" cy="3099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9900FF"/>
                </a:solidFill>
                <a:latin typeface="Proxima Nova"/>
                <a:ea typeface="Proxima Nova"/>
                <a:cs typeface="Proxima Nova"/>
                <a:sym typeface="Proxima Nova"/>
              </a:rPr>
              <a:t>17</a:t>
            </a:r>
            <a:endParaRPr b="0" i="0" sz="1400" u="none" cap="none" strike="noStrike">
              <a:solidFill>
                <a:srgbClr val="9900FF"/>
              </a:solidFill>
              <a:latin typeface="Proxima Nova"/>
              <a:ea typeface="Proxima Nova"/>
              <a:cs typeface="Proxima Nova"/>
              <a:sym typeface="Proxima Nova"/>
            </a:endParaRPr>
          </a:p>
        </p:txBody>
      </p:sp>
      <p:sp>
        <p:nvSpPr>
          <p:cNvPr id="1004" name="Google Shape;1004;p51"/>
          <p:cNvSpPr/>
          <p:nvPr/>
        </p:nvSpPr>
        <p:spPr>
          <a:xfrm>
            <a:off x="3356825" y="26425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[empty]</a:t>
            </a:r>
            <a:endParaRPr b="0" i="0" sz="1400" u="none" cap="none" strike="noStrike">
              <a:solidFill>
                <a:srgbClr val="FF0000"/>
              </a:solidFill>
              <a:latin typeface="Proxima Nova"/>
              <a:ea typeface="Proxima Nova"/>
              <a:cs typeface="Proxima Nova"/>
              <a:sym typeface="Proxima Nova"/>
            </a:endParaRPr>
          </a:p>
        </p:txBody>
      </p:sp>
      <p:sp>
        <p:nvSpPr>
          <p:cNvPr id="1005" name="Google Shape;1005;p51"/>
          <p:cNvSpPr/>
          <p:nvPr/>
        </p:nvSpPr>
        <p:spPr>
          <a:xfrm>
            <a:off x="3356825" y="29524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[unused]</a:t>
            </a:r>
            <a:endParaRPr b="0" i="0" sz="1400" u="none" cap="none" strike="noStrike">
              <a:solidFill>
                <a:srgbClr val="000000"/>
              </a:solidFill>
              <a:latin typeface="Proxima Nova"/>
              <a:ea typeface="Proxima Nova"/>
              <a:cs typeface="Proxima Nova"/>
              <a:sym typeface="Proxima Nova"/>
            </a:endParaRPr>
          </a:p>
        </p:txBody>
      </p:sp>
      <p:sp>
        <p:nvSpPr>
          <p:cNvPr id="1006" name="Google Shape;1006;p51"/>
          <p:cNvSpPr/>
          <p:nvPr/>
        </p:nvSpPr>
        <p:spPr>
          <a:xfrm>
            <a:off x="3356825" y="3264125"/>
            <a:ext cx="27189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 </a:t>
            </a:r>
            <a:r>
              <a:rPr b="0" i="0" lang="en" sz="1400" u="none" cap="none" strike="noStrike">
                <a:solidFill>
                  <a:srgbClr val="FF0000"/>
                </a:solidFill>
                <a:latin typeface="Proxima Nova"/>
                <a:ea typeface="Proxima Nova"/>
                <a:cs typeface="Proxima Nova"/>
                <a:sym typeface="Proxima Nova"/>
              </a:rPr>
              <a:t>11 </a:t>
            </a:r>
            <a:endParaRPr b="0" i="0" sz="1400" u="none" cap="none" strike="noStrike">
              <a:solidFill>
                <a:srgbClr val="FF0000"/>
              </a:solidFill>
              <a:latin typeface="Proxima Nova"/>
              <a:ea typeface="Proxima Nova"/>
              <a:cs typeface="Proxima Nova"/>
              <a:sym typeface="Proxima Nova"/>
            </a:endParaRPr>
          </a:p>
        </p:txBody>
      </p:sp>
      <p:sp>
        <p:nvSpPr>
          <p:cNvPr id="1007" name="Google Shape;1007;p51"/>
          <p:cNvSpPr txBox="1"/>
          <p:nvPr/>
        </p:nvSpPr>
        <p:spPr>
          <a:xfrm>
            <a:off x="244150" y="2911838"/>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2: 1 sorted run of 4 pages</a:t>
            </a:r>
            <a:endParaRPr b="0" i="0" sz="1400" u="none" cap="none" strike="noStrike">
              <a:solidFill>
                <a:srgbClr val="000000"/>
              </a:solidFill>
              <a:latin typeface="Arial"/>
              <a:ea typeface="Arial"/>
              <a:cs typeface="Arial"/>
              <a:sym typeface="Arial"/>
            </a:endParaRPr>
          </a:p>
        </p:txBody>
      </p:sp>
      <p:sp>
        <p:nvSpPr>
          <p:cNvPr id="1008" name="Google Shape;1008;p51"/>
          <p:cNvSpPr/>
          <p:nvPr/>
        </p:nvSpPr>
        <p:spPr>
          <a:xfrm>
            <a:off x="2138400" y="3260713"/>
            <a:ext cx="631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12, 15</a:t>
            </a:r>
            <a:endParaRPr b="0" i="0" sz="1400" u="none" cap="none" strike="noStrike">
              <a:solidFill>
                <a:srgbClr val="FF0000"/>
              </a:solidFill>
              <a:latin typeface="Proxima Nova"/>
              <a:ea typeface="Proxima Nova"/>
              <a:cs typeface="Proxima Nova"/>
              <a:sym typeface="Proxima Nova"/>
            </a:endParaRPr>
          </a:p>
        </p:txBody>
      </p:sp>
      <p:sp>
        <p:nvSpPr>
          <p:cNvPr id="1009" name="Google Shape;1009;p51"/>
          <p:cNvSpPr txBox="1"/>
          <p:nvPr/>
        </p:nvSpPr>
        <p:spPr>
          <a:xfrm>
            <a:off x="205063" y="1806325"/>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1: 1 sorted run of 4 pages</a:t>
            </a:r>
            <a:endParaRPr b="0" i="0" sz="1400" u="none" cap="none" strike="noStrike">
              <a:solidFill>
                <a:srgbClr val="000000"/>
              </a:solidFill>
              <a:latin typeface="Arial"/>
              <a:ea typeface="Arial"/>
              <a:cs typeface="Arial"/>
              <a:sym typeface="Arial"/>
            </a:endParaRPr>
          </a:p>
        </p:txBody>
      </p:sp>
      <p:sp>
        <p:nvSpPr>
          <p:cNvPr id="1010" name="Google Shape;1010;p51"/>
          <p:cNvSpPr/>
          <p:nvPr/>
        </p:nvSpPr>
        <p:spPr>
          <a:xfrm>
            <a:off x="2099313" y="2155200"/>
            <a:ext cx="7356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20, 25</a:t>
            </a:r>
            <a:endParaRPr b="0" i="0" sz="1400" u="none" cap="none" strike="noStrike">
              <a:solidFill>
                <a:srgbClr val="FF0000"/>
              </a:solidFill>
              <a:latin typeface="Proxima Nova"/>
              <a:ea typeface="Proxima Nova"/>
              <a:cs typeface="Proxima Nova"/>
              <a:sym typeface="Proxima Nova"/>
            </a:endParaRPr>
          </a:p>
        </p:txBody>
      </p:sp>
      <p:cxnSp>
        <p:nvCxnSpPr>
          <p:cNvPr id="1011" name="Google Shape;1011;p51"/>
          <p:cNvCxnSpPr>
            <a:stCxn id="1010" idx="3"/>
            <a:endCxn id="1003" idx="1"/>
          </p:cNvCxnSpPr>
          <p:nvPr/>
        </p:nvCxnSpPr>
        <p:spPr>
          <a:xfrm flipH="1" rot="10800000">
            <a:off x="2834913" y="2487600"/>
            <a:ext cx="522000" cy="5700"/>
          </a:xfrm>
          <a:prstGeom prst="straightConnector1">
            <a:avLst/>
          </a:prstGeom>
          <a:noFill/>
          <a:ln cap="flat" cmpd="sng" w="9525">
            <a:solidFill>
              <a:schemeClr val="dk2"/>
            </a:solidFill>
            <a:prstDash val="solid"/>
            <a:round/>
            <a:headEnd len="sm" w="sm" type="none"/>
            <a:tailEnd len="med" w="med" type="triangle"/>
          </a:ln>
        </p:spPr>
      </p:cxnSp>
      <p:cxnSp>
        <p:nvCxnSpPr>
          <p:cNvPr id="1012" name="Google Shape;1012;p51"/>
          <p:cNvCxnSpPr>
            <a:stCxn id="1008" idx="3"/>
            <a:endCxn id="1004" idx="1"/>
          </p:cNvCxnSpPr>
          <p:nvPr/>
        </p:nvCxnSpPr>
        <p:spPr>
          <a:xfrm flipH="1" rot="10800000">
            <a:off x="2769900" y="2797513"/>
            <a:ext cx="586800" cy="801300"/>
          </a:xfrm>
          <a:prstGeom prst="straightConnector1">
            <a:avLst/>
          </a:prstGeom>
          <a:noFill/>
          <a:ln cap="flat" cmpd="sng" w="9525">
            <a:solidFill>
              <a:schemeClr val="dk2"/>
            </a:solidFill>
            <a:prstDash val="solid"/>
            <a:round/>
            <a:headEnd len="sm" w="sm" type="none"/>
            <a:tailEnd len="med" w="med" type="triangle"/>
          </a:ln>
        </p:spPr>
      </p:cxnSp>
      <p:sp>
        <p:nvSpPr>
          <p:cNvPr id="1013" name="Google Shape;1013;p51"/>
          <p:cNvSpPr txBox="1"/>
          <p:nvPr/>
        </p:nvSpPr>
        <p:spPr>
          <a:xfrm>
            <a:off x="385425" y="4017375"/>
            <a:ext cx="71475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Reserve B-1 input buffers and 1 output buffer. Load 1 page from each run at a time. Store sorted results in output buffer. Write to disk when output buffer is full.</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1014" name="Google Shape;1014;p51"/>
          <p:cNvCxnSpPr>
            <a:endCxn id="1015" idx="1"/>
          </p:cNvCxnSpPr>
          <p:nvPr/>
        </p:nvCxnSpPr>
        <p:spPr>
          <a:xfrm flipH="1" rot="10800000">
            <a:off x="6075963" y="2953325"/>
            <a:ext cx="522000" cy="2700"/>
          </a:xfrm>
          <a:prstGeom prst="straightConnector1">
            <a:avLst/>
          </a:prstGeom>
          <a:noFill/>
          <a:ln cap="flat" cmpd="sng" w="9525">
            <a:solidFill>
              <a:schemeClr val="dk2"/>
            </a:solidFill>
            <a:prstDash val="solid"/>
            <a:round/>
            <a:headEnd len="sm" w="sm" type="none"/>
            <a:tailEnd len="med" w="med" type="triangle"/>
          </a:ln>
        </p:spPr>
      </p:cxnSp>
      <p:sp>
        <p:nvSpPr>
          <p:cNvPr id="1015" name="Google Shape;1015;p51"/>
          <p:cNvSpPr/>
          <p:nvPr/>
        </p:nvSpPr>
        <p:spPr>
          <a:xfrm>
            <a:off x="6597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0, 1</a:t>
            </a:r>
            <a:endParaRPr b="0" i="0" sz="1400" u="none" cap="none" strike="noStrike">
              <a:solidFill>
                <a:srgbClr val="FF0000"/>
              </a:solidFill>
              <a:latin typeface="Proxima Nova"/>
              <a:ea typeface="Proxima Nova"/>
              <a:cs typeface="Proxima Nova"/>
              <a:sym typeface="Proxima Nova"/>
            </a:endParaRPr>
          </a:p>
        </p:txBody>
      </p:sp>
      <p:sp>
        <p:nvSpPr>
          <p:cNvPr id="1016" name="Google Shape;1016;p51"/>
          <p:cNvSpPr/>
          <p:nvPr/>
        </p:nvSpPr>
        <p:spPr>
          <a:xfrm>
            <a:off x="72294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2, 3</a:t>
            </a:r>
            <a:endParaRPr b="0" i="0" sz="1400" u="none" cap="none" strike="noStrike">
              <a:solidFill>
                <a:srgbClr val="FF0000"/>
              </a:solidFill>
              <a:latin typeface="Proxima Nova"/>
              <a:ea typeface="Proxima Nova"/>
              <a:cs typeface="Proxima Nova"/>
              <a:sym typeface="Proxima Nova"/>
            </a:endParaRPr>
          </a:p>
        </p:txBody>
      </p:sp>
      <p:sp>
        <p:nvSpPr>
          <p:cNvPr id="1017" name="Google Shape;1017;p51"/>
          <p:cNvSpPr/>
          <p:nvPr/>
        </p:nvSpPr>
        <p:spPr>
          <a:xfrm>
            <a:off x="7860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4, 6</a:t>
            </a:r>
            <a:endParaRPr b="0" i="0" sz="1400" u="none" cap="none" strike="noStrike">
              <a:solidFill>
                <a:srgbClr val="FF0000"/>
              </a:solidFill>
              <a:latin typeface="Proxima Nova"/>
              <a:ea typeface="Proxima Nova"/>
              <a:cs typeface="Proxima Nova"/>
              <a:sym typeface="Proxima Nova"/>
            </a:endParaRPr>
          </a:p>
        </p:txBody>
      </p:sp>
      <p:sp>
        <p:nvSpPr>
          <p:cNvPr id="1018" name="Google Shape;1018;p51"/>
          <p:cNvSpPr/>
          <p:nvPr/>
        </p:nvSpPr>
        <p:spPr>
          <a:xfrm>
            <a:off x="65979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7, 8</a:t>
            </a:r>
            <a:endParaRPr b="0" i="0" sz="1400" u="none" cap="none" strike="noStrike">
              <a:solidFill>
                <a:srgbClr val="FF0000"/>
              </a:solidFill>
              <a:latin typeface="Proxima Nova"/>
              <a:ea typeface="Proxima Nova"/>
              <a:cs typeface="Proxima Nova"/>
              <a:sym typeface="Proxima Nova"/>
            </a:endParaRPr>
          </a:p>
        </p:txBody>
      </p:sp>
      <p:sp>
        <p:nvSpPr>
          <p:cNvPr id="1019" name="Google Shape;1019;p51"/>
          <p:cNvSpPr/>
          <p:nvPr/>
        </p:nvSpPr>
        <p:spPr>
          <a:xfrm>
            <a:off x="72294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9, 10</a:t>
            </a:r>
            <a:endParaRPr b="0" i="0" sz="1400" u="none" cap="none" strike="noStrike">
              <a:solidFill>
                <a:srgbClr val="FF0000"/>
              </a:solidFill>
              <a:latin typeface="Proxima Nova"/>
              <a:ea typeface="Proxima Nova"/>
              <a:cs typeface="Proxima Nova"/>
              <a:sym typeface="Proxima Nova"/>
            </a:endParaRPr>
          </a:p>
        </p:txBody>
      </p:sp>
      <p:sp>
        <p:nvSpPr>
          <p:cNvPr id="1020" name="Google Shape;1020;p51"/>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27</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sp>
        <p:nvSpPr>
          <p:cNvPr id="1025" name="Google Shape;1025;p52"/>
          <p:cNvSpPr txBox="1"/>
          <p:nvPr>
            <p:ph idx="1" type="body"/>
          </p:nvPr>
        </p:nvSpPr>
        <p:spPr>
          <a:xfrm>
            <a:off x="311700" y="1152475"/>
            <a:ext cx="85206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N=8: </a:t>
            </a:r>
            <a:r>
              <a:rPr b="1" lang="en" sz="1600">
                <a:solidFill>
                  <a:srgbClr val="FF0000"/>
                </a:solidFill>
              </a:rPr>
              <a:t>Pass 2</a:t>
            </a:r>
            <a:endParaRPr b="1" sz="1600">
              <a:solidFill>
                <a:srgbClr val="FF0000"/>
              </a:solidFill>
            </a:endParaRPr>
          </a:p>
          <a:p>
            <a:pPr indent="0" lvl="0" marL="0" rtl="0" algn="l">
              <a:lnSpc>
                <a:spcPct val="115000"/>
              </a:lnSpc>
              <a:spcBef>
                <a:spcPts val="0"/>
              </a:spcBef>
              <a:spcAft>
                <a:spcPts val="0"/>
              </a:spcAft>
              <a:buSzPct val="145161"/>
              <a:buNone/>
            </a:pPr>
            <a:r>
              <a:rPr lang="en" sz="1600"/>
              <a:t>Read 2 sorted runs of 4 pages into memory: 8 IOs; Write 1 sorted run of 8 pages to disk: 8 IOs</a:t>
            </a:r>
            <a:endParaRPr sz="1600"/>
          </a:p>
          <a:p>
            <a:pPr indent="0" lvl="0" marL="457200" marR="0" rtl="0" algn="l">
              <a:lnSpc>
                <a:spcPct val="115000"/>
              </a:lnSpc>
              <a:spcBef>
                <a:spcPts val="0"/>
              </a:spcBef>
              <a:spcAft>
                <a:spcPts val="0"/>
              </a:spcAft>
              <a:buSzPct val="145161"/>
              <a:buNone/>
            </a:pPr>
            <a:r>
              <a:t/>
            </a:r>
            <a:endParaRPr sz="1600"/>
          </a:p>
        </p:txBody>
      </p:sp>
      <p:sp>
        <p:nvSpPr>
          <p:cNvPr id="1026" name="Google Shape;1026;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1027" name="Google Shape;1027;p52"/>
          <p:cNvSpPr/>
          <p:nvPr/>
        </p:nvSpPr>
        <p:spPr>
          <a:xfrm>
            <a:off x="3356825" y="2332625"/>
            <a:ext cx="2718900" cy="3099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9900FF"/>
                </a:solidFill>
                <a:latin typeface="Proxima Nova"/>
                <a:ea typeface="Proxima Nova"/>
                <a:cs typeface="Proxima Nova"/>
                <a:sym typeface="Proxima Nova"/>
              </a:rPr>
              <a:t>17</a:t>
            </a:r>
            <a:endParaRPr b="0" i="0" sz="1400" u="none" cap="none" strike="noStrike">
              <a:solidFill>
                <a:srgbClr val="9900FF"/>
              </a:solidFill>
              <a:latin typeface="Proxima Nova"/>
              <a:ea typeface="Proxima Nova"/>
              <a:cs typeface="Proxima Nova"/>
              <a:sym typeface="Proxima Nova"/>
            </a:endParaRPr>
          </a:p>
        </p:txBody>
      </p:sp>
      <p:sp>
        <p:nvSpPr>
          <p:cNvPr id="1028" name="Google Shape;1028;p52"/>
          <p:cNvSpPr/>
          <p:nvPr/>
        </p:nvSpPr>
        <p:spPr>
          <a:xfrm>
            <a:off x="3356825" y="2642525"/>
            <a:ext cx="2718900" cy="309900"/>
          </a:xfrm>
          <a:prstGeom prst="rect">
            <a:avLst/>
          </a:prstGeom>
          <a:solidFill>
            <a:srgbClr val="D9D2E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12, 15</a:t>
            </a:r>
            <a:endParaRPr b="0" i="0" sz="1400" u="none" cap="none" strike="noStrike">
              <a:solidFill>
                <a:srgbClr val="FF0000"/>
              </a:solidFill>
              <a:latin typeface="Proxima Nova"/>
              <a:ea typeface="Proxima Nova"/>
              <a:cs typeface="Proxima Nova"/>
              <a:sym typeface="Proxima Nova"/>
            </a:endParaRPr>
          </a:p>
        </p:txBody>
      </p:sp>
      <p:sp>
        <p:nvSpPr>
          <p:cNvPr id="1029" name="Google Shape;1029;p52"/>
          <p:cNvSpPr/>
          <p:nvPr/>
        </p:nvSpPr>
        <p:spPr>
          <a:xfrm>
            <a:off x="3356825" y="29524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[unused]</a:t>
            </a:r>
            <a:endParaRPr b="0" i="0" sz="1400" u="none" cap="none" strike="noStrike">
              <a:solidFill>
                <a:srgbClr val="000000"/>
              </a:solidFill>
              <a:latin typeface="Proxima Nova"/>
              <a:ea typeface="Proxima Nova"/>
              <a:cs typeface="Proxima Nova"/>
              <a:sym typeface="Proxima Nova"/>
            </a:endParaRPr>
          </a:p>
        </p:txBody>
      </p:sp>
      <p:sp>
        <p:nvSpPr>
          <p:cNvPr id="1030" name="Google Shape;1030;p52"/>
          <p:cNvSpPr/>
          <p:nvPr/>
        </p:nvSpPr>
        <p:spPr>
          <a:xfrm>
            <a:off x="3356825" y="3264125"/>
            <a:ext cx="27189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 11</a:t>
            </a:r>
            <a:r>
              <a:rPr b="0" i="0" lang="en" sz="1400" u="none" cap="none" strike="noStrike">
                <a:solidFill>
                  <a:srgbClr val="FF0000"/>
                </a:solidFill>
                <a:latin typeface="Proxima Nova"/>
                <a:ea typeface="Proxima Nova"/>
                <a:cs typeface="Proxima Nova"/>
                <a:sym typeface="Proxima Nova"/>
              </a:rPr>
              <a:t> </a:t>
            </a:r>
            <a:endParaRPr b="0" i="0" sz="1400" u="none" cap="none" strike="noStrike">
              <a:solidFill>
                <a:srgbClr val="FF0000"/>
              </a:solidFill>
              <a:latin typeface="Proxima Nova"/>
              <a:ea typeface="Proxima Nova"/>
              <a:cs typeface="Proxima Nova"/>
              <a:sym typeface="Proxima Nova"/>
            </a:endParaRPr>
          </a:p>
        </p:txBody>
      </p:sp>
      <p:sp>
        <p:nvSpPr>
          <p:cNvPr id="1031" name="Google Shape;1031;p52"/>
          <p:cNvSpPr txBox="1"/>
          <p:nvPr/>
        </p:nvSpPr>
        <p:spPr>
          <a:xfrm>
            <a:off x="244150" y="2911838"/>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2: 1 sorted run of 4 pages</a:t>
            </a:r>
            <a:endParaRPr b="0" i="0" sz="1400" u="none" cap="none" strike="noStrike">
              <a:solidFill>
                <a:srgbClr val="000000"/>
              </a:solidFill>
              <a:latin typeface="Arial"/>
              <a:ea typeface="Arial"/>
              <a:cs typeface="Arial"/>
              <a:sym typeface="Arial"/>
            </a:endParaRPr>
          </a:p>
        </p:txBody>
      </p:sp>
      <p:sp>
        <p:nvSpPr>
          <p:cNvPr id="1032" name="Google Shape;1032;p52"/>
          <p:cNvSpPr/>
          <p:nvPr/>
        </p:nvSpPr>
        <p:spPr>
          <a:xfrm>
            <a:off x="2138400" y="3260713"/>
            <a:ext cx="631500" cy="676200"/>
          </a:xfrm>
          <a:prstGeom prst="rect">
            <a:avLst/>
          </a:prstGeom>
          <a:solidFill>
            <a:srgbClr val="D9D2E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12, 15</a:t>
            </a:r>
            <a:endParaRPr b="0" i="0" sz="1400" u="none" cap="none" strike="noStrike">
              <a:solidFill>
                <a:srgbClr val="FF0000"/>
              </a:solidFill>
              <a:latin typeface="Proxima Nova"/>
              <a:ea typeface="Proxima Nova"/>
              <a:cs typeface="Proxima Nova"/>
              <a:sym typeface="Proxima Nova"/>
            </a:endParaRPr>
          </a:p>
        </p:txBody>
      </p:sp>
      <p:sp>
        <p:nvSpPr>
          <p:cNvPr id="1033" name="Google Shape;1033;p52"/>
          <p:cNvSpPr txBox="1"/>
          <p:nvPr/>
        </p:nvSpPr>
        <p:spPr>
          <a:xfrm>
            <a:off x="205063" y="1806325"/>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1: 1 sorted run of 4 pages</a:t>
            </a:r>
            <a:endParaRPr b="0" i="0" sz="1400" u="none" cap="none" strike="noStrike">
              <a:solidFill>
                <a:srgbClr val="000000"/>
              </a:solidFill>
              <a:latin typeface="Arial"/>
              <a:ea typeface="Arial"/>
              <a:cs typeface="Arial"/>
              <a:sym typeface="Arial"/>
            </a:endParaRPr>
          </a:p>
        </p:txBody>
      </p:sp>
      <p:sp>
        <p:nvSpPr>
          <p:cNvPr id="1034" name="Google Shape;1034;p52"/>
          <p:cNvSpPr/>
          <p:nvPr/>
        </p:nvSpPr>
        <p:spPr>
          <a:xfrm>
            <a:off x="2099313" y="2155200"/>
            <a:ext cx="7356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20, 25</a:t>
            </a:r>
            <a:endParaRPr b="0" i="0" sz="1400" u="none" cap="none" strike="noStrike">
              <a:solidFill>
                <a:srgbClr val="FF0000"/>
              </a:solidFill>
              <a:latin typeface="Proxima Nova"/>
              <a:ea typeface="Proxima Nova"/>
              <a:cs typeface="Proxima Nova"/>
              <a:sym typeface="Proxima Nova"/>
            </a:endParaRPr>
          </a:p>
        </p:txBody>
      </p:sp>
      <p:cxnSp>
        <p:nvCxnSpPr>
          <p:cNvPr id="1035" name="Google Shape;1035;p52"/>
          <p:cNvCxnSpPr>
            <a:stCxn id="1034" idx="3"/>
            <a:endCxn id="1027" idx="1"/>
          </p:cNvCxnSpPr>
          <p:nvPr/>
        </p:nvCxnSpPr>
        <p:spPr>
          <a:xfrm flipH="1" rot="10800000">
            <a:off x="2834913" y="2487600"/>
            <a:ext cx="522000" cy="5700"/>
          </a:xfrm>
          <a:prstGeom prst="straightConnector1">
            <a:avLst/>
          </a:prstGeom>
          <a:noFill/>
          <a:ln cap="flat" cmpd="sng" w="9525">
            <a:solidFill>
              <a:schemeClr val="dk2"/>
            </a:solidFill>
            <a:prstDash val="solid"/>
            <a:round/>
            <a:headEnd len="sm" w="sm" type="none"/>
            <a:tailEnd len="med" w="med" type="triangle"/>
          </a:ln>
        </p:spPr>
      </p:cxnSp>
      <p:cxnSp>
        <p:nvCxnSpPr>
          <p:cNvPr id="1036" name="Google Shape;1036;p52"/>
          <p:cNvCxnSpPr>
            <a:stCxn id="1032" idx="3"/>
            <a:endCxn id="1028" idx="1"/>
          </p:cNvCxnSpPr>
          <p:nvPr/>
        </p:nvCxnSpPr>
        <p:spPr>
          <a:xfrm flipH="1" rot="10800000">
            <a:off x="2769900" y="2797513"/>
            <a:ext cx="586800" cy="801300"/>
          </a:xfrm>
          <a:prstGeom prst="straightConnector1">
            <a:avLst/>
          </a:prstGeom>
          <a:noFill/>
          <a:ln cap="flat" cmpd="sng" w="9525">
            <a:solidFill>
              <a:schemeClr val="dk2"/>
            </a:solidFill>
            <a:prstDash val="solid"/>
            <a:round/>
            <a:headEnd len="sm" w="sm" type="none"/>
            <a:tailEnd len="med" w="med" type="triangle"/>
          </a:ln>
        </p:spPr>
      </p:cxnSp>
      <p:sp>
        <p:nvSpPr>
          <p:cNvPr id="1037" name="Google Shape;1037;p52"/>
          <p:cNvSpPr txBox="1"/>
          <p:nvPr/>
        </p:nvSpPr>
        <p:spPr>
          <a:xfrm>
            <a:off x="385425" y="4017375"/>
            <a:ext cx="71475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Reserve B-1 input buffers and 1 output buffer. Load 1 page from each run at a time. Store sorted results in output buffer. Write to disk when output buffer is full.</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1038" name="Google Shape;1038;p52"/>
          <p:cNvCxnSpPr>
            <a:endCxn id="1039" idx="1"/>
          </p:cNvCxnSpPr>
          <p:nvPr/>
        </p:nvCxnSpPr>
        <p:spPr>
          <a:xfrm flipH="1" rot="10800000">
            <a:off x="6075963" y="2953325"/>
            <a:ext cx="522000" cy="2700"/>
          </a:xfrm>
          <a:prstGeom prst="straightConnector1">
            <a:avLst/>
          </a:prstGeom>
          <a:noFill/>
          <a:ln cap="flat" cmpd="sng" w="9525">
            <a:solidFill>
              <a:schemeClr val="dk2"/>
            </a:solidFill>
            <a:prstDash val="solid"/>
            <a:round/>
            <a:headEnd len="sm" w="sm" type="none"/>
            <a:tailEnd len="med" w="med" type="triangle"/>
          </a:ln>
        </p:spPr>
      </p:cxnSp>
      <p:sp>
        <p:nvSpPr>
          <p:cNvPr id="1039" name="Google Shape;1039;p52"/>
          <p:cNvSpPr/>
          <p:nvPr/>
        </p:nvSpPr>
        <p:spPr>
          <a:xfrm>
            <a:off x="6597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0, 1</a:t>
            </a:r>
            <a:endParaRPr b="0" i="0" sz="1400" u="none" cap="none" strike="noStrike">
              <a:solidFill>
                <a:srgbClr val="FF0000"/>
              </a:solidFill>
              <a:latin typeface="Proxima Nova"/>
              <a:ea typeface="Proxima Nova"/>
              <a:cs typeface="Proxima Nova"/>
              <a:sym typeface="Proxima Nova"/>
            </a:endParaRPr>
          </a:p>
        </p:txBody>
      </p:sp>
      <p:sp>
        <p:nvSpPr>
          <p:cNvPr id="1040" name="Google Shape;1040;p52"/>
          <p:cNvSpPr/>
          <p:nvPr/>
        </p:nvSpPr>
        <p:spPr>
          <a:xfrm>
            <a:off x="72294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2, 3</a:t>
            </a:r>
            <a:endParaRPr b="0" i="0" sz="1400" u="none" cap="none" strike="noStrike">
              <a:solidFill>
                <a:srgbClr val="FF0000"/>
              </a:solidFill>
              <a:latin typeface="Proxima Nova"/>
              <a:ea typeface="Proxima Nova"/>
              <a:cs typeface="Proxima Nova"/>
              <a:sym typeface="Proxima Nova"/>
            </a:endParaRPr>
          </a:p>
        </p:txBody>
      </p:sp>
      <p:sp>
        <p:nvSpPr>
          <p:cNvPr id="1041" name="Google Shape;1041;p52"/>
          <p:cNvSpPr/>
          <p:nvPr/>
        </p:nvSpPr>
        <p:spPr>
          <a:xfrm>
            <a:off x="7860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4, 6</a:t>
            </a:r>
            <a:endParaRPr b="0" i="0" sz="1400" u="none" cap="none" strike="noStrike">
              <a:solidFill>
                <a:srgbClr val="FF0000"/>
              </a:solidFill>
              <a:latin typeface="Proxima Nova"/>
              <a:ea typeface="Proxima Nova"/>
              <a:cs typeface="Proxima Nova"/>
              <a:sym typeface="Proxima Nova"/>
            </a:endParaRPr>
          </a:p>
        </p:txBody>
      </p:sp>
      <p:sp>
        <p:nvSpPr>
          <p:cNvPr id="1042" name="Google Shape;1042;p52"/>
          <p:cNvSpPr/>
          <p:nvPr/>
        </p:nvSpPr>
        <p:spPr>
          <a:xfrm>
            <a:off x="65979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7, 8</a:t>
            </a:r>
            <a:endParaRPr b="0" i="0" sz="1400" u="none" cap="none" strike="noStrike">
              <a:solidFill>
                <a:srgbClr val="FF0000"/>
              </a:solidFill>
              <a:latin typeface="Proxima Nova"/>
              <a:ea typeface="Proxima Nova"/>
              <a:cs typeface="Proxima Nova"/>
              <a:sym typeface="Proxima Nova"/>
            </a:endParaRPr>
          </a:p>
        </p:txBody>
      </p:sp>
      <p:sp>
        <p:nvSpPr>
          <p:cNvPr id="1043" name="Google Shape;1043;p52"/>
          <p:cNvSpPr/>
          <p:nvPr/>
        </p:nvSpPr>
        <p:spPr>
          <a:xfrm>
            <a:off x="72294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9, 10</a:t>
            </a:r>
            <a:endParaRPr b="0" i="0" sz="1400" u="none" cap="none" strike="noStrike">
              <a:solidFill>
                <a:srgbClr val="FF0000"/>
              </a:solidFill>
              <a:latin typeface="Proxima Nova"/>
              <a:ea typeface="Proxima Nova"/>
              <a:cs typeface="Proxima Nova"/>
              <a:sym typeface="Proxima Nova"/>
            </a:endParaRPr>
          </a:p>
        </p:txBody>
      </p:sp>
      <p:sp>
        <p:nvSpPr>
          <p:cNvPr id="1044" name="Google Shape;1044;p52"/>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28</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53"/>
          <p:cNvSpPr txBox="1"/>
          <p:nvPr>
            <p:ph idx="1" type="body"/>
          </p:nvPr>
        </p:nvSpPr>
        <p:spPr>
          <a:xfrm>
            <a:off x="311700" y="1152475"/>
            <a:ext cx="85206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N=8: </a:t>
            </a:r>
            <a:r>
              <a:rPr b="1" lang="en" sz="1600">
                <a:solidFill>
                  <a:srgbClr val="FF0000"/>
                </a:solidFill>
              </a:rPr>
              <a:t>Pass 2</a:t>
            </a:r>
            <a:endParaRPr b="1" sz="1600">
              <a:solidFill>
                <a:srgbClr val="FF0000"/>
              </a:solidFill>
            </a:endParaRPr>
          </a:p>
          <a:p>
            <a:pPr indent="0" lvl="0" marL="0" rtl="0" algn="l">
              <a:lnSpc>
                <a:spcPct val="115000"/>
              </a:lnSpc>
              <a:spcBef>
                <a:spcPts val="0"/>
              </a:spcBef>
              <a:spcAft>
                <a:spcPts val="0"/>
              </a:spcAft>
              <a:buSzPct val="145161"/>
              <a:buNone/>
            </a:pPr>
            <a:r>
              <a:rPr lang="en" sz="1600"/>
              <a:t>Read 2 sorted runs of 4 pages into memory: 8 IOs; Write 1 sorted run of 8 pages to disk: 8 IOs</a:t>
            </a:r>
            <a:endParaRPr sz="1600"/>
          </a:p>
          <a:p>
            <a:pPr indent="0" lvl="0" marL="457200" marR="0" rtl="0" algn="l">
              <a:lnSpc>
                <a:spcPct val="115000"/>
              </a:lnSpc>
              <a:spcBef>
                <a:spcPts val="0"/>
              </a:spcBef>
              <a:spcAft>
                <a:spcPts val="0"/>
              </a:spcAft>
              <a:buSzPct val="145161"/>
              <a:buNone/>
            </a:pPr>
            <a:r>
              <a:t/>
            </a:r>
            <a:endParaRPr sz="1600"/>
          </a:p>
        </p:txBody>
      </p:sp>
      <p:sp>
        <p:nvSpPr>
          <p:cNvPr id="1050" name="Google Shape;1050;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1051" name="Google Shape;1051;p53"/>
          <p:cNvSpPr/>
          <p:nvPr/>
        </p:nvSpPr>
        <p:spPr>
          <a:xfrm>
            <a:off x="3356825" y="2332625"/>
            <a:ext cx="2718900" cy="3099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9900FF"/>
                </a:solidFill>
                <a:latin typeface="Proxima Nova"/>
                <a:ea typeface="Proxima Nova"/>
                <a:cs typeface="Proxima Nova"/>
                <a:sym typeface="Proxima Nova"/>
              </a:rPr>
              <a:t>17</a:t>
            </a:r>
            <a:endParaRPr b="0" i="0" sz="1400" u="none" cap="none" strike="noStrike">
              <a:solidFill>
                <a:srgbClr val="9900FF"/>
              </a:solidFill>
              <a:latin typeface="Proxima Nova"/>
              <a:ea typeface="Proxima Nova"/>
              <a:cs typeface="Proxima Nova"/>
              <a:sym typeface="Proxima Nova"/>
            </a:endParaRPr>
          </a:p>
        </p:txBody>
      </p:sp>
      <p:sp>
        <p:nvSpPr>
          <p:cNvPr id="1052" name="Google Shape;1052;p53"/>
          <p:cNvSpPr/>
          <p:nvPr/>
        </p:nvSpPr>
        <p:spPr>
          <a:xfrm>
            <a:off x="3356825" y="2642525"/>
            <a:ext cx="2718900" cy="309900"/>
          </a:xfrm>
          <a:prstGeom prst="rect">
            <a:avLst/>
          </a:pr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FF0000"/>
                </a:solidFill>
                <a:latin typeface="Proxima Nova"/>
                <a:ea typeface="Proxima Nova"/>
                <a:cs typeface="Proxima Nova"/>
                <a:sym typeface="Proxima Nova"/>
              </a:rPr>
              <a:t>12</a:t>
            </a:r>
            <a:r>
              <a:rPr b="0" i="0" lang="en" sz="1400" u="none" cap="none" strike="noStrike">
                <a:solidFill>
                  <a:srgbClr val="000000"/>
                </a:solidFill>
                <a:latin typeface="Proxima Nova"/>
                <a:ea typeface="Proxima Nova"/>
                <a:cs typeface="Proxima Nova"/>
                <a:sym typeface="Proxima Nova"/>
              </a:rPr>
              <a:t>, 15</a:t>
            </a:r>
            <a:endParaRPr b="0" i="0" sz="1400" u="none" cap="none" strike="noStrike">
              <a:solidFill>
                <a:srgbClr val="FF0000"/>
              </a:solidFill>
              <a:latin typeface="Proxima Nova"/>
              <a:ea typeface="Proxima Nova"/>
              <a:cs typeface="Proxima Nova"/>
              <a:sym typeface="Proxima Nova"/>
            </a:endParaRPr>
          </a:p>
        </p:txBody>
      </p:sp>
      <p:sp>
        <p:nvSpPr>
          <p:cNvPr id="1053" name="Google Shape;1053;p53"/>
          <p:cNvSpPr/>
          <p:nvPr/>
        </p:nvSpPr>
        <p:spPr>
          <a:xfrm>
            <a:off x="3356825" y="29524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[unused]</a:t>
            </a:r>
            <a:endParaRPr b="0" i="0" sz="1400" u="none" cap="none" strike="noStrike">
              <a:solidFill>
                <a:srgbClr val="000000"/>
              </a:solidFill>
              <a:latin typeface="Proxima Nova"/>
              <a:ea typeface="Proxima Nova"/>
              <a:cs typeface="Proxima Nova"/>
              <a:sym typeface="Proxima Nova"/>
            </a:endParaRPr>
          </a:p>
        </p:txBody>
      </p:sp>
      <p:sp>
        <p:nvSpPr>
          <p:cNvPr id="1054" name="Google Shape;1054;p53"/>
          <p:cNvSpPr/>
          <p:nvPr/>
        </p:nvSpPr>
        <p:spPr>
          <a:xfrm>
            <a:off x="3356825" y="3264125"/>
            <a:ext cx="27189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 11</a:t>
            </a:r>
            <a:r>
              <a:rPr b="0" i="0" lang="en" sz="1400" u="none" cap="none" strike="noStrike">
                <a:solidFill>
                  <a:srgbClr val="FF0000"/>
                </a:solidFill>
                <a:latin typeface="Proxima Nova"/>
                <a:ea typeface="Proxima Nova"/>
                <a:cs typeface="Proxima Nova"/>
                <a:sym typeface="Proxima Nova"/>
              </a:rPr>
              <a:t> </a:t>
            </a:r>
            <a:endParaRPr b="0" i="0" sz="1400" u="none" cap="none" strike="noStrike">
              <a:solidFill>
                <a:srgbClr val="FF0000"/>
              </a:solidFill>
              <a:latin typeface="Proxima Nova"/>
              <a:ea typeface="Proxima Nova"/>
              <a:cs typeface="Proxima Nova"/>
              <a:sym typeface="Proxima Nova"/>
            </a:endParaRPr>
          </a:p>
        </p:txBody>
      </p:sp>
      <p:sp>
        <p:nvSpPr>
          <p:cNvPr id="1055" name="Google Shape;1055;p53"/>
          <p:cNvSpPr txBox="1"/>
          <p:nvPr/>
        </p:nvSpPr>
        <p:spPr>
          <a:xfrm>
            <a:off x="244150" y="2911838"/>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2: 1 sorted run of 4 pages</a:t>
            </a:r>
            <a:endParaRPr b="0" i="0" sz="1400" u="none" cap="none" strike="noStrike">
              <a:solidFill>
                <a:srgbClr val="000000"/>
              </a:solidFill>
              <a:latin typeface="Arial"/>
              <a:ea typeface="Arial"/>
              <a:cs typeface="Arial"/>
              <a:sym typeface="Arial"/>
            </a:endParaRPr>
          </a:p>
        </p:txBody>
      </p:sp>
      <p:sp>
        <p:nvSpPr>
          <p:cNvPr id="1056" name="Google Shape;1056;p53"/>
          <p:cNvSpPr txBox="1"/>
          <p:nvPr/>
        </p:nvSpPr>
        <p:spPr>
          <a:xfrm>
            <a:off x="205063" y="1806325"/>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1: 1 sorted run of 4 pages</a:t>
            </a:r>
            <a:endParaRPr b="0" i="0" sz="1400" u="none" cap="none" strike="noStrike">
              <a:solidFill>
                <a:srgbClr val="000000"/>
              </a:solidFill>
              <a:latin typeface="Arial"/>
              <a:ea typeface="Arial"/>
              <a:cs typeface="Arial"/>
              <a:sym typeface="Arial"/>
            </a:endParaRPr>
          </a:p>
        </p:txBody>
      </p:sp>
      <p:sp>
        <p:nvSpPr>
          <p:cNvPr id="1057" name="Google Shape;1057;p53"/>
          <p:cNvSpPr/>
          <p:nvPr/>
        </p:nvSpPr>
        <p:spPr>
          <a:xfrm>
            <a:off x="2099313" y="2155200"/>
            <a:ext cx="7356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20, 25</a:t>
            </a:r>
            <a:endParaRPr b="0" i="0" sz="1400" u="none" cap="none" strike="noStrike">
              <a:solidFill>
                <a:srgbClr val="FF0000"/>
              </a:solidFill>
              <a:latin typeface="Proxima Nova"/>
              <a:ea typeface="Proxima Nova"/>
              <a:cs typeface="Proxima Nova"/>
              <a:sym typeface="Proxima Nova"/>
            </a:endParaRPr>
          </a:p>
        </p:txBody>
      </p:sp>
      <p:cxnSp>
        <p:nvCxnSpPr>
          <p:cNvPr id="1058" name="Google Shape;1058;p53"/>
          <p:cNvCxnSpPr>
            <a:stCxn id="1057" idx="3"/>
            <a:endCxn id="1051" idx="1"/>
          </p:cNvCxnSpPr>
          <p:nvPr/>
        </p:nvCxnSpPr>
        <p:spPr>
          <a:xfrm flipH="1" rot="10800000">
            <a:off x="2834913" y="2487600"/>
            <a:ext cx="522000" cy="5700"/>
          </a:xfrm>
          <a:prstGeom prst="straightConnector1">
            <a:avLst/>
          </a:prstGeom>
          <a:noFill/>
          <a:ln cap="flat" cmpd="sng" w="9525">
            <a:solidFill>
              <a:schemeClr val="dk2"/>
            </a:solidFill>
            <a:prstDash val="solid"/>
            <a:round/>
            <a:headEnd len="sm" w="sm" type="none"/>
            <a:tailEnd len="med" w="med" type="triangle"/>
          </a:ln>
        </p:spPr>
      </p:cxnSp>
      <p:sp>
        <p:nvSpPr>
          <p:cNvPr id="1059" name="Google Shape;1059;p53"/>
          <p:cNvSpPr txBox="1"/>
          <p:nvPr/>
        </p:nvSpPr>
        <p:spPr>
          <a:xfrm>
            <a:off x="385425" y="4017375"/>
            <a:ext cx="71475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Reserve B-1 input buffers and 1 output buffer. Load 1 page from each run at a time. Store sorted results in output buffer. Write to disk when output buffer is full.</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1060" name="Google Shape;1060;p53"/>
          <p:cNvCxnSpPr>
            <a:endCxn id="1061" idx="1"/>
          </p:cNvCxnSpPr>
          <p:nvPr/>
        </p:nvCxnSpPr>
        <p:spPr>
          <a:xfrm flipH="1" rot="10800000">
            <a:off x="6075963" y="2953325"/>
            <a:ext cx="522000" cy="2700"/>
          </a:xfrm>
          <a:prstGeom prst="straightConnector1">
            <a:avLst/>
          </a:prstGeom>
          <a:noFill/>
          <a:ln cap="flat" cmpd="sng" w="9525">
            <a:solidFill>
              <a:schemeClr val="dk2"/>
            </a:solidFill>
            <a:prstDash val="solid"/>
            <a:round/>
            <a:headEnd len="sm" w="sm" type="none"/>
            <a:tailEnd len="med" w="med" type="triangle"/>
          </a:ln>
        </p:spPr>
      </p:cxnSp>
      <p:sp>
        <p:nvSpPr>
          <p:cNvPr id="1061" name="Google Shape;1061;p53"/>
          <p:cNvSpPr/>
          <p:nvPr/>
        </p:nvSpPr>
        <p:spPr>
          <a:xfrm>
            <a:off x="6597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0, 1</a:t>
            </a:r>
            <a:endParaRPr b="0" i="0" sz="1400" u="none" cap="none" strike="noStrike">
              <a:solidFill>
                <a:srgbClr val="FF0000"/>
              </a:solidFill>
              <a:latin typeface="Proxima Nova"/>
              <a:ea typeface="Proxima Nova"/>
              <a:cs typeface="Proxima Nova"/>
              <a:sym typeface="Proxima Nova"/>
            </a:endParaRPr>
          </a:p>
        </p:txBody>
      </p:sp>
      <p:sp>
        <p:nvSpPr>
          <p:cNvPr id="1062" name="Google Shape;1062;p53"/>
          <p:cNvSpPr/>
          <p:nvPr/>
        </p:nvSpPr>
        <p:spPr>
          <a:xfrm>
            <a:off x="72294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2, 3</a:t>
            </a:r>
            <a:endParaRPr b="0" i="0" sz="1400" u="none" cap="none" strike="noStrike">
              <a:solidFill>
                <a:srgbClr val="FF0000"/>
              </a:solidFill>
              <a:latin typeface="Proxima Nova"/>
              <a:ea typeface="Proxima Nova"/>
              <a:cs typeface="Proxima Nova"/>
              <a:sym typeface="Proxima Nova"/>
            </a:endParaRPr>
          </a:p>
        </p:txBody>
      </p:sp>
      <p:sp>
        <p:nvSpPr>
          <p:cNvPr id="1063" name="Google Shape;1063;p53"/>
          <p:cNvSpPr/>
          <p:nvPr/>
        </p:nvSpPr>
        <p:spPr>
          <a:xfrm>
            <a:off x="7860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4, 6</a:t>
            </a:r>
            <a:endParaRPr b="0" i="0" sz="1400" u="none" cap="none" strike="noStrike">
              <a:solidFill>
                <a:srgbClr val="FF0000"/>
              </a:solidFill>
              <a:latin typeface="Proxima Nova"/>
              <a:ea typeface="Proxima Nova"/>
              <a:cs typeface="Proxima Nova"/>
              <a:sym typeface="Proxima Nova"/>
            </a:endParaRPr>
          </a:p>
        </p:txBody>
      </p:sp>
      <p:sp>
        <p:nvSpPr>
          <p:cNvPr id="1064" name="Google Shape;1064;p53"/>
          <p:cNvSpPr/>
          <p:nvPr/>
        </p:nvSpPr>
        <p:spPr>
          <a:xfrm>
            <a:off x="65979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7, 8</a:t>
            </a:r>
            <a:endParaRPr b="0" i="0" sz="1400" u="none" cap="none" strike="noStrike">
              <a:solidFill>
                <a:srgbClr val="FF0000"/>
              </a:solidFill>
              <a:latin typeface="Proxima Nova"/>
              <a:ea typeface="Proxima Nova"/>
              <a:cs typeface="Proxima Nova"/>
              <a:sym typeface="Proxima Nova"/>
            </a:endParaRPr>
          </a:p>
        </p:txBody>
      </p:sp>
      <p:sp>
        <p:nvSpPr>
          <p:cNvPr id="1065" name="Google Shape;1065;p53"/>
          <p:cNvSpPr/>
          <p:nvPr/>
        </p:nvSpPr>
        <p:spPr>
          <a:xfrm>
            <a:off x="72294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9, 10</a:t>
            </a:r>
            <a:endParaRPr b="0" i="0" sz="1400" u="none" cap="none" strike="noStrike">
              <a:solidFill>
                <a:srgbClr val="FF0000"/>
              </a:solidFill>
              <a:latin typeface="Proxima Nova"/>
              <a:ea typeface="Proxima Nova"/>
              <a:cs typeface="Proxima Nova"/>
              <a:sym typeface="Proxima Nova"/>
            </a:endParaRPr>
          </a:p>
        </p:txBody>
      </p:sp>
      <p:sp>
        <p:nvSpPr>
          <p:cNvPr id="1066" name="Google Shape;1066;p53"/>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28</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54"/>
          <p:cNvSpPr txBox="1"/>
          <p:nvPr>
            <p:ph idx="1" type="body"/>
          </p:nvPr>
        </p:nvSpPr>
        <p:spPr>
          <a:xfrm>
            <a:off x="311700" y="1152475"/>
            <a:ext cx="85206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N=8: </a:t>
            </a:r>
            <a:r>
              <a:rPr b="1" lang="en" sz="1600">
                <a:solidFill>
                  <a:srgbClr val="FF0000"/>
                </a:solidFill>
              </a:rPr>
              <a:t>Pass 2</a:t>
            </a:r>
            <a:endParaRPr b="1" sz="1600">
              <a:solidFill>
                <a:srgbClr val="FF0000"/>
              </a:solidFill>
            </a:endParaRPr>
          </a:p>
          <a:p>
            <a:pPr indent="0" lvl="0" marL="0" rtl="0" algn="l">
              <a:lnSpc>
                <a:spcPct val="115000"/>
              </a:lnSpc>
              <a:spcBef>
                <a:spcPts val="0"/>
              </a:spcBef>
              <a:spcAft>
                <a:spcPts val="0"/>
              </a:spcAft>
              <a:buSzPct val="145161"/>
              <a:buNone/>
            </a:pPr>
            <a:r>
              <a:rPr lang="en" sz="1600"/>
              <a:t>Read 2 sorted runs of 4 pages into memory: 8 IOs; Write 1 sorted run of 8 pages to disk: 8 IOs</a:t>
            </a:r>
            <a:endParaRPr sz="1600"/>
          </a:p>
          <a:p>
            <a:pPr indent="0" lvl="0" marL="457200" marR="0" rtl="0" algn="l">
              <a:lnSpc>
                <a:spcPct val="115000"/>
              </a:lnSpc>
              <a:spcBef>
                <a:spcPts val="0"/>
              </a:spcBef>
              <a:spcAft>
                <a:spcPts val="0"/>
              </a:spcAft>
              <a:buSzPct val="145161"/>
              <a:buNone/>
            </a:pPr>
            <a:r>
              <a:t/>
            </a:r>
            <a:endParaRPr sz="1600"/>
          </a:p>
        </p:txBody>
      </p:sp>
      <p:sp>
        <p:nvSpPr>
          <p:cNvPr id="1072" name="Google Shape;1072;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1073" name="Google Shape;1073;p54"/>
          <p:cNvSpPr/>
          <p:nvPr/>
        </p:nvSpPr>
        <p:spPr>
          <a:xfrm>
            <a:off x="3356825" y="2332625"/>
            <a:ext cx="2718900" cy="3099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9900FF"/>
                </a:solidFill>
                <a:latin typeface="Proxima Nova"/>
                <a:ea typeface="Proxima Nova"/>
                <a:cs typeface="Proxima Nova"/>
                <a:sym typeface="Proxima Nova"/>
              </a:rPr>
              <a:t>17</a:t>
            </a:r>
            <a:endParaRPr b="0" i="0" sz="1400" u="none" cap="none" strike="noStrike">
              <a:solidFill>
                <a:srgbClr val="9900FF"/>
              </a:solidFill>
              <a:latin typeface="Proxima Nova"/>
              <a:ea typeface="Proxima Nova"/>
              <a:cs typeface="Proxima Nova"/>
              <a:sym typeface="Proxima Nova"/>
            </a:endParaRPr>
          </a:p>
        </p:txBody>
      </p:sp>
      <p:sp>
        <p:nvSpPr>
          <p:cNvPr id="1074" name="Google Shape;1074;p54"/>
          <p:cNvSpPr/>
          <p:nvPr/>
        </p:nvSpPr>
        <p:spPr>
          <a:xfrm>
            <a:off x="3356825" y="2642525"/>
            <a:ext cx="2718900" cy="309900"/>
          </a:xfrm>
          <a:prstGeom prst="rect">
            <a:avLst/>
          </a:pr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15</a:t>
            </a:r>
            <a:endParaRPr b="0" i="0" sz="1400" u="none" cap="none" strike="noStrike">
              <a:solidFill>
                <a:srgbClr val="FF0000"/>
              </a:solidFill>
              <a:latin typeface="Proxima Nova"/>
              <a:ea typeface="Proxima Nova"/>
              <a:cs typeface="Proxima Nova"/>
              <a:sym typeface="Proxima Nova"/>
            </a:endParaRPr>
          </a:p>
        </p:txBody>
      </p:sp>
      <p:sp>
        <p:nvSpPr>
          <p:cNvPr id="1075" name="Google Shape;1075;p54"/>
          <p:cNvSpPr/>
          <p:nvPr/>
        </p:nvSpPr>
        <p:spPr>
          <a:xfrm>
            <a:off x="3356825" y="29524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[unused]</a:t>
            </a:r>
            <a:endParaRPr b="0" i="0" sz="1400" u="none" cap="none" strike="noStrike">
              <a:solidFill>
                <a:srgbClr val="000000"/>
              </a:solidFill>
              <a:latin typeface="Proxima Nova"/>
              <a:ea typeface="Proxima Nova"/>
              <a:cs typeface="Proxima Nova"/>
              <a:sym typeface="Proxima Nova"/>
            </a:endParaRPr>
          </a:p>
        </p:txBody>
      </p:sp>
      <p:sp>
        <p:nvSpPr>
          <p:cNvPr id="1076" name="Google Shape;1076;p54"/>
          <p:cNvSpPr/>
          <p:nvPr/>
        </p:nvSpPr>
        <p:spPr>
          <a:xfrm>
            <a:off x="3356825" y="3264125"/>
            <a:ext cx="27189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 11, </a:t>
            </a:r>
            <a:r>
              <a:rPr b="0" i="0" lang="en" sz="1400" u="none" cap="none" strike="noStrike">
                <a:solidFill>
                  <a:srgbClr val="FF0000"/>
                </a:solidFill>
                <a:latin typeface="Proxima Nova"/>
                <a:ea typeface="Proxima Nova"/>
                <a:cs typeface="Proxima Nova"/>
                <a:sym typeface="Proxima Nova"/>
              </a:rPr>
              <a:t>12 </a:t>
            </a:r>
            <a:endParaRPr b="0" i="0" sz="1400" u="none" cap="none" strike="noStrike">
              <a:solidFill>
                <a:srgbClr val="FF0000"/>
              </a:solidFill>
              <a:latin typeface="Proxima Nova"/>
              <a:ea typeface="Proxima Nova"/>
              <a:cs typeface="Proxima Nova"/>
              <a:sym typeface="Proxima Nova"/>
            </a:endParaRPr>
          </a:p>
        </p:txBody>
      </p:sp>
      <p:sp>
        <p:nvSpPr>
          <p:cNvPr id="1077" name="Google Shape;1077;p54"/>
          <p:cNvSpPr txBox="1"/>
          <p:nvPr/>
        </p:nvSpPr>
        <p:spPr>
          <a:xfrm>
            <a:off x="244150" y="2911838"/>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2: 1 sorted run of 4 pages</a:t>
            </a:r>
            <a:endParaRPr b="0" i="0" sz="1400" u="none" cap="none" strike="noStrike">
              <a:solidFill>
                <a:srgbClr val="000000"/>
              </a:solidFill>
              <a:latin typeface="Arial"/>
              <a:ea typeface="Arial"/>
              <a:cs typeface="Arial"/>
              <a:sym typeface="Arial"/>
            </a:endParaRPr>
          </a:p>
        </p:txBody>
      </p:sp>
      <p:sp>
        <p:nvSpPr>
          <p:cNvPr id="1078" name="Google Shape;1078;p54"/>
          <p:cNvSpPr txBox="1"/>
          <p:nvPr/>
        </p:nvSpPr>
        <p:spPr>
          <a:xfrm>
            <a:off x="205063" y="1806325"/>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1: 1 sorted run of 4 pages</a:t>
            </a:r>
            <a:endParaRPr b="0" i="0" sz="1400" u="none" cap="none" strike="noStrike">
              <a:solidFill>
                <a:srgbClr val="000000"/>
              </a:solidFill>
              <a:latin typeface="Arial"/>
              <a:ea typeface="Arial"/>
              <a:cs typeface="Arial"/>
              <a:sym typeface="Arial"/>
            </a:endParaRPr>
          </a:p>
        </p:txBody>
      </p:sp>
      <p:sp>
        <p:nvSpPr>
          <p:cNvPr id="1079" name="Google Shape;1079;p54"/>
          <p:cNvSpPr/>
          <p:nvPr/>
        </p:nvSpPr>
        <p:spPr>
          <a:xfrm>
            <a:off x="2099313" y="2155200"/>
            <a:ext cx="7356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20, 25</a:t>
            </a:r>
            <a:endParaRPr b="0" i="0" sz="1400" u="none" cap="none" strike="noStrike">
              <a:solidFill>
                <a:srgbClr val="FF0000"/>
              </a:solidFill>
              <a:latin typeface="Proxima Nova"/>
              <a:ea typeface="Proxima Nova"/>
              <a:cs typeface="Proxima Nova"/>
              <a:sym typeface="Proxima Nova"/>
            </a:endParaRPr>
          </a:p>
        </p:txBody>
      </p:sp>
      <p:cxnSp>
        <p:nvCxnSpPr>
          <p:cNvPr id="1080" name="Google Shape;1080;p54"/>
          <p:cNvCxnSpPr>
            <a:stCxn id="1079" idx="3"/>
            <a:endCxn id="1073" idx="1"/>
          </p:cNvCxnSpPr>
          <p:nvPr/>
        </p:nvCxnSpPr>
        <p:spPr>
          <a:xfrm flipH="1" rot="10800000">
            <a:off x="2834913" y="2487600"/>
            <a:ext cx="522000" cy="5700"/>
          </a:xfrm>
          <a:prstGeom prst="straightConnector1">
            <a:avLst/>
          </a:prstGeom>
          <a:noFill/>
          <a:ln cap="flat" cmpd="sng" w="9525">
            <a:solidFill>
              <a:schemeClr val="dk2"/>
            </a:solidFill>
            <a:prstDash val="solid"/>
            <a:round/>
            <a:headEnd len="sm" w="sm" type="none"/>
            <a:tailEnd len="med" w="med" type="triangle"/>
          </a:ln>
        </p:spPr>
      </p:cxnSp>
      <p:sp>
        <p:nvSpPr>
          <p:cNvPr id="1081" name="Google Shape;1081;p54"/>
          <p:cNvSpPr txBox="1"/>
          <p:nvPr/>
        </p:nvSpPr>
        <p:spPr>
          <a:xfrm>
            <a:off x="385425" y="4017375"/>
            <a:ext cx="71475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Reserve B-1 input buffers and 1 output buffer. Load 1 page from each run at a time. Store sorted results in output buffer. Write to disk when output buffer is full.</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1082" name="Google Shape;1082;p54"/>
          <p:cNvCxnSpPr>
            <a:endCxn id="1083" idx="1"/>
          </p:cNvCxnSpPr>
          <p:nvPr/>
        </p:nvCxnSpPr>
        <p:spPr>
          <a:xfrm flipH="1" rot="10800000">
            <a:off x="6075963" y="2953325"/>
            <a:ext cx="522000" cy="2700"/>
          </a:xfrm>
          <a:prstGeom prst="straightConnector1">
            <a:avLst/>
          </a:prstGeom>
          <a:noFill/>
          <a:ln cap="flat" cmpd="sng" w="9525">
            <a:solidFill>
              <a:schemeClr val="dk2"/>
            </a:solidFill>
            <a:prstDash val="solid"/>
            <a:round/>
            <a:headEnd len="sm" w="sm" type="none"/>
            <a:tailEnd len="med" w="med" type="triangle"/>
          </a:ln>
        </p:spPr>
      </p:cxnSp>
      <p:sp>
        <p:nvSpPr>
          <p:cNvPr id="1083" name="Google Shape;1083;p54"/>
          <p:cNvSpPr/>
          <p:nvPr/>
        </p:nvSpPr>
        <p:spPr>
          <a:xfrm>
            <a:off x="6597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0, 1</a:t>
            </a:r>
            <a:endParaRPr b="0" i="0" sz="1400" u="none" cap="none" strike="noStrike">
              <a:solidFill>
                <a:srgbClr val="FF0000"/>
              </a:solidFill>
              <a:latin typeface="Proxima Nova"/>
              <a:ea typeface="Proxima Nova"/>
              <a:cs typeface="Proxima Nova"/>
              <a:sym typeface="Proxima Nova"/>
            </a:endParaRPr>
          </a:p>
        </p:txBody>
      </p:sp>
      <p:sp>
        <p:nvSpPr>
          <p:cNvPr id="1084" name="Google Shape;1084;p54"/>
          <p:cNvSpPr/>
          <p:nvPr/>
        </p:nvSpPr>
        <p:spPr>
          <a:xfrm>
            <a:off x="72294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2, 3</a:t>
            </a:r>
            <a:endParaRPr b="0" i="0" sz="1400" u="none" cap="none" strike="noStrike">
              <a:solidFill>
                <a:srgbClr val="FF0000"/>
              </a:solidFill>
              <a:latin typeface="Proxima Nova"/>
              <a:ea typeface="Proxima Nova"/>
              <a:cs typeface="Proxima Nova"/>
              <a:sym typeface="Proxima Nova"/>
            </a:endParaRPr>
          </a:p>
        </p:txBody>
      </p:sp>
      <p:sp>
        <p:nvSpPr>
          <p:cNvPr id="1085" name="Google Shape;1085;p54"/>
          <p:cNvSpPr/>
          <p:nvPr/>
        </p:nvSpPr>
        <p:spPr>
          <a:xfrm>
            <a:off x="7860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4, 6</a:t>
            </a:r>
            <a:endParaRPr b="0" i="0" sz="1400" u="none" cap="none" strike="noStrike">
              <a:solidFill>
                <a:srgbClr val="FF0000"/>
              </a:solidFill>
              <a:latin typeface="Proxima Nova"/>
              <a:ea typeface="Proxima Nova"/>
              <a:cs typeface="Proxima Nova"/>
              <a:sym typeface="Proxima Nova"/>
            </a:endParaRPr>
          </a:p>
        </p:txBody>
      </p:sp>
      <p:sp>
        <p:nvSpPr>
          <p:cNvPr id="1086" name="Google Shape;1086;p54"/>
          <p:cNvSpPr/>
          <p:nvPr/>
        </p:nvSpPr>
        <p:spPr>
          <a:xfrm>
            <a:off x="65979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7, 8</a:t>
            </a:r>
            <a:endParaRPr b="0" i="0" sz="1400" u="none" cap="none" strike="noStrike">
              <a:solidFill>
                <a:srgbClr val="FF0000"/>
              </a:solidFill>
              <a:latin typeface="Proxima Nova"/>
              <a:ea typeface="Proxima Nova"/>
              <a:cs typeface="Proxima Nova"/>
              <a:sym typeface="Proxima Nova"/>
            </a:endParaRPr>
          </a:p>
        </p:txBody>
      </p:sp>
      <p:sp>
        <p:nvSpPr>
          <p:cNvPr id="1087" name="Google Shape;1087;p54"/>
          <p:cNvSpPr/>
          <p:nvPr/>
        </p:nvSpPr>
        <p:spPr>
          <a:xfrm>
            <a:off x="72294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9, 10</a:t>
            </a:r>
            <a:endParaRPr b="0" i="0" sz="1400" u="none" cap="none" strike="noStrike">
              <a:solidFill>
                <a:srgbClr val="FF0000"/>
              </a:solidFill>
              <a:latin typeface="Proxima Nova"/>
              <a:ea typeface="Proxima Nova"/>
              <a:cs typeface="Proxima Nova"/>
              <a:sym typeface="Proxima Nova"/>
            </a:endParaRPr>
          </a:p>
        </p:txBody>
      </p:sp>
      <p:sp>
        <p:nvSpPr>
          <p:cNvPr id="1088" name="Google Shape;1088;p54"/>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28</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sp>
        <p:nvSpPr>
          <p:cNvPr id="1093" name="Google Shape;1093;p55"/>
          <p:cNvSpPr txBox="1"/>
          <p:nvPr>
            <p:ph idx="1" type="body"/>
          </p:nvPr>
        </p:nvSpPr>
        <p:spPr>
          <a:xfrm>
            <a:off x="311700" y="1152475"/>
            <a:ext cx="85206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N=8: </a:t>
            </a:r>
            <a:r>
              <a:rPr b="1" lang="en" sz="1600">
                <a:solidFill>
                  <a:srgbClr val="FF0000"/>
                </a:solidFill>
              </a:rPr>
              <a:t>Pass 2</a:t>
            </a:r>
            <a:endParaRPr b="1" sz="1600">
              <a:solidFill>
                <a:srgbClr val="FF0000"/>
              </a:solidFill>
            </a:endParaRPr>
          </a:p>
          <a:p>
            <a:pPr indent="0" lvl="0" marL="0" rtl="0" algn="l">
              <a:lnSpc>
                <a:spcPct val="115000"/>
              </a:lnSpc>
              <a:spcBef>
                <a:spcPts val="0"/>
              </a:spcBef>
              <a:spcAft>
                <a:spcPts val="0"/>
              </a:spcAft>
              <a:buSzPct val="145161"/>
              <a:buNone/>
            </a:pPr>
            <a:r>
              <a:rPr lang="en" sz="1600"/>
              <a:t>Read 2 sorted runs of 4 pages into memory: 8 IOs; Write 1 sorted run of 8 pages to disk: 8 IOs</a:t>
            </a:r>
            <a:endParaRPr sz="1600"/>
          </a:p>
          <a:p>
            <a:pPr indent="0" lvl="0" marL="457200" marR="0" rtl="0" algn="l">
              <a:lnSpc>
                <a:spcPct val="115000"/>
              </a:lnSpc>
              <a:spcBef>
                <a:spcPts val="0"/>
              </a:spcBef>
              <a:spcAft>
                <a:spcPts val="0"/>
              </a:spcAft>
              <a:buSzPct val="145161"/>
              <a:buNone/>
            </a:pPr>
            <a:r>
              <a:t/>
            </a:r>
            <a:endParaRPr sz="1600"/>
          </a:p>
        </p:txBody>
      </p:sp>
      <p:sp>
        <p:nvSpPr>
          <p:cNvPr id="1094" name="Google Shape;1094;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1095" name="Google Shape;1095;p55"/>
          <p:cNvSpPr/>
          <p:nvPr/>
        </p:nvSpPr>
        <p:spPr>
          <a:xfrm>
            <a:off x="3356825" y="2332625"/>
            <a:ext cx="2718900" cy="3099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9900FF"/>
                </a:solidFill>
                <a:latin typeface="Proxima Nova"/>
                <a:ea typeface="Proxima Nova"/>
                <a:cs typeface="Proxima Nova"/>
                <a:sym typeface="Proxima Nova"/>
              </a:rPr>
              <a:t>17</a:t>
            </a:r>
            <a:endParaRPr b="0" i="0" sz="1400" u="none" cap="none" strike="noStrike">
              <a:solidFill>
                <a:srgbClr val="9900FF"/>
              </a:solidFill>
              <a:latin typeface="Proxima Nova"/>
              <a:ea typeface="Proxima Nova"/>
              <a:cs typeface="Proxima Nova"/>
              <a:sym typeface="Proxima Nova"/>
            </a:endParaRPr>
          </a:p>
        </p:txBody>
      </p:sp>
      <p:sp>
        <p:nvSpPr>
          <p:cNvPr id="1096" name="Google Shape;1096;p55"/>
          <p:cNvSpPr/>
          <p:nvPr/>
        </p:nvSpPr>
        <p:spPr>
          <a:xfrm>
            <a:off x="3356825" y="2642525"/>
            <a:ext cx="2718900" cy="309900"/>
          </a:xfrm>
          <a:prstGeom prst="rect">
            <a:avLst/>
          </a:pr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FF0000"/>
                </a:solidFill>
                <a:latin typeface="Proxima Nova"/>
                <a:ea typeface="Proxima Nova"/>
                <a:cs typeface="Proxima Nova"/>
                <a:sym typeface="Proxima Nova"/>
              </a:rPr>
              <a:t>15</a:t>
            </a:r>
            <a:endParaRPr b="0" i="0" sz="1400" u="none" cap="none" strike="noStrike">
              <a:solidFill>
                <a:srgbClr val="FF0000"/>
              </a:solidFill>
              <a:latin typeface="Proxima Nova"/>
              <a:ea typeface="Proxima Nova"/>
              <a:cs typeface="Proxima Nova"/>
              <a:sym typeface="Proxima Nova"/>
            </a:endParaRPr>
          </a:p>
        </p:txBody>
      </p:sp>
      <p:sp>
        <p:nvSpPr>
          <p:cNvPr id="1097" name="Google Shape;1097;p55"/>
          <p:cNvSpPr/>
          <p:nvPr/>
        </p:nvSpPr>
        <p:spPr>
          <a:xfrm>
            <a:off x="3356825" y="29524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[unused]</a:t>
            </a:r>
            <a:endParaRPr b="0" i="0" sz="1400" u="none" cap="none" strike="noStrike">
              <a:solidFill>
                <a:srgbClr val="000000"/>
              </a:solidFill>
              <a:latin typeface="Proxima Nova"/>
              <a:ea typeface="Proxima Nova"/>
              <a:cs typeface="Proxima Nova"/>
              <a:sym typeface="Proxima Nova"/>
            </a:endParaRPr>
          </a:p>
        </p:txBody>
      </p:sp>
      <p:sp>
        <p:nvSpPr>
          <p:cNvPr id="1098" name="Google Shape;1098;p55"/>
          <p:cNvSpPr/>
          <p:nvPr/>
        </p:nvSpPr>
        <p:spPr>
          <a:xfrm>
            <a:off x="3356825" y="3264125"/>
            <a:ext cx="27189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 [empty]</a:t>
            </a:r>
            <a:endParaRPr b="0" i="0" sz="1400" u="none" cap="none" strike="noStrike">
              <a:solidFill>
                <a:srgbClr val="FF0000"/>
              </a:solidFill>
              <a:latin typeface="Proxima Nova"/>
              <a:ea typeface="Proxima Nova"/>
              <a:cs typeface="Proxima Nova"/>
              <a:sym typeface="Proxima Nova"/>
            </a:endParaRPr>
          </a:p>
        </p:txBody>
      </p:sp>
      <p:sp>
        <p:nvSpPr>
          <p:cNvPr id="1099" name="Google Shape;1099;p55"/>
          <p:cNvSpPr txBox="1"/>
          <p:nvPr/>
        </p:nvSpPr>
        <p:spPr>
          <a:xfrm>
            <a:off x="244150" y="2911838"/>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2: 1 sorted run of 4 pages</a:t>
            </a:r>
            <a:endParaRPr b="0" i="0" sz="1400" u="none" cap="none" strike="noStrike">
              <a:solidFill>
                <a:srgbClr val="000000"/>
              </a:solidFill>
              <a:latin typeface="Arial"/>
              <a:ea typeface="Arial"/>
              <a:cs typeface="Arial"/>
              <a:sym typeface="Arial"/>
            </a:endParaRPr>
          </a:p>
        </p:txBody>
      </p:sp>
      <p:sp>
        <p:nvSpPr>
          <p:cNvPr id="1100" name="Google Shape;1100;p55"/>
          <p:cNvSpPr txBox="1"/>
          <p:nvPr/>
        </p:nvSpPr>
        <p:spPr>
          <a:xfrm>
            <a:off x="205063" y="1806325"/>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1: 1 sorted run of 4 pages</a:t>
            </a:r>
            <a:endParaRPr b="0" i="0" sz="1400" u="none" cap="none" strike="noStrike">
              <a:solidFill>
                <a:srgbClr val="000000"/>
              </a:solidFill>
              <a:latin typeface="Arial"/>
              <a:ea typeface="Arial"/>
              <a:cs typeface="Arial"/>
              <a:sym typeface="Arial"/>
            </a:endParaRPr>
          </a:p>
        </p:txBody>
      </p:sp>
      <p:sp>
        <p:nvSpPr>
          <p:cNvPr id="1101" name="Google Shape;1101;p55"/>
          <p:cNvSpPr/>
          <p:nvPr/>
        </p:nvSpPr>
        <p:spPr>
          <a:xfrm>
            <a:off x="2099313" y="2155200"/>
            <a:ext cx="7356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20, 25</a:t>
            </a:r>
            <a:endParaRPr b="0" i="0" sz="1400" u="none" cap="none" strike="noStrike">
              <a:solidFill>
                <a:srgbClr val="FF0000"/>
              </a:solidFill>
              <a:latin typeface="Proxima Nova"/>
              <a:ea typeface="Proxima Nova"/>
              <a:cs typeface="Proxima Nova"/>
              <a:sym typeface="Proxima Nova"/>
            </a:endParaRPr>
          </a:p>
        </p:txBody>
      </p:sp>
      <p:cxnSp>
        <p:nvCxnSpPr>
          <p:cNvPr id="1102" name="Google Shape;1102;p55"/>
          <p:cNvCxnSpPr>
            <a:stCxn id="1101" idx="3"/>
            <a:endCxn id="1095" idx="1"/>
          </p:cNvCxnSpPr>
          <p:nvPr/>
        </p:nvCxnSpPr>
        <p:spPr>
          <a:xfrm flipH="1" rot="10800000">
            <a:off x="2834913" y="2487600"/>
            <a:ext cx="522000" cy="5700"/>
          </a:xfrm>
          <a:prstGeom prst="straightConnector1">
            <a:avLst/>
          </a:prstGeom>
          <a:noFill/>
          <a:ln cap="flat" cmpd="sng" w="9525">
            <a:solidFill>
              <a:schemeClr val="dk2"/>
            </a:solidFill>
            <a:prstDash val="solid"/>
            <a:round/>
            <a:headEnd len="sm" w="sm" type="none"/>
            <a:tailEnd len="med" w="med" type="triangle"/>
          </a:ln>
        </p:spPr>
      </p:cxnSp>
      <p:sp>
        <p:nvSpPr>
          <p:cNvPr id="1103" name="Google Shape;1103;p55"/>
          <p:cNvSpPr txBox="1"/>
          <p:nvPr/>
        </p:nvSpPr>
        <p:spPr>
          <a:xfrm>
            <a:off x="385425" y="4017375"/>
            <a:ext cx="71475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Reserve B-1 input buffers and 1 output buffer. Load 1 page from each run at a time. Store sorted results in output buffer. Write to disk when output buffer is full.</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1104" name="Google Shape;1104;p55"/>
          <p:cNvCxnSpPr>
            <a:endCxn id="1105" idx="1"/>
          </p:cNvCxnSpPr>
          <p:nvPr/>
        </p:nvCxnSpPr>
        <p:spPr>
          <a:xfrm flipH="1" rot="10800000">
            <a:off x="6075963" y="2953325"/>
            <a:ext cx="522000" cy="2700"/>
          </a:xfrm>
          <a:prstGeom prst="straightConnector1">
            <a:avLst/>
          </a:prstGeom>
          <a:noFill/>
          <a:ln cap="flat" cmpd="sng" w="9525">
            <a:solidFill>
              <a:schemeClr val="dk2"/>
            </a:solidFill>
            <a:prstDash val="solid"/>
            <a:round/>
            <a:headEnd len="sm" w="sm" type="none"/>
            <a:tailEnd len="med" w="med" type="triangle"/>
          </a:ln>
        </p:spPr>
      </p:cxnSp>
      <p:sp>
        <p:nvSpPr>
          <p:cNvPr id="1105" name="Google Shape;1105;p55"/>
          <p:cNvSpPr/>
          <p:nvPr/>
        </p:nvSpPr>
        <p:spPr>
          <a:xfrm>
            <a:off x="6597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0, 1</a:t>
            </a:r>
            <a:endParaRPr b="0" i="0" sz="1400" u="none" cap="none" strike="noStrike">
              <a:solidFill>
                <a:srgbClr val="FF0000"/>
              </a:solidFill>
              <a:latin typeface="Proxima Nova"/>
              <a:ea typeface="Proxima Nova"/>
              <a:cs typeface="Proxima Nova"/>
              <a:sym typeface="Proxima Nova"/>
            </a:endParaRPr>
          </a:p>
        </p:txBody>
      </p:sp>
      <p:sp>
        <p:nvSpPr>
          <p:cNvPr id="1106" name="Google Shape;1106;p55"/>
          <p:cNvSpPr/>
          <p:nvPr/>
        </p:nvSpPr>
        <p:spPr>
          <a:xfrm>
            <a:off x="72294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2, 3</a:t>
            </a:r>
            <a:endParaRPr b="0" i="0" sz="1400" u="none" cap="none" strike="noStrike">
              <a:solidFill>
                <a:srgbClr val="FF0000"/>
              </a:solidFill>
              <a:latin typeface="Proxima Nova"/>
              <a:ea typeface="Proxima Nova"/>
              <a:cs typeface="Proxima Nova"/>
              <a:sym typeface="Proxima Nova"/>
            </a:endParaRPr>
          </a:p>
        </p:txBody>
      </p:sp>
      <p:sp>
        <p:nvSpPr>
          <p:cNvPr id="1107" name="Google Shape;1107;p55"/>
          <p:cNvSpPr/>
          <p:nvPr/>
        </p:nvSpPr>
        <p:spPr>
          <a:xfrm>
            <a:off x="7860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4, 6</a:t>
            </a:r>
            <a:endParaRPr b="0" i="0" sz="1400" u="none" cap="none" strike="noStrike">
              <a:solidFill>
                <a:srgbClr val="FF0000"/>
              </a:solidFill>
              <a:latin typeface="Proxima Nova"/>
              <a:ea typeface="Proxima Nova"/>
              <a:cs typeface="Proxima Nova"/>
              <a:sym typeface="Proxima Nova"/>
            </a:endParaRPr>
          </a:p>
        </p:txBody>
      </p:sp>
      <p:sp>
        <p:nvSpPr>
          <p:cNvPr id="1108" name="Google Shape;1108;p55"/>
          <p:cNvSpPr/>
          <p:nvPr/>
        </p:nvSpPr>
        <p:spPr>
          <a:xfrm>
            <a:off x="65979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7, 8</a:t>
            </a:r>
            <a:endParaRPr b="0" i="0" sz="1400" u="none" cap="none" strike="noStrike">
              <a:solidFill>
                <a:srgbClr val="FF0000"/>
              </a:solidFill>
              <a:latin typeface="Proxima Nova"/>
              <a:ea typeface="Proxima Nova"/>
              <a:cs typeface="Proxima Nova"/>
              <a:sym typeface="Proxima Nova"/>
            </a:endParaRPr>
          </a:p>
        </p:txBody>
      </p:sp>
      <p:sp>
        <p:nvSpPr>
          <p:cNvPr id="1109" name="Google Shape;1109;p55"/>
          <p:cNvSpPr/>
          <p:nvPr/>
        </p:nvSpPr>
        <p:spPr>
          <a:xfrm>
            <a:off x="72294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9, 10</a:t>
            </a:r>
            <a:endParaRPr b="0" i="0" sz="1400" u="none" cap="none" strike="noStrike">
              <a:solidFill>
                <a:srgbClr val="FF0000"/>
              </a:solidFill>
              <a:latin typeface="Proxima Nova"/>
              <a:ea typeface="Proxima Nova"/>
              <a:cs typeface="Proxima Nova"/>
              <a:sym typeface="Proxima Nova"/>
            </a:endParaRPr>
          </a:p>
        </p:txBody>
      </p:sp>
      <p:sp>
        <p:nvSpPr>
          <p:cNvPr id="1110" name="Google Shape;1110;p55"/>
          <p:cNvSpPr/>
          <p:nvPr/>
        </p:nvSpPr>
        <p:spPr>
          <a:xfrm>
            <a:off x="78609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11, 12</a:t>
            </a:r>
            <a:endParaRPr b="0" i="0" sz="1400" u="none" cap="none" strike="noStrike">
              <a:solidFill>
                <a:srgbClr val="FF0000"/>
              </a:solidFill>
              <a:latin typeface="Proxima Nova"/>
              <a:ea typeface="Proxima Nova"/>
              <a:cs typeface="Proxima Nova"/>
              <a:sym typeface="Proxima Nova"/>
            </a:endParaRPr>
          </a:p>
        </p:txBody>
      </p:sp>
      <p:sp>
        <p:nvSpPr>
          <p:cNvPr id="1111" name="Google Shape;1111;p55"/>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29</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56"/>
          <p:cNvSpPr txBox="1"/>
          <p:nvPr>
            <p:ph idx="1" type="body"/>
          </p:nvPr>
        </p:nvSpPr>
        <p:spPr>
          <a:xfrm>
            <a:off x="311700" y="1152475"/>
            <a:ext cx="85206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N=8: </a:t>
            </a:r>
            <a:r>
              <a:rPr b="1" lang="en" sz="1600">
                <a:solidFill>
                  <a:srgbClr val="FF0000"/>
                </a:solidFill>
              </a:rPr>
              <a:t>Pass 2</a:t>
            </a:r>
            <a:endParaRPr b="1" sz="1600">
              <a:solidFill>
                <a:srgbClr val="FF0000"/>
              </a:solidFill>
            </a:endParaRPr>
          </a:p>
          <a:p>
            <a:pPr indent="0" lvl="0" marL="0" rtl="0" algn="l">
              <a:lnSpc>
                <a:spcPct val="115000"/>
              </a:lnSpc>
              <a:spcBef>
                <a:spcPts val="0"/>
              </a:spcBef>
              <a:spcAft>
                <a:spcPts val="0"/>
              </a:spcAft>
              <a:buSzPct val="145161"/>
              <a:buNone/>
            </a:pPr>
            <a:r>
              <a:rPr lang="en" sz="1600"/>
              <a:t>Read 2 sorted runs of 4 pages into memory: 8 IOs; Write 1 sorted run of 8 pages to disk: 8 IOs</a:t>
            </a:r>
            <a:endParaRPr sz="1600"/>
          </a:p>
          <a:p>
            <a:pPr indent="0" lvl="0" marL="457200" marR="0" rtl="0" algn="l">
              <a:lnSpc>
                <a:spcPct val="115000"/>
              </a:lnSpc>
              <a:spcBef>
                <a:spcPts val="0"/>
              </a:spcBef>
              <a:spcAft>
                <a:spcPts val="0"/>
              </a:spcAft>
              <a:buSzPct val="145161"/>
              <a:buNone/>
            </a:pPr>
            <a:r>
              <a:t/>
            </a:r>
            <a:endParaRPr sz="1600"/>
          </a:p>
        </p:txBody>
      </p:sp>
      <p:sp>
        <p:nvSpPr>
          <p:cNvPr id="1117" name="Google Shape;1117;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1118" name="Google Shape;1118;p56"/>
          <p:cNvSpPr/>
          <p:nvPr/>
        </p:nvSpPr>
        <p:spPr>
          <a:xfrm>
            <a:off x="3356825" y="2332625"/>
            <a:ext cx="2718900" cy="3099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9900FF"/>
                </a:solidFill>
                <a:latin typeface="Proxima Nova"/>
                <a:ea typeface="Proxima Nova"/>
                <a:cs typeface="Proxima Nova"/>
                <a:sym typeface="Proxima Nova"/>
              </a:rPr>
              <a:t>17</a:t>
            </a:r>
            <a:endParaRPr b="0" i="0" sz="1400" u="none" cap="none" strike="noStrike">
              <a:solidFill>
                <a:srgbClr val="9900FF"/>
              </a:solidFill>
              <a:latin typeface="Proxima Nova"/>
              <a:ea typeface="Proxima Nova"/>
              <a:cs typeface="Proxima Nova"/>
              <a:sym typeface="Proxima Nova"/>
            </a:endParaRPr>
          </a:p>
        </p:txBody>
      </p:sp>
      <p:sp>
        <p:nvSpPr>
          <p:cNvPr id="1119" name="Google Shape;1119;p56"/>
          <p:cNvSpPr/>
          <p:nvPr/>
        </p:nvSpPr>
        <p:spPr>
          <a:xfrm>
            <a:off x="3356825" y="2642525"/>
            <a:ext cx="2718900" cy="309900"/>
          </a:xfrm>
          <a:prstGeom prst="rect">
            <a:avLst/>
          </a:pr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[empty]</a:t>
            </a:r>
            <a:endParaRPr b="0" i="0" sz="1400" u="none" cap="none" strike="noStrike">
              <a:solidFill>
                <a:srgbClr val="000000"/>
              </a:solidFill>
              <a:latin typeface="Proxima Nova"/>
              <a:ea typeface="Proxima Nova"/>
              <a:cs typeface="Proxima Nova"/>
              <a:sym typeface="Proxima Nova"/>
            </a:endParaRPr>
          </a:p>
        </p:txBody>
      </p:sp>
      <p:sp>
        <p:nvSpPr>
          <p:cNvPr id="1120" name="Google Shape;1120;p56"/>
          <p:cNvSpPr/>
          <p:nvPr/>
        </p:nvSpPr>
        <p:spPr>
          <a:xfrm>
            <a:off x="3356825" y="29524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[unused]</a:t>
            </a:r>
            <a:endParaRPr b="0" i="0" sz="1400" u="none" cap="none" strike="noStrike">
              <a:solidFill>
                <a:srgbClr val="000000"/>
              </a:solidFill>
              <a:latin typeface="Proxima Nova"/>
              <a:ea typeface="Proxima Nova"/>
              <a:cs typeface="Proxima Nova"/>
              <a:sym typeface="Proxima Nova"/>
            </a:endParaRPr>
          </a:p>
        </p:txBody>
      </p:sp>
      <p:sp>
        <p:nvSpPr>
          <p:cNvPr id="1121" name="Google Shape;1121;p56"/>
          <p:cNvSpPr/>
          <p:nvPr/>
        </p:nvSpPr>
        <p:spPr>
          <a:xfrm>
            <a:off x="3356825" y="3264125"/>
            <a:ext cx="27189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 </a:t>
            </a:r>
            <a:r>
              <a:rPr b="0" i="0" lang="en" sz="1400" u="none" cap="none" strike="noStrike">
                <a:solidFill>
                  <a:srgbClr val="FF0000"/>
                </a:solidFill>
                <a:latin typeface="Proxima Nova"/>
                <a:ea typeface="Proxima Nova"/>
                <a:cs typeface="Proxima Nova"/>
                <a:sym typeface="Proxima Nova"/>
              </a:rPr>
              <a:t>15</a:t>
            </a:r>
            <a:endParaRPr b="0" i="0" sz="1400" u="none" cap="none" strike="noStrike">
              <a:solidFill>
                <a:srgbClr val="FF0000"/>
              </a:solidFill>
              <a:latin typeface="Proxima Nova"/>
              <a:ea typeface="Proxima Nova"/>
              <a:cs typeface="Proxima Nova"/>
              <a:sym typeface="Proxima Nova"/>
            </a:endParaRPr>
          </a:p>
        </p:txBody>
      </p:sp>
      <p:sp>
        <p:nvSpPr>
          <p:cNvPr id="1122" name="Google Shape;1122;p56"/>
          <p:cNvSpPr txBox="1"/>
          <p:nvPr/>
        </p:nvSpPr>
        <p:spPr>
          <a:xfrm>
            <a:off x="244150" y="2911838"/>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2: 1 sorted run of 4 pages</a:t>
            </a:r>
            <a:endParaRPr b="0" i="0" sz="1400" u="none" cap="none" strike="noStrike">
              <a:solidFill>
                <a:srgbClr val="000000"/>
              </a:solidFill>
              <a:latin typeface="Arial"/>
              <a:ea typeface="Arial"/>
              <a:cs typeface="Arial"/>
              <a:sym typeface="Arial"/>
            </a:endParaRPr>
          </a:p>
        </p:txBody>
      </p:sp>
      <p:sp>
        <p:nvSpPr>
          <p:cNvPr id="1123" name="Google Shape;1123;p56"/>
          <p:cNvSpPr txBox="1"/>
          <p:nvPr/>
        </p:nvSpPr>
        <p:spPr>
          <a:xfrm>
            <a:off x="205063" y="1806325"/>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1: 1 sorted run of 4 pages</a:t>
            </a:r>
            <a:endParaRPr b="0" i="0" sz="1400" u="none" cap="none" strike="noStrike">
              <a:solidFill>
                <a:srgbClr val="000000"/>
              </a:solidFill>
              <a:latin typeface="Arial"/>
              <a:ea typeface="Arial"/>
              <a:cs typeface="Arial"/>
              <a:sym typeface="Arial"/>
            </a:endParaRPr>
          </a:p>
        </p:txBody>
      </p:sp>
      <p:sp>
        <p:nvSpPr>
          <p:cNvPr id="1124" name="Google Shape;1124;p56"/>
          <p:cNvSpPr/>
          <p:nvPr/>
        </p:nvSpPr>
        <p:spPr>
          <a:xfrm>
            <a:off x="2099313" y="2155200"/>
            <a:ext cx="7356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20, 25</a:t>
            </a:r>
            <a:endParaRPr b="0" i="0" sz="1400" u="none" cap="none" strike="noStrike">
              <a:solidFill>
                <a:srgbClr val="FF0000"/>
              </a:solidFill>
              <a:latin typeface="Proxima Nova"/>
              <a:ea typeface="Proxima Nova"/>
              <a:cs typeface="Proxima Nova"/>
              <a:sym typeface="Proxima Nova"/>
            </a:endParaRPr>
          </a:p>
        </p:txBody>
      </p:sp>
      <p:cxnSp>
        <p:nvCxnSpPr>
          <p:cNvPr id="1125" name="Google Shape;1125;p56"/>
          <p:cNvCxnSpPr>
            <a:stCxn id="1124" idx="3"/>
            <a:endCxn id="1118" idx="1"/>
          </p:cNvCxnSpPr>
          <p:nvPr/>
        </p:nvCxnSpPr>
        <p:spPr>
          <a:xfrm flipH="1" rot="10800000">
            <a:off x="2834913" y="2487600"/>
            <a:ext cx="522000" cy="5700"/>
          </a:xfrm>
          <a:prstGeom prst="straightConnector1">
            <a:avLst/>
          </a:prstGeom>
          <a:noFill/>
          <a:ln cap="flat" cmpd="sng" w="9525">
            <a:solidFill>
              <a:schemeClr val="dk2"/>
            </a:solidFill>
            <a:prstDash val="solid"/>
            <a:round/>
            <a:headEnd len="sm" w="sm" type="none"/>
            <a:tailEnd len="med" w="med" type="triangle"/>
          </a:ln>
        </p:spPr>
      </p:cxnSp>
      <p:sp>
        <p:nvSpPr>
          <p:cNvPr id="1126" name="Google Shape;1126;p56"/>
          <p:cNvSpPr txBox="1"/>
          <p:nvPr/>
        </p:nvSpPr>
        <p:spPr>
          <a:xfrm>
            <a:off x="385425" y="4017375"/>
            <a:ext cx="71475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Reserve B-1 input buffers and 1 output buffer. Load 1 page from each run at a time. Store sorted results in output buffer. Write to disk when output buffer is full.</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1127" name="Google Shape;1127;p56"/>
          <p:cNvCxnSpPr>
            <a:endCxn id="1128" idx="1"/>
          </p:cNvCxnSpPr>
          <p:nvPr/>
        </p:nvCxnSpPr>
        <p:spPr>
          <a:xfrm flipH="1" rot="10800000">
            <a:off x="6075963" y="2953325"/>
            <a:ext cx="522000" cy="2700"/>
          </a:xfrm>
          <a:prstGeom prst="straightConnector1">
            <a:avLst/>
          </a:prstGeom>
          <a:noFill/>
          <a:ln cap="flat" cmpd="sng" w="9525">
            <a:solidFill>
              <a:schemeClr val="dk2"/>
            </a:solidFill>
            <a:prstDash val="solid"/>
            <a:round/>
            <a:headEnd len="sm" w="sm" type="none"/>
            <a:tailEnd len="med" w="med" type="triangle"/>
          </a:ln>
        </p:spPr>
      </p:cxnSp>
      <p:sp>
        <p:nvSpPr>
          <p:cNvPr id="1128" name="Google Shape;1128;p56"/>
          <p:cNvSpPr/>
          <p:nvPr/>
        </p:nvSpPr>
        <p:spPr>
          <a:xfrm>
            <a:off x="6597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0, 1</a:t>
            </a:r>
            <a:endParaRPr b="0" i="0" sz="1400" u="none" cap="none" strike="noStrike">
              <a:solidFill>
                <a:srgbClr val="FF0000"/>
              </a:solidFill>
              <a:latin typeface="Proxima Nova"/>
              <a:ea typeface="Proxima Nova"/>
              <a:cs typeface="Proxima Nova"/>
              <a:sym typeface="Proxima Nova"/>
            </a:endParaRPr>
          </a:p>
        </p:txBody>
      </p:sp>
      <p:sp>
        <p:nvSpPr>
          <p:cNvPr id="1129" name="Google Shape;1129;p56"/>
          <p:cNvSpPr/>
          <p:nvPr/>
        </p:nvSpPr>
        <p:spPr>
          <a:xfrm>
            <a:off x="72294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2, 3</a:t>
            </a:r>
            <a:endParaRPr b="0" i="0" sz="1400" u="none" cap="none" strike="noStrike">
              <a:solidFill>
                <a:srgbClr val="FF0000"/>
              </a:solidFill>
              <a:latin typeface="Proxima Nova"/>
              <a:ea typeface="Proxima Nova"/>
              <a:cs typeface="Proxima Nova"/>
              <a:sym typeface="Proxima Nova"/>
            </a:endParaRPr>
          </a:p>
        </p:txBody>
      </p:sp>
      <p:sp>
        <p:nvSpPr>
          <p:cNvPr id="1130" name="Google Shape;1130;p56"/>
          <p:cNvSpPr/>
          <p:nvPr/>
        </p:nvSpPr>
        <p:spPr>
          <a:xfrm>
            <a:off x="7860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4, 6</a:t>
            </a:r>
            <a:endParaRPr b="0" i="0" sz="1400" u="none" cap="none" strike="noStrike">
              <a:solidFill>
                <a:srgbClr val="FF0000"/>
              </a:solidFill>
              <a:latin typeface="Proxima Nova"/>
              <a:ea typeface="Proxima Nova"/>
              <a:cs typeface="Proxima Nova"/>
              <a:sym typeface="Proxima Nova"/>
            </a:endParaRPr>
          </a:p>
        </p:txBody>
      </p:sp>
      <p:sp>
        <p:nvSpPr>
          <p:cNvPr id="1131" name="Google Shape;1131;p56"/>
          <p:cNvSpPr/>
          <p:nvPr/>
        </p:nvSpPr>
        <p:spPr>
          <a:xfrm>
            <a:off x="65979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7, 8</a:t>
            </a:r>
            <a:endParaRPr b="0" i="0" sz="1400" u="none" cap="none" strike="noStrike">
              <a:solidFill>
                <a:srgbClr val="FF0000"/>
              </a:solidFill>
              <a:latin typeface="Proxima Nova"/>
              <a:ea typeface="Proxima Nova"/>
              <a:cs typeface="Proxima Nova"/>
              <a:sym typeface="Proxima Nova"/>
            </a:endParaRPr>
          </a:p>
        </p:txBody>
      </p:sp>
      <p:sp>
        <p:nvSpPr>
          <p:cNvPr id="1132" name="Google Shape;1132;p56"/>
          <p:cNvSpPr/>
          <p:nvPr/>
        </p:nvSpPr>
        <p:spPr>
          <a:xfrm>
            <a:off x="72294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9, 10</a:t>
            </a:r>
            <a:endParaRPr b="0" i="0" sz="1400" u="none" cap="none" strike="noStrike">
              <a:solidFill>
                <a:srgbClr val="FF0000"/>
              </a:solidFill>
              <a:latin typeface="Proxima Nova"/>
              <a:ea typeface="Proxima Nova"/>
              <a:cs typeface="Proxima Nova"/>
              <a:sym typeface="Proxima Nova"/>
            </a:endParaRPr>
          </a:p>
        </p:txBody>
      </p:sp>
      <p:sp>
        <p:nvSpPr>
          <p:cNvPr id="1133" name="Google Shape;1133;p56"/>
          <p:cNvSpPr/>
          <p:nvPr/>
        </p:nvSpPr>
        <p:spPr>
          <a:xfrm>
            <a:off x="78609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11, 12</a:t>
            </a:r>
            <a:endParaRPr b="0" i="0" sz="1400" u="none" cap="none" strike="noStrike">
              <a:solidFill>
                <a:srgbClr val="FF0000"/>
              </a:solidFill>
              <a:latin typeface="Proxima Nova"/>
              <a:ea typeface="Proxima Nova"/>
              <a:cs typeface="Proxima Nova"/>
              <a:sym typeface="Proxima Nova"/>
            </a:endParaRPr>
          </a:p>
        </p:txBody>
      </p:sp>
      <p:sp>
        <p:nvSpPr>
          <p:cNvPr id="1134" name="Google Shape;1134;p56"/>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29</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Sorting</a:t>
            </a:r>
            <a:endParaRPr>
              <a:latin typeface="Proxima Nova"/>
              <a:ea typeface="Proxima Nova"/>
              <a:cs typeface="Proxima Nova"/>
              <a:sym typeface="Proxima Nova"/>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sp>
        <p:nvSpPr>
          <p:cNvPr id="1139" name="Google Shape;1139;p57"/>
          <p:cNvSpPr txBox="1"/>
          <p:nvPr>
            <p:ph idx="1" type="body"/>
          </p:nvPr>
        </p:nvSpPr>
        <p:spPr>
          <a:xfrm>
            <a:off x="311700" y="1152475"/>
            <a:ext cx="85206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N=8: </a:t>
            </a:r>
            <a:r>
              <a:rPr b="1" lang="en" sz="1600">
                <a:solidFill>
                  <a:srgbClr val="FF0000"/>
                </a:solidFill>
              </a:rPr>
              <a:t>Pass 2</a:t>
            </a:r>
            <a:endParaRPr b="1" sz="1600">
              <a:solidFill>
                <a:srgbClr val="FF0000"/>
              </a:solidFill>
            </a:endParaRPr>
          </a:p>
          <a:p>
            <a:pPr indent="0" lvl="0" marL="0" rtl="0" algn="l">
              <a:lnSpc>
                <a:spcPct val="115000"/>
              </a:lnSpc>
              <a:spcBef>
                <a:spcPts val="0"/>
              </a:spcBef>
              <a:spcAft>
                <a:spcPts val="0"/>
              </a:spcAft>
              <a:buSzPct val="145161"/>
              <a:buNone/>
            </a:pPr>
            <a:r>
              <a:rPr lang="en" sz="1600"/>
              <a:t>Read 2 sorted runs of 4 pages into memory: 8 IOs; Write 1 sorted run of 8 pages to disk: 8 IOs</a:t>
            </a:r>
            <a:endParaRPr sz="1600"/>
          </a:p>
          <a:p>
            <a:pPr indent="0" lvl="0" marL="457200" marR="0" rtl="0" algn="l">
              <a:lnSpc>
                <a:spcPct val="115000"/>
              </a:lnSpc>
              <a:spcBef>
                <a:spcPts val="0"/>
              </a:spcBef>
              <a:spcAft>
                <a:spcPts val="0"/>
              </a:spcAft>
              <a:buSzPct val="145161"/>
              <a:buNone/>
            </a:pPr>
            <a:r>
              <a:t/>
            </a:r>
            <a:endParaRPr sz="1600"/>
          </a:p>
        </p:txBody>
      </p:sp>
      <p:sp>
        <p:nvSpPr>
          <p:cNvPr id="1140" name="Google Shape;1140;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1141" name="Google Shape;1141;p57"/>
          <p:cNvSpPr/>
          <p:nvPr/>
        </p:nvSpPr>
        <p:spPr>
          <a:xfrm>
            <a:off x="3356825" y="2332625"/>
            <a:ext cx="2718900" cy="3099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FF0000"/>
                </a:solidFill>
                <a:latin typeface="Proxima Nova"/>
                <a:ea typeface="Proxima Nova"/>
                <a:cs typeface="Proxima Nova"/>
                <a:sym typeface="Proxima Nova"/>
              </a:rPr>
              <a:t>17</a:t>
            </a:r>
            <a:endParaRPr b="0" i="0" sz="1400" u="none" cap="none" strike="noStrike">
              <a:solidFill>
                <a:srgbClr val="FF0000"/>
              </a:solidFill>
              <a:latin typeface="Proxima Nova"/>
              <a:ea typeface="Proxima Nova"/>
              <a:cs typeface="Proxima Nova"/>
              <a:sym typeface="Proxima Nova"/>
            </a:endParaRPr>
          </a:p>
        </p:txBody>
      </p:sp>
      <p:sp>
        <p:nvSpPr>
          <p:cNvPr id="1142" name="Google Shape;1142;p57"/>
          <p:cNvSpPr/>
          <p:nvPr/>
        </p:nvSpPr>
        <p:spPr>
          <a:xfrm>
            <a:off x="3356825" y="2642525"/>
            <a:ext cx="2718900" cy="309900"/>
          </a:xfrm>
          <a:prstGeom prst="rect">
            <a:avLst/>
          </a:pr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[empty]</a:t>
            </a:r>
            <a:endParaRPr b="0" i="0" sz="1400" u="none" cap="none" strike="noStrike">
              <a:solidFill>
                <a:srgbClr val="000000"/>
              </a:solidFill>
              <a:latin typeface="Proxima Nova"/>
              <a:ea typeface="Proxima Nova"/>
              <a:cs typeface="Proxima Nova"/>
              <a:sym typeface="Proxima Nova"/>
            </a:endParaRPr>
          </a:p>
        </p:txBody>
      </p:sp>
      <p:sp>
        <p:nvSpPr>
          <p:cNvPr id="1143" name="Google Shape;1143;p57"/>
          <p:cNvSpPr/>
          <p:nvPr/>
        </p:nvSpPr>
        <p:spPr>
          <a:xfrm>
            <a:off x="3356825" y="29524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[unused]</a:t>
            </a:r>
            <a:endParaRPr b="0" i="0" sz="1400" u="none" cap="none" strike="noStrike">
              <a:solidFill>
                <a:srgbClr val="000000"/>
              </a:solidFill>
              <a:latin typeface="Proxima Nova"/>
              <a:ea typeface="Proxima Nova"/>
              <a:cs typeface="Proxima Nova"/>
              <a:sym typeface="Proxima Nova"/>
            </a:endParaRPr>
          </a:p>
        </p:txBody>
      </p:sp>
      <p:sp>
        <p:nvSpPr>
          <p:cNvPr id="1144" name="Google Shape;1144;p57"/>
          <p:cNvSpPr/>
          <p:nvPr/>
        </p:nvSpPr>
        <p:spPr>
          <a:xfrm>
            <a:off x="3356825" y="3264125"/>
            <a:ext cx="27189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 15</a:t>
            </a:r>
            <a:endParaRPr b="0" i="0" sz="1400" u="none" cap="none" strike="noStrike">
              <a:solidFill>
                <a:srgbClr val="000000"/>
              </a:solidFill>
              <a:latin typeface="Proxima Nova"/>
              <a:ea typeface="Proxima Nova"/>
              <a:cs typeface="Proxima Nova"/>
              <a:sym typeface="Proxima Nova"/>
            </a:endParaRPr>
          </a:p>
        </p:txBody>
      </p:sp>
      <p:sp>
        <p:nvSpPr>
          <p:cNvPr id="1145" name="Google Shape;1145;p57"/>
          <p:cNvSpPr txBox="1"/>
          <p:nvPr/>
        </p:nvSpPr>
        <p:spPr>
          <a:xfrm>
            <a:off x="244150" y="2911838"/>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2: 1 sorted run of 4 pages</a:t>
            </a:r>
            <a:endParaRPr b="0" i="0" sz="1400" u="none" cap="none" strike="noStrike">
              <a:solidFill>
                <a:srgbClr val="000000"/>
              </a:solidFill>
              <a:latin typeface="Arial"/>
              <a:ea typeface="Arial"/>
              <a:cs typeface="Arial"/>
              <a:sym typeface="Arial"/>
            </a:endParaRPr>
          </a:p>
        </p:txBody>
      </p:sp>
      <p:sp>
        <p:nvSpPr>
          <p:cNvPr id="1146" name="Google Shape;1146;p57"/>
          <p:cNvSpPr txBox="1"/>
          <p:nvPr/>
        </p:nvSpPr>
        <p:spPr>
          <a:xfrm>
            <a:off x="205063" y="1806325"/>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1: 1 sorted run of 4 pages</a:t>
            </a:r>
            <a:endParaRPr b="0" i="0" sz="1400" u="none" cap="none" strike="noStrike">
              <a:solidFill>
                <a:srgbClr val="000000"/>
              </a:solidFill>
              <a:latin typeface="Arial"/>
              <a:ea typeface="Arial"/>
              <a:cs typeface="Arial"/>
              <a:sym typeface="Arial"/>
            </a:endParaRPr>
          </a:p>
        </p:txBody>
      </p:sp>
      <p:sp>
        <p:nvSpPr>
          <p:cNvPr id="1147" name="Google Shape;1147;p57"/>
          <p:cNvSpPr/>
          <p:nvPr/>
        </p:nvSpPr>
        <p:spPr>
          <a:xfrm>
            <a:off x="2099313" y="2155200"/>
            <a:ext cx="7356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20, 25</a:t>
            </a:r>
            <a:endParaRPr b="0" i="0" sz="1400" u="none" cap="none" strike="noStrike">
              <a:solidFill>
                <a:srgbClr val="FF0000"/>
              </a:solidFill>
              <a:latin typeface="Proxima Nova"/>
              <a:ea typeface="Proxima Nova"/>
              <a:cs typeface="Proxima Nova"/>
              <a:sym typeface="Proxima Nova"/>
            </a:endParaRPr>
          </a:p>
        </p:txBody>
      </p:sp>
      <p:cxnSp>
        <p:nvCxnSpPr>
          <p:cNvPr id="1148" name="Google Shape;1148;p57"/>
          <p:cNvCxnSpPr>
            <a:stCxn id="1147" idx="3"/>
            <a:endCxn id="1141" idx="1"/>
          </p:cNvCxnSpPr>
          <p:nvPr/>
        </p:nvCxnSpPr>
        <p:spPr>
          <a:xfrm flipH="1" rot="10800000">
            <a:off x="2834913" y="2487600"/>
            <a:ext cx="522000" cy="5700"/>
          </a:xfrm>
          <a:prstGeom prst="straightConnector1">
            <a:avLst/>
          </a:prstGeom>
          <a:noFill/>
          <a:ln cap="flat" cmpd="sng" w="9525">
            <a:solidFill>
              <a:schemeClr val="dk2"/>
            </a:solidFill>
            <a:prstDash val="solid"/>
            <a:round/>
            <a:headEnd len="sm" w="sm" type="none"/>
            <a:tailEnd len="med" w="med" type="triangle"/>
          </a:ln>
        </p:spPr>
      </p:cxnSp>
      <p:sp>
        <p:nvSpPr>
          <p:cNvPr id="1149" name="Google Shape;1149;p57"/>
          <p:cNvSpPr txBox="1"/>
          <p:nvPr/>
        </p:nvSpPr>
        <p:spPr>
          <a:xfrm>
            <a:off x="385425" y="4017375"/>
            <a:ext cx="71475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Reserve B-1 input buffers and 1 output buffer. Load 1 page from each run at a time. Store sorted results in output buffer. Write to disk when output buffer is full.</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1150" name="Google Shape;1150;p57"/>
          <p:cNvCxnSpPr>
            <a:endCxn id="1151" idx="1"/>
          </p:cNvCxnSpPr>
          <p:nvPr/>
        </p:nvCxnSpPr>
        <p:spPr>
          <a:xfrm flipH="1" rot="10800000">
            <a:off x="6075963" y="2953325"/>
            <a:ext cx="522000" cy="2700"/>
          </a:xfrm>
          <a:prstGeom prst="straightConnector1">
            <a:avLst/>
          </a:prstGeom>
          <a:noFill/>
          <a:ln cap="flat" cmpd="sng" w="9525">
            <a:solidFill>
              <a:schemeClr val="dk2"/>
            </a:solidFill>
            <a:prstDash val="solid"/>
            <a:round/>
            <a:headEnd len="sm" w="sm" type="none"/>
            <a:tailEnd len="med" w="med" type="triangle"/>
          </a:ln>
        </p:spPr>
      </p:cxnSp>
      <p:sp>
        <p:nvSpPr>
          <p:cNvPr id="1151" name="Google Shape;1151;p57"/>
          <p:cNvSpPr/>
          <p:nvPr/>
        </p:nvSpPr>
        <p:spPr>
          <a:xfrm>
            <a:off x="6597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0, 1</a:t>
            </a:r>
            <a:endParaRPr b="0" i="0" sz="1400" u="none" cap="none" strike="noStrike">
              <a:solidFill>
                <a:srgbClr val="FF0000"/>
              </a:solidFill>
              <a:latin typeface="Proxima Nova"/>
              <a:ea typeface="Proxima Nova"/>
              <a:cs typeface="Proxima Nova"/>
              <a:sym typeface="Proxima Nova"/>
            </a:endParaRPr>
          </a:p>
        </p:txBody>
      </p:sp>
      <p:sp>
        <p:nvSpPr>
          <p:cNvPr id="1152" name="Google Shape;1152;p57"/>
          <p:cNvSpPr/>
          <p:nvPr/>
        </p:nvSpPr>
        <p:spPr>
          <a:xfrm>
            <a:off x="72294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2, 3</a:t>
            </a:r>
            <a:endParaRPr b="0" i="0" sz="1400" u="none" cap="none" strike="noStrike">
              <a:solidFill>
                <a:srgbClr val="FF0000"/>
              </a:solidFill>
              <a:latin typeface="Proxima Nova"/>
              <a:ea typeface="Proxima Nova"/>
              <a:cs typeface="Proxima Nova"/>
              <a:sym typeface="Proxima Nova"/>
            </a:endParaRPr>
          </a:p>
        </p:txBody>
      </p:sp>
      <p:sp>
        <p:nvSpPr>
          <p:cNvPr id="1153" name="Google Shape;1153;p57"/>
          <p:cNvSpPr/>
          <p:nvPr/>
        </p:nvSpPr>
        <p:spPr>
          <a:xfrm>
            <a:off x="7860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4, 6</a:t>
            </a:r>
            <a:endParaRPr b="0" i="0" sz="1400" u="none" cap="none" strike="noStrike">
              <a:solidFill>
                <a:srgbClr val="FF0000"/>
              </a:solidFill>
              <a:latin typeface="Proxima Nova"/>
              <a:ea typeface="Proxima Nova"/>
              <a:cs typeface="Proxima Nova"/>
              <a:sym typeface="Proxima Nova"/>
            </a:endParaRPr>
          </a:p>
        </p:txBody>
      </p:sp>
      <p:sp>
        <p:nvSpPr>
          <p:cNvPr id="1154" name="Google Shape;1154;p57"/>
          <p:cNvSpPr/>
          <p:nvPr/>
        </p:nvSpPr>
        <p:spPr>
          <a:xfrm>
            <a:off x="65979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7, 8</a:t>
            </a:r>
            <a:endParaRPr b="0" i="0" sz="1400" u="none" cap="none" strike="noStrike">
              <a:solidFill>
                <a:srgbClr val="FF0000"/>
              </a:solidFill>
              <a:latin typeface="Proxima Nova"/>
              <a:ea typeface="Proxima Nova"/>
              <a:cs typeface="Proxima Nova"/>
              <a:sym typeface="Proxima Nova"/>
            </a:endParaRPr>
          </a:p>
        </p:txBody>
      </p:sp>
      <p:sp>
        <p:nvSpPr>
          <p:cNvPr id="1155" name="Google Shape;1155;p57"/>
          <p:cNvSpPr/>
          <p:nvPr/>
        </p:nvSpPr>
        <p:spPr>
          <a:xfrm>
            <a:off x="72294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9, 10</a:t>
            </a:r>
            <a:endParaRPr b="0" i="0" sz="1400" u="none" cap="none" strike="noStrike">
              <a:solidFill>
                <a:srgbClr val="FF0000"/>
              </a:solidFill>
              <a:latin typeface="Proxima Nova"/>
              <a:ea typeface="Proxima Nova"/>
              <a:cs typeface="Proxima Nova"/>
              <a:sym typeface="Proxima Nova"/>
            </a:endParaRPr>
          </a:p>
        </p:txBody>
      </p:sp>
      <p:sp>
        <p:nvSpPr>
          <p:cNvPr id="1156" name="Google Shape;1156;p57"/>
          <p:cNvSpPr/>
          <p:nvPr/>
        </p:nvSpPr>
        <p:spPr>
          <a:xfrm>
            <a:off x="78609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11, 12</a:t>
            </a:r>
            <a:endParaRPr b="0" i="0" sz="1400" u="none" cap="none" strike="noStrike">
              <a:solidFill>
                <a:srgbClr val="FF0000"/>
              </a:solidFill>
              <a:latin typeface="Proxima Nova"/>
              <a:ea typeface="Proxima Nova"/>
              <a:cs typeface="Proxima Nova"/>
              <a:sym typeface="Proxima Nova"/>
            </a:endParaRPr>
          </a:p>
        </p:txBody>
      </p:sp>
      <p:sp>
        <p:nvSpPr>
          <p:cNvPr id="1157" name="Google Shape;1157;p57"/>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29</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1" name="Shape 1161"/>
        <p:cNvGrpSpPr/>
        <p:nvPr/>
      </p:nvGrpSpPr>
      <p:grpSpPr>
        <a:xfrm>
          <a:off x="0" y="0"/>
          <a:ext cx="0" cy="0"/>
          <a:chOff x="0" y="0"/>
          <a:chExt cx="0" cy="0"/>
        </a:xfrm>
      </p:grpSpPr>
      <p:sp>
        <p:nvSpPr>
          <p:cNvPr id="1162" name="Google Shape;1162;p58"/>
          <p:cNvSpPr txBox="1"/>
          <p:nvPr>
            <p:ph idx="1" type="body"/>
          </p:nvPr>
        </p:nvSpPr>
        <p:spPr>
          <a:xfrm>
            <a:off x="311700" y="1152475"/>
            <a:ext cx="85206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N=8: </a:t>
            </a:r>
            <a:r>
              <a:rPr b="1" lang="en" sz="1600">
                <a:solidFill>
                  <a:srgbClr val="FF0000"/>
                </a:solidFill>
              </a:rPr>
              <a:t>Pass 2</a:t>
            </a:r>
            <a:endParaRPr b="1" sz="1600">
              <a:solidFill>
                <a:srgbClr val="FF0000"/>
              </a:solidFill>
            </a:endParaRPr>
          </a:p>
          <a:p>
            <a:pPr indent="0" lvl="0" marL="0" rtl="0" algn="l">
              <a:lnSpc>
                <a:spcPct val="115000"/>
              </a:lnSpc>
              <a:spcBef>
                <a:spcPts val="0"/>
              </a:spcBef>
              <a:spcAft>
                <a:spcPts val="0"/>
              </a:spcAft>
              <a:buSzPct val="145161"/>
              <a:buNone/>
            </a:pPr>
            <a:r>
              <a:rPr lang="en" sz="1600"/>
              <a:t>Read 2 sorted runs of 4 pages into memory: 8 IOs; Write 1 sorted run of 8 pages to disk: 8 IOs</a:t>
            </a:r>
            <a:endParaRPr sz="1600"/>
          </a:p>
          <a:p>
            <a:pPr indent="0" lvl="0" marL="457200" marR="0" rtl="0" algn="l">
              <a:lnSpc>
                <a:spcPct val="115000"/>
              </a:lnSpc>
              <a:spcBef>
                <a:spcPts val="0"/>
              </a:spcBef>
              <a:spcAft>
                <a:spcPts val="0"/>
              </a:spcAft>
              <a:buSzPct val="145161"/>
              <a:buNone/>
            </a:pPr>
            <a:r>
              <a:t/>
            </a:r>
            <a:endParaRPr sz="1600"/>
          </a:p>
        </p:txBody>
      </p:sp>
      <p:sp>
        <p:nvSpPr>
          <p:cNvPr id="1163" name="Google Shape;1163;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1164" name="Google Shape;1164;p58"/>
          <p:cNvSpPr/>
          <p:nvPr/>
        </p:nvSpPr>
        <p:spPr>
          <a:xfrm>
            <a:off x="3356825" y="2332625"/>
            <a:ext cx="2718900" cy="3099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[empty]</a:t>
            </a:r>
            <a:endParaRPr b="0" i="0" sz="1400" u="none" cap="none" strike="noStrike">
              <a:solidFill>
                <a:srgbClr val="FF0000"/>
              </a:solidFill>
              <a:latin typeface="Proxima Nova"/>
              <a:ea typeface="Proxima Nova"/>
              <a:cs typeface="Proxima Nova"/>
              <a:sym typeface="Proxima Nova"/>
            </a:endParaRPr>
          </a:p>
        </p:txBody>
      </p:sp>
      <p:sp>
        <p:nvSpPr>
          <p:cNvPr id="1165" name="Google Shape;1165;p58"/>
          <p:cNvSpPr/>
          <p:nvPr/>
        </p:nvSpPr>
        <p:spPr>
          <a:xfrm>
            <a:off x="3356825" y="2642525"/>
            <a:ext cx="2718900" cy="309900"/>
          </a:xfrm>
          <a:prstGeom prst="rect">
            <a:avLst/>
          </a:pr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[empty]</a:t>
            </a:r>
            <a:endParaRPr b="0" i="0" sz="1400" u="none" cap="none" strike="noStrike">
              <a:solidFill>
                <a:srgbClr val="000000"/>
              </a:solidFill>
              <a:latin typeface="Proxima Nova"/>
              <a:ea typeface="Proxima Nova"/>
              <a:cs typeface="Proxima Nova"/>
              <a:sym typeface="Proxima Nova"/>
            </a:endParaRPr>
          </a:p>
        </p:txBody>
      </p:sp>
      <p:sp>
        <p:nvSpPr>
          <p:cNvPr id="1166" name="Google Shape;1166;p58"/>
          <p:cNvSpPr/>
          <p:nvPr/>
        </p:nvSpPr>
        <p:spPr>
          <a:xfrm>
            <a:off x="3356825" y="29524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[unused]</a:t>
            </a:r>
            <a:endParaRPr b="0" i="0" sz="1400" u="none" cap="none" strike="noStrike">
              <a:solidFill>
                <a:srgbClr val="000000"/>
              </a:solidFill>
              <a:latin typeface="Proxima Nova"/>
              <a:ea typeface="Proxima Nova"/>
              <a:cs typeface="Proxima Nova"/>
              <a:sym typeface="Proxima Nova"/>
            </a:endParaRPr>
          </a:p>
        </p:txBody>
      </p:sp>
      <p:sp>
        <p:nvSpPr>
          <p:cNvPr id="1167" name="Google Shape;1167;p58"/>
          <p:cNvSpPr/>
          <p:nvPr/>
        </p:nvSpPr>
        <p:spPr>
          <a:xfrm>
            <a:off x="3356825" y="3264125"/>
            <a:ext cx="27189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 15, </a:t>
            </a:r>
            <a:r>
              <a:rPr b="0" i="0" lang="en" sz="1400" u="none" cap="none" strike="noStrike">
                <a:solidFill>
                  <a:srgbClr val="FF0000"/>
                </a:solidFill>
                <a:latin typeface="Proxima Nova"/>
                <a:ea typeface="Proxima Nova"/>
                <a:cs typeface="Proxima Nova"/>
                <a:sym typeface="Proxima Nova"/>
              </a:rPr>
              <a:t>17</a:t>
            </a:r>
            <a:endParaRPr b="0" i="0" sz="1400" u="none" cap="none" strike="noStrike">
              <a:solidFill>
                <a:srgbClr val="FF0000"/>
              </a:solidFill>
              <a:latin typeface="Proxima Nova"/>
              <a:ea typeface="Proxima Nova"/>
              <a:cs typeface="Proxima Nova"/>
              <a:sym typeface="Proxima Nova"/>
            </a:endParaRPr>
          </a:p>
        </p:txBody>
      </p:sp>
      <p:sp>
        <p:nvSpPr>
          <p:cNvPr id="1168" name="Google Shape;1168;p58"/>
          <p:cNvSpPr txBox="1"/>
          <p:nvPr/>
        </p:nvSpPr>
        <p:spPr>
          <a:xfrm>
            <a:off x="244150" y="2911838"/>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2: 1 sorted run of 4 pages</a:t>
            </a:r>
            <a:endParaRPr b="0" i="0" sz="1400" u="none" cap="none" strike="noStrike">
              <a:solidFill>
                <a:srgbClr val="000000"/>
              </a:solidFill>
              <a:latin typeface="Arial"/>
              <a:ea typeface="Arial"/>
              <a:cs typeface="Arial"/>
              <a:sym typeface="Arial"/>
            </a:endParaRPr>
          </a:p>
        </p:txBody>
      </p:sp>
      <p:sp>
        <p:nvSpPr>
          <p:cNvPr id="1169" name="Google Shape;1169;p58"/>
          <p:cNvSpPr txBox="1"/>
          <p:nvPr/>
        </p:nvSpPr>
        <p:spPr>
          <a:xfrm>
            <a:off x="205063" y="1806325"/>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1: 1 sorted run of 4 pages</a:t>
            </a:r>
            <a:endParaRPr b="0" i="0" sz="1400" u="none" cap="none" strike="noStrike">
              <a:solidFill>
                <a:srgbClr val="000000"/>
              </a:solidFill>
              <a:latin typeface="Arial"/>
              <a:ea typeface="Arial"/>
              <a:cs typeface="Arial"/>
              <a:sym typeface="Arial"/>
            </a:endParaRPr>
          </a:p>
        </p:txBody>
      </p:sp>
      <p:sp>
        <p:nvSpPr>
          <p:cNvPr id="1170" name="Google Shape;1170;p58"/>
          <p:cNvSpPr/>
          <p:nvPr/>
        </p:nvSpPr>
        <p:spPr>
          <a:xfrm>
            <a:off x="2099313" y="2155200"/>
            <a:ext cx="7356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20, 25</a:t>
            </a:r>
            <a:endParaRPr b="0" i="0" sz="1400" u="none" cap="none" strike="noStrike">
              <a:solidFill>
                <a:srgbClr val="FF0000"/>
              </a:solidFill>
              <a:latin typeface="Proxima Nova"/>
              <a:ea typeface="Proxima Nova"/>
              <a:cs typeface="Proxima Nova"/>
              <a:sym typeface="Proxima Nova"/>
            </a:endParaRPr>
          </a:p>
        </p:txBody>
      </p:sp>
      <p:cxnSp>
        <p:nvCxnSpPr>
          <p:cNvPr id="1171" name="Google Shape;1171;p58"/>
          <p:cNvCxnSpPr>
            <a:stCxn id="1170" idx="3"/>
            <a:endCxn id="1164" idx="1"/>
          </p:cNvCxnSpPr>
          <p:nvPr/>
        </p:nvCxnSpPr>
        <p:spPr>
          <a:xfrm flipH="1" rot="10800000">
            <a:off x="2834913" y="2487600"/>
            <a:ext cx="522000" cy="5700"/>
          </a:xfrm>
          <a:prstGeom prst="straightConnector1">
            <a:avLst/>
          </a:prstGeom>
          <a:noFill/>
          <a:ln cap="flat" cmpd="sng" w="9525">
            <a:solidFill>
              <a:schemeClr val="dk2"/>
            </a:solidFill>
            <a:prstDash val="solid"/>
            <a:round/>
            <a:headEnd len="sm" w="sm" type="none"/>
            <a:tailEnd len="med" w="med" type="triangle"/>
          </a:ln>
        </p:spPr>
      </p:cxnSp>
      <p:sp>
        <p:nvSpPr>
          <p:cNvPr id="1172" name="Google Shape;1172;p58"/>
          <p:cNvSpPr txBox="1"/>
          <p:nvPr/>
        </p:nvSpPr>
        <p:spPr>
          <a:xfrm>
            <a:off x="385425" y="4017375"/>
            <a:ext cx="71475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Reserve B-1 input buffers and 1 output buffer. Load 1 page from each run at a time. Store sorted results in output buffer. Write to disk when output buffer is full.</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1173" name="Google Shape;1173;p58"/>
          <p:cNvCxnSpPr>
            <a:endCxn id="1174" idx="1"/>
          </p:cNvCxnSpPr>
          <p:nvPr/>
        </p:nvCxnSpPr>
        <p:spPr>
          <a:xfrm flipH="1" rot="10800000">
            <a:off x="6075963" y="2953325"/>
            <a:ext cx="522000" cy="2700"/>
          </a:xfrm>
          <a:prstGeom prst="straightConnector1">
            <a:avLst/>
          </a:prstGeom>
          <a:noFill/>
          <a:ln cap="flat" cmpd="sng" w="9525">
            <a:solidFill>
              <a:schemeClr val="dk2"/>
            </a:solidFill>
            <a:prstDash val="solid"/>
            <a:round/>
            <a:headEnd len="sm" w="sm" type="none"/>
            <a:tailEnd len="med" w="med" type="triangle"/>
          </a:ln>
        </p:spPr>
      </p:cxnSp>
      <p:sp>
        <p:nvSpPr>
          <p:cNvPr id="1174" name="Google Shape;1174;p58"/>
          <p:cNvSpPr/>
          <p:nvPr/>
        </p:nvSpPr>
        <p:spPr>
          <a:xfrm>
            <a:off x="6597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0, 1</a:t>
            </a:r>
            <a:endParaRPr b="0" i="0" sz="1400" u="none" cap="none" strike="noStrike">
              <a:solidFill>
                <a:srgbClr val="FF0000"/>
              </a:solidFill>
              <a:latin typeface="Proxima Nova"/>
              <a:ea typeface="Proxima Nova"/>
              <a:cs typeface="Proxima Nova"/>
              <a:sym typeface="Proxima Nova"/>
            </a:endParaRPr>
          </a:p>
        </p:txBody>
      </p:sp>
      <p:sp>
        <p:nvSpPr>
          <p:cNvPr id="1175" name="Google Shape;1175;p58"/>
          <p:cNvSpPr/>
          <p:nvPr/>
        </p:nvSpPr>
        <p:spPr>
          <a:xfrm>
            <a:off x="72294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2, 3</a:t>
            </a:r>
            <a:endParaRPr b="0" i="0" sz="1400" u="none" cap="none" strike="noStrike">
              <a:solidFill>
                <a:srgbClr val="FF0000"/>
              </a:solidFill>
              <a:latin typeface="Proxima Nova"/>
              <a:ea typeface="Proxima Nova"/>
              <a:cs typeface="Proxima Nova"/>
              <a:sym typeface="Proxima Nova"/>
            </a:endParaRPr>
          </a:p>
        </p:txBody>
      </p:sp>
      <p:sp>
        <p:nvSpPr>
          <p:cNvPr id="1176" name="Google Shape;1176;p58"/>
          <p:cNvSpPr/>
          <p:nvPr/>
        </p:nvSpPr>
        <p:spPr>
          <a:xfrm>
            <a:off x="7860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4, 6</a:t>
            </a:r>
            <a:endParaRPr b="0" i="0" sz="1400" u="none" cap="none" strike="noStrike">
              <a:solidFill>
                <a:srgbClr val="FF0000"/>
              </a:solidFill>
              <a:latin typeface="Proxima Nova"/>
              <a:ea typeface="Proxima Nova"/>
              <a:cs typeface="Proxima Nova"/>
              <a:sym typeface="Proxima Nova"/>
            </a:endParaRPr>
          </a:p>
        </p:txBody>
      </p:sp>
      <p:sp>
        <p:nvSpPr>
          <p:cNvPr id="1177" name="Google Shape;1177;p58"/>
          <p:cNvSpPr/>
          <p:nvPr/>
        </p:nvSpPr>
        <p:spPr>
          <a:xfrm>
            <a:off x="65979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7, 8</a:t>
            </a:r>
            <a:endParaRPr b="0" i="0" sz="1400" u="none" cap="none" strike="noStrike">
              <a:solidFill>
                <a:srgbClr val="FF0000"/>
              </a:solidFill>
              <a:latin typeface="Proxima Nova"/>
              <a:ea typeface="Proxima Nova"/>
              <a:cs typeface="Proxima Nova"/>
              <a:sym typeface="Proxima Nova"/>
            </a:endParaRPr>
          </a:p>
        </p:txBody>
      </p:sp>
      <p:sp>
        <p:nvSpPr>
          <p:cNvPr id="1178" name="Google Shape;1178;p58"/>
          <p:cNvSpPr/>
          <p:nvPr/>
        </p:nvSpPr>
        <p:spPr>
          <a:xfrm>
            <a:off x="72294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9, 10</a:t>
            </a:r>
            <a:endParaRPr b="0" i="0" sz="1400" u="none" cap="none" strike="noStrike">
              <a:solidFill>
                <a:srgbClr val="FF0000"/>
              </a:solidFill>
              <a:latin typeface="Proxima Nova"/>
              <a:ea typeface="Proxima Nova"/>
              <a:cs typeface="Proxima Nova"/>
              <a:sym typeface="Proxima Nova"/>
            </a:endParaRPr>
          </a:p>
        </p:txBody>
      </p:sp>
      <p:sp>
        <p:nvSpPr>
          <p:cNvPr id="1179" name="Google Shape;1179;p58"/>
          <p:cNvSpPr/>
          <p:nvPr/>
        </p:nvSpPr>
        <p:spPr>
          <a:xfrm>
            <a:off x="78609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11, 12</a:t>
            </a:r>
            <a:endParaRPr b="0" i="0" sz="1400" u="none" cap="none" strike="noStrike">
              <a:solidFill>
                <a:srgbClr val="FF0000"/>
              </a:solidFill>
              <a:latin typeface="Proxima Nova"/>
              <a:ea typeface="Proxima Nova"/>
              <a:cs typeface="Proxima Nova"/>
              <a:sym typeface="Proxima Nova"/>
            </a:endParaRPr>
          </a:p>
        </p:txBody>
      </p:sp>
      <p:sp>
        <p:nvSpPr>
          <p:cNvPr id="1180" name="Google Shape;1180;p58"/>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29</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4" name="Shape 1184"/>
        <p:cNvGrpSpPr/>
        <p:nvPr/>
      </p:nvGrpSpPr>
      <p:grpSpPr>
        <a:xfrm>
          <a:off x="0" y="0"/>
          <a:ext cx="0" cy="0"/>
          <a:chOff x="0" y="0"/>
          <a:chExt cx="0" cy="0"/>
        </a:xfrm>
      </p:grpSpPr>
      <p:sp>
        <p:nvSpPr>
          <p:cNvPr id="1185" name="Google Shape;1185;p59"/>
          <p:cNvSpPr txBox="1"/>
          <p:nvPr>
            <p:ph idx="1" type="body"/>
          </p:nvPr>
        </p:nvSpPr>
        <p:spPr>
          <a:xfrm>
            <a:off x="311700" y="1152475"/>
            <a:ext cx="85206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N=8: </a:t>
            </a:r>
            <a:r>
              <a:rPr b="1" lang="en" sz="1600">
                <a:solidFill>
                  <a:srgbClr val="FF0000"/>
                </a:solidFill>
              </a:rPr>
              <a:t>Pass 2</a:t>
            </a:r>
            <a:endParaRPr b="1" sz="1600">
              <a:solidFill>
                <a:srgbClr val="FF0000"/>
              </a:solidFill>
            </a:endParaRPr>
          </a:p>
          <a:p>
            <a:pPr indent="0" lvl="0" marL="0" rtl="0" algn="l">
              <a:lnSpc>
                <a:spcPct val="115000"/>
              </a:lnSpc>
              <a:spcBef>
                <a:spcPts val="0"/>
              </a:spcBef>
              <a:spcAft>
                <a:spcPts val="0"/>
              </a:spcAft>
              <a:buSzPct val="145161"/>
              <a:buNone/>
            </a:pPr>
            <a:r>
              <a:rPr lang="en" sz="1600"/>
              <a:t>Read 2 sorted runs of 4 pages into memory: 8 IOs; Write 1 sorted run of 8 pages to disk: 8 IOs</a:t>
            </a:r>
            <a:endParaRPr sz="1600"/>
          </a:p>
          <a:p>
            <a:pPr indent="0" lvl="0" marL="457200" marR="0" rtl="0" algn="l">
              <a:lnSpc>
                <a:spcPct val="115000"/>
              </a:lnSpc>
              <a:spcBef>
                <a:spcPts val="0"/>
              </a:spcBef>
              <a:spcAft>
                <a:spcPts val="0"/>
              </a:spcAft>
              <a:buSzPct val="145161"/>
              <a:buNone/>
            </a:pPr>
            <a:r>
              <a:t/>
            </a:r>
            <a:endParaRPr sz="1600"/>
          </a:p>
        </p:txBody>
      </p:sp>
      <p:sp>
        <p:nvSpPr>
          <p:cNvPr id="1186" name="Google Shape;1186;p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1187" name="Google Shape;1187;p59"/>
          <p:cNvSpPr/>
          <p:nvPr/>
        </p:nvSpPr>
        <p:spPr>
          <a:xfrm>
            <a:off x="3356825" y="2332625"/>
            <a:ext cx="2718900" cy="309900"/>
          </a:xfrm>
          <a:prstGeom prst="rect">
            <a:avLst/>
          </a:prstGeom>
          <a:solidFill>
            <a:srgbClr val="D9D2E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20, 25</a:t>
            </a:r>
            <a:endParaRPr b="0" i="0" sz="1400" u="none" cap="none" strike="noStrike">
              <a:solidFill>
                <a:srgbClr val="FF0000"/>
              </a:solidFill>
              <a:latin typeface="Proxima Nova"/>
              <a:ea typeface="Proxima Nova"/>
              <a:cs typeface="Proxima Nova"/>
              <a:sym typeface="Proxima Nova"/>
            </a:endParaRPr>
          </a:p>
        </p:txBody>
      </p:sp>
      <p:sp>
        <p:nvSpPr>
          <p:cNvPr id="1188" name="Google Shape;1188;p59"/>
          <p:cNvSpPr/>
          <p:nvPr/>
        </p:nvSpPr>
        <p:spPr>
          <a:xfrm>
            <a:off x="3356825" y="2642525"/>
            <a:ext cx="2718900" cy="309900"/>
          </a:xfrm>
          <a:prstGeom prst="rect">
            <a:avLst/>
          </a:pr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[empty]</a:t>
            </a:r>
            <a:endParaRPr b="0" i="0" sz="1400" u="none" cap="none" strike="noStrike">
              <a:solidFill>
                <a:srgbClr val="000000"/>
              </a:solidFill>
              <a:latin typeface="Proxima Nova"/>
              <a:ea typeface="Proxima Nova"/>
              <a:cs typeface="Proxima Nova"/>
              <a:sym typeface="Proxima Nova"/>
            </a:endParaRPr>
          </a:p>
        </p:txBody>
      </p:sp>
      <p:sp>
        <p:nvSpPr>
          <p:cNvPr id="1189" name="Google Shape;1189;p59"/>
          <p:cNvSpPr/>
          <p:nvPr/>
        </p:nvSpPr>
        <p:spPr>
          <a:xfrm>
            <a:off x="3356825" y="29524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[unused]</a:t>
            </a:r>
            <a:endParaRPr b="0" i="0" sz="1400" u="none" cap="none" strike="noStrike">
              <a:solidFill>
                <a:srgbClr val="000000"/>
              </a:solidFill>
              <a:latin typeface="Proxima Nova"/>
              <a:ea typeface="Proxima Nova"/>
              <a:cs typeface="Proxima Nova"/>
              <a:sym typeface="Proxima Nova"/>
            </a:endParaRPr>
          </a:p>
        </p:txBody>
      </p:sp>
      <p:sp>
        <p:nvSpPr>
          <p:cNvPr id="1190" name="Google Shape;1190;p59"/>
          <p:cNvSpPr/>
          <p:nvPr/>
        </p:nvSpPr>
        <p:spPr>
          <a:xfrm>
            <a:off x="3356825" y="3264125"/>
            <a:ext cx="27189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 [empty]</a:t>
            </a:r>
            <a:endParaRPr b="0" i="0" sz="1400" u="none" cap="none" strike="noStrike">
              <a:solidFill>
                <a:srgbClr val="FF0000"/>
              </a:solidFill>
              <a:latin typeface="Proxima Nova"/>
              <a:ea typeface="Proxima Nova"/>
              <a:cs typeface="Proxima Nova"/>
              <a:sym typeface="Proxima Nova"/>
            </a:endParaRPr>
          </a:p>
        </p:txBody>
      </p:sp>
      <p:sp>
        <p:nvSpPr>
          <p:cNvPr id="1191" name="Google Shape;1191;p59"/>
          <p:cNvSpPr txBox="1"/>
          <p:nvPr/>
        </p:nvSpPr>
        <p:spPr>
          <a:xfrm>
            <a:off x="244150" y="2911838"/>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2: 1 sorted run of 4 pages</a:t>
            </a:r>
            <a:endParaRPr b="0" i="0" sz="1400" u="none" cap="none" strike="noStrike">
              <a:solidFill>
                <a:srgbClr val="000000"/>
              </a:solidFill>
              <a:latin typeface="Arial"/>
              <a:ea typeface="Arial"/>
              <a:cs typeface="Arial"/>
              <a:sym typeface="Arial"/>
            </a:endParaRPr>
          </a:p>
        </p:txBody>
      </p:sp>
      <p:sp>
        <p:nvSpPr>
          <p:cNvPr id="1192" name="Google Shape;1192;p59"/>
          <p:cNvSpPr txBox="1"/>
          <p:nvPr/>
        </p:nvSpPr>
        <p:spPr>
          <a:xfrm>
            <a:off x="205063" y="1806325"/>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1: 1 sorted run of 4 pages</a:t>
            </a:r>
            <a:endParaRPr b="0" i="0" sz="1400" u="none" cap="none" strike="noStrike">
              <a:solidFill>
                <a:srgbClr val="000000"/>
              </a:solidFill>
              <a:latin typeface="Arial"/>
              <a:ea typeface="Arial"/>
              <a:cs typeface="Arial"/>
              <a:sym typeface="Arial"/>
            </a:endParaRPr>
          </a:p>
        </p:txBody>
      </p:sp>
      <p:sp>
        <p:nvSpPr>
          <p:cNvPr id="1193" name="Google Shape;1193;p59"/>
          <p:cNvSpPr/>
          <p:nvPr/>
        </p:nvSpPr>
        <p:spPr>
          <a:xfrm>
            <a:off x="2099313" y="2155200"/>
            <a:ext cx="735600" cy="676200"/>
          </a:xfrm>
          <a:prstGeom prst="rect">
            <a:avLst/>
          </a:prstGeom>
          <a:solidFill>
            <a:srgbClr val="D9D2E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20, 25</a:t>
            </a:r>
            <a:endParaRPr b="0" i="0" sz="1400" u="none" cap="none" strike="noStrike">
              <a:solidFill>
                <a:srgbClr val="FF0000"/>
              </a:solidFill>
              <a:latin typeface="Proxima Nova"/>
              <a:ea typeface="Proxima Nova"/>
              <a:cs typeface="Proxima Nova"/>
              <a:sym typeface="Proxima Nova"/>
            </a:endParaRPr>
          </a:p>
        </p:txBody>
      </p:sp>
      <p:cxnSp>
        <p:nvCxnSpPr>
          <p:cNvPr id="1194" name="Google Shape;1194;p59"/>
          <p:cNvCxnSpPr>
            <a:stCxn id="1193" idx="3"/>
            <a:endCxn id="1187" idx="1"/>
          </p:cNvCxnSpPr>
          <p:nvPr/>
        </p:nvCxnSpPr>
        <p:spPr>
          <a:xfrm flipH="1" rot="10800000">
            <a:off x="2834913" y="2487600"/>
            <a:ext cx="522000" cy="5700"/>
          </a:xfrm>
          <a:prstGeom prst="straightConnector1">
            <a:avLst/>
          </a:prstGeom>
          <a:noFill/>
          <a:ln cap="flat" cmpd="sng" w="9525">
            <a:solidFill>
              <a:schemeClr val="dk2"/>
            </a:solidFill>
            <a:prstDash val="solid"/>
            <a:round/>
            <a:headEnd len="sm" w="sm" type="none"/>
            <a:tailEnd len="med" w="med" type="triangle"/>
          </a:ln>
        </p:spPr>
      </p:cxnSp>
      <p:sp>
        <p:nvSpPr>
          <p:cNvPr id="1195" name="Google Shape;1195;p59"/>
          <p:cNvSpPr txBox="1"/>
          <p:nvPr/>
        </p:nvSpPr>
        <p:spPr>
          <a:xfrm>
            <a:off x="385425" y="4017375"/>
            <a:ext cx="59007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Reserve B-1 input buffers and 1 output buffer. Load 1 page from each run at a time. Store sorted results in output buffer. Write to disk when output buffer is full.</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1196" name="Google Shape;1196;p59"/>
          <p:cNvCxnSpPr>
            <a:endCxn id="1197" idx="1"/>
          </p:cNvCxnSpPr>
          <p:nvPr/>
        </p:nvCxnSpPr>
        <p:spPr>
          <a:xfrm flipH="1" rot="10800000">
            <a:off x="6075963" y="2953325"/>
            <a:ext cx="522000" cy="2700"/>
          </a:xfrm>
          <a:prstGeom prst="straightConnector1">
            <a:avLst/>
          </a:prstGeom>
          <a:noFill/>
          <a:ln cap="flat" cmpd="sng" w="9525">
            <a:solidFill>
              <a:schemeClr val="dk2"/>
            </a:solidFill>
            <a:prstDash val="solid"/>
            <a:round/>
            <a:headEnd len="sm" w="sm" type="none"/>
            <a:tailEnd len="med" w="med" type="triangle"/>
          </a:ln>
        </p:spPr>
      </p:cxnSp>
      <p:sp>
        <p:nvSpPr>
          <p:cNvPr id="1197" name="Google Shape;1197;p59"/>
          <p:cNvSpPr/>
          <p:nvPr/>
        </p:nvSpPr>
        <p:spPr>
          <a:xfrm>
            <a:off x="6597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0, 1</a:t>
            </a:r>
            <a:endParaRPr b="0" i="0" sz="1400" u="none" cap="none" strike="noStrike">
              <a:solidFill>
                <a:srgbClr val="FF0000"/>
              </a:solidFill>
              <a:latin typeface="Proxima Nova"/>
              <a:ea typeface="Proxima Nova"/>
              <a:cs typeface="Proxima Nova"/>
              <a:sym typeface="Proxima Nova"/>
            </a:endParaRPr>
          </a:p>
        </p:txBody>
      </p:sp>
      <p:sp>
        <p:nvSpPr>
          <p:cNvPr id="1198" name="Google Shape;1198;p59"/>
          <p:cNvSpPr/>
          <p:nvPr/>
        </p:nvSpPr>
        <p:spPr>
          <a:xfrm>
            <a:off x="72294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2, 3</a:t>
            </a:r>
            <a:endParaRPr b="0" i="0" sz="1400" u="none" cap="none" strike="noStrike">
              <a:solidFill>
                <a:srgbClr val="FF0000"/>
              </a:solidFill>
              <a:latin typeface="Proxima Nova"/>
              <a:ea typeface="Proxima Nova"/>
              <a:cs typeface="Proxima Nova"/>
              <a:sym typeface="Proxima Nova"/>
            </a:endParaRPr>
          </a:p>
        </p:txBody>
      </p:sp>
      <p:sp>
        <p:nvSpPr>
          <p:cNvPr id="1199" name="Google Shape;1199;p59"/>
          <p:cNvSpPr/>
          <p:nvPr/>
        </p:nvSpPr>
        <p:spPr>
          <a:xfrm>
            <a:off x="7860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4, 6</a:t>
            </a:r>
            <a:endParaRPr b="0" i="0" sz="1400" u="none" cap="none" strike="noStrike">
              <a:solidFill>
                <a:srgbClr val="FF0000"/>
              </a:solidFill>
              <a:latin typeface="Proxima Nova"/>
              <a:ea typeface="Proxima Nova"/>
              <a:cs typeface="Proxima Nova"/>
              <a:sym typeface="Proxima Nova"/>
            </a:endParaRPr>
          </a:p>
        </p:txBody>
      </p:sp>
      <p:sp>
        <p:nvSpPr>
          <p:cNvPr id="1200" name="Google Shape;1200;p59"/>
          <p:cNvSpPr/>
          <p:nvPr/>
        </p:nvSpPr>
        <p:spPr>
          <a:xfrm>
            <a:off x="65979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7, 8</a:t>
            </a:r>
            <a:endParaRPr b="0" i="0" sz="1400" u="none" cap="none" strike="noStrike">
              <a:solidFill>
                <a:srgbClr val="FF0000"/>
              </a:solidFill>
              <a:latin typeface="Proxima Nova"/>
              <a:ea typeface="Proxima Nova"/>
              <a:cs typeface="Proxima Nova"/>
              <a:sym typeface="Proxima Nova"/>
            </a:endParaRPr>
          </a:p>
        </p:txBody>
      </p:sp>
      <p:sp>
        <p:nvSpPr>
          <p:cNvPr id="1201" name="Google Shape;1201;p59"/>
          <p:cNvSpPr/>
          <p:nvPr/>
        </p:nvSpPr>
        <p:spPr>
          <a:xfrm>
            <a:off x="72294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9, 10</a:t>
            </a:r>
            <a:endParaRPr b="0" i="0" sz="1400" u="none" cap="none" strike="noStrike">
              <a:solidFill>
                <a:srgbClr val="FF0000"/>
              </a:solidFill>
              <a:latin typeface="Proxima Nova"/>
              <a:ea typeface="Proxima Nova"/>
              <a:cs typeface="Proxima Nova"/>
              <a:sym typeface="Proxima Nova"/>
            </a:endParaRPr>
          </a:p>
        </p:txBody>
      </p:sp>
      <p:sp>
        <p:nvSpPr>
          <p:cNvPr id="1202" name="Google Shape;1202;p59"/>
          <p:cNvSpPr/>
          <p:nvPr/>
        </p:nvSpPr>
        <p:spPr>
          <a:xfrm>
            <a:off x="78609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11, 12</a:t>
            </a:r>
            <a:endParaRPr b="0" i="0" sz="1400" u="none" cap="none" strike="noStrike">
              <a:solidFill>
                <a:srgbClr val="000000"/>
              </a:solidFill>
              <a:latin typeface="Proxima Nova"/>
              <a:ea typeface="Proxima Nova"/>
              <a:cs typeface="Proxima Nova"/>
              <a:sym typeface="Proxima Nova"/>
            </a:endParaRPr>
          </a:p>
        </p:txBody>
      </p:sp>
      <p:sp>
        <p:nvSpPr>
          <p:cNvPr id="1203" name="Google Shape;1203;p59"/>
          <p:cNvSpPr/>
          <p:nvPr/>
        </p:nvSpPr>
        <p:spPr>
          <a:xfrm>
            <a:off x="6597963" y="401737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15, 17</a:t>
            </a:r>
            <a:endParaRPr b="0" i="0" sz="1400" u="none" cap="none" strike="noStrike">
              <a:solidFill>
                <a:srgbClr val="FF0000"/>
              </a:solidFill>
              <a:latin typeface="Proxima Nova"/>
              <a:ea typeface="Proxima Nova"/>
              <a:cs typeface="Proxima Nova"/>
              <a:sym typeface="Proxima Nova"/>
            </a:endParaRPr>
          </a:p>
        </p:txBody>
      </p:sp>
      <p:sp>
        <p:nvSpPr>
          <p:cNvPr id="1204" name="Google Shape;1204;p59"/>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31</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8" name="Shape 1208"/>
        <p:cNvGrpSpPr/>
        <p:nvPr/>
      </p:nvGrpSpPr>
      <p:grpSpPr>
        <a:xfrm>
          <a:off x="0" y="0"/>
          <a:ext cx="0" cy="0"/>
          <a:chOff x="0" y="0"/>
          <a:chExt cx="0" cy="0"/>
        </a:xfrm>
      </p:grpSpPr>
      <p:sp>
        <p:nvSpPr>
          <p:cNvPr id="1209" name="Google Shape;1209;p60"/>
          <p:cNvSpPr txBox="1"/>
          <p:nvPr>
            <p:ph idx="1" type="body"/>
          </p:nvPr>
        </p:nvSpPr>
        <p:spPr>
          <a:xfrm>
            <a:off x="311700" y="1152475"/>
            <a:ext cx="85206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N=8: </a:t>
            </a:r>
            <a:r>
              <a:rPr b="1" lang="en" sz="1600">
                <a:solidFill>
                  <a:srgbClr val="FF0000"/>
                </a:solidFill>
              </a:rPr>
              <a:t>Pass 2</a:t>
            </a:r>
            <a:endParaRPr b="1" sz="1600">
              <a:solidFill>
                <a:srgbClr val="FF0000"/>
              </a:solidFill>
            </a:endParaRPr>
          </a:p>
          <a:p>
            <a:pPr indent="0" lvl="0" marL="0" rtl="0" algn="l">
              <a:lnSpc>
                <a:spcPct val="115000"/>
              </a:lnSpc>
              <a:spcBef>
                <a:spcPts val="0"/>
              </a:spcBef>
              <a:spcAft>
                <a:spcPts val="0"/>
              </a:spcAft>
              <a:buSzPct val="145161"/>
              <a:buNone/>
            </a:pPr>
            <a:r>
              <a:rPr lang="en" sz="1600"/>
              <a:t>Read 2 sorted runs of 4 pages into memory: 8 IOs; Write 1 sorted run of 8 pages to disk: 8 IOs</a:t>
            </a:r>
            <a:endParaRPr sz="1600"/>
          </a:p>
          <a:p>
            <a:pPr indent="0" lvl="0" marL="457200" marR="0" rtl="0" algn="l">
              <a:lnSpc>
                <a:spcPct val="115000"/>
              </a:lnSpc>
              <a:spcBef>
                <a:spcPts val="0"/>
              </a:spcBef>
              <a:spcAft>
                <a:spcPts val="0"/>
              </a:spcAft>
              <a:buSzPct val="145161"/>
              <a:buNone/>
            </a:pPr>
            <a:r>
              <a:t/>
            </a:r>
            <a:endParaRPr sz="1600"/>
          </a:p>
        </p:txBody>
      </p:sp>
      <p:sp>
        <p:nvSpPr>
          <p:cNvPr id="1210" name="Google Shape;1210;p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1211" name="Google Shape;1211;p60"/>
          <p:cNvSpPr/>
          <p:nvPr/>
        </p:nvSpPr>
        <p:spPr>
          <a:xfrm>
            <a:off x="3356825" y="2332625"/>
            <a:ext cx="2718900" cy="309900"/>
          </a:xfrm>
          <a:prstGeom prst="rect">
            <a:avLst/>
          </a:pr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FF0000"/>
                </a:solidFill>
                <a:latin typeface="Proxima Nova"/>
                <a:ea typeface="Proxima Nova"/>
                <a:cs typeface="Proxima Nova"/>
                <a:sym typeface="Proxima Nova"/>
              </a:rPr>
              <a:t>20</a:t>
            </a:r>
            <a:r>
              <a:rPr b="0" i="0" lang="en" sz="1400" u="none" cap="none" strike="noStrike">
                <a:solidFill>
                  <a:srgbClr val="000000"/>
                </a:solidFill>
                <a:latin typeface="Proxima Nova"/>
                <a:ea typeface="Proxima Nova"/>
                <a:cs typeface="Proxima Nova"/>
                <a:sym typeface="Proxima Nova"/>
              </a:rPr>
              <a:t>, 25</a:t>
            </a:r>
            <a:endParaRPr b="0" i="0" sz="1400" u="none" cap="none" strike="noStrike">
              <a:solidFill>
                <a:srgbClr val="FF0000"/>
              </a:solidFill>
              <a:latin typeface="Proxima Nova"/>
              <a:ea typeface="Proxima Nova"/>
              <a:cs typeface="Proxima Nova"/>
              <a:sym typeface="Proxima Nova"/>
            </a:endParaRPr>
          </a:p>
        </p:txBody>
      </p:sp>
      <p:sp>
        <p:nvSpPr>
          <p:cNvPr id="1212" name="Google Shape;1212;p60"/>
          <p:cNvSpPr/>
          <p:nvPr/>
        </p:nvSpPr>
        <p:spPr>
          <a:xfrm>
            <a:off x="3356825" y="2642525"/>
            <a:ext cx="2718900" cy="309900"/>
          </a:xfrm>
          <a:prstGeom prst="rect">
            <a:avLst/>
          </a:pr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[empty]</a:t>
            </a:r>
            <a:endParaRPr b="0" i="0" sz="1400" u="none" cap="none" strike="noStrike">
              <a:solidFill>
                <a:srgbClr val="000000"/>
              </a:solidFill>
              <a:latin typeface="Proxima Nova"/>
              <a:ea typeface="Proxima Nova"/>
              <a:cs typeface="Proxima Nova"/>
              <a:sym typeface="Proxima Nova"/>
            </a:endParaRPr>
          </a:p>
        </p:txBody>
      </p:sp>
      <p:sp>
        <p:nvSpPr>
          <p:cNvPr id="1213" name="Google Shape;1213;p60"/>
          <p:cNvSpPr/>
          <p:nvPr/>
        </p:nvSpPr>
        <p:spPr>
          <a:xfrm>
            <a:off x="3356825" y="29524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[unused]</a:t>
            </a:r>
            <a:endParaRPr b="0" i="0" sz="1400" u="none" cap="none" strike="noStrike">
              <a:solidFill>
                <a:srgbClr val="000000"/>
              </a:solidFill>
              <a:latin typeface="Proxima Nova"/>
              <a:ea typeface="Proxima Nova"/>
              <a:cs typeface="Proxima Nova"/>
              <a:sym typeface="Proxima Nova"/>
            </a:endParaRPr>
          </a:p>
        </p:txBody>
      </p:sp>
      <p:sp>
        <p:nvSpPr>
          <p:cNvPr id="1214" name="Google Shape;1214;p60"/>
          <p:cNvSpPr/>
          <p:nvPr/>
        </p:nvSpPr>
        <p:spPr>
          <a:xfrm>
            <a:off x="3356825" y="3264125"/>
            <a:ext cx="27189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 [empty]</a:t>
            </a:r>
            <a:endParaRPr b="0" i="0" sz="1400" u="none" cap="none" strike="noStrike">
              <a:solidFill>
                <a:srgbClr val="FF0000"/>
              </a:solidFill>
              <a:latin typeface="Proxima Nova"/>
              <a:ea typeface="Proxima Nova"/>
              <a:cs typeface="Proxima Nova"/>
              <a:sym typeface="Proxima Nova"/>
            </a:endParaRPr>
          </a:p>
        </p:txBody>
      </p:sp>
      <p:sp>
        <p:nvSpPr>
          <p:cNvPr id="1215" name="Google Shape;1215;p60"/>
          <p:cNvSpPr txBox="1"/>
          <p:nvPr/>
        </p:nvSpPr>
        <p:spPr>
          <a:xfrm>
            <a:off x="244150" y="2911838"/>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2: 1 sorted run of 4 pages</a:t>
            </a:r>
            <a:endParaRPr b="0" i="0" sz="1400" u="none" cap="none" strike="noStrike">
              <a:solidFill>
                <a:srgbClr val="000000"/>
              </a:solidFill>
              <a:latin typeface="Arial"/>
              <a:ea typeface="Arial"/>
              <a:cs typeface="Arial"/>
              <a:sym typeface="Arial"/>
            </a:endParaRPr>
          </a:p>
        </p:txBody>
      </p:sp>
      <p:sp>
        <p:nvSpPr>
          <p:cNvPr id="1216" name="Google Shape;1216;p60"/>
          <p:cNvSpPr txBox="1"/>
          <p:nvPr/>
        </p:nvSpPr>
        <p:spPr>
          <a:xfrm>
            <a:off x="205063" y="1806325"/>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1: 1 sorted run of 4 pages</a:t>
            </a:r>
            <a:endParaRPr b="0" i="0" sz="1400" u="none" cap="none" strike="noStrike">
              <a:solidFill>
                <a:srgbClr val="000000"/>
              </a:solidFill>
              <a:latin typeface="Arial"/>
              <a:ea typeface="Arial"/>
              <a:cs typeface="Arial"/>
              <a:sym typeface="Arial"/>
            </a:endParaRPr>
          </a:p>
        </p:txBody>
      </p:sp>
      <p:sp>
        <p:nvSpPr>
          <p:cNvPr id="1217" name="Google Shape;1217;p60"/>
          <p:cNvSpPr txBox="1"/>
          <p:nvPr/>
        </p:nvSpPr>
        <p:spPr>
          <a:xfrm>
            <a:off x="385425" y="4017375"/>
            <a:ext cx="59007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Reserve B-1 input buffers and 1 output buffer. Load 1 page from each run at a time. Store sorted results in output buffer. Write to disk when output buffer is full.</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1218" name="Google Shape;1218;p60"/>
          <p:cNvCxnSpPr>
            <a:endCxn id="1219" idx="1"/>
          </p:cNvCxnSpPr>
          <p:nvPr/>
        </p:nvCxnSpPr>
        <p:spPr>
          <a:xfrm flipH="1" rot="10800000">
            <a:off x="6075963" y="2953325"/>
            <a:ext cx="522000" cy="2700"/>
          </a:xfrm>
          <a:prstGeom prst="straightConnector1">
            <a:avLst/>
          </a:prstGeom>
          <a:noFill/>
          <a:ln cap="flat" cmpd="sng" w="9525">
            <a:solidFill>
              <a:schemeClr val="dk2"/>
            </a:solidFill>
            <a:prstDash val="solid"/>
            <a:round/>
            <a:headEnd len="sm" w="sm" type="none"/>
            <a:tailEnd len="med" w="med" type="triangle"/>
          </a:ln>
        </p:spPr>
      </p:cxnSp>
      <p:sp>
        <p:nvSpPr>
          <p:cNvPr id="1219" name="Google Shape;1219;p60"/>
          <p:cNvSpPr/>
          <p:nvPr/>
        </p:nvSpPr>
        <p:spPr>
          <a:xfrm>
            <a:off x="6597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0, 1</a:t>
            </a:r>
            <a:endParaRPr b="0" i="0" sz="1400" u="none" cap="none" strike="noStrike">
              <a:solidFill>
                <a:srgbClr val="FF0000"/>
              </a:solidFill>
              <a:latin typeface="Proxima Nova"/>
              <a:ea typeface="Proxima Nova"/>
              <a:cs typeface="Proxima Nova"/>
              <a:sym typeface="Proxima Nova"/>
            </a:endParaRPr>
          </a:p>
        </p:txBody>
      </p:sp>
      <p:sp>
        <p:nvSpPr>
          <p:cNvPr id="1220" name="Google Shape;1220;p60"/>
          <p:cNvSpPr/>
          <p:nvPr/>
        </p:nvSpPr>
        <p:spPr>
          <a:xfrm>
            <a:off x="72294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2, 3</a:t>
            </a:r>
            <a:endParaRPr b="0" i="0" sz="1400" u="none" cap="none" strike="noStrike">
              <a:solidFill>
                <a:srgbClr val="FF0000"/>
              </a:solidFill>
              <a:latin typeface="Proxima Nova"/>
              <a:ea typeface="Proxima Nova"/>
              <a:cs typeface="Proxima Nova"/>
              <a:sym typeface="Proxima Nova"/>
            </a:endParaRPr>
          </a:p>
        </p:txBody>
      </p:sp>
      <p:sp>
        <p:nvSpPr>
          <p:cNvPr id="1221" name="Google Shape;1221;p60"/>
          <p:cNvSpPr/>
          <p:nvPr/>
        </p:nvSpPr>
        <p:spPr>
          <a:xfrm>
            <a:off x="7860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4, 6</a:t>
            </a:r>
            <a:endParaRPr b="0" i="0" sz="1400" u="none" cap="none" strike="noStrike">
              <a:solidFill>
                <a:srgbClr val="FF0000"/>
              </a:solidFill>
              <a:latin typeface="Proxima Nova"/>
              <a:ea typeface="Proxima Nova"/>
              <a:cs typeface="Proxima Nova"/>
              <a:sym typeface="Proxima Nova"/>
            </a:endParaRPr>
          </a:p>
        </p:txBody>
      </p:sp>
      <p:sp>
        <p:nvSpPr>
          <p:cNvPr id="1222" name="Google Shape;1222;p60"/>
          <p:cNvSpPr/>
          <p:nvPr/>
        </p:nvSpPr>
        <p:spPr>
          <a:xfrm>
            <a:off x="65979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7, 8</a:t>
            </a:r>
            <a:endParaRPr b="0" i="0" sz="1400" u="none" cap="none" strike="noStrike">
              <a:solidFill>
                <a:srgbClr val="FF0000"/>
              </a:solidFill>
              <a:latin typeface="Proxima Nova"/>
              <a:ea typeface="Proxima Nova"/>
              <a:cs typeface="Proxima Nova"/>
              <a:sym typeface="Proxima Nova"/>
            </a:endParaRPr>
          </a:p>
        </p:txBody>
      </p:sp>
      <p:sp>
        <p:nvSpPr>
          <p:cNvPr id="1223" name="Google Shape;1223;p60"/>
          <p:cNvSpPr/>
          <p:nvPr/>
        </p:nvSpPr>
        <p:spPr>
          <a:xfrm>
            <a:off x="72294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9, 10</a:t>
            </a:r>
            <a:endParaRPr b="0" i="0" sz="1400" u="none" cap="none" strike="noStrike">
              <a:solidFill>
                <a:srgbClr val="FF0000"/>
              </a:solidFill>
              <a:latin typeface="Proxima Nova"/>
              <a:ea typeface="Proxima Nova"/>
              <a:cs typeface="Proxima Nova"/>
              <a:sym typeface="Proxima Nova"/>
            </a:endParaRPr>
          </a:p>
        </p:txBody>
      </p:sp>
      <p:sp>
        <p:nvSpPr>
          <p:cNvPr id="1224" name="Google Shape;1224;p60"/>
          <p:cNvSpPr/>
          <p:nvPr/>
        </p:nvSpPr>
        <p:spPr>
          <a:xfrm>
            <a:off x="78609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11, 12</a:t>
            </a:r>
            <a:endParaRPr b="0" i="0" sz="1400" u="none" cap="none" strike="noStrike">
              <a:solidFill>
                <a:srgbClr val="000000"/>
              </a:solidFill>
              <a:latin typeface="Proxima Nova"/>
              <a:ea typeface="Proxima Nova"/>
              <a:cs typeface="Proxima Nova"/>
              <a:sym typeface="Proxima Nova"/>
            </a:endParaRPr>
          </a:p>
        </p:txBody>
      </p:sp>
      <p:sp>
        <p:nvSpPr>
          <p:cNvPr id="1225" name="Google Shape;1225;p60"/>
          <p:cNvSpPr/>
          <p:nvPr/>
        </p:nvSpPr>
        <p:spPr>
          <a:xfrm>
            <a:off x="6597963" y="401737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15, 17</a:t>
            </a:r>
            <a:endParaRPr b="0" i="0" sz="1400" u="none" cap="none" strike="noStrike">
              <a:solidFill>
                <a:srgbClr val="FF0000"/>
              </a:solidFill>
              <a:latin typeface="Proxima Nova"/>
              <a:ea typeface="Proxima Nova"/>
              <a:cs typeface="Proxima Nova"/>
              <a:sym typeface="Proxima Nova"/>
            </a:endParaRPr>
          </a:p>
        </p:txBody>
      </p:sp>
      <p:sp>
        <p:nvSpPr>
          <p:cNvPr id="1226" name="Google Shape;1226;p60"/>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31</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sp>
        <p:nvSpPr>
          <p:cNvPr id="1231" name="Google Shape;1231;p61"/>
          <p:cNvSpPr txBox="1"/>
          <p:nvPr>
            <p:ph idx="1" type="body"/>
          </p:nvPr>
        </p:nvSpPr>
        <p:spPr>
          <a:xfrm>
            <a:off x="311700" y="1152475"/>
            <a:ext cx="85206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N=8: </a:t>
            </a:r>
            <a:r>
              <a:rPr b="1" lang="en" sz="1600">
                <a:solidFill>
                  <a:srgbClr val="FF0000"/>
                </a:solidFill>
              </a:rPr>
              <a:t>Pass 2</a:t>
            </a:r>
            <a:endParaRPr b="1" sz="1600">
              <a:solidFill>
                <a:srgbClr val="FF0000"/>
              </a:solidFill>
            </a:endParaRPr>
          </a:p>
          <a:p>
            <a:pPr indent="0" lvl="0" marL="0" rtl="0" algn="l">
              <a:lnSpc>
                <a:spcPct val="115000"/>
              </a:lnSpc>
              <a:spcBef>
                <a:spcPts val="0"/>
              </a:spcBef>
              <a:spcAft>
                <a:spcPts val="0"/>
              </a:spcAft>
              <a:buSzPct val="145161"/>
              <a:buNone/>
            </a:pPr>
            <a:r>
              <a:rPr lang="en" sz="1600"/>
              <a:t>Read 2 sorted runs of 4 pages into memory: 8 IOs; Write 1 sorted run of 8 pages to disk: 8 IOs</a:t>
            </a:r>
            <a:endParaRPr sz="1600"/>
          </a:p>
          <a:p>
            <a:pPr indent="0" lvl="0" marL="457200" marR="0" rtl="0" algn="l">
              <a:lnSpc>
                <a:spcPct val="115000"/>
              </a:lnSpc>
              <a:spcBef>
                <a:spcPts val="0"/>
              </a:spcBef>
              <a:spcAft>
                <a:spcPts val="0"/>
              </a:spcAft>
              <a:buSzPct val="145161"/>
              <a:buNone/>
            </a:pPr>
            <a:r>
              <a:t/>
            </a:r>
            <a:endParaRPr sz="1600"/>
          </a:p>
        </p:txBody>
      </p:sp>
      <p:sp>
        <p:nvSpPr>
          <p:cNvPr id="1232" name="Google Shape;1232;p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1233" name="Google Shape;1233;p61"/>
          <p:cNvSpPr/>
          <p:nvPr/>
        </p:nvSpPr>
        <p:spPr>
          <a:xfrm>
            <a:off x="3356825" y="2332625"/>
            <a:ext cx="2718900" cy="309900"/>
          </a:xfrm>
          <a:prstGeom prst="rect">
            <a:avLst/>
          </a:pr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25</a:t>
            </a:r>
            <a:endParaRPr b="0" i="0" sz="1400" u="none" cap="none" strike="noStrike">
              <a:solidFill>
                <a:srgbClr val="FF0000"/>
              </a:solidFill>
              <a:latin typeface="Proxima Nova"/>
              <a:ea typeface="Proxima Nova"/>
              <a:cs typeface="Proxima Nova"/>
              <a:sym typeface="Proxima Nova"/>
            </a:endParaRPr>
          </a:p>
        </p:txBody>
      </p:sp>
      <p:sp>
        <p:nvSpPr>
          <p:cNvPr id="1234" name="Google Shape;1234;p61"/>
          <p:cNvSpPr/>
          <p:nvPr/>
        </p:nvSpPr>
        <p:spPr>
          <a:xfrm>
            <a:off x="3356825" y="2642525"/>
            <a:ext cx="2718900" cy="309900"/>
          </a:xfrm>
          <a:prstGeom prst="rect">
            <a:avLst/>
          </a:pr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[empty]</a:t>
            </a:r>
            <a:endParaRPr b="0" i="0" sz="1400" u="none" cap="none" strike="noStrike">
              <a:solidFill>
                <a:srgbClr val="000000"/>
              </a:solidFill>
              <a:latin typeface="Proxima Nova"/>
              <a:ea typeface="Proxima Nova"/>
              <a:cs typeface="Proxima Nova"/>
              <a:sym typeface="Proxima Nova"/>
            </a:endParaRPr>
          </a:p>
        </p:txBody>
      </p:sp>
      <p:sp>
        <p:nvSpPr>
          <p:cNvPr id="1235" name="Google Shape;1235;p61"/>
          <p:cNvSpPr/>
          <p:nvPr/>
        </p:nvSpPr>
        <p:spPr>
          <a:xfrm>
            <a:off x="3356825" y="29524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[unused]</a:t>
            </a:r>
            <a:endParaRPr b="0" i="0" sz="1400" u="none" cap="none" strike="noStrike">
              <a:solidFill>
                <a:srgbClr val="000000"/>
              </a:solidFill>
              <a:latin typeface="Proxima Nova"/>
              <a:ea typeface="Proxima Nova"/>
              <a:cs typeface="Proxima Nova"/>
              <a:sym typeface="Proxima Nova"/>
            </a:endParaRPr>
          </a:p>
        </p:txBody>
      </p:sp>
      <p:sp>
        <p:nvSpPr>
          <p:cNvPr id="1236" name="Google Shape;1236;p61"/>
          <p:cNvSpPr/>
          <p:nvPr/>
        </p:nvSpPr>
        <p:spPr>
          <a:xfrm>
            <a:off x="3356825" y="3264125"/>
            <a:ext cx="27189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 </a:t>
            </a:r>
            <a:r>
              <a:rPr b="0" i="0" lang="en" sz="1400" u="none" cap="none" strike="noStrike">
                <a:solidFill>
                  <a:srgbClr val="FF0000"/>
                </a:solidFill>
                <a:latin typeface="Proxima Nova"/>
                <a:ea typeface="Proxima Nova"/>
                <a:cs typeface="Proxima Nova"/>
                <a:sym typeface="Proxima Nova"/>
              </a:rPr>
              <a:t>20</a:t>
            </a:r>
            <a:endParaRPr b="0" i="0" sz="1400" u="none" cap="none" strike="noStrike">
              <a:solidFill>
                <a:srgbClr val="FF0000"/>
              </a:solidFill>
              <a:latin typeface="Proxima Nova"/>
              <a:ea typeface="Proxima Nova"/>
              <a:cs typeface="Proxima Nova"/>
              <a:sym typeface="Proxima Nova"/>
            </a:endParaRPr>
          </a:p>
        </p:txBody>
      </p:sp>
      <p:sp>
        <p:nvSpPr>
          <p:cNvPr id="1237" name="Google Shape;1237;p61"/>
          <p:cNvSpPr txBox="1"/>
          <p:nvPr/>
        </p:nvSpPr>
        <p:spPr>
          <a:xfrm>
            <a:off x="244150" y="2911838"/>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2: 1 sorted run of 4 pages</a:t>
            </a:r>
            <a:endParaRPr b="0" i="0" sz="1400" u="none" cap="none" strike="noStrike">
              <a:solidFill>
                <a:srgbClr val="000000"/>
              </a:solidFill>
              <a:latin typeface="Arial"/>
              <a:ea typeface="Arial"/>
              <a:cs typeface="Arial"/>
              <a:sym typeface="Arial"/>
            </a:endParaRPr>
          </a:p>
        </p:txBody>
      </p:sp>
      <p:sp>
        <p:nvSpPr>
          <p:cNvPr id="1238" name="Google Shape;1238;p61"/>
          <p:cNvSpPr txBox="1"/>
          <p:nvPr/>
        </p:nvSpPr>
        <p:spPr>
          <a:xfrm>
            <a:off x="205063" y="1806325"/>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1: 1 sorted run of 4 pages</a:t>
            </a:r>
            <a:endParaRPr b="0" i="0" sz="1400" u="none" cap="none" strike="noStrike">
              <a:solidFill>
                <a:srgbClr val="000000"/>
              </a:solidFill>
              <a:latin typeface="Arial"/>
              <a:ea typeface="Arial"/>
              <a:cs typeface="Arial"/>
              <a:sym typeface="Arial"/>
            </a:endParaRPr>
          </a:p>
        </p:txBody>
      </p:sp>
      <p:sp>
        <p:nvSpPr>
          <p:cNvPr id="1239" name="Google Shape;1239;p61"/>
          <p:cNvSpPr txBox="1"/>
          <p:nvPr/>
        </p:nvSpPr>
        <p:spPr>
          <a:xfrm>
            <a:off x="385425" y="4017375"/>
            <a:ext cx="59007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Reserve B-1 input buffers and 1 output buffer. Load 1 page from each run at a time. Store sorted results in output buffer. Write to disk when output buffer is full.</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1240" name="Google Shape;1240;p61"/>
          <p:cNvCxnSpPr>
            <a:endCxn id="1241" idx="1"/>
          </p:cNvCxnSpPr>
          <p:nvPr/>
        </p:nvCxnSpPr>
        <p:spPr>
          <a:xfrm flipH="1" rot="10800000">
            <a:off x="6075963" y="2953325"/>
            <a:ext cx="522000" cy="2700"/>
          </a:xfrm>
          <a:prstGeom prst="straightConnector1">
            <a:avLst/>
          </a:prstGeom>
          <a:noFill/>
          <a:ln cap="flat" cmpd="sng" w="9525">
            <a:solidFill>
              <a:schemeClr val="dk2"/>
            </a:solidFill>
            <a:prstDash val="solid"/>
            <a:round/>
            <a:headEnd len="sm" w="sm" type="none"/>
            <a:tailEnd len="med" w="med" type="triangle"/>
          </a:ln>
        </p:spPr>
      </p:cxnSp>
      <p:sp>
        <p:nvSpPr>
          <p:cNvPr id="1241" name="Google Shape;1241;p61"/>
          <p:cNvSpPr/>
          <p:nvPr/>
        </p:nvSpPr>
        <p:spPr>
          <a:xfrm>
            <a:off x="6597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0, 1</a:t>
            </a:r>
            <a:endParaRPr b="0" i="0" sz="1400" u="none" cap="none" strike="noStrike">
              <a:solidFill>
                <a:srgbClr val="FF0000"/>
              </a:solidFill>
              <a:latin typeface="Proxima Nova"/>
              <a:ea typeface="Proxima Nova"/>
              <a:cs typeface="Proxima Nova"/>
              <a:sym typeface="Proxima Nova"/>
            </a:endParaRPr>
          </a:p>
        </p:txBody>
      </p:sp>
      <p:sp>
        <p:nvSpPr>
          <p:cNvPr id="1242" name="Google Shape;1242;p61"/>
          <p:cNvSpPr/>
          <p:nvPr/>
        </p:nvSpPr>
        <p:spPr>
          <a:xfrm>
            <a:off x="72294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2, 3</a:t>
            </a:r>
            <a:endParaRPr b="0" i="0" sz="1400" u="none" cap="none" strike="noStrike">
              <a:solidFill>
                <a:srgbClr val="FF0000"/>
              </a:solidFill>
              <a:latin typeface="Proxima Nova"/>
              <a:ea typeface="Proxima Nova"/>
              <a:cs typeface="Proxima Nova"/>
              <a:sym typeface="Proxima Nova"/>
            </a:endParaRPr>
          </a:p>
        </p:txBody>
      </p:sp>
      <p:sp>
        <p:nvSpPr>
          <p:cNvPr id="1243" name="Google Shape;1243;p61"/>
          <p:cNvSpPr/>
          <p:nvPr/>
        </p:nvSpPr>
        <p:spPr>
          <a:xfrm>
            <a:off x="7860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4, 6</a:t>
            </a:r>
            <a:endParaRPr b="0" i="0" sz="1400" u="none" cap="none" strike="noStrike">
              <a:solidFill>
                <a:srgbClr val="FF0000"/>
              </a:solidFill>
              <a:latin typeface="Proxima Nova"/>
              <a:ea typeface="Proxima Nova"/>
              <a:cs typeface="Proxima Nova"/>
              <a:sym typeface="Proxima Nova"/>
            </a:endParaRPr>
          </a:p>
        </p:txBody>
      </p:sp>
      <p:sp>
        <p:nvSpPr>
          <p:cNvPr id="1244" name="Google Shape;1244;p61"/>
          <p:cNvSpPr/>
          <p:nvPr/>
        </p:nvSpPr>
        <p:spPr>
          <a:xfrm>
            <a:off x="65979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7, 8</a:t>
            </a:r>
            <a:endParaRPr b="0" i="0" sz="1400" u="none" cap="none" strike="noStrike">
              <a:solidFill>
                <a:srgbClr val="FF0000"/>
              </a:solidFill>
              <a:latin typeface="Proxima Nova"/>
              <a:ea typeface="Proxima Nova"/>
              <a:cs typeface="Proxima Nova"/>
              <a:sym typeface="Proxima Nova"/>
            </a:endParaRPr>
          </a:p>
        </p:txBody>
      </p:sp>
      <p:sp>
        <p:nvSpPr>
          <p:cNvPr id="1245" name="Google Shape;1245;p61"/>
          <p:cNvSpPr/>
          <p:nvPr/>
        </p:nvSpPr>
        <p:spPr>
          <a:xfrm>
            <a:off x="72294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9, 10</a:t>
            </a:r>
            <a:endParaRPr b="0" i="0" sz="1400" u="none" cap="none" strike="noStrike">
              <a:solidFill>
                <a:srgbClr val="FF0000"/>
              </a:solidFill>
              <a:latin typeface="Proxima Nova"/>
              <a:ea typeface="Proxima Nova"/>
              <a:cs typeface="Proxima Nova"/>
              <a:sym typeface="Proxima Nova"/>
            </a:endParaRPr>
          </a:p>
        </p:txBody>
      </p:sp>
      <p:sp>
        <p:nvSpPr>
          <p:cNvPr id="1246" name="Google Shape;1246;p61"/>
          <p:cNvSpPr/>
          <p:nvPr/>
        </p:nvSpPr>
        <p:spPr>
          <a:xfrm>
            <a:off x="78609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11, 12</a:t>
            </a:r>
            <a:endParaRPr b="0" i="0" sz="1400" u="none" cap="none" strike="noStrike">
              <a:solidFill>
                <a:srgbClr val="FF0000"/>
              </a:solidFill>
              <a:latin typeface="Proxima Nova"/>
              <a:ea typeface="Proxima Nova"/>
              <a:cs typeface="Proxima Nova"/>
              <a:sym typeface="Proxima Nova"/>
            </a:endParaRPr>
          </a:p>
        </p:txBody>
      </p:sp>
      <p:sp>
        <p:nvSpPr>
          <p:cNvPr id="1247" name="Google Shape;1247;p61"/>
          <p:cNvSpPr/>
          <p:nvPr/>
        </p:nvSpPr>
        <p:spPr>
          <a:xfrm>
            <a:off x="6597963" y="401737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15, 17</a:t>
            </a:r>
            <a:endParaRPr b="0" i="0" sz="1400" u="none" cap="none" strike="noStrike">
              <a:solidFill>
                <a:srgbClr val="FF0000"/>
              </a:solidFill>
              <a:latin typeface="Proxima Nova"/>
              <a:ea typeface="Proxima Nova"/>
              <a:cs typeface="Proxima Nova"/>
              <a:sym typeface="Proxima Nova"/>
            </a:endParaRPr>
          </a:p>
        </p:txBody>
      </p:sp>
      <p:sp>
        <p:nvSpPr>
          <p:cNvPr id="1248" name="Google Shape;1248;p61"/>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31</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62"/>
          <p:cNvSpPr txBox="1"/>
          <p:nvPr>
            <p:ph idx="1" type="body"/>
          </p:nvPr>
        </p:nvSpPr>
        <p:spPr>
          <a:xfrm>
            <a:off x="311700" y="1152475"/>
            <a:ext cx="85206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N=8: </a:t>
            </a:r>
            <a:r>
              <a:rPr b="1" lang="en" sz="1600">
                <a:solidFill>
                  <a:srgbClr val="FF0000"/>
                </a:solidFill>
              </a:rPr>
              <a:t>Pass 2</a:t>
            </a:r>
            <a:endParaRPr b="1" sz="1600">
              <a:solidFill>
                <a:srgbClr val="FF0000"/>
              </a:solidFill>
            </a:endParaRPr>
          </a:p>
          <a:p>
            <a:pPr indent="0" lvl="0" marL="0" rtl="0" algn="l">
              <a:lnSpc>
                <a:spcPct val="115000"/>
              </a:lnSpc>
              <a:spcBef>
                <a:spcPts val="0"/>
              </a:spcBef>
              <a:spcAft>
                <a:spcPts val="0"/>
              </a:spcAft>
              <a:buSzPct val="145161"/>
              <a:buNone/>
            </a:pPr>
            <a:r>
              <a:rPr lang="en" sz="1600"/>
              <a:t>Read 2 sorted runs of 4 pages into memory: 8 IOs; Write 1 sorted run of 8 pages to disk: 8 IOs</a:t>
            </a:r>
            <a:endParaRPr sz="1600"/>
          </a:p>
          <a:p>
            <a:pPr indent="0" lvl="0" marL="457200" marR="0" rtl="0" algn="l">
              <a:lnSpc>
                <a:spcPct val="115000"/>
              </a:lnSpc>
              <a:spcBef>
                <a:spcPts val="0"/>
              </a:spcBef>
              <a:spcAft>
                <a:spcPts val="0"/>
              </a:spcAft>
              <a:buSzPct val="145161"/>
              <a:buNone/>
            </a:pPr>
            <a:r>
              <a:t/>
            </a:r>
            <a:endParaRPr sz="1600"/>
          </a:p>
        </p:txBody>
      </p:sp>
      <p:sp>
        <p:nvSpPr>
          <p:cNvPr id="1254" name="Google Shape;1254;p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1255" name="Google Shape;1255;p62"/>
          <p:cNvSpPr/>
          <p:nvPr/>
        </p:nvSpPr>
        <p:spPr>
          <a:xfrm>
            <a:off x="3356825" y="2332625"/>
            <a:ext cx="2718900" cy="309900"/>
          </a:xfrm>
          <a:prstGeom prst="rect">
            <a:avLst/>
          </a:pr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a:t>
            </a:r>
            <a:r>
              <a:rPr b="0" i="0" lang="en" sz="1400" u="none" cap="none" strike="noStrike">
                <a:solidFill>
                  <a:srgbClr val="FF0000"/>
                </a:solidFill>
                <a:latin typeface="Proxima Nova"/>
                <a:ea typeface="Proxima Nova"/>
                <a:cs typeface="Proxima Nova"/>
                <a:sym typeface="Proxima Nova"/>
              </a:rPr>
              <a:t>25</a:t>
            </a:r>
            <a:endParaRPr b="0" i="0" sz="1400" u="none" cap="none" strike="noStrike">
              <a:solidFill>
                <a:srgbClr val="FF0000"/>
              </a:solidFill>
              <a:latin typeface="Proxima Nova"/>
              <a:ea typeface="Proxima Nova"/>
              <a:cs typeface="Proxima Nova"/>
              <a:sym typeface="Proxima Nova"/>
            </a:endParaRPr>
          </a:p>
        </p:txBody>
      </p:sp>
      <p:sp>
        <p:nvSpPr>
          <p:cNvPr id="1256" name="Google Shape;1256;p62"/>
          <p:cNvSpPr/>
          <p:nvPr/>
        </p:nvSpPr>
        <p:spPr>
          <a:xfrm>
            <a:off x="3356825" y="2642525"/>
            <a:ext cx="2718900" cy="309900"/>
          </a:xfrm>
          <a:prstGeom prst="rect">
            <a:avLst/>
          </a:pr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[empty]</a:t>
            </a:r>
            <a:endParaRPr b="0" i="0" sz="1400" u="none" cap="none" strike="noStrike">
              <a:solidFill>
                <a:srgbClr val="000000"/>
              </a:solidFill>
              <a:latin typeface="Proxima Nova"/>
              <a:ea typeface="Proxima Nova"/>
              <a:cs typeface="Proxima Nova"/>
              <a:sym typeface="Proxima Nova"/>
            </a:endParaRPr>
          </a:p>
        </p:txBody>
      </p:sp>
      <p:sp>
        <p:nvSpPr>
          <p:cNvPr id="1257" name="Google Shape;1257;p62"/>
          <p:cNvSpPr/>
          <p:nvPr/>
        </p:nvSpPr>
        <p:spPr>
          <a:xfrm>
            <a:off x="3356825" y="29524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[unused]</a:t>
            </a:r>
            <a:endParaRPr b="0" i="0" sz="1400" u="none" cap="none" strike="noStrike">
              <a:solidFill>
                <a:srgbClr val="000000"/>
              </a:solidFill>
              <a:latin typeface="Proxima Nova"/>
              <a:ea typeface="Proxima Nova"/>
              <a:cs typeface="Proxima Nova"/>
              <a:sym typeface="Proxima Nova"/>
            </a:endParaRPr>
          </a:p>
        </p:txBody>
      </p:sp>
      <p:sp>
        <p:nvSpPr>
          <p:cNvPr id="1258" name="Google Shape;1258;p62"/>
          <p:cNvSpPr/>
          <p:nvPr/>
        </p:nvSpPr>
        <p:spPr>
          <a:xfrm>
            <a:off x="3356825" y="3264125"/>
            <a:ext cx="27189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 20</a:t>
            </a:r>
            <a:endParaRPr b="0" i="0" sz="1400" u="none" cap="none" strike="noStrike">
              <a:solidFill>
                <a:srgbClr val="000000"/>
              </a:solidFill>
              <a:latin typeface="Proxima Nova"/>
              <a:ea typeface="Proxima Nova"/>
              <a:cs typeface="Proxima Nova"/>
              <a:sym typeface="Proxima Nova"/>
            </a:endParaRPr>
          </a:p>
        </p:txBody>
      </p:sp>
      <p:sp>
        <p:nvSpPr>
          <p:cNvPr id="1259" name="Google Shape;1259;p62"/>
          <p:cNvSpPr txBox="1"/>
          <p:nvPr/>
        </p:nvSpPr>
        <p:spPr>
          <a:xfrm>
            <a:off x="244150" y="2911838"/>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2: 1 sorted run of 4 pages</a:t>
            </a:r>
            <a:endParaRPr b="0" i="0" sz="1400" u="none" cap="none" strike="noStrike">
              <a:solidFill>
                <a:srgbClr val="000000"/>
              </a:solidFill>
              <a:latin typeface="Arial"/>
              <a:ea typeface="Arial"/>
              <a:cs typeface="Arial"/>
              <a:sym typeface="Arial"/>
            </a:endParaRPr>
          </a:p>
        </p:txBody>
      </p:sp>
      <p:sp>
        <p:nvSpPr>
          <p:cNvPr id="1260" name="Google Shape;1260;p62"/>
          <p:cNvSpPr txBox="1"/>
          <p:nvPr/>
        </p:nvSpPr>
        <p:spPr>
          <a:xfrm>
            <a:off x="205063" y="1806325"/>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1: 1 sorted run of 4 pages</a:t>
            </a:r>
            <a:endParaRPr b="0" i="0" sz="1400" u="none" cap="none" strike="noStrike">
              <a:solidFill>
                <a:srgbClr val="000000"/>
              </a:solidFill>
              <a:latin typeface="Arial"/>
              <a:ea typeface="Arial"/>
              <a:cs typeface="Arial"/>
              <a:sym typeface="Arial"/>
            </a:endParaRPr>
          </a:p>
        </p:txBody>
      </p:sp>
      <p:sp>
        <p:nvSpPr>
          <p:cNvPr id="1261" name="Google Shape;1261;p62"/>
          <p:cNvSpPr txBox="1"/>
          <p:nvPr/>
        </p:nvSpPr>
        <p:spPr>
          <a:xfrm>
            <a:off x="385425" y="4017375"/>
            <a:ext cx="59007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Reserve B-1 input buffers and 1 output buffer. Load 1 page from each run at a time. Store sorted results in output buffer. Write to disk when output buffer is full.</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1262" name="Google Shape;1262;p62"/>
          <p:cNvCxnSpPr>
            <a:endCxn id="1263" idx="1"/>
          </p:cNvCxnSpPr>
          <p:nvPr/>
        </p:nvCxnSpPr>
        <p:spPr>
          <a:xfrm flipH="1" rot="10800000">
            <a:off x="6075963" y="2953325"/>
            <a:ext cx="522000" cy="2700"/>
          </a:xfrm>
          <a:prstGeom prst="straightConnector1">
            <a:avLst/>
          </a:prstGeom>
          <a:noFill/>
          <a:ln cap="flat" cmpd="sng" w="9525">
            <a:solidFill>
              <a:schemeClr val="dk2"/>
            </a:solidFill>
            <a:prstDash val="solid"/>
            <a:round/>
            <a:headEnd len="sm" w="sm" type="none"/>
            <a:tailEnd len="med" w="med" type="triangle"/>
          </a:ln>
        </p:spPr>
      </p:cxnSp>
      <p:sp>
        <p:nvSpPr>
          <p:cNvPr id="1263" name="Google Shape;1263;p62"/>
          <p:cNvSpPr/>
          <p:nvPr/>
        </p:nvSpPr>
        <p:spPr>
          <a:xfrm>
            <a:off x="6597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0, 1</a:t>
            </a:r>
            <a:endParaRPr b="0" i="0" sz="1400" u="none" cap="none" strike="noStrike">
              <a:solidFill>
                <a:srgbClr val="FF0000"/>
              </a:solidFill>
              <a:latin typeface="Proxima Nova"/>
              <a:ea typeface="Proxima Nova"/>
              <a:cs typeface="Proxima Nova"/>
              <a:sym typeface="Proxima Nova"/>
            </a:endParaRPr>
          </a:p>
        </p:txBody>
      </p:sp>
      <p:sp>
        <p:nvSpPr>
          <p:cNvPr id="1264" name="Google Shape;1264;p62"/>
          <p:cNvSpPr/>
          <p:nvPr/>
        </p:nvSpPr>
        <p:spPr>
          <a:xfrm>
            <a:off x="72294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2, 3</a:t>
            </a:r>
            <a:endParaRPr b="0" i="0" sz="1400" u="none" cap="none" strike="noStrike">
              <a:solidFill>
                <a:srgbClr val="FF0000"/>
              </a:solidFill>
              <a:latin typeface="Proxima Nova"/>
              <a:ea typeface="Proxima Nova"/>
              <a:cs typeface="Proxima Nova"/>
              <a:sym typeface="Proxima Nova"/>
            </a:endParaRPr>
          </a:p>
        </p:txBody>
      </p:sp>
      <p:sp>
        <p:nvSpPr>
          <p:cNvPr id="1265" name="Google Shape;1265;p62"/>
          <p:cNvSpPr/>
          <p:nvPr/>
        </p:nvSpPr>
        <p:spPr>
          <a:xfrm>
            <a:off x="7860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4, 6</a:t>
            </a:r>
            <a:endParaRPr b="0" i="0" sz="1400" u="none" cap="none" strike="noStrike">
              <a:solidFill>
                <a:srgbClr val="FF0000"/>
              </a:solidFill>
              <a:latin typeface="Proxima Nova"/>
              <a:ea typeface="Proxima Nova"/>
              <a:cs typeface="Proxima Nova"/>
              <a:sym typeface="Proxima Nova"/>
            </a:endParaRPr>
          </a:p>
        </p:txBody>
      </p:sp>
      <p:sp>
        <p:nvSpPr>
          <p:cNvPr id="1266" name="Google Shape;1266;p62"/>
          <p:cNvSpPr/>
          <p:nvPr/>
        </p:nvSpPr>
        <p:spPr>
          <a:xfrm>
            <a:off x="65979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7, 8</a:t>
            </a:r>
            <a:endParaRPr b="0" i="0" sz="1400" u="none" cap="none" strike="noStrike">
              <a:solidFill>
                <a:srgbClr val="FF0000"/>
              </a:solidFill>
              <a:latin typeface="Proxima Nova"/>
              <a:ea typeface="Proxima Nova"/>
              <a:cs typeface="Proxima Nova"/>
              <a:sym typeface="Proxima Nova"/>
            </a:endParaRPr>
          </a:p>
        </p:txBody>
      </p:sp>
      <p:sp>
        <p:nvSpPr>
          <p:cNvPr id="1267" name="Google Shape;1267;p62"/>
          <p:cNvSpPr/>
          <p:nvPr/>
        </p:nvSpPr>
        <p:spPr>
          <a:xfrm>
            <a:off x="72294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9, 10</a:t>
            </a:r>
            <a:endParaRPr b="0" i="0" sz="1400" u="none" cap="none" strike="noStrike">
              <a:solidFill>
                <a:srgbClr val="FF0000"/>
              </a:solidFill>
              <a:latin typeface="Proxima Nova"/>
              <a:ea typeface="Proxima Nova"/>
              <a:cs typeface="Proxima Nova"/>
              <a:sym typeface="Proxima Nova"/>
            </a:endParaRPr>
          </a:p>
        </p:txBody>
      </p:sp>
      <p:sp>
        <p:nvSpPr>
          <p:cNvPr id="1268" name="Google Shape;1268;p62"/>
          <p:cNvSpPr/>
          <p:nvPr/>
        </p:nvSpPr>
        <p:spPr>
          <a:xfrm>
            <a:off x="78609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11, 12</a:t>
            </a:r>
            <a:endParaRPr b="0" i="0" sz="1400" u="none" cap="none" strike="noStrike">
              <a:solidFill>
                <a:srgbClr val="000000"/>
              </a:solidFill>
              <a:latin typeface="Proxima Nova"/>
              <a:ea typeface="Proxima Nova"/>
              <a:cs typeface="Proxima Nova"/>
              <a:sym typeface="Proxima Nova"/>
            </a:endParaRPr>
          </a:p>
        </p:txBody>
      </p:sp>
      <p:sp>
        <p:nvSpPr>
          <p:cNvPr id="1269" name="Google Shape;1269;p62"/>
          <p:cNvSpPr/>
          <p:nvPr/>
        </p:nvSpPr>
        <p:spPr>
          <a:xfrm>
            <a:off x="6597963" y="401737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15, 17</a:t>
            </a:r>
            <a:endParaRPr b="0" i="0" sz="1400" u="none" cap="none" strike="noStrike">
              <a:solidFill>
                <a:srgbClr val="FF0000"/>
              </a:solidFill>
              <a:latin typeface="Proxima Nova"/>
              <a:ea typeface="Proxima Nova"/>
              <a:cs typeface="Proxima Nova"/>
              <a:sym typeface="Proxima Nova"/>
            </a:endParaRPr>
          </a:p>
        </p:txBody>
      </p:sp>
      <p:sp>
        <p:nvSpPr>
          <p:cNvPr id="1270" name="Google Shape;1270;p62"/>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31</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4" name="Shape 1274"/>
        <p:cNvGrpSpPr/>
        <p:nvPr/>
      </p:nvGrpSpPr>
      <p:grpSpPr>
        <a:xfrm>
          <a:off x="0" y="0"/>
          <a:ext cx="0" cy="0"/>
          <a:chOff x="0" y="0"/>
          <a:chExt cx="0" cy="0"/>
        </a:xfrm>
      </p:grpSpPr>
      <p:sp>
        <p:nvSpPr>
          <p:cNvPr id="1275" name="Google Shape;1275;p63"/>
          <p:cNvSpPr txBox="1"/>
          <p:nvPr>
            <p:ph idx="1" type="body"/>
          </p:nvPr>
        </p:nvSpPr>
        <p:spPr>
          <a:xfrm>
            <a:off x="311700" y="1152475"/>
            <a:ext cx="85206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N=8: </a:t>
            </a:r>
            <a:r>
              <a:rPr b="1" lang="en" sz="1600">
                <a:solidFill>
                  <a:srgbClr val="FF0000"/>
                </a:solidFill>
              </a:rPr>
              <a:t>Pass 2</a:t>
            </a:r>
            <a:endParaRPr b="1" sz="1600">
              <a:solidFill>
                <a:srgbClr val="FF0000"/>
              </a:solidFill>
            </a:endParaRPr>
          </a:p>
          <a:p>
            <a:pPr indent="0" lvl="0" marL="0" rtl="0" algn="l">
              <a:lnSpc>
                <a:spcPct val="115000"/>
              </a:lnSpc>
              <a:spcBef>
                <a:spcPts val="0"/>
              </a:spcBef>
              <a:spcAft>
                <a:spcPts val="0"/>
              </a:spcAft>
              <a:buSzPct val="145161"/>
              <a:buNone/>
            </a:pPr>
            <a:r>
              <a:rPr lang="en" sz="1600"/>
              <a:t>Read 2 sorted runs of 4 pages into memory: 8 IOs; Write 1 sorted run of 8 pages to disk: 8 IOs</a:t>
            </a:r>
            <a:endParaRPr sz="1600"/>
          </a:p>
          <a:p>
            <a:pPr indent="0" lvl="0" marL="457200" marR="0" rtl="0" algn="l">
              <a:lnSpc>
                <a:spcPct val="115000"/>
              </a:lnSpc>
              <a:spcBef>
                <a:spcPts val="0"/>
              </a:spcBef>
              <a:spcAft>
                <a:spcPts val="0"/>
              </a:spcAft>
              <a:buSzPct val="145161"/>
              <a:buNone/>
            </a:pPr>
            <a:r>
              <a:t/>
            </a:r>
            <a:endParaRPr sz="1600"/>
          </a:p>
        </p:txBody>
      </p:sp>
      <p:sp>
        <p:nvSpPr>
          <p:cNvPr id="1276" name="Google Shape;1276;p6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1277" name="Google Shape;1277;p63"/>
          <p:cNvSpPr/>
          <p:nvPr/>
        </p:nvSpPr>
        <p:spPr>
          <a:xfrm>
            <a:off x="3356825" y="2332625"/>
            <a:ext cx="2718900" cy="309900"/>
          </a:xfrm>
          <a:prstGeom prst="rect">
            <a:avLst/>
          </a:pr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[empty] </a:t>
            </a:r>
            <a:endParaRPr b="0" i="0" sz="1400" u="none" cap="none" strike="noStrike">
              <a:solidFill>
                <a:srgbClr val="FF0000"/>
              </a:solidFill>
              <a:latin typeface="Proxima Nova"/>
              <a:ea typeface="Proxima Nova"/>
              <a:cs typeface="Proxima Nova"/>
              <a:sym typeface="Proxima Nova"/>
            </a:endParaRPr>
          </a:p>
        </p:txBody>
      </p:sp>
      <p:sp>
        <p:nvSpPr>
          <p:cNvPr id="1278" name="Google Shape;1278;p63"/>
          <p:cNvSpPr/>
          <p:nvPr/>
        </p:nvSpPr>
        <p:spPr>
          <a:xfrm>
            <a:off x="3356825" y="2642525"/>
            <a:ext cx="2718900" cy="309900"/>
          </a:xfrm>
          <a:prstGeom prst="rect">
            <a:avLst/>
          </a:pr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[empty]</a:t>
            </a:r>
            <a:endParaRPr b="0" i="0" sz="1400" u="none" cap="none" strike="noStrike">
              <a:solidFill>
                <a:srgbClr val="000000"/>
              </a:solidFill>
              <a:latin typeface="Proxima Nova"/>
              <a:ea typeface="Proxima Nova"/>
              <a:cs typeface="Proxima Nova"/>
              <a:sym typeface="Proxima Nova"/>
            </a:endParaRPr>
          </a:p>
        </p:txBody>
      </p:sp>
      <p:sp>
        <p:nvSpPr>
          <p:cNvPr id="1279" name="Google Shape;1279;p63"/>
          <p:cNvSpPr/>
          <p:nvPr/>
        </p:nvSpPr>
        <p:spPr>
          <a:xfrm>
            <a:off x="3356825" y="29524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[unused]</a:t>
            </a:r>
            <a:endParaRPr b="0" i="0" sz="1400" u="none" cap="none" strike="noStrike">
              <a:solidFill>
                <a:srgbClr val="000000"/>
              </a:solidFill>
              <a:latin typeface="Proxima Nova"/>
              <a:ea typeface="Proxima Nova"/>
              <a:cs typeface="Proxima Nova"/>
              <a:sym typeface="Proxima Nova"/>
            </a:endParaRPr>
          </a:p>
        </p:txBody>
      </p:sp>
      <p:sp>
        <p:nvSpPr>
          <p:cNvPr id="1280" name="Google Shape;1280;p63"/>
          <p:cNvSpPr/>
          <p:nvPr/>
        </p:nvSpPr>
        <p:spPr>
          <a:xfrm>
            <a:off x="3356825" y="3264125"/>
            <a:ext cx="27189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 20, </a:t>
            </a:r>
            <a:r>
              <a:rPr b="0" i="0" lang="en" sz="1400" u="none" cap="none" strike="noStrike">
                <a:solidFill>
                  <a:srgbClr val="FF0000"/>
                </a:solidFill>
                <a:latin typeface="Proxima Nova"/>
                <a:ea typeface="Proxima Nova"/>
                <a:cs typeface="Proxima Nova"/>
                <a:sym typeface="Proxima Nova"/>
              </a:rPr>
              <a:t>25</a:t>
            </a:r>
            <a:endParaRPr b="0" i="0" sz="1400" u="none" cap="none" strike="noStrike">
              <a:solidFill>
                <a:srgbClr val="FF0000"/>
              </a:solidFill>
              <a:latin typeface="Proxima Nova"/>
              <a:ea typeface="Proxima Nova"/>
              <a:cs typeface="Proxima Nova"/>
              <a:sym typeface="Proxima Nova"/>
            </a:endParaRPr>
          </a:p>
        </p:txBody>
      </p:sp>
      <p:sp>
        <p:nvSpPr>
          <p:cNvPr id="1281" name="Google Shape;1281;p63"/>
          <p:cNvSpPr txBox="1"/>
          <p:nvPr/>
        </p:nvSpPr>
        <p:spPr>
          <a:xfrm>
            <a:off x="244150" y="2911838"/>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2: 1 sorted run of 4 pages</a:t>
            </a:r>
            <a:endParaRPr b="0" i="0" sz="1400" u="none" cap="none" strike="noStrike">
              <a:solidFill>
                <a:srgbClr val="000000"/>
              </a:solidFill>
              <a:latin typeface="Arial"/>
              <a:ea typeface="Arial"/>
              <a:cs typeface="Arial"/>
              <a:sym typeface="Arial"/>
            </a:endParaRPr>
          </a:p>
        </p:txBody>
      </p:sp>
      <p:sp>
        <p:nvSpPr>
          <p:cNvPr id="1282" name="Google Shape;1282;p63"/>
          <p:cNvSpPr txBox="1"/>
          <p:nvPr/>
        </p:nvSpPr>
        <p:spPr>
          <a:xfrm>
            <a:off x="205063" y="1806325"/>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1: 1 sorted run of 4 pages</a:t>
            </a:r>
            <a:endParaRPr b="0" i="0" sz="1400" u="none" cap="none" strike="noStrike">
              <a:solidFill>
                <a:srgbClr val="000000"/>
              </a:solidFill>
              <a:latin typeface="Arial"/>
              <a:ea typeface="Arial"/>
              <a:cs typeface="Arial"/>
              <a:sym typeface="Arial"/>
            </a:endParaRPr>
          </a:p>
        </p:txBody>
      </p:sp>
      <p:sp>
        <p:nvSpPr>
          <p:cNvPr id="1283" name="Google Shape;1283;p63"/>
          <p:cNvSpPr txBox="1"/>
          <p:nvPr/>
        </p:nvSpPr>
        <p:spPr>
          <a:xfrm>
            <a:off x="385425" y="4017375"/>
            <a:ext cx="59007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Reserve B-1 input buffers and 1 output buffer. Load 1 page from each run at a time. Store sorted results in output buffer. Write to disk when output buffer is full.</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1284" name="Google Shape;1284;p63"/>
          <p:cNvCxnSpPr>
            <a:endCxn id="1285" idx="1"/>
          </p:cNvCxnSpPr>
          <p:nvPr/>
        </p:nvCxnSpPr>
        <p:spPr>
          <a:xfrm flipH="1" rot="10800000">
            <a:off x="6075963" y="2953325"/>
            <a:ext cx="522000" cy="2700"/>
          </a:xfrm>
          <a:prstGeom prst="straightConnector1">
            <a:avLst/>
          </a:prstGeom>
          <a:noFill/>
          <a:ln cap="flat" cmpd="sng" w="9525">
            <a:solidFill>
              <a:schemeClr val="dk2"/>
            </a:solidFill>
            <a:prstDash val="solid"/>
            <a:round/>
            <a:headEnd len="sm" w="sm" type="none"/>
            <a:tailEnd len="med" w="med" type="triangle"/>
          </a:ln>
        </p:spPr>
      </p:cxnSp>
      <p:sp>
        <p:nvSpPr>
          <p:cNvPr id="1285" name="Google Shape;1285;p63"/>
          <p:cNvSpPr/>
          <p:nvPr/>
        </p:nvSpPr>
        <p:spPr>
          <a:xfrm>
            <a:off x="6597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0, 1</a:t>
            </a:r>
            <a:endParaRPr b="0" i="0" sz="1400" u="none" cap="none" strike="noStrike">
              <a:solidFill>
                <a:srgbClr val="FF0000"/>
              </a:solidFill>
              <a:latin typeface="Proxima Nova"/>
              <a:ea typeface="Proxima Nova"/>
              <a:cs typeface="Proxima Nova"/>
              <a:sym typeface="Proxima Nova"/>
            </a:endParaRPr>
          </a:p>
        </p:txBody>
      </p:sp>
      <p:sp>
        <p:nvSpPr>
          <p:cNvPr id="1286" name="Google Shape;1286;p63"/>
          <p:cNvSpPr/>
          <p:nvPr/>
        </p:nvSpPr>
        <p:spPr>
          <a:xfrm>
            <a:off x="72294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2, 3</a:t>
            </a:r>
            <a:endParaRPr b="0" i="0" sz="1400" u="none" cap="none" strike="noStrike">
              <a:solidFill>
                <a:srgbClr val="FF0000"/>
              </a:solidFill>
              <a:latin typeface="Proxima Nova"/>
              <a:ea typeface="Proxima Nova"/>
              <a:cs typeface="Proxima Nova"/>
              <a:sym typeface="Proxima Nova"/>
            </a:endParaRPr>
          </a:p>
        </p:txBody>
      </p:sp>
      <p:sp>
        <p:nvSpPr>
          <p:cNvPr id="1287" name="Google Shape;1287;p63"/>
          <p:cNvSpPr/>
          <p:nvPr/>
        </p:nvSpPr>
        <p:spPr>
          <a:xfrm>
            <a:off x="7860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4, 6</a:t>
            </a:r>
            <a:endParaRPr b="0" i="0" sz="1400" u="none" cap="none" strike="noStrike">
              <a:solidFill>
                <a:srgbClr val="FF0000"/>
              </a:solidFill>
              <a:latin typeface="Proxima Nova"/>
              <a:ea typeface="Proxima Nova"/>
              <a:cs typeface="Proxima Nova"/>
              <a:sym typeface="Proxima Nova"/>
            </a:endParaRPr>
          </a:p>
        </p:txBody>
      </p:sp>
      <p:sp>
        <p:nvSpPr>
          <p:cNvPr id="1288" name="Google Shape;1288;p63"/>
          <p:cNvSpPr/>
          <p:nvPr/>
        </p:nvSpPr>
        <p:spPr>
          <a:xfrm>
            <a:off x="65979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7, 8</a:t>
            </a:r>
            <a:endParaRPr b="0" i="0" sz="1400" u="none" cap="none" strike="noStrike">
              <a:solidFill>
                <a:srgbClr val="FF0000"/>
              </a:solidFill>
              <a:latin typeface="Proxima Nova"/>
              <a:ea typeface="Proxima Nova"/>
              <a:cs typeface="Proxima Nova"/>
              <a:sym typeface="Proxima Nova"/>
            </a:endParaRPr>
          </a:p>
        </p:txBody>
      </p:sp>
      <p:sp>
        <p:nvSpPr>
          <p:cNvPr id="1289" name="Google Shape;1289;p63"/>
          <p:cNvSpPr/>
          <p:nvPr/>
        </p:nvSpPr>
        <p:spPr>
          <a:xfrm>
            <a:off x="72294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9, 10</a:t>
            </a:r>
            <a:endParaRPr b="0" i="0" sz="1400" u="none" cap="none" strike="noStrike">
              <a:solidFill>
                <a:srgbClr val="FF0000"/>
              </a:solidFill>
              <a:latin typeface="Proxima Nova"/>
              <a:ea typeface="Proxima Nova"/>
              <a:cs typeface="Proxima Nova"/>
              <a:sym typeface="Proxima Nova"/>
            </a:endParaRPr>
          </a:p>
        </p:txBody>
      </p:sp>
      <p:sp>
        <p:nvSpPr>
          <p:cNvPr id="1290" name="Google Shape;1290;p63"/>
          <p:cNvSpPr/>
          <p:nvPr/>
        </p:nvSpPr>
        <p:spPr>
          <a:xfrm>
            <a:off x="78609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11, 12</a:t>
            </a:r>
            <a:endParaRPr b="0" i="0" sz="1400" u="none" cap="none" strike="noStrike">
              <a:solidFill>
                <a:srgbClr val="000000"/>
              </a:solidFill>
              <a:latin typeface="Proxima Nova"/>
              <a:ea typeface="Proxima Nova"/>
              <a:cs typeface="Proxima Nova"/>
              <a:sym typeface="Proxima Nova"/>
            </a:endParaRPr>
          </a:p>
        </p:txBody>
      </p:sp>
      <p:sp>
        <p:nvSpPr>
          <p:cNvPr id="1291" name="Google Shape;1291;p63"/>
          <p:cNvSpPr/>
          <p:nvPr/>
        </p:nvSpPr>
        <p:spPr>
          <a:xfrm>
            <a:off x="6597963" y="401737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15, 17</a:t>
            </a:r>
            <a:endParaRPr b="0" i="0" sz="1400" u="none" cap="none" strike="noStrike">
              <a:solidFill>
                <a:srgbClr val="FF0000"/>
              </a:solidFill>
              <a:latin typeface="Proxima Nova"/>
              <a:ea typeface="Proxima Nova"/>
              <a:cs typeface="Proxima Nova"/>
              <a:sym typeface="Proxima Nova"/>
            </a:endParaRPr>
          </a:p>
        </p:txBody>
      </p:sp>
      <p:sp>
        <p:nvSpPr>
          <p:cNvPr id="1292" name="Google Shape;1292;p63"/>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31</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6" name="Shape 1296"/>
        <p:cNvGrpSpPr/>
        <p:nvPr/>
      </p:nvGrpSpPr>
      <p:grpSpPr>
        <a:xfrm>
          <a:off x="0" y="0"/>
          <a:ext cx="0" cy="0"/>
          <a:chOff x="0" y="0"/>
          <a:chExt cx="0" cy="0"/>
        </a:xfrm>
      </p:grpSpPr>
      <p:sp>
        <p:nvSpPr>
          <p:cNvPr id="1297" name="Google Shape;1297;p64"/>
          <p:cNvSpPr txBox="1"/>
          <p:nvPr>
            <p:ph idx="1" type="body"/>
          </p:nvPr>
        </p:nvSpPr>
        <p:spPr>
          <a:xfrm>
            <a:off x="311700" y="1152475"/>
            <a:ext cx="85206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N=8: </a:t>
            </a:r>
            <a:r>
              <a:rPr b="1" lang="en" sz="1600">
                <a:solidFill>
                  <a:srgbClr val="FF0000"/>
                </a:solidFill>
              </a:rPr>
              <a:t>Pass 2</a:t>
            </a:r>
            <a:endParaRPr b="1" sz="1600">
              <a:solidFill>
                <a:srgbClr val="FF0000"/>
              </a:solidFill>
            </a:endParaRPr>
          </a:p>
          <a:p>
            <a:pPr indent="0" lvl="0" marL="0" rtl="0" algn="l">
              <a:lnSpc>
                <a:spcPct val="115000"/>
              </a:lnSpc>
              <a:spcBef>
                <a:spcPts val="0"/>
              </a:spcBef>
              <a:spcAft>
                <a:spcPts val="0"/>
              </a:spcAft>
              <a:buSzPct val="145161"/>
              <a:buNone/>
            </a:pPr>
            <a:r>
              <a:rPr lang="en" sz="1600"/>
              <a:t>Read 2 sorted runs of 4 pages into memory: 8 IOs; Write 1 sorted run of 8 pages to disk: 8 IOs</a:t>
            </a:r>
            <a:endParaRPr sz="1600"/>
          </a:p>
          <a:p>
            <a:pPr indent="0" lvl="0" marL="457200" marR="0" rtl="0" algn="l">
              <a:lnSpc>
                <a:spcPct val="115000"/>
              </a:lnSpc>
              <a:spcBef>
                <a:spcPts val="0"/>
              </a:spcBef>
              <a:spcAft>
                <a:spcPts val="0"/>
              </a:spcAft>
              <a:buSzPct val="145161"/>
              <a:buNone/>
            </a:pPr>
            <a:r>
              <a:t/>
            </a:r>
            <a:endParaRPr sz="1600"/>
          </a:p>
        </p:txBody>
      </p:sp>
      <p:sp>
        <p:nvSpPr>
          <p:cNvPr id="1298" name="Google Shape;1298;p6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1299" name="Google Shape;1299;p64"/>
          <p:cNvSpPr/>
          <p:nvPr/>
        </p:nvSpPr>
        <p:spPr>
          <a:xfrm>
            <a:off x="3356825" y="2332625"/>
            <a:ext cx="2718900" cy="309900"/>
          </a:xfrm>
          <a:prstGeom prst="rect">
            <a:avLst/>
          </a:pr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[empty] </a:t>
            </a:r>
            <a:endParaRPr b="0" i="0" sz="1400" u="none" cap="none" strike="noStrike">
              <a:solidFill>
                <a:srgbClr val="FF0000"/>
              </a:solidFill>
              <a:latin typeface="Proxima Nova"/>
              <a:ea typeface="Proxima Nova"/>
              <a:cs typeface="Proxima Nova"/>
              <a:sym typeface="Proxima Nova"/>
            </a:endParaRPr>
          </a:p>
        </p:txBody>
      </p:sp>
      <p:sp>
        <p:nvSpPr>
          <p:cNvPr id="1300" name="Google Shape;1300;p64"/>
          <p:cNvSpPr/>
          <p:nvPr/>
        </p:nvSpPr>
        <p:spPr>
          <a:xfrm>
            <a:off x="3356825" y="2642525"/>
            <a:ext cx="2718900" cy="309900"/>
          </a:xfrm>
          <a:prstGeom prst="rect">
            <a:avLst/>
          </a:pr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[empty]</a:t>
            </a:r>
            <a:endParaRPr b="0" i="0" sz="1400" u="none" cap="none" strike="noStrike">
              <a:solidFill>
                <a:srgbClr val="000000"/>
              </a:solidFill>
              <a:latin typeface="Proxima Nova"/>
              <a:ea typeface="Proxima Nova"/>
              <a:cs typeface="Proxima Nova"/>
              <a:sym typeface="Proxima Nova"/>
            </a:endParaRPr>
          </a:p>
        </p:txBody>
      </p:sp>
      <p:sp>
        <p:nvSpPr>
          <p:cNvPr id="1301" name="Google Shape;1301;p64"/>
          <p:cNvSpPr/>
          <p:nvPr/>
        </p:nvSpPr>
        <p:spPr>
          <a:xfrm>
            <a:off x="3356825" y="2952425"/>
            <a:ext cx="27189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 [unused]</a:t>
            </a:r>
            <a:endParaRPr b="0" i="0" sz="1400" u="none" cap="none" strike="noStrike">
              <a:solidFill>
                <a:srgbClr val="000000"/>
              </a:solidFill>
              <a:latin typeface="Proxima Nova"/>
              <a:ea typeface="Proxima Nova"/>
              <a:cs typeface="Proxima Nova"/>
              <a:sym typeface="Proxima Nova"/>
            </a:endParaRPr>
          </a:p>
        </p:txBody>
      </p:sp>
      <p:sp>
        <p:nvSpPr>
          <p:cNvPr id="1302" name="Google Shape;1302;p64"/>
          <p:cNvSpPr/>
          <p:nvPr/>
        </p:nvSpPr>
        <p:spPr>
          <a:xfrm>
            <a:off x="3356825" y="3264125"/>
            <a:ext cx="27189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 [empty]</a:t>
            </a:r>
            <a:endParaRPr b="0" i="0" sz="1400" u="none" cap="none" strike="noStrike">
              <a:solidFill>
                <a:srgbClr val="000000"/>
              </a:solidFill>
              <a:latin typeface="Proxima Nova"/>
              <a:ea typeface="Proxima Nova"/>
              <a:cs typeface="Proxima Nova"/>
              <a:sym typeface="Proxima Nova"/>
            </a:endParaRPr>
          </a:p>
        </p:txBody>
      </p:sp>
      <p:sp>
        <p:nvSpPr>
          <p:cNvPr id="1303" name="Google Shape;1303;p64"/>
          <p:cNvSpPr txBox="1"/>
          <p:nvPr/>
        </p:nvSpPr>
        <p:spPr>
          <a:xfrm>
            <a:off x="244150" y="2911838"/>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2: 1 sorted run of 4 pages</a:t>
            </a:r>
            <a:endParaRPr b="0" i="0" sz="1400" u="none" cap="none" strike="noStrike">
              <a:solidFill>
                <a:srgbClr val="000000"/>
              </a:solidFill>
              <a:latin typeface="Arial"/>
              <a:ea typeface="Arial"/>
              <a:cs typeface="Arial"/>
              <a:sym typeface="Arial"/>
            </a:endParaRPr>
          </a:p>
        </p:txBody>
      </p:sp>
      <p:sp>
        <p:nvSpPr>
          <p:cNvPr id="1304" name="Google Shape;1304;p64"/>
          <p:cNvSpPr txBox="1"/>
          <p:nvPr/>
        </p:nvSpPr>
        <p:spPr>
          <a:xfrm>
            <a:off x="205063" y="1806325"/>
            <a:ext cx="2535000" cy="30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Run 1: 1 sorted run of 4 pages</a:t>
            </a:r>
            <a:endParaRPr b="0" i="0" sz="1400" u="none" cap="none" strike="noStrike">
              <a:solidFill>
                <a:srgbClr val="000000"/>
              </a:solidFill>
              <a:latin typeface="Arial"/>
              <a:ea typeface="Arial"/>
              <a:cs typeface="Arial"/>
              <a:sym typeface="Arial"/>
            </a:endParaRPr>
          </a:p>
        </p:txBody>
      </p:sp>
      <p:sp>
        <p:nvSpPr>
          <p:cNvPr id="1305" name="Google Shape;1305;p64"/>
          <p:cNvSpPr txBox="1"/>
          <p:nvPr/>
        </p:nvSpPr>
        <p:spPr>
          <a:xfrm>
            <a:off x="385425" y="4017375"/>
            <a:ext cx="59007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Reserve B-1 input buffers and 1 output buffer. Load 1 page from each run at a time. Store sorted results in output buffer. Write to disk when output buffer is full.</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1306" name="Google Shape;1306;p64"/>
          <p:cNvCxnSpPr>
            <a:endCxn id="1307" idx="1"/>
          </p:cNvCxnSpPr>
          <p:nvPr/>
        </p:nvCxnSpPr>
        <p:spPr>
          <a:xfrm flipH="1" rot="10800000">
            <a:off x="6075963" y="2953325"/>
            <a:ext cx="522000" cy="2700"/>
          </a:xfrm>
          <a:prstGeom prst="straightConnector1">
            <a:avLst/>
          </a:prstGeom>
          <a:noFill/>
          <a:ln cap="flat" cmpd="sng" w="9525">
            <a:solidFill>
              <a:schemeClr val="dk2"/>
            </a:solidFill>
            <a:prstDash val="solid"/>
            <a:round/>
            <a:headEnd len="sm" w="sm" type="none"/>
            <a:tailEnd len="med" w="med" type="triangle"/>
          </a:ln>
        </p:spPr>
      </p:cxnSp>
      <p:sp>
        <p:nvSpPr>
          <p:cNvPr id="1307" name="Google Shape;1307;p64"/>
          <p:cNvSpPr/>
          <p:nvPr/>
        </p:nvSpPr>
        <p:spPr>
          <a:xfrm>
            <a:off x="6597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0, 1</a:t>
            </a:r>
            <a:endParaRPr b="0" i="0" sz="1400" u="none" cap="none" strike="noStrike">
              <a:solidFill>
                <a:srgbClr val="FF0000"/>
              </a:solidFill>
              <a:latin typeface="Proxima Nova"/>
              <a:ea typeface="Proxima Nova"/>
              <a:cs typeface="Proxima Nova"/>
              <a:sym typeface="Proxima Nova"/>
            </a:endParaRPr>
          </a:p>
        </p:txBody>
      </p:sp>
      <p:sp>
        <p:nvSpPr>
          <p:cNvPr id="1308" name="Google Shape;1308;p64"/>
          <p:cNvSpPr/>
          <p:nvPr/>
        </p:nvSpPr>
        <p:spPr>
          <a:xfrm>
            <a:off x="72294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2, 3</a:t>
            </a:r>
            <a:endParaRPr b="0" i="0" sz="1400" u="none" cap="none" strike="noStrike">
              <a:solidFill>
                <a:srgbClr val="FF0000"/>
              </a:solidFill>
              <a:latin typeface="Proxima Nova"/>
              <a:ea typeface="Proxima Nova"/>
              <a:cs typeface="Proxima Nova"/>
              <a:sym typeface="Proxima Nova"/>
            </a:endParaRPr>
          </a:p>
        </p:txBody>
      </p:sp>
      <p:sp>
        <p:nvSpPr>
          <p:cNvPr id="1309" name="Google Shape;1309;p64"/>
          <p:cNvSpPr/>
          <p:nvPr/>
        </p:nvSpPr>
        <p:spPr>
          <a:xfrm>
            <a:off x="7860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4, 6</a:t>
            </a:r>
            <a:endParaRPr b="0" i="0" sz="1400" u="none" cap="none" strike="noStrike">
              <a:solidFill>
                <a:srgbClr val="FF0000"/>
              </a:solidFill>
              <a:latin typeface="Proxima Nova"/>
              <a:ea typeface="Proxima Nova"/>
              <a:cs typeface="Proxima Nova"/>
              <a:sym typeface="Proxima Nova"/>
            </a:endParaRPr>
          </a:p>
        </p:txBody>
      </p:sp>
      <p:sp>
        <p:nvSpPr>
          <p:cNvPr id="1310" name="Google Shape;1310;p64"/>
          <p:cNvSpPr/>
          <p:nvPr/>
        </p:nvSpPr>
        <p:spPr>
          <a:xfrm>
            <a:off x="65979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7, 8</a:t>
            </a:r>
            <a:endParaRPr b="0" i="0" sz="1400" u="none" cap="none" strike="noStrike">
              <a:solidFill>
                <a:srgbClr val="FF0000"/>
              </a:solidFill>
              <a:latin typeface="Proxima Nova"/>
              <a:ea typeface="Proxima Nova"/>
              <a:cs typeface="Proxima Nova"/>
              <a:sym typeface="Proxima Nova"/>
            </a:endParaRPr>
          </a:p>
        </p:txBody>
      </p:sp>
      <p:sp>
        <p:nvSpPr>
          <p:cNvPr id="1311" name="Google Shape;1311;p64"/>
          <p:cNvSpPr/>
          <p:nvPr/>
        </p:nvSpPr>
        <p:spPr>
          <a:xfrm>
            <a:off x="72294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9, 10</a:t>
            </a:r>
            <a:endParaRPr b="0" i="0" sz="1400" u="none" cap="none" strike="noStrike">
              <a:solidFill>
                <a:srgbClr val="FF0000"/>
              </a:solidFill>
              <a:latin typeface="Proxima Nova"/>
              <a:ea typeface="Proxima Nova"/>
              <a:cs typeface="Proxima Nova"/>
              <a:sym typeface="Proxima Nova"/>
            </a:endParaRPr>
          </a:p>
        </p:txBody>
      </p:sp>
      <p:sp>
        <p:nvSpPr>
          <p:cNvPr id="1312" name="Google Shape;1312;p64"/>
          <p:cNvSpPr/>
          <p:nvPr/>
        </p:nvSpPr>
        <p:spPr>
          <a:xfrm>
            <a:off x="78609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11, 12</a:t>
            </a:r>
            <a:endParaRPr b="0" i="0" sz="1400" u="none" cap="none" strike="noStrike">
              <a:solidFill>
                <a:srgbClr val="FF0000"/>
              </a:solidFill>
              <a:latin typeface="Proxima Nova"/>
              <a:ea typeface="Proxima Nova"/>
              <a:cs typeface="Proxima Nova"/>
              <a:sym typeface="Proxima Nova"/>
            </a:endParaRPr>
          </a:p>
        </p:txBody>
      </p:sp>
      <p:sp>
        <p:nvSpPr>
          <p:cNvPr id="1313" name="Google Shape;1313;p64"/>
          <p:cNvSpPr/>
          <p:nvPr/>
        </p:nvSpPr>
        <p:spPr>
          <a:xfrm>
            <a:off x="6597963" y="401737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15, 17</a:t>
            </a:r>
            <a:endParaRPr b="0" i="0" sz="1400" u="none" cap="none" strike="noStrike">
              <a:solidFill>
                <a:srgbClr val="FF0000"/>
              </a:solidFill>
              <a:latin typeface="Proxima Nova"/>
              <a:ea typeface="Proxima Nova"/>
              <a:cs typeface="Proxima Nova"/>
              <a:sym typeface="Proxima Nova"/>
            </a:endParaRPr>
          </a:p>
        </p:txBody>
      </p:sp>
      <p:sp>
        <p:nvSpPr>
          <p:cNvPr id="1314" name="Google Shape;1314;p64"/>
          <p:cNvSpPr/>
          <p:nvPr/>
        </p:nvSpPr>
        <p:spPr>
          <a:xfrm>
            <a:off x="7229463" y="401737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Proxima Nova"/>
                <a:ea typeface="Proxima Nova"/>
                <a:cs typeface="Proxima Nova"/>
                <a:sym typeface="Proxima Nova"/>
              </a:rPr>
              <a:t>20, 25</a:t>
            </a:r>
            <a:endParaRPr b="0" i="0" sz="1200" u="none" cap="none" strike="noStrike">
              <a:solidFill>
                <a:srgbClr val="FF0000"/>
              </a:solidFill>
              <a:latin typeface="Proxima Nova"/>
              <a:ea typeface="Proxima Nova"/>
              <a:cs typeface="Proxima Nova"/>
              <a:sym typeface="Proxima Nova"/>
            </a:endParaRPr>
          </a:p>
        </p:txBody>
      </p:sp>
      <p:sp>
        <p:nvSpPr>
          <p:cNvPr id="1315" name="Google Shape;1315;p64"/>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32</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9" name="Shape 1319"/>
        <p:cNvGrpSpPr/>
        <p:nvPr/>
      </p:nvGrpSpPr>
      <p:grpSpPr>
        <a:xfrm>
          <a:off x="0" y="0"/>
          <a:ext cx="0" cy="0"/>
          <a:chOff x="0" y="0"/>
          <a:chExt cx="0" cy="0"/>
        </a:xfrm>
      </p:grpSpPr>
      <p:sp>
        <p:nvSpPr>
          <p:cNvPr id="1320" name="Google Shape;1320;p65"/>
          <p:cNvSpPr txBox="1"/>
          <p:nvPr>
            <p:ph idx="1" type="body"/>
          </p:nvPr>
        </p:nvSpPr>
        <p:spPr>
          <a:xfrm>
            <a:off x="311700" y="1152475"/>
            <a:ext cx="8520600" cy="30420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15000"/>
              </a:lnSpc>
              <a:spcBef>
                <a:spcPts val="0"/>
              </a:spcBef>
              <a:spcAft>
                <a:spcPts val="0"/>
              </a:spcAft>
              <a:buSzPts val="1800"/>
              <a:buNone/>
            </a:pPr>
            <a:r>
              <a:rPr lang="en" sz="2500"/>
              <a:t>B=4, N=8</a:t>
            </a:r>
            <a:br>
              <a:rPr lang="en" sz="2500"/>
            </a:br>
            <a:endParaRPr sz="2500"/>
          </a:p>
          <a:p>
            <a:pPr indent="0" lvl="0" marL="0" marR="0" rtl="0" algn="l">
              <a:lnSpc>
                <a:spcPct val="115000"/>
              </a:lnSpc>
              <a:spcBef>
                <a:spcPts val="0"/>
              </a:spcBef>
              <a:spcAft>
                <a:spcPts val="0"/>
              </a:spcAft>
              <a:buSzPts val="1800"/>
              <a:buNone/>
            </a:pPr>
            <a:r>
              <a:rPr lang="en" sz="2500">
                <a:solidFill>
                  <a:srgbClr val="000000"/>
                </a:solidFill>
              </a:rPr>
              <a:t>Cost = 2N * (1 + </a:t>
            </a:r>
            <a:r>
              <a:rPr lang="en" sz="2500">
                <a:solidFill>
                  <a:schemeClr val="dk1"/>
                </a:solidFill>
              </a:rPr>
              <a:t>⌈ </a:t>
            </a:r>
            <a:r>
              <a:rPr lang="en" sz="2500">
                <a:solidFill>
                  <a:srgbClr val="000000"/>
                </a:solidFill>
              </a:rPr>
              <a:t>log</a:t>
            </a:r>
            <a:r>
              <a:rPr baseline="-25000" lang="en" sz="2500">
                <a:solidFill>
                  <a:srgbClr val="000000"/>
                </a:solidFill>
              </a:rPr>
              <a:t>B-1</a:t>
            </a:r>
            <a:r>
              <a:rPr lang="en" sz="2500">
                <a:solidFill>
                  <a:srgbClr val="000000"/>
                </a:solidFill>
              </a:rPr>
              <a:t>(⌈N/B⌉) </a:t>
            </a:r>
            <a:r>
              <a:rPr lang="en" sz="2500">
                <a:solidFill>
                  <a:schemeClr val="dk1"/>
                </a:solidFill>
              </a:rPr>
              <a:t>⌉</a:t>
            </a:r>
            <a:r>
              <a:rPr lang="en" sz="2500">
                <a:solidFill>
                  <a:srgbClr val="000000"/>
                </a:solidFill>
              </a:rPr>
              <a:t>)</a:t>
            </a:r>
            <a:endParaRPr sz="2500">
              <a:solidFill>
                <a:srgbClr val="000000"/>
              </a:solidFill>
            </a:endParaRPr>
          </a:p>
          <a:p>
            <a:pPr indent="0" lvl="0" marL="0" marR="0" rtl="0" algn="l">
              <a:lnSpc>
                <a:spcPct val="115000"/>
              </a:lnSpc>
              <a:spcBef>
                <a:spcPts val="0"/>
              </a:spcBef>
              <a:spcAft>
                <a:spcPts val="0"/>
              </a:spcAft>
              <a:buSzPts val="1800"/>
              <a:buNone/>
            </a:pPr>
            <a:r>
              <a:rPr lang="en" sz="2500">
                <a:solidFill>
                  <a:srgbClr val="000000"/>
                </a:solidFill>
              </a:rPr>
              <a:t>	= 2(8) * (1 + </a:t>
            </a:r>
            <a:r>
              <a:rPr lang="en" sz="2500">
                <a:solidFill>
                  <a:schemeClr val="dk1"/>
                </a:solidFill>
              </a:rPr>
              <a:t>⌈ log</a:t>
            </a:r>
            <a:r>
              <a:rPr baseline="-25000" lang="en" sz="2500">
                <a:solidFill>
                  <a:schemeClr val="dk1"/>
                </a:solidFill>
              </a:rPr>
              <a:t>3</a:t>
            </a:r>
            <a:r>
              <a:rPr lang="en" sz="2500">
                <a:solidFill>
                  <a:schemeClr val="dk1"/>
                </a:solidFill>
              </a:rPr>
              <a:t>(2) ⌉)</a:t>
            </a:r>
            <a:endParaRPr sz="2500">
              <a:solidFill>
                <a:schemeClr val="dk1"/>
              </a:solidFill>
            </a:endParaRPr>
          </a:p>
          <a:p>
            <a:pPr indent="0" lvl="0" marL="0" marR="0" rtl="0" algn="l">
              <a:lnSpc>
                <a:spcPct val="115000"/>
              </a:lnSpc>
              <a:spcBef>
                <a:spcPts val="0"/>
              </a:spcBef>
              <a:spcAft>
                <a:spcPts val="0"/>
              </a:spcAft>
              <a:buSzPts val="1800"/>
              <a:buNone/>
            </a:pPr>
            <a:r>
              <a:rPr lang="en" sz="2500">
                <a:solidFill>
                  <a:schemeClr val="dk1"/>
                </a:solidFill>
              </a:rPr>
              <a:t>	= 16 * (1 + 1)</a:t>
            </a:r>
            <a:endParaRPr sz="2500">
              <a:solidFill>
                <a:schemeClr val="dk1"/>
              </a:solidFill>
            </a:endParaRPr>
          </a:p>
          <a:p>
            <a:pPr indent="0" lvl="0" marL="0" marR="0" rtl="0" algn="l">
              <a:lnSpc>
                <a:spcPct val="115000"/>
              </a:lnSpc>
              <a:spcBef>
                <a:spcPts val="0"/>
              </a:spcBef>
              <a:spcAft>
                <a:spcPts val="0"/>
              </a:spcAft>
              <a:buSzPts val="1800"/>
              <a:buNone/>
            </a:pPr>
            <a:r>
              <a:rPr lang="en" sz="2500">
                <a:solidFill>
                  <a:schemeClr val="dk1"/>
                </a:solidFill>
              </a:rPr>
              <a:t>	=  32 I/Os  </a:t>
            </a:r>
            <a:r>
              <a:rPr b="1" lang="en" sz="2800">
                <a:solidFill>
                  <a:schemeClr val="dk1"/>
                </a:solidFill>
              </a:rPr>
              <a:t>✓</a:t>
            </a:r>
            <a:endParaRPr b="1" sz="2800">
              <a:solidFill>
                <a:schemeClr val="dk1"/>
              </a:solidFill>
            </a:endParaRPr>
          </a:p>
          <a:p>
            <a:pPr indent="0" lvl="0" marL="0" marR="0" rtl="0" algn="l">
              <a:lnSpc>
                <a:spcPct val="115000"/>
              </a:lnSpc>
              <a:spcBef>
                <a:spcPts val="0"/>
              </a:spcBef>
              <a:spcAft>
                <a:spcPts val="0"/>
              </a:spcAft>
              <a:buSzPts val="1800"/>
              <a:buNone/>
            </a:pPr>
            <a:r>
              <a:t/>
            </a:r>
            <a:endParaRPr sz="1600">
              <a:solidFill>
                <a:schemeClr val="dk1"/>
              </a:solidFill>
            </a:endParaRPr>
          </a:p>
          <a:p>
            <a:pPr indent="0" lvl="0" marL="0" marR="0" rtl="0" algn="l">
              <a:lnSpc>
                <a:spcPct val="115000"/>
              </a:lnSpc>
              <a:spcBef>
                <a:spcPts val="0"/>
              </a:spcBef>
              <a:spcAft>
                <a:spcPts val="0"/>
              </a:spcAft>
              <a:buSzPts val="1800"/>
              <a:buNone/>
            </a:pPr>
            <a:r>
              <a:t/>
            </a:r>
            <a:endParaRPr sz="1600"/>
          </a:p>
        </p:txBody>
      </p:sp>
      <p:sp>
        <p:nvSpPr>
          <p:cNvPr id="1321" name="Google Shape;1321;p6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 - Sanity Check</a:t>
            </a:r>
            <a:endParaRPr sz="3000"/>
          </a:p>
        </p:txBody>
      </p:sp>
      <p:sp>
        <p:nvSpPr>
          <p:cNvPr id="1322" name="Google Shape;1322;p65"/>
          <p:cNvSpPr/>
          <p:nvPr/>
        </p:nvSpPr>
        <p:spPr>
          <a:xfrm>
            <a:off x="6597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0, 1</a:t>
            </a:r>
            <a:endParaRPr b="0" i="0" sz="1400" u="none" cap="none" strike="noStrike">
              <a:solidFill>
                <a:srgbClr val="FF0000"/>
              </a:solidFill>
              <a:latin typeface="Proxima Nova"/>
              <a:ea typeface="Proxima Nova"/>
              <a:cs typeface="Proxima Nova"/>
              <a:sym typeface="Proxima Nova"/>
            </a:endParaRPr>
          </a:p>
        </p:txBody>
      </p:sp>
      <p:sp>
        <p:nvSpPr>
          <p:cNvPr id="1323" name="Google Shape;1323;p65"/>
          <p:cNvSpPr/>
          <p:nvPr/>
        </p:nvSpPr>
        <p:spPr>
          <a:xfrm>
            <a:off x="72294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2, 3</a:t>
            </a:r>
            <a:endParaRPr b="0" i="0" sz="1400" u="none" cap="none" strike="noStrike">
              <a:solidFill>
                <a:srgbClr val="FF0000"/>
              </a:solidFill>
              <a:latin typeface="Proxima Nova"/>
              <a:ea typeface="Proxima Nova"/>
              <a:cs typeface="Proxima Nova"/>
              <a:sym typeface="Proxima Nova"/>
            </a:endParaRPr>
          </a:p>
        </p:txBody>
      </p:sp>
      <p:sp>
        <p:nvSpPr>
          <p:cNvPr id="1324" name="Google Shape;1324;p65"/>
          <p:cNvSpPr/>
          <p:nvPr/>
        </p:nvSpPr>
        <p:spPr>
          <a:xfrm>
            <a:off x="7860963" y="26152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4, 6</a:t>
            </a:r>
            <a:endParaRPr b="0" i="0" sz="1400" u="none" cap="none" strike="noStrike">
              <a:solidFill>
                <a:srgbClr val="FF0000"/>
              </a:solidFill>
              <a:latin typeface="Proxima Nova"/>
              <a:ea typeface="Proxima Nova"/>
              <a:cs typeface="Proxima Nova"/>
              <a:sym typeface="Proxima Nova"/>
            </a:endParaRPr>
          </a:p>
        </p:txBody>
      </p:sp>
      <p:sp>
        <p:nvSpPr>
          <p:cNvPr id="1325" name="Google Shape;1325;p65"/>
          <p:cNvSpPr/>
          <p:nvPr/>
        </p:nvSpPr>
        <p:spPr>
          <a:xfrm>
            <a:off x="65979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7, 8</a:t>
            </a:r>
            <a:endParaRPr b="0" i="0" sz="1400" u="none" cap="none" strike="noStrike">
              <a:solidFill>
                <a:srgbClr val="FF0000"/>
              </a:solidFill>
              <a:latin typeface="Proxima Nova"/>
              <a:ea typeface="Proxima Nova"/>
              <a:cs typeface="Proxima Nova"/>
              <a:sym typeface="Proxima Nova"/>
            </a:endParaRPr>
          </a:p>
        </p:txBody>
      </p:sp>
      <p:sp>
        <p:nvSpPr>
          <p:cNvPr id="1326" name="Google Shape;1326;p65"/>
          <p:cNvSpPr/>
          <p:nvPr/>
        </p:nvSpPr>
        <p:spPr>
          <a:xfrm>
            <a:off x="72294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9, 10</a:t>
            </a:r>
            <a:endParaRPr b="0" i="0" sz="1400" u="none" cap="none" strike="noStrike">
              <a:solidFill>
                <a:srgbClr val="FF0000"/>
              </a:solidFill>
              <a:latin typeface="Proxima Nova"/>
              <a:ea typeface="Proxima Nova"/>
              <a:cs typeface="Proxima Nova"/>
              <a:sym typeface="Proxima Nova"/>
            </a:endParaRPr>
          </a:p>
        </p:txBody>
      </p:sp>
      <p:sp>
        <p:nvSpPr>
          <p:cNvPr id="1327" name="Google Shape;1327;p65"/>
          <p:cNvSpPr/>
          <p:nvPr/>
        </p:nvSpPr>
        <p:spPr>
          <a:xfrm>
            <a:off x="7860963" y="33163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11, 12</a:t>
            </a:r>
            <a:endParaRPr b="0" i="0" sz="1400" u="none" cap="none" strike="noStrike">
              <a:solidFill>
                <a:srgbClr val="FF0000"/>
              </a:solidFill>
              <a:latin typeface="Proxima Nova"/>
              <a:ea typeface="Proxima Nova"/>
              <a:cs typeface="Proxima Nova"/>
              <a:sym typeface="Proxima Nova"/>
            </a:endParaRPr>
          </a:p>
        </p:txBody>
      </p:sp>
      <p:sp>
        <p:nvSpPr>
          <p:cNvPr id="1328" name="Google Shape;1328;p65"/>
          <p:cNvSpPr/>
          <p:nvPr/>
        </p:nvSpPr>
        <p:spPr>
          <a:xfrm>
            <a:off x="6597963" y="401737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15, 17</a:t>
            </a:r>
            <a:endParaRPr b="0" i="0" sz="1400" u="none" cap="none" strike="noStrike">
              <a:solidFill>
                <a:srgbClr val="FF0000"/>
              </a:solidFill>
              <a:latin typeface="Proxima Nova"/>
              <a:ea typeface="Proxima Nova"/>
              <a:cs typeface="Proxima Nova"/>
              <a:sym typeface="Proxima Nova"/>
            </a:endParaRPr>
          </a:p>
        </p:txBody>
      </p:sp>
      <p:sp>
        <p:nvSpPr>
          <p:cNvPr id="1329" name="Google Shape;1329;p65"/>
          <p:cNvSpPr/>
          <p:nvPr/>
        </p:nvSpPr>
        <p:spPr>
          <a:xfrm>
            <a:off x="7229463" y="401737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Proxima Nova"/>
                <a:ea typeface="Proxima Nova"/>
                <a:cs typeface="Proxima Nova"/>
                <a:sym typeface="Proxima Nova"/>
              </a:rPr>
              <a:t>20, 25</a:t>
            </a:r>
            <a:endParaRPr b="0" i="0" sz="12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3" name="Shape 1333"/>
        <p:cNvGrpSpPr/>
        <p:nvPr/>
      </p:nvGrpSpPr>
      <p:grpSpPr>
        <a:xfrm>
          <a:off x="0" y="0"/>
          <a:ext cx="0" cy="0"/>
          <a:chOff x="0" y="0"/>
          <a:chExt cx="0" cy="0"/>
        </a:xfrm>
      </p:grpSpPr>
      <p:sp>
        <p:nvSpPr>
          <p:cNvPr id="1334" name="Google Shape;1334;p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1335" name="Google Shape;1335;p66"/>
          <p:cNvSpPr txBox="1"/>
          <p:nvPr>
            <p:ph idx="1" type="body"/>
          </p:nvPr>
        </p:nvSpPr>
        <p:spPr>
          <a:xfrm>
            <a:off x="311700" y="1152475"/>
            <a:ext cx="8417100" cy="3669300"/>
          </a:xfrm>
          <a:prstGeom prst="rect">
            <a:avLst/>
          </a:prstGeom>
          <a:noFill/>
          <a:ln>
            <a:noFill/>
          </a:ln>
        </p:spPr>
        <p:txBody>
          <a:bodyPr anchorCtr="0" anchor="t" bIns="91425" lIns="91425" spcFirstLastPara="1" rIns="91425" wrap="square" tIns="91425">
            <a:normAutofit/>
          </a:bodyPr>
          <a:lstStyle/>
          <a:p>
            <a:pPr indent="-381000" lvl="0" marL="457200" marR="0" rtl="0" algn="l">
              <a:lnSpc>
                <a:spcPct val="115000"/>
              </a:lnSpc>
              <a:spcBef>
                <a:spcPts val="0"/>
              </a:spcBef>
              <a:spcAft>
                <a:spcPts val="0"/>
              </a:spcAft>
              <a:buClr>
                <a:schemeClr val="dk2"/>
              </a:buClr>
              <a:buSzPts val="2400"/>
              <a:buFont typeface="Proxima Nova"/>
              <a:buChar char="●"/>
            </a:pPr>
            <a:r>
              <a:rPr lang="en" sz="2400"/>
              <a:t>How many passes do we need?</a:t>
            </a:r>
            <a:endParaRPr sz="2400"/>
          </a:p>
          <a:p>
            <a:pPr indent="-381000" lvl="1" marL="914400" marR="0" rtl="0" algn="l">
              <a:lnSpc>
                <a:spcPct val="115000"/>
              </a:lnSpc>
              <a:spcBef>
                <a:spcPts val="0"/>
              </a:spcBef>
              <a:spcAft>
                <a:spcPts val="0"/>
              </a:spcAft>
              <a:buSzPts val="2400"/>
              <a:buChar char="○"/>
            </a:pPr>
            <a:r>
              <a:rPr lang="en" sz="2400"/>
              <a:t>We sort B pages at once, so we have ⌈N/B⌉ runs after Pass 1</a:t>
            </a:r>
            <a:endParaRPr sz="2400"/>
          </a:p>
          <a:p>
            <a:pPr indent="-381000" lvl="1" marL="914400" marR="0" rtl="0" algn="l">
              <a:lnSpc>
                <a:spcPct val="115000"/>
              </a:lnSpc>
              <a:spcBef>
                <a:spcPts val="0"/>
              </a:spcBef>
              <a:spcAft>
                <a:spcPts val="0"/>
              </a:spcAft>
              <a:buSzPts val="2400"/>
              <a:buChar char="○"/>
            </a:pPr>
            <a:r>
              <a:rPr lang="en" sz="2400"/>
              <a:t>We merge B-1 runs at once, so we have to do         </a:t>
            </a:r>
            <a:r>
              <a:rPr b="1" lang="en" sz="2400"/>
              <a:t>⌈log</a:t>
            </a:r>
            <a:r>
              <a:rPr b="1" baseline="-25000" lang="en" sz="2400"/>
              <a:t>B-1</a:t>
            </a:r>
            <a:r>
              <a:rPr b="1" lang="en" sz="2400"/>
              <a:t>(# runs )⌉</a:t>
            </a:r>
            <a:r>
              <a:rPr lang="en" sz="2400"/>
              <a:t> merge passes</a:t>
            </a:r>
            <a:endParaRPr sz="2400"/>
          </a:p>
          <a:p>
            <a:pPr indent="-381000" lvl="1" marL="914400" marR="0" rtl="0" algn="l">
              <a:lnSpc>
                <a:spcPct val="115000"/>
              </a:lnSpc>
              <a:spcBef>
                <a:spcPts val="0"/>
              </a:spcBef>
              <a:spcAft>
                <a:spcPts val="0"/>
              </a:spcAft>
              <a:buSzPts val="2400"/>
              <a:buChar char="○"/>
            </a:pPr>
            <a:r>
              <a:rPr lang="en" sz="2400"/>
              <a:t>So we have </a:t>
            </a:r>
            <a:r>
              <a:rPr b="1" lang="en" sz="2400"/>
              <a:t>1 + ⌈log</a:t>
            </a:r>
            <a:r>
              <a:rPr b="1" baseline="-25000" lang="en" sz="2400"/>
              <a:t>B-1</a:t>
            </a:r>
            <a:r>
              <a:rPr b="1" lang="en" sz="2400"/>
              <a:t>(⌈N/B⌉)⌉</a:t>
            </a:r>
            <a:r>
              <a:rPr lang="en" sz="2400"/>
              <a:t> passes over the data</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195" name="Google Shape;195;p14"/>
          <p:cNvSpPr txBox="1"/>
          <p:nvPr>
            <p:ph idx="1" type="body"/>
          </p:nvPr>
        </p:nvSpPr>
        <p:spPr>
          <a:xfrm>
            <a:off x="311700" y="1152475"/>
            <a:ext cx="8417100" cy="3669300"/>
          </a:xfrm>
          <a:prstGeom prst="rect">
            <a:avLst/>
          </a:prstGeom>
          <a:noFill/>
          <a:ln>
            <a:noFill/>
          </a:ln>
        </p:spPr>
        <p:txBody>
          <a:bodyPr anchorCtr="0" anchor="t" bIns="91425" lIns="91425" spcFirstLastPara="1" rIns="91425" wrap="square" tIns="91425">
            <a:normAutofit/>
          </a:bodyPr>
          <a:lstStyle/>
          <a:p>
            <a:pPr indent="-368300" lvl="0" marL="457200" marR="0" rtl="0" algn="l">
              <a:lnSpc>
                <a:spcPct val="105000"/>
              </a:lnSpc>
              <a:spcBef>
                <a:spcPts val="0"/>
              </a:spcBef>
              <a:spcAft>
                <a:spcPts val="0"/>
              </a:spcAft>
              <a:buSzPts val="2200"/>
              <a:buChar char="●"/>
            </a:pPr>
            <a:r>
              <a:rPr lang="en" sz="2200"/>
              <a:t>A way to efficiently sort N pages of memory with B buffer pages</a:t>
            </a:r>
            <a:endParaRPr sz="2200"/>
          </a:p>
          <a:p>
            <a:pPr indent="-368300" lvl="0" marL="457200" marR="0" rtl="0" algn="l">
              <a:lnSpc>
                <a:spcPct val="105000"/>
              </a:lnSpc>
              <a:spcBef>
                <a:spcPts val="0"/>
              </a:spcBef>
              <a:spcAft>
                <a:spcPts val="0"/>
              </a:spcAft>
              <a:buSzPts val="2200"/>
              <a:buChar char="●"/>
            </a:pPr>
            <a:r>
              <a:rPr lang="en" sz="2200"/>
              <a:t>Use a conquer-and-merge strategy with n passes:</a:t>
            </a:r>
            <a:endParaRPr sz="2200"/>
          </a:p>
          <a:p>
            <a:pPr indent="-368300" lvl="1" marL="914400" marR="0" rtl="0" algn="l">
              <a:lnSpc>
                <a:spcPct val="105000"/>
              </a:lnSpc>
              <a:spcBef>
                <a:spcPts val="0"/>
              </a:spcBef>
              <a:spcAft>
                <a:spcPts val="0"/>
              </a:spcAft>
              <a:buSzPts val="2200"/>
              <a:buChar char="○"/>
            </a:pPr>
            <a:r>
              <a:rPr lang="en" sz="2200"/>
              <a:t>Pass 1: sort more pages at once → fewer runs to merge</a:t>
            </a:r>
            <a:endParaRPr sz="2200"/>
          </a:p>
          <a:p>
            <a:pPr indent="-368300" lvl="2" marL="1371600" marR="0" rtl="0" algn="l">
              <a:lnSpc>
                <a:spcPct val="105000"/>
              </a:lnSpc>
              <a:spcBef>
                <a:spcPts val="0"/>
              </a:spcBef>
              <a:spcAft>
                <a:spcPts val="0"/>
              </a:spcAft>
              <a:buSzPts val="2200"/>
              <a:buChar char="■"/>
            </a:pPr>
            <a:r>
              <a:rPr lang="en" sz="2200"/>
              <a:t>If we have B buffer pages, we can sort B pages at once!</a:t>
            </a:r>
            <a:endParaRPr sz="2200"/>
          </a:p>
          <a:p>
            <a:pPr indent="-368300" lvl="1" marL="914400" marR="0" rtl="0" algn="l">
              <a:lnSpc>
                <a:spcPct val="105000"/>
              </a:lnSpc>
              <a:spcBef>
                <a:spcPts val="0"/>
              </a:spcBef>
              <a:spcAft>
                <a:spcPts val="0"/>
              </a:spcAft>
              <a:buSzPts val="2200"/>
              <a:buChar char="○"/>
            </a:pPr>
            <a:r>
              <a:rPr lang="en" sz="2200"/>
              <a:t>Pass 2-n: merge more runs at once → finish faster</a:t>
            </a:r>
            <a:endParaRPr sz="2200"/>
          </a:p>
          <a:p>
            <a:pPr indent="-368300" lvl="2" marL="1371600" marR="0" rtl="0" algn="l">
              <a:lnSpc>
                <a:spcPct val="105000"/>
              </a:lnSpc>
              <a:spcBef>
                <a:spcPts val="0"/>
              </a:spcBef>
              <a:spcAft>
                <a:spcPts val="0"/>
              </a:spcAft>
              <a:buSzPts val="2200"/>
              <a:buChar char="■"/>
            </a:pPr>
            <a:r>
              <a:rPr lang="en" sz="2200"/>
              <a:t>If we have B buffer pages, we can merge B-1 runs at once!</a:t>
            </a:r>
            <a:endParaRPr sz="22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6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Worksheet</a:t>
            </a:r>
            <a:endParaRPr>
              <a:latin typeface="Proxima Nova"/>
              <a:ea typeface="Proxima Nova"/>
              <a:cs typeface="Proxima Nova"/>
              <a:sym typeface="Proxima Nova"/>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4" name="Shape 1344"/>
        <p:cNvGrpSpPr/>
        <p:nvPr/>
      </p:nvGrpSpPr>
      <p:grpSpPr>
        <a:xfrm>
          <a:off x="0" y="0"/>
          <a:ext cx="0" cy="0"/>
          <a:chOff x="0" y="0"/>
          <a:chExt cx="0" cy="0"/>
        </a:xfrm>
      </p:grpSpPr>
      <p:sp>
        <p:nvSpPr>
          <p:cNvPr id="1345" name="Google Shape;1345;p68"/>
          <p:cNvSpPr txBox="1"/>
          <p:nvPr>
            <p:ph idx="1" type="body"/>
          </p:nvPr>
        </p:nvSpPr>
        <p:spPr>
          <a:xfrm>
            <a:off x="311700" y="1152475"/>
            <a:ext cx="8425800" cy="36693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15000"/>
              </a:lnSpc>
              <a:spcBef>
                <a:spcPts val="0"/>
              </a:spcBef>
              <a:spcAft>
                <a:spcPts val="0"/>
              </a:spcAft>
              <a:buSzPts val="1800"/>
              <a:buNone/>
            </a:pPr>
            <a:r>
              <a:rPr lang="en" sz="2400"/>
              <a:t>You have 4 buffer pages and your file has a total of 108 pages of records to sort. </a:t>
            </a:r>
            <a:endParaRPr sz="2400"/>
          </a:p>
          <a:p>
            <a:pPr indent="0" lvl="0" marL="0" marR="0" rtl="0" algn="l">
              <a:lnSpc>
                <a:spcPct val="115000"/>
              </a:lnSpc>
              <a:spcBef>
                <a:spcPts val="1600"/>
              </a:spcBef>
              <a:spcAft>
                <a:spcPts val="0"/>
              </a:spcAft>
              <a:buSzPts val="1800"/>
              <a:buNone/>
            </a:pPr>
            <a:r>
              <a:rPr lang="en" sz="2400"/>
              <a:t>How many passes would it take to sort the file? </a:t>
            </a:r>
            <a:endParaRPr sz="2400"/>
          </a:p>
          <a:p>
            <a:pPr indent="0" lvl="0" marL="0" marR="0" rtl="0" algn="l">
              <a:lnSpc>
                <a:spcPct val="115000"/>
              </a:lnSpc>
              <a:spcBef>
                <a:spcPts val="1600"/>
              </a:spcBef>
              <a:spcAft>
                <a:spcPts val="0"/>
              </a:spcAft>
              <a:buSzPts val="1800"/>
              <a:buNone/>
            </a:pPr>
            <a:r>
              <a:rPr lang="en" sz="2400"/>
              <a:t>How many runs would each pass produce?</a:t>
            </a:r>
            <a:endParaRPr sz="2400"/>
          </a:p>
          <a:p>
            <a:pPr indent="0" lvl="0" marL="0" marR="0" rtl="0" algn="l">
              <a:lnSpc>
                <a:spcPct val="115000"/>
              </a:lnSpc>
              <a:spcBef>
                <a:spcPts val="1600"/>
              </a:spcBef>
              <a:spcAft>
                <a:spcPts val="0"/>
              </a:spcAft>
              <a:buSzPts val="1800"/>
              <a:buNone/>
            </a:pPr>
            <a:r>
              <a:rPr lang="en" sz="2400"/>
              <a:t>What is the total cost for this sort process in terms of I/O?</a:t>
            </a:r>
            <a:endParaRPr sz="2400"/>
          </a:p>
          <a:p>
            <a:pPr indent="0" lvl="0" marL="457200" marR="0" rtl="0" algn="l">
              <a:lnSpc>
                <a:spcPct val="115000"/>
              </a:lnSpc>
              <a:spcBef>
                <a:spcPts val="1600"/>
              </a:spcBef>
              <a:spcAft>
                <a:spcPts val="0"/>
              </a:spcAft>
              <a:buSzPts val="1800"/>
              <a:buNone/>
            </a:pPr>
            <a:r>
              <a:t/>
            </a:r>
            <a:endParaRPr sz="2400"/>
          </a:p>
          <a:p>
            <a:pPr indent="0" lvl="0" marL="457200" marR="0" rtl="0" algn="l">
              <a:lnSpc>
                <a:spcPct val="115000"/>
              </a:lnSpc>
              <a:spcBef>
                <a:spcPts val="1600"/>
              </a:spcBef>
              <a:spcAft>
                <a:spcPts val="1600"/>
              </a:spcAft>
              <a:buSzPts val="1800"/>
              <a:buNone/>
            </a:pPr>
            <a:r>
              <a:t/>
            </a:r>
            <a:endParaRPr sz="2400"/>
          </a:p>
        </p:txBody>
      </p:sp>
      <p:sp>
        <p:nvSpPr>
          <p:cNvPr id="1346" name="Google Shape;1346;p6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Worksheet - Sorting (a) - (c)</a:t>
            </a:r>
            <a:endParaRPr sz="30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0" name="Shape 1350"/>
        <p:cNvGrpSpPr/>
        <p:nvPr/>
      </p:nvGrpSpPr>
      <p:grpSpPr>
        <a:xfrm>
          <a:off x="0" y="0"/>
          <a:ext cx="0" cy="0"/>
          <a:chOff x="0" y="0"/>
          <a:chExt cx="0" cy="0"/>
        </a:xfrm>
      </p:grpSpPr>
      <p:sp>
        <p:nvSpPr>
          <p:cNvPr id="1351" name="Google Shape;1351;p69"/>
          <p:cNvSpPr txBox="1"/>
          <p:nvPr>
            <p:ph idx="1" type="body"/>
          </p:nvPr>
        </p:nvSpPr>
        <p:spPr>
          <a:xfrm>
            <a:off x="311700" y="1152475"/>
            <a:ext cx="8425800" cy="736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SzPct val="145161"/>
              <a:buNone/>
            </a:pPr>
            <a:r>
              <a:rPr lang="en" sz="1600"/>
              <a:t>B=4, N=108: </a:t>
            </a:r>
            <a:r>
              <a:rPr b="1" lang="en" sz="1600">
                <a:solidFill>
                  <a:srgbClr val="FF0000"/>
                </a:solidFill>
              </a:rPr>
              <a:t>Pass 1 - 108 IOs (Read) + 108 IOs (Write)</a:t>
            </a:r>
            <a:endParaRPr b="1" sz="1600">
              <a:solidFill>
                <a:srgbClr val="FF0000"/>
              </a:solidFill>
            </a:endParaRPr>
          </a:p>
          <a:p>
            <a:pPr indent="0" lvl="0" marL="0" marR="0" rtl="0" algn="l">
              <a:lnSpc>
                <a:spcPct val="115000"/>
              </a:lnSpc>
              <a:spcBef>
                <a:spcPts val="0"/>
              </a:spcBef>
              <a:spcAft>
                <a:spcPts val="0"/>
              </a:spcAft>
              <a:buSzPct val="145161"/>
              <a:buNone/>
            </a:pPr>
            <a:r>
              <a:rPr lang="en" sz="1600"/>
              <a:t>Load B data pages into memory, sort all values in memory, write back to disk</a:t>
            </a:r>
            <a:r>
              <a:rPr b="1" lang="en" sz="1600">
                <a:solidFill>
                  <a:srgbClr val="FF0000"/>
                </a:solidFill>
              </a:rPr>
              <a:t> </a:t>
            </a:r>
            <a:endParaRPr b="1" sz="1600">
              <a:solidFill>
                <a:srgbClr val="FF0000"/>
              </a:solidFill>
            </a:endParaRPr>
          </a:p>
          <a:p>
            <a:pPr indent="0" lvl="0" marL="457200" marR="0" rtl="0" algn="l">
              <a:lnSpc>
                <a:spcPct val="115000"/>
              </a:lnSpc>
              <a:spcBef>
                <a:spcPts val="0"/>
              </a:spcBef>
              <a:spcAft>
                <a:spcPts val="0"/>
              </a:spcAft>
              <a:buSzPct val="145161"/>
              <a:buNone/>
            </a:pPr>
            <a:r>
              <a:t/>
            </a:r>
            <a:endParaRPr sz="1600"/>
          </a:p>
        </p:txBody>
      </p:sp>
      <p:sp>
        <p:nvSpPr>
          <p:cNvPr id="1352" name="Google Shape;1352;p6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Worksheet - Sorting (a) - (c)</a:t>
            </a:r>
            <a:endParaRPr sz="3000"/>
          </a:p>
        </p:txBody>
      </p:sp>
      <p:sp>
        <p:nvSpPr>
          <p:cNvPr id="1353" name="Google Shape;1353;p69"/>
          <p:cNvSpPr/>
          <p:nvPr/>
        </p:nvSpPr>
        <p:spPr>
          <a:xfrm>
            <a:off x="2939050" y="2327675"/>
            <a:ext cx="1350300" cy="3099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a:t>
            </a:r>
            <a:endParaRPr b="0" i="0" sz="1400" u="none" cap="none" strike="noStrike">
              <a:solidFill>
                <a:srgbClr val="000000"/>
              </a:solidFill>
              <a:latin typeface="Proxima Nova"/>
              <a:ea typeface="Proxima Nova"/>
              <a:cs typeface="Proxima Nova"/>
              <a:sym typeface="Proxima Nova"/>
            </a:endParaRPr>
          </a:p>
        </p:txBody>
      </p:sp>
      <p:sp>
        <p:nvSpPr>
          <p:cNvPr id="1354" name="Google Shape;1354;p69"/>
          <p:cNvSpPr/>
          <p:nvPr/>
        </p:nvSpPr>
        <p:spPr>
          <a:xfrm>
            <a:off x="2939050" y="2637575"/>
            <a:ext cx="13503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a:t>
            </a:r>
            <a:endParaRPr b="0" i="0" sz="1400" u="none" cap="none" strike="noStrike">
              <a:solidFill>
                <a:srgbClr val="000000"/>
              </a:solidFill>
              <a:latin typeface="Proxima Nova"/>
              <a:ea typeface="Proxima Nova"/>
              <a:cs typeface="Proxima Nova"/>
              <a:sym typeface="Proxima Nova"/>
            </a:endParaRPr>
          </a:p>
        </p:txBody>
      </p:sp>
      <p:sp>
        <p:nvSpPr>
          <p:cNvPr id="1355" name="Google Shape;1355;p69"/>
          <p:cNvSpPr/>
          <p:nvPr/>
        </p:nvSpPr>
        <p:spPr>
          <a:xfrm>
            <a:off x="2939050" y="2947475"/>
            <a:ext cx="13503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a:t>
            </a:r>
            <a:endParaRPr b="0" i="0" sz="1400" u="none" cap="none" strike="noStrike">
              <a:solidFill>
                <a:srgbClr val="000000"/>
              </a:solidFill>
              <a:latin typeface="Proxima Nova"/>
              <a:ea typeface="Proxima Nova"/>
              <a:cs typeface="Proxima Nova"/>
              <a:sym typeface="Proxima Nova"/>
            </a:endParaRPr>
          </a:p>
        </p:txBody>
      </p:sp>
      <p:cxnSp>
        <p:nvCxnSpPr>
          <p:cNvPr id="1356" name="Google Shape;1356;p69"/>
          <p:cNvCxnSpPr>
            <a:stCxn id="1355" idx="3"/>
          </p:cNvCxnSpPr>
          <p:nvPr/>
        </p:nvCxnSpPr>
        <p:spPr>
          <a:xfrm>
            <a:off x="4289350" y="3102425"/>
            <a:ext cx="177600" cy="1800"/>
          </a:xfrm>
          <a:prstGeom prst="straightConnector1">
            <a:avLst/>
          </a:prstGeom>
          <a:noFill/>
          <a:ln cap="flat" cmpd="sng" w="9525">
            <a:solidFill>
              <a:srgbClr val="595959"/>
            </a:solidFill>
            <a:prstDash val="solid"/>
            <a:round/>
            <a:headEnd len="sm" w="sm" type="none"/>
            <a:tailEnd len="med" w="med" type="triangle"/>
          </a:ln>
        </p:spPr>
      </p:cxnSp>
      <p:sp>
        <p:nvSpPr>
          <p:cNvPr id="1357" name="Google Shape;1357;p69"/>
          <p:cNvSpPr/>
          <p:nvPr/>
        </p:nvSpPr>
        <p:spPr>
          <a:xfrm>
            <a:off x="4466950" y="2907725"/>
            <a:ext cx="9585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sorted run of 4 pages</a:t>
            </a:r>
            <a:endParaRPr b="0" i="0" sz="1400" u="none" cap="none" strike="noStrike">
              <a:solidFill>
                <a:srgbClr val="000000"/>
              </a:solidFill>
              <a:latin typeface="Proxima Nova"/>
              <a:ea typeface="Proxima Nova"/>
              <a:cs typeface="Proxima Nova"/>
              <a:sym typeface="Proxima Nova"/>
            </a:endParaRPr>
          </a:p>
        </p:txBody>
      </p:sp>
      <p:sp>
        <p:nvSpPr>
          <p:cNvPr id="1358" name="Google Shape;1358;p69"/>
          <p:cNvSpPr/>
          <p:nvPr/>
        </p:nvSpPr>
        <p:spPr>
          <a:xfrm>
            <a:off x="1611250" y="2209525"/>
            <a:ext cx="10962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data page</a:t>
            </a:r>
            <a:endParaRPr b="0" i="0" sz="1400" u="none" cap="none" strike="noStrike">
              <a:solidFill>
                <a:srgbClr val="000000"/>
              </a:solidFill>
              <a:latin typeface="Proxima Nova"/>
              <a:ea typeface="Proxima Nova"/>
              <a:cs typeface="Proxima Nova"/>
              <a:sym typeface="Proxima Nova"/>
            </a:endParaRPr>
          </a:p>
        </p:txBody>
      </p:sp>
      <p:cxnSp>
        <p:nvCxnSpPr>
          <p:cNvPr id="1359" name="Google Shape;1359;p69"/>
          <p:cNvCxnSpPr>
            <a:endCxn id="1353" idx="1"/>
          </p:cNvCxnSpPr>
          <p:nvPr/>
        </p:nvCxnSpPr>
        <p:spPr>
          <a:xfrm>
            <a:off x="2707150" y="2363525"/>
            <a:ext cx="231900" cy="119100"/>
          </a:xfrm>
          <a:prstGeom prst="straightConnector1">
            <a:avLst/>
          </a:prstGeom>
          <a:noFill/>
          <a:ln cap="flat" cmpd="sng" w="9525">
            <a:solidFill>
              <a:srgbClr val="595959"/>
            </a:solidFill>
            <a:prstDash val="solid"/>
            <a:round/>
            <a:headEnd len="sm" w="sm" type="none"/>
            <a:tailEnd len="med" w="med" type="triangle"/>
          </a:ln>
        </p:spPr>
      </p:cxnSp>
      <p:cxnSp>
        <p:nvCxnSpPr>
          <p:cNvPr id="1360" name="Google Shape;1360;p69"/>
          <p:cNvCxnSpPr>
            <a:endCxn id="1354" idx="1"/>
          </p:cNvCxnSpPr>
          <p:nvPr/>
        </p:nvCxnSpPr>
        <p:spPr>
          <a:xfrm>
            <a:off x="2707150" y="2715425"/>
            <a:ext cx="231900" cy="77100"/>
          </a:xfrm>
          <a:prstGeom prst="straightConnector1">
            <a:avLst/>
          </a:prstGeom>
          <a:noFill/>
          <a:ln cap="flat" cmpd="sng" w="9525">
            <a:solidFill>
              <a:srgbClr val="595959"/>
            </a:solidFill>
            <a:prstDash val="solid"/>
            <a:round/>
            <a:headEnd len="sm" w="sm" type="none"/>
            <a:tailEnd len="med" w="med" type="triangle"/>
          </a:ln>
        </p:spPr>
      </p:cxnSp>
      <p:sp>
        <p:nvSpPr>
          <p:cNvPr id="1361" name="Google Shape;1361;p69"/>
          <p:cNvSpPr/>
          <p:nvPr/>
        </p:nvSpPr>
        <p:spPr>
          <a:xfrm>
            <a:off x="2939050" y="3259175"/>
            <a:ext cx="13503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a:t>
            </a:r>
            <a:endParaRPr b="0" i="0" sz="1400" u="none" cap="none" strike="noStrike">
              <a:solidFill>
                <a:srgbClr val="000000"/>
              </a:solidFill>
              <a:latin typeface="Proxima Nova"/>
              <a:ea typeface="Proxima Nova"/>
              <a:cs typeface="Proxima Nova"/>
              <a:sym typeface="Proxima Nova"/>
            </a:endParaRPr>
          </a:p>
        </p:txBody>
      </p:sp>
      <p:sp>
        <p:nvSpPr>
          <p:cNvPr id="1362" name="Google Shape;1362;p69"/>
          <p:cNvSpPr/>
          <p:nvPr/>
        </p:nvSpPr>
        <p:spPr>
          <a:xfrm>
            <a:off x="1611250" y="2560800"/>
            <a:ext cx="10962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data page</a:t>
            </a:r>
            <a:endParaRPr b="0" i="0" sz="1400" u="none" cap="none" strike="noStrike">
              <a:solidFill>
                <a:srgbClr val="000000"/>
              </a:solidFill>
              <a:latin typeface="Proxima Nova"/>
              <a:ea typeface="Proxima Nova"/>
              <a:cs typeface="Proxima Nova"/>
              <a:sym typeface="Proxima Nova"/>
            </a:endParaRPr>
          </a:p>
        </p:txBody>
      </p:sp>
      <p:cxnSp>
        <p:nvCxnSpPr>
          <p:cNvPr id="1363" name="Google Shape;1363;p69"/>
          <p:cNvCxnSpPr>
            <a:endCxn id="1355" idx="1"/>
          </p:cNvCxnSpPr>
          <p:nvPr/>
        </p:nvCxnSpPr>
        <p:spPr>
          <a:xfrm>
            <a:off x="2707150" y="3066425"/>
            <a:ext cx="231900" cy="36000"/>
          </a:xfrm>
          <a:prstGeom prst="straightConnector1">
            <a:avLst/>
          </a:prstGeom>
          <a:noFill/>
          <a:ln cap="flat" cmpd="sng" w="9525">
            <a:solidFill>
              <a:srgbClr val="595959"/>
            </a:solidFill>
            <a:prstDash val="solid"/>
            <a:round/>
            <a:headEnd len="sm" w="sm" type="none"/>
            <a:tailEnd len="med" w="med" type="triangle"/>
          </a:ln>
        </p:spPr>
      </p:cxnSp>
      <p:sp>
        <p:nvSpPr>
          <p:cNvPr id="1364" name="Google Shape;1364;p69"/>
          <p:cNvSpPr/>
          <p:nvPr/>
        </p:nvSpPr>
        <p:spPr>
          <a:xfrm>
            <a:off x="1611250" y="2912075"/>
            <a:ext cx="10962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data page</a:t>
            </a:r>
            <a:endParaRPr b="0" i="0" sz="1400" u="none" cap="none" strike="noStrike">
              <a:solidFill>
                <a:srgbClr val="000000"/>
              </a:solidFill>
              <a:latin typeface="Proxima Nova"/>
              <a:ea typeface="Proxima Nova"/>
              <a:cs typeface="Proxima Nova"/>
              <a:sym typeface="Proxima Nova"/>
            </a:endParaRPr>
          </a:p>
        </p:txBody>
      </p:sp>
      <p:cxnSp>
        <p:nvCxnSpPr>
          <p:cNvPr id="1365" name="Google Shape;1365;p69"/>
          <p:cNvCxnSpPr>
            <a:endCxn id="1361" idx="1"/>
          </p:cNvCxnSpPr>
          <p:nvPr/>
        </p:nvCxnSpPr>
        <p:spPr>
          <a:xfrm flipH="1" rot="10800000">
            <a:off x="2707150" y="3414125"/>
            <a:ext cx="231900" cy="3600"/>
          </a:xfrm>
          <a:prstGeom prst="straightConnector1">
            <a:avLst/>
          </a:prstGeom>
          <a:noFill/>
          <a:ln cap="flat" cmpd="sng" w="9525">
            <a:solidFill>
              <a:srgbClr val="595959"/>
            </a:solidFill>
            <a:prstDash val="solid"/>
            <a:round/>
            <a:headEnd len="sm" w="sm" type="none"/>
            <a:tailEnd len="med" w="med" type="triangle"/>
          </a:ln>
        </p:spPr>
      </p:cxnSp>
      <p:sp>
        <p:nvSpPr>
          <p:cNvPr id="1366" name="Google Shape;1366;p69"/>
          <p:cNvSpPr/>
          <p:nvPr/>
        </p:nvSpPr>
        <p:spPr>
          <a:xfrm>
            <a:off x="1611250" y="3263350"/>
            <a:ext cx="10962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data page</a:t>
            </a:r>
            <a:endParaRPr b="0" i="0" sz="1400" u="none" cap="none" strike="noStrike">
              <a:solidFill>
                <a:srgbClr val="000000"/>
              </a:solidFill>
              <a:latin typeface="Proxima Nova"/>
              <a:ea typeface="Proxima Nova"/>
              <a:cs typeface="Proxima Nova"/>
              <a:sym typeface="Proxima Nova"/>
            </a:endParaRPr>
          </a:p>
        </p:txBody>
      </p:sp>
      <p:sp>
        <p:nvSpPr>
          <p:cNvPr id="1367" name="Google Shape;1367;p69"/>
          <p:cNvSpPr txBox="1"/>
          <p:nvPr/>
        </p:nvSpPr>
        <p:spPr>
          <a:xfrm>
            <a:off x="385425" y="3904200"/>
            <a:ext cx="7147500" cy="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This process happens once for each of our ceil(108/4) = </a:t>
            </a:r>
            <a:r>
              <a:rPr b="1" i="0" lang="en" sz="1400" u="none" cap="none" strike="noStrike">
                <a:solidFill>
                  <a:srgbClr val="FF0000"/>
                </a:solidFill>
                <a:latin typeface="Proxima Nova"/>
                <a:ea typeface="Proxima Nova"/>
                <a:cs typeface="Proxima Nova"/>
                <a:sym typeface="Proxima Nova"/>
              </a:rPr>
              <a:t>27 runs</a:t>
            </a:r>
            <a:r>
              <a:rPr b="0" i="0" lang="en" sz="1400" u="none" cap="none" strike="noStrike">
                <a:solidFill>
                  <a:srgbClr val="000000"/>
                </a:solidFill>
                <a:latin typeface="Proxima Nova"/>
                <a:ea typeface="Proxima Nova"/>
                <a:cs typeface="Proxima Nova"/>
                <a:sym typeface="Proxima Nova"/>
              </a:rPr>
              <a:t> because we have 108 pages total, and we sort 4 pages each time.</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1" name="Shape 1371"/>
        <p:cNvGrpSpPr/>
        <p:nvPr/>
      </p:nvGrpSpPr>
      <p:grpSpPr>
        <a:xfrm>
          <a:off x="0" y="0"/>
          <a:ext cx="0" cy="0"/>
          <a:chOff x="0" y="0"/>
          <a:chExt cx="0" cy="0"/>
        </a:xfrm>
      </p:grpSpPr>
      <p:sp>
        <p:nvSpPr>
          <p:cNvPr id="1372" name="Google Shape;1372;p70"/>
          <p:cNvSpPr txBox="1"/>
          <p:nvPr>
            <p:ph idx="1" type="body"/>
          </p:nvPr>
        </p:nvSpPr>
        <p:spPr>
          <a:xfrm>
            <a:off x="311700" y="1152475"/>
            <a:ext cx="8425800" cy="736800"/>
          </a:xfrm>
          <a:prstGeom prst="rect">
            <a:avLst/>
          </a:prstGeom>
          <a:noFill/>
          <a:ln>
            <a:noFill/>
          </a:ln>
        </p:spPr>
        <p:txBody>
          <a:bodyPr anchorCtr="0" anchor="t" bIns="91425" lIns="91425" spcFirstLastPara="1" rIns="91425" wrap="square" tIns="91425">
            <a:normAutofit fontScale="32500"/>
          </a:bodyPr>
          <a:lstStyle/>
          <a:p>
            <a:pPr indent="0" lvl="0" marL="0" rtl="0" algn="l">
              <a:lnSpc>
                <a:spcPct val="115000"/>
              </a:lnSpc>
              <a:spcBef>
                <a:spcPts val="0"/>
              </a:spcBef>
              <a:spcAft>
                <a:spcPts val="0"/>
              </a:spcAft>
              <a:buSzPct val="346153"/>
              <a:buNone/>
            </a:pPr>
            <a:r>
              <a:rPr lang="en" sz="1600"/>
              <a:t>B=4, N=108: </a:t>
            </a:r>
            <a:r>
              <a:rPr b="1" lang="en" sz="1600">
                <a:solidFill>
                  <a:srgbClr val="FF0000"/>
                </a:solidFill>
              </a:rPr>
              <a:t>Pass 2 - 108 IOs (Read) + 108 IOs (Write)</a:t>
            </a:r>
            <a:endParaRPr sz="1600"/>
          </a:p>
          <a:p>
            <a:pPr indent="0" lvl="0" marL="0" rtl="0" algn="l">
              <a:lnSpc>
                <a:spcPct val="115000"/>
              </a:lnSpc>
              <a:spcBef>
                <a:spcPts val="0"/>
              </a:spcBef>
              <a:spcAft>
                <a:spcPts val="0"/>
              </a:spcAft>
              <a:buClr>
                <a:schemeClr val="dk1"/>
              </a:buClr>
              <a:buSzPct val="68750"/>
              <a:buFont typeface="Arial"/>
              <a:buNone/>
            </a:pPr>
            <a:r>
              <a:rPr lang="en" sz="1600"/>
              <a:t>Load B-1 data pages into memory, sort all values in memory, write sorted runs back to disk</a:t>
            </a:r>
            <a:r>
              <a:rPr b="1" lang="en" sz="1600">
                <a:solidFill>
                  <a:srgbClr val="FF0000"/>
                </a:solidFill>
              </a:rPr>
              <a:t> </a:t>
            </a:r>
            <a:endParaRPr b="1" sz="1600">
              <a:solidFill>
                <a:srgbClr val="FF0000"/>
              </a:solidFill>
            </a:endParaRPr>
          </a:p>
          <a:p>
            <a:pPr indent="0" lvl="0" marL="0" rtl="0" algn="l">
              <a:lnSpc>
                <a:spcPct val="115000"/>
              </a:lnSpc>
              <a:spcBef>
                <a:spcPts val="0"/>
              </a:spcBef>
              <a:spcAft>
                <a:spcPts val="0"/>
              </a:spcAft>
              <a:buClr>
                <a:schemeClr val="dk1"/>
              </a:buClr>
              <a:buSzPct val="68750"/>
              <a:buFont typeface="Arial"/>
              <a:buNone/>
            </a:pPr>
            <a:r>
              <a:t/>
            </a:r>
            <a:endParaRPr sz="1600"/>
          </a:p>
          <a:p>
            <a:pPr indent="0" lvl="0" marL="457200" rtl="0" algn="l">
              <a:lnSpc>
                <a:spcPct val="115000"/>
              </a:lnSpc>
              <a:spcBef>
                <a:spcPts val="0"/>
              </a:spcBef>
              <a:spcAft>
                <a:spcPts val="0"/>
              </a:spcAft>
              <a:buClr>
                <a:schemeClr val="dk1"/>
              </a:buClr>
              <a:buSzPct val="68750"/>
              <a:buFont typeface="Arial"/>
              <a:buNone/>
            </a:pPr>
            <a:r>
              <a:t/>
            </a:r>
            <a:endParaRPr sz="1600"/>
          </a:p>
          <a:p>
            <a:pPr indent="0" lvl="0" marL="0" marR="0" rtl="0" algn="l">
              <a:lnSpc>
                <a:spcPct val="115000"/>
              </a:lnSpc>
              <a:spcBef>
                <a:spcPts val="0"/>
              </a:spcBef>
              <a:spcAft>
                <a:spcPts val="0"/>
              </a:spcAft>
              <a:buSzPct val="346153"/>
              <a:buNone/>
            </a:pPr>
            <a:r>
              <a:t/>
            </a:r>
            <a:endParaRPr sz="1600"/>
          </a:p>
          <a:p>
            <a:pPr indent="0" lvl="0" marL="457200" marR="0" rtl="0" algn="l">
              <a:lnSpc>
                <a:spcPct val="115000"/>
              </a:lnSpc>
              <a:spcBef>
                <a:spcPts val="0"/>
              </a:spcBef>
              <a:spcAft>
                <a:spcPts val="0"/>
              </a:spcAft>
              <a:buSzPct val="346153"/>
              <a:buNone/>
            </a:pPr>
            <a:r>
              <a:t/>
            </a:r>
            <a:endParaRPr sz="1600"/>
          </a:p>
        </p:txBody>
      </p:sp>
      <p:sp>
        <p:nvSpPr>
          <p:cNvPr id="1373" name="Google Shape;1373;p7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Worksheet - Sorting (a) - (c)</a:t>
            </a:r>
            <a:endParaRPr sz="3000"/>
          </a:p>
        </p:txBody>
      </p:sp>
      <p:sp>
        <p:nvSpPr>
          <p:cNvPr id="1374" name="Google Shape;1374;p70"/>
          <p:cNvSpPr/>
          <p:nvPr/>
        </p:nvSpPr>
        <p:spPr>
          <a:xfrm>
            <a:off x="3427900" y="2390650"/>
            <a:ext cx="1350300" cy="3099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a:t>
            </a:r>
            <a:endParaRPr b="0" i="0" sz="1400" u="none" cap="none" strike="noStrike">
              <a:solidFill>
                <a:srgbClr val="000000"/>
              </a:solidFill>
              <a:latin typeface="Proxima Nova"/>
              <a:ea typeface="Proxima Nova"/>
              <a:cs typeface="Proxima Nova"/>
              <a:sym typeface="Proxima Nova"/>
            </a:endParaRPr>
          </a:p>
        </p:txBody>
      </p:sp>
      <p:sp>
        <p:nvSpPr>
          <p:cNvPr id="1375" name="Google Shape;1375;p70"/>
          <p:cNvSpPr/>
          <p:nvPr/>
        </p:nvSpPr>
        <p:spPr>
          <a:xfrm>
            <a:off x="3427900" y="2700550"/>
            <a:ext cx="13503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a:t>
            </a:r>
            <a:endParaRPr b="0" i="0" sz="1400" u="none" cap="none" strike="noStrike">
              <a:solidFill>
                <a:srgbClr val="000000"/>
              </a:solidFill>
              <a:latin typeface="Proxima Nova"/>
              <a:ea typeface="Proxima Nova"/>
              <a:cs typeface="Proxima Nova"/>
              <a:sym typeface="Proxima Nova"/>
            </a:endParaRPr>
          </a:p>
        </p:txBody>
      </p:sp>
      <p:sp>
        <p:nvSpPr>
          <p:cNvPr id="1376" name="Google Shape;1376;p70"/>
          <p:cNvSpPr/>
          <p:nvPr/>
        </p:nvSpPr>
        <p:spPr>
          <a:xfrm>
            <a:off x="3427900" y="3317550"/>
            <a:ext cx="13503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a:t>
            </a:r>
            <a:endParaRPr b="0" i="0" sz="1400" u="none" cap="none" strike="noStrike">
              <a:solidFill>
                <a:srgbClr val="000000"/>
              </a:solidFill>
              <a:latin typeface="Proxima Nova"/>
              <a:ea typeface="Proxima Nova"/>
              <a:cs typeface="Proxima Nova"/>
              <a:sym typeface="Proxima Nova"/>
            </a:endParaRPr>
          </a:p>
        </p:txBody>
      </p:sp>
      <p:cxnSp>
        <p:nvCxnSpPr>
          <p:cNvPr id="1377" name="Google Shape;1377;p70"/>
          <p:cNvCxnSpPr>
            <a:stCxn id="1376" idx="3"/>
          </p:cNvCxnSpPr>
          <p:nvPr/>
        </p:nvCxnSpPr>
        <p:spPr>
          <a:xfrm>
            <a:off x="4778200" y="3472500"/>
            <a:ext cx="177600" cy="1800"/>
          </a:xfrm>
          <a:prstGeom prst="straightConnector1">
            <a:avLst/>
          </a:prstGeom>
          <a:noFill/>
          <a:ln cap="flat" cmpd="sng" w="9525">
            <a:solidFill>
              <a:srgbClr val="595959"/>
            </a:solidFill>
            <a:prstDash val="solid"/>
            <a:round/>
            <a:headEnd len="sm" w="sm" type="none"/>
            <a:tailEnd len="med" w="med" type="triangle"/>
          </a:ln>
        </p:spPr>
      </p:cxnSp>
      <p:sp>
        <p:nvSpPr>
          <p:cNvPr id="1378" name="Google Shape;1378;p70"/>
          <p:cNvSpPr/>
          <p:nvPr/>
        </p:nvSpPr>
        <p:spPr>
          <a:xfrm>
            <a:off x="4955800" y="3258350"/>
            <a:ext cx="12474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sorted run of 12 pages</a:t>
            </a:r>
            <a:endParaRPr b="0" i="0" sz="1400" u="none" cap="none" strike="noStrike">
              <a:solidFill>
                <a:srgbClr val="000000"/>
              </a:solidFill>
              <a:latin typeface="Proxima Nova"/>
              <a:ea typeface="Proxima Nova"/>
              <a:cs typeface="Proxima Nova"/>
              <a:sym typeface="Proxima Nova"/>
            </a:endParaRPr>
          </a:p>
        </p:txBody>
      </p:sp>
      <p:sp>
        <p:nvSpPr>
          <p:cNvPr id="1379" name="Google Shape;1379;p70"/>
          <p:cNvSpPr/>
          <p:nvPr/>
        </p:nvSpPr>
        <p:spPr>
          <a:xfrm>
            <a:off x="902510" y="2314550"/>
            <a:ext cx="2297400" cy="360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sorted run of 4 pages</a:t>
            </a:r>
            <a:endParaRPr b="0" i="0" sz="1400" u="none" cap="none" strike="noStrike">
              <a:solidFill>
                <a:srgbClr val="000000"/>
              </a:solidFill>
              <a:latin typeface="Proxima Nova"/>
              <a:ea typeface="Proxima Nova"/>
              <a:cs typeface="Proxima Nova"/>
              <a:sym typeface="Proxima Nova"/>
            </a:endParaRPr>
          </a:p>
        </p:txBody>
      </p:sp>
      <p:cxnSp>
        <p:nvCxnSpPr>
          <p:cNvPr id="1380" name="Google Shape;1380;p70"/>
          <p:cNvCxnSpPr/>
          <p:nvPr/>
        </p:nvCxnSpPr>
        <p:spPr>
          <a:xfrm>
            <a:off x="3199910" y="2544859"/>
            <a:ext cx="228000" cy="900"/>
          </a:xfrm>
          <a:prstGeom prst="straightConnector1">
            <a:avLst/>
          </a:prstGeom>
          <a:noFill/>
          <a:ln cap="flat" cmpd="sng" w="9525">
            <a:solidFill>
              <a:srgbClr val="595959"/>
            </a:solidFill>
            <a:prstDash val="solid"/>
            <a:round/>
            <a:headEnd len="sm" w="sm" type="none"/>
            <a:tailEnd len="med" w="med" type="triangle"/>
          </a:ln>
        </p:spPr>
      </p:cxnSp>
      <p:sp>
        <p:nvSpPr>
          <p:cNvPr id="1381" name="Google Shape;1381;p70"/>
          <p:cNvSpPr/>
          <p:nvPr/>
        </p:nvSpPr>
        <p:spPr>
          <a:xfrm>
            <a:off x="3427900" y="3010450"/>
            <a:ext cx="13503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a:t>
            </a:r>
            <a:endParaRPr b="0" i="0" sz="1400" u="none" cap="none" strike="noStrike">
              <a:solidFill>
                <a:srgbClr val="000000"/>
              </a:solidFill>
              <a:latin typeface="Proxima Nova"/>
              <a:ea typeface="Proxima Nova"/>
              <a:cs typeface="Proxima Nova"/>
              <a:sym typeface="Proxima Nova"/>
            </a:endParaRPr>
          </a:p>
        </p:txBody>
      </p:sp>
      <p:sp>
        <p:nvSpPr>
          <p:cNvPr id="1382" name="Google Shape;1382;p70"/>
          <p:cNvSpPr txBox="1"/>
          <p:nvPr/>
        </p:nvSpPr>
        <p:spPr>
          <a:xfrm>
            <a:off x="385425" y="4007500"/>
            <a:ext cx="7703400" cy="87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We started off with 27 runs of 4 pages each. We can merge B-1 = 3 runs at a time, so we produce ceil(27/3) = </a:t>
            </a:r>
            <a:r>
              <a:rPr b="1" i="0" lang="en" sz="1400" u="none" cap="none" strike="noStrike">
                <a:solidFill>
                  <a:srgbClr val="FF0000"/>
                </a:solidFill>
                <a:latin typeface="Proxima Nova"/>
                <a:ea typeface="Proxima Nova"/>
                <a:cs typeface="Proxima Nova"/>
                <a:sym typeface="Proxima Nova"/>
              </a:rPr>
              <a:t>9 runs</a:t>
            </a:r>
            <a:r>
              <a:rPr b="0" i="0" lang="en" sz="1400" u="none" cap="none" strike="noStrike">
                <a:solidFill>
                  <a:srgbClr val="000000"/>
                </a:solidFill>
                <a:latin typeface="Proxima Nova"/>
                <a:ea typeface="Proxima Nova"/>
                <a:cs typeface="Proxima Nova"/>
                <a:sym typeface="Proxima Nova"/>
              </a:rPr>
              <a:t> of 4*3 = 12 pages at the end of Pass 2. </a:t>
            </a:r>
            <a:endParaRPr b="0" i="0" sz="1400" u="none" cap="none" strike="noStrike">
              <a:solidFill>
                <a:srgbClr val="000000"/>
              </a:solidFill>
              <a:latin typeface="Proxima Nova"/>
              <a:ea typeface="Proxima Nova"/>
              <a:cs typeface="Proxima Nova"/>
              <a:sym typeface="Proxima Nova"/>
            </a:endParaRPr>
          </a:p>
        </p:txBody>
      </p:sp>
      <p:sp>
        <p:nvSpPr>
          <p:cNvPr id="1383" name="Google Shape;1383;p70"/>
          <p:cNvSpPr/>
          <p:nvPr/>
        </p:nvSpPr>
        <p:spPr>
          <a:xfrm>
            <a:off x="902510" y="2675400"/>
            <a:ext cx="2297400" cy="360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sorted run of 4 pages</a:t>
            </a:r>
            <a:endParaRPr b="0" i="0" sz="1400" u="none" cap="none" strike="noStrike">
              <a:solidFill>
                <a:srgbClr val="000000"/>
              </a:solidFill>
              <a:latin typeface="Proxima Nova"/>
              <a:ea typeface="Proxima Nova"/>
              <a:cs typeface="Proxima Nova"/>
              <a:sym typeface="Proxima Nova"/>
            </a:endParaRPr>
          </a:p>
        </p:txBody>
      </p:sp>
      <p:cxnSp>
        <p:nvCxnSpPr>
          <p:cNvPr id="1384" name="Google Shape;1384;p70"/>
          <p:cNvCxnSpPr/>
          <p:nvPr/>
        </p:nvCxnSpPr>
        <p:spPr>
          <a:xfrm>
            <a:off x="3199910" y="2854759"/>
            <a:ext cx="228000" cy="900"/>
          </a:xfrm>
          <a:prstGeom prst="straightConnector1">
            <a:avLst/>
          </a:prstGeom>
          <a:noFill/>
          <a:ln cap="flat" cmpd="sng" w="9525">
            <a:solidFill>
              <a:srgbClr val="595959"/>
            </a:solidFill>
            <a:prstDash val="solid"/>
            <a:round/>
            <a:headEnd len="sm" w="sm" type="none"/>
            <a:tailEnd len="med" w="med" type="triangle"/>
          </a:ln>
        </p:spPr>
      </p:cxnSp>
      <p:sp>
        <p:nvSpPr>
          <p:cNvPr id="1385" name="Google Shape;1385;p70"/>
          <p:cNvSpPr/>
          <p:nvPr/>
        </p:nvSpPr>
        <p:spPr>
          <a:xfrm>
            <a:off x="902510" y="3035550"/>
            <a:ext cx="2297400" cy="360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sorted run of 4 pages</a:t>
            </a:r>
            <a:endParaRPr b="0" i="0" sz="1400" u="none" cap="none" strike="noStrike">
              <a:solidFill>
                <a:srgbClr val="000000"/>
              </a:solidFill>
              <a:latin typeface="Proxima Nova"/>
              <a:ea typeface="Proxima Nova"/>
              <a:cs typeface="Proxima Nova"/>
              <a:sym typeface="Proxima Nova"/>
            </a:endParaRPr>
          </a:p>
        </p:txBody>
      </p:sp>
      <p:cxnSp>
        <p:nvCxnSpPr>
          <p:cNvPr id="1386" name="Google Shape;1386;p70"/>
          <p:cNvCxnSpPr/>
          <p:nvPr/>
        </p:nvCxnSpPr>
        <p:spPr>
          <a:xfrm>
            <a:off x="3199910" y="3164059"/>
            <a:ext cx="228000" cy="900"/>
          </a:xfrm>
          <a:prstGeom prst="straightConnector1">
            <a:avLst/>
          </a:prstGeom>
          <a:noFill/>
          <a:ln cap="flat" cmpd="sng" w="9525">
            <a:solidFill>
              <a:srgbClr val="595959"/>
            </a:solidFill>
            <a:prstDash val="solid"/>
            <a:round/>
            <a:headEnd len="sm" w="sm" type="none"/>
            <a:tailEnd len="med" w="med" type="triangle"/>
          </a:ln>
        </p:spPr>
      </p:cxn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0" name="Shape 1390"/>
        <p:cNvGrpSpPr/>
        <p:nvPr/>
      </p:nvGrpSpPr>
      <p:grpSpPr>
        <a:xfrm>
          <a:off x="0" y="0"/>
          <a:ext cx="0" cy="0"/>
          <a:chOff x="0" y="0"/>
          <a:chExt cx="0" cy="0"/>
        </a:xfrm>
      </p:grpSpPr>
      <p:sp>
        <p:nvSpPr>
          <p:cNvPr id="1391" name="Google Shape;1391;p71"/>
          <p:cNvSpPr txBox="1"/>
          <p:nvPr>
            <p:ph idx="1" type="body"/>
          </p:nvPr>
        </p:nvSpPr>
        <p:spPr>
          <a:xfrm>
            <a:off x="311700" y="1152475"/>
            <a:ext cx="8425800" cy="736800"/>
          </a:xfrm>
          <a:prstGeom prst="rect">
            <a:avLst/>
          </a:prstGeom>
          <a:noFill/>
          <a:ln>
            <a:noFill/>
          </a:ln>
        </p:spPr>
        <p:txBody>
          <a:bodyPr anchorCtr="0" anchor="t" bIns="91425" lIns="91425" spcFirstLastPara="1" rIns="91425" wrap="square" tIns="91425">
            <a:normAutofit fontScale="32500"/>
          </a:bodyPr>
          <a:lstStyle/>
          <a:p>
            <a:pPr indent="0" lvl="0" marL="0" rtl="0" algn="l">
              <a:lnSpc>
                <a:spcPct val="115000"/>
              </a:lnSpc>
              <a:spcBef>
                <a:spcPts val="0"/>
              </a:spcBef>
              <a:spcAft>
                <a:spcPts val="0"/>
              </a:spcAft>
              <a:buSzPct val="346153"/>
              <a:buNone/>
            </a:pPr>
            <a:r>
              <a:rPr lang="en" sz="1600"/>
              <a:t>B=4, N=108: </a:t>
            </a:r>
            <a:r>
              <a:rPr b="1" lang="en" sz="1600">
                <a:solidFill>
                  <a:srgbClr val="FF0000"/>
                </a:solidFill>
              </a:rPr>
              <a:t>Pass 3 - 108 IOs (Read) + 108 IOs (Write)</a:t>
            </a:r>
            <a:endParaRPr sz="1600"/>
          </a:p>
          <a:p>
            <a:pPr indent="0" lvl="0" marL="0" rtl="0" algn="l">
              <a:lnSpc>
                <a:spcPct val="115000"/>
              </a:lnSpc>
              <a:spcBef>
                <a:spcPts val="0"/>
              </a:spcBef>
              <a:spcAft>
                <a:spcPts val="0"/>
              </a:spcAft>
              <a:buSzPct val="346153"/>
              <a:buNone/>
            </a:pPr>
            <a:r>
              <a:rPr lang="en" sz="1600"/>
              <a:t>Load B-1 data pages into memory, sort all values in memory, write sorted runs back to disk</a:t>
            </a:r>
            <a:r>
              <a:rPr b="1" lang="en" sz="1600">
                <a:solidFill>
                  <a:srgbClr val="FF0000"/>
                </a:solidFill>
              </a:rPr>
              <a:t> </a:t>
            </a:r>
            <a:endParaRPr b="1" sz="1600">
              <a:solidFill>
                <a:srgbClr val="FF0000"/>
              </a:solidFill>
            </a:endParaRPr>
          </a:p>
          <a:p>
            <a:pPr indent="0" lvl="0" marL="0" rtl="0" algn="l">
              <a:lnSpc>
                <a:spcPct val="115000"/>
              </a:lnSpc>
              <a:spcBef>
                <a:spcPts val="0"/>
              </a:spcBef>
              <a:spcAft>
                <a:spcPts val="0"/>
              </a:spcAft>
              <a:buClr>
                <a:schemeClr val="dk1"/>
              </a:buClr>
              <a:buSzPct val="68750"/>
              <a:buFont typeface="Arial"/>
              <a:buNone/>
            </a:pPr>
            <a:r>
              <a:t/>
            </a:r>
            <a:endParaRPr sz="1600"/>
          </a:p>
          <a:p>
            <a:pPr indent="0" lvl="0" marL="457200" rtl="0" algn="l">
              <a:lnSpc>
                <a:spcPct val="115000"/>
              </a:lnSpc>
              <a:spcBef>
                <a:spcPts val="0"/>
              </a:spcBef>
              <a:spcAft>
                <a:spcPts val="0"/>
              </a:spcAft>
              <a:buClr>
                <a:schemeClr val="dk1"/>
              </a:buClr>
              <a:buSzPct val="68750"/>
              <a:buFont typeface="Arial"/>
              <a:buNone/>
            </a:pPr>
            <a:r>
              <a:t/>
            </a:r>
            <a:endParaRPr sz="1600"/>
          </a:p>
          <a:p>
            <a:pPr indent="0" lvl="0" marL="0" marR="0" rtl="0" algn="l">
              <a:lnSpc>
                <a:spcPct val="115000"/>
              </a:lnSpc>
              <a:spcBef>
                <a:spcPts val="0"/>
              </a:spcBef>
              <a:spcAft>
                <a:spcPts val="0"/>
              </a:spcAft>
              <a:buSzPct val="346153"/>
              <a:buNone/>
            </a:pPr>
            <a:r>
              <a:t/>
            </a:r>
            <a:endParaRPr sz="1600"/>
          </a:p>
          <a:p>
            <a:pPr indent="0" lvl="0" marL="457200" marR="0" rtl="0" algn="l">
              <a:lnSpc>
                <a:spcPct val="115000"/>
              </a:lnSpc>
              <a:spcBef>
                <a:spcPts val="0"/>
              </a:spcBef>
              <a:spcAft>
                <a:spcPts val="0"/>
              </a:spcAft>
              <a:buSzPct val="346153"/>
              <a:buNone/>
            </a:pPr>
            <a:r>
              <a:t/>
            </a:r>
            <a:endParaRPr sz="1600"/>
          </a:p>
        </p:txBody>
      </p:sp>
      <p:sp>
        <p:nvSpPr>
          <p:cNvPr id="1392" name="Google Shape;1392;p7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Worksheet - Sorting (a) - (c)</a:t>
            </a:r>
            <a:endParaRPr sz="3000"/>
          </a:p>
        </p:txBody>
      </p:sp>
      <p:sp>
        <p:nvSpPr>
          <p:cNvPr id="1393" name="Google Shape;1393;p71"/>
          <p:cNvSpPr/>
          <p:nvPr/>
        </p:nvSpPr>
        <p:spPr>
          <a:xfrm>
            <a:off x="3427900" y="2390650"/>
            <a:ext cx="1350300" cy="3099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a:t>
            </a:r>
            <a:endParaRPr b="0" i="0" sz="1400" u="none" cap="none" strike="noStrike">
              <a:solidFill>
                <a:srgbClr val="000000"/>
              </a:solidFill>
              <a:latin typeface="Proxima Nova"/>
              <a:ea typeface="Proxima Nova"/>
              <a:cs typeface="Proxima Nova"/>
              <a:sym typeface="Proxima Nova"/>
            </a:endParaRPr>
          </a:p>
        </p:txBody>
      </p:sp>
      <p:sp>
        <p:nvSpPr>
          <p:cNvPr id="1394" name="Google Shape;1394;p71"/>
          <p:cNvSpPr/>
          <p:nvPr/>
        </p:nvSpPr>
        <p:spPr>
          <a:xfrm>
            <a:off x="3427900" y="2700550"/>
            <a:ext cx="13503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a:t>
            </a:r>
            <a:endParaRPr b="0" i="0" sz="1400" u="none" cap="none" strike="noStrike">
              <a:solidFill>
                <a:srgbClr val="000000"/>
              </a:solidFill>
              <a:latin typeface="Proxima Nova"/>
              <a:ea typeface="Proxima Nova"/>
              <a:cs typeface="Proxima Nova"/>
              <a:sym typeface="Proxima Nova"/>
            </a:endParaRPr>
          </a:p>
        </p:txBody>
      </p:sp>
      <p:sp>
        <p:nvSpPr>
          <p:cNvPr id="1395" name="Google Shape;1395;p71"/>
          <p:cNvSpPr/>
          <p:nvPr/>
        </p:nvSpPr>
        <p:spPr>
          <a:xfrm>
            <a:off x="3427900" y="3317550"/>
            <a:ext cx="13503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a:t>
            </a:r>
            <a:endParaRPr b="0" i="0" sz="1400" u="none" cap="none" strike="noStrike">
              <a:solidFill>
                <a:srgbClr val="000000"/>
              </a:solidFill>
              <a:latin typeface="Proxima Nova"/>
              <a:ea typeface="Proxima Nova"/>
              <a:cs typeface="Proxima Nova"/>
              <a:sym typeface="Proxima Nova"/>
            </a:endParaRPr>
          </a:p>
        </p:txBody>
      </p:sp>
      <p:cxnSp>
        <p:nvCxnSpPr>
          <p:cNvPr id="1396" name="Google Shape;1396;p71"/>
          <p:cNvCxnSpPr>
            <a:stCxn id="1395" idx="3"/>
          </p:cNvCxnSpPr>
          <p:nvPr/>
        </p:nvCxnSpPr>
        <p:spPr>
          <a:xfrm>
            <a:off x="4778200" y="3472500"/>
            <a:ext cx="177600" cy="1800"/>
          </a:xfrm>
          <a:prstGeom prst="straightConnector1">
            <a:avLst/>
          </a:prstGeom>
          <a:noFill/>
          <a:ln cap="flat" cmpd="sng" w="9525">
            <a:solidFill>
              <a:srgbClr val="595959"/>
            </a:solidFill>
            <a:prstDash val="solid"/>
            <a:round/>
            <a:headEnd len="sm" w="sm" type="none"/>
            <a:tailEnd len="med" w="med" type="triangle"/>
          </a:ln>
        </p:spPr>
      </p:cxnSp>
      <p:sp>
        <p:nvSpPr>
          <p:cNvPr id="1397" name="Google Shape;1397;p71"/>
          <p:cNvSpPr/>
          <p:nvPr/>
        </p:nvSpPr>
        <p:spPr>
          <a:xfrm>
            <a:off x="4955800" y="3258350"/>
            <a:ext cx="12333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sorted run of 36 pages</a:t>
            </a:r>
            <a:endParaRPr b="0" i="0" sz="1400" u="none" cap="none" strike="noStrike">
              <a:solidFill>
                <a:srgbClr val="000000"/>
              </a:solidFill>
              <a:latin typeface="Proxima Nova"/>
              <a:ea typeface="Proxima Nova"/>
              <a:cs typeface="Proxima Nova"/>
              <a:sym typeface="Proxima Nova"/>
            </a:endParaRPr>
          </a:p>
        </p:txBody>
      </p:sp>
      <p:sp>
        <p:nvSpPr>
          <p:cNvPr id="1398" name="Google Shape;1398;p71"/>
          <p:cNvSpPr/>
          <p:nvPr/>
        </p:nvSpPr>
        <p:spPr>
          <a:xfrm>
            <a:off x="932764" y="2390650"/>
            <a:ext cx="22671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sorted run of 12 pages</a:t>
            </a:r>
            <a:endParaRPr b="0" i="0" sz="1400" u="none" cap="none" strike="noStrike">
              <a:solidFill>
                <a:srgbClr val="000000"/>
              </a:solidFill>
              <a:latin typeface="Proxima Nova"/>
              <a:ea typeface="Proxima Nova"/>
              <a:cs typeface="Proxima Nova"/>
              <a:sym typeface="Proxima Nova"/>
            </a:endParaRPr>
          </a:p>
        </p:txBody>
      </p:sp>
      <p:cxnSp>
        <p:nvCxnSpPr>
          <p:cNvPr id="1399" name="Google Shape;1399;p71"/>
          <p:cNvCxnSpPr/>
          <p:nvPr/>
        </p:nvCxnSpPr>
        <p:spPr>
          <a:xfrm>
            <a:off x="3199910" y="2544859"/>
            <a:ext cx="228000" cy="900"/>
          </a:xfrm>
          <a:prstGeom prst="straightConnector1">
            <a:avLst/>
          </a:prstGeom>
          <a:noFill/>
          <a:ln cap="flat" cmpd="sng" w="9525">
            <a:solidFill>
              <a:srgbClr val="595959"/>
            </a:solidFill>
            <a:prstDash val="solid"/>
            <a:round/>
            <a:headEnd len="sm" w="sm" type="none"/>
            <a:tailEnd len="med" w="med" type="triangle"/>
          </a:ln>
        </p:spPr>
      </p:cxnSp>
      <p:sp>
        <p:nvSpPr>
          <p:cNvPr id="1400" name="Google Shape;1400;p71"/>
          <p:cNvSpPr/>
          <p:nvPr/>
        </p:nvSpPr>
        <p:spPr>
          <a:xfrm>
            <a:off x="3427900" y="3010450"/>
            <a:ext cx="13503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a:t>
            </a:r>
            <a:endParaRPr b="0" i="0" sz="1400" u="none" cap="none" strike="noStrike">
              <a:solidFill>
                <a:srgbClr val="000000"/>
              </a:solidFill>
              <a:latin typeface="Proxima Nova"/>
              <a:ea typeface="Proxima Nova"/>
              <a:cs typeface="Proxima Nova"/>
              <a:sym typeface="Proxima Nova"/>
            </a:endParaRPr>
          </a:p>
        </p:txBody>
      </p:sp>
      <p:sp>
        <p:nvSpPr>
          <p:cNvPr id="1401" name="Google Shape;1401;p71"/>
          <p:cNvSpPr txBox="1"/>
          <p:nvPr/>
        </p:nvSpPr>
        <p:spPr>
          <a:xfrm>
            <a:off x="385425" y="4032375"/>
            <a:ext cx="7595400" cy="84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We started off with 9 runs of 12 pages each. We can merge B-1 = 3 runs at a time, so we produce </a:t>
            </a:r>
            <a:r>
              <a:rPr b="0" i="0" lang="en" sz="1400" u="none" cap="none" strike="noStrike">
                <a:solidFill>
                  <a:schemeClr val="dk1"/>
                </a:solidFill>
                <a:latin typeface="Proxima Nova"/>
                <a:ea typeface="Proxima Nova"/>
                <a:cs typeface="Proxima Nova"/>
                <a:sym typeface="Proxima Nova"/>
              </a:rPr>
              <a:t>ceil(</a:t>
            </a:r>
            <a:r>
              <a:rPr b="0" i="0" lang="en" sz="1400" u="none" cap="none" strike="noStrike">
                <a:solidFill>
                  <a:srgbClr val="000000"/>
                </a:solidFill>
                <a:latin typeface="Proxima Nova"/>
                <a:ea typeface="Proxima Nova"/>
                <a:cs typeface="Proxima Nova"/>
                <a:sym typeface="Proxima Nova"/>
              </a:rPr>
              <a:t>9/3) = </a:t>
            </a:r>
            <a:r>
              <a:rPr b="1" i="0" lang="en" sz="1400" u="none" cap="none" strike="noStrike">
                <a:solidFill>
                  <a:srgbClr val="FF0000"/>
                </a:solidFill>
                <a:latin typeface="Proxima Nova"/>
                <a:ea typeface="Proxima Nova"/>
                <a:cs typeface="Proxima Nova"/>
                <a:sym typeface="Proxima Nova"/>
              </a:rPr>
              <a:t>3 runs</a:t>
            </a:r>
            <a:r>
              <a:rPr b="0" i="0" lang="en" sz="1400" u="none" cap="none" strike="noStrike">
                <a:solidFill>
                  <a:srgbClr val="000000"/>
                </a:solidFill>
                <a:latin typeface="Proxima Nova"/>
                <a:ea typeface="Proxima Nova"/>
                <a:cs typeface="Proxima Nova"/>
                <a:sym typeface="Proxima Nova"/>
              </a:rPr>
              <a:t> of 12*3 = 36 pages at the end of Pass 3. </a:t>
            </a:r>
            <a:endParaRPr b="0" i="0" sz="1400" u="none" cap="none" strike="noStrike">
              <a:solidFill>
                <a:srgbClr val="000000"/>
              </a:solidFill>
              <a:latin typeface="Proxima Nova"/>
              <a:ea typeface="Proxima Nova"/>
              <a:cs typeface="Proxima Nova"/>
              <a:sym typeface="Proxima Nova"/>
            </a:endParaRPr>
          </a:p>
        </p:txBody>
      </p:sp>
      <p:sp>
        <p:nvSpPr>
          <p:cNvPr id="1402" name="Google Shape;1402;p71"/>
          <p:cNvSpPr/>
          <p:nvPr/>
        </p:nvSpPr>
        <p:spPr>
          <a:xfrm>
            <a:off x="932625" y="2700550"/>
            <a:ext cx="22671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sorted run of 12 pages</a:t>
            </a:r>
            <a:endParaRPr b="0" i="0" sz="1400" u="none" cap="none" strike="noStrike">
              <a:solidFill>
                <a:srgbClr val="000000"/>
              </a:solidFill>
              <a:latin typeface="Proxima Nova"/>
              <a:ea typeface="Proxima Nova"/>
              <a:cs typeface="Proxima Nova"/>
              <a:sym typeface="Proxima Nova"/>
            </a:endParaRPr>
          </a:p>
        </p:txBody>
      </p:sp>
      <p:cxnSp>
        <p:nvCxnSpPr>
          <p:cNvPr id="1403" name="Google Shape;1403;p71"/>
          <p:cNvCxnSpPr/>
          <p:nvPr/>
        </p:nvCxnSpPr>
        <p:spPr>
          <a:xfrm>
            <a:off x="3199910" y="2854759"/>
            <a:ext cx="228000" cy="900"/>
          </a:xfrm>
          <a:prstGeom prst="straightConnector1">
            <a:avLst/>
          </a:prstGeom>
          <a:noFill/>
          <a:ln cap="flat" cmpd="sng" w="9525">
            <a:solidFill>
              <a:srgbClr val="595959"/>
            </a:solidFill>
            <a:prstDash val="solid"/>
            <a:round/>
            <a:headEnd len="sm" w="sm" type="none"/>
            <a:tailEnd len="med" w="med" type="triangle"/>
          </a:ln>
        </p:spPr>
      </p:cxnSp>
      <p:sp>
        <p:nvSpPr>
          <p:cNvPr id="1404" name="Google Shape;1404;p71"/>
          <p:cNvSpPr/>
          <p:nvPr/>
        </p:nvSpPr>
        <p:spPr>
          <a:xfrm>
            <a:off x="932625" y="3009850"/>
            <a:ext cx="22671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sorted run of 12 pages</a:t>
            </a:r>
            <a:endParaRPr b="0" i="0" sz="1400" u="none" cap="none" strike="noStrike">
              <a:solidFill>
                <a:srgbClr val="000000"/>
              </a:solidFill>
              <a:latin typeface="Proxima Nova"/>
              <a:ea typeface="Proxima Nova"/>
              <a:cs typeface="Proxima Nova"/>
              <a:sym typeface="Proxima Nova"/>
            </a:endParaRPr>
          </a:p>
        </p:txBody>
      </p:sp>
      <p:cxnSp>
        <p:nvCxnSpPr>
          <p:cNvPr id="1405" name="Google Shape;1405;p71"/>
          <p:cNvCxnSpPr/>
          <p:nvPr/>
        </p:nvCxnSpPr>
        <p:spPr>
          <a:xfrm>
            <a:off x="3199910" y="3164059"/>
            <a:ext cx="228000" cy="900"/>
          </a:xfrm>
          <a:prstGeom prst="straightConnector1">
            <a:avLst/>
          </a:prstGeom>
          <a:noFill/>
          <a:ln cap="flat" cmpd="sng" w="9525">
            <a:solidFill>
              <a:srgbClr val="595959"/>
            </a:solidFill>
            <a:prstDash val="solid"/>
            <a:round/>
            <a:headEnd len="sm" w="sm" type="none"/>
            <a:tailEnd len="med" w="med" type="triangle"/>
          </a:ln>
        </p:spPr>
      </p:cxn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9" name="Shape 1409"/>
        <p:cNvGrpSpPr/>
        <p:nvPr/>
      </p:nvGrpSpPr>
      <p:grpSpPr>
        <a:xfrm>
          <a:off x="0" y="0"/>
          <a:ext cx="0" cy="0"/>
          <a:chOff x="0" y="0"/>
          <a:chExt cx="0" cy="0"/>
        </a:xfrm>
      </p:grpSpPr>
      <p:sp>
        <p:nvSpPr>
          <p:cNvPr id="1410" name="Google Shape;1410;p72"/>
          <p:cNvSpPr txBox="1"/>
          <p:nvPr>
            <p:ph idx="1" type="body"/>
          </p:nvPr>
        </p:nvSpPr>
        <p:spPr>
          <a:xfrm>
            <a:off x="311700" y="1152475"/>
            <a:ext cx="8425800" cy="736800"/>
          </a:xfrm>
          <a:prstGeom prst="rect">
            <a:avLst/>
          </a:prstGeom>
          <a:noFill/>
          <a:ln>
            <a:noFill/>
          </a:ln>
        </p:spPr>
        <p:txBody>
          <a:bodyPr anchorCtr="0" anchor="t" bIns="91425" lIns="91425" spcFirstLastPara="1" rIns="91425" wrap="square" tIns="91425">
            <a:normAutofit fontScale="47500" lnSpcReduction="20000"/>
          </a:bodyPr>
          <a:lstStyle/>
          <a:p>
            <a:pPr indent="0" lvl="0" marL="0" rtl="0" algn="l">
              <a:lnSpc>
                <a:spcPct val="115000"/>
              </a:lnSpc>
              <a:spcBef>
                <a:spcPts val="0"/>
              </a:spcBef>
              <a:spcAft>
                <a:spcPts val="0"/>
              </a:spcAft>
              <a:buSzPct val="236841"/>
              <a:buNone/>
            </a:pPr>
            <a:r>
              <a:rPr lang="en" sz="1600"/>
              <a:t>B=4, N=108: </a:t>
            </a:r>
            <a:r>
              <a:rPr b="1" lang="en" sz="1600">
                <a:solidFill>
                  <a:srgbClr val="FF0000"/>
                </a:solidFill>
              </a:rPr>
              <a:t>Pass 4 - 108 IOs (Read) + 108 IOs (Write)</a:t>
            </a:r>
            <a:endParaRPr sz="1600"/>
          </a:p>
          <a:p>
            <a:pPr indent="0" lvl="0" marL="0" rtl="0" algn="l">
              <a:lnSpc>
                <a:spcPct val="115000"/>
              </a:lnSpc>
              <a:spcBef>
                <a:spcPts val="0"/>
              </a:spcBef>
              <a:spcAft>
                <a:spcPts val="0"/>
              </a:spcAft>
              <a:buClr>
                <a:schemeClr val="dk1"/>
              </a:buClr>
              <a:buSzPct val="68750"/>
              <a:buFont typeface="Arial"/>
              <a:buNone/>
            </a:pPr>
            <a:r>
              <a:rPr lang="en" sz="1600"/>
              <a:t>Load B-1 data pages into memory, sort all values in memory, write sorted runs back to disk</a:t>
            </a:r>
            <a:r>
              <a:rPr b="1" lang="en" sz="1600">
                <a:solidFill>
                  <a:srgbClr val="FF0000"/>
                </a:solidFill>
              </a:rPr>
              <a:t> </a:t>
            </a:r>
            <a:endParaRPr b="1" sz="1600">
              <a:solidFill>
                <a:srgbClr val="FF0000"/>
              </a:solidFill>
            </a:endParaRPr>
          </a:p>
          <a:p>
            <a:pPr indent="0" lvl="0" marL="457200" rtl="0" algn="l">
              <a:lnSpc>
                <a:spcPct val="115000"/>
              </a:lnSpc>
              <a:spcBef>
                <a:spcPts val="0"/>
              </a:spcBef>
              <a:spcAft>
                <a:spcPts val="0"/>
              </a:spcAft>
              <a:buClr>
                <a:schemeClr val="dk1"/>
              </a:buClr>
              <a:buSzPct val="68750"/>
              <a:buFont typeface="Arial"/>
              <a:buNone/>
            </a:pPr>
            <a:r>
              <a:t/>
            </a:r>
            <a:endParaRPr sz="1600"/>
          </a:p>
          <a:p>
            <a:pPr indent="0" lvl="0" marL="0" marR="0" rtl="0" algn="l">
              <a:lnSpc>
                <a:spcPct val="115000"/>
              </a:lnSpc>
              <a:spcBef>
                <a:spcPts val="0"/>
              </a:spcBef>
              <a:spcAft>
                <a:spcPts val="0"/>
              </a:spcAft>
              <a:buSzPct val="236841"/>
              <a:buNone/>
            </a:pPr>
            <a:r>
              <a:t/>
            </a:r>
            <a:endParaRPr sz="1600"/>
          </a:p>
          <a:p>
            <a:pPr indent="0" lvl="0" marL="457200" marR="0" rtl="0" algn="l">
              <a:lnSpc>
                <a:spcPct val="115000"/>
              </a:lnSpc>
              <a:spcBef>
                <a:spcPts val="0"/>
              </a:spcBef>
              <a:spcAft>
                <a:spcPts val="0"/>
              </a:spcAft>
              <a:buSzPct val="236841"/>
              <a:buNone/>
            </a:pPr>
            <a:r>
              <a:t/>
            </a:r>
            <a:endParaRPr sz="1600"/>
          </a:p>
        </p:txBody>
      </p:sp>
      <p:sp>
        <p:nvSpPr>
          <p:cNvPr id="1411" name="Google Shape;1411;p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Worksheet - Sorting (a) - (c)</a:t>
            </a:r>
            <a:endParaRPr sz="3000"/>
          </a:p>
        </p:txBody>
      </p:sp>
      <p:sp>
        <p:nvSpPr>
          <p:cNvPr id="1412" name="Google Shape;1412;p72"/>
          <p:cNvSpPr/>
          <p:nvPr/>
        </p:nvSpPr>
        <p:spPr>
          <a:xfrm>
            <a:off x="3427900" y="2390650"/>
            <a:ext cx="1350300" cy="3099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a:t>
            </a:r>
            <a:endParaRPr b="0" i="0" sz="1400" u="none" cap="none" strike="noStrike">
              <a:solidFill>
                <a:srgbClr val="000000"/>
              </a:solidFill>
              <a:latin typeface="Proxima Nova"/>
              <a:ea typeface="Proxima Nova"/>
              <a:cs typeface="Proxima Nova"/>
              <a:sym typeface="Proxima Nova"/>
            </a:endParaRPr>
          </a:p>
        </p:txBody>
      </p:sp>
      <p:sp>
        <p:nvSpPr>
          <p:cNvPr id="1413" name="Google Shape;1413;p72"/>
          <p:cNvSpPr/>
          <p:nvPr/>
        </p:nvSpPr>
        <p:spPr>
          <a:xfrm>
            <a:off x="3427900" y="2700550"/>
            <a:ext cx="13503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a:t>
            </a:r>
            <a:endParaRPr b="0" i="0" sz="1400" u="none" cap="none" strike="noStrike">
              <a:solidFill>
                <a:srgbClr val="000000"/>
              </a:solidFill>
              <a:latin typeface="Proxima Nova"/>
              <a:ea typeface="Proxima Nova"/>
              <a:cs typeface="Proxima Nova"/>
              <a:sym typeface="Proxima Nova"/>
            </a:endParaRPr>
          </a:p>
        </p:txBody>
      </p:sp>
      <p:sp>
        <p:nvSpPr>
          <p:cNvPr id="1414" name="Google Shape;1414;p72"/>
          <p:cNvSpPr/>
          <p:nvPr/>
        </p:nvSpPr>
        <p:spPr>
          <a:xfrm>
            <a:off x="3427900" y="3317550"/>
            <a:ext cx="1350300" cy="3099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output buffer</a:t>
            </a:r>
            <a:endParaRPr b="0" i="0" sz="1400" u="none" cap="none" strike="noStrike">
              <a:solidFill>
                <a:srgbClr val="000000"/>
              </a:solidFill>
              <a:latin typeface="Proxima Nova"/>
              <a:ea typeface="Proxima Nova"/>
              <a:cs typeface="Proxima Nova"/>
              <a:sym typeface="Proxima Nova"/>
            </a:endParaRPr>
          </a:p>
        </p:txBody>
      </p:sp>
      <p:cxnSp>
        <p:nvCxnSpPr>
          <p:cNvPr id="1415" name="Google Shape;1415;p72"/>
          <p:cNvCxnSpPr>
            <a:stCxn id="1414" idx="3"/>
          </p:cNvCxnSpPr>
          <p:nvPr/>
        </p:nvCxnSpPr>
        <p:spPr>
          <a:xfrm>
            <a:off x="4778200" y="3472500"/>
            <a:ext cx="177600" cy="1800"/>
          </a:xfrm>
          <a:prstGeom prst="straightConnector1">
            <a:avLst/>
          </a:prstGeom>
          <a:noFill/>
          <a:ln cap="flat" cmpd="sng" w="9525">
            <a:solidFill>
              <a:srgbClr val="595959"/>
            </a:solidFill>
            <a:prstDash val="solid"/>
            <a:round/>
            <a:headEnd len="sm" w="sm" type="none"/>
            <a:tailEnd len="med" w="med" type="triangle"/>
          </a:ln>
        </p:spPr>
      </p:cxnSp>
      <p:sp>
        <p:nvSpPr>
          <p:cNvPr id="1416" name="Google Shape;1416;p72"/>
          <p:cNvSpPr/>
          <p:nvPr/>
        </p:nvSpPr>
        <p:spPr>
          <a:xfrm>
            <a:off x="4955800" y="3258350"/>
            <a:ext cx="1350300" cy="676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sorted run of 108 pages</a:t>
            </a:r>
            <a:endParaRPr b="0" i="0" sz="1400" u="none" cap="none" strike="noStrike">
              <a:solidFill>
                <a:srgbClr val="000000"/>
              </a:solidFill>
              <a:latin typeface="Proxima Nova"/>
              <a:ea typeface="Proxima Nova"/>
              <a:cs typeface="Proxima Nova"/>
              <a:sym typeface="Proxima Nova"/>
            </a:endParaRPr>
          </a:p>
        </p:txBody>
      </p:sp>
      <p:sp>
        <p:nvSpPr>
          <p:cNvPr id="1417" name="Google Shape;1417;p72"/>
          <p:cNvSpPr/>
          <p:nvPr/>
        </p:nvSpPr>
        <p:spPr>
          <a:xfrm>
            <a:off x="945875" y="2390650"/>
            <a:ext cx="22539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sorted run of 36 pages</a:t>
            </a:r>
            <a:endParaRPr b="0" i="0" sz="1400" u="none" cap="none" strike="noStrike">
              <a:solidFill>
                <a:srgbClr val="000000"/>
              </a:solidFill>
              <a:latin typeface="Proxima Nova"/>
              <a:ea typeface="Proxima Nova"/>
              <a:cs typeface="Proxima Nova"/>
              <a:sym typeface="Proxima Nova"/>
            </a:endParaRPr>
          </a:p>
        </p:txBody>
      </p:sp>
      <p:cxnSp>
        <p:nvCxnSpPr>
          <p:cNvPr id="1418" name="Google Shape;1418;p72"/>
          <p:cNvCxnSpPr/>
          <p:nvPr/>
        </p:nvCxnSpPr>
        <p:spPr>
          <a:xfrm>
            <a:off x="3199910" y="2544859"/>
            <a:ext cx="228000" cy="900"/>
          </a:xfrm>
          <a:prstGeom prst="straightConnector1">
            <a:avLst/>
          </a:prstGeom>
          <a:noFill/>
          <a:ln cap="flat" cmpd="sng" w="9525">
            <a:solidFill>
              <a:srgbClr val="595959"/>
            </a:solidFill>
            <a:prstDash val="solid"/>
            <a:round/>
            <a:headEnd len="sm" w="sm" type="none"/>
            <a:tailEnd len="med" w="med" type="triangle"/>
          </a:ln>
        </p:spPr>
      </p:cxnSp>
      <p:sp>
        <p:nvSpPr>
          <p:cNvPr id="1419" name="Google Shape;1419;p72"/>
          <p:cNvSpPr/>
          <p:nvPr/>
        </p:nvSpPr>
        <p:spPr>
          <a:xfrm>
            <a:off x="3427900" y="3010450"/>
            <a:ext cx="1350300" cy="3099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input buffer</a:t>
            </a:r>
            <a:endParaRPr b="0" i="0" sz="1400" u="none" cap="none" strike="noStrike">
              <a:solidFill>
                <a:srgbClr val="000000"/>
              </a:solidFill>
              <a:latin typeface="Proxima Nova"/>
              <a:ea typeface="Proxima Nova"/>
              <a:cs typeface="Proxima Nova"/>
              <a:sym typeface="Proxima Nova"/>
            </a:endParaRPr>
          </a:p>
        </p:txBody>
      </p:sp>
      <p:sp>
        <p:nvSpPr>
          <p:cNvPr id="1420" name="Google Shape;1420;p72"/>
          <p:cNvSpPr txBox="1"/>
          <p:nvPr/>
        </p:nvSpPr>
        <p:spPr>
          <a:xfrm>
            <a:off x="385425" y="3999200"/>
            <a:ext cx="7595400" cy="87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We started off with 3 runs of 36 pages each. We can merge B-1 = 3 runs at a time, so we produce </a:t>
            </a:r>
            <a:r>
              <a:rPr b="0" i="0" lang="en" sz="1400" u="none" cap="none" strike="noStrike">
                <a:solidFill>
                  <a:schemeClr val="dk1"/>
                </a:solidFill>
                <a:latin typeface="Proxima Nova"/>
                <a:ea typeface="Proxima Nova"/>
                <a:cs typeface="Proxima Nova"/>
                <a:sym typeface="Proxima Nova"/>
              </a:rPr>
              <a:t>ceil(</a:t>
            </a:r>
            <a:r>
              <a:rPr b="0" i="0" lang="en" sz="1400" u="none" cap="none" strike="noStrike">
                <a:solidFill>
                  <a:srgbClr val="000000"/>
                </a:solidFill>
                <a:latin typeface="Proxima Nova"/>
                <a:ea typeface="Proxima Nova"/>
                <a:cs typeface="Proxima Nova"/>
                <a:sym typeface="Proxima Nova"/>
              </a:rPr>
              <a:t>3/3) = </a:t>
            </a:r>
            <a:r>
              <a:rPr b="1" i="0" lang="en" sz="1400" u="none" cap="none" strike="noStrike">
                <a:solidFill>
                  <a:srgbClr val="FF0000"/>
                </a:solidFill>
                <a:latin typeface="Proxima Nova"/>
                <a:ea typeface="Proxima Nova"/>
                <a:cs typeface="Proxima Nova"/>
                <a:sym typeface="Proxima Nova"/>
              </a:rPr>
              <a:t>1 run</a:t>
            </a:r>
            <a:r>
              <a:rPr b="0" i="0" lang="en" sz="1400" u="none" cap="none" strike="noStrike">
                <a:solidFill>
                  <a:srgbClr val="000000"/>
                </a:solidFill>
                <a:latin typeface="Proxima Nova"/>
                <a:ea typeface="Proxima Nova"/>
                <a:cs typeface="Proxima Nova"/>
                <a:sym typeface="Proxima Nova"/>
              </a:rPr>
              <a:t> of 36*3 = 108 pages at the end of Pass 4. </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Since we’ve produced 1 sorted run containing all our data, external sorting is now complete.</a:t>
            </a:r>
            <a:endParaRPr b="0" i="0" sz="1400" u="none" cap="none" strike="noStrike">
              <a:solidFill>
                <a:srgbClr val="000000"/>
              </a:solidFill>
              <a:latin typeface="Proxima Nova"/>
              <a:ea typeface="Proxima Nova"/>
              <a:cs typeface="Proxima Nova"/>
              <a:sym typeface="Proxima Nova"/>
            </a:endParaRPr>
          </a:p>
        </p:txBody>
      </p:sp>
      <p:cxnSp>
        <p:nvCxnSpPr>
          <p:cNvPr id="1421" name="Google Shape;1421;p72"/>
          <p:cNvCxnSpPr/>
          <p:nvPr/>
        </p:nvCxnSpPr>
        <p:spPr>
          <a:xfrm>
            <a:off x="3199910" y="2854759"/>
            <a:ext cx="228000" cy="900"/>
          </a:xfrm>
          <a:prstGeom prst="straightConnector1">
            <a:avLst/>
          </a:prstGeom>
          <a:noFill/>
          <a:ln cap="flat" cmpd="sng" w="9525">
            <a:solidFill>
              <a:srgbClr val="595959"/>
            </a:solidFill>
            <a:prstDash val="solid"/>
            <a:round/>
            <a:headEnd len="sm" w="sm" type="none"/>
            <a:tailEnd len="med" w="med" type="triangle"/>
          </a:ln>
        </p:spPr>
      </p:cxnSp>
      <p:cxnSp>
        <p:nvCxnSpPr>
          <p:cNvPr id="1422" name="Google Shape;1422;p72"/>
          <p:cNvCxnSpPr/>
          <p:nvPr/>
        </p:nvCxnSpPr>
        <p:spPr>
          <a:xfrm>
            <a:off x="3199910" y="3164059"/>
            <a:ext cx="228000" cy="900"/>
          </a:xfrm>
          <a:prstGeom prst="straightConnector1">
            <a:avLst/>
          </a:prstGeom>
          <a:noFill/>
          <a:ln cap="flat" cmpd="sng" w="9525">
            <a:solidFill>
              <a:srgbClr val="595959"/>
            </a:solidFill>
            <a:prstDash val="solid"/>
            <a:round/>
            <a:headEnd len="sm" w="sm" type="none"/>
            <a:tailEnd len="med" w="med" type="triangle"/>
          </a:ln>
        </p:spPr>
      </p:cxnSp>
      <p:sp>
        <p:nvSpPr>
          <p:cNvPr id="1423" name="Google Shape;1423;p72"/>
          <p:cNvSpPr/>
          <p:nvPr/>
        </p:nvSpPr>
        <p:spPr>
          <a:xfrm>
            <a:off x="945875" y="2699950"/>
            <a:ext cx="22539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sorted run of 36 pages</a:t>
            </a:r>
            <a:endParaRPr b="0" i="0" sz="1400" u="none" cap="none" strike="noStrike">
              <a:solidFill>
                <a:srgbClr val="000000"/>
              </a:solidFill>
              <a:latin typeface="Proxima Nova"/>
              <a:ea typeface="Proxima Nova"/>
              <a:cs typeface="Proxima Nova"/>
              <a:sym typeface="Proxima Nova"/>
            </a:endParaRPr>
          </a:p>
        </p:txBody>
      </p:sp>
      <p:sp>
        <p:nvSpPr>
          <p:cNvPr id="1424" name="Google Shape;1424;p72"/>
          <p:cNvSpPr/>
          <p:nvPr/>
        </p:nvSpPr>
        <p:spPr>
          <a:xfrm>
            <a:off x="945875" y="3009550"/>
            <a:ext cx="22539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sorted run of 36 pages</a:t>
            </a:r>
            <a:endParaRPr b="0" i="0" sz="14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8" name="Shape 1428"/>
        <p:cNvGrpSpPr/>
        <p:nvPr/>
      </p:nvGrpSpPr>
      <p:grpSpPr>
        <a:xfrm>
          <a:off x="0" y="0"/>
          <a:ext cx="0" cy="0"/>
          <a:chOff x="0" y="0"/>
          <a:chExt cx="0" cy="0"/>
        </a:xfrm>
      </p:grpSpPr>
      <p:sp>
        <p:nvSpPr>
          <p:cNvPr id="1429" name="Google Shape;1429;p73"/>
          <p:cNvSpPr txBox="1"/>
          <p:nvPr>
            <p:ph idx="1" type="body"/>
          </p:nvPr>
        </p:nvSpPr>
        <p:spPr>
          <a:xfrm>
            <a:off x="311700" y="1152475"/>
            <a:ext cx="8425800" cy="36693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15000"/>
              </a:lnSpc>
              <a:spcBef>
                <a:spcPts val="0"/>
              </a:spcBef>
              <a:spcAft>
                <a:spcPts val="0"/>
              </a:spcAft>
              <a:buSzPts val="1800"/>
              <a:buNone/>
            </a:pPr>
            <a:r>
              <a:rPr lang="en" sz="2400"/>
              <a:t>You have 4 buffer pages and your file has a total of 108 pages of records to sort.</a:t>
            </a:r>
            <a:endParaRPr sz="2400"/>
          </a:p>
          <a:p>
            <a:pPr indent="0" lvl="0" marL="0" marR="0" rtl="0" algn="l">
              <a:lnSpc>
                <a:spcPct val="115000"/>
              </a:lnSpc>
              <a:spcBef>
                <a:spcPts val="1600"/>
              </a:spcBef>
              <a:spcAft>
                <a:spcPts val="0"/>
              </a:spcAft>
              <a:buSzPts val="1800"/>
              <a:buNone/>
            </a:pPr>
            <a:r>
              <a:rPr lang="en" sz="2400"/>
              <a:t>How many passes would it take to sort the file? </a:t>
            </a:r>
            <a:endParaRPr sz="2400"/>
          </a:p>
          <a:p>
            <a:pPr indent="0" lvl="0" marL="0" rtl="0" algn="l">
              <a:lnSpc>
                <a:spcPct val="90000"/>
              </a:lnSpc>
              <a:spcBef>
                <a:spcPts val="1600"/>
              </a:spcBef>
              <a:spcAft>
                <a:spcPts val="0"/>
              </a:spcAft>
              <a:buClr>
                <a:schemeClr val="dk1"/>
              </a:buClr>
              <a:buSzPts val="1800"/>
              <a:buFont typeface="Arial"/>
              <a:buNone/>
            </a:pPr>
            <a:r>
              <a:rPr lang="en" sz="2400">
                <a:solidFill>
                  <a:srgbClr val="EC5D57"/>
                </a:solidFill>
                <a:latin typeface="Calibri"/>
                <a:ea typeface="Calibri"/>
                <a:cs typeface="Calibri"/>
                <a:sym typeface="Calibri"/>
              </a:rPr>
              <a:t>Pass 1 - ceil(108/4) = 27 sorted runs of 4 pages each</a:t>
            </a:r>
            <a:endParaRPr sz="2100">
              <a:solidFill>
                <a:srgbClr val="EC5D57"/>
              </a:solidFill>
              <a:latin typeface="Calibri"/>
              <a:ea typeface="Calibri"/>
              <a:cs typeface="Calibri"/>
              <a:sym typeface="Calibri"/>
            </a:endParaRPr>
          </a:p>
          <a:p>
            <a:pPr indent="0" lvl="0" marL="0" rtl="0" algn="l">
              <a:lnSpc>
                <a:spcPct val="90000"/>
              </a:lnSpc>
              <a:spcBef>
                <a:spcPts val="0"/>
              </a:spcBef>
              <a:spcAft>
                <a:spcPts val="0"/>
              </a:spcAft>
              <a:buClr>
                <a:schemeClr val="dk1"/>
              </a:buClr>
              <a:buSzPts val="1800"/>
              <a:buFont typeface="Arial"/>
              <a:buNone/>
            </a:pPr>
            <a:r>
              <a:rPr lang="en" sz="2400">
                <a:solidFill>
                  <a:srgbClr val="EC5D57"/>
                </a:solidFill>
                <a:latin typeface="Calibri"/>
                <a:ea typeface="Calibri"/>
                <a:cs typeface="Calibri"/>
                <a:sym typeface="Calibri"/>
              </a:rPr>
              <a:t>Pass 2 - ceil(27/3) = 9 sorted runs of 12 pages each</a:t>
            </a:r>
            <a:endParaRPr sz="2100">
              <a:solidFill>
                <a:srgbClr val="EC5D57"/>
              </a:solidFill>
              <a:latin typeface="Calibri"/>
              <a:ea typeface="Calibri"/>
              <a:cs typeface="Calibri"/>
              <a:sym typeface="Calibri"/>
            </a:endParaRPr>
          </a:p>
          <a:p>
            <a:pPr indent="0" lvl="0" marL="0" rtl="0" algn="l">
              <a:lnSpc>
                <a:spcPct val="90000"/>
              </a:lnSpc>
              <a:spcBef>
                <a:spcPts val="0"/>
              </a:spcBef>
              <a:spcAft>
                <a:spcPts val="0"/>
              </a:spcAft>
              <a:buClr>
                <a:schemeClr val="dk1"/>
              </a:buClr>
              <a:buSzPts val="1800"/>
              <a:buFont typeface="Arial"/>
              <a:buNone/>
            </a:pPr>
            <a:r>
              <a:rPr lang="en" sz="2400">
                <a:solidFill>
                  <a:srgbClr val="EC5D57"/>
                </a:solidFill>
                <a:latin typeface="Calibri"/>
                <a:ea typeface="Calibri"/>
                <a:cs typeface="Calibri"/>
                <a:sym typeface="Calibri"/>
              </a:rPr>
              <a:t>Pass 3 - ceil(9/3) = 3 sorted runs of 36 pages each</a:t>
            </a:r>
            <a:endParaRPr sz="2100">
              <a:solidFill>
                <a:srgbClr val="EC5D57"/>
              </a:solidFill>
              <a:latin typeface="Calibri"/>
              <a:ea typeface="Calibri"/>
              <a:cs typeface="Calibri"/>
              <a:sym typeface="Calibri"/>
            </a:endParaRPr>
          </a:p>
          <a:p>
            <a:pPr indent="0" lvl="0" marL="0" rtl="0" algn="l">
              <a:lnSpc>
                <a:spcPct val="90000"/>
              </a:lnSpc>
              <a:spcBef>
                <a:spcPts val="0"/>
              </a:spcBef>
              <a:spcAft>
                <a:spcPts val="0"/>
              </a:spcAft>
              <a:buClr>
                <a:schemeClr val="dk1"/>
              </a:buClr>
              <a:buSzPts val="1800"/>
              <a:buFont typeface="Arial"/>
              <a:buNone/>
            </a:pPr>
            <a:r>
              <a:rPr lang="en" sz="2400">
                <a:solidFill>
                  <a:srgbClr val="EC5D57"/>
                </a:solidFill>
                <a:latin typeface="Calibri"/>
                <a:ea typeface="Calibri"/>
                <a:cs typeface="Calibri"/>
                <a:sym typeface="Calibri"/>
              </a:rPr>
              <a:t>Pass 4 - Sorted file (1 run)</a:t>
            </a:r>
            <a:endParaRPr sz="2100">
              <a:solidFill>
                <a:srgbClr val="EC5D57"/>
              </a:solidFill>
              <a:latin typeface="Calibri"/>
              <a:ea typeface="Calibri"/>
              <a:cs typeface="Calibri"/>
              <a:sym typeface="Calibri"/>
            </a:endParaRPr>
          </a:p>
          <a:p>
            <a:pPr indent="0" lvl="0" marL="0" rtl="0" algn="l">
              <a:lnSpc>
                <a:spcPct val="90000"/>
              </a:lnSpc>
              <a:spcBef>
                <a:spcPts val="0"/>
              </a:spcBef>
              <a:spcAft>
                <a:spcPts val="0"/>
              </a:spcAft>
              <a:buClr>
                <a:schemeClr val="dk1"/>
              </a:buClr>
              <a:buSzPts val="1800"/>
              <a:buFont typeface="Arial"/>
              <a:buNone/>
            </a:pPr>
            <a:r>
              <a:rPr b="1" lang="en" sz="2400">
                <a:solidFill>
                  <a:srgbClr val="EC5D57"/>
                </a:solidFill>
                <a:latin typeface="Calibri"/>
                <a:ea typeface="Calibri"/>
                <a:cs typeface="Calibri"/>
                <a:sym typeface="Calibri"/>
              </a:rPr>
              <a:t>Total = 4 passes</a:t>
            </a:r>
            <a:endParaRPr b="1" sz="2400">
              <a:solidFill>
                <a:srgbClr val="EC5D57"/>
              </a:solidFill>
            </a:endParaRPr>
          </a:p>
          <a:p>
            <a:pPr indent="0" lvl="0" marL="457200" marR="0" rtl="0" algn="l">
              <a:lnSpc>
                <a:spcPct val="115000"/>
              </a:lnSpc>
              <a:spcBef>
                <a:spcPts val="0"/>
              </a:spcBef>
              <a:spcAft>
                <a:spcPts val="1600"/>
              </a:spcAft>
              <a:buSzPts val="1800"/>
              <a:buNone/>
            </a:pPr>
            <a:r>
              <a:t/>
            </a:r>
            <a:endParaRPr sz="2400"/>
          </a:p>
        </p:txBody>
      </p:sp>
      <p:sp>
        <p:nvSpPr>
          <p:cNvPr id="1430" name="Google Shape;1430;p7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Worksheet - Sorting (a)</a:t>
            </a:r>
            <a:endParaRPr sz="30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4" name="Shape 1434"/>
        <p:cNvGrpSpPr/>
        <p:nvPr/>
      </p:nvGrpSpPr>
      <p:grpSpPr>
        <a:xfrm>
          <a:off x="0" y="0"/>
          <a:ext cx="0" cy="0"/>
          <a:chOff x="0" y="0"/>
          <a:chExt cx="0" cy="0"/>
        </a:xfrm>
      </p:grpSpPr>
      <p:sp>
        <p:nvSpPr>
          <p:cNvPr id="1435" name="Google Shape;1435;p74"/>
          <p:cNvSpPr txBox="1"/>
          <p:nvPr>
            <p:ph idx="1" type="body"/>
          </p:nvPr>
        </p:nvSpPr>
        <p:spPr>
          <a:xfrm>
            <a:off x="311700" y="1152475"/>
            <a:ext cx="8425800" cy="36693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SzPts val="1800"/>
              <a:buNone/>
            </a:pPr>
            <a:r>
              <a:rPr lang="en" sz="2400"/>
              <a:t>You have 4 buffer pages and your file has a total of 108 pages of records to sort.</a:t>
            </a:r>
            <a:endParaRPr sz="2400"/>
          </a:p>
          <a:p>
            <a:pPr indent="0" lvl="0" marL="0" marR="0" rtl="0" algn="l">
              <a:lnSpc>
                <a:spcPct val="115000"/>
              </a:lnSpc>
              <a:spcBef>
                <a:spcPts val="1600"/>
              </a:spcBef>
              <a:spcAft>
                <a:spcPts val="0"/>
              </a:spcAft>
              <a:buSzPts val="1800"/>
              <a:buNone/>
            </a:pPr>
            <a:r>
              <a:rPr lang="en" sz="2400"/>
              <a:t>How many runs would each pass produce?</a:t>
            </a:r>
            <a:endParaRPr sz="2400"/>
          </a:p>
          <a:p>
            <a:pPr indent="0" lvl="0" marL="0" rtl="0" algn="l">
              <a:lnSpc>
                <a:spcPct val="90000"/>
              </a:lnSpc>
              <a:spcBef>
                <a:spcPts val="1600"/>
              </a:spcBef>
              <a:spcAft>
                <a:spcPts val="0"/>
              </a:spcAft>
              <a:buSzPts val="1800"/>
              <a:buNone/>
            </a:pPr>
            <a:r>
              <a:rPr lang="en" sz="2400">
                <a:solidFill>
                  <a:srgbClr val="EC5D57"/>
                </a:solidFill>
                <a:latin typeface="Calibri"/>
                <a:ea typeface="Calibri"/>
                <a:cs typeface="Calibri"/>
                <a:sym typeface="Calibri"/>
              </a:rPr>
              <a:t>Pass 1 - 27 sorted runs (of 4 pages each)</a:t>
            </a:r>
            <a:endParaRPr sz="2100">
              <a:solidFill>
                <a:srgbClr val="EC5D57"/>
              </a:solidFill>
              <a:latin typeface="Calibri"/>
              <a:ea typeface="Calibri"/>
              <a:cs typeface="Calibri"/>
              <a:sym typeface="Calibri"/>
            </a:endParaRPr>
          </a:p>
          <a:p>
            <a:pPr indent="0" lvl="0" marL="0" rtl="0" algn="l">
              <a:lnSpc>
                <a:spcPct val="90000"/>
              </a:lnSpc>
              <a:spcBef>
                <a:spcPts val="0"/>
              </a:spcBef>
              <a:spcAft>
                <a:spcPts val="0"/>
              </a:spcAft>
              <a:buSzPts val="1800"/>
              <a:buNone/>
            </a:pPr>
            <a:r>
              <a:rPr lang="en" sz="2400">
                <a:solidFill>
                  <a:srgbClr val="EC5D57"/>
                </a:solidFill>
                <a:latin typeface="Calibri"/>
                <a:ea typeface="Calibri"/>
                <a:cs typeface="Calibri"/>
                <a:sym typeface="Calibri"/>
              </a:rPr>
              <a:t>Pass 2 - 9 sorted runs (of 12 pages each)</a:t>
            </a:r>
            <a:endParaRPr sz="2100">
              <a:solidFill>
                <a:srgbClr val="EC5D57"/>
              </a:solidFill>
              <a:latin typeface="Calibri"/>
              <a:ea typeface="Calibri"/>
              <a:cs typeface="Calibri"/>
              <a:sym typeface="Calibri"/>
            </a:endParaRPr>
          </a:p>
          <a:p>
            <a:pPr indent="0" lvl="0" marL="0" rtl="0" algn="l">
              <a:lnSpc>
                <a:spcPct val="90000"/>
              </a:lnSpc>
              <a:spcBef>
                <a:spcPts val="0"/>
              </a:spcBef>
              <a:spcAft>
                <a:spcPts val="0"/>
              </a:spcAft>
              <a:buSzPts val="1800"/>
              <a:buNone/>
            </a:pPr>
            <a:r>
              <a:rPr lang="en" sz="2400">
                <a:solidFill>
                  <a:srgbClr val="EC5D57"/>
                </a:solidFill>
                <a:latin typeface="Calibri"/>
                <a:ea typeface="Calibri"/>
                <a:cs typeface="Calibri"/>
                <a:sym typeface="Calibri"/>
              </a:rPr>
              <a:t>Pass 3 - 3 sorted runs (of 36 pages each)</a:t>
            </a:r>
            <a:endParaRPr sz="2100">
              <a:solidFill>
                <a:srgbClr val="EC5D57"/>
              </a:solidFill>
              <a:latin typeface="Calibri"/>
              <a:ea typeface="Calibri"/>
              <a:cs typeface="Calibri"/>
              <a:sym typeface="Calibri"/>
            </a:endParaRPr>
          </a:p>
          <a:p>
            <a:pPr indent="0" lvl="0" marL="0" rtl="0" algn="l">
              <a:lnSpc>
                <a:spcPct val="90000"/>
              </a:lnSpc>
              <a:spcBef>
                <a:spcPts val="0"/>
              </a:spcBef>
              <a:spcAft>
                <a:spcPts val="0"/>
              </a:spcAft>
              <a:buSzPts val="1800"/>
              <a:buNone/>
            </a:pPr>
            <a:r>
              <a:rPr lang="en" sz="2400">
                <a:solidFill>
                  <a:srgbClr val="EC5D57"/>
                </a:solidFill>
                <a:latin typeface="Calibri"/>
                <a:ea typeface="Calibri"/>
                <a:cs typeface="Calibri"/>
                <a:sym typeface="Calibri"/>
              </a:rPr>
              <a:t>Pass 4 - 1 sorted run (of 108 pages)</a:t>
            </a:r>
            <a:endParaRPr sz="2100">
              <a:solidFill>
                <a:srgbClr val="EC5D57"/>
              </a:solidFill>
              <a:latin typeface="Calibri"/>
              <a:ea typeface="Calibri"/>
              <a:cs typeface="Calibri"/>
              <a:sym typeface="Calibri"/>
            </a:endParaRPr>
          </a:p>
          <a:p>
            <a:pPr indent="0" lvl="0" marL="0" marR="0" rtl="0" algn="l">
              <a:lnSpc>
                <a:spcPct val="115000"/>
              </a:lnSpc>
              <a:spcBef>
                <a:spcPts val="0"/>
              </a:spcBef>
              <a:spcAft>
                <a:spcPts val="1600"/>
              </a:spcAft>
              <a:buSzPts val="1800"/>
              <a:buNone/>
            </a:pPr>
            <a:r>
              <a:t/>
            </a:r>
            <a:endParaRPr sz="2400"/>
          </a:p>
        </p:txBody>
      </p:sp>
      <p:sp>
        <p:nvSpPr>
          <p:cNvPr id="1436" name="Google Shape;1436;p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Worksheet - Sorting (b)</a:t>
            </a:r>
            <a:endParaRPr sz="30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0" name="Shape 1440"/>
        <p:cNvGrpSpPr/>
        <p:nvPr/>
      </p:nvGrpSpPr>
      <p:grpSpPr>
        <a:xfrm>
          <a:off x="0" y="0"/>
          <a:ext cx="0" cy="0"/>
          <a:chOff x="0" y="0"/>
          <a:chExt cx="0" cy="0"/>
        </a:xfrm>
      </p:grpSpPr>
      <p:sp>
        <p:nvSpPr>
          <p:cNvPr id="1441" name="Google Shape;1441;p75"/>
          <p:cNvSpPr txBox="1"/>
          <p:nvPr>
            <p:ph idx="1" type="body"/>
          </p:nvPr>
        </p:nvSpPr>
        <p:spPr>
          <a:xfrm>
            <a:off x="311700" y="1152475"/>
            <a:ext cx="8425800" cy="36693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SzPts val="1800"/>
              <a:buNone/>
            </a:pPr>
            <a:r>
              <a:rPr lang="en" sz="2400"/>
              <a:t>You have 4 buffer pages and your file has a total of 108 pages of records to sort.</a:t>
            </a:r>
            <a:endParaRPr sz="2400"/>
          </a:p>
          <a:p>
            <a:pPr indent="0" lvl="0" marL="0" marR="0" rtl="0" algn="l">
              <a:lnSpc>
                <a:spcPct val="115000"/>
              </a:lnSpc>
              <a:spcBef>
                <a:spcPts val="1600"/>
              </a:spcBef>
              <a:spcAft>
                <a:spcPts val="0"/>
              </a:spcAft>
              <a:buSzPts val="1800"/>
              <a:buNone/>
            </a:pPr>
            <a:r>
              <a:rPr lang="en" sz="2400"/>
              <a:t>What is the total cost for this sort process in terms of I/O?</a:t>
            </a:r>
            <a:endParaRPr sz="2400"/>
          </a:p>
          <a:p>
            <a:pPr indent="0" lvl="0" marL="0" marR="0" rtl="0" algn="l">
              <a:lnSpc>
                <a:spcPct val="100000"/>
              </a:lnSpc>
              <a:spcBef>
                <a:spcPts val="1600"/>
              </a:spcBef>
              <a:spcAft>
                <a:spcPts val="0"/>
              </a:spcAft>
              <a:buSzPts val="1800"/>
              <a:buNone/>
            </a:pPr>
            <a:r>
              <a:rPr lang="en" sz="2400">
                <a:solidFill>
                  <a:srgbClr val="EC5D57"/>
                </a:solidFill>
                <a:latin typeface="Calibri"/>
                <a:ea typeface="Calibri"/>
                <a:cs typeface="Calibri"/>
                <a:sym typeface="Calibri"/>
              </a:rPr>
              <a:t>4 passes * 2 (read + write per pass) * 108 (pages in the file)</a:t>
            </a:r>
            <a:endParaRPr sz="2400">
              <a:solidFill>
                <a:srgbClr val="EC5D57"/>
              </a:solidFill>
              <a:latin typeface="Calibri"/>
              <a:ea typeface="Calibri"/>
              <a:cs typeface="Calibri"/>
              <a:sym typeface="Calibri"/>
            </a:endParaRPr>
          </a:p>
          <a:p>
            <a:pPr indent="0" lvl="0" marL="0" marR="0" rtl="0" algn="l">
              <a:lnSpc>
                <a:spcPct val="100000"/>
              </a:lnSpc>
              <a:spcBef>
                <a:spcPts val="0"/>
              </a:spcBef>
              <a:spcAft>
                <a:spcPts val="0"/>
              </a:spcAft>
              <a:buSzPts val="1800"/>
              <a:buNone/>
            </a:pPr>
            <a:r>
              <a:rPr lang="en" sz="2400">
                <a:solidFill>
                  <a:srgbClr val="EC5D57"/>
                </a:solidFill>
                <a:latin typeface="Calibri"/>
                <a:ea typeface="Calibri"/>
                <a:cs typeface="Calibri"/>
                <a:sym typeface="Calibri"/>
              </a:rPr>
              <a:t>= 864 I/Os</a:t>
            </a:r>
            <a:endParaRPr sz="2400">
              <a:solidFill>
                <a:srgbClr val="EC5D57"/>
              </a:solidFill>
              <a:latin typeface="Calibri"/>
              <a:ea typeface="Calibri"/>
              <a:cs typeface="Calibri"/>
              <a:sym typeface="Calibri"/>
            </a:endParaRPr>
          </a:p>
        </p:txBody>
      </p:sp>
      <p:sp>
        <p:nvSpPr>
          <p:cNvPr id="1442" name="Google Shape;1442;p7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Worksheet - Sorting (c)</a:t>
            </a:r>
            <a:endParaRPr sz="30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6" name="Shape 1446"/>
        <p:cNvGrpSpPr/>
        <p:nvPr/>
      </p:nvGrpSpPr>
      <p:grpSpPr>
        <a:xfrm>
          <a:off x="0" y="0"/>
          <a:ext cx="0" cy="0"/>
          <a:chOff x="0" y="0"/>
          <a:chExt cx="0" cy="0"/>
        </a:xfrm>
      </p:grpSpPr>
      <p:sp>
        <p:nvSpPr>
          <p:cNvPr id="1447" name="Google Shape;1447;p76"/>
          <p:cNvSpPr txBox="1"/>
          <p:nvPr>
            <p:ph idx="1" type="body"/>
          </p:nvPr>
        </p:nvSpPr>
        <p:spPr>
          <a:xfrm>
            <a:off x="311700" y="1152475"/>
            <a:ext cx="8425800" cy="36693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SzPts val="1800"/>
              <a:buNone/>
            </a:pPr>
            <a:r>
              <a:rPr lang="en" sz="2400"/>
              <a:t>You have 4 buffer pages and your file has a total of 108 pages of records to sort.</a:t>
            </a:r>
            <a:endParaRPr sz="2400"/>
          </a:p>
          <a:p>
            <a:pPr indent="0" lvl="0" marL="0" marR="0" rtl="0" algn="l">
              <a:lnSpc>
                <a:spcPct val="115000"/>
              </a:lnSpc>
              <a:spcBef>
                <a:spcPts val="1600"/>
              </a:spcBef>
              <a:spcAft>
                <a:spcPts val="0"/>
              </a:spcAft>
              <a:buSzPts val="1800"/>
              <a:buNone/>
            </a:pPr>
            <a:r>
              <a:rPr lang="en" sz="2400"/>
              <a:t>If the pages were already sorted individually, how many passes would it take to sort the file and how many IOs would it be instead?</a:t>
            </a:r>
            <a:endParaRPr sz="2400"/>
          </a:p>
          <a:p>
            <a:pPr indent="0" lvl="0" marL="0" marR="0" rtl="0" algn="l">
              <a:lnSpc>
                <a:spcPct val="115000"/>
              </a:lnSpc>
              <a:spcBef>
                <a:spcPts val="1600"/>
              </a:spcBef>
              <a:spcAft>
                <a:spcPts val="1600"/>
              </a:spcAft>
              <a:buSzPts val="1800"/>
              <a:buNone/>
            </a:pPr>
            <a:r>
              <a:t/>
            </a:r>
            <a:endParaRPr sz="2400">
              <a:solidFill>
                <a:srgbClr val="EC5D57"/>
              </a:solidFill>
              <a:latin typeface="Calibri"/>
              <a:ea typeface="Calibri"/>
              <a:cs typeface="Calibri"/>
              <a:sym typeface="Calibri"/>
            </a:endParaRPr>
          </a:p>
        </p:txBody>
      </p:sp>
      <p:sp>
        <p:nvSpPr>
          <p:cNvPr id="1448" name="Google Shape;1448;p7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Worksheet - Sorting (d)</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201" name="Google Shape;201;p15"/>
          <p:cNvSpPr txBox="1"/>
          <p:nvPr>
            <p:ph idx="1" type="body"/>
          </p:nvPr>
        </p:nvSpPr>
        <p:spPr>
          <a:xfrm>
            <a:off x="311700" y="1152475"/>
            <a:ext cx="8417100" cy="3669300"/>
          </a:xfrm>
          <a:prstGeom prst="rect">
            <a:avLst/>
          </a:prstGeom>
          <a:noFill/>
          <a:ln>
            <a:noFill/>
          </a:ln>
        </p:spPr>
        <p:txBody>
          <a:bodyPr anchorCtr="0" anchor="t" bIns="91425" lIns="91425" spcFirstLastPara="1" rIns="91425" wrap="square" tIns="91425">
            <a:normAutofit/>
          </a:bodyPr>
          <a:lstStyle/>
          <a:p>
            <a:pPr indent="-381000" lvl="0" marL="457200" marR="0" rtl="0" algn="l">
              <a:lnSpc>
                <a:spcPct val="115000"/>
              </a:lnSpc>
              <a:spcBef>
                <a:spcPts val="0"/>
              </a:spcBef>
              <a:spcAft>
                <a:spcPts val="0"/>
              </a:spcAft>
              <a:buClr>
                <a:schemeClr val="dk2"/>
              </a:buClr>
              <a:buSzPts val="2400"/>
              <a:buFont typeface="Proxima Nova"/>
              <a:buChar char="●"/>
            </a:pPr>
            <a:r>
              <a:rPr lang="en" sz="2400"/>
              <a:t>For passes 2-n, we need to merge B-1 runs at once</a:t>
            </a:r>
            <a:endParaRPr sz="2400"/>
          </a:p>
          <a:p>
            <a:pPr indent="-381000" lvl="1" marL="914400" marR="0" rtl="0" algn="l">
              <a:lnSpc>
                <a:spcPct val="115000"/>
              </a:lnSpc>
              <a:spcBef>
                <a:spcPts val="0"/>
              </a:spcBef>
              <a:spcAft>
                <a:spcPts val="0"/>
              </a:spcAft>
              <a:buSzPts val="2400"/>
              <a:buChar char="○"/>
            </a:pPr>
            <a:r>
              <a:rPr lang="en" sz="2400"/>
              <a:t>Look at the first tuple of each run that hasn’t been written to output</a:t>
            </a:r>
            <a:endParaRPr sz="2400"/>
          </a:p>
          <a:p>
            <a:pPr indent="-381000" lvl="2" marL="1371600" marR="0" rtl="0" algn="l">
              <a:lnSpc>
                <a:spcPct val="115000"/>
              </a:lnSpc>
              <a:spcBef>
                <a:spcPts val="0"/>
              </a:spcBef>
              <a:spcAft>
                <a:spcPts val="0"/>
              </a:spcAft>
              <a:buSzPts val="2400"/>
              <a:buChar char="■"/>
            </a:pPr>
            <a:r>
              <a:rPr lang="en" sz="2400"/>
              <a:t>Can use a min priority queue to do efficiently</a:t>
            </a:r>
            <a:endParaRPr sz="2400"/>
          </a:p>
          <a:p>
            <a:pPr indent="-381000" lvl="1" marL="914400" marR="0" rtl="0" algn="l">
              <a:lnSpc>
                <a:spcPct val="115000"/>
              </a:lnSpc>
              <a:spcBef>
                <a:spcPts val="0"/>
              </a:spcBef>
              <a:spcAft>
                <a:spcPts val="0"/>
              </a:spcAft>
              <a:buSzPts val="2400"/>
              <a:buChar char="○"/>
            </a:pPr>
            <a:r>
              <a:rPr lang="en" sz="2400"/>
              <a:t>Output the tuple with lowest value</a:t>
            </a:r>
            <a:endParaRPr sz="2400"/>
          </a:p>
          <a:p>
            <a:pPr indent="-381000" lvl="1" marL="914400" marR="0" rtl="0" algn="l">
              <a:lnSpc>
                <a:spcPct val="115000"/>
              </a:lnSpc>
              <a:spcBef>
                <a:spcPts val="0"/>
              </a:spcBef>
              <a:spcAft>
                <a:spcPts val="0"/>
              </a:spcAft>
              <a:buSzPts val="2400"/>
              <a:buChar char="○"/>
            </a:pPr>
            <a:r>
              <a:rPr lang="en" sz="2400"/>
              <a:t>Repeat.</a:t>
            </a:r>
            <a:endParaRPr sz="24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p77"/>
          <p:cNvSpPr txBox="1"/>
          <p:nvPr>
            <p:ph idx="1" type="body"/>
          </p:nvPr>
        </p:nvSpPr>
        <p:spPr>
          <a:xfrm>
            <a:off x="311700" y="1115700"/>
            <a:ext cx="8945100" cy="21978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SzPts val="1800"/>
              <a:buNone/>
            </a:pPr>
            <a:r>
              <a:rPr lang="en" sz="1700"/>
              <a:t>You have 4 buffer pages and your file has a total of 108 pages of records to sort.</a:t>
            </a:r>
            <a:endParaRPr sz="1700"/>
          </a:p>
          <a:p>
            <a:pPr indent="0" lvl="0" marL="0" marR="0" rtl="0" algn="l">
              <a:lnSpc>
                <a:spcPct val="100000"/>
              </a:lnSpc>
              <a:spcBef>
                <a:spcPts val="1600"/>
              </a:spcBef>
              <a:spcAft>
                <a:spcPts val="1600"/>
              </a:spcAft>
              <a:buSzPts val="1800"/>
              <a:buNone/>
            </a:pPr>
            <a:r>
              <a:rPr lang="en" sz="1700"/>
              <a:t>If the pages were already sorted individually, how many passes would it take to sort the file and how many IOs would it be instead?</a:t>
            </a:r>
            <a:endParaRPr sz="1700">
              <a:solidFill>
                <a:srgbClr val="EC5D57"/>
              </a:solidFill>
              <a:latin typeface="Calibri"/>
              <a:ea typeface="Calibri"/>
              <a:cs typeface="Calibri"/>
              <a:sym typeface="Calibri"/>
            </a:endParaRPr>
          </a:p>
        </p:txBody>
      </p:sp>
      <p:sp>
        <p:nvSpPr>
          <p:cNvPr id="1454" name="Google Shape;1454;p7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Worksheet - Sorting (d)</a:t>
            </a:r>
            <a:endParaRPr sz="3000"/>
          </a:p>
        </p:txBody>
      </p:sp>
      <p:sp>
        <p:nvSpPr>
          <p:cNvPr id="1455" name="Google Shape;1455;p77"/>
          <p:cNvSpPr txBox="1"/>
          <p:nvPr/>
        </p:nvSpPr>
        <p:spPr>
          <a:xfrm>
            <a:off x="363825" y="2170300"/>
            <a:ext cx="8668800" cy="114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1"/>
              </a:buClr>
              <a:buSzPts val="1100"/>
              <a:buFont typeface="Arial"/>
              <a:buNone/>
            </a:pPr>
            <a:r>
              <a:rPr b="0" i="0" lang="en" sz="1700" u="none" cap="none" strike="noStrike">
                <a:solidFill>
                  <a:srgbClr val="EC5D57"/>
                </a:solidFill>
                <a:latin typeface="Calibri"/>
                <a:ea typeface="Calibri"/>
                <a:cs typeface="Calibri"/>
                <a:sym typeface="Calibri"/>
              </a:rPr>
              <a:t>These pages are individually sorted, so because we don't know how the pages will be sorted together, the IO cost does not change! Pass 1 is still going to need to produce ceil(N/B) sorted runs of B pages each, and so on and so forth. As a result, you would still require 4 passes and 864 IOs.</a:t>
            </a:r>
            <a:endParaRPr b="0" i="0" sz="1400" u="none" cap="none" strike="noStrike">
              <a:solidFill>
                <a:srgbClr val="000000"/>
              </a:solidFill>
              <a:latin typeface="Proxima Nova"/>
              <a:ea typeface="Proxima Nova"/>
              <a:cs typeface="Proxima Nova"/>
              <a:sym typeface="Proxima Nova"/>
            </a:endParaRPr>
          </a:p>
        </p:txBody>
      </p:sp>
      <p:sp>
        <p:nvSpPr>
          <p:cNvPr id="1456" name="Google Shape;1456;p77"/>
          <p:cNvSpPr txBox="1"/>
          <p:nvPr/>
        </p:nvSpPr>
        <p:spPr>
          <a:xfrm>
            <a:off x="5725275" y="3749650"/>
            <a:ext cx="30306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Even though the pages are individually sorted, the records still need to be interleaved when sorting up to B pages of data together.</a:t>
            </a:r>
            <a:endParaRPr b="0" i="0" sz="1400" u="none" cap="none" strike="noStrike">
              <a:solidFill>
                <a:srgbClr val="000000"/>
              </a:solidFill>
              <a:latin typeface="Proxima Nova"/>
              <a:ea typeface="Proxima Nova"/>
              <a:cs typeface="Proxima Nova"/>
              <a:sym typeface="Proxima Nova"/>
            </a:endParaRPr>
          </a:p>
        </p:txBody>
      </p:sp>
      <p:sp>
        <p:nvSpPr>
          <p:cNvPr id="1457" name="Google Shape;1457;p77"/>
          <p:cNvSpPr/>
          <p:nvPr/>
        </p:nvSpPr>
        <p:spPr>
          <a:xfrm>
            <a:off x="640575" y="3595650"/>
            <a:ext cx="19026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7, 8</a:t>
            </a:r>
            <a:endParaRPr b="0" i="0" sz="1400" u="none" cap="none" strike="noStrike">
              <a:solidFill>
                <a:srgbClr val="000000"/>
              </a:solidFill>
              <a:latin typeface="Proxima Nova"/>
              <a:ea typeface="Proxima Nova"/>
              <a:cs typeface="Proxima Nova"/>
              <a:sym typeface="Proxima Nova"/>
            </a:endParaRPr>
          </a:p>
        </p:txBody>
      </p:sp>
      <p:cxnSp>
        <p:nvCxnSpPr>
          <p:cNvPr id="1458" name="Google Shape;1458;p77"/>
          <p:cNvCxnSpPr/>
          <p:nvPr/>
        </p:nvCxnSpPr>
        <p:spPr>
          <a:xfrm>
            <a:off x="2542875" y="3749650"/>
            <a:ext cx="231900" cy="119100"/>
          </a:xfrm>
          <a:prstGeom prst="straightConnector1">
            <a:avLst/>
          </a:prstGeom>
          <a:noFill/>
          <a:ln cap="flat" cmpd="sng" w="9525">
            <a:solidFill>
              <a:srgbClr val="595959"/>
            </a:solidFill>
            <a:prstDash val="solid"/>
            <a:round/>
            <a:headEnd len="sm" w="sm" type="none"/>
            <a:tailEnd len="med" w="med" type="triangle"/>
          </a:ln>
        </p:spPr>
      </p:cxnSp>
      <p:cxnSp>
        <p:nvCxnSpPr>
          <p:cNvPr id="1459" name="Google Shape;1459;p77"/>
          <p:cNvCxnSpPr/>
          <p:nvPr/>
        </p:nvCxnSpPr>
        <p:spPr>
          <a:xfrm>
            <a:off x="2542875" y="4101550"/>
            <a:ext cx="231900" cy="77100"/>
          </a:xfrm>
          <a:prstGeom prst="straightConnector1">
            <a:avLst/>
          </a:prstGeom>
          <a:noFill/>
          <a:ln cap="flat" cmpd="sng" w="9525">
            <a:solidFill>
              <a:srgbClr val="595959"/>
            </a:solidFill>
            <a:prstDash val="solid"/>
            <a:round/>
            <a:headEnd len="sm" w="sm" type="none"/>
            <a:tailEnd len="med" w="med" type="triangle"/>
          </a:ln>
        </p:spPr>
      </p:cxnSp>
      <p:sp>
        <p:nvSpPr>
          <p:cNvPr id="1460" name="Google Shape;1460;p77"/>
          <p:cNvSpPr/>
          <p:nvPr/>
        </p:nvSpPr>
        <p:spPr>
          <a:xfrm>
            <a:off x="640575" y="3946925"/>
            <a:ext cx="19026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2, 12</a:t>
            </a:r>
            <a:endParaRPr b="0" i="0" sz="1400" u="none" cap="none" strike="noStrike">
              <a:solidFill>
                <a:srgbClr val="000000"/>
              </a:solidFill>
              <a:latin typeface="Proxima Nova"/>
              <a:ea typeface="Proxima Nova"/>
              <a:cs typeface="Proxima Nova"/>
              <a:sym typeface="Proxima Nova"/>
            </a:endParaRPr>
          </a:p>
        </p:txBody>
      </p:sp>
      <p:cxnSp>
        <p:nvCxnSpPr>
          <p:cNvPr id="1461" name="Google Shape;1461;p77"/>
          <p:cNvCxnSpPr/>
          <p:nvPr/>
        </p:nvCxnSpPr>
        <p:spPr>
          <a:xfrm>
            <a:off x="2542875" y="4452550"/>
            <a:ext cx="231900" cy="36000"/>
          </a:xfrm>
          <a:prstGeom prst="straightConnector1">
            <a:avLst/>
          </a:prstGeom>
          <a:noFill/>
          <a:ln cap="flat" cmpd="sng" w="9525">
            <a:solidFill>
              <a:srgbClr val="595959"/>
            </a:solidFill>
            <a:prstDash val="solid"/>
            <a:round/>
            <a:headEnd len="sm" w="sm" type="none"/>
            <a:tailEnd len="med" w="med" type="triangle"/>
          </a:ln>
        </p:spPr>
      </p:cxnSp>
      <p:sp>
        <p:nvSpPr>
          <p:cNvPr id="1462" name="Google Shape;1462;p77"/>
          <p:cNvSpPr/>
          <p:nvPr/>
        </p:nvSpPr>
        <p:spPr>
          <a:xfrm>
            <a:off x="640575" y="4298200"/>
            <a:ext cx="19026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4, 11</a:t>
            </a:r>
            <a:endParaRPr b="0" i="0" sz="1400" u="none" cap="none" strike="noStrike">
              <a:solidFill>
                <a:srgbClr val="000000"/>
              </a:solidFill>
              <a:latin typeface="Proxima Nova"/>
              <a:ea typeface="Proxima Nova"/>
              <a:cs typeface="Proxima Nova"/>
              <a:sym typeface="Proxima Nova"/>
            </a:endParaRPr>
          </a:p>
        </p:txBody>
      </p:sp>
      <p:sp>
        <p:nvSpPr>
          <p:cNvPr id="1463" name="Google Shape;1463;p77"/>
          <p:cNvSpPr/>
          <p:nvPr/>
        </p:nvSpPr>
        <p:spPr>
          <a:xfrm>
            <a:off x="640575" y="4649475"/>
            <a:ext cx="19026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3, 15 </a:t>
            </a:r>
            <a:endParaRPr b="0" i="0" sz="1400" u="none" cap="none" strike="noStrike">
              <a:solidFill>
                <a:srgbClr val="000000"/>
              </a:solidFill>
              <a:latin typeface="Proxima Nova"/>
              <a:ea typeface="Proxima Nova"/>
              <a:cs typeface="Proxima Nova"/>
              <a:sym typeface="Proxima Nova"/>
            </a:endParaRPr>
          </a:p>
        </p:txBody>
      </p:sp>
      <p:sp>
        <p:nvSpPr>
          <p:cNvPr id="1464" name="Google Shape;1464;p77"/>
          <p:cNvSpPr/>
          <p:nvPr/>
        </p:nvSpPr>
        <p:spPr>
          <a:xfrm>
            <a:off x="2774775" y="3713800"/>
            <a:ext cx="2718900" cy="12456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2, 3, 4, </a:t>
            </a:r>
            <a:r>
              <a:rPr b="0" i="0" lang="en" sz="1400" u="none" cap="none" strike="noStrike">
                <a:solidFill>
                  <a:srgbClr val="000000"/>
                </a:solidFill>
                <a:latin typeface="Proxima Nova"/>
                <a:ea typeface="Proxima Nova"/>
                <a:cs typeface="Proxima Nova"/>
                <a:sym typeface="Proxima Nova"/>
              </a:rPr>
              <a:t>7, 8, </a:t>
            </a:r>
            <a:r>
              <a:rPr b="0" i="0" lang="en" sz="1400" u="none" cap="none" strike="noStrike">
                <a:solidFill>
                  <a:schemeClr val="dk1"/>
                </a:solidFill>
                <a:latin typeface="Proxima Nova"/>
                <a:ea typeface="Proxima Nova"/>
                <a:cs typeface="Proxima Nova"/>
                <a:sym typeface="Proxima Nova"/>
              </a:rPr>
              <a:t>11, </a:t>
            </a:r>
            <a:r>
              <a:rPr b="0" i="0" lang="en" sz="1400" u="none" cap="none" strike="noStrike">
                <a:solidFill>
                  <a:srgbClr val="000000"/>
                </a:solidFill>
                <a:latin typeface="Proxima Nova"/>
                <a:ea typeface="Proxima Nova"/>
                <a:cs typeface="Proxima Nova"/>
                <a:sym typeface="Proxima Nova"/>
              </a:rPr>
              <a:t>12, 15</a:t>
            </a:r>
            <a:endParaRPr b="0" i="0" sz="1400" u="none" cap="none" strike="noStrike">
              <a:solidFill>
                <a:srgbClr val="000000"/>
              </a:solidFill>
              <a:latin typeface="Proxima Nova"/>
              <a:ea typeface="Proxima Nova"/>
              <a:cs typeface="Proxima Nova"/>
              <a:sym typeface="Proxima Nova"/>
            </a:endParaRPr>
          </a:p>
        </p:txBody>
      </p:sp>
      <p:cxnSp>
        <p:nvCxnSpPr>
          <p:cNvPr id="1465" name="Google Shape;1465;p77"/>
          <p:cNvCxnSpPr/>
          <p:nvPr/>
        </p:nvCxnSpPr>
        <p:spPr>
          <a:xfrm flipH="1" rot="10800000">
            <a:off x="2543175" y="4773525"/>
            <a:ext cx="242400" cy="30900"/>
          </a:xfrm>
          <a:prstGeom prst="straightConnector1">
            <a:avLst/>
          </a:prstGeom>
          <a:noFill/>
          <a:ln cap="flat" cmpd="sng" w="9525">
            <a:solidFill>
              <a:schemeClr val="dk2"/>
            </a:solidFill>
            <a:prstDash val="solid"/>
            <a:round/>
            <a:headEnd len="sm" w="sm" type="none"/>
            <a:tailEnd len="med" w="med" type="stealth"/>
          </a:ln>
        </p:spPr>
      </p:cxnSp>
      <p:sp>
        <p:nvSpPr>
          <p:cNvPr id="1466" name="Google Shape;1466;p77"/>
          <p:cNvSpPr txBox="1"/>
          <p:nvPr/>
        </p:nvSpPr>
        <p:spPr>
          <a:xfrm>
            <a:off x="3196875" y="3313600"/>
            <a:ext cx="1874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Pass </a:t>
            </a:r>
            <a:r>
              <a:rPr lang="en">
                <a:latin typeface="Proxima Nova"/>
                <a:ea typeface="Proxima Nova"/>
                <a:cs typeface="Proxima Nova"/>
                <a:sym typeface="Proxima Nova"/>
              </a:rPr>
              <a:t>1</a:t>
            </a:r>
            <a:r>
              <a:rPr b="0" i="0" lang="en" sz="1400" u="none" cap="none" strike="noStrike">
                <a:solidFill>
                  <a:srgbClr val="000000"/>
                </a:solidFill>
                <a:latin typeface="Proxima Nova"/>
                <a:ea typeface="Proxima Nova"/>
                <a:cs typeface="Proxima Nova"/>
                <a:sym typeface="Proxima Nova"/>
              </a:rPr>
              <a:t> (sorting data)</a:t>
            </a:r>
            <a:endParaRPr b="0" i="0" sz="14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0" name="Shape 1470"/>
        <p:cNvGrpSpPr/>
        <p:nvPr/>
      </p:nvGrpSpPr>
      <p:grpSpPr>
        <a:xfrm>
          <a:off x="0" y="0"/>
          <a:ext cx="0" cy="0"/>
          <a:chOff x="0" y="0"/>
          <a:chExt cx="0" cy="0"/>
        </a:xfrm>
      </p:grpSpPr>
      <p:sp>
        <p:nvSpPr>
          <p:cNvPr id="1471" name="Google Shape;1471;p78"/>
          <p:cNvSpPr txBox="1"/>
          <p:nvPr>
            <p:ph idx="1" type="body"/>
          </p:nvPr>
        </p:nvSpPr>
        <p:spPr>
          <a:xfrm>
            <a:off x="311700" y="1152475"/>
            <a:ext cx="8425800" cy="36693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1600"/>
              </a:spcAft>
              <a:buSzPts val="1800"/>
              <a:buNone/>
            </a:pPr>
            <a:r>
              <a:rPr lang="en" sz="2400"/>
              <a:t>If we wanted to sort </a:t>
            </a:r>
            <a:r>
              <a:rPr i="1" lang="en" sz="2400"/>
              <a:t>N</a:t>
            </a:r>
            <a:r>
              <a:rPr lang="en" sz="2400"/>
              <a:t> pages with </a:t>
            </a:r>
            <a:r>
              <a:rPr i="1" lang="en" sz="2400"/>
              <a:t>B</a:t>
            </a:r>
            <a:r>
              <a:rPr lang="en" sz="2400"/>
              <a:t> buffer pages in at most </a:t>
            </a:r>
            <a:r>
              <a:rPr i="1" lang="en" sz="2400"/>
              <a:t>p</a:t>
            </a:r>
            <a:r>
              <a:rPr lang="en" sz="2400"/>
              <a:t> total passes, write an expression relating the minimum buffer pages </a:t>
            </a:r>
            <a:r>
              <a:rPr i="1" lang="en" sz="2400"/>
              <a:t>B</a:t>
            </a:r>
            <a:r>
              <a:rPr lang="en" sz="2400"/>
              <a:t> needed with </a:t>
            </a:r>
            <a:r>
              <a:rPr i="1" lang="en" sz="2400"/>
              <a:t>N</a:t>
            </a:r>
            <a:r>
              <a:rPr lang="en" sz="2400"/>
              <a:t> and </a:t>
            </a:r>
            <a:r>
              <a:rPr i="1" lang="en" sz="2400"/>
              <a:t>p</a:t>
            </a:r>
            <a:r>
              <a:rPr lang="en" sz="2400"/>
              <a:t>. What do you notice about </a:t>
            </a:r>
            <a:r>
              <a:rPr i="1" lang="en" sz="2400"/>
              <a:t>B</a:t>
            </a:r>
            <a:r>
              <a:rPr lang="en" sz="2400"/>
              <a:t> when </a:t>
            </a:r>
            <a:r>
              <a:rPr i="1" lang="en" sz="2400"/>
              <a:t>p </a:t>
            </a:r>
            <a:r>
              <a:rPr lang="en" sz="2400"/>
              <a:t>= 1?</a:t>
            </a:r>
            <a:endParaRPr sz="2400">
              <a:solidFill>
                <a:srgbClr val="EC5D57"/>
              </a:solidFill>
              <a:latin typeface="Calibri"/>
              <a:ea typeface="Calibri"/>
              <a:cs typeface="Calibri"/>
              <a:sym typeface="Calibri"/>
            </a:endParaRPr>
          </a:p>
        </p:txBody>
      </p:sp>
      <p:sp>
        <p:nvSpPr>
          <p:cNvPr id="1472" name="Google Shape;1472;p7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Worksheet - Sorting (e)</a:t>
            </a:r>
            <a:endParaRPr sz="30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6" name="Shape 1476"/>
        <p:cNvGrpSpPr/>
        <p:nvPr/>
      </p:nvGrpSpPr>
      <p:grpSpPr>
        <a:xfrm>
          <a:off x="0" y="0"/>
          <a:ext cx="0" cy="0"/>
          <a:chOff x="0" y="0"/>
          <a:chExt cx="0" cy="0"/>
        </a:xfrm>
      </p:grpSpPr>
      <p:sp>
        <p:nvSpPr>
          <p:cNvPr id="1477" name="Google Shape;1477;p79"/>
          <p:cNvSpPr txBox="1"/>
          <p:nvPr>
            <p:ph idx="1" type="body"/>
          </p:nvPr>
        </p:nvSpPr>
        <p:spPr>
          <a:xfrm>
            <a:off x="311700" y="1152475"/>
            <a:ext cx="8425800" cy="36693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1600"/>
              </a:spcAft>
              <a:buSzPts val="1800"/>
              <a:buNone/>
            </a:pPr>
            <a:r>
              <a:rPr lang="en" sz="2400">
                <a:solidFill>
                  <a:srgbClr val="EC5D57"/>
                </a:solidFill>
              </a:rPr>
              <a:t>Since we want (# of passes after pass 1) ≤ p − 1, we set the equation log</a:t>
            </a:r>
            <a:r>
              <a:rPr baseline="-25000" lang="en" sz="2400">
                <a:solidFill>
                  <a:srgbClr val="EC5D57"/>
                </a:solidFill>
              </a:rPr>
              <a:t>B-1</a:t>
            </a:r>
            <a:r>
              <a:rPr lang="en" sz="2400">
                <a:solidFill>
                  <a:srgbClr val="EC5D57"/>
                </a:solidFill>
              </a:rPr>
              <a:t>(N/B) ≤ p − 1. Rearranging results in B(B-1)</a:t>
            </a:r>
            <a:r>
              <a:rPr baseline="30000" lang="en" sz="2400">
                <a:solidFill>
                  <a:srgbClr val="EC5D57"/>
                </a:solidFill>
              </a:rPr>
              <a:t>p-1</a:t>
            </a:r>
            <a:r>
              <a:rPr lang="en" sz="2400">
                <a:solidFill>
                  <a:srgbClr val="EC5D57"/>
                </a:solidFill>
              </a:rPr>
              <a:t> ≥ N. If p = 1, this means that B ≥ N which, conceptually, means that if we want to sort N pages in 1 pass, all of them must fit into memory at the same time.</a:t>
            </a:r>
            <a:endParaRPr sz="2400">
              <a:solidFill>
                <a:srgbClr val="EC5D57"/>
              </a:solidFill>
              <a:latin typeface="Calibri"/>
              <a:ea typeface="Calibri"/>
              <a:cs typeface="Calibri"/>
              <a:sym typeface="Calibri"/>
            </a:endParaRPr>
          </a:p>
        </p:txBody>
      </p:sp>
      <p:sp>
        <p:nvSpPr>
          <p:cNvPr id="1478" name="Google Shape;1478;p7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Worksheet - Sorting (e)</a:t>
            </a:r>
            <a:endParaRPr sz="30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2" name="Shape 1482"/>
        <p:cNvGrpSpPr/>
        <p:nvPr/>
      </p:nvGrpSpPr>
      <p:grpSpPr>
        <a:xfrm>
          <a:off x="0" y="0"/>
          <a:ext cx="0" cy="0"/>
          <a:chOff x="0" y="0"/>
          <a:chExt cx="0" cy="0"/>
        </a:xfrm>
      </p:grpSpPr>
      <p:sp>
        <p:nvSpPr>
          <p:cNvPr id="1483" name="Google Shape;1483;p8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Hashing</a:t>
            </a:r>
            <a:endParaRPr>
              <a:latin typeface="Proxima Nova"/>
              <a:ea typeface="Proxima Nova"/>
              <a:cs typeface="Proxima Nova"/>
              <a:sym typeface="Proxima Nova"/>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7" name="Shape 1487"/>
        <p:cNvGrpSpPr/>
        <p:nvPr/>
      </p:nvGrpSpPr>
      <p:grpSpPr>
        <a:xfrm>
          <a:off x="0" y="0"/>
          <a:ext cx="0" cy="0"/>
          <a:chOff x="0" y="0"/>
          <a:chExt cx="0" cy="0"/>
        </a:xfrm>
      </p:grpSpPr>
      <p:sp>
        <p:nvSpPr>
          <p:cNvPr id="1488" name="Google Shape;1488;p82"/>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Hashing</a:t>
            </a:r>
            <a:endParaRPr sz="3000"/>
          </a:p>
        </p:txBody>
      </p:sp>
      <p:sp>
        <p:nvSpPr>
          <p:cNvPr id="1489" name="Google Shape;1489;p82"/>
          <p:cNvSpPr txBox="1"/>
          <p:nvPr>
            <p:ph idx="1" type="body"/>
          </p:nvPr>
        </p:nvSpPr>
        <p:spPr>
          <a:xfrm>
            <a:off x="311700" y="1152475"/>
            <a:ext cx="8425800" cy="39048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SzPts val="2400"/>
              <a:buChar char="●"/>
            </a:pPr>
            <a:r>
              <a:rPr lang="en" sz="2400"/>
              <a:t>We want to be able to group together tuples with the same key value</a:t>
            </a:r>
            <a:endParaRPr sz="2400"/>
          </a:p>
          <a:p>
            <a:pPr indent="-381000" lvl="0" marL="457200" marR="0" rtl="0" algn="l">
              <a:lnSpc>
                <a:spcPct val="115000"/>
              </a:lnSpc>
              <a:spcBef>
                <a:spcPts val="0"/>
              </a:spcBef>
              <a:spcAft>
                <a:spcPts val="0"/>
              </a:spcAft>
              <a:buSzPts val="2400"/>
              <a:buChar char="●"/>
            </a:pPr>
            <a:r>
              <a:rPr lang="en" sz="2400"/>
              <a:t>Partition the data with hash function(s) applied on the key - all tuples with a certain key will be in the same partition</a:t>
            </a:r>
            <a:endParaRPr sz="2400"/>
          </a:p>
          <a:p>
            <a:pPr indent="-381000" lvl="0" marL="457200" marR="0" rtl="0" algn="l">
              <a:lnSpc>
                <a:spcPct val="115000"/>
              </a:lnSpc>
              <a:spcBef>
                <a:spcPts val="0"/>
              </a:spcBef>
              <a:spcAft>
                <a:spcPts val="0"/>
              </a:spcAft>
              <a:buSzPts val="2400"/>
              <a:buChar char="●"/>
            </a:pPr>
            <a:r>
              <a:rPr lang="en" sz="2400"/>
              <a:t>Useful for removing duplicates (all duplicates will be grouped together), grouping data (for GROUP BY)</a:t>
            </a:r>
            <a:endParaRPr sz="2400"/>
          </a:p>
          <a:p>
            <a:pPr indent="-381000" lvl="0" marL="457200" marR="0" rtl="0" algn="l">
              <a:lnSpc>
                <a:spcPct val="115000"/>
              </a:lnSpc>
              <a:spcBef>
                <a:spcPts val="0"/>
              </a:spcBef>
              <a:spcAft>
                <a:spcPts val="0"/>
              </a:spcAft>
              <a:buSzPts val="2400"/>
              <a:buChar char="●"/>
            </a:pPr>
            <a:r>
              <a:rPr lang="en" sz="2400"/>
              <a:t>Also can be useful for looking up data (but not in-scope for this class)</a:t>
            </a:r>
            <a:endParaRPr sz="24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3" name="Shape 1493"/>
        <p:cNvGrpSpPr/>
        <p:nvPr/>
      </p:nvGrpSpPr>
      <p:grpSpPr>
        <a:xfrm>
          <a:off x="0" y="0"/>
          <a:ext cx="0" cy="0"/>
          <a:chOff x="0" y="0"/>
          <a:chExt cx="0" cy="0"/>
        </a:xfrm>
      </p:grpSpPr>
      <p:sp>
        <p:nvSpPr>
          <p:cNvPr id="1494" name="Google Shape;1494;p83"/>
          <p:cNvSpPr txBox="1"/>
          <p:nvPr>
            <p:ph idx="1" type="body"/>
          </p:nvPr>
        </p:nvSpPr>
        <p:spPr>
          <a:xfrm>
            <a:off x="311700" y="1152475"/>
            <a:ext cx="8425800" cy="36693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SzPts val="2400"/>
              <a:buChar char="●"/>
            </a:pPr>
            <a:r>
              <a:rPr lang="en" sz="2400"/>
              <a:t>We can’t build an in-memory hash table if there’s too much data!</a:t>
            </a:r>
            <a:endParaRPr sz="2400"/>
          </a:p>
          <a:p>
            <a:pPr indent="-381000" lvl="0" marL="457200" marR="0" rtl="0" algn="l">
              <a:lnSpc>
                <a:spcPct val="115000"/>
              </a:lnSpc>
              <a:spcBef>
                <a:spcPts val="0"/>
              </a:spcBef>
              <a:spcAft>
                <a:spcPts val="0"/>
              </a:spcAft>
              <a:buSzPts val="2400"/>
              <a:buChar char="●"/>
            </a:pPr>
            <a:r>
              <a:rPr lang="en" sz="2400"/>
              <a:t>Start by splitting up data into smaller pieces!</a:t>
            </a:r>
            <a:endParaRPr sz="2400"/>
          </a:p>
          <a:p>
            <a:pPr indent="-381000" lvl="1" marL="914400" marR="0" rtl="0" algn="l">
              <a:lnSpc>
                <a:spcPct val="115000"/>
              </a:lnSpc>
              <a:spcBef>
                <a:spcPts val="0"/>
              </a:spcBef>
              <a:spcAft>
                <a:spcPts val="0"/>
              </a:spcAft>
              <a:buSzPts val="2400"/>
              <a:buChar char="○"/>
            </a:pPr>
            <a:r>
              <a:rPr lang="en" sz="2400"/>
              <a:t>Use a hash function </a:t>
            </a:r>
            <a:r>
              <a:rPr i="1" lang="en" sz="2400"/>
              <a:t>h</a:t>
            </a:r>
            <a:r>
              <a:rPr baseline="-25000" i="1" lang="en" sz="2400"/>
              <a:t>p</a:t>
            </a:r>
            <a:r>
              <a:rPr lang="en" sz="2400"/>
              <a:t> to partition the data</a:t>
            </a:r>
            <a:endParaRPr sz="2400"/>
          </a:p>
          <a:p>
            <a:pPr indent="-381000" lvl="2" marL="1371600" marR="0" rtl="0" algn="l">
              <a:lnSpc>
                <a:spcPct val="115000"/>
              </a:lnSpc>
              <a:spcBef>
                <a:spcPts val="0"/>
              </a:spcBef>
              <a:spcAft>
                <a:spcPts val="0"/>
              </a:spcAft>
              <a:buSzPts val="2400"/>
              <a:buChar char="■"/>
            </a:pPr>
            <a:r>
              <a:rPr lang="en" sz="2400"/>
              <a:t>Stream partitions to disk</a:t>
            </a:r>
            <a:endParaRPr sz="2400"/>
          </a:p>
          <a:p>
            <a:pPr indent="-381000" lvl="1" marL="914400" marR="0" rtl="0" algn="l">
              <a:lnSpc>
                <a:spcPct val="115000"/>
              </a:lnSpc>
              <a:spcBef>
                <a:spcPts val="0"/>
              </a:spcBef>
              <a:spcAft>
                <a:spcPts val="0"/>
              </a:spcAft>
              <a:buSzPts val="2400"/>
              <a:buChar char="○"/>
            </a:pPr>
            <a:r>
              <a:rPr lang="en" sz="2400"/>
              <a:t>If we have B pages of buffer, we can split the data into B-1 partitions (1 buffer page reserved for streaming data in)</a:t>
            </a:r>
            <a:endParaRPr sz="2400"/>
          </a:p>
        </p:txBody>
      </p:sp>
      <p:sp>
        <p:nvSpPr>
          <p:cNvPr id="1495" name="Google Shape;1495;p8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External Hashing</a:t>
            </a:r>
            <a:endParaRPr sz="300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9" name="Shape 1499"/>
        <p:cNvGrpSpPr/>
        <p:nvPr/>
      </p:nvGrpSpPr>
      <p:grpSpPr>
        <a:xfrm>
          <a:off x="0" y="0"/>
          <a:ext cx="0" cy="0"/>
          <a:chOff x="0" y="0"/>
          <a:chExt cx="0" cy="0"/>
        </a:xfrm>
      </p:grpSpPr>
      <p:sp>
        <p:nvSpPr>
          <p:cNvPr id="1500" name="Google Shape;1500;p8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External Hashing</a:t>
            </a:r>
            <a:endParaRPr sz="3000"/>
          </a:p>
        </p:txBody>
      </p:sp>
      <p:pic>
        <p:nvPicPr>
          <p:cNvPr id="1501" name="Google Shape;1501;p84"/>
          <p:cNvPicPr preferRelativeResize="0"/>
          <p:nvPr/>
        </p:nvPicPr>
        <p:blipFill rotWithShape="1">
          <a:blip r:embed="rId3">
            <a:alphaModFix/>
          </a:blip>
          <a:srcRect b="0" l="0" r="0" t="0"/>
          <a:stretch/>
        </p:blipFill>
        <p:spPr>
          <a:xfrm>
            <a:off x="1624013" y="1398050"/>
            <a:ext cx="5895975" cy="316230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5" name="Shape 1505"/>
        <p:cNvGrpSpPr/>
        <p:nvPr/>
      </p:nvGrpSpPr>
      <p:grpSpPr>
        <a:xfrm>
          <a:off x="0" y="0"/>
          <a:ext cx="0" cy="0"/>
          <a:chOff x="0" y="0"/>
          <a:chExt cx="0" cy="0"/>
        </a:xfrm>
      </p:grpSpPr>
      <p:sp>
        <p:nvSpPr>
          <p:cNvPr id="1506" name="Google Shape;1506;p8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External Hashing</a:t>
            </a:r>
            <a:endParaRPr sz="3000"/>
          </a:p>
        </p:txBody>
      </p:sp>
      <p:sp>
        <p:nvSpPr>
          <p:cNvPr id="1507" name="Google Shape;1507;p85"/>
          <p:cNvSpPr txBox="1"/>
          <p:nvPr>
            <p:ph idx="1" type="body"/>
          </p:nvPr>
        </p:nvSpPr>
        <p:spPr>
          <a:xfrm>
            <a:off x="311700" y="1152475"/>
            <a:ext cx="8425800" cy="36693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dk2"/>
              </a:buClr>
              <a:buSzPts val="2400"/>
              <a:buFont typeface="Proxima Nova"/>
              <a:buChar char="●"/>
            </a:pPr>
            <a:r>
              <a:rPr lang="en" sz="2400"/>
              <a:t>If the partitions are small enough to fit in memory (at most B pages), we can load them in and make an in-memory hash table for each one, one at a time</a:t>
            </a:r>
            <a:endParaRPr sz="2400"/>
          </a:p>
          <a:p>
            <a:pPr indent="-381000" lvl="1" marL="914400" marR="0" rtl="0" algn="l">
              <a:lnSpc>
                <a:spcPct val="115000"/>
              </a:lnSpc>
              <a:spcBef>
                <a:spcPts val="0"/>
              </a:spcBef>
              <a:spcAft>
                <a:spcPts val="0"/>
              </a:spcAft>
              <a:buSzPts val="2400"/>
              <a:buChar char="○"/>
            </a:pPr>
            <a:r>
              <a:rPr lang="en" sz="2400"/>
              <a:t>Then we can apply duplicate removal, aggregation, etc. in memory</a:t>
            </a:r>
            <a:endParaRPr sz="2400"/>
          </a:p>
          <a:p>
            <a:pPr indent="-381000" lvl="1" marL="914400" marR="0" rtl="0" algn="l">
              <a:lnSpc>
                <a:spcPct val="115000"/>
              </a:lnSpc>
              <a:spcBef>
                <a:spcPts val="0"/>
              </a:spcBef>
              <a:spcAft>
                <a:spcPts val="0"/>
              </a:spcAft>
              <a:buSzPts val="2400"/>
              <a:buChar char="○"/>
            </a:pPr>
            <a:r>
              <a:rPr lang="en" sz="2400"/>
              <a:t>Every tuple in a partition has the same value when h</a:t>
            </a:r>
            <a:r>
              <a:rPr baseline="-25000" lang="en" sz="2400"/>
              <a:t>p</a:t>
            </a:r>
            <a:r>
              <a:rPr lang="en" sz="2400"/>
              <a:t> is applied!</a:t>
            </a:r>
            <a:endParaRPr sz="2400"/>
          </a:p>
          <a:p>
            <a:pPr indent="-381000" lvl="1" marL="914400" marR="0" rtl="0" algn="l">
              <a:lnSpc>
                <a:spcPct val="115000"/>
              </a:lnSpc>
              <a:spcBef>
                <a:spcPts val="0"/>
              </a:spcBef>
              <a:spcAft>
                <a:spcPts val="0"/>
              </a:spcAft>
              <a:buSzPts val="2400"/>
              <a:buChar char="○"/>
            </a:pPr>
            <a:r>
              <a:rPr lang="en" sz="2400"/>
              <a:t>In-memory hash table must use a </a:t>
            </a:r>
            <a:r>
              <a:rPr i="1" lang="en" sz="2400"/>
              <a:t>different</a:t>
            </a:r>
            <a:r>
              <a:rPr lang="en" sz="2400"/>
              <a:t> hash function (we call it h</a:t>
            </a:r>
            <a:r>
              <a:rPr baseline="-25000" lang="en" sz="2400"/>
              <a:t>r</a:t>
            </a:r>
            <a:r>
              <a:rPr lang="en" sz="2400"/>
              <a:t>) that is independent of h</a:t>
            </a:r>
            <a:r>
              <a:rPr baseline="-25000" lang="en" sz="2400"/>
              <a:t>p</a:t>
            </a:r>
            <a:endParaRPr sz="2400"/>
          </a:p>
          <a:p>
            <a:pPr indent="0" lvl="0" marL="0" marR="0" rtl="0" algn="l">
              <a:lnSpc>
                <a:spcPct val="115000"/>
              </a:lnSpc>
              <a:spcBef>
                <a:spcPts val="1600"/>
              </a:spcBef>
              <a:spcAft>
                <a:spcPts val="1600"/>
              </a:spcAft>
              <a:buSzPts val="1800"/>
              <a:buNone/>
            </a:pPr>
            <a:r>
              <a:t/>
            </a:r>
            <a:endParaRPr sz="240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1" name="Shape 1511"/>
        <p:cNvGrpSpPr/>
        <p:nvPr/>
      </p:nvGrpSpPr>
      <p:grpSpPr>
        <a:xfrm>
          <a:off x="0" y="0"/>
          <a:ext cx="0" cy="0"/>
          <a:chOff x="0" y="0"/>
          <a:chExt cx="0" cy="0"/>
        </a:xfrm>
      </p:grpSpPr>
      <p:sp>
        <p:nvSpPr>
          <p:cNvPr id="1512" name="Google Shape;1512;p8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External Hashing</a:t>
            </a:r>
            <a:endParaRPr sz="3000"/>
          </a:p>
        </p:txBody>
      </p:sp>
      <p:pic>
        <p:nvPicPr>
          <p:cNvPr id="1513" name="Google Shape;1513;p86"/>
          <p:cNvPicPr preferRelativeResize="0"/>
          <p:nvPr/>
        </p:nvPicPr>
        <p:blipFill rotWithShape="1">
          <a:blip r:embed="rId3">
            <a:alphaModFix/>
          </a:blip>
          <a:srcRect b="0" l="0" r="0" t="0"/>
          <a:stretch/>
        </p:blipFill>
        <p:spPr>
          <a:xfrm>
            <a:off x="2247725" y="1485750"/>
            <a:ext cx="4572000" cy="3133725"/>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7" name="Shape 1517"/>
        <p:cNvGrpSpPr/>
        <p:nvPr/>
      </p:nvGrpSpPr>
      <p:grpSpPr>
        <a:xfrm>
          <a:off x="0" y="0"/>
          <a:ext cx="0" cy="0"/>
          <a:chOff x="0" y="0"/>
          <a:chExt cx="0" cy="0"/>
        </a:xfrm>
      </p:grpSpPr>
      <p:sp>
        <p:nvSpPr>
          <p:cNvPr id="1518" name="Google Shape;1518;p8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External Hashing</a:t>
            </a:r>
            <a:endParaRPr sz="3000"/>
          </a:p>
        </p:txBody>
      </p:sp>
      <p:sp>
        <p:nvSpPr>
          <p:cNvPr id="1519" name="Google Shape;1519;p87"/>
          <p:cNvSpPr txBox="1"/>
          <p:nvPr>
            <p:ph idx="1" type="body"/>
          </p:nvPr>
        </p:nvSpPr>
        <p:spPr>
          <a:xfrm>
            <a:off x="311700" y="1152475"/>
            <a:ext cx="8425800" cy="36693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dk2"/>
              </a:buClr>
              <a:buSzPts val="2400"/>
              <a:buFont typeface="Proxima Nova"/>
              <a:buChar char="●"/>
            </a:pPr>
            <a:r>
              <a:rPr lang="en" sz="2400"/>
              <a:t>Hashing requires good hash functions that are not subject to </a:t>
            </a:r>
            <a:r>
              <a:rPr b="1" lang="en" sz="2400">
                <a:solidFill>
                  <a:schemeClr val="accent5"/>
                </a:solidFill>
              </a:rPr>
              <a:t>data skew</a:t>
            </a:r>
            <a:endParaRPr b="1" sz="2400">
              <a:solidFill>
                <a:schemeClr val="accent5"/>
              </a:solidFill>
            </a:endParaRPr>
          </a:p>
          <a:p>
            <a:pPr indent="-381000" lvl="1" marL="914400" marR="0" rtl="0" algn="l">
              <a:lnSpc>
                <a:spcPct val="115000"/>
              </a:lnSpc>
              <a:spcBef>
                <a:spcPts val="0"/>
              </a:spcBef>
              <a:spcAft>
                <a:spcPts val="0"/>
              </a:spcAft>
              <a:buSzPts val="2400"/>
              <a:buChar char="○"/>
            </a:pPr>
            <a:r>
              <a:rPr lang="en" sz="2400"/>
              <a:t>The hash function ideally distributes keys evenly across all partitions - otherwise we might get a really large partition (requiring recursive partitioning) and a bunch of small ones</a:t>
            </a:r>
            <a:endParaRPr sz="2400"/>
          </a:p>
          <a:p>
            <a:pPr indent="-381000" lvl="0" marL="457200" marR="0" rtl="0" algn="l">
              <a:lnSpc>
                <a:spcPct val="115000"/>
              </a:lnSpc>
              <a:spcBef>
                <a:spcPts val="0"/>
              </a:spcBef>
              <a:spcAft>
                <a:spcPts val="0"/>
              </a:spcAft>
              <a:buSzPts val="2400"/>
              <a:buChar char="●"/>
            </a:pPr>
            <a:r>
              <a:rPr lang="en" sz="2400"/>
              <a:t>Assume </a:t>
            </a:r>
            <a:r>
              <a:rPr b="1" lang="en" sz="2400"/>
              <a:t>perfect hash functions</a:t>
            </a:r>
            <a:r>
              <a:rPr lang="en" sz="2400"/>
              <a:t> in this class (distributes data perfectly evenly) unless stated otherwise</a:t>
            </a:r>
            <a:endParaRPr sz="2400"/>
          </a:p>
          <a:p>
            <a:pPr indent="0" lvl="0" marL="0" marR="0" rtl="0" algn="l">
              <a:lnSpc>
                <a:spcPct val="115000"/>
              </a:lnSpc>
              <a:spcBef>
                <a:spcPts val="1600"/>
              </a:spcBef>
              <a:spcAft>
                <a:spcPts val="1600"/>
              </a:spcAft>
              <a:buSzPts val="1800"/>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86057a49e4_0_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Note on Passes</a:t>
            </a:r>
            <a:endParaRPr/>
          </a:p>
        </p:txBody>
      </p:sp>
      <p:sp>
        <p:nvSpPr>
          <p:cNvPr id="207" name="Google Shape;207;g286057a49e4_0_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68300" lvl="0" marL="457200" rtl="0" algn="l">
              <a:lnSpc>
                <a:spcPct val="115000"/>
              </a:lnSpc>
              <a:spcBef>
                <a:spcPts val="0"/>
              </a:spcBef>
              <a:spcAft>
                <a:spcPts val="0"/>
              </a:spcAft>
              <a:buSzPts val="2200"/>
              <a:buChar char="●"/>
            </a:pPr>
            <a:r>
              <a:rPr lang="en" sz="2200"/>
              <a:t>In previous semesters we called the first pass pass 0 instead of pass 1</a:t>
            </a:r>
            <a:endParaRPr sz="2200"/>
          </a:p>
          <a:p>
            <a:pPr indent="-368300" lvl="1" marL="914400" rtl="0" algn="l">
              <a:lnSpc>
                <a:spcPct val="115000"/>
              </a:lnSpc>
              <a:spcBef>
                <a:spcPts val="0"/>
              </a:spcBef>
              <a:spcAft>
                <a:spcPts val="0"/>
              </a:spcAft>
              <a:buSzPts val="2200"/>
              <a:buChar char="○"/>
            </a:pPr>
            <a:r>
              <a:rPr lang="en" sz="2200"/>
              <a:t>Shows up on past exams and older content</a:t>
            </a:r>
            <a:endParaRPr sz="2200"/>
          </a:p>
          <a:p>
            <a:pPr indent="-368300" lvl="0" marL="457200" rtl="0" algn="l">
              <a:lnSpc>
                <a:spcPct val="115000"/>
              </a:lnSpc>
              <a:spcBef>
                <a:spcPts val="0"/>
              </a:spcBef>
              <a:spcAft>
                <a:spcPts val="0"/>
              </a:spcAft>
              <a:buSzPts val="2200"/>
              <a:buChar char="●"/>
            </a:pPr>
            <a:r>
              <a:rPr lang="en" sz="2200"/>
              <a:t>Similarly passes 1-n in previous semesters are now called passes 2-n</a:t>
            </a:r>
            <a:endParaRPr sz="22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3" name="Shape 1523"/>
        <p:cNvGrpSpPr/>
        <p:nvPr/>
      </p:nvGrpSpPr>
      <p:grpSpPr>
        <a:xfrm>
          <a:off x="0" y="0"/>
          <a:ext cx="0" cy="0"/>
          <a:chOff x="0" y="0"/>
          <a:chExt cx="0" cy="0"/>
        </a:xfrm>
      </p:grpSpPr>
      <p:sp>
        <p:nvSpPr>
          <p:cNvPr id="1524" name="Google Shape;1524;p88"/>
          <p:cNvSpPr txBox="1"/>
          <p:nvPr/>
        </p:nvSpPr>
        <p:spPr>
          <a:xfrm>
            <a:off x="710903" y="1399728"/>
            <a:ext cx="7365300" cy="1535400"/>
          </a:xfrm>
          <a:prstGeom prst="rect">
            <a:avLst/>
          </a:prstGeom>
          <a:noFill/>
          <a:ln>
            <a:noFill/>
          </a:ln>
        </p:spPr>
        <p:txBody>
          <a:bodyPr anchorCtr="0" anchor="t" bIns="0" lIns="0" spcFirstLastPara="1" rIns="0" wrap="square" tIns="0">
            <a:noAutofit/>
          </a:bodyPr>
          <a:lstStyle/>
          <a:p>
            <a:pPr indent="-305718" lvl="0" marL="313690" marR="0" rtl="0" algn="l">
              <a:lnSpc>
                <a:spcPct val="100000"/>
              </a:lnSpc>
              <a:spcBef>
                <a:spcPts val="0"/>
              </a:spcBef>
              <a:spcAft>
                <a:spcPts val="0"/>
              </a:spcAft>
              <a:buClr>
                <a:srgbClr val="000000"/>
              </a:buClr>
              <a:buSzPts val="2300"/>
              <a:buFont typeface="Proxima Nova"/>
              <a:buChar char="•"/>
            </a:pPr>
            <a:r>
              <a:rPr b="0" i="0" lang="en" sz="2300" u="none" cap="none" strike="noStrike">
                <a:solidFill>
                  <a:srgbClr val="000000"/>
                </a:solidFill>
                <a:latin typeface="Proxima Nova"/>
                <a:ea typeface="Proxima Nova"/>
                <a:cs typeface="Proxima Nova"/>
                <a:sym typeface="Proxima Nova"/>
              </a:rPr>
              <a:t>Goal: Group squares by color</a:t>
            </a:r>
            <a:endParaRPr b="0" i="0" sz="2300" u="none" cap="none" strike="noStrike">
              <a:solidFill>
                <a:srgbClr val="000000"/>
              </a:solidFill>
              <a:latin typeface="Proxima Nova"/>
              <a:ea typeface="Proxima Nova"/>
              <a:cs typeface="Proxima Nova"/>
              <a:sym typeface="Proxima Nova"/>
            </a:endParaRPr>
          </a:p>
          <a:p>
            <a:pPr indent="-305718" lvl="0" marL="313690" marR="3188" rtl="0" algn="l">
              <a:lnSpc>
                <a:spcPct val="117347"/>
              </a:lnSpc>
              <a:spcBef>
                <a:spcPts val="653"/>
              </a:spcBef>
              <a:spcAft>
                <a:spcPts val="0"/>
              </a:spcAft>
              <a:buClr>
                <a:srgbClr val="000000"/>
              </a:buClr>
              <a:buSzPts val="2300"/>
              <a:buFont typeface="Proxima Nova"/>
              <a:buChar char="•"/>
            </a:pPr>
            <a:r>
              <a:rPr b="0" i="0" lang="en" sz="2300" u="none" cap="none" strike="noStrike">
                <a:solidFill>
                  <a:srgbClr val="000000"/>
                </a:solidFill>
                <a:latin typeface="Proxima Nova"/>
                <a:ea typeface="Proxima Nova"/>
                <a:cs typeface="Proxima Nova"/>
                <a:sym typeface="Proxima Nova"/>
              </a:rPr>
              <a:t>Setup: 12 squares, each page fits 2 squares. We can hold 4 pages in memory.</a:t>
            </a:r>
            <a:endParaRPr b="0" i="0" sz="2300" u="none" cap="none" strike="noStrike">
              <a:solidFill>
                <a:srgbClr val="000000"/>
              </a:solidFill>
              <a:latin typeface="Proxima Nova"/>
              <a:ea typeface="Proxima Nova"/>
              <a:cs typeface="Proxima Nova"/>
              <a:sym typeface="Proxima Nova"/>
            </a:endParaRPr>
          </a:p>
          <a:p>
            <a:pPr indent="-305718" lvl="0" marL="313690" marR="3188" rtl="0" algn="l">
              <a:lnSpc>
                <a:spcPct val="117347"/>
              </a:lnSpc>
              <a:spcBef>
                <a:spcPts val="653"/>
              </a:spcBef>
              <a:spcAft>
                <a:spcPts val="0"/>
              </a:spcAft>
              <a:buClr>
                <a:srgbClr val="000000"/>
              </a:buClr>
              <a:buSzPts val="2300"/>
              <a:buFont typeface="Proxima Nova"/>
              <a:buChar char="•"/>
            </a:pPr>
            <a:r>
              <a:rPr b="0" i="1" lang="en" sz="2300" u="none" cap="none" strike="noStrike">
                <a:solidFill>
                  <a:srgbClr val="000000"/>
                </a:solidFill>
                <a:latin typeface="Proxima Nova"/>
                <a:ea typeface="Proxima Nova"/>
                <a:cs typeface="Proxima Nova"/>
                <a:sym typeface="Proxima Nova"/>
              </a:rPr>
              <a:t>N </a:t>
            </a:r>
            <a:r>
              <a:rPr b="0" i="0" lang="en" sz="2300" u="none" cap="none" strike="noStrike">
                <a:solidFill>
                  <a:srgbClr val="000000"/>
                </a:solidFill>
                <a:latin typeface="Proxima Nova"/>
                <a:ea typeface="Proxima Nova"/>
                <a:cs typeface="Proxima Nova"/>
                <a:sym typeface="Proxima Nova"/>
              </a:rPr>
              <a:t>= 6, </a:t>
            </a:r>
            <a:r>
              <a:rPr b="0" i="1" lang="en" sz="2300" u="none" cap="none" strike="noStrike">
                <a:solidFill>
                  <a:srgbClr val="000000"/>
                </a:solidFill>
                <a:latin typeface="Proxima Nova"/>
                <a:ea typeface="Proxima Nova"/>
                <a:cs typeface="Proxima Nova"/>
                <a:sym typeface="Proxima Nova"/>
              </a:rPr>
              <a:t>B </a:t>
            </a:r>
            <a:r>
              <a:rPr b="0" i="0" lang="en" sz="2300" u="none" cap="none" strike="noStrike">
                <a:solidFill>
                  <a:srgbClr val="000000"/>
                </a:solidFill>
                <a:latin typeface="Proxima Nova"/>
                <a:ea typeface="Proxima Nova"/>
                <a:cs typeface="Proxima Nova"/>
                <a:sym typeface="Proxima Nova"/>
              </a:rPr>
              <a:t>= 4</a:t>
            </a:r>
            <a:endParaRPr b="0" i="0" sz="2300" u="none" cap="none" strike="noStrike">
              <a:solidFill>
                <a:srgbClr val="000000"/>
              </a:solidFill>
              <a:latin typeface="Proxima Nova"/>
              <a:ea typeface="Proxima Nova"/>
              <a:cs typeface="Proxima Nova"/>
              <a:sym typeface="Proxima Nova"/>
            </a:endParaRPr>
          </a:p>
        </p:txBody>
      </p:sp>
      <p:sp>
        <p:nvSpPr>
          <p:cNvPr id="1525" name="Google Shape;1525;p88"/>
          <p:cNvSpPr/>
          <p:nvPr/>
        </p:nvSpPr>
        <p:spPr>
          <a:xfrm>
            <a:off x="672033" y="3738293"/>
            <a:ext cx="1288746" cy="838746"/>
          </a:xfrm>
          <a:custGeom>
            <a:rect b="b" l="l" r="r" t="t"/>
            <a:pathLst>
              <a:path extrusionOk="0" h="1590040" w="1834514">
                <a:moveTo>
                  <a:pt x="1596016" y="0"/>
                </a:moveTo>
                <a:lnTo>
                  <a:pt x="238464" y="0"/>
                </a:lnTo>
                <a:lnTo>
                  <a:pt x="190405" y="4844"/>
                </a:lnTo>
                <a:lnTo>
                  <a:pt x="145643" y="18738"/>
                </a:lnTo>
                <a:lnTo>
                  <a:pt x="105136" y="40723"/>
                </a:lnTo>
                <a:lnTo>
                  <a:pt x="69844" y="69840"/>
                </a:lnTo>
                <a:lnTo>
                  <a:pt x="40725" y="105130"/>
                </a:lnTo>
                <a:lnTo>
                  <a:pt x="18739" y="145636"/>
                </a:lnTo>
                <a:lnTo>
                  <a:pt x="4844" y="190397"/>
                </a:lnTo>
                <a:lnTo>
                  <a:pt x="0" y="238455"/>
                </a:lnTo>
                <a:lnTo>
                  <a:pt x="0" y="1351279"/>
                </a:lnTo>
                <a:lnTo>
                  <a:pt x="4844" y="1399340"/>
                </a:lnTo>
                <a:lnTo>
                  <a:pt x="18739" y="1444104"/>
                </a:lnTo>
                <a:lnTo>
                  <a:pt x="40725" y="1484611"/>
                </a:lnTo>
                <a:lnTo>
                  <a:pt x="69844" y="1519904"/>
                </a:lnTo>
                <a:lnTo>
                  <a:pt x="105136" y="1549023"/>
                </a:lnTo>
                <a:lnTo>
                  <a:pt x="145643" y="1571009"/>
                </a:lnTo>
                <a:lnTo>
                  <a:pt x="190405" y="1584904"/>
                </a:lnTo>
                <a:lnTo>
                  <a:pt x="238464" y="1589749"/>
                </a:lnTo>
                <a:lnTo>
                  <a:pt x="1596016" y="1589749"/>
                </a:lnTo>
                <a:lnTo>
                  <a:pt x="1644075" y="1584904"/>
                </a:lnTo>
                <a:lnTo>
                  <a:pt x="1688837" y="1571009"/>
                </a:lnTo>
                <a:lnTo>
                  <a:pt x="1729344" y="1549023"/>
                </a:lnTo>
                <a:lnTo>
                  <a:pt x="1764637" y="1519904"/>
                </a:lnTo>
                <a:lnTo>
                  <a:pt x="1793757" y="1484611"/>
                </a:lnTo>
                <a:lnTo>
                  <a:pt x="1815744" y="1444104"/>
                </a:lnTo>
                <a:lnTo>
                  <a:pt x="1829639" y="1399340"/>
                </a:lnTo>
                <a:lnTo>
                  <a:pt x="1834484" y="1351279"/>
                </a:lnTo>
                <a:lnTo>
                  <a:pt x="1834484" y="238455"/>
                </a:lnTo>
                <a:lnTo>
                  <a:pt x="1829639" y="190397"/>
                </a:lnTo>
                <a:lnTo>
                  <a:pt x="1815744" y="145636"/>
                </a:lnTo>
                <a:lnTo>
                  <a:pt x="1793757" y="105130"/>
                </a:lnTo>
                <a:lnTo>
                  <a:pt x="1764637" y="69840"/>
                </a:lnTo>
                <a:lnTo>
                  <a:pt x="1729344" y="40723"/>
                </a:lnTo>
                <a:lnTo>
                  <a:pt x="1688837" y="18738"/>
                </a:lnTo>
                <a:lnTo>
                  <a:pt x="1644075" y="4844"/>
                </a:lnTo>
                <a:lnTo>
                  <a:pt x="1596016"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88"/>
          <p:cNvSpPr/>
          <p:nvPr/>
        </p:nvSpPr>
        <p:spPr>
          <a:xfrm>
            <a:off x="1975612" y="3738293"/>
            <a:ext cx="1288746" cy="838746"/>
          </a:xfrm>
          <a:custGeom>
            <a:rect b="b" l="l" r="r" t="t"/>
            <a:pathLst>
              <a:path extrusionOk="0" h="1590040" w="1834514">
                <a:moveTo>
                  <a:pt x="1596008" y="0"/>
                </a:moveTo>
                <a:lnTo>
                  <a:pt x="238455" y="0"/>
                </a:lnTo>
                <a:lnTo>
                  <a:pt x="190397" y="4844"/>
                </a:lnTo>
                <a:lnTo>
                  <a:pt x="145636" y="18738"/>
                </a:lnTo>
                <a:lnTo>
                  <a:pt x="105130" y="40723"/>
                </a:lnTo>
                <a:lnTo>
                  <a:pt x="69840" y="69840"/>
                </a:lnTo>
                <a:lnTo>
                  <a:pt x="40723" y="105130"/>
                </a:lnTo>
                <a:lnTo>
                  <a:pt x="18738" y="145636"/>
                </a:lnTo>
                <a:lnTo>
                  <a:pt x="4844" y="190397"/>
                </a:lnTo>
                <a:lnTo>
                  <a:pt x="0" y="238455"/>
                </a:lnTo>
                <a:lnTo>
                  <a:pt x="0" y="1351292"/>
                </a:lnTo>
                <a:lnTo>
                  <a:pt x="4844" y="1399349"/>
                </a:lnTo>
                <a:lnTo>
                  <a:pt x="18738" y="1444110"/>
                </a:lnTo>
                <a:lnTo>
                  <a:pt x="40723" y="1484616"/>
                </a:lnTo>
                <a:lnTo>
                  <a:pt x="69840" y="1519907"/>
                </a:lnTo>
                <a:lnTo>
                  <a:pt x="105130" y="1549026"/>
                </a:lnTo>
                <a:lnTo>
                  <a:pt x="145636" y="1571012"/>
                </a:lnTo>
                <a:lnTo>
                  <a:pt x="190397" y="1584906"/>
                </a:lnTo>
                <a:lnTo>
                  <a:pt x="238455" y="1589751"/>
                </a:lnTo>
                <a:lnTo>
                  <a:pt x="1596008" y="1589751"/>
                </a:lnTo>
                <a:lnTo>
                  <a:pt x="1644067" y="1584906"/>
                </a:lnTo>
                <a:lnTo>
                  <a:pt x="1688830" y="1571012"/>
                </a:lnTo>
                <a:lnTo>
                  <a:pt x="1729337" y="1549026"/>
                </a:lnTo>
                <a:lnTo>
                  <a:pt x="1764630" y="1519907"/>
                </a:lnTo>
                <a:lnTo>
                  <a:pt x="1793749" y="1484616"/>
                </a:lnTo>
                <a:lnTo>
                  <a:pt x="1815736" y="1444110"/>
                </a:lnTo>
                <a:lnTo>
                  <a:pt x="1829631" y="1399349"/>
                </a:lnTo>
                <a:lnTo>
                  <a:pt x="1834476" y="1351292"/>
                </a:lnTo>
                <a:lnTo>
                  <a:pt x="1834476" y="238455"/>
                </a:lnTo>
                <a:lnTo>
                  <a:pt x="1829631" y="190397"/>
                </a:lnTo>
                <a:lnTo>
                  <a:pt x="1815736" y="145636"/>
                </a:lnTo>
                <a:lnTo>
                  <a:pt x="1793749" y="105130"/>
                </a:lnTo>
                <a:lnTo>
                  <a:pt x="1764630" y="69840"/>
                </a:lnTo>
                <a:lnTo>
                  <a:pt x="1729337" y="40723"/>
                </a:lnTo>
                <a:lnTo>
                  <a:pt x="1688830" y="18738"/>
                </a:lnTo>
                <a:lnTo>
                  <a:pt x="1644067" y="4844"/>
                </a:lnTo>
                <a:lnTo>
                  <a:pt x="1596008"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88"/>
          <p:cNvSpPr/>
          <p:nvPr/>
        </p:nvSpPr>
        <p:spPr>
          <a:xfrm>
            <a:off x="3279186" y="3738293"/>
            <a:ext cx="1288746" cy="838746"/>
          </a:xfrm>
          <a:custGeom>
            <a:rect b="b" l="l" r="r" t="t"/>
            <a:pathLst>
              <a:path extrusionOk="0" h="1590040" w="1834514">
                <a:moveTo>
                  <a:pt x="1596008" y="0"/>
                </a:moveTo>
                <a:lnTo>
                  <a:pt x="238455" y="0"/>
                </a:lnTo>
                <a:lnTo>
                  <a:pt x="190397" y="4844"/>
                </a:lnTo>
                <a:lnTo>
                  <a:pt x="145636" y="18738"/>
                </a:lnTo>
                <a:lnTo>
                  <a:pt x="105130" y="40723"/>
                </a:lnTo>
                <a:lnTo>
                  <a:pt x="69840" y="69840"/>
                </a:lnTo>
                <a:lnTo>
                  <a:pt x="40723" y="105130"/>
                </a:lnTo>
                <a:lnTo>
                  <a:pt x="18738" y="145636"/>
                </a:lnTo>
                <a:lnTo>
                  <a:pt x="4844" y="190397"/>
                </a:lnTo>
                <a:lnTo>
                  <a:pt x="0" y="238455"/>
                </a:lnTo>
                <a:lnTo>
                  <a:pt x="0" y="1351292"/>
                </a:lnTo>
                <a:lnTo>
                  <a:pt x="4844" y="1399349"/>
                </a:lnTo>
                <a:lnTo>
                  <a:pt x="18738" y="1444110"/>
                </a:lnTo>
                <a:lnTo>
                  <a:pt x="40723" y="1484616"/>
                </a:lnTo>
                <a:lnTo>
                  <a:pt x="69840" y="1519907"/>
                </a:lnTo>
                <a:lnTo>
                  <a:pt x="105130" y="1549026"/>
                </a:lnTo>
                <a:lnTo>
                  <a:pt x="145636" y="1571012"/>
                </a:lnTo>
                <a:lnTo>
                  <a:pt x="190397" y="1584906"/>
                </a:lnTo>
                <a:lnTo>
                  <a:pt x="238455" y="1589751"/>
                </a:lnTo>
                <a:lnTo>
                  <a:pt x="1596008" y="1589751"/>
                </a:lnTo>
                <a:lnTo>
                  <a:pt x="1644067" y="1584906"/>
                </a:lnTo>
                <a:lnTo>
                  <a:pt x="1688830" y="1571012"/>
                </a:lnTo>
                <a:lnTo>
                  <a:pt x="1729337" y="1549026"/>
                </a:lnTo>
                <a:lnTo>
                  <a:pt x="1764630" y="1519907"/>
                </a:lnTo>
                <a:lnTo>
                  <a:pt x="1793749" y="1484616"/>
                </a:lnTo>
                <a:lnTo>
                  <a:pt x="1815736" y="1444110"/>
                </a:lnTo>
                <a:lnTo>
                  <a:pt x="1829631" y="1399349"/>
                </a:lnTo>
                <a:lnTo>
                  <a:pt x="1834476" y="1351292"/>
                </a:lnTo>
                <a:lnTo>
                  <a:pt x="1834476" y="238455"/>
                </a:lnTo>
                <a:lnTo>
                  <a:pt x="1829631" y="190397"/>
                </a:lnTo>
                <a:lnTo>
                  <a:pt x="1815736" y="145636"/>
                </a:lnTo>
                <a:lnTo>
                  <a:pt x="1793749" y="105130"/>
                </a:lnTo>
                <a:lnTo>
                  <a:pt x="1764630" y="69840"/>
                </a:lnTo>
                <a:lnTo>
                  <a:pt x="1729337" y="40723"/>
                </a:lnTo>
                <a:lnTo>
                  <a:pt x="1688830" y="18738"/>
                </a:lnTo>
                <a:lnTo>
                  <a:pt x="1644067" y="4844"/>
                </a:lnTo>
                <a:lnTo>
                  <a:pt x="1596008"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88"/>
          <p:cNvSpPr/>
          <p:nvPr/>
        </p:nvSpPr>
        <p:spPr>
          <a:xfrm>
            <a:off x="4582760" y="3738293"/>
            <a:ext cx="1288747" cy="838746"/>
          </a:xfrm>
          <a:custGeom>
            <a:rect b="b" l="l" r="r" t="t"/>
            <a:pathLst>
              <a:path extrusionOk="0" h="1590040" w="1834515">
                <a:moveTo>
                  <a:pt x="1596021" y="0"/>
                </a:moveTo>
                <a:lnTo>
                  <a:pt x="238467" y="0"/>
                </a:lnTo>
                <a:lnTo>
                  <a:pt x="190405" y="4844"/>
                </a:lnTo>
                <a:lnTo>
                  <a:pt x="145641" y="18738"/>
                </a:lnTo>
                <a:lnTo>
                  <a:pt x="105134" y="40723"/>
                </a:lnTo>
                <a:lnTo>
                  <a:pt x="69842" y="69840"/>
                </a:lnTo>
                <a:lnTo>
                  <a:pt x="40724" y="105130"/>
                </a:lnTo>
                <a:lnTo>
                  <a:pt x="18738" y="145636"/>
                </a:lnTo>
                <a:lnTo>
                  <a:pt x="4844" y="190397"/>
                </a:lnTo>
                <a:lnTo>
                  <a:pt x="0" y="238455"/>
                </a:lnTo>
                <a:lnTo>
                  <a:pt x="0" y="1351292"/>
                </a:lnTo>
                <a:lnTo>
                  <a:pt x="4844" y="1399349"/>
                </a:lnTo>
                <a:lnTo>
                  <a:pt x="18738" y="1444110"/>
                </a:lnTo>
                <a:lnTo>
                  <a:pt x="40724" y="1484616"/>
                </a:lnTo>
                <a:lnTo>
                  <a:pt x="69842" y="1519907"/>
                </a:lnTo>
                <a:lnTo>
                  <a:pt x="105134" y="1549026"/>
                </a:lnTo>
                <a:lnTo>
                  <a:pt x="145641" y="1571012"/>
                </a:lnTo>
                <a:lnTo>
                  <a:pt x="190405" y="1584906"/>
                </a:lnTo>
                <a:lnTo>
                  <a:pt x="238467" y="1589751"/>
                </a:lnTo>
                <a:lnTo>
                  <a:pt x="1596021" y="1589751"/>
                </a:lnTo>
                <a:lnTo>
                  <a:pt x="1644079" y="1584906"/>
                </a:lnTo>
                <a:lnTo>
                  <a:pt x="1688840" y="1571012"/>
                </a:lnTo>
                <a:lnTo>
                  <a:pt x="1729345" y="1549026"/>
                </a:lnTo>
                <a:lnTo>
                  <a:pt x="1764636" y="1519907"/>
                </a:lnTo>
                <a:lnTo>
                  <a:pt x="1793753" y="1484616"/>
                </a:lnTo>
                <a:lnTo>
                  <a:pt x="1815738" y="1444110"/>
                </a:lnTo>
                <a:lnTo>
                  <a:pt x="1829632" y="1399349"/>
                </a:lnTo>
                <a:lnTo>
                  <a:pt x="1834476" y="1351292"/>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88"/>
          <p:cNvSpPr/>
          <p:nvPr/>
        </p:nvSpPr>
        <p:spPr>
          <a:xfrm>
            <a:off x="5886334" y="3738293"/>
            <a:ext cx="1288747" cy="838746"/>
          </a:xfrm>
          <a:custGeom>
            <a:rect b="b" l="l" r="r" t="t"/>
            <a:pathLst>
              <a:path extrusionOk="0" h="1590040" w="1834515">
                <a:moveTo>
                  <a:pt x="1596021" y="0"/>
                </a:moveTo>
                <a:lnTo>
                  <a:pt x="238467" y="0"/>
                </a:lnTo>
                <a:lnTo>
                  <a:pt x="190409" y="4844"/>
                </a:lnTo>
                <a:lnTo>
                  <a:pt x="145646" y="18738"/>
                </a:lnTo>
                <a:lnTo>
                  <a:pt x="105139" y="40723"/>
                </a:lnTo>
                <a:lnTo>
                  <a:pt x="69846" y="69840"/>
                </a:lnTo>
                <a:lnTo>
                  <a:pt x="40727" y="105130"/>
                </a:lnTo>
                <a:lnTo>
                  <a:pt x="18740" y="145636"/>
                </a:lnTo>
                <a:lnTo>
                  <a:pt x="4844" y="190397"/>
                </a:lnTo>
                <a:lnTo>
                  <a:pt x="0" y="238455"/>
                </a:lnTo>
                <a:lnTo>
                  <a:pt x="0" y="1351292"/>
                </a:lnTo>
                <a:lnTo>
                  <a:pt x="4844" y="1399349"/>
                </a:lnTo>
                <a:lnTo>
                  <a:pt x="18740" y="1444110"/>
                </a:lnTo>
                <a:lnTo>
                  <a:pt x="40727" y="1484616"/>
                </a:lnTo>
                <a:lnTo>
                  <a:pt x="69846" y="1519907"/>
                </a:lnTo>
                <a:lnTo>
                  <a:pt x="105139" y="1549026"/>
                </a:lnTo>
                <a:lnTo>
                  <a:pt x="145646" y="1571012"/>
                </a:lnTo>
                <a:lnTo>
                  <a:pt x="190409" y="1584906"/>
                </a:lnTo>
                <a:lnTo>
                  <a:pt x="238467" y="1589751"/>
                </a:lnTo>
                <a:lnTo>
                  <a:pt x="1596021" y="1589751"/>
                </a:lnTo>
                <a:lnTo>
                  <a:pt x="1644079" y="1584906"/>
                </a:lnTo>
                <a:lnTo>
                  <a:pt x="1688840" y="1571012"/>
                </a:lnTo>
                <a:lnTo>
                  <a:pt x="1729345" y="1549026"/>
                </a:lnTo>
                <a:lnTo>
                  <a:pt x="1764636" y="1519907"/>
                </a:lnTo>
                <a:lnTo>
                  <a:pt x="1793753" y="1484616"/>
                </a:lnTo>
                <a:lnTo>
                  <a:pt x="1815738" y="1444110"/>
                </a:lnTo>
                <a:lnTo>
                  <a:pt x="1829632" y="1399349"/>
                </a:lnTo>
                <a:lnTo>
                  <a:pt x="1834476" y="1351292"/>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88"/>
          <p:cNvSpPr/>
          <p:nvPr/>
        </p:nvSpPr>
        <p:spPr>
          <a:xfrm>
            <a:off x="7189907" y="3738293"/>
            <a:ext cx="1288747" cy="838746"/>
          </a:xfrm>
          <a:custGeom>
            <a:rect b="b" l="l" r="r" t="t"/>
            <a:pathLst>
              <a:path extrusionOk="0" h="1590040" w="1834515">
                <a:moveTo>
                  <a:pt x="1596021" y="0"/>
                </a:moveTo>
                <a:lnTo>
                  <a:pt x="238467" y="0"/>
                </a:lnTo>
                <a:lnTo>
                  <a:pt x="190409" y="4844"/>
                </a:lnTo>
                <a:lnTo>
                  <a:pt x="145646" y="18738"/>
                </a:lnTo>
                <a:lnTo>
                  <a:pt x="105139" y="40723"/>
                </a:lnTo>
                <a:lnTo>
                  <a:pt x="69846" y="69840"/>
                </a:lnTo>
                <a:lnTo>
                  <a:pt x="40727" y="105130"/>
                </a:lnTo>
                <a:lnTo>
                  <a:pt x="18740" y="145636"/>
                </a:lnTo>
                <a:lnTo>
                  <a:pt x="4844" y="190397"/>
                </a:lnTo>
                <a:lnTo>
                  <a:pt x="0" y="238455"/>
                </a:lnTo>
                <a:lnTo>
                  <a:pt x="0" y="1351292"/>
                </a:lnTo>
                <a:lnTo>
                  <a:pt x="4844" y="1399349"/>
                </a:lnTo>
                <a:lnTo>
                  <a:pt x="18740" y="1444110"/>
                </a:lnTo>
                <a:lnTo>
                  <a:pt x="40727" y="1484616"/>
                </a:lnTo>
                <a:lnTo>
                  <a:pt x="69846" y="1519907"/>
                </a:lnTo>
                <a:lnTo>
                  <a:pt x="105139" y="1549026"/>
                </a:lnTo>
                <a:lnTo>
                  <a:pt x="145646" y="1571012"/>
                </a:lnTo>
                <a:lnTo>
                  <a:pt x="190409" y="1584906"/>
                </a:lnTo>
                <a:lnTo>
                  <a:pt x="238467" y="1589751"/>
                </a:lnTo>
                <a:lnTo>
                  <a:pt x="1596021" y="1589751"/>
                </a:lnTo>
                <a:lnTo>
                  <a:pt x="1644080" y="1584906"/>
                </a:lnTo>
                <a:lnTo>
                  <a:pt x="1688842" y="1571012"/>
                </a:lnTo>
                <a:lnTo>
                  <a:pt x="1729349" y="1549026"/>
                </a:lnTo>
                <a:lnTo>
                  <a:pt x="1764642" y="1519907"/>
                </a:lnTo>
                <a:lnTo>
                  <a:pt x="1793762" y="1484616"/>
                </a:lnTo>
                <a:lnTo>
                  <a:pt x="1815749" y="1444110"/>
                </a:lnTo>
                <a:lnTo>
                  <a:pt x="1829644" y="1399349"/>
                </a:lnTo>
                <a:lnTo>
                  <a:pt x="1834489" y="1351292"/>
                </a:lnTo>
                <a:lnTo>
                  <a:pt x="1834489" y="238455"/>
                </a:lnTo>
                <a:lnTo>
                  <a:pt x="1829644" y="190397"/>
                </a:lnTo>
                <a:lnTo>
                  <a:pt x="1815749" y="145636"/>
                </a:lnTo>
                <a:lnTo>
                  <a:pt x="1793762" y="105130"/>
                </a:lnTo>
                <a:lnTo>
                  <a:pt x="1764642" y="69840"/>
                </a:lnTo>
                <a:lnTo>
                  <a:pt x="1729349" y="40723"/>
                </a:lnTo>
                <a:lnTo>
                  <a:pt x="1688842" y="18738"/>
                </a:lnTo>
                <a:lnTo>
                  <a:pt x="1644080"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88"/>
          <p:cNvSpPr/>
          <p:nvPr/>
        </p:nvSpPr>
        <p:spPr>
          <a:xfrm>
            <a:off x="796965" y="3981484"/>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88"/>
          <p:cNvSpPr/>
          <p:nvPr/>
        </p:nvSpPr>
        <p:spPr>
          <a:xfrm>
            <a:off x="1319459" y="3981484"/>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88"/>
          <p:cNvSpPr/>
          <p:nvPr/>
        </p:nvSpPr>
        <p:spPr>
          <a:xfrm>
            <a:off x="2100539" y="3981484"/>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88"/>
          <p:cNvSpPr/>
          <p:nvPr/>
        </p:nvSpPr>
        <p:spPr>
          <a:xfrm>
            <a:off x="2623033" y="3981484"/>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88"/>
          <p:cNvSpPr/>
          <p:nvPr/>
        </p:nvSpPr>
        <p:spPr>
          <a:xfrm>
            <a:off x="3404113" y="3981484"/>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88"/>
          <p:cNvSpPr/>
          <p:nvPr/>
        </p:nvSpPr>
        <p:spPr>
          <a:xfrm>
            <a:off x="3926616" y="3981484"/>
            <a:ext cx="517461" cy="352381"/>
          </a:xfrm>
          <a:custGeom>
            <a:rect b="b" l="l" r="r" t="t"/>
            <a:pathLst>
              <a:path extrusionOk="0" h="668020" w="736600">
                <a:moveTo>
                  <a:pt x="0" y="0"/>
                </a:moveTo>
                <a:lnTo>
                  <a:pt x="736003" y="0"/>
                </a:lnTo>
                <a:lnTo>
                  <a:pt x="736003"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88"/>
          <p:cNvSpPr/>
          <p:nvPr/>
        </p:nvSpPr>
        <p:spPr>
          <a:xfrm>
            <a:off x="4707686" y="3981484"/>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88"/>
          <p:cNvSpPr/>
          <p:nvPr/>
        </p:nvSpPr>
        <p:spPr>
          <a:xfrm>
            <a:off x="5230189" y="3981484"/>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88"/>
          <p:cNvSpPr/>
          <p:nvPr/>
        </p:nvSpPr>
        <p:spPr>
          <a:xfrm>
            <a:off x="6011269" y="3981484"/>
            <a:ext cx="517461" cy="352381"/>
          </a:xfrm>
          <a:custGeom>
            <a:rect b="b" l="l" r="r" t="t"/>
            <a:pathLst>
              <a:path extrusionOk="0" h="668020" w="736600">
                <a:moveTo>
                  <a:pt x="0" y="0"/>
                </a:moveTo>
                <a:lnTo>
                  <a:pt x="736003" y="0"/>
                </a:lnTo>
                <a:lnTo>
                  <a:pt x="736003"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88"/>
          <p:cNvSpPr/>
          <p:nvPr/>
        </p:nvSpPr>
        <p:spPr>
          <a:xfrm>
            <a:off x="6533763" y="3981484"/>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DCBD23">
              <a:alpha val="9372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88"/>
          <p:cNvSpPr/>
          <p:nvPr/>
        </p:nvSpPr>
        <p:spPr>
          <a:xfrm>
            <a:off x="7317334" y="3981484"/>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88"/>
          <p:cNvSpPr/>
          <p:nvPr/>
        </p:nvSpPr>
        <p:spPr>
          <a:xfrm>
            <a:off x="7839837" y="3981484"/>
            <a:ext cx="517462" cy="352381"/>
          </a:xfrm>
          <a:custGeom>
            <a:rect b="b" l="l" r="r" t="t"/>
            <a:pathLst>
              <a:path extrusionOk="0" h="668020" w="736600">
                <a:moveTo>
                  <a:pt x="0" y="0"/>
                </a:moveTo>
                <a:lnTo>
                  <a:pt x="736003" y="0"/>
                </a:lnTo>
                <a:lnTo>
                  <a:pt x="736003"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8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sz="3000">
                <a:latin typeface="Proxima Nova"/>
                <a:ea typeface="Proxima Nova"/>
                <a:cs typeface="Proxima Nova"/>
                <a:sym typeface="Proxima Nova"/>
              </a:rPr>
              <a:t>External Hashing Example</a:t>
            </a:r>
            <a:endParaRPr sz="3000">
              <a:latin typeface="Proxima Nova"/>
              <a:ea typeface="Proxima Nova"/>
              <a:cs typeface="Proxima Nova"/>
              <a:sym typeface="Proxima Nova"/>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7" name="Shape 1547"/>
        <p:cNvGrpSpPr/>
        <p:nvPr/>
      </p:nvGrpSpPr>
      <p:grpSpPr>
        <a:xfrm>
          <a:off x="0" y="0"/>
          <a:ext cx="0" cy="0"/>
          <a:chOff x="0" y="0"/>
          <a:chExt cx="0" cy="0"/>
        </a:xfrm>
      </p:grpSpPr>
      <p:sp>
        <p:nvSpPr>
          <p:cNvPr id="1548" name="Google Shape;1548;p89"/>
          <p:cNvSpPr txBox="1"/>
          <p:nvPr/>
        </p:nvSpPr>
        <p:spPr>
          <a:xfrm>
            <a:off x="672014" y="2094786"/>
            <a:ext cx="1199400" cy="354000"/>
          </a:xfrm>
          <a:prstGeom prst="rect">
            <a:avLst/>
          </a:prstGeom>
          <a:noFill/>
          <a:ln>
            <a:noFill/>
          </a:ln>
        </p:spPr>
        <p:txBody>
          <a:bodyPr anchorCtr="0" anchor="t" bIns="0" lIns="0" spcFirstLastPara="1" rIns="0" wrap="square" tIns="0">
            <a:noAutofit/>
          </a:bodyPr>
          <a:lstStyle/>
          <a:p>
            <a:pPr indent="0" lvl="0" marL="7971" marR="0" rtl="0" algn="l">
              <a:lnSpc>
                <a:spcPct val="100000"/>
              </a:lnSpc>
              <a:spcBef>
                <a:spcPts val="0"/>
              </a:spcBef>
              <a:spcAft>
                <a:spcPts val="0"/>
              </a:spcAft>
              <a:buClr>
                <a:srgbClr val="000000"/>
              </a:buClr>
              <a:buSzPts val="2300"/>
              <a:buFont typeface="Calibri"/>
              <a:buNone/>
            </a:pPr>
            <a:r>
              <a:rPr b="0" i="0" lang="en" sz="2300" u="none" cap="none" strike="noStrike">
                <a:solidFill>
                  <a:srgbClr val="000000"/>
                </a:solidFill>
                <a:latin typeface="Proxima Nova"/>
                <a:ea typeface="Proxima Nova"/>
                <a:cs typeface="Proxima Nova"/>
                <a:sym typeface="Proxima Nova"/>
              </a:rPr>
              <a:t>N=6, B=4</a:t>
            </a:r>
            <a:endParaRPr b="0" i="0" sz="2300" u="none" cap="none" strike="noStrike">
              <a:solidFill>
                <a:srgbClr val="000000"/>
              </a:solidFill>
              <a:latin typeface="Proxima Nova"/>
              <a:ea typeface="Proxima Nova"/>
              <a:cs typeface="Proxima Nova"/>
              <a:sym typeface="Proxima Nova"/>
            </a:endParaRPr>
          </a:p>
        </p:txBody>
      </p:sp>
      <p:sp>
        <p:nvSpPr>
          <p:cNvPr id="1549" name="Google Shape;1549;p89"/>
          <p:cNvSpPr/>
          <p:nvPr/>
        </p:nvSpPr>
        <p:spPr>
          <a:xfrm>
            <a:off x="352941" y="2472094"/>
            <a:ext cx="5624271" cy="2511884"/>
          </a:xfrm>
          <a:custGeom>
            <a:rect b="b" l="l" r="r" t="t"/>
            <a:pathLst>
              <a:path extrusionOk="0" h="4761865" w="8006080">
                <a:moveTo>
                  <a:pt x="7291660" y="0"/>
                </a:moveTo>
                <a:lnTo>
                  <a:pt x="714212" y="0"/>
                </a:lnTo>
                <a:lnTo>
                  <a:pt x="665313" y="1647"/>
                </a:lnTo>
                <a:lnTo>
                  <a:pt x="617298" y="6519"/>
                </a:lnTo>
                <a:lnTo>
                  <a:pt x="570273" y="14510"/>
                </a:lnTo>
                <a:lnTo>
                  <a:pt x="524346" y="25512"/>
                </a:lnTo>
                <a:lnTo>
                  <a:pt x="479622" y="39419"/>
                </a:lnTo>
                <a:lnTo>
                  <a:pt x="436208" y="56125"/>
                </a:lnTo>
                <a:lnTo>
                  <a:pt x="394211" y="75524"/>
                </a:lnTo>
                <a:lnTo>
                  <a:pt x="353736" y="97510"/>
                </a:lnTo>
                <a:lnTo>
                  <a:pt x="314889" y="121975"/>
                </a:lnTo>
                <a:lnTo>
                  <a:pt x="277778" y="148813"/>
                </a:lnTo>
                <a:lnTo>
                  <a:pt x="242509" y="177919"/>
                </a:lnTo>
                <a:lnTo>
                  <a:pt x="209188" y="209186"/>
                </a:lnTo>
                <a:lnTo>
                  <a:pt x="177921" y="242507"/>
                </a:lnTo>
                <a:lnTo>
                  <a:pt x="148815" y="277776"/>
                </a:lnTo>
                <a:lnTo>
                  <a:pt x="121976" y="314887"/>
                </a:lnTo>
                <a:lnTo>
                  <a:pt x="97511" y="353733"/>
                </a:lnTo>
                <a:lnTo>
                  <a:pt x="75525" y="394208"/>
                </a:lnTo>
                <a:lnTo>
                  <a:pt x="56126" y="436206"/>
                </a:lnTo>
                <a:lnTo>
                  <a:pt x="39419" y="479620"/>
                </a:lnTo>
                <a:lnTo>
                  <a:pt x="25512" y="524343"/>
                </a:lnTo>
                <a:lnTo>
                  <a:pt x="14510" y="570271"/>
                </a:lnTo>
                <a:lnTo>
                  <a:pt x="6519" y="617295"/>
                </a:lnTo>
                <a:lnTo>
                  <a:pt x="1647" y="665310"/>
                </a:lnTo>
                <a:lnTo>
                  <a:pt x="0" y="714209"/>
                </a:lnTo>
                <a:lnTo>
                  <a:pt x="0" y="4047208"/>
                </a:lnTo>
                <a:lnTo>
                  <a:pt x="1647" y="4096107"/>
                </a:lnTo>
                <a:lnTo>
                  <a:pt x="6519" y="4144122"/>
                </a:lnTo>
                <a:lnTo>
                  <a:pt x="14510" y="4191147"/>
                </a:lnTo>
                <a:lnTo>
                  <a:pt x="25512" y="4237074"/>
                </a:lnTo>
                <a:lnTo>
                  <a:pt x="39419" y="4281798"/>
                </a:lnTo>
                <a:lnTo>
                  <a:pt x="56126" y="4325212"/>
                </a:lnTo>
                <a:lnTo>
                  <a:pt x="75525" y="4367210"/>
                </a:lnTo>
                <a:lnTo>
                  <a:pt x="97511" y="4407685"/>
                </a:lnTo>
                <a:lnTo>
                  <a:pt x="121976" y="4446531"/>
                </a:lnTo>
                <a:lnTo>
                  <a:pt x="148815" y="4483642"/>
                </a:lnTo>
                <a:lnTo>
                  <a:pt x="177921" y="4518912"/>
                </a:lnTo>
                <a:lnTo>
                  <a:pt x="209188" y="4552233"/>
                </a:lnTo>
                <a:lnTo>
                  <a:pt x="242509" y="4583500"/>
                </a:lnTo>
                <a:lnTo>
                  <a:pt x="277778" y="4612606"/>
                </a:lnTo>
                <a:lnTo>
                  <a:pt x="314889" y="4639445"/>
                </a:lnTo>
                <a:lnTo>
                  <a:pt x="353736" y="4663910"/>
                </a:lnTo>
                <a:lnTo>
                  <a:pt x="394211" y="4685896"/>
                </a:lnTo>
                <a:lnTo>
                  <a:pt x="436208" y="4705295"/>
                </a:lnTo>
                <a:lnTo>
                  <a:pt x="479622" y="4722001"/>
                </a:lnTo>
                <a:lnTo>
                  <a:pt x="524346" y="4735909"/>
                </a:lnTo>
                <a:lnTo>
                  <a:pt x="570273" y="4746911"/>
                </a:lnTo>
                <a:lnTo>
                  <a:pt x="617298" y="4754901"/>
                </a:lnTo>
                <a:lnTo>
                  <a:pt x="665313" y="4759774"/>
                </a:lnTo>
                <a:lnTo>
                  <a:pt x="714212" y="4761421"/>
                </a:lnTo>
                <a:lnTo>
                  <a:pt x="7291660" y="4761421"/>
                </a:lnTo>
                <a:lnTo>
                  <a:pt x="7340559" y="4759774"/>
                </a:lnTo>
                <a:lnTo>
                  <a:pt x="7388575" y="4754901"/>
                </a:lnTo>
                <a:lnTo>
                  <a:pt x="7435599" y="4746911"/>
                </a:lnTo>
                <a:lnTo>
                  <a:pt x="7481526" y="4735909"/>
                </a:lnTo>
                <a:lnTo>
                  <a:pt x="7526250" y="4722001"/>
                </a:lnTo>
                <a:lnTo>
                  <a:pt x="7569664" y="4705295"/>
                </a:lnTo>
                <a:lnTo>
                  <a:pt x="7611661" y="4685896"/>
                </a:lnTo>
                <a:lnTo>
                  <a:pt x="7652136" y="4663910"/>
                </a:lnTo>
                <a:lnTo>
                  <a:pt x="7690983" y="4639445"/>
                </a:lnTo>
                <a:lnTo>
                  <a:pt x="7728093" y="4612606"/>
                </a:lnTo>
                <a:lnTo>
                  <a:pt x="7763362" y="4583500"/>
                </a:lnTo>
                <a:lnTo>
                  <a:pt x="7796683" y="4552233"/>
                </a:lnTo>
                <a:lnTo>
                  <a:pt x="7827950" y="4518912"/>
                </a:lnTo>
                <a:lnTo>
                  <a:pt x="7857056" y="4483642"/>
                </a:lnTo>
                <a:lnTo>
                  <a:pt x="7883895" y="4446531"/>
                </a:lnTo>
                <a:lnTo>
                  <a:pt x="7908360" y="4407685"/>
                </a:lnTo>
                <a:lnTo>
                  <a:pt x="7930345" y="4367210"/>
                </a:lnTo>
                <a:lnTo>
                  <a:pt x="7949744" y="4325212"/>
                </a:lnTo>
                <a:lnTo>
                  <a:pt x="7966450" y="4281798"/>
                </a:lnTo>
                <a:lnTo>
                  <a:pt x="7980358" y="4237074"/>
                </a:lnTo>
                <a:lnTo>
                  <a:pt x="7991360" y="4191147"/>
                </a:lnTo>
                <a:lnTo>
                  <a:pt x="7999350" y="4144122"/>
                </a:lnTo>
                <a:lnTo>
                  <a:pt x="8004222" y="4096107"/>
                </a:lnTo>
                <a:lnTo>
                  <a:pt x="8005870" y="4047208"/>
                </a:lnTo>
                <a:lnTo>
                  <a:pt x="8005870" y="714209"/>
                </a:lnTo>
                <a:lnTo>
                  <a:pt x="8004222" y="665310"/>
                </a:lnTo>
                <a:lnTo>
                  <a:pt x="7999350" y="617295"/>
                </a:lnTo>
                <a:lnTo>
                  <a:pt x="7991360" y="570271"/>
                </a:lnTo>
                <a:lnTo>
                  <a:pt x="7980358" y="524343"/>
                </a:lnTo>
                <a:lnTo>
                  <a:pt x="7966450" y="479620"/>
                </a:lnTo>
                <a:lnTo>
                  <a:pt x="7949744" y="436206"/>
                </a:lnTo>
                <a:lnTo>
                  <a:pt x="7930345" y="394208"/>
                </a:lnTo>
                <a:lnTo>
                  <a:pt x="7908360" y="353733"/>
                </a:lnTo>
                <a:lnTo>
                  <a:pt x="7883895" y="314887"/>
                </a:lnTo>
                <a:lnTo>
                  <a:pt x="7857056" y="277776"/>
                </a:lnTo>
                <a:lnTo>
                  <a:pt x="7827950" y="242507"/>
                </a:lnTo>
                <a:lnTo>
                  <a:pt x="7796683" y="209186"/>
                </a:lnTo>
                <a:lnTo>
                  <a:pt x="7763362" y="177919"/>
                </a:lnTo>
                <a:lnTo>
                  <a:pt x="7728093" y="148813"/>
                </a:lnTo>
                <a:lnTo>
                  <a:pt x="7690983" y="121975"/>
                </a:lnTo>
                <a:lnTo>
                  <a:pt x="7652136" y="97510"/>
                </a:lnTo>
                <a:lnTo>
                  <a:pt x="7611661" y="75524"/>
                </a:lnTo>
                <a:lnTo>
                  <a:pt x="7569664" y="56125"/>
                </a:lnTo>
                <a:lnTo>
                  <a:pt x="7526250" y="39419"/>
                </a:lnTo>
                <a:lnTo>
                  <a:pt x="7481526" y="25512"/>
                </a:lnTo>
                <a:lnTo>
                  <a:pt x="7435599" y="14510"/>
                </a:lnTo>
                <a:lnTo>
                  <a:pt x="7388575" y="6519"/>
                </a:lnTo>
                <a:lnTo>
                  <a:pt x="7340559" y="1647"/>
                </a:lnTo>
                <a:lnTo>
                  <a:pt x="7291660" y="0"/>
                </a:lnTo>
                <a:close/>
              </a:path>
            </a:pathLst>
          </a:custGeom>
          <a:solidFill>
            <a:srgbClr val="F5D328">
              <a:alpha val="1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89"/>
          <p:cNvSpPr/>
          <p:nvPr/>
        </p:nvSpPr>
        <p:spPr>
          <a:xfrm>
            <a:off x="567209" y="3308375"/>
            <a:ext cx="1288746" cy="838746"/>
          </a:xfrm>
          <a:custGeom>
            <a:rect b="b" l="l" r="r" t="t"/>
            <a:pathLst>
              <a:path extrusionOk="0" h="1590040" w="1834514">
                <a:moveTo>
                  <a:pt x="1596014" y="0"/>
                </a:moveTo>
                <a:lnTo>
                  <a:pt x="238462" y="0"/>
                </a:lnTo>
                <a:lnTo>
                  <a:pt x="190404" y="4844"/>
                </a:lnTo>
                <a:lnTo>
                  <a:pt x="145642" y="18738"/>
                </a:lnTo>
                <a:lnTo>
                  <a:pt x="105136" y="40724"/>
                </a:lnTo>
                <a:lnTo>
                  <a:pt x="69844" y="69842"/>
                </a:lnTo>
                <a:lnTo>
                  <a:pt x="40725" y="105134"/>
                </a:lnTo>
                <a:lnTo>
                  <a:pt x="18739" y="145641"/>
                </a:lnTo>
                <a:lnTo>
                  <a:pt x="4844" y="190405"/>
                </a:lnTo>
                <a:lnTo>
                  <a:pt x="0" y="238467"/>
                </a:lnTo>
                <a:lnTo>
                  <a:pt x="0" y="1351292"/>
                </a:lnTo>
                <a:lnTo>
                  <a:pt x="4844" y="1399350"/>
                </a:lnTo>
                <a:lnTo>
                  <a:pt x="18739" y="1444111"/>
                </a:lnTo>
                <a:lnTo>
                  <a:pt x="40725" y="1484616"/>
                </a:lnTo>
                <a:lnTo>
                  <a:pt x="69844" y="1519907"/>
                </a:lnTo>
                <a:lnTo>
                  <a:pt x="105136" y="1549024"/>
                </a:lnTo>
                <a:lnTo>
                  <a:pt x="145642" y="1571009"/>
                </a:lnTo>
                <a:lnTo>
                  <a:pt x="190404" y="1584903"/>
                </a:lnTo>
                <a:lnTo>
                  <a:pt x="238462" y="1589747"/>
                </a:lnTo>
                <a:lnTo>
                  <a:pt x="1596014" y="1589747"/>
                </a:lnTo>
                <a:lnTo>
                  <a:pt x="1644072" y="1584903"/>
                </a:lnTo>
                <a:lnTo>
                  <a:pt x="1688835" y="1571009"/>
                </a:lnTo>
                <a:lnTo>
                  <a:pt x="1729342" y="1549024"/>
                </a:lnTo>
                <a:lnTo>
                  <a:pt x="1764635" y="1519907"/>
                </a:lnTo>
                <a:lnTo>
                  <a:pt x="1793754" y="1484616"/>
                </a:lnTo>
                <a:lnTo>
                  <a:pt x="1815741" y="1444111"/>
                </a:lnTo>
                <a:lnTo>
                  <a:pt x="1829637" y="1399350"/>
                </a:lnTo>
                <a:lnTo>
                  <a:pt x="1834481" y="1351292"/>
                </a:lnTo>
                <a:lnTo>
                  <a:pt x="1834481" y="238467"/>
                </a:lnTo>
                <a:lnTo>
                  <a:pt x="1829637" y="190405"/>
                </a:lnTo>
                <a:lnTo>
                  <a:pt x="1815741" y="145641"/>
                </a:lnTo>
                <a:lnTo>
                  <a:pt x="1793754" y="105134"/>
                </a:lnTo>
                <a:lnTo>
                  <a:pt x="1764635" y="69842"/>
                </a:lnTo>
                <a:lnTo>
                  <a:pt x="1729342" y="40724"/>
                </a:lnTo>
                <a:lnTo>
                  <a:pt x="1688835" y="18738"/>
                </a:lnTo>
                <a:lnTo>
                  <a:pt x="1644072" y="4844"/>
                </a:lnTo>
                <a:lnTo>
                  <a:pt x="1596014"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89"/>
          <p:cNvSpPr/>
          <p:nvPr/>
        </p:nvSpPr>
        <p:spPr>
          <a:xfrm>
            <a:off x="4271507" y="2485495"/>
            <a:ext cx="1288747" cy="838746"/>
          </a:xfrm>
          <a:custGeom>
            <a:rect b="b" l="l" r="r" t="t"/>
            <a:pathLst>
              <a:path extrusionOk="0" h="1590039" w="1834515">
                <a:moveTo>
                  <a:pt x="1596021" y="0"/>
                </a:moveTo>
                <a:lnTo>
                  <a:pt x="238467" y="0"/>
                </a:lnTo>
                <a:lnTo>
                  <a:pt x="190405" y="4844"/>
                </a:lnTo>
                <a:lnTo>
                  <a:pt x="145641" y="18738"/>
                </a:lnTo>
                <a:lnTo>
                  <a:pt x="105134" y="40723"/>
                </a:lnTo>
                <a:lnTo>
                  <a:pt x="69842" y="69840"/>
                </a:lnTo>
                <a:lnTo>
                  <a:pt x="40724" y="105130"/>
                </a:lnTo>
                <a:lnTo>
                  <a:pt x="18738" y="145636"/>
                </a:lnTo>
                <a:lnTo>
                  <a:pt x="4844" y="190397"/>
                </a:lnTo>
                <a:lnTo>
                  <a:pt x="0" y="238455"/>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89"/>
          <p:cNvSpPr/>
          <p:nvPr/>
        </p:nvSpPr>
        <p:spPr>
          <a:xfrm>
            <a:off x="4262577" y="3326277"/>
            <a:ext cx="1288747" cy="838746"/>
          </a:xfrm>
          <a:custGeom>
            <a:rect b="b" l="l" r="r" t="t"/>
            <a:pathLst>
              <a:path extrusionOk="0" h="1590040" w="1834515">
                <a:moveTo>
                  <a:pt x="1596021" y="0"/>
                </a:moveTo>
                <a:lnTo>
                  <a:pt x="238467" y="0"/>
                </a:lnTo>
                <a:lnTo>
                  <a:pt x="190405" y="4844"/>
                </a:lnTo>
                <a:lnTo>
                  <a:pt x="145641" y="18738"/>
                </a:lnTo>
                <a:lnTo>
                  <a:pt x="105134" y="40723"/>
                </a:lnTo>
                <a:lnTo>
                  <a:pt x="69842" y="69840"/>
                </a:lnTo>
                <a:lnTo>
                  <a:pt x="40724" y="105130"/>
                </a:lnTo>
                <a:lnTo>
                  <a:pt x="18738" y="145636"/>
                </a:lnTo>
                <a:lnTo>
                  <a:pt x="4844" y="190397"/>
                </a:lnTo>
                <a:lnTo>
                  <a:pt x="0" y="238455"/>
                </a:lnTo>
                <a:lnTo>
                  <a:pt x="0" y="1351280"/>
                </a:lnTo>
                <a:lnTo>
                  <a:pt x="4844" y="1399342"/>
                </a:lnTo>
                <a:lnTo>
                  <a:pt x="18738" y="1444106"/>
                </a:lnTo>
                <a:lnTo>
                  <a:pt x="40724" y="1484613"/>
                </a:lnTo>
                <a:lnTo>
                  <a:pt x="69842" y="1519905"/>
                </a:lnTo>
                <a:lnTo>
                  <a:pt x="105134" y="1549023"/>
                </a:lnTo>
                <a:lnTo>
                  <a:pt x="145641" y="1571009"/>
                </a:lnTo>
                <a:lnTo>
                  <a:pt x="190405" y="1584903"/>
                </a:lnTo>
                <a:lnTo>
                  <a:pt x="238467" y="1589747"/>
                </a:lnTo>
                <a:lnTo>
                  <a:pt x="1596021" y="1589747"/>
                </a:lnTo>
                <a:lnTo>
                  <a:pt x="1644079" y="1584903"/>
                </a:lnTo>
                <a:lnTo>
                  <a:pt x="1688840" y="1571009"/>
                </a:lnTo>
                <a:lnTo>
                  <a:pt x="1729345" y="1549023"/>
                </a:lnTo>
                <a:lnTo>
                  <a:pt x="1764636" y="1519905"/>
                </a:lnTo>
                <a:lnTo>
                  <a:pt x="1793753" y="1484613"/>
                </a:lnTo>
                <a:lnTo>
                  <a:pt x="1815738" y="1444106"/>
                </a:lnTo>
                <a:lnTo>
                  <a:pt x="1829632" y="1399342"/>
                </a:lnTo>
                <a:lnTo>
                  <a:pt x="1834476" y="1351280"/>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89"/>
          <p:cNvSpPr/>
          <p:nvPr/>
        </p:nvSpPr>
        <p:spPr>
          <a:xfrm>
            <a:off x="4253647" y="4167059"/>
            <a:ext cx="1288747" cy="838746"/>
          </a:xfrm>
          <a:custGeom>
            <a:rect b="b" l="l" r="r" t="t"/>
            <a:pathLst>
              <a:path extrusionOk="0" h="1590040" w="1834515">
                <a:moveTo>
                  <a:pt x="1596021" y="0"/>
                </a:moveTo>
                <a:lnTo>
                  <a:pt x="238467" y="0"/>
                </a:lnTo>
                <a:lnTo>
                  <a:pt x="190409" y="4844"/>
                </a:lnTo>
                <a:lnTo>
                  <a:pt x="145646" y="18738"/>
                </a:lnTo>
                <a:lnTo>
                  <a:pt x="105139" y="40723"/>
                </a:lnTo>
                <a:lnTo>
                  <a:pt x="69846" y="69840"/>
                </a:lnTo>
                <a:lnTo>
                  <a:pt x="40727" y="105130"/>
                </a:lnTo>
                <a:lnTo>
                  <a:pt x="18740" y="145636"/>
                </a:lnTo>
                <a:lnTo>
                  <a:pt x="4844" y="190397"/>
                </a:lnTo>
                <a:lnTo>
                  <a:pt x="0" y="238455"/>
                </a:lnTo>
                <a:lnTo>
                  <a:pt x="0" y="1351285"/>
                </a:lnTo>
                <a:lnTo>
                  <a:pt x="4844" y="1399343"/>
                </a:lnTo>
                <a:lnTo>
                  <a:pt x="18740" y="1444105"/>
                </a:lnTo>
                <a:lnTo>
                  <a:pt x="40727" y="1484611"/>
                </a:lnTo>
                <a:lnTo>
                  <a:pt x="69846" y="1519903"/>
                </a:lnTo>
                <a:lnTo>
                  <a:pt x="105139" y="1549022"/>
                </a:lnTo>
                <a:lnTo>
                  <a:pt x="145646" y="1571008"/>
                </a:lnTo>
                <a:lnTo>
                  <a:pt x="190409" y="1584903"/>
                </a:lnTo>
                <a:lnTo>
                  <a:pt x="238467" y="1589747"/>
                </a:lnTo>
                <a:lnTo>
                  <a:pt x="1596021" y="1589747"/>
                </a:lnTo>
                <a:lnTo>
                  <a:pt x="1644079" y="1584903"/>
                </a:lnTo>
                <a:lnTo>
                  <a:pt x="1688840" y="1571008"/>
                </a:lnTo>
                <a:lnTo>
                  <a:pt x="1729345" y="1549022"/>
                </a:lnTo>
                <a:lnTo>
                  <a:pt x="1764636" y="1519903"/>
                </a:lnTo>
                <a:lnTo>
                  <a:pt x="1793753" y="1484611"/>
                </a:lnTo>
                <a:lnTo>
                  <a:pt x="1815738" y="1444105"/>
                </a:lnTo>
                <a:lnTo>
                  <a:pt x="1829632" y="1399343"/>
                </a:lnTo>
                <a:lnTo>
                  <a:pt x="1834476" y="1351285"/>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89"/>
          <p:cNvSpPr txBox="1"/>
          <p:nvPr/>
        </p:nvSpPr>
        <p:spPr>
          <a:xfrm>
            <a:off x="6287350" y="2485506"/>
            <a:ext cx="2417700" cy="2220000"/>
          </a:xfrm>
          <a:prstGeom prst="rect">
            <a:avLst/>
          </a:prstGeom>
          <a:noFill/>
          <a:ln>
            <a:noFill/>
          </a:ln>
        </p:spPr>
        <p:txBody>
          <a:bodyPr anchorCtr="0" anchor="ctr" bIns="0" lIns="0" spcFirstLastPara="1" rIns="0" wrap="square" tIns="0">
            <a:noAutofit/>
          </a:bodyPr>
          <a:lstStyle/>
          <a:p>
            <a:pPr indent="0" lvl="0" marL="7971" marR="3188" rtl="0" algn="l">
              <a:lnSpc>
                <a:spcPct val="100699"/>
              </a:lnSpc>
              <a:spcBef>
                <a:spcPts val="0"/>
              </a:spcBef>
              <a:spcAft>
                <a:spcPts val="0"/>
              </a:spcAft>
              <a:buClr>
                <a:srgbClr val="000000"/>
              </a:buClr>
              <a:buSzPts val="1500"/>
              <a:buFont typeface="Calibri"/>
              <a:buNone/>
            </a:pPr>
            <a:r>
              <a:rPr b="0" i="0" lang="en" sz="2000" u="none" cap="none" strike="noStrike">
                <a:solidFill>
                  <a:srgbClr val="000000"/>
                </a:solidFill>
                <a:latin typeface="Proxima Nova"/>
                <a:ea typeface="Proxima Nova"/>
                <a:cs typeface="Proxima Nova"/>
                <a:sym typeface="Proxima Nova"/>
              </a:rPr>
              <a:t>Assign colors to 3 partitions  using our hash function:</a:t>
            </a:r>
            <a:endParaRPr b="0" i="0" sz="20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13"/>
              </a:spcBef>
              <a:spcAft>
                <a:spcPts val="0"/>
              </a:spcAft>
              <a:buClr>
                <a:srgbClr val="000000"/>
              </a:buClr>
              <a:buSzPts val="1500"/>
              <a:buFont typeface="Calibri"/>
              <a:buNone/>
            </a:pPr>
            <a:r>
              <a:rPr b="0" i="0" lang="en" sz="2000" u="none" cap="none" strike="noStrike">
                <a:solidFill>
                  <a:srgbClr val="000000"/>
                </a:solidFill>
                <a:latin typeface="Proxima Nova"/>
                <a:ea typeface="Proxima Nova"/>
                <a:cs typeface="Proxima Nova"/>
                <a:sym typeface="Proxima Nova"/>
              </a:rPr>
              <a:t>{</a:t>
            </a:r>
            <a:r>
              <a:rPr b="0" i="0" lang="en" sz="2000" u="none" cap="none" strike="noStrike">
                <a:solidFill>
                  <a:srgbClr val="000000"/>
                </a:solidFill>
                <a:highlight>
                  <a:srgbClr val="B6D7A8"/>
                </a:highlight>
                <a:latin typeface="Proxima Nova"/>
                <a:ea typeface="Proxima Nova"/>
                <a:cs typeface="Proxima Nova"/>
                <a:sym typeface="Proxima Nova"/>
              </a:rPr>
              <a:t>G</a:t>
            </a:r>
            <a:r>
              <a:rPr b="0" i="0" lang="en" sz="2000" u="none" cap="none" strike="noStrike">
                <a:solidFill>
                  <a:srgbClr val="000000"/>
                </a:solidFill>
                <a:latin typeface="Proxima Nova"/>
                <a:ea typeface="Proxima Nova"/>
                <a:cs typeface="Proxima Nova"/>
                <a:sym typeface="Proxima Nova"/>
              </a:rPr>
              <a:t>,</a:t>
            </a:r>
            <a:r>
              <a:rPr b="0" i="0" lang="en" sz="2000" u="none" cap="none" strike="noStrike">
                <a:solidFill>
                  <a:srgbClr val="000000"/>
                </a:solidFill>
                <a:highlight>
                  <a:srgbClr val="B4A7D6"/>
                </a:highlight>
                <a:latin typeface="Proxima Nova"/>
                <a:ea typeface="Proxima Nova"/>
                <a:cs typeface="Proxima Nova"/>
                <a:sym typeface="Proxima Nova"/>
              </a:rPr>
              <a:t>P</a:t>
            </a:r>
            <a:r>
              <a:rPr b="0" i="0" lang="en" sz="2000" u="none" cap="none" strike="noStrike">
                <a:solidFill>
                  <a:srgbClr val="000000"/>
                </a:solidFill>
                <a:latin typeface="Proxima Nova"/>
                <a:ea typeface="Proxima Nova"/>
                <a:cs typeface="Proxima Nova"/>
                <a:sym typeface="Proxima Nova"/>
              </a:rPr>
              <a:t>} → 1</a:t>
            </a:r>
            <a:endParaRPr b="0" i="0" sz="20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13"/>
              </a:spcBef>
              <a:spcAft>
                <a:spcPts val="0"/>
              </a:spcAft>
              <a:buClr>
                <a:srgbClr val="000000"/>
              </a:buClr>
              <a:buSzPts val="1500"/>
              <a:buFont typeface="Calibri"/>
              <a:buNone/>
            </a:pPr>
            <a:r>
              <a:rPr b="0" i="0" lang="en" sz="2000" u="none" cap="none" strike="noStrike">
                <a:solidFill>
                  <a:srgbClr val="000000"/>
                </a:solidFill>
                <a:latin typeface="Proxima Nova"/>
                <a:ea typeface="Proxima Nova"/>
                <a:cs typeface="Proxima Nova"/>
                <a:sym typeface="Proxima Nova"/>
              </a:rPr>
              <a:t>{</a:t>
            </a:r>
            <a:r>
              <a:rPr b="0" i="0" lang="en" sz="2000" u="none" cap="none" strike="noStrike">
                <a:solidFill>
                  <a:srgbClr val="000000"/>
                </a:solidFill>
                <a:highlight>
                  <a:srgbClr val="A4C2F4"/>
                </a:highlight>
                <a:latin typeface="Proxima Nova"/>
                <a:ea typeface="Proxima Nova"/>
                <a:cs typeface="Proxima Nova"/>
                <a:sym typeface="Proxima Nova"/>
              </a:rPr>
              <a:t>B</a:t>
            </a:r>
            <a:r>
              <a:rPr b="0" i="0" lang="en" sz="2000" u="none" cap="none" strike="noStrike">
                <a:solidFill>
                  <a:srgbClr val="000000"/>
                </a:solidFill>
                <a:latin typeface="Proxima Nova"/>
                <a:ea typeface="Proxima Nova"/>
                <a:cs typeface="Proxima Nova"/>
                <a:sym typeface="Proxima Nova"/>
              </a:rPr>
              <a:t>} → 2</a:t>
            </a:r>
            <a:endParaRPr b="0" i="0" sz="20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13"/>
              </a:spcBef>
              <a:spcAft>
                <a:spcPts val="0"/>
              </a:spcAft>
              <a:buClr>
                <a:srgbClr val="000000"/>
              </a:buClr>
              <a:buSzPts val="1500"/>
              <a:buFont typeface="Calibri"/>
              <a:buNone/>
            </a:pPr>
            <a:r>
              <a:rPr b="0" i="0" lang="en" sz="2000" u="none" cap="none" strike="noStrike">
                <a:solidFill>
                  <a:srgbClr val="000000"/>
                </a:solidFill>
                <a:latin typeface="Proxima Nova"/>
                <a:ea typeface="Proxima Nova"/>
                <a:cs typeface="Proxima Nova"/>
                <a:sym typeface="Proxima Nova"/>
              </a:rPr>
              <a:t>{</a:t>
            </a:r>
            <a:r>
              <a:rPr b="0" i="0" lang="en" sz="2000" u="none" cap="none" strike="noStrike">
                <a:solidFill>
                  <a:srgbClr val="000000"/>
                </a:solidFill>
                <a:highlight>
                  <a:srgbClr val="EA9999"/>
                </a:highlight>
                <a:latin typeface="Proxima Nova"/>
                <a:ea typeface="Proxima Nova"/>
                <a:cs typeface="Proxima Nova"/>
                <a:sym typeface="Proxima Nova"/>
              </a:rPr>
              <a:t>R</a:t>
            </a:r>
            <a:r>
              <a:rPr b="0" i="0" lang="en" sz="2000" u="none" cap="none" strike="noStrike">
                <a:solidFill>
                  <a:srgbClr val="000000"/>
                </a:solidFill>
                <a:latin typeface="Proxima Nova"/>
                <a:ea typeface="Proxima Nova"/>
                <a:cs typeface="Proxima Nova"/>
                <a:sym typeface="Proxima Nova"/>
              </a:rPr>
              <a:t>, </a:t>
            </a:r>
            <a:r>
              <a:rPr b="0" i="0" lang="en" sz="2000" u="none" cap="none" strike="noStrike">
                <a:solidFill>
                  <a:srgbClr val="000000"/>
                </a:solidFill>
                <a:highlight>
                  <a:srgbClr val="FFE599"/>
                </a:highlight>
                <a:latin typeface="Proxima Nova"/>
                <a:ea typeface="Proxima Nova"/>
                <a:cs typeface="Proxima Nova"/>
                <a:sym typeface="Proxima Nova"/>
              </a:rPr>
              <a:t>Y</a:t>
            </a:r>
            <a:r>
              <a:rPr b="0" i="0" lang="en" sz="2000" u="none" cap="none" strike="noStrike">
                <a:solidFill>
                  <a:srgbClr val="000000"/>
                </a:solidFill>
                <a:latin typeface="Proxima Nova"/>
                <a:ea typeface="Proxima Nova"/>
                <a:cs typeface="Proxima Nova"/>
                <a:sym typeface="Proxima Nova"/>
              </a:rPr>
              <a:t>} → 3</a:t>
            </a:r>
            <a:endParaRPr b="0" i="0" sz="2000" u="none" cap="none" strike="noStrike">
              <a:solidFill>
                <a:srgbClr val="000000"/>
              </a:solidFill>
              <a:latin typeface="Proxima Nova"/>
              <a:ea typeface="Proxima Nova"/>
              <a:cs typeface="Proxima Nova"/>
              <a:sym typeface="Proxima Nova"/>
            </a:endParaRPr>
          </a:p>
        </p:txBody>
      </p:sp>
      <p:sp>
        <p:nvSpPr>
          <p:cNvPr id="1555" name="Google Shape;1555;p89"/>
          <p:cNvSpPr/>
          <p:nvPr/>
        </p:nvSpPr>
        <p:spPr>
          <a:xfrm>
            <a:off x="1975612" y="1232698"/>
            <a:ext cx="1288746" cy="838746"/>
          </a:xfrm>
          <a:custGeom>
            <a:rect b="b" l="l" r="r" t="t"/>
            <a:pathLst>
              <a:path extrusionOk="0" h="1590039" w="1834514">
                <a:moveTo>
                  <a:pt x="1596008" y="0"/>
                </a:moveTo>
                <a:lnTo>
                  <a:pt x="238455" y="0"/>
                </a:lnTo>
                <a:lnTo>
                  <a:pt x="190397" y="4844"/>
                </a:lnTo>
                <a:lnTo>
                  <a:pt x="145636" y="18740"/>
                </a:lnTo>
                <a:lnTo>
                  <a:pt x="105130" y="40727"/>
                </a:lnTo>
                <a:lnTo>
                  <a:pt x="69840" y="69846"/>
                </a:lnTo>
                <a:lnTo>
                  <a:pt x="40723" y="105139"/>
                </a:lnTo>
                <a:lnTo>
                  <a:pt x="18738" y="145646"/>
                </a:lnTo>
                <a:lnTo>
                  <a:pt x="4844" y="190409"/>
                </a:lnTo>
                <a:lnTo>
                  <a:pt x="0" y="238467"/>
                </a:lnTo>
                <a:lnTo>
                  <a:pt x="0" y="1351292"/>
                </a:lnTo>
                <a:lnTo>
                  <a:pt x="4844" y="1399350"/>
                </a:lnTo>
                <a:lnTo>
                  <a:pt x="18738" y="1444111"/>
                </a:lnTo>
                <a:lnTo>
                  <a:pt x="40723" y="1484616"/>
                </a:lnTo>
                <a:lnTo>
                  <a:pt x="69840" y="1519907"/>
                </a:lnTo>
                <a:lnTo>
                  <a:pt x="105130" y="1549024"/>
                </a:lnTo>
                <a:lnTo>
                  <a:pt x="145636" y="1571009"/>
                </a:lnTo>
                <a:lnTo>
                  <a:pt x="190397" y="1584903"/>
                </a:lnTo>
                <a:lnTo>
                  <a:pt x="238455" y="1589747"/>
                </a:lnTo>
                <a:lnTo>
                  <a:pt x="1596008" y="1589747"/>
                </a:lnTo>
                <a:lnTo>
                  <a:pt x="1644067" y="1584903"/>
                </a:lnTo>
                <a:lnTo>
                  <a:pt x="1688830" y="1571009"/>
                </a:lnTo>
                <a:lnTo>
                  <a:pt x="1729337" y="1549024"/>
                </a:lnTo>
                <a:lnTo>
                  <a:pt x="1764630" y="1519907"/>
                </a:lnTo>
                <a:lnTo>
                  <a:pt x="1793749" y="1484616"/>
                </a:lnTo>
                <a:lnTo>
                  <a:pt x="1815736" y="1444111"/>
                </a:lnTo>
                <a:lnTo>
                  <a:pt x="1829631" y="1399350"/>
                </a:lnTo>
                <a:lnTo>
                  <a:pt x="1834476" y="1351292"/>
                </a:lnTo>
                <a:lnTo>
                  <a:pt x="1834476" y="238467"/>
                </a:lnTo>
                <a:lnTo>
                  <a:pt x="1829631" y="190409"/>
                </a:lnTo>
                <a:lnTo>
                  <a:pt x="1815736" y="145646"/>
                </a:lnTo>
                <a:lnTo>
                  <a:pt x="1793749" y="105139"/>
                </a:lnTo>
                <a:lnTo>
                  <a:pt x="1764630" y="69846"/>
                </a:lnTo>
                <a:lnTo>
                  <a:pt x="1729337" y="40727"/>
                </a:lnTo>
                <a:lnTo>
                  <a:pt x="1688830" y="18740"/>
                </a:lnTo>
                <a:lnTo>
                  <a:pt x="1644067" y="4844"/>
                </a:lnTo>
                <a:lnTo>
                  <a:pt x="1596008"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89"/>
          <p:cNvSpPr/>
          <p:nvPr/>
        </p:nvSpPr>
        <p:spPr>
          <a:xfrm>
            <a:off x="3279186" y="1232698"/>
            <a:ext cx="1288746" cy="838746"/>
          </a:xfrm>
          <a:custGeom>
            <a:rect b="b" l="l" r="r" t="t"/>
            <a:pathLst>
              <a:path extrusionOk="0" h="1590039" w="1834514">
                <a:moveTo>
                  <a:pt x="1596008" y="0"/>
                </a:moveTo>
                <a:lnTo>
                  <a:pt x="238455" y="0"/>
                </a:lnTo>
                <a:lnTo>
                  <a:pt x="190397" y="4844"/>
                </a:lnTo>
                <a:lnTo>
                  <a:pt x="145636" y="18740"/>
                </a:lnTo>
                <a:lnTo>
                  <a:pt x="105130" y="40727"/>
                </a:lnTo>
                <a:lnTo>
                  <a:pt x="69840" y="69846"/>
                </a:lnTo>
                <a:lnTo>
                  <a:pt x="40723" y="105139"/>
                </a:lnTo>
                <a:lnTo>
                  <a:pt x="18738" y="145646"/>
                </a:lnTo>
                <a:lnTo>
                  <a:pt x="4844" y="190409"/>
                </a:lnTo>
                <a:lnTo>
                  <a:pt x="0" y="238467"/>
                </a:lnTo>
                <a:lnTo>
                  <a:pt x="0" y="1351292"/>
                </a:lnTo>
                <a:lnTo>
                  <a:pt x="4844" y="1399350"/>
                </a:lnTo>
                <a:lnTo>
                  <a:pt x="18738" y="1444111"/>
                </a:lnTo>
                <a:lnTo>
                  <a:pt x="40723" y="1484616"/>
                </a:lnTo>
                <a:lnTo>
                  <a:pt x="69840" y="1519907"/>
                </a:lnTo>
                <a:lnTo>
                  <a:pt x="105130" y="1549024"/>
                </a:lnTo>
                <a:lnTo>
                  <a:pt x="145636" y="1571009"/>
                </a:lnTo>
                <a:lnTo>
                  <a:pt x="190397" y="1584903"/>
                </a:lnTo>
                <a:lnTo>
                  <a:pt x="238455" y="1589747"/>
                </a:lnTo>
                <a:lnTo>
                  <a:pt x="1596008" y="1589747"/>
                </a:lnTo>
                <a:lnTo>
                  <a:pt x="1644067" y="1584903"/>
                </a:lnTo>
                <a:lnTo>
                  <a:pt x="1688830" y="1571009"/>
                </a:lnTo>
                <a:lnTo>
                  <a:pt x="1729337" y="1549024"/>
                </a:lnTo>
                <a:lnTo>
                  <a:pt x="1764630" y="1519907"/>
                </a:lnTo>
                <a:lnTo>
                  <a:pt x="1793749" y="1484616"/>
                </a:lnTo>
                <a:lnTo>
                  <a:pt x="1815736" y="1444111"/>
                </a:lnTo>
                <a:lnTo>
                  <a:pt x="1829631" y="1399350"/>
                </a:lnTo>
                <a:lnTo>
                  <a:pt x="1834476" y="1351292"/>
                </a:lnTo>
                <a:lnTo>
                  <a:pt x="1834476" y="238467"/>
                </a:lnTo>
                <a:lnTo>
                  <a:pt x="1829631" y="190409"/>
                </a:lnTo>
                <a:lnTo>
                  <a:pt x="1815736" y="145646"/>
                </a:lnTo>
                <a:lnTo>
                  <a:pt x="1793749" y="105139"/>
                </a:lnTo>
                <a:lnTo>
                  <a:pt x="1764630" y="69846"/>
                </a:lnTo>
                <a:lnTo>
                  <a:pt x="1729337" y="40727"/>
                </a:lnTo>
                <a:lnTo>
                  <a:pt x="1688830" y="18740"/>
                </a:lnTo>
                <a:lnTo>
                  <a:pt x="1644067" y="4844"/>
                </a:lnTo>
                <a:lnTo>
                  <a:pt x="1596008"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89"/>
          <p:cNvSpPr/>
          <p:nvPr/>
        </p:nvSpPr>
        <p:spPr>
          <a:xfrm>
            <a:off x="4582760" y="1232698"/>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89"/>
          <p:cNvSpPr/>
          <p:nvPr/>
        </p:nvSpPr>
        <p:spPr>
          <a:xfrm>
            <a:off x="5886334" y="1232698"/>
            <a:ext cx="1288747" cy="838746"/>
          </a:xfrm>
          <a:custGeom>
            <a:rect b="b" l="l" r="r" t="t"/>
            <a:pathLst>
              <a:path extrusionOk="0" h="1590039" w="1834515">
                <a:moveTo>
                  <a:pt x="1596021" y="0"/>
                </a:moveTo>
                <a:lnTo>
                  <a:pt x="238467" y="0"/>
                </a:lnTo>
                <a:lnTo>
                  <a:pt x="190409" y="4844"/>
                </a:lnTo>
                <a:lnTo>
                  <a:pt x="145646" y="18740"/>
                </a:lnTo>
                <a:lnTo>
                  <a:pt x="105139" y="40727"/>
                </a:lnTo>
                <a:lnTo>
                  <a:pt x="69846" y="69846"/>
                </a:lnTo>
                <a:lnTo>
                  <a:pt x="40727" y="105139"/>
                </a:lnTo>
                <a:lnTo>
                  <a:pt x="18740" y="145646"/>
                </a:lnTo>
                <a:lnTo>
                  <a:pt x="4844" y="190409"/>
                </a:lnTo>
                <a:lnTo>
                  <a:pt x="0" y="238467"/>
                </a:lnTo>
                <a:lnTo>
                  <a:pt x="0" y="1351292"/>
                </a:lnTo>
                <a:lnTo>
                  <a:pt x="4844" y="1399350"/>
                </a:lnTo>
                <a:lnTo>
                  <a:pt x="18740" y="1444111"/>
                </a:lnTo>
                <a:lnTo>
                  <a:pt x="40727" y="1484616"/>
                </a:lnTo>
                <a:lnTo>
                  <a:pt x="69846" y="1519907"/>
                </a:lnTo>
                <a:lnTo>
                  <a:pt x="105139" y="1549024"/>
                </a:lnTo>
                <a:lnTo>
                  <a:pt x="145646" y="1571009"/>
                </a:lnTo>
                <a:lnTo>
                  <a:pt x="190409"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89"/>
          <p:cNvSpPr/>
          <p:nvPr/>
        </p:nvSpPr>
        <p:spPr>
          <a:xfrm>
            <a:off x="2100539" y="147589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89"/>
          <p:cNvSpPr/>
          <p:nvPr/>
        </p:nvSpPr>
        <p:spPr>
          <a:xfrm>
            <a:off x="2623033"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89"/>
          <p:cNvSpPr/>
          <p:nvPr/>
        </p:nvSpPr>
        <p:spPr>
          <a:xfrm>
            <a:off x="3404113" y="147589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89"/>
          <p:cNvSpPr/>
          <p:nvPr/>
        </p:nvSpPr>
        <p:spPr>
          <a:xfrm>
            <a:off x="3926616" y="1475890"/>
            <a:ext cx="517461" cy="352381"/>
          </a:xfrm>
          <a:custGeom>
            <a:rect b="b" l="l" r="r" t="t"/>
            <a:pathLst>
              <a:path extrusionOk="0" h="668020" w="736600">
                <a:moveTo>
                  <a:pt x="0" y="0"/>
                </a:moveTo>
                <a:lnTo>
                  <a:pt x="736003" y="0"/>
                </a:lnTo>
                <a:lnTo>
                  <a:pt x="736003"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89"/>
          <p:cNvSpPr/>
          <p:nvPr/>
        </p:nvSpPr>
        <p:spPr>
          <a:xfrm>
            <a:off x="4707686" y="147589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89"/>
          <p:cNvSpPr/>
          <p:nvPr/>
        </p:nvSpPr>
        <p:spPr>
          <a:xfrm>
            <a:off x="5230189" y="147589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89"/>
          <p:cNvSpPr/>
          <p:nvPr/>
        </p:nvSpPr>
        <p:spPr>
          <a:xfrm>
            <a:off x="6011269" y="1475890"/>
            <a:ext cx="517461" cy="352381"/>
          </a:xfrm>
          <a:custGeom>
            <a:rect b="b" l="l" r="r" t="t"/>
            <a:pathLst>
              <a:path extrusionOk="0" h="668020" w="736600">
                <a:moveTo>
                  <a:pt x="0" y="0"/>
                </a:moveTo>
                <a:lnTo>
                  <a:pt x="736003" y="0"/>
                </a:lnTo>
                <a:lnTo>
                  <a:pt x="736003"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89"/>
          <p:cNvSpPr/>
          <p:nvPr/>
        </p:nvSpPr>
        <p:spPr>
          <a:xfrm>
            <a:off x="6533763" y="147589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DCBD23">
              <a:alpha val="9372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89"/>
          <p:cNvSpPr/>
          <p:nvPr/>
        </p:nvSpPr>
        <p:spPr>
          <a:xfrm>
            <a:off x="672033" y="1232698"/>
            <a:ext cx="1288746" cy="838746"/>
          </a:xfrm>
          <a:custGeom>
            <a:rect b="b" l="l" r="r" t="t"/>
            <a:pathLst>
              <a:path extrusionOk="0" h="1590039" w="1834514">
                <a:moveTo>
                  <a:pt x="1596016" y="0"/>
                </a:moveTo>
                <a:lnTo>
                  <a:pt x="238462" y="0"/>
                </a:lnTo>
                <a:lnTo>
                  <a:pt x="190404" y="4844"/>
                </a:lnTo>
                <a:lnTo>
                  <a:pt x="145642" y="18740"/>
                </a:lnTo>
                <a:lnTo>
                  <a:pt x="105136" y="40727"/>
                </a:lnTo>
                <a:lnTo>
                  <a:pt x="69844" y="69846"/>
                </a:lnTo>
                <a:lnTo>
                  <a:pt x="40725" y="105139"/>
                </a:lnTo>
                <a:lnTo>
                  <a:pt x="18739" y="145646"/>
                </a:lnTo>
                <a:lnTo>
                  <a:pt x="4844" y="190409"/>
                </a:lnTo>
                <a:lnTo>
                  <a:pt x="0" y="238467"/>
                </a:lnTo>
                <a:lnTo>
                  <a:pt x="0" y="1351292"/>
                </a:lnTo>
                <a:lnTo>
                  <a:pt x="4844" y="1399350"/>
                </a:lnTo>
                <a:lnTo>
                  <a:pt x="18739" y="1444111"/>
                </a:lnTo>
                <a:lnTo>
                  <a:pt x="40725" y="1484616"/>
                </a:lnTo>
                <a:lnTo>
                  <a:pt x="69844" y="1519907"/>
                </a:lnTo>
                <a:lnTo>
                  <a:pt x="105136" y="1549024"/>
                </a:lnTo>
                <a:lnTo>
                  <a:pt x="145642" y="1571009"/>
                </a:lnTo>
                <a:lnTo>
                  <a:pt x="190404" y="1584903"/>
                </a:lnTo>
                <a:lnTo>
                  <a:pt x="238462" y="1589747"/>
                </a:lnTo>
                <a:lnTo>
                  <a:pt x="1596016" y="1589747"/>
                </a:lnTo>
                <a:lnTo>
                  <a:pt x="1644075" y="1584903"/>
                </a:lnTo>
                <a:lnTo>
                  <a:pt x="1688837" y="1571009"/>
                </a:lnTo>
                <a:lnTo>
                  <a:pt x="1729344" y="1549024"/>
                </a:lnTo>
                <a:lnTo>
                  <a:pt x="1764637" y="1519907"/>
                </a:lnTo>
                <a:lnTo>
                  <a:pt x="1793757" y="1484616"/>
                </a:lnTo>
                <a:lnTo>
                  <a:pt x="1815744" y="1444111"/>
                </a:lnTo>
                <a:lnTo>
                  <a:pt x="1829639" y="1399350"/>
                </a:lnTo>
                <a:lnTo>
                  <a:pt x="1834484" y="1351292"/>
                </a:lnTo>
                <a:lnTo>
                  <a:pt x="1834484" y="238467"/>
                </a:lnTo>
                <a:lnTo>
                  <a:pt x="1829639" y="190409"/>
                </a:lnTo>
                <a:lnTo>
                  <a:pt x="1815744" y="145646"/>
                </a:lnTo>
                <a:lnTo>
                  <a:pt x="1793757" y="105139"/>
                </a:lnTo>
                <a:lnTo>
                  <a:pt x="1764637" y="69846"/>
                </a:lnTo>
                <a:lnTo>
                  <a:pt x="1729344" y="40727"/>
                </a:lnTo>
                <a:lnTo>
                  <a:pt x="1688837" y="18740"/>
                </a:lnTo>
                <a:lnTo>
                  <a:pt x="1644075" y="4844"/>
                </a:lnTo>
                <a:lnTo>
                  <a:pt x="1596016"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89"/>
          <p:cNvSpPr/>
          <p:nvPr/>
        </p:nvSpPr>
        <p:spPr>
          <a:xfrm>
            <a:off x="796965"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89"/>
          <p:cNvSpPr/>
          <p:nvPr/>
        </p:nvSpPr>
        <p:spPr>
          <a:xfrm>
            <a:off x="1319459"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89"/>
          <p:cNvSpPr/>
          <p:nvPr/>
        </p:nvSpPr>
        <p:spPr>
          <a:xfrm>
            <a:off x="7189907" y="1232698"/>
            <a:ext cx="1288747" cy="838746"/>
          </a:xfrm>
          <a:custGeom>
            <a:rect b="b" l="l" r="r" t="t"/>
            <a:pathLst>
              <a:path extrusionOk="0" h="1590039" w="1834515">
                <a:moveTo>
                  <a:pt x="1596021" y="0"/>
                </a:moveTo>
                <a:lnTo>
                  <a:pt x="238467" y="0"/>
                </a:lnTo>
                <a:lnTo>
                  <a:pt x="190409" y="4844"/>
                </a:lnTo>
                <a:lnTo>
                  <a:pt x="145646" y="18740"/>
                </a:lnTo>
                <a:lnTo>
                  <a:pt x="105139" y="40727"/>
                </a:lnTo>
                <a:lnTo>
                  <a:pt x="69846" y="69846"/>
                </a:lnTo>
                <a:lnTo>
                  <a:pt x="40727" y="105139"/>
                </a:lnTo>
                <a:lnTo>
                  <a:pt x="18740" y="145646"/>
                </a:lnTo>
                <a:lnTo>
                  <a:pt x="4844" y="190409"/>
                </a:lnTo>
                <a:lnTo>
                  <a:pt x="0" y="238467"/>
                </a:lnTo>
                <a:lnTo>
                  <a:pt x="0" y="1351292"/>
                </a:lnTo>
                <a:lnTo>
                  <a:pt x="4844" y="1399350"/>
                </a:lnTo>
                <a:lnTo>
                  <a:pt x="18740" y="1444111"/>
                </a:lnTo>
                <a:lnTo>
                  <a:pt x="40727" y="1484616"/>
                </a:lnTo>
                <a:lnTo>
                  <a:pt x="69846" y="1519907"/>
                </a:lnTo>
                <a:lnTo>
                  <a:pt x="105139" y="1549024"/>
                </a:lnTo>
                <a:lnTo>
                  <a:pt x="145646" y="1571009"/>
                </a:lnTo>
                <a:lnTo>
                  <a:pt x="190409" y="1584903"/>
                </a:lnTo>
                <a:lnTo>
                  <a:pt x="238467" y="1589747"/>
                </a:lnTo>
                <a:lnTo>
                  <a:pt x="1596021" y="1589747"/>
                </a:lnTo>
                <a:lnTo>
                  <a:pt x="1644080" y="1584903"/>
                </a:lnTo>
                <a:lnTo>
                  <a:pt x="1688842" y="1571009"/>
                </a:lnTo>
                <a:lnTo>
                  <a:pt x="1729349" y="1549024"/>
                </a:lnTo>
                <a:lnTo>
                  <a:pt x="1764642" y="1519907"/>
                </a:lnTo>
                <a:lnTo>
                  <a:pt x="1793762" y="1484616"/>
                </a:lnTo>
                <a:lnTo>
                  <a:pt x="1815749" y="1444111"/>
                </a:lnTo>
                <a:lnTo>
                  <a:pt x="1829644" y="1399350"/>
                </a:lnTo>
                <a:lnTo>
                  <a:pt x="1834489" y="1351292"/>
                </a:lnTo>
                <a:lnTo>
                  <a:pt x="1834489" y="238467"/>
                </a:lnTo>
                <a:lnTo>
                  <a:pt x="1829644" y="190409"/>
                </a:lnTo>
                <a:lnTo>
                  <a:pt x="1815749" y="145646"/>
                </a:lnTo>
                <a:lnTo>
                  <a:pt x="1793762" y="105139"/>
                </a:lnTo>
                <a:lnTo>
                  <a:pt x="1764642" y="69846"/>
                </a:lnTo>
                <a:lnTo>
                  <a:pt x="1729349" y="40727"/>
                </a:lnTo>
                <a:lnTo>
                  <a:pt x="1688842" y="18740"/>
                </a:lnTo>
                <a:lnTo>
                  <a:pt x="1644080"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89"/>
          <p:cNvSpPr/>
          <p:nvPr/>
        </p:nvSpPr>
        <p:spPr>
          <a:xfrm>
            <a:off x="7314842"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89"/>
          <p:cNvSpPr/>
          <p:nvPr/>
        </p:nvSpPr>
        <p:spPr>
          <a:xfrm>
            <a:off x="7837336"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8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sz="3000">
                <a:latin typeface="Proxima Nova"/>
                <a:ea typeface="Proxima Nova"/>
                <a:cs typeface="Proxima Nova"/>
                <a:sym typeface="Proxima Nova"/>
              </a:rPr>
              <a:t>External Hashing Example: Pass 1</a:t>
            </a:r>
            <a:endParaRPr sz="3000">
              <a:latin typeface="Proxima Nova"/>
              <a:ea typeface="Proxima Nova"/>
              <a:cs typeface="Proxima Nova"/>
              <a:sym typeface="Proxima Nova"/>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7" name="Shape 1577"/>
        <p:cNvGrpSpPr/>
        <p:nvPr/>
      </p:nvGrpSpPr>
      <p:grpSpPr>
        <a:xfrm>
          <a:off x="0" y="0"/>
          <a:ext cx="0" cy="0"/>
          <a:chOff x="0" y="0"/>
          <a:chExt cx="0" cy="0"/>
        </a:xfrm>
      </p:grpSpPr>
      <p:sp>
        <p:nvSpPr>
          <p:cNvPr id="1578" name="Google Shape;1578;p90"/>
          <p:cNvSpPr txBox="1"/>
          <p:nvPr/>
        </p:nvSpPr>
        <p:spPr>
          <a:xfrm>
            <a:off x="672014" y="2094786"/>
            <a:ext cx="1199400" cy="354000"/>
          </a:xfrm>
          <a:prstGeom prst="rect">
            <a:avLst/>
          </a:prstGeom>
          <a:noFill/>
          <a:ln>
            <a:noFill/>
          </a:ln>
        </p:spPr>
        <p:txBody>
          <a:bodyPr anchorCtr="0" anchor="t" bIns="0" lIns="0" spcFirstLastPara="1" rIns="0" wrap="square" tIns="0">
            <a:noAutofit/>
          </a:bodyPr>
          <a:lstStyle/>
          <a:p>
            <a:pPr indent="0" lvl="0" marL="7971" marR="0" rtl="0" algn="l">
              <a:lnSpc>
                <a:spcPct val="100000"/>
              </a:lnSpc>
              <a:spcBef>
                <a:spcPts val="0"/>
              </a:spcBef>
              <a:spcAft>
                <a:spcPts val="0"/>
              </a:spcAft>
              <a:buClr>
                <a:srgbClr val="000000"/>
              </a:buClr>
              <a:buSzPts val="2300"/>
              <a:buFont typeface="Calibri"/>
              <a:buNone/>
            </a:pPr>
            <a:r>
              <a:rPr b="0" i="0" lang="en" sz="2300" u="none" cap="none" strike="noStrike">
                <a:solidFill>
                  <a:srgbClr val="000000"/>
                </a:solidFill>
                <a:latin typeface="Proxima Nova"/>
                <a:ea typeface="Proxima Nova"/>
                <a:cs typeface="Proxima Nova"/>
                <a:sym typeface="Proxima Nova"/>
              </a:rPr>
              <a:t>N=6, B=4</a:t>
            </a:r>
            <a:endParaRPr b="0" i="0" sz="2300" u="none" cap="none" strike="noStrike">
              <a:solidFill>
                <a:srgbClr val="000000"/>
              </a:solidFill>
              <a:latin typeface="Proxima Nova"/>
              <a:ea typeface="Proxima Nova"/>
              <a:cs typeface="Proxima Nova"/>
              <a:sym typeface="Proxima Nova"/>
            </a:endParaRPr>
          </a:p>
        </p:txBody>
      </p:sp>
      <p:sp>
        <p:nvSpPr>
          <p:cNvPr id="1579" name="Google Shape;1579;p90"/>
          <p:cNvSpPr/>
          <p:nvPr/>
        </p:nvSpPr>
        <p:spPr>
          <a:xfrm>
            <a:off x="352941" y="2472094"/>
            <a:ext cx="5624271" cy="2511884"/>
          </a:xfrm>
          <a:custGeom>
            <a:rect b="b" l="l" r="r" t="t"/>
            <a:pathLst>
              <a:path extrusionOk="0" h="4761865" w="8006080">
                <a:moveTo>
                  <a:pt x="7291660" y="0"/>
                </a:moveTo>
                <a:lnTo>
                  <a:pt x="714212" y="0"/>
                </a:lnTo>
                <a:lnTo>
                  <a:pt x="665313" y="1647"/>
                </a:lnTo>
                <a:lnTo>
                  <a:pt x="617298" y="6519"/>
                </a:lnTo>
                <a:lnTo>
                  <a:pt x="570273" y="14510"/>
                </a:lnTo>
                <a:lnTo>
                  <a:pt x="524346" y="25512"/>
                </a:lnTo>
                <a:lnTo>
                  <a:pt x="479622" y="39419"/>
                </a:lnTo>
                <a:lnTo>
                  <a:pt x="436208" y="56125"/>
                </a:lnTo>
                <a:lnTo>
                  <a:pt x="394211" y="75524"/>
                </a:lnTo>
                <a:lnTo>
                  <a:pt x="353736" y="97510"/>
                </a:lnTo>
                <a:lnTo>
                  <a:pt x="314889" y="121975"/>
                </a:lnTo>
                <a:lnTo>
                  <a:pt x="277778" y="148813"/>
                </a:lnTo>
                <a:lnTo>
                  <a:pt x="242509" y="177919"/>
                </a:lnTo>
                <a:lnTo>
                  <a:pt x="209188" y="209186"/>
                </a:lnTo>
                <a:lnTo>
                  <a:pt x="177921" y="242507"/>
                </a:lnTo>
                <a:lnTo>
                  <a:pt x="148815" y="277776"/>
                </a:lnTo>
                <a:lnTo>
                  <a:pt x="121976" y="314887"/>
                </a:lnTo>
                <a:lnTo>
                  <a:pt x="97511" y="353733"/>
                </a:lnTo>
                <a:lnTo>
                  <a:pt x="75525" y="394208"/>
                </a:lnTo>
                <a:lnTo>
                  <a:pt x="56126" y="436206"/>
                </a:lnTo>
                <a:lnTo>
                  <a:pt x="39419" y="479620"/>
                </a:lnTo>
                <a:lnTo>
                  <a:pt x="25512" y="524343"/>
                </a:lnTo>
                <a:lnTo>
                  <a:pt x="14510" y="570271"/>
                </a:lnTo>
                <a:lnTo>
                  <a:pt x="6519" y="617295"/>
                </a:lnTo>
                <a:lnTo>
                  <a:pt x="1647" y="665310"/>
                </a:lnTo>
                <a:lnTo>
                  <a:pt x="0" y="714209"/>
                </a:lnTo>
                <a:lnTo>
                  <a:pt x="0" y="4047208"/>
                </a:lnTo>
                <a:lnTo>
                  <a:pt x="1647" y="4096107"/>
                </a:lnTo>
                <a:lnTo>
                  <a:pt x="6519" y="4144122"/>
                </a:lnTo>
                <a:lnTo>
                  <a:pt x="14510" y="4191147"/>
                </a:lnTo>
                <a:lnTo>
                  <a:pt x="25512" y="4237074"/>
                </a:lnTo>
                <a:lnTo>
                  <a:pt x="39419" y="4281798"/>
                </a:lnTo>
                <a:lnTo>
                  <a:pt x="56126" y="4325212"/>
                </a:lnTo>
                <a:lnTo>
                  <a:pt x="75525" y="4367210"/>
                </a:lnTo>
                <a:lnTo>
                  <a:pt x="97511" y="4407685"/>
                </a:lnTo>
                <a:lnTo>
                  <a:pt x="121976" y="4446531"/>
                </a:lnTo>
                <a:lnTo>
                  <a:pt x="148815" y="4483642"/>
                </a:lnTo>
                <a:lnTo>
                  <a:pt x="177921" y="4518912"/>
                </a:lnTo>
                <a:lnTo>
                  <a:pt x="209188" y="4552233"/>
                </a:lnTo>
                <a:lnTo>
                  <a:pt x="242509" y="4583500"/>
                </a:lnTo>
                <a:lnTo>
                  <a:pt x="277778" y="4612606"/>
                </a:lnTo>
                <a:lnTo>
                  <a:pt x="314889" y="4639445"/>
                </a:lnTo>
                <a:lnTo>
                  <a:pt x="353736" y="4663910"/>
                </a:lnTo>
                <a:lnTo>
                  <a:pt x="394211" y="4685896"/>
                </a:lnTo>
                <a:lnTo>
                  <a:pt x="436208" y="4705295"/>
                </a:lnTo>
                <a:lnTo>
                  <a:pt x="479622" y="4722001"/>
                </a:lnTo>
                <a:lnTo>
                  <a:pt x="524346" y="4735909"/>
                </a:lnTo>
                <a:lnTo>
                  <a:pt x="570273" y="4746911"/>
                </a:lnTo>
                <a:lnTo>
                  <a:pt x="617298" y="4754901"/>
                </a:lnTo>
                <a:lnTo>
                  <a:pt x="665313" y="4759774"/>
                </a:lnTo>
                <a:lnTo>
                  <a:pt x="714212" y="4761421"/>
                </a:lnTo>
                <a:lnTo>
                  <a:pt x="7291660" y="4761421"/>
                </a:lnTo>
                <a:lnTo>
                  <a:pt x="7340559" y="4759774"/>
                </a:lnTo>
                <a:lnTo>
                  <a:pt x="7388575" y="4754901"/>
                </a:lnTo>
                <a:lnTo>
                  <a:pt x="7435599" y="4746911"/>
                </a:lnTo>
                <a:lnTo>
                  <a:pt x="7481526" y="4735909"/>
                </a:lnTo>
                <a:lnTo>
                  <a:pt x="7526250" y="4722001"/>
                </a:lnTo>
                <a:lnTo>
                  <a:pt x="7569664" y="4705295"/>
                </a:lnTo>
                <a:lnTo>
                  <a:pt x="7611661" y="4685896"/>
                </a:lnTo>
                <a:lnTo>
                  <a:pt x="7652136" y="4663910"/>
                </a:lnTo>
                <a:lnTo>
                  <a:pt x="7690983" y="4639445"/>
                </a:lnTo>
                <a:lnTo>
                  <a:pt x="7728093" y="4612606"/>
                </a:lnTo>
                <a:lnTo>
                  <a:pt x="7763362" y="4583500"/>
                </a:lnTo>
                <a:lnTo>
                  <a:pt x="7796683" y="4552233"/>
                </a:lnTo>
                <a:lnTo>
                  <a:pt x="7827950" y="4518912"/>
                </a:lnTo>
                <a:lnTo>
                  <a:pt x="7857056" y="4483642"/>
                </a:lnTo>
                <a:lnTo>
                  <a:pt x="7883895" y="4446531"/>
                </a:lnTo>
                <a:lnTo>
                  <a:pt x="7908360" y="4407685"/>
                </a:lnTo>
                <a:lnTo>
                  <a:pt x="7930345" y="4367210"/>
                </a:lnTo>
                <a:lnTo>
                  <a:pt x="7949744" y="4325212"/>
                </a:lnTo>
                <a:lnTo>
                  <a:pt x="7966450" y="4281798"/>
                </a:lnTo>
                <a:lnTo>
                  <a:pt x="7980358" y="4237074"/>
                </a:lnTo>
                <a:lnTo>
                  <a:pt x="7991360" y="4191147"/>
                </a:lnTo>
                <a:lnTo>
                  <a:pt x="7999350" y="4144122"/>
                </a:lnTo>
                <a:lnTo>
                  <a:pt x="8004222" y="4096107"/>
                </a:lnTo>
                <a:lnTo>
                  <a:pt x="8005870" y="4047208"/>
                </a:lnTo>
                <a:lnTo>
                  <a:pt x="8005870" y="714209"/>
                </a:lnTo>
                <a:lnTo>
                  <a:pt x="8004222" y="665310"/>
                </a:lnTo>
                <a:lnTo>
                  <a:pt x="7999350" y="617295"/>
                </a:lnTo>
                <a:lnTo>
                  <a:pt x="7991360" y="570271"/>
                </a:lnTo>
                <a:lnTo>
                  <a:pt x="7980358" y="524343"/>
                </a:lnTo>
                <a:lnTo>
                  <a:pt x="7966450" y="479620"/>
                </a:lnTo>
                <a:lnTo>
                  <a:pt x="7949744" y="436206"/>
                </a:lnTo>
                <a:lnTo>
                  <a:pt x="7930345" y="394208"/>
                </a:lnTo>
                <a:lnTo>
                  <a:pt x="7908360" y="353733"/>
                </a:lnTo>
                <a:lnTo>
                  <a:pt x="7883895" y="314887"/>
                </a:lnTo>
                <a:lnTo>
                  <a:pt x="7857056" y="277776"/>
                </a:lnTo>
                <a:lnTo>
                  <a:pt x="7827950" y="242507"/>
                </a:lnTo>
                <a:lnTo>
                  <a:pt x="7796683" y="209186"/>
                </a:lnTo>
                <a:lnTo>
                  <a:pt x="7763362" y="177919"/>
                </a:lnTo>
                <a:lnTo>
                  <a:pt x="7728093" y="148813"/>
                </a:lnTo>
                <a:lnTo>
                  <a:pt x="7690983" y="121975"/>
                </a:lnTo>
                <a:lnTo>
                  <a:pt x="7652136" y="97510"/>
                </a:lnTo>
                <a:lnTo>
                  <a:pt x="7611661" y="75524"/>
                </a:lnTo>
                <a:lnTo>
                  <a:pt x="7569664" y="56125"/>
                </a:lnTo>
                <a:lnTo>
                  <a:pt x="7526250" y="39419"/>
                </a:lnTo>
                <a:lnTo>
                  <a:pt x="7481526" y="25512"/>
                </a:lnTo>
                <a:lnTo>
                  <a:pt x="7435599" y="14510"/>
                </a:lnTo>
                <a:lnTo>
                  <a:pt x="7388575" y="6519"/>
                </a:lnTo>
                <a:lnTo>
                  <a:pt x="7340559" y="1647"/>
                </a:lnTo>
                <a:lnTo>
                  <a:pt x="7291660" y="0"/>
                </a:lnTo>
                <a:close/>
              </a:path>
            </a:pathLst>
          </a:custGeom>
          <a:solidFill>
            <a:srgbClr val="F5D328">
              <a:alpha val="1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90"/>
          <p:cNvSpPr/>
          <p:nvPr/>
        </p:nvSpPr>
        <p:spPr>
          <a:xfrm>
            <a:off x="567209" y="3308375"/>
            <a:ext cx="1288746" cy="838746"/>
          </a:xfrm>
          <a:custGeom>
            <a:rect b="b" l="l" r="r" t="t"/>
            <a:pathLst>
              <a:path extrusionOk="0" h="1590040" w="1834514">
                <a:moveTo>
                  <a:pt x="1596014" y="0"/>
                </a:moveTo>
                <a:lnTo>
                  <a:pt x="238462" y="0"/>
                </a:lnTo>
                <a:lnTo>
                  <a:pt x="190404" y="4844"/>
                </a:lnTo>
                <a:lnTo>
                  <a:pt x="145642" y="18738"/>
                </a:lnTo>
                <a:lnTo>
                  <a:pt x="105136" y="40724"/>
                </a:lnTo>
                <a:lnTo>
                  <a:pt x="69844" y="69842"/>
                </a:lnTo>
                <a:lnTo>
                  <a:pt x="40725" y="105134"/>
                </a:lnTo>
                <a:lnTo>
                  <a:pt x="18739" y="145641"/>
                </a:lnTo>
                <a:lnTo>
                  <a:pt x="4844" y="190405"/>
                </a:lnTo>
                <a:lnTo>
                  <a:pt x="0" y="238467"/>
                </a:lnTo>
                <a:lnTo>
                  <a:pt x="0" y="1351292"/>
                </a:lnTo>
                <a:lnTo>
                  <a:pt x="4844" y="1399350"/>
                </a:lnTo>
                <a:lnTo>
                  <a:pt x="18739" y="1444111"/>
                </a:lnTo>
                <a:lnTo>
                  <a:pt x="40725" y="1484616"/>
                </a:lnTo>
                <a:lnTo>
                  <a:pt x="69844" y="1519907"/>
                </a:lnTo>
                <a:lnTo>
                  <a:pt x="105136" y="1549024"/>
                </a:lnTo>
                <a:lnTo>
                  <a:pt x="145642" y="1571009"/>
                </a:lnTo>
                <a:lnTo>
                  <a:pt x="190404" y="1584903"/>
                </a:lnTo>
                <a:lnTo>
                  <a:pt x="238462" y="1589747"/>
                </a:lnTo>
                <a:lnTo>
                  <a:pt x="1596014" y="1589747"/>
                </a:lnTo>
                <a:lnTo>
                  <a:pt x="1644072" y="1584903"/>
                </a:lnTo>
                <a:lnTo>
                  <a:pt x="1688835" y="1571009"/>
                </a:lnTo>
                <a:lnTo>
                  <a:pt x="1729342" y="1549024"/>
                </a:lnTo>
                <a:lnTo>
                  <a:pt x="1764635" y="1519907"/>
                </a:lnTo>
                <a:lnTo>
                  <a:pt x="1793754" y="1484616"/>
                </a:lnTo>
                <a:lnTo>
                  <a:pt x="1815741" y="1444111"/>
                </a:lnTo>
                <a:lnTo>
                  <a:pt x="1829637" y="1399350"/>
                </a:lnTo>
                <a:lnTo>
                  <a:pt x="1834481" y="1351292"/>
                </a:lnTo>
                <a:lnTo>
                  <a:pt x="1834481" y="238467"/>
                </a:lnTo>
                <a:lnTo>
                  <a:pt x="1829637" y="190405"/>
                </a:lnTo>
                <a:lnTo>
                  <a:pt x="1815741" y="145641"/>
                </a:lnTo>
                <a:lnTo>
                  <a:pt x="1793754" y="105134"/>
                </a:lnTo>
                <a:lnTo>
                  <a:pt x="1764635" y="69842"/>
                </a:lnTo>
                <a:lnTo>
                  <a:pt x="1729342" y="40724"/>
                </a:lnTo>
                <a:lnTo>
                  <a:pt x="1688835" y="18738"/>
                </a:lnTo>
                <a:lnTo>
                  <a:pt x="1644072" y="4844"/>
                </a:lnTo>
                <a:lnTo>
                  <a:pt x="1596014"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90"/>
          <p:cNvSpPr/>
          <p:nvPr/>
        </p:nvSpPr>
        <p:spPr>
          <a:xfrm>
            <a:off x="4271507" y="2485495"/>
            <a:ext cx="1288747" cy="838746"/>
          </a:xfrm>
          <a:custGeom>
            <a:rect b="b" l="l" r="r" t="t"/>
            <a:pathLst>
              <a:path extrusionOk="0" h="1590039" w="1834515">
                <a:moveTo>
                  <a:pt x="1596021" y="0"/>
                </a:moveTo>
                <a:lnTo>
                  <a:pt x="238467" y="0"/>
                </a:lnTo>
                <a:lnTo>
                  <a:pt x="190405" y="4844"/>
                </a:lnTo>
                <a:lnTo>
                  <a:pt x="145641" y="18738"/>
                </a:lnTo>
                <a:lnTo>
                  <a:pt x="105134" y="40723"/>
                </a:lnTo>
                <a:lnTo>
                  <a:pt x="69842" y="69840"/>
                </a:lnTo>
                <a:lnTo>
                  <a:pt x="40724" y="105130"/>
                </a:lnTo>
                <a:lnTo>
                  <a:pt x="18738" y="145636"/>
                </a:lnTo>
                <a:lnTo>
                  <a:pt x="4844" y="190397"/>
                </a:lnTo>
                <a:lnTo>
                  <a:pt x="0" y="238455"/>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90"/>
          <p:cNvSpPr/>
          <p:nvPr/>
        </p:nvSpPr>
        <p:spPr>
          <a:xfrm>
            <a:off x="4262577" y="3326277"/>
            <a:ext cx="1288747" cy="838746"/>
          </a:xfrm>
          <a:custGeom>
            <a:rect b="b" l="l" r="r" t="t"/>
            <a:pathLst>
              <a:path extrusionOk="0" h="1590040" w="1834515">
                <a:moveTo>
                  <a:pt x="1596021" y="0"/>
                </a:moveTo>
                <a:lnTo>
                  <a:pt x="238467" y="0"/>
                </a:lnTo>
                <a:lnTo>
                  <a:pt x="190405" y="4844"/>
                </a:lnTo>
                <a:lnTo>
                  <a:pt x="145641" y="18738"/>
                </a:lnTo>
                <a:lnTo>
                  <a:pt x="105134" y="40723"/>
                </a:lnTo>
                <a:lnTo>
                  <a:pt x="69842" y="69840"/>
                </a:lnTo>
                <a:lnTo>
                  <a:pt x="40724" y="105130"/>
                </a:lnTo>
                <a:lnTo>
                  <a:pt x="18738" y="145636"/>
                </a:lnTo>
                <a:lnTo>
                  <a:pt x="4844" y="190397"/>
                </a:lnTo>
                <a:lnTo>
                  <a:pt x="0" y="238455"/>
                </a:lnTo>
                <a:lnTo>
                  <a:pt x="0" y="1351280"/>
                </a:lnTo>
                <a:lnTo>
                  <a:pt x="4844" y="1399342"/>
                </a:lnTo>
                <a:lnTo>
                  <a:pt x="18738" y="1444106"/>
                </a:lnTo>
                <a:lnTo>
                  <a:pt x="40724" y="1484613"/>
                </a:lnTo>
                <a:lnTo>
                  <a:pt x="69842" y="1519905"/>
                </a:lnTo>
                <a:lnTo>
                  <a:pt x="105134" y="1549023"/>
                </a:lnTo>
                <a:lnTo>
                  <a:pt x="145641" y="1571009"/>
                </a:lnTo>
                <a:lnTo>
                  <a:pt x="190405" y="1584903"/>
                </a:lnTo>
                <a:lnTo>
                  <a:pt x="238467" y="1589747"/>
                </a:lnTo>
                <a:lnTo>
                  <a:pt x="1596021" y="1589747"/>
                </a:lnTo>
                <a:lnTo>
                  <a:pt x="1644079" y="1584903"/>
                </a:lnTo>
                <a:lnTo>
                  <a:pt x="1688840" y="1571009"/>
                </a:lnTo>
                <a:lnTo>
                  <a:pt x="1729345" y="1549023"/>
                </a:lnTo>
                <a:lnTo>
                  <a:pt x="1764636" y="1519905"/>
                </a:lnTo>
                <a:lnTo>
                  <a:pt x="1793753" y="1484613"/>
                </a:lnTo>
                <a:lnTo>
                  <a:pt x="1815738" y="1444106"/>
                </a:lnTo>
                <a:lnTo>
                  <a:pt x="1829632" y="1399342"/>
                </a:lnTo>
                <a:lnTo>
                  <a:pt x="1834476" y="1351280"/>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90"/>
          <p:cNvSpPr/>
          <p:nvPr/>
        </p:nvSpPr>
        <p:spPr>
          <a:xfrm>
            <a:off x="4253647" y="4167059"/>
            <a:ext cx="1288747" cy="838746"/>
          </a:xfrm>
          <a:custGeom>
            <a:rect b="b" l="l" r="r" t="t"/>
            <a:pathLst>
              <a:path extrusionOk="0" h="1590040" w="1834515">
                <a:moveTo>
                  <a:pt x="1596021" y="0"/>
                </a:moveTo>
                <a:lnTo>
                  <a:pt x="238467" y="0"/>
                </a:lnTo>
                <a:lnTo>
                  <a:pt x="190409" y="4844"/>
                </a:lnTo>
                <a:lnTo>
                  <a:pt x="145646" y="18738"/>
                </a:lnTo>
                <a:lnTo>
                  <a:pt x="105139" y="40723"/>
                </a:lnTo>
                <a:lnTo>
                  <a:pt x="69846" y="69840"/>
                </a:lnTo>
                <a:lnTo>
                  <a:pt x="40727" y="105130"/>
                </a:lnTo>
                <a:lnTo>
                  <a:pt x="18740" y="145636"/>
                </a:lnTo>
                <a:lnTo>
                  <a:pt x="4844" y="190397"/>
                </a:lnTo>
                <a:lnTo>
                  <a:pt x="0" y="238455"/>
                </a:lnTo>
                <a:lnTo>
                  <a:pt x="0" y="1351285"/>
                </a:lnTo>
                <a:lnTo>
                  <a:pt x="4844" y="1399343"/>
                </a:lnTo>
                <a:lnTo>
                  <a:pt x="18740" y="1444105"/>
                </a:lnTo>
                <a:lnTo>
                  <a:pt x="40727" y="1484611"/>
                </a:lnTo>
                <a:lnTo>
                  <a:pt x="69846" y="1519903"/>
                </a:lnTo>
                <a:lnTo>
                  <a:pt x="105139" y="1549022"/>
                </a:lnTo>
                <a:lnTo>
                  <a:pt x="145646" y="1571008"/>
                </a:lnTo>
                <a:lnTo>
                  <a:pt x="190409" y="1584903"/>
                </a:lnTo>
                <a:lnTo>
                  <a:pt x="238467" y="1589747"/>
                </a:lnTo>
                <a:lnTo>
                  <a:pt x="1596021" y="1589747"/>
                </a:lnTo>
                <a:lnTo>
                  <a:pt x="1644079" y="1584903"/>
                </a:lnTo>
                <a:lnTo>
                  <a:pt x="1688840" y="1571008"/>
                </a:lnTo>
                <a:lnTo>
                  <a:pt x="1729345" y="1549022"/>
                </a:lnTo>
                <a:lnTo>
                  <a:pt x="1764636" y="1519903"/>
                </a:lnTo>
                <a:lnTo>
                  <a:pt x="1793753" y="1484611"/>
                </a:lnTo>
                <a:lnTo>
                  <a:pt x="1815738" y="1444105"/>
                </a:lnTo>
                <a:lnTo>
                  <a:pt x="1829632" y="1399343"/>
                </a:lnTo>
                <a:lnTo>
                  <a:pt x="1834476" y="1351285"/>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90"/>
          <p:cNvSpPr/>
          <p:nvPr/>
        </p:nvSpPr>
        <p:spPr>
          <a:xfrm>
            <a:off x="1975612" y="1232698"/>
            <a:ext cx="1288746" cy="838746"/>
          </a:xfrm>
          <a:custGeom>
            <a:rect b="b" l="l" r="r" t="t"/>
            <a:pathLst>
              <a:path extrusionOk="0" h="1590039" w="1834514">
                <a:moveTo>
                  <a:pt x="1596008" y="0"/>
                </a:moveTo>
                <a:lnTo>
                  <a:pt x="238455" y="0"/>
                </a:lnTo>
                <a:lnTo>
                  <a:pt x="190397" y="4844"/>
                </a:lnTo>
                <a:lnTo>
                  <a:pt x="145636" y="18740"/>
                </a:lnTo>
                <a:lnTo>
                  <a:pt x="105130" y="40727"/>
                </a:lnTo>
                <a:lnTo>
                  <a:pt x="69840" y="69846"/>
                </a:lnTo>
                <a:lnTo>
                  <a:pt x="40723" y="105139"/>
                </a:lnTo>
                <a:lnTo>
                  <a:pt x="18738" y="145646"/>
                </a:lnTo>
                <a:lnTo>
                  <a:pt x="4844" y="190409"/>
                </a:lnTo>
                <a:lnTo>
                  <a:pt x="0" y="238467"/>
                </a:lnTo>
                <a:lnTo>
                  <a:pt x="0" y="1351292"/>
                </a:lnTo>
                <a:lnTo>
                  <a:pt x="4844" y="1399350"/>
                </a:lnTo>
                <a:lnTo>
                  <a:pt x="18738" y="1444111"/>
                </a:lnTo>
                <a:lnTo>
                  <a:pt x="40723" y="1484616"/>
                </a:lnTo>
                <a:lnTo>
                  <a:pt x="69840" y="1519907"/>
                </a:lnTo>
                <a:lnTo>
                  <a:pt x="105130" y="1549024"/>
                </a:lnTo>
                <a:lnTo>
                  <a:pt x="145636" y="1571009"/>
                </a:lnTo>
                <a:lnTo>
                  <a:pt x="190397" y="1584903"/>
                </a:lnTo>
                <a:lnTo>
                  <a:pt x="238455" y="1589747"/>
                </a:lnTo>
                <a:lnTo>
                  <a:pt x="1596008" y="1589747"/>
                </a:lnTo>
                <a:lnTo>
                  <a:pt x="1644067" y="1584903"/>
                </a:lnTo>
                <a:lnTo>
                  <a:pt x="1688830" y="1571009"/>
                </a:lnTo>
                <a:lnTo>
                  <a:pt x="1729337" y="1549024"/>
                </a:lnTo>
                <a:lnTo>
                  <a:pt x="1764630" y="1519907"/>
                </a:lnTo>
                <a:lnTo>
                  <a:pt x="1793749" y="1484616"/>
                </a:lnTo>
                <a:lnTo>
                  <a:pt x="1815736" y="1444111"/>
                </a:lnTo>
                <a:lnTo>
                  <a:pt x="1829631" y="1399350"/>
                </a:lnTo>
                <a:lnTo>
                  <a:pt x="1834476" y="1351292"/>
                </a:lnTo>
                <a:lnTo>
                  <a:pt x="1834476" y="238467"/>
                </a:lnTo>
                <a:lnTo>
                  <a:pt x="1829631" y="190409"/>
                </a:lnTo>
                <a:lnTo>
                  <a:pt x="1815736" y="145646"/>
                </a:lnTo>
                <a:lnTo>
                  <a:pt x="1793749" y="105139"/>
                </a:lnTo>
                <a:lnTo>
                  <a:pt x="1764630" y="69846"/>
                </a:lnTo>
                <a:lnTo>
                  <a:pt x="1729337" y="40727"/>
                </a:lnTo>
                <a:lnTo>
                  <a:pt x="1688830" y="18740"/>
                </a:lnTo>
                <a:lnTo>
                  <a:pt x="1644067" y="4844"/>
                </a:lnTo>
                <a:lnTo>
                  <a:pt x="1596008"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90"/>
          <p:cNvSpPr/>
          <p:nvPr/>
        </p:nvSpPr>
        <p:spPr>
          <a:xfrm>
            <a:off x="3279186" y="1232698"/>
            <a:ext cx="1288746" cy="838746"/>
          </a:xfrm>
          <a:custGeom>
            <a:rect b="b" l="l" r="r" t="t"/>
            <a:pathLst>
              <a:path extrusionOk="0" h="1590039" w="1834514">
                <a:moveTo>
                  <a:pt x="1596008" y="0"/>
                </a:moveTo>
                <a:lnTo>
                  <a:pt x="238455" y="0"/>
                </a:lnTo>
                <a:lnTo>
                  <a:pt x="190397" y="4844"/>
                </a:lnTo>
                <a:lnTo>
                  <a:pt x="145636" y="18740"/>
                </a:lnTo>
                <a:lnTo>
                  <a:pt x="105130" y="40727"/>
                </a:lnTo>
                <a:lnTo>
                  <a:pt x="69840" y="69846"/>
                </a:lnTo>
                <a:lnTo>
                  <a:pt x="40723" y="105139"/>
                </a:lnTo>
                <a:lnTo>
                  <a:pt x="18738" y="145646"/>
                </a:lnTo>
                <a:lnTo>
                  <a:pt x="4844" y="190409"/>
                </a:lnTo>
                <a:lnTo>
                  <a:pt x="0" y="238467"/>
                </a:lnTo>
                <a:lnTo>
                  <a:pt x="0" y="1351292"/>
                </a:lnTo>
                <a:lnTo>
                  <a:pt x="4844" y="1399350"/>
                </a:lnTo>
                <a:lnTo>
                  <a:pt x="18738" y="1444111"/>
                </a:lnTo>
                <a:lnTo>
                  <a:pt x="40723" y="1484616"/>
                </a:lnTo>
                <a:lnTo>
                  <a:pt x="69840" y="1519907"/>
                </a:lnTo>
                <a:lnTo>
                  <a:pt x="105130" y="1549024"/>
                </a:lnTo>
                <a:lnTo>
                  <a:pt x="145636" y="1571009"/>
                </a:lnTo>
                <a:lnTo>
                  <a:pt x="190397" y="1584903"/>
                </a:lnTo>
                <a:lnTo>
                  <a:pt x="238455" y="1589747"/>
                </a:lnTo>
                <a:lnTo>
                  <a:pt x="1596008" y="1589747"/>
                </a:lnTo>
                <a:lnTo>
                  <a:pt x="1644067" y="1584903"/>
                </a:lnTo>
                <a:lnTo>
                  <a:pt x="1688830" y="1571009"/>
                </a:lnTo>
                <a:lnTo>
                  <a:pt x="1729337" y="1549024"/>
                </a:lnTo>
                <a:lnTo>
                  <a:pt x="1764630" y="1519907"/>
                </a:lnTo>
                <a:lnTo>
                  <a:pt x="1793749" y="1484616"/>
                </a:lnTo>
                <a:lnTo>
                  <a:pt x="1815736" y="1444111"/>
                </a:lnTo>
                <a:lnTo>
                  <a:pt x="1829631" y="1399350"/>
                </a:lnTo>
                <a:lnTo>
                  <a:pt x="1834476" y="1351292"/>
                </a:lnTo>
                <a:lnTo>
                  <a:pt x="1834476" y="238467"/>
                </a:lnTo>
                <a:lnTo>
                  <a:pt x="1829631" y="190409"/>
                </a:lnTo>
                <a:lnTo>
                  <a:pt x="1815736" y="145646"/>
                </a:lnTo>
                <a:lnTo>
                  <a:pt x="1793749" y="105139"/>
                </a:lnTo>
                <a:lnTo>
                  <a:pt x="1764630" y="69846"/>
                </a:lnTo>
                <a:lnTo>
                  <a:pt x="1729337" y="40727"/>
                </a:lnTo>
                <a:lnTo>
                  <a:pt x="1688830" y="18740"/>
                </a:lnTo>
                <a:lnTo>
                  <a:pt x="1644067" y="4844"/>
                </a:lnTo>
                <a:lnTo>
                  <a:pt x="1596008"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90"/>
          <p:cNvSpPr/>
          <p:nvPr/>
        </p:nvSpPr>
        <p:spPr>
          <a:xfrm>
            <a:off x="4582760" y="1232698"/>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90"/>
          <p:cNvSpPr/>
          <p:nvPr/>
        </p:nvSpPr>
        <p:spPr>
          <a:xfrm>
            <a:off x="5886334" y="1232698"/>
            <a:ext cx="1288747" cy="838746"/>
          </a:xfrm>
          <a:custGeom>
            <a:rect b="b" l="l" r="r" t="t"/>
            <a:pathLst>
              <a:path extrusionOk="0" h="1590039" w="1834515">
                <a:moveTo>
                  <a:pt x="1596021" y="0"/>
                </a:moveTo>
                <a:lnTo>
                  <a:pt x="238467" y="0"/>
                </a:lnTo>
                <a:lnTo>
                  <a:pt x="190409" y="4844"/>
                </a:lnTo>
                <a:lnTo>
                  <a:pt x="145646" y="18740"/>
                </a:lnTo>
                <a:lnTo>
                  <a:pt x="105139" y="40727"/>
                </a:lnTo>
                <a:lnTo>
                  <a:pt x="69846" y="69846"/>
                </a:lnTo>
                <a:lnTo>
                  <a:pt x="40727" y="105139"/>
                </a:lnTo>
                <a:lnTo>
                  <a:pt x="18740" y="145646"/>
                </a:lnTo>
                <a:lnTo>
                  <a:pt x="4844" y="190409"/>
                </a:lnTo>
                <a:lnTo>
                  <a:pt x="0" y="238467"/>
                </a:lnTo>
                <a:lnTo>
                  <a:pt x="0" y="1351292"/>
                </a:lnTo>
                <a:lnTo>
                  <a:pt x="4844" y="1399350"/>
                </a:lnTo>
                <a:lnTo>
                  <a:pt x="18740" y="1444111"/>
                </a:lnTo>
                <a:lnTo>
                  <a:pt x="40727" y="1484616"/>
                </a:lnTo>
                <a:lnTo>
                  <a:pt x="69846" y="1519907"/>
                </a:lnTo>
                <a:lnTo>
                  <a:pt x="105139" y="1549024"/>
                </a:lnTo>
                <a:lnTo>
                  <a:pt x="145646" y="1571009"/>
                </a:lnTo>
                <a:lnTo>
                  <a:pt x="190409"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90"/>
          <p:cNvSpPr/>
          <p:nvPr/>
        </p:nvSpPr>
        <p:spPr>
          <a:xfrm>
            <a:off x="2100539" y="147589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90"/>
          <p:cNvSpPr/>
          <p:nvPr/>
        </p:nvSpPr>
        <p:spPr>
          <a:xfrm>
            <a:off x="2623033"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90"/>
          <p:cNvSpPr/>
          <p:nvPr/>
        </p:nvSpPr>
        <p:spPr>
          <a:xfrm>
            <a:off x="3404113" y="147589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90"/>
          <p:cNvSpPr/>
          <p:nvPr/>
        </p:nvSpPr>
        <p:spPr>
          <a:xfrm>
            <a:off x="3926616" y="1475890"/>
            <a:ext cx="517461" cy="352381"/>
          </a:xfrm>
          <a:custGeom>
            <a:rect b="b" l="l" r="r" t="t"/>
            <a:pathLst>
              <a:path extrusionOk="0" h="668020" w="736600">
                <a:moveTo>
                  <a:pt x="0" y="0"/>
                </a:moveTo>
                <a:lnTo>
                  <a:pt x="736003" y="0"/>
                </a:lnTo>
                <a:lnTo>
                  <a:pt x="736003"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90"/>
          <p:cNvSpPr/>
          <p:nvPr/>
        </p:nvSpPr>
        <p:spPr>
          <a:xfrm>
            <a:off x="4707686" y="147589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90"/>
          <p:cNvSpPr/>
          <p:nvPr/>
        </p:nvSpPr>
        <p:spPr>
          <a:xfrm>
            <a:off x="5230189" y="147589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90"/>
          <p:cNvSpPr/>
          <p:nvPr/>
        </p:nvSpPr>
        <p:spPr>
          <a:xfrm>
            <a:off x="6011269" y="1475890"/>
            <a:ext cx="517461" cy="352381"/>
          </a:xfrm>
          <a:custGeom>
            <a:rect b="b" l="l" r="r" t="t"/>
            <a:pathLst>
              <a:path extrusionOk="0" h="668020" w="736600">
                <a:moveTo>
                  <a:pt x="0" y="0"/>
                </a:moveTo>
                <a:lnTo>
                  <a:pt x="736003" y="0"/>
                </a:lnTo>
                <a:lnTo>
                  <a:pt x="736003"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90"/>
          <p:cNvSpPr/>
          <p:nvPr/>
        </p:nvSpPr>
        <p:spPr>
          <a:xfrm>
            <a:off x="6533763" y="147589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DCBD23">
              <a:alpha val="9372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90"/>
          <p:cNvSpPr/>
          <p:nvPr/>
        </p:nvSpPr>
        <p:spPr>
          <a:xfrm>
            <a:off x="672033" y="1232698"/>
            <a:ext cx="1288746" cy="838746"/>
          </a:xfrm>
          <a:custGeom>
            <a:rect b="b" l="l" r="r" t="t"/>
            <a:pathLst>
              <a:path extrusionOk="0" h="1590039" w="1834514">
                <a:moveTo>
                  <a:pt x="1596016" y="0"/>
                </a:moveTo>
                <a:lnTo>
                  <a:pt x="238462" y="0"/>
                </a:lnTo>
                <a:lnTo>
                  <a:pt x="190404" y="4844"/>
                </a:lnTo>
                <a:lnTo>
                  <a:pt x="145642" y="18740"/>
                </a:lnTo>
                <a:lnTo>
                  <a:pt x="105136" y="40727"/>
                </a:lnTo>
                <a:lnTo>
                  <a:pt x="69844" y="69846"/>
                </a:lnTo>
                <a:lnTo>
                  <a:pt x="40725" y="105139"/>
                </a:lnTo>
                <a:lnTo>
                  <a:pt x="18739" y="145646"/>
                </a:lnTo>
                <a:lnTo>
                  <a:pt x="4844" y="190409"/>
                </a:lnTo>
                <a:lnTo>
                  <a:pt x="0" y="238467"/>
                </a:lnTo>
                <a:lnTo>
                  <a:pt x="0" y="1351292"/>
                </a:lnTo>
                <a:lnTo>
                  <a:pt x="4844" y="1399350"/>
                </a:lnTo>
                <a:lnTo>
                  <a:pt x="18739" y="1444111"/>
                </a:lnTo>
                <a:lnTo>
                  <a:pt x="40725" y="1484616"/>
                </a:lnTo>
                <a:lnTo>
                  <a:pt x="69844" y="1519907"/>
                </a:lnTo>
                <a:lnTo>
                  <a:pt x="105136" y="1549024"/>
                </a:lnTo>
                <a:lnTo>
                  <a:pt x="145642" y="1571009"/>
                </a:lnTo>
                <a:lnTo>
                  <a:pt x="190404" y="1584903"/>
                </a:lnTo>
                <a:lnTo>
                  <a:pt x="238462" y="1589747"/>
                </a:lnTo>
                <a:lnTo>
                  <a:pt x="1596016" y="1589747"/>
                </a:lnTo>
                <a:lnTo>
                  <a:pt x="1644075" y="1584903"/>
                </a:lnTo>
                <a:lnTo>
                  <a:pt x="1688837" y="1571009"/>
                </a:lnTo>
                <a:lnTo>
                  <a:pt x="1729344" y="1549024"/>
                </a:lnTo>
                <a:lnTo>
                  <a:pt x="1764637" y="1519907"/>
                </a:lnTo>
                <a:lnTo>
                  <a:pt x="1793757" y="1484616"/>
                </a:lnTo>
                <a:lnTo>
                  <a:pt x="1815744" y="1444111"/>
                </a:lnTo>
                <a:lnTo>
                  <a:pt x="1829639" y="1399350"/>
                </a:lnTo>
                <a:lnTo>
                  <a:pt x="1834484" y="1351292"/>
                </a:lnTo>
                <a:lnTo>
                  <a:pt x="1834484" y="238467"/>
                </a:lnTo>
                <a:lnTo>
                  <a:pt x="1829639" y="190409"/>
                </a:lnTo>
                <a:lnTo>
                  <a:pt x="1815744" y="145646"/>
                </a:lnTo>
                <a:lnTo>
                  <a:pt x="1793757" y="105139"/>
                </a:lnTo>
                <a:lnTo>
                  <a:pt x="1764637" y="69846"/>
                </a:lnTo>
                <a:lnTo>
                  <a:pt x="1729344" y="40727"/>
                </a:lnTo>
                <a:lnTo>
                  <a:pt x="1688837" y="18740"/>
                </a:lnTo>
                <a:lnTo>
                  <a:pt x="1644075" y="4844"/>
                </a:lnTo>
                <a:lnTo>
                  <a:pt x="1596016"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90"/>
          <p:cNvSpPr/>
          <p:nvPr/>
        </p:nvSpPr>
        <p:spPr>
          <a:xfrm>
            <a:off x="796965"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90"/>
          <p:cNvSpPr/>
          <p:nvPr/>
        </p:nvSpPr>
        <p:spPr>
          <a:xfrm>
            <a:off x="1319459"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90"/>
          <p:cNvSpPr/>
          <p:nvPr/>
        </p:nvSpPr>
        <p:spPr>
          <a:xfrm>
            <a:off x="692142" y="3551565"/>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90"/>
          <p:cNvSpPr/>
          <p:nvPr/>
        </p:nvSpPr>
        <p:spPr>
          <a:xfrm>
            <a:off x="1214636" y="3551565"/>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9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sz="3000">
                <a:latin typeface="Proxima Nova"/>
                <a:ea typeface="Proxima Nova"/>
                <a:cs typeface="Proxima Nova"/>
                <a:sym typeface="Proxima Nova"/>
              </a:rPr>
              <a:t>External Hashing Example: Pass 1</a:t>
            </a:r>
            <a:endParaRPr sz="3000">
              <a:latin typeface="Proxima Nova"/>
              <a:ea typeface="Proxima Nova"/>
              <a:cs typeface="Proxima Nova"/>
              <a:sym typeface="Proxima Nova"/>
            </a:endParaRPr>
          </a:p>
        </p:txBody>
      </p:sp>
      <p:sp>
        <p:nvSpPr>
          <p:cNvPr id="1602" name="Google Shape;1602;p90"/>
          <p:cNvSpPr txBox="1"/>
          <p:nvPr/>
        </p:nvSpPr>
        <p:spPr>
          <a:xfrm>
            <a:off x="6287350" y="2485506"/>
            <a:ext cx="2417700" cy="2220000"/>
          </a:xfrm>
          <a:prstGeom prst="rect">
            <a:avLst/>
          </a:prstGeom>
          <a:noFill/>
          <a:ln>
            <a:noFill/>
          </a:ln>
        </p:spPr>
        <p:txBody>
          <a:bodyPr anchorCtr="0" anchor="ctr" bIns="0" lIns="0" spcFirstLastPara="1" rIns="0" wrap="square" tIns="0">
            <a:noAutofit/>
          </a:bodyPr>
          <a:lstStyle/>
          <a:p>
            <a:pPr indent="0" lvl="0" marL="7971" marR="3188" rtl="0" algn="l">
              <a:lnSpc>
                <a:spcPct val="100699"/>
              </a:lnSpc>
              <a:spcBef>
                <a:spcPts val="0"/>
              </a:spcBef>
              <a:spcAft>
                <a:spcPts val="0"/>
              </a:spcAft>
              <a:buClr>
                <a:schemeClr val="dk1"/>
              </a:buClr>
              <a:buSzPts val="1500"/>
              <a:buFont typeface="Calibri"/>
              <a:buNone/>
            </a:pPr>
            <a:r>
              <a:rPr b="0" i="0" lang="en" sz="2000" u="none" cap="none" strike="noStrike">
                <a:solidFill>
                  <a:schemeClr val="dk1"/>
                </a:solidFill>
                <a:latin typeface="Proxima Nova"/>
                <a:ea typeface="Proxima Nova"/>
                <a:cs typeface="Proxima Nova"/>
                <a:sym typeface="Proxima Nova"/>
              </a:rPr>
              <a:t>Assign colors to 3 partitions  using our hash function:</a:t>
            </a:r>
            <a:endParaRPr b="0" i="0" sz="20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13"/>
              </a:spcBef>
              <a:spcAft>
                <a:spcPts val="0"/>
              </a:spcAft>
              <a:buClr>
                <a:schemeClr val="dk1"/>
              </a:buClr>
              <a:buSzPts val="1500"/>
              <a:buFont typeface="Calibri"/>
              <a:buNone/>
            </a:pPr>
            <a:r>
              <a:rPr b="0" i="0" lang="en" sz="2000" u="none" cap="none" strike="noStrike">
                <a:solidFill>
                  <a:schemeClr val="dk1"/>
                </a:solidFill>
                <a:latin typeface="Proxima Nova"/>
                <a:ea typeface="Proxima Nova"/>
                <a:cs typeface="Proxima Nova"/>
                <a:sym typeface="Proxima Nova"/>
              </a:rPr>
              <a:t>{</a:t>
            </a:r>
            <a:r>
              <a:rPr b="0" i="0" lang="en" sz="2000" u="none" cap="none" strike="noStrike">
                <a:solidFill>
                  <a:schemeClr val="dk1"/>
                </a:solidFill>
                <a:highlight>
                  <a:srgbClr val="B6D7A8"/>
                </a:highlight>
                <a:latin typeface="Proxima Nova"/>
                <a:ea typeface="Proxima Nova"/>
                <a:cs typeface="Proxima Nova"/>
                <a:sym typeface="Proxima Nova"/>
              </a:rPr>
              <a:t>G</a:t>
            </a:r>
            <a:r>
              <a:rPr b="0" i="0" lang="en" sz="2000" u="none" cap="none" strike="noStrike">
                <a:solidFill>
                  <a:schemeClr val="dk1"/>
                </a:solidFill>
                <a:latin typeface="Proxima Nova"/>
                <a:ea typeface="Proxima Nova"/>
                <a:cs typeface="Proxima Nova"/>
                <a:sym typeface="Proxima Nova"/>
              </a:rPr>
              <a:t>,</a:t>
            </a:r>
            <a:r>
              <a:rPr b="0" i="0" lang="en" sz="2000" u="none" cap="none" strike="noStrike">
                <a:solidFill>
                  <a:schemeClr val="dk1"/>
                </a:solidFill>
                <a:highlight>
                  <a:srgbClr val="B4A7D6"/>
                </a:highlight>
                <a:latin typeface="Proxima Nova"/>
                <a:ea typeface="Proxima Nova"/>
                <a:cs typeface="Proxima Nova"/>
                <a:sym typeface="Proxima Nova"/>
              </a:rPr>
              <a:t>P</a:t>
            </a:r>
            <a:r>
              <a:rPr b="0" i="0" lang="en" sz="2000" u="none" cap="none" strike="noStrike">
                <a:solidFill>
                  <a:schemeClr val="dk1"/>
                </a:solidFill>
                <a:latin typeface="Proxima Nova"/>
                <a:ea typeface="Proxima Nova"/>
                <a:cs typeface="Proxima Nova"/>
                <a:sym typeface="Proxima Nova"/>
              </a:rPr>
              <a:t>} → 1</a:t>
            </a:r>
            <a:endParaRPr b="0" i="0" sz="20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13"/>
              </a:spcBef>
              <a:spcAft>
                <a:spcPts val="0"/>
              </a:spcAft>
              <a:buClr>
                <a:schemeClr val="dk1"/>
              </a:buClr>
              <a:buSzPts val="1500"/>
              <a:buFont typeface="Calibri"/>
              <a:buNone/>
            </a:pPr>
            <a:r>
              <a:rPr b="0" i="0" lang="en" sz="2000" u="none" cap="none" strike="noStrike">
                <a:solidFill>
                  <a:schemeClr val="dk1"/>
                </a:solidFill>
                <a:latin typeface="Proxima Nova"/>
                <a:ea typeface="Proxima Nova"/>
                <a:cs typeface="Proxima Nova"/>
                <a:sym typeface="Proxima Nova"/>
              </a:rPr>
              <a:t>{</a:t>
            </a:r>
            <a:r>
              <a:rPr b="0" i="0" lang="en" sz="2000" u="none" cap="none" strike="noStrike">
                <a:solidFill>
                  <a:schemeClr val="dk1"/>
                </a:solidFill>
                <a:highlight>
                  <a:srgbClr val="A4C2F4"/>
                </a:highlight>
                <a:latin typeface="Proxima Nova"/>
                <a:ea typeface="Proxima Nova"/>
                <a:cs typeface="Proxima Nova"/>
                <a:sym typeface="Proxima Nova"/>
              </a:rPr>
              <a:t>B</a:t>
            </a:r>
            <a:r>
              <a:rPr b="0" i="0" lang="en" sz="2000" u="none" cap="none" strike="noStrike">
                <a:solidFill>
                  <a:schemeClr val="dk1"/>
                </a:solidFill>
                <a:latin typeface="Proxima Nova"/>
                <a:ea typeface="Proxima Nova"/>
                <a:cs typeface="Proxima Nova"/>
                <a:sym typeface="Proxima Nova"/>
              </a:rPr>
              <a:t>} → 2</a:t>
            </a:r>
            <a:endParaRPr b="0" i="0" sz="20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13"/>
              </a:spcBef>
              <a:spcAft>
                <a:spcPts val="0"/>
              </a:spcAft>
              <a:buClr>
                <a:schemeClr val="dk1"/>
              </a:buClr>
              <a:buSzPts val="1500"/>
              <a:buFont typeface="Calibri"/>
              <a:buNone/>
            </a:pPr>
            <a:r>
              <a:rPr b="0" i="0" lang="en" sz="2000" u="none" cap="none" strike="noStrike">
                <a:solidFill>
                  <a:schemeClr val="dk1"/>
                </a:solidFill>
                <a:latin typeface="Proxima Nova"/>
                <a:ea typeface="Proxima Nova"/>
                <a:cs typeface="Proxima Nova"/>
                <a:sym typeface="Proxima Nova"/>
              </a:rPr>
              <a:t>{</a:t>
            </a:r>
            <a:r>
              <a:rPr b="0" i="0" lang="en" sz="2000" u="none" cap="none" strike="noStrike">
                <a:solidFill>
                  <a:schemeClr val="dk1"/>
                </a:solidFill>
                <a:highlight>
                  <a:srgbClr val="EA9999"/>
                </a:highlight>
                <a:latin typeface="Proxima Nova"/>
                <a:ea typeface="Proxima Nova"/>
                <a:cs typeface="Proxima Nova"/>
                <a:sym typeface="Proxima Nova"/>
              </a:rPr>
              <a:t>R</a:t>
            </a:r>
            <a:r>
              <a:rPr b="0" i="0" lang="en" sz="20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highlight>
                  <a:srgbClr val="FFE599"/>
                </a:highlight>
                <a:latin typeface="Proxima Nova"/>
                <a:ea typeface="Proxima Nova"/>
                <a:cs typeface="Proxima Nova"/>
                <a:sym typeface="Proxima Nova"/>
              </a:rPr>
              <a:t>Y</a:t>
            </a:r>
            <a:r>
              <a:rPr b="0" i="0" lang="en" sz="2000" u="none" cap="none" strike="noStrike">
                <a:solidFill>
                  <a:schemeClr val="dk1"/>
                </a:solidFill>
                <a:latin typeface="Proxima Nova"/>
                <a:ea typeface="Proxima Nova"/>
                <a:cs typeface="Proxima Nova"/>
                <a:sym typeface="Proxima Nova"/>
              </a:rPr>
              <a:t>} → 3</a:t>
            </a:r>
            <a:endParaRPr b="0" i="0" sz="20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6" name="Shape 1606"/>
        <p:cNvGrpSpPr/>
        <p:nvPr/>
      </p:nvGrpSpPr>
      <p:grpSpPr>
        <a:xfrm>
          <a:off x="0" y="0"/>
          <a:ext cx="0" cy="0"/>
          <a:chOff x="0" y="0"/>
          <a:chExt cx="0" cy="0"/>
        </a:xfrm>
      </p:grpSpPr>
      <p:sp>
        <p:nvSpPr>
          <p:cNvPr id="1607" name="Google Shape;1607;p91"/>
          <p:cNvSpPr txBox="1"/>
          <p:nvPr/>
        </p:nvSpPr>
        <p:spPr>
          <a:xfrm>
            <a:off x="672014" y="2094786"/>
            <a:ext cx="1199400" cy="354000"/>
          </a:xfrm>
          <a:prstGeom prst="rect">
            <a:avLst/>
          </a:prstGeom>
          <a:noFill/>
          <a:ln>
            <a:noFill/>
          </a:ln>
        </p:spPr>
        <p:txBody>
          <a:bodyPr anchorCtr="0" anchor="t" bIns="0" lIns="0" spcFirstLastPara="1" rIns="0" wrap="square" tIns="0">
            <a:noAutofit/>
          </a:bodyPr>
          <a:lstStyle/>
          <a:p>
            <a:pPr indent="0" lvl="0" marL="7971" marR="0" rtl="0" algn="l">
              <a:lnSpc>
                <a:spcPct val="100000"/>
              </a:lnSpc>
              <a:spcBef>
                <a:spcPts val="0"/>
              </a:spcBef>
              <a:spcAft>
                <a:spcPts val="0"/>
              </a:spcAft>
              <a:buClr>
                <a:srgbClr val="000000"/>
              </a:buClr>
              <a:buSzPts val="2300"/>
              <a:buFont typeface="Calibri"/>
              <a:buNone/>
            </a:pPr>
            <a:r>
              <a:rPr b="0" i="0" lang="en" sz="2300" u="none" cap="none" strike="noStrike">
                <a:solidFill>
                  <a:srgbClr val="000000"/>
                </a:solidFill>
                <a:latin typeface="Proxima Nova"/>
                <a:ea typeface="Proxima Nova"/>
                <a:cs typeface="Proxima Nova"/>
                <a:sym typeface="Proxima Nova"/>
              </a:rPr>
              <a:t>N=6, B=4</a:t>
            </a:r>
            <a:endParaRPr b="0" i="0" sz="2300" u="none" cap="none" strike="noStrike">
              <a:solidFill>
                <a:srgbClr val="000000"/>
              </a:solidFill>
              <a:latin typeface="Proxima Nova"/>
              <a:ea typeface="Proxima Nova"/>
              <a:cs typeface="Proxima Nova"/>
              <a:sym typeface="Proxima Nova"/>
            </a:endParaRPr>
          </a:p>
        </p:txBody>
      </p:sp>
      <p:sp>
        <p:nvSpPr>
          <p:cNvPr id="1608" name="Google Shape;1608;p91"/>
          <p:cNvSpPr/>
          <p:nvPr/>
        </p:nvSpPr>
        <p:spPr>
          <a:xfrm>
            <a:off x="352941" y="2472094"/>
            <a:ext cx="5624271" cy="2511884"/>
          </a:xfrm>
          <a:custGeom>
            <a:rect b="b" l="l" r="r" t="t"/>
            <a:pathLst>
              <a:path extrusionOk="0" h="4761865" w="8006080">
                <a:moveTo>
                  <a:pt x="7291660" y="0"/>
                </a:moveTo>
                <a:lnTo>
                  <a:pt x="714212" y="0"/>
                </a:lnTo>
                <a:lnTo>
                  <a:pt x="665313" y="1647"/>
                </a:lnTo>
                <a:lnTo>
                  <a:pt x="617298" y="6519"/>
                </a:lnTo>
                <a:lnTo>
                  <a:pt x="570273" y="14510"/>
                </a:lnTo>
                <a:lnTo>
                  <a:pt x="524346" y="25512"/>
                </a:lnTo>
                <a:lnTo>
                  <a:pt x="479622" y="39419"/>
                </a:lnTo>
                <a:lnTo>
                  <a:pt x="436208" y="56125"/>
                </a:lnTo>
                <a:lnTo>
                  <a:pt x="394211" y="75524"/>
                </a:lnTo>
                <a:lnTo>
                  <a:pt x="353736" y="97510"/>
                </a:lnTo>
                <a:lnTo>
                  <a:pt x="314889" y="121975"/>
                </a:lnTo>
                <a:lnTo>
                  <a:pt x="277778" y="148813"/>
                </a:lnTo>
                <a:lnTo>
                  <a:pt x="242509" y="177919"/>
                </a:lnTo>
                <a:lnTo>
                  <a:pt x="209188" y="209186"/>
                </a:lnTo>
                <a:lnTo>
                  <a:pt x="177921" y="242507"/>
                </a:lnTo>
                <a:lnTo>
                  <a:pt x="148815" y="277776"/>
                </a:lnTo>
                <a:lnTo>
                  <a:pt x="121976" y="314887"/>
                </a:lnTo>
                <a:lnTo>
                  <a:pt x="97511" y="353733"/>
                </a:lnTo>
                <a:lnTo>
                  <a:pt x="75525" y="394208"/>
                </a:lnTo>
                <a:lnTo>
                  <a:pt x="56126" y="436206"/>
                </a:lnTo>
                <a:lnTo>
                  <a:pt x="39419" y="479620"/>
                </a:lnTo>
                <a:lnTo>
                  <a:pt x="25512" y="524343"/>
                </a:lnTo>
                <a:lnTo>
                  <a:pt x="14510" y="570271"/>
                </a:lnTo>
                <a:lnTo>
                  <a:pt x="6519" y="617295"/>
                </a:lnTo>
                <a:lnTo>
                  <a:pt x="1647" y="665310"/>
                </a:lnTo>
                <a:lnTo>
                  <a:pt x="0" y="714209"/>
                </a:lnTo>
                <a:lnTo>
                  <a:pt x="0" y="4047208"/>
                </a:lnTo>
                <a:lnTo>
                  <a:pt x="1647" y="4096107"/>
                </a:lnTo>
                <a:lnTo>
                  <a:pt x="6519" y="4144122"/>
                </a:lnTo>
                <a:lnTo>
                  <a:pt x="14510" y="4191147"/>
                </a:lnTo>
                <a:lnTo>
                  <a:pt x="25512" y="4237074"/>
                </a:lnTo>
                <a:lnTo>
                  <a:pt x="39419" y="4281798"/>
                </a:lnTo>
                <a:lnTo>
                  <a:pt x="56126" y="4325212"/>
                </a:lnTo>
                <a:lnTo>
                  <a:pt x="75525" y="4367210"/>
                </a:lnTo>
                <a:lnTo>
                  <a:pt x="97511" y="4407685"/>
                </a:lnTo>
                <a:lnTo>
                  <a:pt x="121976" y="4446531"/>
                </a:lnTo>
                <a:lnTo>
                  <a:pt x="148815" y="4483642"/>
                </a:lnTo>
                <a:lnTo>
                  <a:pt x="177921" y="4518912"/>
                </a:lnTo>
                <a:lnTo>
                  <a:pt x="209188" y="4552233"/>
                </a:lnTo>
                <a:lnTo>
                  <a:pt x="242509" y="4583500"/>
                </a:lnTo>
                <a:lnTo>
                  <a:pt x="277778" y="4612606"/>
                </a:lnTo>
                <a:lnTo>
                  <a:pt x="314889" y="4639445"/>
                </a:lnTo>
                <a:lnTo>
                  <a:pt x="353736" y="4663910"/>
                </a:lnTo>
                <a:lnTo>
                  <a:pt x="394211" y="4685896"/>
                </a:lnTo>
                <a:lnTo>
                  <a:pt x="436208" y="4705295"/>
                </a:lnTo>
                <a:lnTo>
                  <a:pt x="479622" y="4722001"/>
                </a:lnTo>
                <a:lnTo>
                  <a:pt x="524346" y="4735909"/>
                </a:lnTo>
                <a:lnTo>
                  <a:pt x="570273" y="4746911"/>
                </a:lnTo>
                <a:lnTo>
                  <a:pt x="617298" y="4754901"/>
                </a:lnTo>
                <a:lnTo>
                  <a:pt x="665313" y="4759774"/>
                </a:lnTo>
                <a:lnTo>
                  <a:pt x="714212" y="4761421"/>
                </a:lnTo>
                <a:lnTo>
                  <a:pt x="7291660" y="4761421"/>
                </a:lnTo>
                <a:lnTo>
                  <a:pt x="7340559" y="4759774"/>
                </a:lnTo>
                <a:lnTo>
                  <a:pt x="7388575" y="4754901"/>
                </a:lnTo>
                <a:lnTo>
                  <a:pt x="7435599" y="4746911"/>
                </a:lnTo>
                <a:lnTo>
                  <a:pt x="7481526" y="4735909"/>
                </a:lnTo>
                <a:lnTo>
                  <a:pt x="7526250" y="4722001"/>
                </a:lnTo>
                <a:lnTo>
                  <a:pt x="7569664" y="4705295"/>
                </a:lnTo>
                <a:lnTo>
                  <a:pt x="7611661" y="4685896"/>
                </a:lnTo>
                <a:lnTo>
                  <a:pt x="7652136" y="4663910"/>
                </a:lnTo>
                <a:lnTo>
                  <a:pt x="7690983" y="4639445"/>
                </a:lnTo>
                <a:lnTo>
                  <a:pt x="7728093" y="4612606"/>
                </a:lnTo>
                <a:lnTo>
                  <a:pt x="7763362" y="4583500"/>
                </a:lnTo>
                <a:lnTo>
                  <a:pt x="7796683" y="4552233"/>
                </a:lnTo>
                <a:lnTo>
                  <a:pt x="7827950" y="4518912"/>
                </a:lnTo>
                <a:lnTo>
                  <a:pt x="7857056" y="4483642"/>
                </a:lnTo>
                <a:lnTo>
                  <a:pt x="7883895" y="4446531"/>
                </a:lnTo>
                <a:lnTo>
                  <a:pt x="7908360" y="4407685"/>
                </a:lnTo>
                <a:lnTo>
                  <a:pt x="7930345" y="4367210"/>
                </a:lnTo>
                <a:lnTo>
                  <a:pt x="7949744" y="4325212"/>
                </a:lnTo>
                <a:lnTo>
                  <a:pt x="7966450" y="4281798"/>
                </a:lnTo>
                <a:lnTo>
                  <a:pt x="7980358" y="4237074"/>
                </a:lnTo>
                <a:lnTo>
                  <a:pt x="7991360" y="4191147"/>
                </a:lnTo>
                <a:lnTo>
                  <a:pt x="7999350" y="4144122"/>
                </a:lnTo>
                <a:lnTo>
                  <a:pt x="8004222" y="4096107"/>
                </a:lnTo>
                <a:lnTo>
                  <a:pt x="8005870" y="4047208"/>
                </a:lnTo>
                <a:lnTo>
                  <a:pt x="8005870" y="714209"/>
                </a:lnTo>
                <a:lnTo>
                  <a:pt x="8004222" y="665310"/>
                </a:lnTo>
                <a:lnTo>
                  <a:pt x="7999350" y="617295"/>
                </a:lnTo>
                <a:lnTo>
                  <a:pt x="7991360" y="570271"/>
                </a:lnTo>
                <a:lnTo>
                  <a:pt x="7980358" y="524343"/>
                </a:lnTo>
                <a:lnTo>
                  <a:pt x="7966450" y="479620"/>
                </a:lnTo>
                <a:lnTo>
                  <a:pt x="7949744" y="436206"/>
                </a:lnTo>
                <a:lnTo>
                  <a:pt x="7930345" y="394208"/>
                </a:lnTo>
                <a:lnTo>
                  <a:pt x="7908360" y="353733"/>
                </a:lnTo>
                <a:lnTo>
                  <a:pt x="7883895" y="314887"/>
                </a:lnTo>
                <a:lnTo>
                  <a:pt x="7857056" y="277776"/>
                </a:lnTo>
                <a:lnTo>
                  <a:pt x="7827950" y="242507"/>
                </a:lnTo>
                <a:lnTo>
                  <a:pt x="7796683" y="209186"/>
                </a:lnTo>
                <a:lnTo>
                  <a:pt x="7763362" y="177919"/>
                </a:lnTo>
                <a:lnTo>
                  <a:pt x="7728093" y="148813"/>
                </a:lnTo>
                <a:lnTo>
                  <a:pt x="7690983" y="121975"/>
                </a:lnTo>
                <a:lnTo>
                  <a:pt x="7652136" y="97510"/>
                </a:lnTo>
                <a:lnTo>
                  <a:pt x="7611661" y="75524"/>
                </a:lnTo>
                <a:lnTo>
                  <a:pt x="7569664" y="56125"/>
                </a:lnTo>
                <a:lnTo>
                  <a:pt x="7526250" y="39419"/>
                </a:lnTo>
                <a:lnTo>
                  <a:pt x="7481526" y="25512"/>
                </a:lnTo>
                <a:lnTo>
                  <a:pt x="7435599" y="14510"/>
                </a:lnTo>
                <a:lnTo>
                  <a:pt x="7388575" y="6519"/>
                </a:lnTo>
                <a:lnTo>
                  <a:pt x="7340559" y="1647"/>
                </a:lnTo>
                <a:lnTo>
                  <a:pt x="7291660" y="0"/>
                </a:lnTo>
                <a:close/>
              </a:path>
            </a:pathLst>
          </a:custGeom>
          <a:solidFill>
            <a:srgbClr val="F5D328">
              <a:alpha val="1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91"/>
          <p:cNvSpPr/>
          <p:nvPr/>
        </p:nvSpPr>
        <p:spPr>
          <a:xfrm>
            <a:off x="567209" y="3308375"/>
            <a:ext cx="1288746" cy="838746"/>
          </a:xfrm>
          <a:custGeom>
            <a:rect b="b" l="l" r="r" t="t"/>
            <a:pathLst>
              <a:path extrusionOk="0" h="1590040" w="1834514">
                <a:moveTo>
                  <a:pt x="1596014" y="0"/>
                </a:moveTo>
                <a:lnTo>
                  <a:pt x="238462" y="0"/>
                </a:lnTo>
                <a:lnTo>
                  <a:pt x="190404" y="4844"/>
                </a:lnTo>
                <a:lnTo>
                  <a:pt x="145642" y="18738"/>
                </a:lnTo>
                <a:lnTo>
                  <a:pt x="105136" y="40724"/>
                </a:lnTo>
                <a:lnTo>
                  <a:pt x="69844" y="69842"/>
                </a:lnTo>
                <a:lnTo>
                  <a:pt x="40725" y="105134"/>
                </a:lnTo>
                <a:lnTo>
                  <a:pt x="18739" y="145641"/>
                </a:lnTo>
                <a:lnTo>
                  <a:pt x="4844" y="190405"/>
                </a:lnTo>
                <a:lnTo>
                  <a:pt x="0" y="238467"/>
                </a:lnTo>
                <a:lnTo>
                  <a:pt x="0" y="1351292"/>
                </a:lnTo>
                <a:lnTo>
                  <a:pt x="4844" y="1399350"/>
                </a:lnTo>
                <a:lnTo>
                  <a:pt x="18739" y="1444111"/>
                </a:lnTo>
                <a:lnTo>
                  <a:pt x="40725" y="1484616"/>
                </a:lnTo>
                <a:lnTo>
                  <a:pt x="69844" y="1519907"/>
                </a:lnTo>
                <a:lnTo>
                  <a:pt x="105136" y="1549024"/>
                </a:lnTo>
                <a:lnTo>
                  <a:pt x="145642" y="1571009"/>
                </a:lnTo>
                <a:lnTo>
                  <a:pt x="190404" y="1584903"/>
                </a:lnTo>
                <a:lnTo>
                  <a:pt x="238462" y="1589747"/>
                </a:lnTo>
                <a:lnTo>
                  <a:pt x="1596014" y="1589747"/>
                </a:lnTo>
                <a:lnTo>
                  <a:pt x="1644072" y="1584903"/>
                </a:lnTo>
                <a:lnTo>
                  <a:pt x="1688835" y="1571009"/>
                </a:lnTo>
                <a:lnTo>
                  <a:pt x="1729342" y="1549024"/>
                </a:lnTo>
                <a:lnTo>
                  <a:pt x="1764635" y="1519907"/>
                </a:lnTo>
                <a:lnTo>
                  <a:pt x="1793754" y="1484616"/>
                </a:lnTo>
                <a:lnTo>
                  <a:pt x="1815741" y="1444111"/>
                </a:lnTo>
                <a:lnTo>
                  <a:pt x="1829637" y="1399350"/>
                </a:lnTo>
                <a:lnTo>
                  <a:pt x="1834481" y="1351292"/>
                </a:lnTo>
                <a:lnTo>
                  <a:pt x="1834481" y="238467"/>
                </a:lnTo>
                <a:lnTo>
                  <a:pt x="1829637" y="190405"/>
                </a:lnTo>
                <a:lnTo>
                  <a:pt x="1815741" y="145641"/>
                </a:lnTo>
                <a:lnTo>
                  <a:pt x="1793754" y="105134"/>
                </a:lnTo>
                <a:lnTo>
                  <a:pt x="1764635" y="69842"/>
                </a:lnTo>
                <a:lnTo>
                  <a:pt x="1729342" y="40724"/>
                </a:lnTo>
                <a:lnTo>
                  <a:pt x="1688835" y="18738"/>
                </a:lnTo>
                <a:lnTo>
                  <a:pt x="1644072" y="4844"/>
                </a:lnTo>
                <a:lnTo>
                  <a:pt x="1596014"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91"/>
          <p:cNvSpPr/>
          <p:nvPr/>
        </p:nvSpPr>
        <p:spPr>
          <a:xfrm>
            <a:off x="4271507" y="2485495"/>
            <a:ext cx="1288747" cy="838746"/>
          </a:xfrm>
          <a:custGeom>
            <a:rect b="b" l="l" r="r" t="t"/>
            <a:pathLst>
              <a:path extrusionOk="0" h="1590039" w="1834515">
                <a:moveTo>
                  <a:pt x="1596021" y="0"/>
                </a:moveTo>
                <a:lnTo>
                  <a:pt x="238467" y="0"/>
                </a:lnTo>
                <a:lnTo>
                  <a:pt x="190405" y="4844"/>
                </a:lnTo>
                <a:lnTo>
                  <a:pt x="145641" y="18738"/>
                </a:lnTo>
                <a:lnTo>
                  <a:pt x="105134" y="40723"/>
                </a:lnTo>
                <a:lnTo>
                  <a:pt x="69842" y="69840"/>
                </a:lnTo>
                <a:lnTo>
                  <a:pt x="40724" y="105130"/>
                </a:lnTo>
                <a:lnTo>
                  <a:pt x="18738" y="145636"/>
                </a:lnTo>
                <a:lnTo>
                  <a:pt x="4844" y="190397"/>
                </a:lnTo>
                <a:lnTo>
                  <a:pt x="0" y="238455"/>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91"/>
          <p:cNvSpPr/>
          <p:nvPr/>
        </p:nvSpPr>
        <p:spPr>
          <a:xfrm>
            <a:off x="4262577" y="3326277"/>
            <a:ext cx="1288747" cy="838746"/>
          </a:xfrm>
          <a:custGeom>
            <a:rect b="b" l="l" r="r" t="t"/>
            <a:pathLst>
              <a:path extrusionOk="0" h="1590040" w="1834515">
                <a:moveTo>
                  <a:pt x="1596021" y="0"/>
                </a:moveTo>
                <a:lnTo>
                  <a:pt x="238467" y="0"/>
                </a:lnTo>
                <a:lnTo>
                  <a:pt x="190405" y="4844"/>
                </a:lnTo>
                <a:lnTo>
                  <a:pt x="145641" y="18738"/>
                </a:lnTo>
                <a:lnTo>
                  <a:pt x="105134" y="40723"/>
                </a:lnTo>
                <a:lnTo>
                  <a:pt x="69842" y="69840"/>
                </a:lnTo>
                <a:lnTo>
                  <a:pt x="40724" y="105130"/>
                </a:lnTo>
                <a:lnTo>
                  <a:pt x="18738" y="145636"/>
                </a:lnTo>
                <a:lnTo>
                  <a:pt x="4844" y="190397"/>
                </a:lnTo>
                <a:lnTo>
                  <a:pt x="0" y="238455"/>
                </a:lnTo>
                <a:lnTo>
                  <a:pt x="0" y="1351280"/>
                </a:lnTo>
                <a:lnTo>
                  <a:pt x="4844" y="1399342"/>
                </a:lnTo>
                <a:lnTo>
                  <a:pt x="18738" y="1444106"/>
                </a:lnTo>
                <a:lnTo>
                  <a:pt x="40724" y="1484613"/>
                </a:lnTo>
                <a:lnTo>
                  <a:pt x="69842" y="1519905"/>
                </a:lnTo>
                <a:lnTo>
                  <a:pt x="105134" y="1549023"/>
                </a:lnTo>
                <a:lnTo>
                  <a:pt x="145641" y="1571009"/>
                </a:lnTo>
                <a:lnTo>
                  <a:pt x="190405" y="1584903"/>
                </a:lnTo>
                <a:lnTo>
                  <a:pt x="238467" y="1589747"/>
                </a:lnTo>
                <a:lnTo>
                  <a:pt x="1596021" y="1589747"/>
                </a:lnTo>
                <a:lnTo>
                  <a:pt x="1644079" y="1584903"/>
                </a:lnTo>
                <a:lnTo>
                  <a:pt x="1688840" y="1571009"/>
                </a:lnTo>
                <a:lnTo>
                  <a:pt x="1729345" y="1549023"/>
                </a:lnTo>
                <a:lnTo>
                  <a:pt x="1764636" y="1519905"/>
                </a:lnTo>
                <a:lnTo>
                  <a:pt x="1793753" y="1484613"/>
                </a:lnTo>
                <a:lnTo>
                  <a:pt x="1815738" y="1444106"/>
                </a:lnTo>
                <a:lnTo>
                  <a:pt x="1829632" y="1399342"/>
                </a:lnTo>
                <a:lnTo>
                  <a:pt x="1834476" y="1351280"/>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91"/>
          <p:cNvSpPr/>
          <p:nvPr/>
        </p:nvSpPr>
        <p:spPr>
          <a:xfrm>
            <a:off x="4253647" y="4167059"/>
            <a:ext cx="1288747" cy="838746"/>
          </a:xfrm>
          <a:custGeom>
            <a:rect b="b" l="l" r="r" t="t"/>
            <a:pathLst>
              <a:path extrusionOk="0" h="1590040" w="1834515">
                <a:moveTo>
                  <a:pt x="1596021" y="0"/>
                </a:moveTo>
                <a:lnTo>
                  <a:pt x="238467" y="0"/>
                </a:lnTo>
                <a:lnTo>
                  <a:pt x="190409" y="4844"/>
                </a:lnTo>
                <a:lnTo>
                  <a:pt x="145646" y="18738"/>
                </a:lnTo>
                <a:lnTo>
                  <a:pt x="105139" y="40723"/>
                </a:lnTo>
                <a:lnTo>
                  <a:pt x="69846" y="69840"/>
                </a:lnTo>
                <a:lnTo>
                  <a:pt x="40727" y="105130"/>
                </a:lnTo>
                <a:lnTo>
                  <a:pt x="18740" y="145636"/>
                </a:lnTo>
                <a:lnTo>
                  <a:pt x="4844" y="190397"/>
                </a:lnTo>
                <a:lnTo>
                  <a:pt x="0" y="238455"/>
                </a:lnTo>
                <a:lnTo>
                  <a:pt x="0" y="1351285"/>
                </a:lnTo>
                <a:lnTo>
                  <a:pt x="4844" y="1399343"/>
                </a:lnTo>
                <a:lnTo>
                  <a:pt x="18740" y="1444105"/>
                </a:lnTo>
                <a:lnTo>
                  <a:pt x="40727" y="1484611"/>
                </a:lnTo>
                <a:lnTo>
                  <a:pt x="69846" y="1519903"/>
                </a:lnTo>
                <a:lnTo>
                  <a:pt x="105139" y="1549022"/>
                </a:lnTo>
                <a:lnTo>
                  <a:pt x="145646" y="1571008"/>
                </a:lnTo>
                <a:lnTo>
                  <a:pt x="190409" y="1584903"/>
                </a:lnTo>
                <a:lnTo>
                  <a:pt x="238467" y="1589747"/>
                </a:lnTo>
                <a:lnTo>
                  <a:pt x="1596021" y="1589747"/>
                </a:lnTo>
                <a:lnTo>
                  <a:pt x="1644079" y="1584903"/>
                </a:lnTo>
                <a:lnTo>
                  <a:pt x="1688840" y="1571008"/>
                </a:lnTo>
                <a:lnTo>
                  <a:pt x="1729345" y="1549022"/>
                </a:lnTo>
                <a:lnTo>
                  <a:pt x="1764636" y="1519903"/>
                </a:lnTo>
                <a:lnTo>
                  <a:pt x="1793753" y="1484611"/>
                </a:lnTo>
                <a:lnTo>
                  <a:pt x="1815738" y="1444105"/>
                </a:lnTo>
                <a:lnTo>
                  <a:pt x="1829632" y="1399343"/>
                </a:lnTo>
                <a:lnTo>
                  <a:pt x="1834476" y="1351285"/>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91"/>
          <p:cNvSpPr/>
          <p:nvPr/>
        </p:nvSpPr>
        <p:spPr>
          <a:xfrm>
            <a:off x="1975612" y="1232698"/>
            <a:ext cx="1288746" cy="838746"/>
          </a:xfrm>
          <a:custGeom>
            <a:rect b="b" l="l" r="r" t="t"/>
            <a:pathLst>
              <a:path extrusionOk="0" h="1590039" w="1834514">
                <a:moveTo>
                  <a:pt x="1596008" y="0"/>
                </a:moveTo>
                <a:lnTo>
                  <a:pt x="238455" y="0"/>
                </a:lnTo>
                <a:lnTo>
                  <a:pt x="190397" y="4844"/>
                </a:lnTo>
                <a:lnTo>
                  <a:pt x="145636" y="18740"/>
                </a:lnTo>
                <a:lnTo>
                  <a:pt x="105130" y="40727"/>
                </a:lnTo>
                <a:lnTo>
                  <a:pt x="69840" y="69846"/>
                </a:lnTo>
                <a:lnTo>
                  <a:pt x="40723" y="105139"/>
                </a:lnTo>
                <a:lnTo>
                  <a:pt x="18738" y="145646"/>
                </a:lnTo>
                <a:lnTo>
                  <a:pt x="4844" y="190409"/>
                </a:lnTo>
                <a:lnTo>
                  <a:pt x="0" y="238467"/>
                </a:lnTo>
                <a:lnTo>
                  <a:pt x="0" y="1351292"/>
                </a:lnTo>
                <a:lnTo>
                  <a:pt x="4844" y="1399350"/>
                </a:lnTo>
                <a:lnTo>
                  <a:pt x="18738" y="1444111"/>
                </a:lnTo>
                <a:lnTo>
                  <a:pt x="40723" y="1484616"/>
                </a:lnTo>
                <a:lnTo>
                  <a:pt x="69840" y="1519907"/>
                </a:lnTo>
                <a:lnTo>
                  <a:pt x="105130" y="1549024"/>
                </a:lnTo>
                <a:lnTo>
                  <a:pt x="145636" y="1571009"/>
                </a:lnTo>
                <a:lnTo>
                  <a:pt x="190397" y="1584903"/>
                </a:lnTo>
                <a:lnTo>
                  <a:pt x="238455" y="1589747"/>
                </a:lnTo>
                <a:lnTo>
                  <a:pt x="1596008" y="1589747"/>
                </a:lnTo>
                <a:lnTo>
                  <a:pt x="1644067" y="1584903"/>
                </a:lnTo>
                <a:lnTo>
                  <a:pt x="1688830" y="1571009"/>
                </a:lnTo>
                <a:lnTo>
                  <a:pt x="1729337" y="1549024"/>
                </a:lnTo>
                <a:lnTo>
                  <a:pt x="1764630" y="1519907"/>
                </a:lnTo>
                <a:lnTo>
                  <a:pt x="1793749" y="1484616"/>
                </a:lnTo>
                <a:lnTo>
                  <a:pt x="1815736" y="1444111"/>
                </a:lnTo>
                <a:lnTo>
                  <a:pt x="1829631" y="1399350"/>
                </a:lnTo>
                <a:lnTo>
                  <a:pt x="1834476" y="1351292"/>
                </a:lnTo>
                <a:lnTo>
                  <a:pt x="1834476" y="238467"/>
                </a:lnTo>
                <a:lnTo>
                  <a:pt x="1829631" y="190409"/>
                </a:lnTo>
                <a:lnTo>
                  <a:pt x="1815736" y="145646"/>
                </a:lnTo>
                <a:lnTo>
                  <a:pt x="1793749" y="105139"/>
                </a:lnTo>
                <a:lnTo>
                  <a:pt x="1764630" y="69846"/>
                </a:lnTo>
                <a:lnTo>
                  <a:pt x="1729337" y="40727"/>
                </a:lnTo>
                <a:lnTo>
                  <a:pt x="1688830" y="18740"/>
                </a:lnTo>
                <a:lnTo>
                  <a:pt x="1644067" y="4844"/>
                </a:lnTo>
                <a:lnTo>
                  <a:pt x="1596008"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91"/>
          <p:cNvSpPr/>
          <p:nvPr/>
        </p:nvSpPr>
        <p:spPr>
          <a:xfrm>
            <a:off x="3279186" y="1232698"/>
            <a:ext cx="1288746" cy="838746"/>
          </a:xfrm>
          <a:custGeom>
            <a:rect b="b" l="l" r="r" t="t"/>
            <a:pathLst>
              <a:path extrusionOk="0" h="1590039" w="1834514">
                <a:moveTo>
                  <a:pt x="1596008" y="0"/>
                </a:moveTo>
                <a:lnTo>
                  <a:pt x="238455" y="0"/>
                </a:lnTo>
                <a:lnTo>
                  <a:pt x="190397" y="4844"/>
                </a:lnTo>
                <a:lnTo>
                  <a:pt x="145636" y="18740"/>
                </a:lnTo>
                <a:lnTo>
                  <a:pt x="105130" y="40727"/>
                </a:lnTo>
                <a:lnTo>
                  <a:pt x="69840" y="69846"/>
                </a:lnTo>
                <a:lnTo>
                  <a:pt x="40723" y="105139"/>
                </a:lnTo>
                <a:lnTo>
                  <a:pt x="18738" y="145646"/>
                </a:lnTo>
                <a:lnTo>
                  <a:pt x="4844" y="190409"/>
                </a:lnTo>
                <a:lnTo>
                  <a:pt x="0" y="238467"/>
                </a:lnTo>
                <a:lnTo>
                  <a:pt x="0" y="1351292"/>
                </a:lnTo>
                <a:lnTo>
                  <a:pt x="4844" y="1399350"/>
                </a:lnTo>
                <a:lnTo>
                  <a:pt x="18738" y="1444111"/>
                </a:lnTo>
                <a:lnTo>
                  <a:pt x="40723" y="1484616"/>
                </a:lnTo>
                <a:lnTo>
                  <a:pt x="69840" y="1519907"/>
                </a:lnTo>
                <a:lnTo>
                  <a:pt x="105130" y="1549024"/>
                </a:lnTo>
                <a:lnTo>
                  <a:pt x="145636" y="1571009"/>
                </a:lnTo>
                <a:lnTo>
                  <a:pt x="190397" y="1584903"/>
                </a:lnTo>
                <a:lnTo>
                  <a:pt x="238455" y="1589747"/>
                </a:lnTo>
                <a:lnTo>
                  <a:pt x="1596008" y="1589747"/>
                </a:lnTo>
                <a:lnTo>
                  <a:pt x="1644067" y="1584903"/>
                </a:lnTo>
                <a:lnTo>
                  <a:pt x="1688830" y="1571009"/>
                </a:lnTo>
                <a:lnTo>
                  <a:pt x="1729337" y="1549024"/>
                </a:lnTo>
                <a:lnTo>
                  <a:pt x="1764630" y="1519907"/>
                </a:lnTo>
                <a:lnTo>
                  <a:pt x="1793749" y="1484616"/>
                </a:lnTo>
                <a:lnTo>
                  <a:pt x="1815736" y="1444111"/>
                </a:lnTo>
                <a:lnTo>
                  <a:pt x="1829631" y="1399350"/>
                </a:lnTo>
                <a:lnTo>
                  <a:pt x="1834476" y="1351292"/>
                </a:lnTo>
                <a:lnTo>
                  <a:pt x="1834476" y="238467"/>
                </a:lnTo>
                <a:lnTo>
                  <a:pt x="1829631" y="190409"/>
                </a:lnTo>
                <a:lnTo>
                  <a:pt x="1815736" y="145646"/>
                </a:lnTo>
                <a:lnTo>
                  <a:pt x="1793749" y="105139"/>
                </a:lnTo>
                <a:lnTo>
                  <a:pt x="1764630" y="69846"/>
                </a:lnTo>
                <a:lnTo>
                  <a:pt x="1729337" y="40727"/>
                </a:lnTo>
                <a:lnTo>
                  <a:pt x="1688830" y="18740"/>
                </a:lnTo>
                <a:lnTo>
                  <a:pt x="1644067" y="4844"/>
                </a:lnTo>
                <a:lnTo>
                  <a:pt x="1596008"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91"/>
          <p:cNvSpPr/>
          <p:nvPr/>
        </p:nvSpPr>
        <p:spPr>
          <a:xfrm>
            <a:off x="4582760" y="1232698"/>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91"/>
          <p:cNvSpPr/>
          <p:nvPr/>
        </p:nvSpPr>
        <p:spPr>
          <a:xfrm>
            <a:off x="5886334" y="1232698"/>
            <a:ext cx="1288747" cy="838746"/>
          </a:xfrm>
          <a:custGeom>
            <a:rect b="b" l="l" r="r" t="t"/>
            <a:pathLst>
              <a:path extrusionOk="0" h="1590039" w="1834515">
                <a:moveTo>
                  <a:pt x="1596021" y="0"/>
                </a:moveTo>
                <a:lnTo>
                  <a:pt x="238467" y="0"/>
                </a:lnTo>
                <a:lnTo>
                  <a:pt x="190409" y="4844"/>
                </a:lnTo>
                <a:lnTo>
                  <a:pt x="145646" y="18740"/>
                </a:lnTo>
                <a:lnTo>
                  <a:pt x="105139" y="40727"/>
                </a:lnTo>
                <a:lnTo>
                  <a:pt x="69846" y="69846"/>
                </a:lnTo>
                <a:lnTo>
                  <a:pt x="40727" y="105139"/>
                </a:lnTo>
                <a:lnTo>
                  <a:pt x="18740" y="145646"/>
                </a:lnTo>
                <a:lnTo>
                  <a:pt x="4844" y="190409"/>
                </a:lnTo>
                <a:lnTo>
                  <a:pt x="0" y="238467"/>
                </a:lnTo>
                <a:lnTo>
                  <a:pt x="0" y="1351292"/>
                </a:lnTo>
                <a:lnTo>
                  <a:pt x="4844" y="1399350"/>
                </a:lnTo>
                <a:lnTo>
                  <a:pt x="18740" y="1444111"/>
                </a:lnTo>
                <a:lnTo>
                  <a:pt x="40727" y="1484616"/>
                </a:lnTo>
                <a:lnTo>
                  <a:pt x="69846" y="1519907"/>
                </a:lnTo>
                <a:lnTo>
                  <a:pt x="105139" y="1549024"/>
                </a:lnTo>
                <a:lnTo>
                  <a:pt x="145646" y="1571009"/>
                </a:lnTo>
                <a:lnTo>
                  <a:pt x="190409"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91"/>
          <p:cNvSpPr/>
          <p:nvPr/>
        </p:nvSpPr>
        <p:spPr>
          <a:xfrm>
            <a:off x="2100539" y="147589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91"/>
          <p:cNvSpPr/>
          <p:nvPr/>
        </p:nvSpPr>
        <p:spPr>
          <a:xfrm>
            <a:off x="2623033"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91"/>
          <p:cNvSpPr/>
          <p:nvPr/>
        </p:nvSpPr>
        <p:spPr>
          <a:xfrm>
            <a:off x="3404113" y="147589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91"/>
          <p:cNvSpPr/>
          <p:nvPr/>
        </p:nvSpPr>
        <p:spPr>
          <a:xfrm>
            <a:off x="3926616" y="1475890"/>
            <a:ext cx="517461" cy="352381"/>
          </a:xfrm>
          <a:custGeom>
            <a:rect b="b" l="l" r="r" t="t"/>
            <a:pathLst>
              <a:path extrusionOk="0" h="668020" w="736600">
                <a:moveTo>
                  <a:pt x="0" y="0"/>
                </a:moveTo>
                <a:lnTo>
                  <a:pt x="736003" y="0"/>
                </a:lnTo>
                <a:lnTo>
                  <a:pt x="736003"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91"/>
          <p:cNvSpPr/>
          <p:nvPr/>
        </p:nvSpPr>
        <p:spPr>
          <a:xfrm>
            <a:off x="4707686" y="147589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91"/>
          <p:cNvSpPr/>
          <p:nvPr/>
        </p:nvSpPr>
        <p:spPr>
          <a:xfrm>
            <a:off x="5230189" y="147589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91"/>
          <p:cNvSpPr/>
          <p:nvPr/>
        </p:nvSpPr>
        <p:spPr>
          <a:xfrm>
            <a:off x="6011269" y="1475890"/>
            <a:ext cx="517461" cy="352381"/>
          </a:xfrm>
          <a:custGeom>
            <a:rect b="b" l="l" r="r" t="t"/>
            <a:pathLst>
              <a:path extrusionOk="0" h="668020" w="736600">
                <a:moveTo>
                  <a:pt x="0" y="0"/>
                </a:moveTo>
                <a:lnTo>
                  <a:pt x="736003" y="0"/>
                </a:lnTo>
                <a:lnTo>
                  <a:pt x="736003"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91"/>
          <p:cNvSpPr/>
          <p:nvPr/>
        </p:nvSpPr>
        <p:spPr>
          <a:xfrm>
            <a:off x="6533763" y="147589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DCBD23">
              <a:alpha val="9372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91"/>
          <p:cNvSpPr/>
          <p:nvPr/>
        </p:nvSpPr>
        <p:spPr>
          <a:xfrm>
            <a:off x="672033" y="1232698"/>
            <a:ext cx="1288746" cy="838746"/>
          </a:xfrm>
          <a:custGeom>
            <a:rect b="b" l="l" r="r" t="t"/>
            <a:pathLst>
              <a:path extrusionOk="0" h="1590039" w="1834514">
                <a:moveTo>
                  <a:pt x="1596016" y="0"/>
                </a:moveTo>
                <a:lnTo>
                  <a:pt x="238462" y="0"/>
                </a:lnTo>
                <a:lnTo>
                  <a:pt x="190404" y="4844"/>
                </a:lnTo>
                <a:lnTo>
                  <a:pt x="145642" y="18740"/>
                </a:lnTo>
                <a:lnTo>
                  <a:pt x="105136" y="40727"/>
                </a:lnTo>
                <a:lnTo>
                  <a:pt x="69844" y="69846"/>
                </a:lnTo>
                <a:lnTo>
                  <a:pt x="40725" y="105139"/>
                </a:lnTo>
                <a:lnTo>
                  <a:pt x="18739" y="145646"/>
                </a:lnTo>
                <a:lnTo>
                  <a:pt x="4844" y="190409"/>
                </a:lnTo>
                <a:lnTo>
                  <a:pt x="0" y="238467"/>
                </a:lnTo>
                <a:lnTo>
                  <a:pt x="0" y="1351292"/>
                </a:lnTo>
                <a:lnTo>
                  <a:pt x="4844" y="1399350"/>
                </a:lnTo>
                <a:lnTo>
                  <a:pt x="18739" y="1444111"/>
                </a:lnTo>
                <a:lnTo>
                  <a:pt x="40725" y="1484616"/>
                </a:lnTo>
                <a:lnTo>
                  <a:pt x="69844" y="1519907"/>
                </a:lnTo>
                <a:lnTo>
                  <a:pt x="105136" y="1549024"/>
                </a:lnTo>
                <a:lnTo>
                  <a:pt x="145642" y="1571009"/>
                </a:lnTo>
                <a:lnTo>
                  <a:pt x="190404" y="1584903"/>
                </a:lnTo>
                <a:lnTo>
                  <a:pt x="238462" y="1589747"/>
                </a:lnTo>
                <a:lnTo>
                  <a:pt x="1596016" y="1589747"/>
                </a:lnTo>
                <a:lnTo>
                  <a:pt x="1644075" y="1584903"/>
                </a:lnTo>
                <a:lnTo>
                  <a:pt x="1688837" y="1571009"/>
                </a:lnTo>
                <a:lnTo>
                  <a:pt x="1729344" y="1549024"/>
                </a:lnTo>
                <a:lnTo>
                  <a:pt x="1764637" y="1519907"/>
                </a:lnTo>
                <a:lnTo>
                  <a:pt x="1793757" y="1484616"/>
                </a:lnTo>
                <a:lnTo>
                  <a:pt x="1815744" y="1444111"/>
                </a:lnTo>
                <a:lnTo>
                  <a:pt x="1829639" y="1399350"/>
                </a:lnTo>
                <a:lnTo>
                  <a:pt x="1834484" y="1351292"/>
                </a:lnTo>
                <a:lnTo>
                  <a:pt x="1834484" y="238467"/>
                </a:lnTo>
                <a:lnTo>
                  <a:pt x="1829639" y="190409"/>
                </a:lnTo>
                <a:lnTo>
                  <a:pt x="1815744" y="145646"/>
                </a:lnTo>
                <a:lnTo>
                  <a:pt x="1793757" y="105139"/>
                </a:lnTo>
                <a:lnTo>
                  <a:pt x="1764637" y="69846"/>
                </a:lnTo>
                <a:lnTo>
                  <a:pt x="1729344" y="40727"/>
                </a:lnTo>
                <a:lnTo>
                  <a:pt x="1688837" y="18740"/>
                </a:lnTo>
                <a:lnTo>
                  <a:pt x="1644075" y="4844"/>
                </a:lnTo>
                <a:lnTo>
                  <a:pt x="1596016"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91"/>
          <p:cNvSpPr/>
          <p:nvPr/>
        </p:nvSpPr>
        <p:spPr>
          <a:xfrm>
            <a:off x="796965"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91"/>
          <p:cNvSpPr/>
          <p:nvPr/>
        </p:nvSpPr>
        <p:spPr>
          <a:xfrm>
            <a:off x="1319459"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91"/>
          <p:cNvSpPr/>
          <p:nvPr/>
        </p:nvSpPr>
        <p:spPr>
          <a:xfrm>
            <a:off x="4398417" y="3569465"/>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91"/>
          <p:cNvSpPr/>
          <p:nvPr/>
        </p:nvSpPr>
        <p:spPr>
          <a:xfrm>
            <a:off x="4398423" y="272869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9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sz="3000">
                <a:latin typeface="Proxima Nova"/>
                <a:ea typeface="Proxima Nova"/>
                <a:cs typeface="Proxima Nova"/>
                <a:sym typeface="Proxima Nova"/>
              </a:rPr>
              <a:t>External Hashing Example: Pass 1</a:t>
            </a:r>
            <a:endParaRPr sz="3000">
              <a:latin typeface="Proxima Nova"/>
              <a:ea typeface="Proxima Nova"/>
              <a:cs typeface="Proxima Nova"/>
              <a:sym typeface="Proxima Nova"/>
            </a:endParaRPr>
          </a:p>
        </p:txBody>
      </p:sp>
      <p:sp>
        <p:nvSpPr>
          <p:cNvPr id="1631" name="Google Shape;1631;p91"/>
          <p:cNvSpPr txBox="1"/>
          <p:nvPr/>
        </p:nvSpPr>
        <p:spPr>
          <a:xfrm>
            <a:off x="6287350" y="2485506"/>
            <a:ext cx="2417700" cy="2220000"/>
          </a:xfrm>
          <a:prstGeom prst="rect">
            <a:avLst/>
          </a:prstGeom>
          <a:noFill/>
          <a:ln>
            <a:noFill/>
          </a:ln>
        </p:spPr>
        <p:txBody>
          <a:bodyPr anchorCtr="0" anchor="ctr" bIns="0" lIns="0" spcFirstLastPara="1" rIns="0" wrap="square" tIns="0">
            <a:noAutofit/>
          </a:bodyPr>
          <a:lstStyle/>
          <a:p>
            <a:pPr indent="0" lvl="0" marL="7971" marR="3188" rtl="0" algn="l">
              <a:lnSpc>
                <a:spcPct val="100699"/>
              </a:lnSpc>
              <a:spcBef>
                <a:spcPts val="0"/>
              </a:spcBef>
              <a:spcAft>
                <a:spcPts val="0"/>
              </a:spcAft>
              <a:buClr>
                <a:schemeClr val="dk1"/>
              </a:buClr>
              <a:buSzPts val="1500"/>
              <a:buFont typeface="Calibri"/>
              <a:buNone/>
            </a:pPr>
            <a:r>
              <a:rPr b="0" i="0" lang="en" sz="2000" u="none" cap="none" strike="noStrike">
                <a:solidFill>
                  <a:schemeClr val="dk1"/>
                </a:solidFill>
                <a:latin typeface="Proxima Nova"/>
                <a:ea typeface="Proxima Nova"/>
                <a:cs typeface="Proxima Nova"/>
                <a:sym typeface="Proxima Nova"/>
              </a:rPr>
              <a:t>Assign colors to 3 partitions  using our hash function:</a:t>
            </a:r>
            <a:endParaRPr b="0" i="0" sz="20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13"/>
              </a:spcBef>
              <a:spcAft>
                <a:spcPts val="0"/>
              </a:spcAft>
              <a:buClr>
                <a:schemeClr val="dk1"/>
              </a:buClr>
              <a:buSzPts val="1500"/>
              <a:buFont typeface="Calibri"/>
              <a:buNone/>
            </a:pPr>
            <a:r>
              <a:rPr b="0" i="0" lang="en" sz="2000" u="none" cap="none" strike="noStrike">
                <a:solidFill>
                  <a:schemeClr val="dk1"/>
                </a:solidFill>
                <a:latin typeface="Proxima Nova"/>
                <a:ea typeface="Proxima Nova"/>
                <a:cs typeface="Proxima Nova"/>
                <a:sym typeface="Proxima Nova"/>
              </a:rPr>
              <a:t>{</a:t>
            </a:r>
            <a:r>
              <a:rPr b="0" i="0" lang="en" sz="2000" u="none" cap="none" strike="noStrike">
                <a:solidFill>
                  <a:schemeClr val="dk1"/>
                </a:solidFill>
                <a:highlight>
                  <a:srgbClr val="B6D7A8"/>
                </a:highlight>
                <a:latin typeface="Proxima Nova"/>
                <a:ea typeface="Proxima Nova"/>
                <a:cs typeface="Proxima Nova"/>
                <a:sym typeface="Proxima Nova"/>
              </a:rPr>
              <a:t>G</a:t>
            </a:r>
            <a:r>
              <a:rPr b="0" i="0" lang="en" sz="2000" u="none" cap="none" strike="noStrike">
                <a:solidFill>
                  <a:schemeClr val="dk1"/>
                </a:solidFill>
                <a:latin typeface="Proxima Nova"/>
                <a:ea typeface="Proxima Nova"/>
                <a:cs typeface="Proxima Nova"/>
                <a:sym typeface="Proxima Nova"/>
              </a:rPr>
              <a:t>,</a:t>
            </a:r>
            <a:r>
              <a:rPr b="0" i="0" lang="en" sz="2000" u="none" cap="none" strike="noStrike">
                <a:solidFill>
                  <a:schemeClr val="dk1"/>
                </a:solidFill>
                <a:highlight>
                  <a:srgbClr val="B4A7D6"/>
                </a:highlight>
                <a:latin typeface="Proxima Nova"/>
                <a:ea typeface="Proxima Nova"/>
                <a:cs typeface="Proxima Nova"/>
                <a:sym typeface="Proxima Nova"/>
              </a:rPr>
              <a:t>P</a:t>
            </a:r>
            <a:r>
              <a:rPr b="0" i="0" lang="en" sz="2000" u="none" cap="none" strike="noStrike">
                <a:solidFill>
                  <a:schemeClr val="dk1"/>
                </a:solidFill>
                <a:latin typeface="Proxima Nova"/>
                <a:ea typeface="Proxima Nova"/>
                <a:cs typeface="Proxima Nova"/>
                <a:sym typeface="Proxima Nova"/>
              </a:rPr>
              <a:t>} → 1</a:t>
            </a:r>
            <a:endParaRPr b="0" i="0" sz="20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13"/>
              </a:spcBef>
              <a:spcAft>
                <a:spcPts val="0"/>
              </a:spcAft>
              <a:buClr>
                <a:schemeClr val="dk1"/>
              </a:buClr>
              <a:buSzPts val="1500"/>
              <a:buFont typeface="Calibri"/>
              <a:buNone/>
            </a:pPr>
            <a:r>
              <a:rPr b="0" i="0" lang="en" sz="2000" u="none" cap="none" strike="noStrike">
                <a:solidFill>
                  <a:schemeClr val="dk1"/>
                </a:solidFill>
                <a:latin typeface="Proxima Nova"/>
                <a:ea typeface="Proxima Nova"/>
                <a:cs typeface="Proxima Nova"/>
                <a:sym typeface="Proxima Nova"/>
              </a:rPr>
              <a:t>{</a:t>
            </a:r>
            <a:r>
              <a:rPr b="0" i="0" lang="en" sz="2000" u="none" cap="none" strike="noStrike">
                <a:solidFill>
                  <a:schemeClr val="dk1"/>
                </a:solidFill>
                <a:highlight>
                  <a:srgbClr val="A4C2F4"/>
                </a:highlight>
                <a:latin typeface="Proxima Nova"/>
                <a:ea typeface="Proxima Nova"/>
                <a:cs typeface="Proxima Nova"/>
                <a:sym typeface="Proxima Nova"/>
              </a:rPr>
              <a:t>B</a:t>
            </a:r>
            <a:r>
              <a:rPr b="0" i="0" lang="en" sz="2000" u="none" cap="none" strike="noStrike">
                <a:solidFill>
                  <a:schemeClr val="dk1"/>
                </a:solidFill>
                <a:latin typeface="Proxima Nova"/>
                <a:ea typeface="Proxima Nova"/>
                <a:cs typeface="Proxima Nova"/>
                <a:sym typeface="Proxima Nova"/>
              </a:rPr>
              <a:t>} → 2</a:t>
            </a:r>
            <a:endParaRPr b="0" i="0" sz="20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13"/>
              </a:spcBef>
              <a:spcAft>
                <a:spcPts val="0"/>
              </a:spcAft>
              <a:buClr>
                <a:schemeClr val="dk1"/>
              </a:buClr>
              <a:buSzPts val="1500"/>
              <a:buFont typeface="Calibri"/>
              <a:buNone/>
            </a:pPr>
            <a:r>
              <a:rPr b="0" i="0" lang="en" sz="2000" u="none" cap="none" strike="noStrike">
                <a:solidFill>
                  <a:schemeClr val="dk1"/>
                </a:solidFill>
                <a:latin typeface="Proxima Nova"/>
                <a:ea typeface="Proxima Nova"/>
                <a:cs typeface="Proxima Nova"/>
                <a:sym typeface="Proxima Nova"/>
              </a:rPr>
              <a:t>{</a:t>
            </a:r>
            <a:r>
              <a:rPr b="0" i="0" lang="en" sz="2000" u="none" cap="none" strike="noStrike">
                <a:solidFill>
                  <a:schemeClr val="dk1"/>
                </a:solidFill>
                <a:highlight>
                  <a:srgbClr val="EA9999"/>
                </a:highlight>
                <a:latin typeface="Proxima Nova"/>
                <a:ea typeface="Proxima Nova"/>
                <a:cs typeface="Proxima Nova"/>
                <a:sym typeface="Proxima Nova"/>
              </a:rPr>
              <a:t>R</a:t>
            </a:r>
            <a:r>
              <a:rPr b="0" i="0" lang="en" sz="20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highlight>
                  <a:srgbClr val="FFE599"/>
                </a:highlight>
                <a:latin typeface="Proxima Nova"/>
                <a:ea typeface="Proxima Nova"/>
                <a:cs typeface="Proxima Nova"/>
                <a:sym typeface="Proxima Nova"/>
              </a:rPr>
              <a:t>Y</a:t>
            </a:r>
            <a:r>
              <a:rPr b="0" i="0" lang="en" sz="2000" u="none" cap="none" strike="noStrike">
                <a:solidFill>
                  <a:schemeClr val="dk1"/>
                </a:solidFill>
                <a:latin typeface="Proxima Nova"/>
                <a:ea typeface="Proxima Nova"/>
                <a:cs typeface="Proxima Nova"/>
                <a:sym typeface="Proxima Nova"/>
              </a:rPr>
              <a:t>} → 3</a:t>
            </a:r>
            <a:endParaRPr b="0" i="0" sz="20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5" name="Shape 1635"/>
        <p:cNvGrpSpPr/>
        <p:nvPr/>
      </p:nvGrpSpPr>
      <p:grpSpPr>
        <a:xfrm>
          <a:off x="0" y="0"/>
          <a:ext cx="0" cy="0"/>
          <a:chOff x="0" y="0"/>
          <a:chExt cx="0" cy="0"/>
        </a:xfrm>
      </p:grpSpPr>
      <p:sp>
        <p:nvSpPr>
          <p:cNvPr id="1636" name="Google Shape;1636;p92"/>
          <p:cNvSpPr txBox="1"/>
          <p:nvPr/>
        </p:nvSpPr>
        <p:spPr>
          <a:xfrm>
            <a:off x="672014" y="2094786"/>
            <a:ext cx="1199400" cy="354000"/>
          </a:xfrm>
          <a:prstGeom prst="rect">
            <a:avLst/>
          </a:prstGeom>
          <a:noFill/>
          <a:ln>
            <a:noFill/>
          </a:ln>
        </p:spPr>
        <p:txBody>
          <a:bodyPr anchorCtr="0" anchor="t" bIns="0" lIns="0" spcFirstLastPara="1" rIns="0" wrap="square" tIns="0">
            <a:noAutofit/>
          </a:bodyPr>
          <a:lstStyle/>
          <a:p>
            <a:pPr indent="0" lvl="0" marL="7971" marR="0" rtl="0" algn="l">
              <a:lnSpc>
                <a:spcPct val="100000"/>
              </a:lnSpc>
              <a:spcBef>
                <a:spcPts val="0"/>
              </a:spcBef>
              <a:spcAft>
                <a:spcPts val="0"/>
              </a:spcAft>
              <a:buClr>
                <a:srgbClr val="000000"/>
              </a:buClr>
              <a:buSzPts val="2300"/>
              <a:buFont typeface="Calibri"/>
              <a:buNone/>
            </a:pPr>
            <a:r>
              <a:rPr b="0" i="0" lang="en" sz="2300" u="none" cap="none" strike="noStrike">
                <a:solidFill>
                  <a:srgbClr val="000000"/>
                </a:solidFill>
                <a:latin typeface="Proxima Nova"/>
                <a:ea typeface="Proxima Nova"/>
                <a:cs typeface="Proxima Nova"/>
                <a:sym typeface="Proxima Nova"/>
              </a:rPr>
              <a:t>N=6, B=4</a:t>
            </a:r>
            <a:endParaRPr b="0" i="0" sz="2300" u="none" cap="none" strike="noStrike">
              <a:solidFill>
                <a:srgbClr val="000000"/>
              </a:solidFill>
              <a:latin typeface="Proxima Nova"/>
              <a:ea typeface="Proxima Nova"/>
              <a:cs typeface="Proxima Nova"/>
              <a:sym typeface="Proxima Nova"/>
            </a:endParaRPr>
          </a:p>
        </p:txBody>
      </p:sp>
      <p:sp>
        <p:nvSpPr>
          <p:cNvPr id="1637" name="Google Shape;1637;p92"/>
          <p:cNvSpPr/>
          <p:nvPr/>
        </p:nvSpPr>
        <p:spPr>
          <a:xfrm>
            <a:off x="352941" y="2472094"/>
            <a:ext cx="5624271" cy="2511884"/>
          </a:xfrm>
          <a:custGeom>
            <a:rect b="b" l="l" r="r" t="t"/>
            <a:pathLst>
              <a:path extrusionOk="0" h="4761865" w="8006080">
                <a:moveTo>
                  <a:pt x="7291660" y="0"/>
                </a:moveTo>
                <a:lnTo>
                  <a:pt x="714212" y="0"/>
                </a:lnTo>
                <a:lnTo>
                  <a:pt x="665313" y="1647"/>
                </a:lnTo>
                <a:lnTo>
                  <a:pt x="617298" y="6519"/>
                </a:lnTo>
                <a:lnTo>
                  <a:pt x="570273" y="14510"/>
                </a:lnTo>
                <a:lnTo>
                  <a:pt x="524346" y="25512"/>
                </a:lnTo>
                <a:lnTo>
                  <a:pt x="479622" y="39419"/>
                </a:lnTo>
                <a:lnTo>
                  <a:pt x="436208" y="56125"/>
                </a:lnTo>
                <a:lnTo>
                  <a:pt x="394211" y="75524"/>
                </a:lnTo>
                <a:lnTo>
                  <a:pt x="353736" y="97510"/>
                </a:lnTo>
                <a:lnTo>
                  <a:pt x="314889" y="121975"/>
                </a:lnTo>
                <a:lnTo>
                  <a:pt x="277778" y="148813"/>
                </a:lnTo>
                <a:lnTo>
                  <a:pt x="242509" y="177919"/>
                </a:lnTo>
                <a:lnTo>
                  <a:pt x="209188" y="209186"/>
                </a:lnTo>
                <a:lnTo>
                  <a:pt x="177921" y="242507"/>
                </a:lnTo>
                <a:lnTo>
                  <a:pt x="148815" y="277776"/>
                </a:lnTo>
                <a:lnTo>
                  <a:pt x="121976" y="314887"/>
                </a:lnTo>
                <a:lnTo>
                  <a:pt x="97511" y="353733"/>
                </a:lnTo>
                <a:lnTo>
                  <a:pt x="75525" y="394208"/>
                </a:lnTo>
                <a:lnTo>
                  <a:pt x="56126" y="436206"/>
                </a:lnTo>
                <a:lnTo>
                  <a:pt x="39419" y="479620"/>
                </a:lnTo>
                <a:lnTo>
                  <a:pt x="25512" y="524343"/>
                </a:lnTo>
                <a:lnTo>
                  <a:pt x="14510" y="570271"/>
                </a:lnTo>
                <a:lnTo>
                  <a:pt x="6519" y="617295"/>
                </a:lnTo>
                <a:lnTo>
                  <a:pt x="1647" y="665310"/>
                </a:lnTo>
                <a:lnTo>
                  <a:pt x="0" y="714209"/>
                </a:lnTo>
                <a:lnTo>
                  <a:pt x="0" y="4047208"/>
                </a:lnTo>
                <a:lnTo>
                  <a:pt x="1647" y="4096107"/>
                </a:lnTo>
                <a:lnTo>
                  <a:pt x="6519" y="4144122"/>
                </a:lnTo>
                <a:lnTo>
                  <a:pt x="14510" y="4191147"/>
                </a:lnTo>
                <a:lnTo>
                  <a:pt x="25512" y="4237074"/>
                </a:lnTo>
                <a:lnTo>
                  <a:pt x="39419" y="4281798"/>
                </a:lnTo>
                <a:lnTo>
                  <a:pt x="56126" y="4325212"/>
                </a:lnTo>
                <a:lnTo>
                  <a:pt x="75525" y="4367210"/>
                </a:lnTo>
                <a:lnTo>
                  <a:pt x="97511" y="4407685"/>
                </a:lnTo>
                <a:lnTo>
                  <a:pt x="121976" y="4446531"/>
                </a:lnTo>
                <a:lnTo>
                  <a:pt x="148815" y="4483642"/>
                </a:lnTo>
                <a:lnTo>
                  <a:pt x="177921" y="4518912"/>
                </a:lnTo>
                <a:lnTo>
                  <a:pt x="209188" y="4552233"/>
                </a:lnTo>
                <a:lnTo>
                  <a:pt x="242509" y="4583500"/>
                </a:lnTo>
                <a:lnTo>
                  <a:pt x="277778" y="4612606"/>
                </a:lnTo>
                <a:lnTo>
                  <a:pt x="314889" y="4639445"/>
                </a:lnTo>
                <a:lnTo>
                  <a:pt x="353736" y="4663910"/>
                </a:lnTo>
                <a:lnTo>
                  <a:pt x="394211" y="4685896"/>
                </a:lnTo>
                <a:lnTo>
                  <a:pt x="436208" y="4705295"/>
                </a:lnTo>
                <a:lnTo>
                  <a:pt x="479622" y="4722001"/>
                </a:lnTo>
                <a:lnTo>
                  <a:pt x="524346" y="4735909"/>
                </a:lnTo>
                <a:lnTo>
                  <a:pt x="570273" y="4746911"/>
                </a:lnTo>
                <a:lnTo>
                  <a:pt x="617298" y="4754901"/>
                </a:lnTo>
                <a:lnTo>
                  <a:pt x="665313" y="4759774"/>
                </a:lnTo>
                <a:lnTo>
                  <a:pt x="714212" y="4761421"/>
                </a:lnTo>
                <a:lnTo>
                  <a:pt x="7291660" y="4761421"/>
                </a:lnTo>
                <a:lnTo>
                  <a:pt x="7340559" y="4759774"/>
                </a:lnTo>
                <a:lnTo>
                  <a:pt x="7388575" y="4754901"/>
                </a:lnTo>
                <a:lnTo>
                  <a:pt x="7435599" y="4746911"/>
                </a:lnTo>
                <a:lnTo>
                  <a:pt x="7481526" y="4735909"/>
                </a:lnTo>
                <a:lnTo>
                  <a:pt x="7526250" y="4722001"/>
                </a:lnTo>
                <a:lnTo>
                  <a:pt x="7569664" y="4705295"/>
                </a:lnTo>
                <a:lnTo>
                  <a:pt x="7611661" y="4685896"/>
                </a:lnTo>
                <a:lnTo>
                  <a:pt x="7652136" y="4663910"/>
                </a:lnTo>
                <a:lnTo>
                  <a:pt x="7690983" y="4639445"/>
                </a:lnTo>
                <a:lnTo>
                  <a:pt x="7728093" y="4612606"/>
                </a:lnTo>
                <a:lnTo>
                  <a:pt x="7763362" y="4583500"/>
                </a:lnTo>
                <a:lnTo>
                  <a:pt x="7796683" y="4552233"/>
                </a:lnTo>
                <a:lnTo>
                  <a:pt x="7827950" y="4518912"/>
                </a:lnTo>
                <a:lnTo>
                  <a:pt x="7857056" y="4483642"/>
                </a:lnTo>
                <a:lnTo>
                  <a:pt x="7883895" y="4446531"/>
                </a:lnTo>
                <a:lnTo>
                  <a:pt x="7908360" y="4407685"/>
                </a:lnTo>
                <a:lnTo>
                  <a:pt x="7930345" y="4367210"/>
                </a:lnTo>
                <a:lnTo>
                  <a:pt x="7949744" y="4325212"/>
                </a:lnTo>
                <a:lnTo>
                  <a:pt x="7966450" y="4281798"/>
                </a:lnTo>
                <a:lnTo>
                  <a:pt x="7980358" y="4237074"/>
                </a:lnTo>
                <a:lnTo>
                  <a:pt x="7991360" y="4191147"/>
                </a:lnTo>
                <a:lnTo>
                  <a:pt x="7999350" y="4144122"/>
                </a:lnTo>
                <a:lnTo>
                  <a:pt x="8004222" y="4096107"/>
                </a:lnTo>
                <a:lnTo>
                  <a:pt x="8005870" y="4047208"/>
                </a:lnTo>
                <a:lnTo>
                  <a:pt x="8005870" y="714209"/>
                </a:lnTo>
                <a:lnTo>
                  <a:pt x="8004222" y="665310"/>
                </a:lnTo>
                <a:lnTo>
                  <a:pt x="7999350" y="617295"/>
                </a:lnTo>
                <a:lnTo>
                  <a:pt x="7991360" y="570271"/>
                </a:lnTo>
                <a:lnTo>
                  <a:pt x="7980358" y="524343"/>
                </a:lnTo>
                <a:lnTo>
                  <a:pt x="7966450" y="479620"/>
                </a:lnTo>
                <a:lnTo>
                  <a:pt x="7949744" y="436206"/>
                </a:lnTo>
                <a:lnTo>
                  <a:pt x="7930345" y="394208"/>
                </a:lnTo>
                <a:lnTo>
                  <a:pt x="7908360" y="353733"/>
                </a:lnTo>
                <a:lnTo>
                  <a:pt x="7883895" y="314887"/>
                </a:lnTo>
                <a:lnTo>
                  <a:pt x="7857056" y="277776"/>
                </a:lnTo>
                <a:lnTo>
                  <a:pt x="7827950" y="242507"/>
                </a:lnTo>
                <a:lnTo>
                  <a:pt x="7796683" y="209186"/>
                </a:lnTo>
                <a:lnTo>
                  <a:pt x="7763362" y="177919"/>
                </a:lnTo>
                <a:lnTo>
                  <a:pt x="7728093" y="148813"/>
                </a:lnTo>
                <a:lnTo>
                  <a:pt x="7690983" y="121975"/>
                </a:lnTo>
                <a:lnTo>
                  <a:pt x="7652136" y="97510"/>
                </a:lnTo>
                <a:lnTo>
                  <a:pt x="7611661" y="75524"/>
                </a:lnTo>
                <a:lnTo>
                  <a:pt x="7569664" y="56125"/>
                </a:lnTo>
                <a:lnTo>
                  <a:pt x="7526250" y="39419"/>
                </a:lnTo>
                <a:lnTo>
                  <a:pt x="7481526" y="25512"/>
                </a:lnTo>
                <a:lnTo>
                  <a:pt x="7435599" y="14510"/>
                </a:lnTo>
                <a:lnTo>
                  <a:pt x="7388575" y="6519"/>
                </a:lnTo>
                <a:lnTo>
                  <a:pt x="7340559" y="1647"/>
                </a:lnTo>
                <a:lnTo>
                  <a:pt x="7291660" y="0"/>
                </a:lnTo>
                <a:close/>
              </a:path>
            </a:pathLst>
          </a:custGeom>
          <a:solidFill>
            <a:srgbClr val="F5D328">
              <a:alpha val="1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92"/>
          <p:cNvSpPr/>
          <p:nvPr/>
        </p:nvSpPr>
        <p:spPr>
          <a:xfrm>
            <a:off x="567209" y="3308375"/>
            <a:ext cx="1288746" cy="838746"/>
          </a:xfrm>
          <a:custGeom>
            <a:rect b="b" l="l" r="r" t="t"/>
            <a:pathLst>
              <a:path extrusionOk="0" h="1590040" w="1834514">
                <a:moveTo>
                  <a:pt x="1596014" y="0"/>
                </a:moveTo>
                <a:lnTo>
                  <a:pt x="238462" y="0"/>
                </a:lnTo>
                <a:lnTo>
                  <a:pt x="190404" y="4844"/>
                </a:lnTo>
                <a:lnTo>
                  <a:pt x="145642" y="18738"/>
                </a:lnTo>
                <a:lnTo>
                  <a:pt x="105136" y="40724"/>
                </a:lnTo>
                <a:lnTo>
                  <a:pt x="69844" y="69842"/>
                </a:lnTo>
                <a:lnTo>
                  <a:pt x="40725" y="105134"/>
                </a:lnTo>
                <a:lnTo>
                  <a:pt x="18739" y="145641"/>
                </a:lnTo>
                <a:lnTo>
                  <a:pt x="4844" y="190405"/>
                </a:lnTo>
                <a:lnTo>
                  <a:pt x="0" y="238467"/>
                </a:lnTo>
                <a:lnTo>
                  <a:pt x="0" y="1351292"/>
                </a:lnTo>
                <a:lnTo>
                  <a:pt x="4844" y="1399350"/>
                </a:lnTo>
                <a:lnTo>
                  <a:pt x="18739" y="1444111"/>
                </a:lnTo>
                <a:lnTo>
                  <a:pt x="40725" y="1484616"/>
                </a:lnTo>
                <a:lnTo>
                  <a:pt x="69844" y="1519907"/>
                </a:lnTo>
                <a:lnTo>
                  <a:pt x="105136" y="1549024"/>
                </a:lnTo>
                <a:lnTo>
                  <a:pt x="145642" y="1571009"/>
                </a:lnTo>
                <a:lnTo>
                  <a:pt x="190404" y="1584903"/>
                </a:lnTo>
                <a:lnTo>
                  <a:pt x="238462" y="1589747"/>
                </a:lnTo>
                <a:lnTo>
                  <a:pt x="1596014" y="1589747"/>
                </a:lnTo>
                <a:lnTo>
                  <a:pt x="1644072" y="1584903"/>
                </a:lnTo>
                <a:lnTo>
                  <a:pt x="1688835" y="1571009"/>
                </a:lnTo>
                <a:lnTo>
                  <a:pt x="1729342" y="1549024"/>
                </a:lnTo>
                <a:lnTo>
                  <a:pt x="1764635" y="1519907"/>
                </a:lnTo>
                <a:lnTo>
                  <a:pt x="1793754" y="1484616"/>
                </a:lnTo>
                <a:lnTo>
                  <a:pt x="1815741" y="1444111"/>
                </a:lnTo>
                <a:lnTo>
                  <a:pt x="1829637" y="1399350"/>
                </a:lnTo>
                <a:lnTo>
                  <a:pt x="1834481" y="1351292"/>
                </a:lnTo>
                <a:lnTo>
                  <a:pt x="1834481" y="238467"/>
                </a:lnTo>
                <a:lnTo>
                  <a:pt x="1829637" y="190405"/>
                </a:lnTo>
                <a:lnTo>
                  <a:pt x="1815741" y="145641"/>
                </a:lnTo>
                <a:lnTo>
                  <a:pt x="1793754" y="105134"/>
                </a:lnTo>
                <a:lnTo>
                  <a:pt x="1764635" y="69842"/>
                </a:lnTo>
                <a:lnTo>
                  <a:pt x="1729342" y="40724"/>
                </a:lnTo>
                <a:lnTo>
                  <a:pt x="1688835" y="18738"/>
                </a:lnTo>
                <a:lnTo>
                  <a:pt x="1644072" y="4844"/>
                </a:lnTo>
                <a:lnTo>
                  <a:pt x="1596014"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92"/>
          <p:cNvSpPr/>
          <p:nvPr/>
        </p:nvSpPr>
        <p:spPr>
          <a:xfrm>
            <a:off x="4271507" y="2485495"/>
            <a:ext cx="1288747" cy="838746"/>
          </a:xfrm>
          <a:custGeom>
            <a:rect b="b" l="l" r="r" t="t"/>
            <a:pathLst>
              <a:path extrusionOk="0" h="1590039" w="1834515">
                <a:moveTo>
                  <a:pt x="1596021" y="0"/>
                </a:moveTo>
                <a:lnTo>
                  <a:pt x="238467" y="0"/>
                </a:lnTo>
                <a:lnTo>
                  <a:pt x="190405" y="4844"/>
                </a:lnTo>
                <a:lnTo>
                  <a:pt x="145641" y="18738"/>
                </a:lnTo>
                <a:lnTo>
                  <a:pt x="105134" y="40723"/>
                </a:lnTo>
                <a:lnTo>
                  <a:pt x="69842" y="69840"/>
                </a:lnTo>
                <a:lnTo>
                  <a:pt x="40724" y="105130"/>
                </a:lnTo>
                <a:lnTo>
                  <a:pt x="18738" y="145636"/>
                </a:lnTo>
                <a:lnTo>
                  <a:pt x="4844" y="190397"/>
                </a:lnTo>
                <a:lnTo>
                  <a:pt x="0" y="238455"/>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92"/>
          <p:cNvSpPr/>
          <p:nvPr/>
        </p:nvSpPr>
        <p:spPr>
          <a:xfrm>
            <a:off x="4262577" y="3326277"/>
            <a:ext cx="1288747" cy="838746"/>
          </a:xfrm>
          <a:custGeom>
            <a:rect b="b" l="l" r="r" t="t"/>
            <a:pathLst>
              <a:path extrusionOk="0" h="1590040" w="1834515">
                <a:moveTo>
                  <a:pt x="1596021" y="0"/>
                </a:moveTo>
                <a:lnTo>
                  <a:pt x="238467" y="0"/>
                </a:lnTo>
                <a:lnTo>
                  <a:pt x="190405" y="4844"/>
                </a:lnTo>
                <a:lnTo>
                  <a:pt x="145641" y="18738"/>
                </a:lnTo>
                <a:lnTo>
                  <a:pt x="105134" y="40723"/>
                </a:lnTo>
                <a:lnTo>
                  <a:pt x="69842" y="69840"/>
                </a:lnTo>
                <a:lnTo>
                  <a:pt x="40724" y="105130"/>
                </a:lnTo>
                <a:lnTo>
                  <a:pt x="18738" y="145636"/>
                </a:lnTo>
                <a:lnTo>
                  <a:pt x="4844" y="190397"/>
                </a:lnTo>
                <a:lnTo>
                  <a:pt x="0" y="238455"/>
                </a:lnTo>
                <a:lnTo>
                  <a:pt x="0" y="1351280"/>
                </a:lnTo>
                <a:lnTo>
                  <a:pt x="4844" y="1399342"/>
                </a:lnTo>
                <a:lnTo>
                  <a:pt x="18738" y="1444106"/>
                </a:lnTo>
                <a:lnTo>
                  <a:pt x="40724" y="1484613"/>
                </a:lnTo>
                <a:lnTo>
                  <a:pt x="69842" y="1519905"/>
                </a:lnTo>
                <a:lnTo>
                  <a:pt x="105134" y="1549023"/>
                </a:lnTo>
                <a:lnTo>
                  <a:pt x="145641" y="1571009"/>
                </a:lnTo>
                <a:lnTo>
                  <a:pt x="190405" y="1584903"/>
                </a:lnTo>
                <a:lnTo>
                  <a:pt x="238467" y="1589747"/>
                </a:lnTo>
                <a:lnTo>
                  <a:pt x="1596021" y="1589747"/>
                </a:lnTo>
                <a:lnTo>
                  <a:pt x="1644079" y="1584903"/>
                </a:lnTo>
                <a:lnTo>
                  <a:pt x="1688840" y="1571009"/>
                </a:lnTo>
                <a:lnTo>
                  <a:pt x="1729345" y="1549023"/>
                </a:lnTo>
                <a:lnTo>
                  <a:pt x="1764636" y="1519905"/>
                </a:lnTo>
                <a:lnTo>
                  <a:pt x="1793753" y="1484613"/>
                </a:lnTo>
                <a:lnTo>
                  <a:pt x="1815738" y="1444106"/>
                </a:lnTo>
                <a:lnTo>
                  <a:pt x="1829632" y="1399342"/>
                </a:lnTo>
                <a:lnTo>
                  <a:pt x="1834476" y="1351280"/>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92"/>
          <p:cNvSpPr/>
          <p:nvPr/>
        </p:nvSpPr>
        <p:spPr>
          <a:xfrm>
            <a:off x="4253647" y="4167059"/>
            <a:ext cx="1288747" cy="838746"/>
          </a:xfrm>
          <a:custGeom>
            <a:rect b="b" l="l" r="r" t="t"/>
            <a:pathLst>
              <a:path extrusionOk="0" h="1590040" w="1834515">
                <a:moveTo>
                  <a:pt x="1596021" y="0"/>
                </a:moveTo>
                <a:lnTo>
                  <a:pt x="238467" y="0"/>
                </a:lnTo>
                <a:lnTo>
                  <a:pt x="190409" y="4844"/>
                </a:lnTo>
                <a:lnTo>
                  <a:pt x="145646" y="18738"/>
                </a:lnTo>
                <a:lnTo>
                  <a:pt x="105139" y="40723"/>
                </a:lnTo>
                <a:lnTo>
                  <a:pt x="69846" y="69840"/>
                </a:lnTo>
                <a:lnTo>
                  <a:pt x="40727" y="105130"/>
                </a:lnTo>
                <a:lnTo>
                  <a:pt x="18740" y="145636"/>
                </a:lnTo>
                <a:lnTo>
                  <a:pt x="4844" y="190397"/>
                </a:lnTo>
                <a:lnTo>
                  <a:pt x="0" y="238455"/>
                </a:lnTo>
                <a:lnTo>
                  <a:pt x="0" y="1351285"/>
                </a:lnTo>
                <a:lnTo>
                  <a:pt x="4844" y="1399343"/>
                </a:lnTo>
                <a:lnTo>
                  <a:pt x="18740" y="1444105"/>
                </a:lnTo>
                <a:lnTo>
                  <a:pt x="40727" y="1484611"/>
                </a:lnTo>
                <a:lnTo>
                  <a:pt x="69846" y="1519903"/>
                </a:lnTo>
                <a:lnTo>
                  <a:pt x="105139" y="1549022"/>
                </a:lnTo>
                <a:lnTo>
                  <a:pt x="145646" y="1571008"/>
                </a:lnTo>
                <a:lnTo>
                  <a:pt x="190409" y="1584903"/>
                </a:lnTo>
                <a:lnTo>
                  <a:pt x="238467" y="1589747"/>
                </a:lnTo>
                <a:lnTo>
                  <a:pt x="1596021" y="1589747"/>
                </a:lnTo>
                <a:lnTo>
                  <a:pt x="1644079" y="1584903"/>
                </a:lnTo>
                <a:lnTo>
                  <a:pt x="1688840" y="1571008"/>
                </a:lnTo>
                <a:lnTo>
                  <a:pt x="1729345" y="1549022"/>
                </a:lnTo>
                <a:lnTo>
                  <a:pt x="1764636" y="1519903"/>
                </a:lnTo>
                <a:lnTo>
                  <a:pt x="1793753" y="1484611"/>
                </a:lnTo>
                <a:lnTo>
                  <a:pt x="1815738" y="1444105"/>
                </a:lnTo>
                <a:lnTo>
                  <a:pt x="1829632" y="1399343"/>
                </a:lnTo>
                <a:lnTo>
                  <a:pt x="1834476" y="1351285"/>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92"/>
          <p:cNvSpPr/>
          <p:nvPr/>
        </p:nvSpPr>
        <p:spPr>
          <a:xfrm>
            <a:off x="1975612" y="1232698"/>
            <a:ext cx="1288746" cy="838746"/>
          </a:xfrm>
          <a:custGeom>
            <a:rect b="b" l="l" r="r" t="t"/>
            <a:pathLst>
              <a:path extrusionOk="0" h="1590039" w="1834514">
                <a:moveTo>
                  <a:pt x="1596008" y="0"/>
                </a:moveTo>
                <a:lnTo>
                  <a:pt x="238455" y="0"/>
                </a:lnTo>
                <a:lnTo>
                  <a:pt x="190397" y="4844"/>
                </a:lnTo>
                <a:lnTo>
                  <a:pt x="145636" y="18740"/>
                </a:lnTo>
                <a:lnTo>
                  <a:pt x="105130" y="40727"/>
                </a:lnTo>
                <a:lnTo>
                  <a:pt x="69840" y="69846"/>
                </a:lnTo>
                <a:lnTo>
                  <a:pt x="40723" y="105139"/>
                </a:lnTo>
                <a:lnTo>
                  <a:pt x="18738" y="145646"/>
                </a:lnTo>
                <a:lnTo>
                  <a:pt x="4844" y="190409"/>
                </a:lnTo>
                <a:lnTo>
                  <a:pt x="0" y="238467"/>
                </a:lnTo>
                <a:lnTo>
                  <a:pt x="0" y="1351292"/>
                </a:lnTo>
                <a:lnTo>
                  <a:pt x="4844" y="1399350"/>
                </a:lnTo>
                <a:lnTo>
                  <a:pt x="18738" y="1444111"/>
                </a:lnTo>
                <a:lnTo>
                  <a:pt x="40723" y="1484616"/>
                </a:lnTo>
                <a:lnTo>
                  <a:pt x="69840" y="1519907"/>
                </a:lnTo>
                <a:lnTo>
                  <a:pt x="105130" y="1549024"/>
                </a:lnTo>
                <a:lnTo>
                  <a:pt x="145636" y="1571009"/>
                </a:lnTo>
                <a:lnTo>
                  <a:pt x="190397" y="1584903"/>
                </a:lnTo>
                <a:lnTo>
                  <a:pt x="238455" y="1589747"/>
                </a:lnTo>
                <a:lnTo>
                  <a:pt x="1596008" y="1589747"/>
                </a:lnTo>
                <a:lnTo>
                  <a:pt x="1644067" y="1584903"/>
                </a:lnTo>
                <a:lnTo>
                  <a:pt x="1688830" y="1571009"/>
                </a:lnTo>
                <a:lnTo>
                  <a:pt x="1729337" y="1549024"/>
                </a:lnTo>
                <a:lnTo>
                  <a:pt x="1764630" y="1519907"/>
                </a:lnTo>
                <a:lnTo>
                  <a:pt x="1793749" y="1484616"/>
                </a:lnTo>
                <a:lnTo>
                  <a:pt x="1815736" y="1444111"/>
                </a:lnTo>
                <a:lnTo>
                  <a:pt x="1829631" y="1399350"/>
                </a:lnTo>
                <a:lnTo>
                  <a:pt x="1834476" y="1351292"/>
                </a:lnTo>
                <a:lnTo>
                  <a:pt x="1834476" y="238467"/>
                </a:lnTo>
                <a:lnTo>
                  <a:pt x="1829631" y="190409"/>
                </a:lnTo>
                <a:lnTo>
                  <a:pt x="1815736" y="145646"/>
                </a:lnTo>
                <a:lnTo>
                  <a:pt x="1793749" y="105139"/>
                </a:lnTo>
                <a:lnTo>
                  <a:pt x="1764630" y="69846"/>
                </a:lnTo>
                <a:lnTo>
                  <a:pt x="1729337" y="40727"/>
                </a:lnTo>
                <a:lnTo>
                  <a:pt x="1688830" y="18740"/>
                </a:lnTo>
                <a:lnTo>
                  <a:pt x="1644067" y="4844"/>
                </a:lnTo>
                <a:lnTo>
                  <a:pt x="1596008"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92"/>
          <p:cNvSpPr/>
          <p:nvPr/>
        </p:nvSpPr>
        <p:spPr>
          <a:xfrm>
            <a:off x="3279186" y="1232698"/>
            <a:ext cx="1288746" cy="838746"/>
          </a:xfrm>
          <a:custGeom>
            <a:rect b="b" l="l" r="r" t="t"/>
            <a:pathLst>
              <a:path extrusionOk="0" h="1590039" w="1834514">
                <a:moveTo>
                  <a:pt x="1596008" y="0"/>
                </a:moveTo>
                <a:lnTo>
                  <a:pt x="238455" y="0"/>
                </a:lnTo>
                <a:lnTo>
                  <a:pt x="190397" y="4844"/>
                </a:lnTo>
                <a:lnTo>
                  <a:pt x="145636" y="18740"/>
                </a:lnTo>
                <a:lnTo>
                  <a:pt x="105130" y="40727"/>
                </a:lnTo>
                <a:lnTo>
                  <a:pt x="69840" y="69846"/>
                </a:lnTo>
                <a:lnTo>
                  <a:pt x="40723" y="105139"/>
                </a:lnTo>
                <a:lnTo>
                  <a:pt x="18738" y="145646"/>
                </a:lnTo>
                <a:lnTo>
                  <a:pt x="4844" y="190409"/>
                </a:lnTo>
                <a:lnTo>
                  <a:pt x="0" y="238467"/>
                </a:lnTo>
                <a:lnTo>
                  <a:pt x="0" y="1351292"/>
                </a:lnTo>
                <a:lnTo>
                  <a:pt x="4844" y="1399350"/>
                </a:lnTo>
                <a:lnTo>
                  <a:pt x="18738" y="1444111"/>
                </a:lnTo>
                <a:lnTo>
                  <a:pt x="40723" y="1484616"/>
                </a:lnTo>
                <a:lnTo>
                  <a:pt x="69840" y="1519907"/>
                </a:lnTo>
                <a:lnTo>
                  <a:pt x="105130" y="1549024"/>
                </a:lnTo>
                <a:lnTo>
                  <a:pt x="145636" y="1571009"/>
                </a:lnTo>
                <a:lnTo>
                  <a:pt x="190397" y="1584903"/>
                </a:lnTo>
                <a:lnTo>
                  <a:pt x="238455" y="1589747"/>
                </a:lnTo>
                <a:lnTo>
                  <a:pt x="1596008" y="1589747"/>
                </a:lnTo>
                <a:lnTo>
                  <a:pt x="1644067" y="1584903"/>
                </a:lnTo>
                <a:lnTo>
                  <a:pt x="1688830" y="1571009"/>
                </a:lnTo>
                <a:lnTo>
                  <a:pt x="1729337" y="1549024"/>
                </a:lnTo>
                <a:lnTo>
                  <a:pt x="1764630" y="1519907"/>
                </a:lnTo>
                <a:lnTo>
                  <a:pt x="1793749" y="1484616"/>
                </a:lnTo>
                <a:lnTo>
                  <a:pt x="1815736" y="1444111"/>
                </a:lnTo>
                <a:lnTo>
                  <a:pt x="1829631" y="1399350"/>
                </a:lnTo>
                <a:lnTo>
                  <a:pt x="1834476" y="1351292"/>
                </a:lnTo>
                <a:lnTo>
                  <a:pt x="1834476" y="238467"/>
                </a:lnTo>
                <a:lnTo>
                  <a:pt x="1829631" y="190409"/>
                </a:lnTo>
                <a:lnTo>
                  <a:pt x="1815736" y="145646"/>
                </a:lnTo>
                <a:lnTo>
                  <a:pt x="1793749" y="105139"/>
                </a:lnTo>
                <a:lnTo>
                  <a:pt x="1764630" y="69846"/>
                </a:lnTo>
                <a:lnTo>
                  <a:pt x="1729337" y="40727"/>
                </a:lnTo>
                <a:lnTo>
                  <a:pt x="1688830" y="18740"/>
                </a:lnTo>
                <a:lnTo>
                  <a:pt x="1644067" y="4844"/>
                </a:lnTo>
                <a:lnTo>
                  <a:pt x="1596008"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92"/>
          <p:cNvSpPr/>
          <p:nvPr/>
        </p:nvSpPr>
        <p:spPr>
          <a:xfrm>
            <a:off x="4582760" y="1232698"/>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92"/>
          <p:cNvSpPr/>
          <p:nvPr/>
        </p:nvSpPr>
        <p:spPr>
          <a:xfrm>
            <a:off x="2100539" y="147589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92"/>
          <p:cNvSpPr/>
          <p:nvPr/>
        </p:nvSpPr>
        <p:spPr>
          <a:xfrm>
            <a:off x="2623033"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92"/>
          <p:cNvSpPr/>
          <p:nvPr/>
        </p:nvSpPr>
        <p:spPr>
          <a:xfrm>
            <a:off x="3404113" y="147589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92"/>
          <p:cNvSpPr/>
          <p:nvPr/>
        </p:nvSpPr>
        <p:spPr>
          <a:xfrm>
            <a:off x="3926616" y="1475890"/>
            <a:ext cx="517461" cy="352381"/>
          </a:xfrm>
          <a:custGeom>
            <a:rect b="b" l="l" r="r" t="t"/>
            <a:pathLst>
              <a:path extrusionOk="0" h="668020" w="736600">
                <a:moveTo>
                  <a:pt x="0" y="0"/>
                </a:moveTo>
                <a:lnTo>
                  <a:pt x="736003" y="0"/>
                </a:lnTo>
                <a:lnTo>
                  <a:pt x="736003"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92"/>
          <p:cNvSpPr/>
          <p:nvPr/>
        </p:nvSpPr>
        <p:spPr>
          <a:xfrm>
            <a:off x="4707686" y="147589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92"/>
          <p:cNvSpPr/>
          <p:nvPr/>
        </p:nvSpPr>
        <p:spPr>
          <a:xfrm>
            <a:off x="5230189" y="147589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92"/>
          <p:cNvSpPr/>
          <p:nvPr/>
        </p:nvSpPr>
        <p:spPr>
          <a:xfrm>
            <a:off x="672033" y="1232698"/>
            <a:ext cx="1288746" cy="838746"/>
          </a:xfrm>
          <a:custGeom>
            <a:rect b="b" l="l" r="r" t="t"/>
            <a:pathLst>
              <a:path extrusionOk="0" h="1590039" w="1834514">
                <a:moveTo>
                  <a:pt x="1596016" y="0"/>
                </a:moveTo>
                <a:lnTo>
                  <a:pt x="238462" y="0"/>
                </a:lnTo>
                <a:lnTo>
                  <a:pt x="190404" y="4844"/>
                </a:lnTo>
                <a:lnTo>
                  <a:pt x="145642" y="18740"/>
                </a:lnTo>
                <a:lnTo>
                  <a:pt x="105136" y="40727"/>
                </a:lnTo>
                <a:lnTo>
                  <a:pt x="69844" y="69846"/>
                </a:lnTo>
                <a:lnTo>
                  <a:pt x="40725" y="105139"/>
                </a:lnTo>
                <a:lnTo>
                  <a:pt x="18739" y="145646"/>
                </a:lnTo>
                <a:lnTo>
                  <a:pt x="4844" y="190409"/>
                </a:lnTo>
                <a:lnTo>
                  <a:pt x="0" y="238467"/>
                </a:lnTo>
                <a:lnTo>
                  <a:pt x="0" y="1351292"/>
                </a:lnTo>
                <a:lnTo>
                  <a:pt x="4844" y="1399350"/>
                </a:lnTo>
                <a:lnTo>
                  <a:pt x="18739" y="1444111"/>
                </a:lnTo>
                <a:lnTo>
                  <a:pt x="40725" y="1484616"/>
                </a:lnTo>
                <a:lnTo>
                  <a:pt x="69844" y="1519907"/>
                </a:lnTo>
                <a:lnTo>
                  <a:pt x="105136" y="1549024"/>
                </a:lnTo>
                <a:lnTo>
                  <a:pt x="145642" y="1571009"/>
                </a:lnTo>
                <a:lnTo>
                  <a:pt x="190404" y="1584903"/>
                </a:lnTo>
                <a:lnTo>
                  <a:pt x="238462" y="1589747"/>
                </a:lnTo>
                <a:lnTo>
                  <a:pt x="1596016" y="1589747"/>
                </a:lnTo>
                <a:lnTo>
                  <a:pt x="1644075" y="1584903"/>
                </a:lnTo>
                <a:lnTo>
                  <a:pt x="1688837" y="1571009"/>
                </a:lnTo>
                <a:lnTo>
                  <a:pt x="1729344" y="1549024"/>
                </a:lnTo>
                <a:lnTo>
                  <a:pt x="1764637" y="1519907"/>
                </a:lnTo>
                <a:lnTo>
                  <a:pt x="1793757" y="1484616"/>
                </a:lnTo>
                <a:lnTo>
                  <a:pt x="1815744" y="1444111"/>
                </a:lnTo>
                <a:lnTo>
                  <a:pt x="1829639" y="1399350"/>
                </a:lnTo>
                <a:lnTo>
                  <a:pt x="1834484" y="1351292"/>
                </a:lnTo>
                <a:lnTo>
                  <a:pt x="1834484" y="238467"/>
                </a:lnTo>
                <a:lnTo>
                  <a:pt x="1829639" y="190409"/>
                </a:lnTo>
                <a:lnTo>
                  <a:pt x="1815744" y="145646"/>
                </a:lnTo>
                <a:lnTo>
                  <a:pt x="1793757" y="105139"/>
                </a:lnTo>
                <a:lnTo>
                  <a:pt x="1764637" y="69846"/>
                </a:lnTo>
                <a:lnTo>
                  <a:pt x="1729344" y="40727"/>
                </a:lnTo>
                <a:lnTo>
                  <a:pt x="1688837" y="18740"/>
                </a:lnTo>
                <a:lnTo>
                  <a:pt x="1644075" y="4844"/>
                </a:lnTo>
                <a:lnTo>
                  <a:pt x="1596016"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92"/>
          <p:cNvSpPr/>
          <p:nvPr/>
        </p:nvSpPr>
        <p:spPr>
          <a:xfrm>
            <a:off x="796965"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92"/>
          <p:cNvSpPr/>
          <p:nvPr/>
        </p:nvSpPr>
        <p:spPr>
          <a:xfrm>
            <a:off x="1319459"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92"/>
          <p:cNvSpPr/>
          <p:nvPr/>
        </p:nvSpPr>
        <p:spPr>
          <a:xfrm>
            <a:off x="4398417" y="3569453"/>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92"/>
          <p:cNvSpPr/>
          <p:nvPr/>
        </p:nvSpPr>
        <p:spPr>
          <a:xfrm>
            <a:off x="4398423" y="272869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9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sz="3000">
                <a:latin typeface="Proxima Nova"/>
                <a:ea typeface="Proxima Nova"/>
                <a:cs typeface="Proxima Nova"/>
                <a:sym typeface="Proxima Nova"/>
              </a:rPr>
              <a:t>External Hashing Example: Pass 1</a:t>
            </a:r>
            <a:endParaRPr sz="3000">
              <a:latin typeface="Proxima Nova"/>
              <a:ea typeface="Proxima Nova"/>
              <a:cs typeface="Proxima Nova"/>
              <a:sym typeface="Proxima Nova"/>
            </a:endParaRPr>
          </a:p>
        </p:txBody>
      </p:sp>
      <p:sp>
        <p:nvSpPr>
          <p:cNvPr id="1657" name="Google Shape;1657;p92"/>
          <p:cNvSpPr/>
          <p:nvPr/>
        </p:nvSpPr>
        <p:spPr>
          <a:xfrm>
            <a:off x="692144" y="3551853"/>
            <a:ext cx="517462" cy="352381"/>
          </a:xfrm>
          <a:custGeom>
            <a:rect b="b" l="l" r="r" t="t"/>
            <a:pathLst>
              <a:path extrusionOk="0" h="668020" w="736600">
                <a:moveTo>
                  <a:pt x="0" y="0"/>
                </a:moveTo>
                <a:lnTo>
                  <a:pt x="736003" y="0"/>
                </a:lnTo>
                <a:lnTo>
                  <a:pt x="736003"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92"/>
          <p:cNvSpPr/>
          <p:nvPr/>
        </p:nvSpPr>
        <p:spPr>
          <a:xfrm>
            <a:off x="1214638" y="3551853"/>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DCBD23">
              <a:alpha val="9372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92"/>
          <p:cNvSpPr txBox="1"/>
          <p:nvPr/>
        </p:nvSpPr>
        <p:spPr>
          <a:xfrm>
            <a:off x="6287350" y="2485506"/>
            <a:ext cx="2417700" cy="2220000"/>
          </a:xfrm>
          <a:prstGeom prst="rect">
            <a:avLst/>
          </a:prstGeom>
          <a:noFill/>
          <a:ln>
            <a:noFill/>
          </a:ln>
        </p:spPr>
        <p:txBody>
          <a:bodyPr anchorCtr="0" anchor="ctr" bIns="0" lIns="0" spcFirstLastPara="1" rIns="0" wrap="square" tIns="0">
            <a:noAutofit/>
          </a:bodyPr>
          <a:lstStyle/>
          <a:p>
            <a:pPr indent="0" lvl="0" marL="7971" marR="3188" rtl="0" algn="l">
              <a:lnSpc>
                <a:spcPct val="100699"/>
              </a:lnSpc>
              <a:spcBef>
                <a:spcPts val="0"/>
              </a:spcBef>
              <a:spcAft>
                <a:spcPts val="0"/>
              </a:spcAft>
              <a:buClr>
                <a:schemeClr val="dk1"/>
              </a:buClr>
              <a:buSzPts val="1500"/>
              <a:buFont typeface="Calibri"/>
              <a:buNone/>
            </a:pPr>
            <a:r>
              <a:rPr b="0" i="0" lang="en" sz="2000" u="none" cap="none" strike="noStrike">
                <a:solidFill>
                  <a:schemeClr val="dk1"/>
                </a:solidFill>
                <a:latin typeface="Proxima Nova"/>
                <a:ea typeface="Proxima Nova"/>
                <a:cs typeface="Proxima Nova"/>
                <a:sym typeface="Proxima Nova"/>
              </a:rPr>
              <a:t>Assign colors to 3 partitions  using our hash function:</a:t>
            </a:r>
            <a:endParaRPr b="0" i="0" sz="20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13"/>
              </a:spcBef>
              <a:spcAft>
                <a:spcPts val="0"/>
              </a:spcAft>
              <a:buClr>
                <a:schemeClr val="dk1"/>
              </a:buClr>
              <a:buSzPts val="1500"/>
              <a:buFont typeface="Calibri"/>
              <a:buNone/>
            </a:pPr>
            <a:r>
              <a:rPr b="0" i="0" lang="en" sz="2000" u="none" cap="none" strike="noStrike">
                <a:solidFill>
                  <a:schemeClr val="dk1"/>
                </a:solidFill>
                <a:latin typeface="Proxima Nova"/>
                <a:ea typeface="Proxima Nova"/>
                <a:cs typeface="Proxima Nova"/>
                <a:sym typeface="Proxima Nova"/>
              </a:rPr>
              <a:t>{</a:t>
            </a:r>
            <a:r>
              <a:rPr b="0" i="0" lang="en" sz="2000" u="none" cap="none" strike="noStrike">
                <a:solidFill>
                  <a:schemeClr val="dk1"/>
                </a:solidFill>
                <a:highlight>
                  <a:srgbClr val="B6D7A8"/>
                </a:highlight>
                <a:latin typeface="Proxima Nova"/>
                <a:ea typeface="Proxima Nova"/>
                <a:cs typeface="Proxima Nova"/>
                <a:sym typeface="Proxima Nova"/>
              </a:rPr>
              <a:t>G</a:t>
            </a:r>
            <a:r>
              <a:rPr b="0" i="0" lang="en" sz="2000" u="none" cap="none" strike="noStrike">
                <a:solidFill>
                  <a:schemeClr val="dk1"/>
                </a:solidFill>
                <a:latin typeface="Proxima Nova"/>
                <a:ea typeface="Proxima Nova"/>
                <a:cs typeface="Proxima Nova"/>
                <a:sym typeface="Proxima Nova"/>
              </a:rPr>
              <a:t>,</a:t>
            </a:r>
            <a:r>
              <a:rPr b="0" i="0" lang="en" sz="2000" u="none" cap="none" strike="noStrike">
                <a:solidFill>
                  <a:schemeClr val="dk1"/>
                </a:solidFill>
                <a:highlight>
                  <a:srgbClr val="B4A7D6"/>
                </a:highlight>
                <a:latin typeface="Proxima Nova"/>
                <a:ea typeface="Proxima Nova"/>
                <a:cs typeface="Proxima Nova"/>
                <a:sym typeface="Proxima Nova"/>
              </a:rPr>
              <a:t>P</a:t>
            </a:r>
            <a:r>
              <a:rPr b="0" i="0" lang="en" sz="2000" u="none" cap="none" strike="noStrike">
                <a:solidFill>
                  <a:schemeClr val="dk1"/>
                </a:solidFill>
                <a:latin typeface="Proxima Nova"/>
                <a:ea typeface="Proxima Nova"/>
                <a:cs typeface="Proxima Nova"/>
                <a:sym typeface="Proxima Nova"/>
              </a:rPr>
              <a:t>} → 1</a:t>
            </a:r>
            <a:endParaRPr b="0" i="0" sz="20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13"/>
              </a:spcBef>
              <a:spcAft>
                <a:spcPts val="0"/>
              </a:spcAft>
              <a:buClr>
                <a:schemeClr val="dk1"/>
              </a:buClr>
              <a:buSzPts val="1500"/>
              <a:buFont typeface="Calibri"/>
              <a:buNone/>
            </a:pPr>
            <a:r>
              <a:rPr b="0" i="0" lang="en" sz="2000" u="none" cap="none" strike="noStrike">
                <a:solidFill>
                  <a:schemeClr val="dk1"/>
                </a:solidFill>
                <a:latin typeface="Proxima Nova"/>
                <a:ea typeface="Proxima Nova"/>
                <a:cs typeface="Proxima Nova"/>
                <a:sym typeface="Proxima Nova"/>
              </a:rPr>
              <a:t>{</a:t>
            </a:r>
            <a:r>
              <a:rPr b="0" i="0" lang="en" sz="2000" u="none" cap="none" strike="noStrike">
                <a:solidFill>
                  <a:schemeClr val="dk1"/>
                </a:solidFill>
                <a:highlight>
                  <a:srgbClr val="A4C2F4"/>
                </a:highlight>
                <a:latin typeface="Proxima Nova"/>
                <a:ea typeface="Proxima Nova"/>
                <a:cs typeface="Proxima Nova"/>
                <a:sym typeface="Proxima Nova"/>
              </a:rPr>
              <a:t>B</a:t>
            </a:r>
            <a:r>
              <a:rPr b="0" i="0" lang="en" sz="2000" u="none" cap="none" strike="noStrike">
                <a:solidFill>
                  <a:schemeClr val="dk1"/>
                </a:solidFill>
                <a:latin typeface="Proxima Nova"/>
                <a:ea typeface="Proxima Nova"/>
                <a:cs typeface="Proxima Nova"/>
                <a:sym typeface="Proxima Nova"/>
              </a:rPr>
              <a:t>} → 2</a:t>
            </a:r>
            <a:endParaRPr b="0" i="0" sz="20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13"/>
              </a:spcBef>
              <a:spcAft>
                <a:spcPts val="0"/>
              </a:spcAft>
              <a:buClr>
                <a:schemeClr val="dk1"/>
              </a:buClr>
              <a:buSzPts val="1500"/>
              <a:buFont typeface="Calibri"/>
              <a:buNone/>
            </a:pPr>
            <a:r>
              <a:rPr b="0" i="0" lang="en" sz="2000" u="none" cap="none" strike="noStrike">
                <a:solidFill>
                  <a:schemeClr val="dk1"/>
                </a:solidFill>
                <a:latin typeface="Proxima Nova"/>
                <a:ea typeface="Proxima Nova"/>
                <a:cs typeface="Proxima Nova"/>
                <a:sym typeface="Proxima Nova"/>
              </a:rPr>
              <a:t>{</a:t>
            </a:r>
            <a:r>
              <a:rPr b="0" i="0" lang="en" sz="2000" u="none" cap="none" strike="noStrike">
                <a:solidFill>
                  <a:schemeClr val="dk1"/>
                </a:solidFill>
                <a:highlight>
                  <a:srgbClr val="EA9999"/>
                </a:highlight>
                <a:latin typeface="Proxima Nova"/>
                <a:ea typeface="Proxima Nova"/>
                <a:cs typeface="Proxima Nova"/>
                <a:sym typeface="Proxima Nova"/>
              </a:rPr>
              <a:t>R</a:t>
            </a:r>
            <a:r>
              <a:rPr b="0" i="0" lang="en" sz="20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highlight>
                  <a:srgbClr val="FFE599"/>
                </a:highlight>
                <a:latin typeface="Proxima Nova"/>
                <a:ea typeface="Proxima Nova"/>
                <a:cs typeface="Proxima Nova"/>
                <a:sym typeface="Proxima Nova"/>
              </a:rPr>
              <a:t>Y</a:t>
            </a:r>
            <a:r>
              <a:rPr b="0" i="0" lang="en" sz="2000" u="none" cap="none" strike="noStrike">
                <a:solidFill>
                  <a:schemeClr val="dk1"/>
                </a:solidFill>
                <a:latin typeface="Proxima Nova"/>
                <a:ea typeface="Proxima Nova"/>
                <a:cs typeface="Proxima Nova"/>
                <a:sym typeface="Proxima Nova"/>
              </a:rPr>
              <a:t>} → 3</a:t>
            </a:r>
            <a:endParaRPr b="0" i="0" sz="20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3" name="Shape 1663"/>
        <p:cNvGrpSpPr/>
        <p:nvPr/>
      </p:nvGrpSpPr>
      <p:grpSpPr>
        <a:xfrm>
          <a:off x="0" y="0"/>
          <a:ext cx="0" cy="0"/>
          <a:chOff x="0" y="0"/>
          <a:chExt cx="0" cy="0"/>
        </a:xfrm>
      </p:grpSpPr>
      <p:sp>
        <p:nvSpPr>
          <p:cNvPr id="1664" name="Google Shape;1664;p93"/>
          <p:cNvSpPr txBox="1"/>
          <p:nvPr/>
        </p:nvSpPr>
        <p:spPr>
          <a:xfrm>
            <a:off x="672014" y="2094786"/>
            <a:ext cx="1199400" cy="354000"/>
          </a:xfrm>
          <a:prstGeom prst="rect">
            <a:avLst/>
          </a:prstGeom>
          <a:noFill/>
          <a:ln>
            <a:noFill/>
          </a:ln>
        </p:spPr>
        <p:txBody>
          <a:bodyPr anchorCtr="0" anchor="t" bIns="0" lIns="0" spcFirstLastPara="1" rIns="0" wrap="square" tIns="0">
            <a:noAutofit/>
          </a:bodyPr>
          <a:lstStyle/>
          <a:p>
            <a:pPr indent="0" lvl="0" marL="7971" marR="0" rtl="0" algn="l">
              <a:lnSpc>
                <a:spcPct val="100000"/>
              </a:lnSpc>
              <a:spcBef>
                <a:spcPts val="0"/>
              </a:spcBef>
              <a:spcAft>
                <a:spcPts val="0"/>
              </a:spcAft>
              <a:buClr>
                <a:srgbClr val="000000"/>
              </a:buClr>
              <a:buSzPts val="2300"/>
              <a:buFont typeface="Calibri"/>
              <a:buNone/>
            </a:pPr>
            <a:r>
              <a:rPr b="0" i="0" lang="en" sz="2300" u="none" cap="none" strike="noStrike">
                <a:solidFill>
                  <a:srgbClr val="000000"/>
                </a:solidFill>
                <a:latin typeface="Proxima Nova"/>
                <a:ea typeface="Proxima Nova"/>
                <a:cs typeface="Proxima Nova"/>
                <a:sym typeface="Proxima Nova"/>
              </a:rPr>
              <a:t>N=6, B=4</a:t>
            </a:r>
            <a:endParaRPr b="0" i="0" sz="2300" u="none" cap="none" strike="noStrike">
              <a:solidFill>
                <a:srgbClr val="000000"/>
              </a:solidFill>
              <a:latin typeface="Proxima Nova"/>
              <a:ea typeface="Proxima Nova"/>
              <a:cs typeface="Proxima Nova"/>
              <a:sym typeface="Proxima Nova"/>
            </a:endParaRPr>
          </a:p>
        </p:txBody>
      </p:sp>
      <p:sp>
        <p:nvSpPr>
          <p:cNvPr id="1665" name="Google Shape;1665;p93"/>
          <p:cNvSpPr/>
          <p:nvPr/>
        </p:nvSpPr>
        <p:spPr>
          <a:xfrm>
            <a:off x="352941" y="2472094"/>
            <a:ext cx="5624271" cy="2511884"/>
          </a:xfrm>
          <a:custGeom>
            <a:rect b="b" l="l" r="r" t="t"/>
            <a:pathLst>
              <a:path extrusionOk="0" h="4761865" w="8006080">
                <a:moveTo>
                  <a:pt x="7291660" y="0"/>
                </a:moveTo>
                <a:lnTo>
                  <a:pt x="714212" y="0"/>
                </a:lnTo>
                <a:lnTo>
                  <a:pt x="665313" y="1647"/>
                </a:lnTo>
                <a:lnTo>
                  <a:pt x="617298" y="6519"/>
                </a:lnTo>
                <a:lnTo>
                  <a:pt x="570273" y="14510"/>
                </a:lnTo>
                <a:lnTo>
                  <a:pt x="524346" y="25512"/>
                </a:lnTo>
                <a:lnTo>
                  <a:pt x="479622" y="39419"/>
                </a:lnTo>
                <a:lnTo>
                  <a:pt x="436208" y="56125"/>
                </a:lnTo>
                <a:lnTo>
                  <a:pt x="394211" y="75524"/>
                </a:lnTo>
                <a:lnTo>
                  <a:pt x="353736" y="97510"/>
                </a:lnTo>
                <a:lnTo>
                  <a:pt x="314889" y="121975"/>
                </a:lnTo>
                <a:lnTo>
                  <a:pt x="277778" y="148813"/>
                </a:lnTo>
                <a:lnTo>
                  <a:pt x="242509" y="177919"/>
                </a:lnTo>
                <a:lnTo>
                  <a:pt x="209188" y="209186"/>
                </a:lnTo>
                <a:lnTo>
                  <a:pt x="177921" y="242507"/>
                </a:lnTo>
                <a:lnTo>
                  <a:pt x="148815" y="277776"/>
                </a:lnTo>
                <a:lnTo>
                  <a:pt x="121976" y="314887"/>
                </a:lnTo>
                <a:lnTo>
                  <a:pt x="97511" y="353733"/>
                </a:lnTo>
                <a:lnTo>
                  <a:pt x="75525" y="394208"/>
                </a:lnTo>
                <a:lnTo>
                  <a:pt x="56126" y="436206"/>
                </a:lnTo>
                <a:lnTo>
                  <a:pt x="39419" y="479620"/>
                </a:lnTo>
                <a:lnTo>
                  <a:pt x="25512" y="524343"/>
                </a:lnTo>
                <a:lnTo>
                  <a:pt x="14510" y="570271"/>
                </a:lnTo>
                <a:lnTo>
                  <a:pt x="6519" y="617295"/>
                </a:lnTo>
                <a:lnTo>
                  <a:pt x="1647" y="665310"/>
                </a:lnTo>
                <a:lnTo>
                  <a:pt x="0" y="714209"/>
                </a:lnTo>
                <a:lnTo>
                  <a:pt x="0" y="4047208"/>
                </a:lnTo>
                <a:lnTo>
                  <a:pt x="1647" y="4096107"/>
                </a:lnTo>
                <a:lnTo>
                  <a:pt x="6519" y="4144122"/>
                </a:lnTo>
                <a:lnTo>
                  <a:pt x="14510" y="4191147"/>
                </a:lnTo>
                <a:lnTo>
                  <a:pt x="25512" y="4237074"/>
                </a:lnTo>
                <a:lnTo>
                  <a:pt x="39419" y="4281798"/>
                </a:lnTo>
                <a:lnTo>
                  <a:pt x="56126" y="4325212"/>
                </a:lnTo>
                <a:lnTo>
                  <a:pt x="75525" y="4367210"/>
                </a:lnTo>
                <a:lnTo>
                  <a:pt x="97511" y="4407685"/>
                </a:lnTo>
                <a:lnTo>
                  <a:pt x="121976" y="4446531"/>
                </a:lnTo>
                <a:lnTo>
                  <a:pt x="148815" y="4483642"/>
                </a:lnTo>
                <a:lnTo>
                  <a:pt x="177921" y="4518912"/>
                </a:lnTo>
                <a:lnTo>
                  <a:pt x="209188" y="4552233"/>
                </a:lnTo>
                <a:lnTo>
                  <a:pt x="242509" y="4583500"/>
                </a:lnTo>
                <a:lnTo>
                  <a:pt x="277778" y="4612606"/>
                </a:lnTo>
                <a:lnTo>
                  <a:pt x="314889" y="4639445"/>
                </a:lnTo>
                <a:lnTo>
                  <a:pt x="353736" y="4663910"/>
                </a:lnTo>
                <a:lnTo>
                  <a:pt x="394211" y="4685896"/>
                </a:lnTo>
                <a:lnTo>
                  <a:pt x="436208" y="4705295"/>
                </a:lnTo>
                <a:lnTo>
                  <a:pt x="479622" y="4722001"/>
                </a:lnTo>
                <a:lnTo>
                  <a:pt x="524346" y="4735909"/>
                </a:lnTo>
                <a:lnTo>
                  <a:pt x="570273" y="4746911"/>
                </a:lnTo>
                <a:lnTo>
                  <a:pt x="617298" y="4754901"/>
                </a:lnTo>
                <a:lnTo>
                  <a:pt x="665313" y="4759774"/>
                </a:lnTo>
                <a:lnTo>
                  <a:pt x="714212" y="4761421"/>
                </a:lnTo>
                <a:lnTo>
                  <a:pt x="7291660" y="4761421"/>
                </a:lnTo>
                <a:lnTo>
                  <a:pt x="7340559" y="4759774"/>
                </a:lnTo>
                <a:lnTo>
                  <a:pt x="7388575" y="4754901"/>
                </a:lnTo>
                <a:lnTo>
                  <a:pt x="7435599" y="4746911"/>
                </a:lnTo>
                <a:lnTo>
                  <a:pt x="7481526" y="4735909"/>
                </a:lnTo>
                <a:lnTo>
                  <a:pt x="7526250" y="4722001"/>
                </a:lnTo>
                <a:lnTo>
                  <a:pt x="7569664" y="4705295"/>
                </a:lnTo>
                <a:lnTo>
                  <a:pt x="7611661" y="4685896"/>
                </a:lnTo>
                <a:lnTo>
                  <a:pt x="7652136" y="4663910"/>
                </a:lnTo>
                <a:lnTo>
                  <a:pt x="7690983" y="4639445"/>
                </a:lnTo>
                <a:lnTo>
                  <a:pt x="7728093" y="4612606"/>
                </a:lnTo>
                <a:lnTo>
                  <a:pt x="7763362" y="4583500"/>
                </a:lnTo>
                <a:lnTo>
                  <a:pt x="7796683" y="4552233"/>
                </a:lnTo>
                <a:lnTo>
                  <a:pt x="7827950" y="4518912"/>
                </a:lnTo>
                <a:lnTo>
                  <a:pt x="7857056" y="4483642"/>
                </a:lnTo>
                <a:lnTo>
                  <a:pt x="7883895" y="4446531"/>
                </a:lnTo>
                <a:lnTo>
                  <a:pt x="7908360" y="4407685"/>
                </a:lnTo>
                <a:lnTo>
                  <a:pt x="7930345" y="4367210"/>
                </a:lnTo>
                <a:lnTo>
                  <a:pt x="7949744" y="4325212"/>
                </a:lnTo>
                <a:lnTo>
                  <a:pt x="7966450" y="4281798"/>
                </a:lnTo>
                <a:lnTo>
                  <a:pt x="7980358" y="4237074"/>
                </a:lnTo>
                <a:lnTo>
                  <a:pt x="7991360" y="4191147"/>
                </a:lnTo>
                <a:lnTo>
                  <a:pt x="7999350" y="4144122"/>
                </a:lnTo>
                <a:lnTo>
                  <a:pt x="8004222" y="4096107"/>
                </a:lnTo>
                <a:lnTo>
                  <a:pt x="8005870" y="4047208"/>
                </a:lnTo>
                <a:lnTo>
                  <a:pt x="8005870" y="714209"/>
                </a:lnTo>
                <a:lnTo>
                  <a:pt x="8004222" y="665310"/>
                </a:lnTo>
                <a:lnTo>
                  <a:pt x="7999350" y="617295"/>
                </a:lnTo>
                <a:lnTo>
                  <a:pt x="7991360" y="570271"/>
                </a:lnTo>
                <a:lnTo>
                  <a:pt x="7980358" y="524343"/>
                </a:lnTo>
                <a:lnTo>
                  <a:pt x="7966450" y="479620"/>
                </a:lnTo>
                <a:lnTo>
                  <a:pt x="7949744" y="436206"/>
                </a:lnTo>
                <a:lnTo>
                  <a:pt x="7930345" y="394208"/>
                </a:lnTo>
                <a:lnTo>
                  <a:pt x="7908360" y="353733"/>
                </a:lnTo>
                <a:lnTo>
                  <a:pt x="7883895" y="314887"/>
                </a:lnTo>
                <a:lnTo>
                  <a:pt x="7857056" y="277776"/>
                </a:lnTo>
                <a:lnTo>
                  <a:pt x="7827950" y="242507"/>
                </a:lnTo>
                <a:lnTo>
                  <a:pt x="7796683" y="209186"/>
                </a:lnTo>
                <a:lnTo>
                  <a:pt x="7763362" y="177919"/>
                </a:lnTo>
                <a:lnTo>
                  <a:pt x="7728093" y="148813"/>
                </a:lnTo>
                <a:lnTo>
                  <a:pt x="7690983" y="121975"/>
                </a:lnTo>
                <a:lnTo>
                  <a:pt x="7652136" y="97510"/>
                </a:lnTo>
                <a:lnTo>
                  <a:pt x="7611661" y="75524"/>
                </a:lnTo>
                <a:lnTo>
                  <a:pt x="7569664" y="56125"/>
                </a:lnTo>
                <a:lnTo>
                  <a:pt x="7526250" y="39419"/>
                </a:lnTo>
                <a:lnTo>
                  <a:pt x="7481526" y="25512"/>
                </a:lnTo>
                <a:lnTo>
                  <a:pt x="7435599" y="14510"/>
                </a:lnTo>
                <a:lnTo>
                  <a:pt x="7388575" y="6519"/>
                </a:lnTo>
                <a:lnTo>
                  <a:pt x="7340559" y="1647"/>
                </a:lnTo>
                <a:lnTo>
                  <a:pt x="7291660" y="0"/>
                </a:lnTo>
                <a:close/>
              </a:path>
            </a:pathLst>
          </a:custGeom>
          <a:solidFill>
            <a:srgbClr val="F5D328">
              <a:alpha val="1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93"/>
          <p:cNvSpPr/>
          <p:nvPr/>
        </p:nvSpPr>
        <p:spPr>
          <a:xfrm>
            <a:off x="567209" y="3308375"/>
            <a:ext cx="1288746" cy="838746"/>
          </a:xfrm>
          <a:custGeom>
            <a:rect b="b" l="l" r="r" t="t"/>
            <a:pathLst>
              <a:path extrusionOk="0" h="1590040" w="1834514">
                <a:moveTo>
                  <a:pt x="1596014" y="0"/>
                </a:moveTo>
                <a:lnTo>
                  <a:pt x="238462" y="0"/>
                </a:lnTo>
                <a:lnTo>
                  <a:pt x="190404" y="4844"/>
                </a:lnTo>
                <a:lnTo>
                  <a:pt x="145642" y="18738"/>
                </a:lnTo>
                <a:lnTo>
                  <a:pt x="105136" y="40724"/>
                </a:lnTo>
                <a:lnTo>
                  <a:pt x="69844" y="69842"/>
                </a:lnTo>
                <a:lnTo>
                  <a:pt x="40725" y="105134"/>
                </a:lnTo>
                <a:lnTo>
                  <a:pt x="18739" y="145641"/>
                </a:lnTo>
                <a:lnTo>
                  <a:pt x="4844" y="190405"/>
                </a:lnTo>
                <a:lnTo>
                  <a:pt x="0" y="238467"/>
                </a:lnTo>
                <a:lnTo>
                  <a:pt x="0" y="1351292"/>
                </a:lnTo>
                <a:lnTo>
                  <a:pt x="4844" y="1399350"/>
                </a:lnTo>
                <a:lnTo>
                  <a:pt x="18739" y="1444111"/>
                </a:lnTo>
                <a:lnTo>
                  <a:pt x="40725" y="1484616"/>
                </a:lnTo>
                <a:lnTo>
                  <a:pt x="69844" y="1519907"/>
                </a:lnTo>
                <a:lnTo>
                  <a:pt x="105136" y="1549024"/>
                </a:lnTo>
                <a:lnTo>
                  <a:pt x="145642" y="1571009"/>
                </a:lnTo>
                <a:lnTo>
                  <a:pt x="190404" y="1584903"/>
                </a:lnTo>
                <a:lnTo>
                  <a:pt x="238462" y="1589747"/>
                </a:lnTo>
                <a:lnTo>
                  <a:pt x="1596014" y="1589747"/>
                </a:lnTo>
                <a:lnTo>
                  <a:pt x="1644072" y="1584903"/>
                </a:lnTo>
                <a:lnTo>
                  <a:pt x="1688835" y="1571009"/>
                </a:lnTo>
                <a:lnTo>
                  <a:pt x="1729342" y="1549024"/>
                </a:lnTo>
                <a:lnTo>
                  <a:pt x="1764635" y="1519907"/>
                </a:lnTo>
                <a:lnTo>
                  <a:pt x="1793754" y="1484616"/>
                </a:lnTo>
                <a:lnTo>
                  <a:pt x="1815741" y="1444111"/>
                </a:lnTo>
                <a:lnTo>
                  <a:pt x="1829637" y="1399350"/>
                </a:lnTo>
                <a:lnTo>
                  <a:pt x="1834481" y="1351292"/>
                </a:lnTo>
                <a:lnTo>
                  <a:pt x="1834481" y="238467"/>
                </a:lnTo>
                <a:lnTo>
                  <a:pt x="1829637" y="190405"/>
                </a:lnTo>
                <a:lnTo>
                  <a:pt x="1815741" y="145641"/>
                </a:lnTo>
                <a:lnTo>
                  <a:pt x="1793754" y="105134"/>
                </a:lnTo>
                <a:lnTo>
                  <a:pt x="1764635" y="69842"/>
                </a:lnTo>
                <a:lnTo>
                  <a:pt x="1729342" y="40724"/>
                </a:lnTo>
                <a:lnTo>
                  <a:pt x="1688835" y="18738"/>
                </a:lnTo>
                <a:lnTo>
                  <a:pt x="1644072" y="4844"/>
                </a:lnTo>
                <a:lnTo>
                  <a:pt x="1596014"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93"/>
          <p:cNvSpPr/>
          <p:nvPr/>
        </p:nvSpPr>
        <p:spPr>
          <a:xfrm>
            <a:off x="4271507" y="2485495"/>
            <a:ext cx="1288747" cy="838746"/>
          </a:xfrm>
          <a:custGeom>
            <a:rect b="b" l="l" r="r" t="t"/>
            <a:pathLst>
              <a:path extrusionOk="0" h="1590039" w="1834515">
                <a:moveTo>
                  <a:pt x="1596021" y="0"/>
                </a:moveTo>
                <a:lnTo>
                  <a:pt x="238467" y="0"/>
                </a:lnTo>
                <a:lnTo>
                  <a:pt x="190405" y="4844"/>
                </a:lnTo>
                <a:lnTo>
                  <a:pt x="145641" y="18738"/>
                </a:lnTo>
                <a:lnTo>
                  <a:pt x="105134" y="40723"/>
                </a:lnTo>
                <a:lnTo>
                  <a:pt x="69842" y="69840"/>
                </a:lnTo>
                <a:lnTo>
                  <a:pt x="40724" y="105130"/>
                </a:lnTo>
                <a:lnTo>
                  <a:pt x="18738" y="145636"/>
                </a:lnTo>
                <a:lnTo>
                  <a:pt x="4844" y="190397"/>
                </a:lnTo>
                <a:lnTo>
                  <a:pt x="0" y="238455"/>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93"/>
          <p:cNvSpPr/>
          <p:nvPr/>
        </p:nvSpPr>
        <p:spPr>
          <a:xfrm>
            <a:off x="4262577" y="3326277"/>
            <a:ext cx="1288747" cy="838746"/>
          </a:xfrm>
          <a:custGeom>
            <a:rect b="b" l="l" r="r" t="t"/>
            <a:pathLst>
              <a:path extrusionOk="0" h="1590040" w="1834515">
                <a:moveTo>
                  <a:pt x="1596021" y="0"/>
                </a:moveTo>
                <a:lnTo>
                  <a:pt x="238467" y="0"/>
                </a:lnTo>
                <a:lnTo>
                  <a:pt x="190405" y="4844"/>
                </a:lnTo>
                <a:lnTo>
                  <a:pt x="145641" y="18738"/>
                </a:lnTo>
                <a:lnTo>
                  <a:pt x="105134" y="40723"/>
                </a:lnTo>
                <a:lnTo>
                  <a:pt x="69842" y="69840"/>
                </a:lnTo>
                <a:lnTo>
                  <a:pt x="40724" y="105130"/>
                </a:lnTo>
                <a:lnTo>
                  <a:pt x="18738" y="145636"/>
                </a:lnTo>
                <a:lnTo>
                  <a:pt x="4844" y="190397"/>
                </a:lnTo>
                <a:lnTo>
                  <a:pt x="0" y="238455"/>
                </a:lnTo>
                <a:lnTo>
                  <a:pt x="0" y="1351280"/>
                </a:lnTo>
                <a:lnTo>
                  <a:pt x="4844" y="1399342"/>
                </a:lnTo>
                <a:lnTo>
                  <a:pt x="18738" y="1444106"/>
                </a:lnTo>
                <a:lnTo>
                  <a:pt x="40724" y="1484613"/>
                </a:lnTo>
                <a:lnTo>
                  <a:pt x="69842" y="1519905"/>
                </a:lnTo>
                <a:lnTo>
                  <a:pt x="105134" y="1549023"/>
                </a:lnTo>
                <a:lnTo>
                  <a:pt x="145641" y="1571009"/>
                </a:lnTo>
                <a:lnTo>
                  <a:pt x="190405" y="1584903"/>
                </a:lnTo>
                <a:lnTo>
                  <a:pt x="238467" y="1589747"/>
                </a:lnTo>
                <a:lnTo>
                  <a:pt x="1596021" y="1589747"/>
                </a:lnTo>
                <a:lnTo>
                  <a:pt x="1644079" y="1584903"/>
                </a:lnTo>
                <a:lnTo>
                  <a:pt x="1688840" y="1571009"/>
                </a:lnTo>
                <a:lnTo>
                  <a:pt x="1729345" y="1549023"/>
                </a:lnTo>
                <a:lnTo>
                  <a:pt x="1764636" y="1519905"/>
                </a:lnTo>
                <a:lnTo>
                  <a:pt x="1793753" y="1484613"/>
                </a:lnTo>
                <a:lnTo>
                  <a:pt x="1815738" y="1444106"/>
                </a:lnTo>
                <a:lnTo>
                  <a:pt x="1829632" y="1399342"/>
                </a:lnTo>
                <a:lnTo>
                  <a:pt x="1834476" y="1351280"/>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93"/>
          <p:cNvSpPr/>
          <p:nvPr/>
        </p:nvSpPr>
        <p:spPr>
          <a:xfrm>
            <a:off x="4253647" y="4167059"/>
            <a:ext cx="1288747" cy="838746"/>
          </a:xfrm>
          <a:custGeom>
            <a:rect b="b" l="l" r="r" t="t"/>
            <a:pathLst>
              <a:path extrusionOk="0" h="1590040" w="1834515">
                <a:moveTo>
                  <a:pt x="1596021" y="0"/>
                </a:moveTo>
                <a:lnTo>
                  <a:pt x="238467" y="0"/>
                </a:lnTo>
                <a:lnTo>
                  <a:pt x="190409" y="4844"/>
                </a:lnTo>
                <a:lnTo>
                  <a:pt x="145646" y="18738"/>
                </a:lnTo>
                <a:lnTo>
                  <a:pt x="105139" y="40723"/>
                </a:lnTo>
                <a:lnTo>
                  <a:pt x="69846" y="69840"/>
                </a:lnTo>
                <a:lnTo>
                  <a:pt x="40727" y="105130"/>
                </a:lnTo>
                <a:lnTo>
                  <a:pt x="18740" y="145636"/>
                </a:lnTo>
                <a:lnTo>
                  <a:pt x="4844" y="190397"/>
                </a:lnTo>
                <a:lnTo>
                  <a:pt x="0" y="238455"/>
                </a:lnTo>
                <a:lnTo>
                  <a:pt x="0" y="1351285"/>
                </a:lnTo>
                <a:lnTo>
                  <a:pt x="4844" y="1399343"/>
                </a:lnTo>
                <a:lnTo>
                  <a:pt x="18740" y="1444105"/>
                </a:lnTo>
                <a:lnTo>
                  <a:pt x="40727" y="1484611"/>
                </a:lnTo>
                <a:lnTo>
                  <a:pt x="69846" y="1519903"/>
                </a:lnTo>
                <a:lnTo>
                  <a:pt x="105139" y="1549022"/>
                </a:lnTo>
                <a:lnTo>
                  <a:pt x="145646" y="1571008"/>
                </a:lnTo>
                <a:lnTo>
                  <a:pt x="190409" y="1584903"/>
                </a:lnTo>
                <a:lnTo>
                  <a:pt x="238467" y="1589747"/>
                </a:lnTo>
                <a:lnTo>
                  <a:pt x="1596021" y="1589747"/>
                </a:lnTo>
                <a:lnTo>
                  <a:pt x="1644079" y="1584903"/>
                </a:lnTo>
                <a:lnTo>
                  <a:pt x="1688840" y="1571008"/>
                </a:lnTo>
                <a:lnTo>
                  <a:pt x="1729345" y="1549022"/>
                </a:lnTo>
                <a:lnTo>
                  <a:pt x="1764636" y="1519903"/>
                </a:lnTo>
                <a:lnTo>
                  <a:pt x="1793753" y="1484611"/>
                </a:lnTo>
                <a:lnTo>
                  <a:pt x="1815738" y="1444105"/>
                </a:lnTo>
                <a:lnTo>
                  <a:pt x="1829632" y="1399343"/>
                </a:lnTo>
                <a:lnTo>
                  <a:pt x="1834476" y="1351285"/>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93"/>
          <p:cNvSpPr/>
          <p:nvPr/>
        </p:nvSpPr>
        <p:spPr>
          <a:xfrm>
            <a:off x="1975612" y="1232698"/>
            <a:ext cx="1288746" cy="838746"/>
          </a:xfrm>
          <a:custGeom>
            <a:rect b="b" l="l" r="r" t="t"/>
            <a:pathLst>
              <a:path extrusionOk="0" h="1590039" w="1834514">
                <a:moveTo>
                  <a:pt x="1596008" y="0"/>
                </a:moveTo>
                <a:lnTo>
                  <a:pt x="238455" y="0"/>
                </a:lnTo>
                <a:lnTo>
                  <a:pt x="190397" y="4844"/>
                </a:lnTo>
                <a:lnTo>
                  <a:pt x="145636" y="18740"/>
                </a:lnTo>
                <a:lnTo>
                  <a:pt x="105130" y="40727"/>
                </a:lnTo>
                <a:lnTo>
                  <a:pt x="69840" y="69846"/>
                </a:lnTo>
                <a:lnTo>
                  <a:pt x="40723" y="105139"/>
                </a:lnTo>
                <a:lnTo>
                  <a:pt x="18738" y="145646"/>
                </a:lnTo>
                <a:lnTo>
                  <a:pt x="4844" y="190409"/>
                </a:lnTo>
                <a:lnTo>
                  <a:pt x="0" y="238467"/>
                </a:lnTo>
                <a:lnTo>
                  <a:pt x="0" y="1351292"/>
                </a:lnTo>
                <a:lnTo>
                  <a:pt x="4844" y="1399350"/>
                </a:lnTo>
                <a:lnTo>
                  <a:pt x="18738" y="1444111"/>
                </a:lnTo>
                <a:lnTo>
                  <a:pt x="40723" y="1484616"/>
                </a:lnTo>
                <a:lnTo>
                  <a:pt x="69840" y="1519907"/>
                </a:lnTo>
                <a:lnTo>
                  <a:pt x="105130" y="1549024"/>
                </a:lnTo>
                <a:lnTo>
                  <a:pt x="145636" y="1571009"/>
                </a:lnTo>
                <a:lnTo>
                  <a:pt x="190397" y="1584903"/>
                </a:lnTo>
                <a:lnTo>
                  <a:pt x="238455" y="1589747"/>
                </a:lnTo>
                <a:lnTo>
                  <a:pt x="1596008" y="1589747"/>
                </a:lnTo>
                <a:lnTo>
                  <a:pt x="1644067" y="1584903"/>
                </a:lnTo>
                <a:lnTo>
                  <a:pt x="1688830" y="1571009"/>
                </a:lnTo>
                <a:lnTo>
                  <a:pt x="1729337" y="1549024"/>
                </a:lnTo>
                <a:lnTo>
                  <a:pt x="1764630" y="1519907"/>
                </a:lnTo>
                <a:lnTo>
                  <a:pt x="1793749" y="1484616"/>
                </a:lnTo>
                <a:lnTo>
                  <a:pt x="1815736" y="1444111"/>
                </a:lnTo>
                <a:lnTo>
                  <a:pt x="1829631" y="1399350"/>
                </a:lnTo>
                <a:lnTo>
                  <a:pt x="1834476" y="1351292"/>
                </a:lnTo>
                <a:lnTo>
                  <a:pt x="1834476" y="238467"/>
                </a:lnTo>
                <a:lnTo>
                  <a:pt x="1829631" y="190409"/>
                </a:lnTo>
                <a:lnTo>
                  <a:pt x="1815736" y="145646"/>
                </a:lnTo>
                <a:lnTo>
                  <a:pt x="1793749" y="105139"/>
                </a:lnTo>
                <a:lnTo>
                  <a:pt x="1764630" y="69846"/>
                </a:lnTo>
                <a:lnTo>
                  <a:pt x="1729337" y="40727"/>
                </a:lnTo>
                <a:lnTo>
                  <a:pt x="1688830" y="18740"/>
                </a:lnTo>
                <a:lnTo>
                  <a:pt x="1644067" y="4844"/>
                </a:lnTo>
                <a:lnTo>
                  <a:pt x="1596008"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93"/>
          <p:cNvSpPr/>
          <p:nvPr/>
        </p:nvSpPr>
        <p:spPr>
          <a:xfrm>
            <a:off x="3279186" y="1232698"/>
            <a:ext cx="1288746" cy="838746"/>
          </a:xfrm>
          <a:custGeom>
            <a:rect b="b" l="l" r="r" t="t"/>
            <a:pathLst>
              <a:path extrusionOk="0" h="1590039" w="1834514">
                <a:moveTo>
                  <a:pt x="1596008" y="0"/>
                </a:moveTo>
                <a:lnTo>
                  <a:pt x="238455" y="0"/>
                </a:lnTo>
                <a:lnTo>
                  <a:pt x="190397" y="4844"/>
                </a:lnTo>
                <a:lnTo>
                  <a:pt x="145636" y="18740"/>
                </a:lnTo>
                <a:lnTo>
                  <a:pt x="105130" y="40727"/>
                </a:lnTo>
                <a:lnTo>
                  <a:pt x="69840" y="69846"/>
                </a:lnTo>
                <a:lnTo>
                  <a:pt x="40723" y="105139"/>
                </a:lnTo>
                <a:lnTo>
                  <a:pt x="18738" y="145646"/>
                </a:lnTo>
                <a:lnTo>
                  <a:pt x="4844" y="190409"/>
                </a:lnTo>
                <a:lnTo>
                  <a:pt x="0" y="238467"/>
                </a:lnTo>
                <a:lnTo>
                  <a:pt x="0" y="1351292"/>
                </a:lnTo>
                <a:lnTo>
                  <a:pt x="4844" y="1399350"/>
                </a:lnTo>
                <a:lnTo>
                  <a:pt x="18738" y="1444111"/>
                </a:lnTo>
                <a:lnTo>
                  <a:pt x="40723" y="1484616"/>
                </a:lnTo>
                <a:lnTo>
                  <a:pt x="69840" y="1519907"/>
                </a:lnTo>
                <a:lnTo>
                  <a:pt x="105130" y="1549024"/>
                </a:lnTo>
                <a:lnTo>
                  <a:pt x="145636" y="1571009"/>
                </a:lnTo>
                <a:lnTo>
                  <a:pt x="190397" y="1584903"/>
                </a:lnTo>
                <a:lnTo>
                  <a:pt x="238455" y="1589747"/>
                </a:lnTo>
                <a:lnTo>
                  <a:pt x="1596008" y="1589747"/>
                </a:lnTo>
                <a:lnTo>
                  <a:pt x="1644067" y="1584903"/>
                </a:lnTo>
                <a:lnTo>
                  <a:pt x="1688830" y="1571009"/>
                </a:lnTo>
                <a:lnTo>
                  <a:pt x="1729337" y="1549024"/>
                </a:lnTo>
                <a:lnTo>
                  <a:pt x="1764630" y="1519907"/>
                </a:lnTo>
                <a:lnTo>
                  <a:pt x="1793749" y="1484616"/>
                </a:lnTo>
                <a:lnTo>
                  <a:pt x="1815736" y="1444111"/>
                </a:lnTo>
                <a:lnTo>
                  <a:pt x="1829631" y="1399350"/>
                </a:lnTo>
                <a:lnTo>
                  <a:pt x="1834476" y="1351292"/>
                </a:lnTo>
                <a:lnTo>
                  <a:pt x="1834476" y="238467"/>
                </a:lnTo>
                <a:lnTo>
                  <a:pt x="1829631" y="190409"/>
                </a:lnTo>
                <a:lnTo>
                  <a:pt x="1815736" y="145646"/>
                </a:lnTo>
                <a:lnTo>
                  <a:pt x="1793749" y="105139"/>
                </a:lnTo>
                <a:lnTo>
                  <a:pt x="1764630" y="69846"/>
                </a:lnTo>
                <a:lnTo>
                  <a:pt x="1729337" y="40727"/>
                </a:lnTo>
                <a:lnTo>
                  <a:pt x="1688830" y="18740"/>
                </a:lnTo>
                <a:lnTo>
                  <a:pt x="1644067" y="4844"/>
                </a:lnTo>
                <a:lnTo>
                  <a:pt x="1596008"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93"/>
          <p:cNvSpPr/>
          <p:nvPr/>
        </p:nvSpPr>
        <p:spPr>
          <a:xfrm>
            <a:off x="4582760" y="1232698"/>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93"/>
          <p:cNvSpPr/>
          <p:nvPr/>
        </p:nvSpPr>
        <p:spPr>
          <a:xfrm>
            <a:off x="2100539" y="147589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93"/>
          <p:cNvSpPr/>
          <p:nvPr/>
        </p:nvSpPr>
        <p:spPr>
          <a:xfrm>
            <a:off x="2623033"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93"/>
          <p:cNvSpPr/>
          <p:nvPr/>
        </p:nvSpPr>
        <p:spPr>
          <a:xfrm>
            <a:off x="3404113" y="147589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93"/>
          <p:cNvSpPr/>
          <p:nvPr/>
        </p:nvSpPr>
        <p:spPr>
          <a:xfrm>
            <a:off x="3926616" y="1475890"/>
            <a:ext cx="517461" cy="352381"/>
          </a:xfrm>
          <a:custGeom>
            <a:rect b="b" l="l" r="r" t="t"/>
            <a:pathLst>
              <a:path extrusionOk="0" h="668020" w="736600">
                <a:moveTo>
                  <a:pt x="0" y="0"/>
                </a:moveTo>
                <a:lnTo>
                  <a:pt x="736003" y="0"/>
                </a:lnTo>
                <a:lnTo>
                  <a:pt x="736003"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93"/>
          <p:cNvSpPr/>
          <p:nvPr/>
        </p:nvSpPr>
        <p:spPr>
          <a:xfrm>
            <a:off x="4707686" y="147589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93"/>
          <p:cNvSpPr/>
          <p:nvPr/>
        </p:nvSpPr>
        <p:spPr>
          <a:xfrm>
            <a:off x="5230189" y="147589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93"/>
          <p:cNvSpPr/>
          <p:nvPr/>
        </p:nvSpPr>
        <p:spPr>
          <a:xfrm>
            <a:off x="672033" y="1232698"/>
            <a:ext cx="1288746" cy="838746"/>
          </a:xfrm>
          <a:custGeom>
            <a:rect b="b" l="l" r="r" t="t"/>
            <a:pathLst>
              <a:path extrusionOk="0" h="1590039" w="1834514">
                <a:moveTo>
                  <a:pt x="1596016" y="0"/>
                </a:moveTo>
                <a:lnTo>
                  <a:pt x="238462" y="0"/>
                </a:lnTo>
                <a:lnTo>
                  <a:pt x="190404" y="4844"/>
                </a:lnTo>
                <a:lnTo>
                  <a:pt x="145642" y="18740"/>
                </a:lnTo>
                <a:lnTo>
                  <a:pt x="105136" y="40727"/>
                </a:lnTo>
                <a:lnTo>
                  <a:pt x="69844" y="69846"/>
                </a:lnTo>
                <a:lnTo>
                  <a:pt x="40725" y="105139"/>
                </a:lnTo>
                <a:lnTo>
                  <a:pt x="18739" y="145646"/>
                </a:lnTo>
                <a:lnTo>
                  <a:pt x="4844" y="190409"/>
                </a:lnTo>
                <a:lnTo>
                  <a:pt x="0" y="238467"/>
                </a:lnTo>
                <a:lnTo>
                  <a:pt x="0" y="1351292"/>
                </a:lnTo>
                <a:lnTo>
                  <a:pt x="4844" y="1399350"/>
                </a:lnTo>
                <a:lnTo>
                  <a:pt x="18739" y="1444111"/>
                </a:lnTo>
                <a:lnTo>
                  <a:pt x="40725" y="1484616"/>
                </a:lnTo>
                <a:lnTo>
                  <a:pt x="69844" y="1519907"/>
                </a:lnTo>
                <a:lnTo>
                  <a:pt x="105136" y="1549024"/>
                </a:lnTo>
                <a:lnTo>
                  <a:pt x="145642" y="1571009"/>
                </a:lnTo>
                <a:lnTo>
                  <a:pt x="190404" y="1584903"/>
                </a:lnTo>
                <a:lnTo>
                  <a:pt x="238462" y="1589747"/>
                </a:lnTo>
                <a:lnTo>
                  <a:pt x="1596016" y="1589747"/>
                </a:lnTo>
                <a:lnTo>
                  <a:pt x="1644075" y="1584903"/>
                </a:lnTo>
                <a:lnTo>
                  <a:pt x="1688837" y="1571009"/>
                </a:lnTo>
                <a:lnTo>
                  <a:pt x="1729344" y="1549024"/>
                </a:lnTo>
                <a:lnTo>
                  <a:pt x="1764637" y="1519907"/>
                </a:lnTo>
                <a:lnTo>
                  <a:pt x="1793757" y="1484616"/>
                </a:lnTo>
                <a:lnTo>
                  <a:pt x="1815744" y="1444111"/>
                </a:lnTo>
                <a:lnTo>
                  <a:pt x="1829639" y="1399350"/>
                </a:lnTo>
                <a:lnTo>
                  <a:pt x="1834484" y="1351292"/>
                </a:lnTo>
                <a:lnTo>
                  <a:pt x="1834484" y="238467"/>
                </a:lnTo>
                <a:lnTo>
                  <a:pt x="1829639" y="190409"/>
                </a:lnTo>
                <a:lnTo>
                  <a:pt x="1815744" y="145646"/>
                </a:lnTo>
                <a:lnTo>
                  <a:pt x="1793757" y="105139"/>
                </a:lnTo>
                <a:lnTo>
                  <a:pt x="1764637" y="69846"/>
                </a:lnTo>
                <a:lnTo>
                  <a:pt x="1729344" y="40727"/>
                </a:lnTo>
                <a:lnTo>
                  <a:pt x="1688837" y="18740"/>
                </a:lnTo>
                <a:lnTo>
                  <a:pt x="1644075" y="4844"/>
                </a:lnTo>
                <a:lnTo>
                  <a:pt x="1596016"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93"/>
          <p:cNvSpPr/>
          <p:nvPr/>
        </p:nvSpPr>
        <p:spPr>
          <a:xfrm>
            <a:off x="796965"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93"/>
          <p:cNvSpPr/>
          <p:nvPr/>
        </p:nvSpPr>
        <p:spPr>
          <a:xfrm>
            <a:off x="1319459"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93"/>
          <p:cNvSpPr/>
          <p:nvPr/>
        </p:nvSpPr>
        <p:spPr>
          <a:xfrm>
            <a:off x="4398417" y="3569453"/>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93"/>
          <p:cNvSpPr/>
          <p:nvPr/>
        </p:nvSpPr>
        <p:spPr>
          <a:xfrm>
            <a:off x="4398423" y="272869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9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sz="3000">
                <a:latin typeface="Proxima Nova"/>
                <a:ea typeface="Proxima Nova"/>
                <a:cs typeface="Proxima Nova"/>
                <a:sym typeface="Proxima Nova"/>
              </a:rPr>
              <a:t>External Hashing Example: Pass 1</a:t>
            </a:r>
            <a:endParaRPr sz="3000">
              <a:latin typeface="Proxima Nova"/>
              <a:ea typeface="Proxima Nova"/>
              <a:cs typeface="Proxima Nova"/>
              <a:sym typeface="Proxima Nova"/>
            </a:endParaRPr>
          </a:p>
        </p:txBody>
      </p:sp>
      <p:sp>
        <p:nvSpPr>
          <p:cNvPr id="1685" name="Google Shape;1685;p93"/>
          <p:cNvSpPr/>
          <p:nvPr/>
        </p:nvSpPr>
        <p:spPr>
          <a:xfrm>
            <a:off x="4915869" y="2728690"/>
            <a:ext cx="517461" cy="352381"/>
          </a:xfrm>
          <a:custGeom>
            <a:rect b="b" l="l" r="r" t="t"/>
            <a:pathLst>
              <a:path extrusionOk="0" h="668020" w="736600">
                <a:moveTo>
                  <a:pt x="0" y="0"/>
                </a:moveTo>
                <a:lnTo>
                  <a:pt x="736003" y="0"/>
                </a:lnTo>
                <a:lnTo>
                  <a:pt x="736003"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93"/>
          <p:cNvSpPr/>
          <p:nvPr/>
        </p:nvSpPr>
        <p:spPr>
          <a:xfrm>
            <a:off x="4398413" y="4410228"/>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DCBD23">
              <a:alpha val="9372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93"/>
          <p:cNvSpPr txBox="1"/>
          <p:nvPr/>
        </p:nvSpPr>
        <p:spPr>
          <a:xfrm>
            <a:off x="6287350" y="2485506"/>
            <a:ext cx="2417700" cy="2220000"/>
          </a:xfrm>
          <a:prstGeom prst="rect">
            <a:avLst/>
          </a:prstGeom>
          <a:noFill/>
          <a:ln>
            <a:noFill/>
          </a:ln>
        </p:spPr>
        <p:txBody>
          <a:bodyPr anchorCtr="0" anchor="ctr" bIns="0" lIns="0" spcFirstLastPara="1" rIns="0" wrap="square" tIns="0">
            <a:noAutofit/>
          </a:bodyPr>
          <a:lstStyle/>
          <a:p>
            <a:pPr indent="0" lvl="0" marL="7971" marR="3188" rtl="0" algn="l">
              <a:lnSpc>
                <a:spcPct val="100699"/>
              </a:lnSpc>
              <a:spcBef>
                <a:spcPts val="0"/>
              </a:spcBef>
              <a:spcAft>
                <a:spcPts val="0"/>
              </a:spcAft>
              <a:buClr>
                <a:schemeClr val="dk1"/>
              </a:buClr>
              <a:buSzPts val="1500"/>
              <a:buFont typeface="Calibri"/>
              <a:buNone/>
            </a:pPr>
            <a:r>
              <a:rPr b="0" i="0" lang="en" sz="2000" u="none" cap="none" strike="noStrike">
                <a:solidFill>
                  <a:schemeClr val="dk1"/>
                </a:solidFill>
                <a:latin typeface="Proxima Nova"/>
                <a:ea typeface="Proxima Nova"/>
                <a:cs typeface="Proxima Nova"/>
                <a:sym typeface="Proxima Nova"/>
              </a:rPr>
              <a:t>Assign colors to 3 partitions  using our hash function:</a:t>
            </a:r>
            <a:endParaRPr b="0" i="0" sz="20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13"/>
              </a:spcBef>
              <a:spcAft>
                <a:spcPts val="0"/>
              </a:spcAft>
              <a:buClr>
                <a:schemeClr val="dk1"/>
              </a:buClr>
              <a:buSzPts val="1500"/>
              <a:buFont typeface="Calibri"/>
              <a:buNone/>
            </a:pPr>
            <a:r>
              <a:rPr b="0" i="0" lang="en" sz="2000" u="none" cap="none" strike="noStrike">
                <a:solidFill>
                  <a:schemeClr val="dk1"/>
                </a:solidFill>
                <a:latin typeface="Proxima Nova"/>
                <a:ea typeface="Proxima Nova"/>
                <a:cs typeface="Proxima Nova"/>
                <a:sym typeface="Proxima Nova"/>
              </a:rPr>
              <a:t>{</a:t>
            </a:r>
            <a:r>
              <a:rPr b="0" i="0" lang="en" sz="2000" u="none" cap="none" strike="noStrike">
                <a:solidFill>
                  <a:schemeClr val="dk1"/>
                </a:solidFill>
                <a:highlight>
                  <a:srgbClr val="B6D7A8"/>
                </a:highlight>
                <a:latin typeface="Proxima Nova"/>
                <a:ea typeface="Proxima Nova"/>
                <a:cs typeface="Proxima Nova"/>
                <a:sym typeface="Proxima Nova"/>
              </a:rPr>
              <a:t>G</a:t>
            </a:r>
            <a:r>
              <a:rPr b="0" i="0" lang="en" sz="2000" u="none" cap="none" strike="noStrike">
                <a:solidFill>
                  <a:schemeClr val="dk1"/>
                </a:solidFill>
                <a:latin typeface="Proxima Nova"/>
                <a:ea typeface="Proxima Nova"/>
                <a:cs typeface="Proxima Nova"/>
                <a:sym typeface="Proxima Nova"/>
              </a:rPr>
              <a:t>,</a:t>
            </a:r>
            <a:r>
              <a:rPr b="0" i="0" lang="en" sz="2000" u="none" cap="none" strike="noStrike">
                <a:solidFill>
                  <a:schemeClr val="dk1"/>
                </a:solidFill>
                <a:highlight>
                  <a:srgbClr val="B4A7D6"/>
                </a:highlight>
                <a:latin typeface="Proxima Nova"/>
                <a:ea typeface="Proxima Nova"/>
                <a:cs typeface="Proxima Nova"/>
                <a:sym typeface="Proxima Nova"/>
              </a:rPr>
              <a:t>P</a:t>
            </a:r>
            <a:r>
              <a:rPr b="0" i="0" lang="en" sz="2000" u="none" cap="none" strike="noStrike">
                <a:solidFill>
                  <a:schemeClr val="dk1"/>
                </a:solidFill>
                <a:latin typeface="Proxima Nova"/>
                <a:ea typeface="Proxima Nova"/>
                <a:cs typeface="Proxima Nova"/>
                <a:sym typeface="Proxima Nova"/>
              </a:rPr>
              <a:t>} → 1</a:t>
            </a:r>
            <a:endParaRPr b="0" i="0" sz="20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13"/>
              </a:spcBef>
              <a:spcAft>
                <a:spcPts val="0"/>
              </a:spcAft>
              <a:buClr>
                <a:schemeClr val="dk1"/>
              </a:buClr>
              <a:buSzPts val="1500"/>
              <a:buFont typeface="Calibri"/>
              <a:buNone/>
            </a:pPr>
            <a:r>
              <a:rPr b="0" i="0" lang="en" sz="2000" u="none" cap="none" strike="noStrike">
                <a:solidFill>
                  <a:schemeClr val="dk1"/>
                </a:solidFill>
                <a:latin typeface="Proxima Nova"/>
                <a:ea typeface="Proxima Nova"/>
                <a:cs typeface="Proxima Nova"/>
                <a:sym typeface="Proxima Nova"/>
              </a:rPr>
              <a:t>{</a:t>
            </a:r>
            <a:r>
              <a:rPr b="0" i="0" lang="en" sz="2000" u="none" cap="none" strike="noStrike">
                <a:solidFill>
                  <a:schemeClr val="dk1"/>
                </a:solidFill>
                <a:highlight>
                  <a:srgbClr val="A4C2F4"/>
                </a:highlight>
                <a:latin typeface="Proxima Nova"/>
                <a:ea typeface="Proxima Nova"/>
                <a:cs typeface="Proxima Nova"/>
                <a:sym typeface="Proxima Nova"/>
              </a:rPr>
              <a:t>B</a:t>
            </a:r>
            <a:r>
              <a:rPr b="0" i="0" lang="en" sz="2000" u="none" cap="none" strike="noStrike">
                <a:solidFill>
                  <a:schemeClr val="dk1"/>
                </a:solidFill>
                <a:latin typeface="Proxima Nova"/>
                <a:ea typeface="Proxima Nova"/>
                <a:cs typeface="Proxima Nova"/>
                <a:sym typeface="Proxima Nova"/>
              </a:rPr>
              <a:t>} → 2</a:t>
            </a:r>
            <a:endParaRPr b="0" i="0" sz="20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13"/>
              </a:spcBef>
              <a:spcAft>
                <a:spcPts val="0"/>
              </a:spcAft>
              <a:buClr>
                <a:schemeClr val="dk1"/>
              </a:buClr>
              <a:buSzPts val="1500"/>
              <a:buFont typeface="Calibri"/>
              <a:buNone/>
            </a:pPr>
            <a:r>
              <a:rPr b="0" i="0" lang="en" sz="2000" u="none" cap="none" strike="noStrike">
                <a:solidFill>
                  <a:schemeClr val="dk1"/>
                </a:solidFill>
                <a:latin typeface="Proxima Nova"/>
                <a:ea typeface="Proxima Nova"/>
                <a:cs typeface="Proxima Nova"/>
                <a:sym typeface="Proxima Nova"/>
              </a:rPr>
              <a:t>{</a:t>
            </a:r>
            <a:r>
              <a:rPr b="0" i="0" lang="en" sz="2000" u="none" cap="none" strike="noStrike">
                <a:solidFill>
                  <a:schemeClr val="dk1"/>
                </a:solidFill>
                <a:highlight>
                  <a:srgbClr val="EA9999"/>
                </a:highlight>
                <a:latin typeface="Proxima Nova"/>
                <a:ea typeface="Proxima Nova"/>
                <a:cs typeface="Proxima Nova"/>
                <a:sym typeface="Proxima Nova"/>
              </a:rPr>
              <a:t>R</a:t>
            </a:r>
            <a:r>
              <a:rPr b="0" i="0" lang="en" sz="20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highlight>
                  <a:srgbClr val="FFE599"/>
                </a:highlight>
                <a:latin typeface="Proxima Nova"/>
                <a:ea typeface="Proxima Nova"/>
                <a:cs typeface="Proxima Nova"/>
                <a:sym typeface="Proxima Nova"/>
              </a:rPr>
              <a:t>Y</a:t>
            </a:r>
            <a:r>
              <a:rPr b="0" i="0" lang="en" sz="2000" u="none" cap="none" strike="noStrike">
                <a:solidFill>
                  <a:schemeClr val="dk1"/>
                </a:solidFill>
                <a:latin typeface="Proxima Nova"/>
                <a:ea typeface="Proxima Nova"/>
                <a:cs typeface="Proxima Nova"/>
                <a:sym typeface="Proxima Nova"/>
              </a:rPr>
              <a:t>} → 3</a:t>
            </a:r>
            <a:endParaRPr b="0" i="0" sz="20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1" name="Shape 1691"/>
        <p:cNvGrpSpPr/>
        <p:nvPr/>
      </p:nvGrpSpPr>
      <p:grpSpPr>
        <a:xfrm>
          <a:off x="0" y="0"/>
          <a:ext cx="0" cy="0"/>
          <a:chOff x="0" y="0"/>
          <a:chExt cx="0" cy="0"/>
        </a:xfrm>
      </p:grpSpPr>
      <p:sp>
        <p:nvSpPr>
          <p:cNvPr id="1692" name="Google Shape;1692;p94"/>
          <p:cNvSpPr txBox="1"/>
          <p:nvPr/>
        </p:nvSpPr>
        <p:spPr>
          <a:xfrm>
            <a:off x="672014" y="2094786"/>
            <a:ext cx="1199400" cy="354000"/>
          </a:xfrm>
          <a:prstGeom prst="rect">
            <a:avLst/>
          </a:prstGeom>
          <a:noFill/>
          <a:ln>
            <a:noFill/>
          </a:ln>
        </p:spPr>
        <p:txBody>
          <a:bodyPr anchorCtr="0" anchor="t" bIns="0" lIns="0" spcFirstLastPara="1" rIns="0" wrap="square" tIns="0">
            <a:noAutofit/>
          </a:bodyPr>
          <a:lstStyle/>
          <a:p>
            <a:pPr indent="0" lvl="0" marL="7971" marR="0" rtl="0" algn="l">
              <a:lnSpc>
                <a:spcPct val="100000"/>
              </a:lnSpc>
              <a:spcBef>
                <a:spcPts val="0"/>
              </a:spcBef>
              <a:spcAft>
                <a:spcPts val="0"/>
              </a:spcAft>
              <a:buClr>
                <a:srgbClr val="000000"/>
              </a:buClr>
              <a:buSzPts val="2300"/>
              <a:buFont typeface="Calibri"/>
              <a:buNone/>
            </a:pPr>
            <a:r>
              <a:rPr b="0" i="0" lang="en" sz="2300" u="none" cap="none" strike="noStrike">
                <a:solidFill>
                  <a:srgbClr val="000000"/>
                </a:solidFill>
                <a:latin typeface="Proxima Nova"/>
                <a:ea typeface="Proxima Nova"/>
                <a:cs typeface="Proxima Nova"/>
                <a:sym typeface="Proxima Nova"/>
              </a:rPr>
              <a:t>N=6, B=4</a:t>
            </a:r>
            <a:endParaRPr b="0" i="0" sz="2300" u="none" cap="none" strike="noStrike">
              <a:solidFill>
                <a:srgbClr val="000000"/>
              </a:solidFill>
              <a:latin typeface="Proxima Nova"/>
              <a:ea typeface="Proxima Nova"/>
              <a:cs typeface="Proxima Nova"/>
              <a:sym typeface="Proxima Nova"/>
            </a:endParaRPr>
          </a:p>
        </p:txBody>
      </p:sp>
      <p:sp>
        <p:nvSpPr>
          <p:cNvPr id="1693" name="Google Shape;1693;p94"/>
          <p:cNvSpPr/>
          <p:nvPr/>
        </p:nvSpPr>
        <p:spPr>
          <a:xfrm>
            <a:off x="352941" y="2472094"/>
            <a:ext cx="5624271" cy="2511884"/>
          </a:xfrm>
          <a:custGeom>
            <a:rect b="b" l="l" r="r" t="t"/>
            <a:pathLst>
              <a:path extrusionOk="0" h="4761865" w="8006080">
                <a:moveTo>
                  <a:pt x="7291660" y="0"/>
                </a:moveTo>
                <a:lnTo>
                  <a:pt x="714212" y="0"/>
                </a:lnTo>
                <a:lnTo>
                  <a:pt x="665313" y="1647"/>
                </a:lnTo>
                <a:lnTo>
                  <a:pt x="617298" y="6519"/>
                </a:lnTo>
                <a:lnTo>
                  <a:pt x="570273" y="14510"/>
                </a:lnTo>
                <a:lnTo>
                  <a:pt x="524346" y="25512"/>
                </a:lnTo>
                <a:lnTo>
                  <a:pt x="479622" y="39419"/>
                </a:lnTo>
                <a:lnTo>
                  <a:pt x="436208" y="56125"/>
                </a:lnTo>
                <a:lnTo>
                  <a:pt x="394211" y="75524"/>
                </a:lnTo>
                <a:lnTo>
                  <a:pt x="353736" y="97510"/>
                </a:lnTo>
                <a:lnTo>
                  <a:pt x="314889" y="121975"/>
                </a:lnTo>
                <a:lnTo>
                  <a:pt x="277778" y="148813"/>
                </a:lnTo>
                <a:lnTo>
                  <a:pt x="242509" y="177919"/>
                </a:lnTo>
                <a:lnTo>
                  <a:pt x="209188" y="209186"/>
                </a:lnTo>
                <a:lnTo>
                  <a:pt x="177921" y="242507"/>
                </a:lnTo>
                <a:lnTo>
                  <a:pt x="148815" y="277776"/>
                </a:lnTo>
                <a:lnTo>
                  <a:pt x="121976" y="314887"/>
                </a:lnTo>
                <a:lnTo>
                  <a:pt x="97511" y="353733"/>
                </a:lnTo>
                <a:lnTo>
                  <a:pt x="75525" y="394208"/>
                </a:lnTo>
                <a:lnTo>
                  <a:pt x="56126" y="436206"/>
                </a:lnTo>
                <a:lnTo>
                  <a:pt x="39419" y="479620"/>
                </a:lnTo>
                <a:lnTo>
                  <a:pt x="25512" y="524343"/>
                </a:lnTo>
                <a:lnTo>
                  <a:pt x="14510" y="570271"/>
                </a:lnTo>
                <a:lnTo>
                  <a:pt x="6519" y="617295"/>
                </a:lnTo>
                <a:lnTo>
                  <a:pt x="1647" y="665310"/>
                </a:lnTo>
                <a:lnTo>
                  <a:pt x="0" y="714209"/>
                </a:lnTo>
                <a:lnTo>
                  <a:pt x="0" y="4047208"/>
                </a:lnTo>
                <a:lnTo>
                  <a:pt x="1647" y="4096107"/>
                </a:lnTo>
                <a:lnTo>
                  <a:pt x="6519" y="4144122"/>
                </a:lnTo>
                <a:lnTo>
                  <a:pt x="14510" y="4191147"/>
                </a:lnTo>
                <a:lnTo>
                  <a:pt x="25512" y="4237074"/>
                </a:lnTo>
                <a:lnTo>
                  <a:pt x="39419" y="4281798"/>
                </a:lnTo>
                <a:lnTo>
                  <a:pt x="56126" y="4325212"/>
                </a:lnTo>
                <a:lnTo>
                  <a:pt x="75525" y="4367210"/>
                </a:lnTo>
                <a:lnTo>
                  <a:pt x="97511" y="4407685"/>
                </a:lnTo>
                <a:lnTo>
                  <a:pt x="121976" y="4446531"/>
                </a:lnTo>
                <a:lnTo>
                  <a:pt x="148815" y="4483642"/>
                </a:lnTo>
                <a:lnTo>
                  <a:pt x="177921" y="4518912"/>
                </a:lnTo>
                <a:lnTo>
                  <a:pt x="209188" y="4552233"/>
                </a:lnTo>
                <a:lnTo>
                  <a:pt x="242509" y="4583500"/>
                </a:lnTo>
                <a:lnTo>
                  <a:pt x="277778" y="4612606"/>
                </a:lnTo>
                <a:lnTo>
                  <a:pt x="314889" y="4639445"/>
                </a:lnTo>
                <a:lnTo>
                  <a:pt x="353736" y="4663910"/>
                </a:lnTo>
                <a:lnTo>
                  <a:pt x="394211" y="4685896"/>
                </a:lnTo>
                <a:lnTo>
                  <a:pt x="436208" y="4705295"/>
                </a:lnTo>
                <a:lnTo>
                  <a:pt x="479622" y="4722001"/>
                </a:lnTo>
                <a:lnTo>
                  <a:pt x="524346" y="4735909"/>
                </a:lnTo>
                <a:lnTo>
                  <a:pt x="570273" y="4746911"/>
                </a:lnTo>
                <a:lnTo>
                  <a:pt x="617298" y="4754901"/>
                </a:lnTo>
                <a:lnTo>
                  <a:pt x="665313" y="4759774"/>
                </a:lnTo>
                <a:lnTo>
                  <a:pt x="714212" y="4761421"/>
                </a:lnTo>
                <a:lnTo>
                  <a:pt x="7291660" y="4761421"/>
                </a:lnTo>
                <a:lnTo>
                  <a:pt x="7340559" y="4759774"/>
                </a:lnTo>
                <a:lnTo>
                  <a:pt x="7388575" y="4754901"/>
                </a:lnTo>
                <a:lnTo>
                  <a:pt x="7435599" y="4746911"/>
                </a:lnTo>
                <a:lnTo>
                  <a:pt x="7481526" y="4735909"/>
                </a:lnTo>
                <a:lnTo>
                  <a:pt x="7526250" y="4722001"/>
                </a:lnTo>
                <a:lnTo>
                  <a:pt x="7569664" y="4705295"/>
                </a:lnTo>
                <a:lnTo>
                  <a:pt x="7611661" y="4685896"/>
                </a:lnTo>
                <a:lnTo>
                  <a:pt x="7652136" y="4663910"/>
                </a:lnTo>
                <a:lnTo>
                  <a:pt x="7690983" y="4639445"/>
                </a:lnTo>
                <a:lnTo>
                  <a:pt x="7728093" y="4612606"/>
                </a:lnTo>
                <a:lnTo>
                  <a:pt x="7763362" y="4583500"/>
                </a:lnTo>
                <a:lnTo>
                  <a:pt x="7796683" y="4552233"/>
                </a:lnTo>
                <a:lnTo>
                  <a:pt x="7827950" y="4518912"/>
                </a:lnTo>
                <a:lnTo>
                  <a:pt x="7857056" y="4483642"/>
                </a:lnTo>
                <a:lnTo>
                  <a:pt x="7883895" y="4446531"/>
                </a:lnTo>
                <a:lnTo>
                  <a:pt x="7908360" y="4407685"/>
                </a:lnTo>
                <a:lnTo>
                  <a:pt x="7930345" y="4367210"/>
                </a:lnTo>
                <a:lnTo>
                  <a:pt x="7949744" y="4325212"/>
                </a:lnTo>
                <a:lnTo>
                  <a:pt x="7966450" y="4281798"/>
                </a:lnTo>
                <a:lnTo>
                  <a:pt x="7980358" y="4237074"/>
                </a:lnTo>
                <a:lnTo>
                  <a:pt x="7991360" y="4191147"/>
                </a:lnTo>
                <a:lnTo>
                  <a:pt x="7999350" y="4144122"/>
                </a:lnTo>
                <a:lnTo>
                  <a:pt x="8004222" y="4096107"/>
                </a:lnTo>
                <a:lnTo>
                  <a:pt x="8005870" y="4047208"/>
                </a:lnTo>
                <a:lnTo>
                  <a:pt x="8005870" y="714209"/>
                </a:lnTo>
                <a:lnTo>
                  <a:pt x="8004222" y="665310"/>
                </a:lnTo>
                <a:lnTo>
                  <a:pt x="7999350" y="617295"/>
                </a:lnTo>
                <a:lnTo>
                  <a:pt x="7991360" y="570271"/>
                </a:lnTo>
                <a:lnTo>
                  <a:pt x="7980358" y="524343"/>
                </a:lnTo>
                <a:lnTo>
                  <a:pt x="7966450" y="479620"/>
                </a:lnTo>
                <a:lnTo>
                  <a:pt x="7949744" y="436206"/>
                </a:lnTo>
                <a:lnTo>
                  <a:pt x="7930345" y="394208"/>
                </a:lnTo>
                <a:lnTo>
                  <a:pt x="7908360" y="353733"/>
                </a:lnTo>
                <a:lnTo>
                  <a:pt x="7883895" y="314887"/>
                </a:lnTo>
                <a:lnTo>
                  <a:pt x="7857056" y="277776"/>
                </a:lnTo>
                <a:lnTo>
                  <a:pt x="7827950" y="242507"/>
                </a:lnTo>
                <a:lnTo>
                  <a:pt x="7796683" y="209186"/>
                </a:lnTo>
                <a:lnTo>
                  <a:pt x="7763362" y="177919"/>
                </a:lnTo>
                <a:lnTo>
                  <a:pt x="7728093" y="148813"/>
                </a:lnTo>
                <a:lnTo>
                  <a:pt x="7690983" y="121975"/>
                </a:lnTo>
                <a:lnTo>
                  <a:pt x="7652136" y="97510"/>
                </a:lnTo>
                <a:lnTo>
                  <a:pt x="7611661" y="75524"/>
                </a:lnTo>
                <a:lnTo>
                  <a:pt x="7569664" y="56125"/>
                </a:lnTo>
                <a:lnTo>
                  <a:pt x="7526250" y="39419"/>
                </a:lnTo>
                <a:lnTo>
                  <a:pt x="7481526" y="25512"/>
                </a:lnTo>
                <a:lnTo>
                  <a:pt x="7435599" y="14510"/>
                </a:lnTo>
                <a:lnTo>
                  <a:pt x="7388575" y="6519"/>
                </a:lnTo>
                <a:lnTo>
                  <a:pt x="7340559" y="1647"/>
                </a:lnTo>
                <a:lnTo>
                  <a:pt x="7291660" y="0"/>
                </a:lnTo>
                <a:close/>
              </a:path>
            </a:pathLst>
          </a:custGeom>
          <a:solidFill>
            <a:srgbClr val="F5D328">
              <a:alpha val="1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94"/>
          <p:cNvSpPr/>
          <p:nvPr/>
        </p:nvSpPr>
        <p:spPr>
          <a:xfrm>
            <a:off x="567209" y="3308375"/>
            <a:ext cx="1288746" cy="838746"/>
          </a:xfrm>
          <a:custGeom>
            <a:rect b="b" l="l" r="r" t="t"/>
            <a:pathLst>
              <a:path extrusionOk="0" h="1590040" w="1834514">
                <a:moveTo>
                  <a:pt x="1596014" y="0"/>
                </a:moveTo>
                <a:lnTo>
                  <a:pt x="238462" y="0"/>
                </a:lnTo>
                <a:lnTo>
                  <a:pt x="190404" y="4844"/>
                </a:lnTo>
                <a:lnTo>
                  <a:pt x="145642" y="18738"/>
                </a:lnTo>
                <a:lnTo>
                  <a:pt x="105136" y="40724"/>
                </a:lnTo>
                <a:lnTo>
                  <a:pt x="69844" y="69842"/>
                </a:lnTo>
                <a:lnTo>
                  <a:pt x="40725" y="105134"/>
                </a:lnTo>
                <a:lnTo>
                  <a:pt x="18739" y="145641"/>
                </a:lnTo>
                <a:lnTo>
                  <a:pt x="4844" y="190405"/>
                </a:lnTo>
                <a:lnTo>
                  <a:pt x="0" y="238467"/>
                </a:lnTo>
                <a:lnTo>
                  <a:pt x="0" y="1351292"/>
                </a:lnTo>
                <a:lnTo>
                  <a:pt x="4844" y="1399350"/>
                </a:lnTo>
                <a:lnTo>
                  <a:pt x="18739" y="1444111"/>
                </a:lnTo>
                <a:lnTo>
                  <a:pt x="40725" y="1484616"/>
                </a:lnTo>
                <a:lnTo>
                  <a:pt x="69844" y="1519907"/>
                </a:lnTo>
                <a:lnTo>
                  <a:pt x="105136" y="1549024"/>
                </a:lnTo>
                <a:lnTo>
                  <a:pt x="145642" y="1571009"/>
                </a:lnTo>
                <a:lnTo>
                  <a:pt x="190404" y="1584903"/>
                </a:lnTo>
                <a:lnTo>
                  <a:pt x="238462" y="1589747"/>
                </a:lnTo>
                <a:lnTo>
                  <a:pt x="1596014" y="1589747"/>
                </a:lnTo>
                <a:lnTo>
                  <a:pt x="1644072" y="1584903"/>
                </a:lnTo>
                <a:lnTo>
                  <a:pt x="1688835" y="1571009"/>
                </a:lnTo>
                <a:lnTo>
                  <a:pt x="1729342" y="1549024"/>
                </a:lnTo>
                <a:lnTo>
                  <a:pt x="1764635" y="1519907"/>
                </a:lnTo>
                <a:lnTo>
                  <a:pt x="1793754" y="1484616"/>
                </a:lnTo>
                <a:lnTo>
                  <a:pt x="1815741" y="1444111"/>
                </a:lnTo>
                <a:lnTo>
                  <a:pt x="1829637" y="1399350"/>
                </a:lnTo>
                <a:lnTo>
                  <a:pt x="1834481" y="1351292"/>
                </a:lnTo>
                <a:lnTo>
                  <a:pt x="1834481" y="238467"/>
                </a:lnTo>
                <a:lnTo>
                  <a:pt x="1829637" y="190405"/>
                </a:lnTo>
                <a:lnTo>
                  <a:pt x="1815741" y="145641"/>
                </a:lnTo>
                <a:lnTo>
                  <a:pt x="1793754" y="105134"/>
                </a:lnTo>
                <a:lnTo>
                  <a:pt x="1764635" y="69842"/>
                </a:lnTo>
                <a:lnTo>
                  <a:pt x="1729342" y="40724"/>
                </a:lnTo>
                <a:lnTo>
                  <a:pt x="1688835" y="18738"/>
                </a:lnTo>
                <a:lnTo>
                  <a:pt x="1644072" y="4844"/>
                </a:lnTo>
                <a:lnTo>
                  <a:pt x="1596014"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94"/>
          <p:cNvSpPr/>
          <p:nvPr/>
        </p:nvSpPr>
        <p:spPr>
          <a:xfrm>
            <a:off x="4271507" y="2485495"/>
            <a:ext cx="1288747" cy="838746"/>
          </a:xfrm>
          <a:custGeom>
            <a:rect b="b" l="l" r="r" t="t"/>
            <a:pathLst>
              <a:path extrusionOk="0" h="1590039" w="1834515">
                <a:moveTo>
                  <a:pt x="1596021" y="0"/>
                </a:moveTo>
                <a:lnTo>
                  <a:pt x="238467" y="0"/>
                </a:lnTo>
                <a:lnTo>
                  <a:pt x="190405" y="4844"/>
                </a:lnTo>
                <a:lnTo>
                  <a:pt x="145641" y="18738"/>
                </a:lnTo>
                <a:lnTo>
                  <a:pt x="105134" y="40723"/>
                </a:lnTo>
                <a:lnTo>
                  <a:pt x="69842" y="69840"/>
                </a:lnTo>
                <a:lnTo>
                  <a:pt x="40724" y="105130"/>
                </a:lnTo>
                <a:lnTo>
                  <a:pt x="18738" y="145636"/>
                </a:lnTo>
                <a:lnTo>
                  <a:pt x="4844" y="190397"/>
                </a:lnTo>
                <a:lnTo>
                  <a:pt x="0" y="238455"/>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94"/>
          <p:cNvSpPr/>
          <p:nvPr/>
        </p:nvSpPr>
        <p:spPr>
          <a:xfrm>
            <a:off x="4262577" y="3326277"/>
            <a:ext cx="1288747" cy="838746"/>
          </a:xfrm>
          <a:custGeom>
            <a:rect b="b" l="l" r="r" t="t"/>
            <a:pathLst>
              <a:path extrusionOk="0" h="1590040" w="1834515">
                <a:moveTo>
                  <a:pt x="1596021" y="0"/>
                </a:moveTo>
                <a:lnTo>
                  <a:pt x="238467" y="0"/>
                </a:lnTo>
                <a:lnTo>
                  <a:pt x="190405" y="4844"/>
                </a:lnTo>
                <a:lnTo>
                  <a:pt x="145641" y="18738"/>
                </a:lnTo>
                <a:lnTo>
                  <a:pt x="105134" y="40723"/>
                </a:lnTo>
                <a:lnTo>
                  <a:pt x="69842" y="69840"/>
                </a:lnTo>
                <a:lnTo>
                  <a:pt x="40724" y="105130"/>
                </a:lnTo>
                <a:lnTo>
                  <a:pt x="18738" y="145636"/>
                </a:lnTo>
                <a:lnTo>
                  <a:pt x="4844" y="190397"/>
                </a:lnTo>
                <a:lnTo>
                  <a:pt x="0" y="238455"/>
                </a:lnTo>
                <a:lnTo>
                  <a:pt x="0" y="1351280"/>
                </a:lnTo>
                <a:lnTo>
                  <a:pt x="4844" y="1399342"/>
                </a:lnTo>
                <a:lnTo>
                  <a:pt x="18738" y="1444106"/>
                </a:lnTo>
                <a:lnTo>
                  <a:pt x="40724" y="1484613"/>
                </a:lnTo>
                <a:lnTo>
                  <a:pt x="69842" y="1519905"/>
                </a:lnTo>
                <a:lnTo>
                  <a:pt x="105134" y="1549023"/>
                </a:lnTo>
                <a:lnTo>
                  <a:pt x="145641" y="1571009"/>
                </a:lnTo>
                <a:lnTo>
                  <a:pt x="190405" y="1584903"/>
                </a:lnTo>
                <a:lnTo>
                  <a:pt x="238467" y="1589747"/>
                </a:lnTo>
                <a:lnTo>
                  <a:pt x="1596021" y="1589747"/>
                </a:lnTo>
                <a:lnTo>
                  <a:pt x="1644079" y="1584903"/>
                </a:lnTo>
                <a:lnTo>
                  <a:pt x="1688840" y="1571009"/>
                </a:lnTo>
                <a:lnTo>
                  <a:pt x="1729345" y="1549023"/>
                </a:lnTo>
                <a:lnTo>
                  <a:pt x="1764636" y="1519905"/>
                </a:lnTo>
                <a:lnTo>
                  <a:pt x="1793753" y="1484613"/>
                </a:lnTo>
                <a:lnTo>
                  <a:pt x="1815738" y="1444106"/>
                </a:lnTo>
                <a:lnTo>
                  <a:pt x="1829632" y="1399342"/>
                </a:lnTo>
                <a:lnTo>
                  <a:pt x="1834476" y="1351280"/>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94"/>
          <p:cNvSpPr/>
          <p:nvPr/>
        </p:nvSpPr>
        <p:spPr>
          <a:xfrm>
            <a:off x="4253647" y="4167059"/>
            <a:ext cx="1288747" cy="838746"/>
          </a:xfrm>
          <a:custGeom>
            <a:rect b="b" l="l" r="r" t="t"/>
            <a:pathLst>
              <a:path extrusionOk="0" h="1590040" w="1834515">
                <a:moveTo>
                  <a:pt x="1596021" y="0"/>
                </a:moveTo>
                <a:lnTo>
                  <a:pt x="238467" y="0"/>
                </a:lnTo>
                <a:lnTo>
                  <a:pt x="190409" y="4844"/>
                </a:lnTo>
                <a:lnTo>
                  <a:pt x="145646" y="18738"/>
                </a:lnTo>
                <a:lnTo>
                  <a:pt x="105139" y="40723"/>
                </a:lnTo>
                <a:lnTo>
                  <a:pt x="69846" y="69840"/>
                </a:lnTo>
                <a:lnTo>
                  <a:pt x="40727" y="105130"/>
                </a:lnTo>
                <a:lnTo>
                  <a:pt x="18740" y="145636"/>
                </a:lnTo>
                <a:lnTo>
                  <a:pt x="4844" y="190397"/>
                </a:lnTo>
                <a:lnTo>
                  <a:pt x="0" y="238455"/>
                </a:lnTo>
                <a:lnTo>
                  <a:pt x="0" y="1351285"/>
                </a:lnTo>
                <a:lnTo>
                  <a:pt x="4844" y="1399343"/>
                </a:lnTo>
                <a:lnTo>
                  <a:pt x="18740" y="1444105"/>
                </a:lnTo>
                <a:lnTo>
                  <a:pt x="40727" y="1484611"/>
                </a:lnTo>
                <a:lnTo>
                  <a:pt x="69846" y="1519903"/>
                </a:lnTo>
                <a:lnTo>
                  <a:pt x="105139" y="1549022"/>
                </a:lnTo>
                <a:lnTo>
                  <a:pt x="145646" y="1571008"/>
                </a:lnTo>
                <a:lnTo>
                  <a:pt x="190409" y="1584903"/>
                </a:lnTo>
                <a:lnTo>
                  <a:pt x="238467" y="1589747"/>
                </a:lnTo>
                <a:lnTo>
                  <a:pt x="1596021" y="1589747"/>
                </a:lnTo>
                <a:lnTo>
                  <a:pt x="1644079" y="1584903"/>
                </a:lnTo>
                <a:lnTo>
                  <a:pt x="1688840" y="1571008"/>
                </a:lnTo>
                <a:lnTo>
                  <a:pt x="1729345" y="1549022"/>
                </a:lnTo>
                <a:lnTo>
                  <a:pt x="1764636" y="1519903"/>
                </a:lnTo>
                <a:lnTo>
                  <a:pt x="1793753" y="1484611"/>
                </a:lnTo>
                <a:lnTo>
                  <a:pt x="1815738" y="1444105"/>
                </a:lnTo>
                <a:lnTo>
                  <a:pt x="1829632" y="1399343"/>
                </a:lnTo>
                <a:lnTo>
                  <a:pt x="1834476" y="1351285"/>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94"/>
          <p:cNvSpPr txBox="1"/>
          <p:nvPr/>
        </p:nvSpPr>
        <p:spPr>
          <a:xfrm>
            <a:off x="1871425" y="2071500"/>
            <a:ext cx="4105800" cy="414000"/>
          </a:xfrm>
          <a:prstGeom prst="rect">
            <a:avLst/>
          </a:prstGeom>
          <a:noFill/>
          <a:ln>
            <a:noFill/>
          </a:ln>
        </p:spPr>
        <p:txBody>
          <a:bodyPr anchorCtr="0" anchor="ctr" bIns="0" lIns="0" spcFirstLastPara="1" rIns="0" wrap="square" tIns="0">
            <a:noAutofit/>
          </a:bodyPr>
          <a:lstStyle/>
          <a:p>
            <a:pPr indent="0" lvl="0" marL="0" marR="3188" rtl="0" algn="ctr">
              <a:lnSpc>
                <a:spcPct val="100699"/>
              </a:lnSpc>
              <a:spcBef>
                <a:spcPts val="0"/>
              </a:spcBef>
              <a:spcAft>
                <a:spcPts val="0"/>
              </a:spcAft>
              <a:buClr>
                <a:srgbClr val="000000"/>
              </a:buClr>
              <a:buSzPts val="1500"/>
              <a:buFont typeface="Calibri"/>
              <a:buNone/>
            </a:pPr>
            <a:r>
              <a:rPr b="0" i="0" lang="en" sz="1500" u="none" cap="none" strike="noStrike">
                <a:solidFill>
                  <a:srgbClr val="000000"/>
                </a:solidFill>
                <a:latin typeface="Proxima Nova"/>
                <a:ea typeface="Proxima Nova"/>
                <a:cs typeface="Proxima Nova"/>
                <a:sym typeface="Proxima Nova"/>
              </a:rPr>
              <a:t>Our hash function: {</a:t>
            </a:r>
            <a:r>
              <a:rPr b="0" i="0" lang="en" sz="1500" u="none" cap="none" strike="noStrike">
                <a:solidFill>
                  <a:srgbClr val="000000"/>
                </a:solidFill>
                <a:highlight>
                  <a:srgbClr val="B6D7A8"/>
                </a:highlight>
                <a:latin typeface="Proxima Nova"/>
                <a:ea typeface="Proxima Nova"/>
                <a:cs typeface="Proxima Nova"/>
                <a:sym typeface="Proxima Nova"/>
              </a:rPr>
              <a:t>G</a:t>
            </a:r>
            <a:r>
              <a:rPr b="0" i="0" lang="en" sz="1500" u="none" cap="none" strike="noStrike">
                <a:solidFill>
                  <a:srgbClr val="000000"/>
                </a:solidFill>
                <a:latin typeface="Proxima Nova"/>
                <a:ea typeface="Proxima Nova"/>
                <a:cs typeface="Proxima Nova"/>
                <a:sym typeface="Proxima Nova"/>
              </a:rPr>
              <a:t>,</a:t>
            </a:r>
            <a:r>
              <a:rPr b="0" i="0" lang="en" sz="1500" u="none" cap="none" strike="noStrike">
                <a:solidFill>
                  <a:srgbClr val="000000"/>
                </a:solidFill>
                <a:highlight>
                  <a:srgbClr val="B4A7D6"/>
                </a:highlight>
                <a:latin typeface="Proxima Nova"/>
                <a:ea typeface="Proxima Nova"/>
                <a:cs typeface="Proxima Nova"/>
                <a:sym typeface="Proxima Nova"/>
              </a:rPr>
              <a:t>P</a:t>
            </a:r>
            <a:r>
              <a:rPr b="0" i="0" lang="en" sz="1500" u="none" cap="none" strike="noStrike">
                <a:solidFill>
                  <a:srgbClr val="000000"/>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rgbClr val="000000"/>
                </a:solidFill>
                <a:latin typeface="Proxima Nova"/>
                <a:ea typeface="Proxima Nova"/>
                <a:cs typeface="Proxima Nova"/>
                <a:sym typeface="Proxima Nova"/>
              </a:rPr>
              <a:t> 1, {</a:t>
            </a:r>
            <a:r>
              <a:rPr b="0" i="0" lang="en" sz="1500" u="none" cap="none" strike="noStrike">
                <a:solidFill>
                  <a:srgbClr val="000000"/>
                </a:solidFill>
                <a:highlight>
                  <a:srgbClr val="A4C2F4"/>
                </a:highlight>
                <a:latin typeface="Proxima Nova"/>
                <a:ea typeface="Proxima Nova"/>
                <a:cs typeface="Proxima Nova"/>
                <a:sym typeface="Proxima Nova"/>
              </a:rPr>
              <a:t>B</a:t>
            </a:r>
            <a:r>
              <a:rPr b="0" i="0" lang="en" sz="1500" u="none" cap="none" strike="noStrike">
                <a:solidFill>
                  <a:srgbClr val="000000"/>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rgbClr val="000000"/>
                </a:solidFill>
                <a:latin typeface="Proxima Nova"/>
                <a:ea typeface="Proxima Nova"/>
                <a:cs typeface="Proxima Nova"/>
                <a:sym typeface="Proxima Nova"/>
              </a:rPr>
              <a:t> 2, {</a:t>
            </a:r>
            <a:r>
              <a:rPr b="0" i="0" lang="en" sz="1500" u="none" cap="none" strike="noStrike">
                <a:solidFill>
                  <a:srgbClr val="000000"/>
                </a:solidFill>
                <a:highlight>
                  <a:srgbClr val="EA9999"/>
                </a:highlight>
                <a:latin typeface="Proxima Nova"/>
                <a:ea typeface="Proxima Nova"/>
                <a:cs typeface="Proxima Nova"/>
                <a:sym typeface="Proxima Nova"/>
              </a:rPr>
              <a:t>R</a:t>
            </a:r>
            <a:r>
              <a:rPr b="0" i="0" lang="en" sz="1500" u="none" cap="none" strike="noStrike">
                <a:solidFill>
                  <a:srgbClr val="000000"/>
                </a:solidFill>
                <a:latin typeface="Proxima Nova"/>
                <a:ea typeface="Proxima Nova"/>
                <a:cs typeface="Proxima Nova"/>
                <a:sym typeface="Proxima Nova"/>
              </a:rPr>
              <a:t>, </a:t>
            </a:r>
            <a:r>
              <a:rPr b="0" i="0" lang="en" sz="1500" u="none" cap="none" strike="noStrike">
                <a:solidFill>
                  <a:srgbClr val="000000"/>
                </a:solidFill>
                <a:highlight>
                  <a:srgbClr val="FFE599"/>
                </a:highlight>
                <a:latin typeface="Proxima Nova"/>
                <a:ea typeface="Proxima Nova"/>
                <a:cs typeface="Proxima Nova"/>
                <a:sym typeface="Proxima Nova"/>
              </a:rPr>
              <a:t>Y</a:t>
            </a:r>
            <a:r>
              <a:rPr b="0" i="0" lang="en" sz="1500" u="none" cap="none" strike="noStrike">
                <a:solidFill>
                  <a:srgbClr val="000000"/>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rgbClr val="000000"/>
                </a:solidFill>
                <a:latin typeface="Proxima Nova"/>
                <a:ea typeface="Proxima Nova"/>
                <a:cs typeface="Proxima Nova"/>
                <a:sym typeface="Proxima Nova"/>
              </a:rPr>
              <a:t> 3</a:t>
            </a:r>
            <a:endParaRPr b="0" i="0" sz="1500" u="none" cap="none" strike="noStrike">
              <a:solidFill>
                <a:srgbClr val="000000"/>
              </a:solidFill>
              <a:latin typeface="Proxima Nova"/>
              <a:ea typeface="Proxima Nova"/>
              <a:cs typeface="Proxima Nova"/>
              <a:sym typeface="Proxima Nova"/>
            </a:endParaRPr>
          </a:p>
        </p:txBody>
      </p:sp>
      <p:sp>
        <p:nvSpPr>
          <p:cNvPr id="1699" name="Google Shape;1699;p94"/>
          <p:cNvSpPr/>
          <p:nvPr/>
        </p:nvSpPr>
        <p:spPr>
          <a:xfrm>
            <a:off x="1975612" y="1232698"/>
            <a:ext cx="1288746" cy="838746"/>
          </a:xfrm>
          <a:custGeom>
            <a:rect b="b" l="l" r="r" t="t"/>
            <a:pathLst>
              <a:path extrusionOk="0" h="1590039" w="1834514">
                <a:moveTo>
                  <a:pt x="1596008" y="0"/>
                </a:moveTo>
                <a:lnTo>
                  <a:pt x="238455" y="0"/>
                </a:lnTo>
                <a:lnTo>
                  <a:pt x="190397" y="4844"/>
                </a:lnTo>
                <a:lnTo>
                  <a:pt x="145636" y="18740"/>
                </a:lnTo>
                <a:lnTo>
                  <a:pt x="105130" y="40727"/>
                </a:lnTo>
                <a:lnTo>
                  <a:pt x="69840" y="69846"/>
                </a:lnTo>
                <a:lnTo>
                  <a:pt x="40723" y="105139"/>
                </a:lnTo>
                <a:lnTo>
                  <a:pt x="18738" y="145646"/>
                </a:lnTo>
                <a:lnTo>
                  <a:pt x="4844" y="190409"/>
                </a:lnTo>
                <a:lnTo>
                  <a:pt x="0" y="238467"/>
                </a:lnTo>
                <a:lnTo>
                  <a:pt x="0" y="1351292"/>
                </a:lnTo>
                <a:lnTo>
                  <a:pt x="4844" y="1399350"/>
                </a:lnTo>
                <a:lnTo>
                  <a:pt x="18738" y="1444111"/>
                </a:lnTo>
                <a:lnTo>
                  <a:pt x="40723" y="1484616"/>
                </a:lnTo>
                <a:lnTo>
                  <a:pt x="69840" y="1519907"/>
                </a:lnTo>
                <a:lnTo>
                  <a:pt x="105130" y="1549024"/>
                </a:lnTo>
                <a:lnTo>
                  <a:pt x="145636" y="1571009"/>
                </a:lnTo>
                <a:lnTo>
                  <a:pt x="190397" y="1584903"/>
                </a:lnTo>
                <a:lnTo>
                  <a:pt x="238455" y="1589747"/>
                </a:lnTo>
                <a:lnTo>
                  <a:pt x="1596008" y="1589747"/>
                </a:lnTo>
                <a:lnTo>
                  <a:pt x="1644067" y="1584903"/>
                </a:lnTo>
                <a:lnTo>
                  <a:pt x="1688830" y="1571009"/>
                </a:lnTo>
                <a:lnTo>
                  <a:pt x="1729337" y="1549024"/>
                </a:lnTo>
                <a:lnTo>
                  <a:pt x="1764630" y="1519907"/>
                </a:lnTo>
                <a:lnTo>
                  <a:pt x="1793749" y="1484616"/>
                </a:lnTo>
                <a:lnTo>
                  <a:pt x="1815736" y="1444111"/>
                </a:lnTo>
                <a:lnTo>
                  <a:pt x="1829631" y="1399350"/>
                </a:lnTo>
                <a:lnTo>
                  <a:pt x="1834476" y="1351292"/>
                </a:lnTo>
                <a:lnTo>
                  <a:pt x="1834476" y="238467"/>
                </a:lnTo>
                <a:lnTo>
                  <a:pt x="1829631" y="190409"/>
                </a:lnTo>
                <a:lnTo>
                  <a:pt x="1815736" y="145646"/>
                </a:lnTo>
                <a:lnTo>
                  <a:pt x="1793749" y="105139"/>
                </a:lnTo>
                <a:lnTo>
                  <a:pt x="1764630" y="69846"/>
                </a:lnTo>
                <a:lnTo>
                  <a:pt x="1729337" y="40727"/>
                </a:lnTo>
                <a:lnTo>
                  <a:pt x="1688830" y="18740"/>
                </a:lnTo>
                <a:lnTo>
                  <a:pt x="1644067" y="4844"/>
                </a:lnTo>
                <a:lnTo>
                  <a:pt x="1596008"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94"/>
          <p:cNvSpPr/>
          <p:nvPr/>
        </p:nvSpPr>
        <p:spPr>
          <a:xfrm>
            <a:off x="3279186" y="1232698"/>
            <a:ext cx="1288746" cy="838746"/>
          </a:xfrm>
          <a:custGeom>
            <a:rect b="b" l="l" r="r" t="t"/>
            <a:pathLst>
              <a:path extrusionOk="0" h="1590039" w="1834514">
                <a:moveTo>
                  <a:pt x="1596008" y="0"/>
                </a:moveTo>
                <a:lnTo>
                  <a:pt x="238455" y="0"/>
                </a:lnTo>
                <a:lnTo>
                  <a:pt x="190397" y="4844"/>
                </a:lnTo>
                <a:lnTo>
                  <a:pt x="145636" y="18740"/>
                </a:lnTo>
                <a:lnTo>
                  <a:pt x="105130" y="40727"/>
                </a:lnTo>
                <a:lnTo>
                  <a:pt x="69840" y="69846"/>
                </a:lnTo>
                <a:lnTo>
                  <a:pt x="40723" y="105139"/>
                </a:lnTo>
                <a:lnTo>
                  <a:pt x="18738" y="145646"/>
                </a:lnTo>
                <a:lnTo>
                  <a:pt x="4844" y="190409"/>
                </a:lnTo>
                <a:lnTo>
                  <a:pt x="0" y="238467"/>
                </a:lnTo>
                <a:lnTo>
                  <a:pt x="0" y="1351292"/>
                </a:lnTo>
                <a:lnTo>
                  <a:pt x="4844" y="1399350"/>
                </a:lnTo>
                <a:lnTo>
                  <a:pt x="18738" y="1444111"/>
                </a:lnTo>
                <a:lnTo>
                  <a:pt x="40723" y="1484616"/>
                </a:lnTo>
                <a:lnTo>
                  <a:pt x="69840" y="1519907"/>
                </a:lnTo>
                <a:lnTo>
                  <a:pt x="105130" y="1549024"/>
                </a:lnTo>
                <a:lnTo>
                  <a:pt x="145636" y="1571009"/>
                </a:lnTo>
                <a:lnTo>
                  <a:pt x="190397" y="1584903"/>
                </a:lnTo>
                <a:lnTo>
                  <a:pt x="238455" y="1589747"/>
                </a:lnTo>
                <a:lnTo>
                  <a:pt x="1596008" y="1589747"/>
                </a:lnTo>
                <a:lnTo>
                  <a:pt x="1644067" y="1584903"/>
                </a:lnTo>
                <a:lnTo>
                  <a:pt x="1688830" y="1571009"/>
                </a:lnTo>
                <a:lnTo>
                  <a:pt x="1729337" y="1549024"/>
                </a:lnTo>
                <a:lnTo>
                  <a:pt x="1764630" y="1519907"/>
                </a:lnTo>
                <a:lnTo>
                  <a:pt x="1793749" y="1484616"/>
                </a:lnTo>
                <a:lnTo>
                  <a:pt x="1815736" y="1444111"/>
                </a:lnTo>
                <a:lnTo>
                  <a:pt x="1829631" y="1399350"/>
                </a:lnTo>
                <a:lnTo>
                  <a:pt x="1834476" y="1351292"/>
                </a:lnTo>
                <a:lnTo>
                  <a:pt x="1834476" y="238467"/>
                </a:lnTo>
                <a:lnTo>
                  <a:pt x="1829631" y="190409"/>
                </a:lnTo>
                <a:lnTo>
                  <a:pt x="1815736" y="145646"/>
                </a:lnTo>
                <a:lnTo>
                  <a:pt x="1793749" y="105139"/>
                </a:lnTo>
                <a:lnTo>
                  <a:pt x="1764630" y="69846"/>
                </a:lnTo>
                <a:lnTo>
                  <a:pt x="1729337" y="40727"/>
                </a:lnTo>
                <a:lnTo>
                  <a:pt x="1688830" y="18740"/>
                </a:lnTo>
                <a:lnTo>
                  <a:pt x="1644067" y="4844"/>
                </a:lnTo>
                <a:lnTo>
                  <a:pt x="1596008"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94"/>
          <p:cNvSpPr/>
          <p:nvPr/>
        </p:nvSpPr>
        <p:spPr>
          <a:xfrm>
            <a:off x="4582760" y="1232698"/>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94"/>
          <p:cNvSpPr/>
          <p:nvPr/>
        </p:nvSpPr>
        <p:spPr>
          <a:xfrm>
            <a:off x="2100539" y="147589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94"/>
          <p:cNvSpPr/>
          <p:nvPr/>
        </p:nvSpPr>
        <p:spPr>
          <a:xfrm>
            <a:off x="2623033"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94"/>
          <p:cNvSpPr/>
          <p:nvPr/>
        </p:nvSpPr>
        <p:spPr>
          <a:xfrm>
            <a:off x="3404113" y="147589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94"/>
          <p:cNvSpPr/>
          <p:nvPr/>
        </p:nvSpPr>
        <p:spPr>
          <a:xfrm>
            <a:off x="3926616" y="1475890"/>
            <a:ext cx="517461" cy="352381"/>
          </a:xfrm>
          <a:custGeom>
            <a:rect b="b" l="l" r="r" t="t"/>
            <a:pathLst>
              <a:path extrusionOk="0" h="668020" w="736600">
                <a:moveTo>
                  <a:pt x="0" y="0"/>
                </a:moveTo>
                <a:lnTo>
                  <a:pt x="736003" y="0"/>
                </a:lnTo>
                <a:lnTo>
                  <a:pt x="736003"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94"/>
          <p:cNvSpPr/>
          <p:nvPr/>
        </p:nvSpPr>
        <p:spPr>
          <a:xfrm>
            <a:off x="4707686" y="147589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94"/>
          <p:cNvSpPr/>
          <p:nvPr/>
        </p:nvSpPr>
        <p:spPr>
          <a:xfrm>
            <a:off x="5230189" y="147589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94"/>
          <p:cNvSpPr/>
          <p:nvPr/>
        </p:nvSpPr>
        <p:spPr>
          <a:xfrm>
            <a:off x="672033" y="1232698"/>
            <a:ext cx="1288746" cy="838746"/>
          </a:xfrm>
          <a:custGeom>
            <a:rect b="b" l="l" r="r" t="t"/>
            <a:pathLst>
              <a:path extrusionOk="0" h="1590039" w="1834514">
                <a:moveTo>
                  <a:pt x="1596016" y="0"/>
                </a:moveTo>
                <a:lnTo>
                  <a:pt x="238462" y="0"/>
                </a:lnTo>
                <a:lnTo>
                  <a:pt x="190404" y="4844"/>
                </a:lnTo>
                <a:lnTo>
                  <a:pt x="145642" y="18740"/>
                </a:lnTo>
                <a:lnTo>
                  <a:pt x="105136" y="40727"/>
                </a:lnTo>
                <a:lnTo>
                  <a:pt x="69844" y="69846"/>
                </a:lnTo>
                <a:lnTo>
                  <a:pt x="40725" y="105139"/>
                </a:lnTo>
                <a:lnTo>
                  <a:pt x="18739" y="145646"/>
                </a:lnTo>
                <a:lnTo>
                  <a:pt x="4844" y="190409"/>
                </a:lnTo>
                <a:lnTo>
                  <a:pt x="0" y="238467"/>
                </a:lnTo>
                <a:lnTo>
                  <a:pt x="0" y="1351292"/>
                </a:lnTo>
                <a:lnTo>
                  <a:pt x="4844" y="1399350"/>
                </a:lnTo>
                <a:lnTo>
                  <a:pt x="18739" y="1444111"/>
                </a:lnTo>
                <a:lnTo>
                  <a:pt x="40725" y="1484616"/>
                </a:lnTo>
                <a:lnTo>
                  <a:pt x="69844" y="1519907"/>
                </a:lnTo>
                <a:lnTo>
                  <a:pt x="105136" y="1549024"/>
                </a:lnTo>
                <a:lnTo>
                  <a:pt x="145642" y="1571009"/>
                </a:lnTo>
                <a:lnTo>
                  <a:pt x="190404" y="1584903"/>
                </a:lnTo>
                <a:lnTo>
                  <a:pt x="238462" y="1589747"/>
                </a:lnTo>
                <a:lnTo>
                  <a:pt x="1596016" y="1589747"/>
                </a:lnTo>
                <a:lnTo>
                  <a:pt x="1644075" y="1584903"/>
                </a:lnTo>
                <a:lnTo>
                  <a:pt x="1688837" y="1571009"/>
                </a:lnTo>
                <a:lnTo>
                  <a:pt x="1729344" y="1549024"/>
                </a:lnTo>
                <a:lnTo>
                  <a:pt x="1764637" y="1519907"/>
                </a:lnTo>
                <a:lnTo>
                  <a:pt x="1793757" y="1484616"/>
                </a:lnTo>
                <a:lnTo>
                  <a:pt x="1815744" y="1444111"/>
                </a:lnTo>
                <a:lnTo>
                  <a:pt x="1829639" y="1399350"/>
                </a:lnTo>
                <a:lnTo>
                  <a:pt x="1834484" y="1351292"/>
                </a:lnTo>
                <a:lnTo>
                  <a:pt x="1834484" y="238467"/>
                </a:lnTo>
                <a:lnTo>
                  <a:pt x="1829639" y="190409"/>
                </a:lnTo>
                <a:lnTo>
                  <a:pt x="1815744" y="145646"/>
                </a:lnTo>
                <a:lnTo>
                  <a:pt x="1793757" y="105139"/>
                </a:lnTo>
                <a:lnTo>
                  <a:pt x="1764637" y="69846"/>
                </a:lnTo>
                <a:lnTo>
                  <a:pt x="1729344" y="40727"/>
                </a:lnTo>
                <a:lnTo>
                  <a:pt x="1688837" y="18740"/>
                </a:lnTo>
                <a:lnTo>
                  <a:pt x="1644075" y="4844"/>
                </a:lnTo>
                <a:lnTo>
                  <a:pt x="1596016"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94"/>
          <p:cNvSpPr/>
          <p:nvPr/>
        </p:nvSpPr>
        <p:spPr>
          <a:xfrm>
            <a:off x="796965"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94"/>
          <p:cNvSpPr/>
          <p:nvPr/>
        </p:nvSpPr>
        <p:spPr>
          <a:xfrm>
            <a:off x="1319459"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94"/>
          <p:cNvSpPr/>
          <p:nvPr/>
        </p:nvSpPr>
        <p:spPr>
          <a:xfrm>
            <a:off x="4398417" y="3569453"/>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9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sz="3000">
                <a:latin typeface="Proxima Nova"/>
                <a:ea typeface="Proxima Nova"/>
                <a:cs typeface="Proxima Nova"/>
                <a:sym typeface="Proxima Nova"/>
              </a:rPr>
              <a:t>External Hashing Example: Pass 1</a:t>
            </a:r>
            <a:endParaRPr sz="3000">
              <a:latin typeface="Proxima Nova"/>
              <a:ea typeface="Proxima Nova"/>
              <a:cs typeface="Proxima Nova"/>
              <a:sym typeface="Proxima Nova"/>
            </a:endParaRPr>
          </a:p>
        </p:txBody>
      </p:sp>
      <p:sp>
        <p:nvSpPr>
          <p:cNvPr id="1713" name="Google Shape;1713;p94"/>
          <p:cNvSpPr/>
          <p:nvPr/>
        </p:nvSpPr>
        <p:spPr>
          <a:xfrm>
            <a:off x="4398413" y="4410228"/>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DCBD23">
              <a:alpha val="9372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94"/>
          <p:cNvSpPr/>
          <p:nvPr/>
        </p:nvSpPr>
        <p:spPr>
          <a:xfrm>
            <a:off x="6206760" y="2485498"/>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94"/>
          <p:cNvSpPr/>
          <p:nvPr/>
        </p:nvSpPr>
        <p:spPr>
          <a:xfrm>
            <a:off x="6333673" y="27286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94"/>
          <p:cNvSpPr/>
          <p:nvPr/>
        </p:nvSpPr>
        <p:spPr>
          <a:xfrm>
            <a:off x="6851119" y="2728690"/>
            <a:ext cx="517462" cy="352381"/>
          </a:xfrm>
          <a:custGeom>
            <a:rect b="b" l="l" r="r" t="t"/>
            <a:pathLst>
              <a:path extrusionOk="0" h="668020" w="736600">
                <a:moveTo>
                  <a:pt x="0" y="0"/>
                </a:moveTo>
                <a:lnTo>
                  <a:pt x="736003" y="0"/>
                </a:lnTo>
                <a:lnTo>
                  <a:pt x="736003"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0" name="Shape 1720"/>
        <p:cNvGrpSpPr/>
        <p:nvPr/>
      </p:nvGrpSpPr>
      <p:grpSpPr>
        <a:xfrm>
          <a:off x="0" y="0"/>
          <a:ext cx="0" cy="0"/>
          <a:chOff x="0" y="0"/>
          <a:chExt cx="0" cy="0"/>
        </a:xfrm>
      </p:grpSpPr>
      <p:sp>
        <p:nvSpPr>
          <p:cNvPr id="1721" name="Google Shape;1721;p95"/>
          <p:cNvSpPr txBox="1"/>
          <p:nvPr/>
        </p:nvSpPr>
        <p:spPr>
          <a:xfrm>
            <a:off x="672014" y="2094786"/>
            <a:ext cx="1199400" cy="354000"/>
          </a:xfrm>
          <a:prstGeom prst="rect">
            <a:avLst/>
          </a:prstGeom>
          <a:noFill/>
          <a:ln>
            <a:noFill/>
          </a:ln>
        </p:spPr>
        <p:txBody>
          <a:bodyPr anchorCtr="0" anchor="t" bIns="0" lIns="0" spcFirstLastPara="1" rIns="0" wrap="square" tIns="0">
            <a:noAutofit/>
          </a:bodyPr>
          <a:lstStyle/>
          <a:p>
            <a:pPr indent="0" lvl="0" marL="7971" marR="0" rtl="0" algn="l">
              <a:lnSpc>
                <a:spcPct val="100000"/>
              </a:lnSpc>
              <a:spcBef>
                <a:spcPts val="0"/>
              </a:spcBef>
              <a:spcAft>
                <a:spcPts val="0"/>
              </a:spcAft>
              <a:buClr>
                <a:srgbClr val="000000"/>
              </a:buClr>
              <a:buSzPts val="2300"/>
              <a:buFont typeface="Calibri"/>
              <a:buNone/>
            </a:pPr>
            <a:r>
              <a:rPr b="0" i="0" lang="en" sz="2300" u="none" cap="none" strike="noStrike">
                <a:solidFill>
                  <a:srgbClr val="000000"/>
                </a:solidFill>
                <a:latin typeface="Proxima Nova"/>
                <a:ea typeface="Proxima Nova"/>
                <a:cs typeface="Proxima Nova"/>
                <a:sym typeface="Proxima Nova"/>
              </a:rPr>
              <a:t>N=6, B=4</a:t>
            </a:r>
            <a:endParaRPr b="0" i="0" sz="2300" u="none" cap="none" strike="noStrike">
              <a:solidFill>
                <a:srgbClr val="000000"/>
              </a:solidFill>
              <a:latin typeface="Proxima Nova"/>
              <a:ea typeface="Proxima Nova"/>
              <a:cs typeface="Proxima Nova"/>
              <a:sym typeface="Proxima Nova"/>
            </a:endParaRPr>
          </a:p>
        </p:txBody>
      </p:sp>
      <p:sp>
        <p:nvSpPr>
          <p:cNvPr id="1722" name="Google Shape;1722;p95"/>
          <p:cNvSpPr/>
          <p:nvPr/>
        </p:nvSpPr>
        <p:spPr>
          <a:xfrm>
            <a:off x="352941" y="2472094"/>
            <a:ext cx="5624271" cy="2511884"/>
          </a:xfrm>
          <a:custGeom>
            <a:rect b="b" l="l" r="r" t="t"/>
            <a:pathLst>
              <a:path extrusionOk="0" h="4761865" w="8006080">
                <a:moveTo>
                  <a:pt x="7291660" y="0"/>
                </a:moveTo>
                <a:lnTo>
                  <a:pt x="714212" y="0"/>
                </a:lnTo>
                <a:lnTo>
                  <a:pt x="665313" y="1647"/>
                </a:lnTo>
                <a:lnTo>
                  <a:pt x="617298" y="6519"/>
                </a:lnTo>
                <a:lnTo>
                  <a:pt x="570273" y="14510"/>
                </a:lnTo>
                <a:lnTo>
                  <a:pt x="524346" y="25512"/>
                </a:lnTo>
                <a:lnTo>
                  <a:pt x="479622" y="39419"/>
                </a:lnTo>
                <a:lnTo>
                  <a:pt x="436208" y="56125"/>
                </a:lnTo>
                <a:lnTo>
                  <a:pt x="394211" y="75524"/>
                </a:lnTo>
                <a:lnTo>
                  <a:pt x="353736" y="97510"/>
                </a:lnTo>
                <a:lnTo>
                  <a:pt x="314889" y="121975"/>
                </a:lnTo>
                <a:lnTo>
                  <a:pt x="277778" y="148813"/>
                </a:lnTo>
                <a:lnTo>
                  <a:pt x="242509" y="177919"/>
                </a:lnTo>
                <a:lnTo>
                  <a:pt x="209188" y="209186"/>
                </a:lnTo>
                <a:lnTo>
                  <a:pt x="177921" y="242507"/>
                </a:lnTo>
                <a:lnTo>
                  <a:pt x="148815" y="277776"/>
                </a:lnTo>
                <a:lnTo>
                  <a:pt x="121976" y="314887"/>
                </a:lnTo>
                <a:lnTo>
                  <a:pt x="97511" y="353733"/>
                </a:lnTo>
                <a:lnTo>
                  <a:pt x="75525" y="394208"/>
                </a:lnTo>
                <a:lnTo>
                  <a:pt x="56126" y="436206"/>
                </a:lnTo>
                <a:lnTo>
                  <a:pt x="39419" y="479620"/>
                </a:lnTo>
                <a:lnTo>
                  <a:pt x="25512" y="524343"/>
                </a:lnTo>
                <a:lnTo>
                  <a:pt x="14510" y="570271"/>
                </a:lnTo>
                <a:lnTo>
                  <a:pt x="6519" y="617295"/>
                </a:lnTo>
                <a:lnTo>
                  <a:pt x="1647" y="665310"/>
                </a:lnTo>
                <a:lnTo>
                  <a:pt x="0" y="714209"/>
                </a:lnTo>
                <a:lnTo>
                  <a:pt x="0" y="4047208"/>
                </a:lnTo>
                <a:lnTo>
                  <a:pt x="1647" y="4096107"/>
                </a:lnTo>
                <a:lnTo>
                  <a:pt x="6519" y="4144122"/>
                </a:lnTo>
                <a:lnTo>
                  <a:pt x="14510" y="4191147"/>
                </a:lnTo>
                <a:lnTo>
                  <a:pt x="25512" y="4237074"/>
                </a:lnTo>
                <a:lnTo>
                  <a:pt x="39419" y="4281798"/>
                </a:lnTo>
                <a:lnTo>
                  <a:pt x="56126" y="4325212"/>
                </a:lnTo>
                <a:lnTo>
                  <a:pt x="75525" y="4367210"/>
                </a:lnTo>
                <a:lnTo>
                  <a:pt x="97511" y="4407685"/>
                </a:lnTo>
                <a:lnTo>
                  <a:pt x="121976" y="4446531"/>
                </a:lnTo>
                <a:lnTo>
                  <a:pt x="148815" y="4483642"/>
                </a:lnTo>
                <a:lnTo>
                  <a:pt x="177921" y="4518912"/>
                </a:lnTo>
                <a:lnTo>
                  <a:pt x="209188" y="4552233"/>
                </a:lnTo>
                <a:lnTo>
                  <a:pt x="242509" y="4583500"/>
                </a:lnTo>
                <a:lnTo>
                  <a:pt x="277778" y="4612606"/>
                </a:lnTo>
                <a:lnTo>
                  <a:pt x="314889" y="4639445"/>
                </a:lnTo>
                <a:lnTo>
                  <a:pt x="353736" y="4663910"/>
                </a:lnTo>
                <a:lnTo>
                  <a:pt x="394211" y="4685896"/>
                </a:lnTo>
                <a:lnTo>
                  <a:pt x="436208" y="4705295"/>
                </a:lnTo>
                <a:lnTo>
                  <a:pt x="479622" y="4722001"/>
                </a:lnTo>
                <a:lnTo>
                  <a:pt x="524346" y="4735909"/>
                </a:lnTo>
                <a:lnTo>
                  <a:pt x="570273" y="4746911"/>
                </a:lnTo>
                <a:lnTo>
                  <a:pt x="617298" y="4754901"/>
                </a:lnTo>
                <a:lnTo>
                  <a:pt x="665313" y="4759774"/>
                </a:lnTo>
                <a:lnTo>
                  <a:pt x="714212" y="4761421"/>
                </a:lnTo>
                <a:lnTo>
                  <a:pt x="7291660" y="4761421"/>
                </a:lnTo>
                <a:lnTo>
                  <a:pt x="7340559" y="4759774"/>
                </a:lnTo>
                <a:lnTo>
                  <a:pt x="7388575" y="4754901"/>
                </a:lnTo>
                <a:lnTo>
                  <a:pt x="7435599" y="4746911"/>
                </a:lnTo>
                <a:lnTo>
                  <a:pt x="7481526" y="4735909"/>
                </a:lnTo>
                <a:lnTo>
                  <a:pt x="7526250" y="4722001"/>
                </a:lnTo>
                <a:lnTo>
                  <a:pt x="7569664" y="4705295"/>
                </a:lnTo>
                <a:lnTo>
                  <a:pt x="7611661" y="4685896"/>
                </a:lnTo>
                <a:lnTo>
                  <a:pt x="7652136" y="4663910"/>
                </a:lnTo>
                <a:lnTo>
                  <a:pt x="7690983" y="4639445"/>
                </a:lnTo>
                <a:lnTo>
                  <a:pt x="7728093" y="4612606"/>
                </a:lnTo>
                <a:lnTo>
                  <a:pt x="7763362" y="4583500"/>
                </a:lnTo>
                <a:lnTo>
                  <a:pt x="7796683" y="4552233"/>
                </a:lnTo>
                <a:lnTo>
                  <a:pt x="7827950" y="4518912"/>
                </a:lnTo>
                <a:lnTo>
                  <a:pt x="7857056" y="4483642"/>
                </a:lnTo>
                <a:lnTo>
                  <a:pt x="7883895" y="4446531"/>
                </a:lnTo>
                <a:lnTo>
                  <a:pt x="7908360" y="4407685"/>
                </a:lnTo>
                <a:lnTo>
                  <a:pt x="7930345" y="4367210"/>
                </a:lnTo>
                <a:lnTo>
                  <a:pt x="7949744" y="4325212"/>
                </a:lnTo>
                <a:lnTo>
                  <a:pt x="7966450" y="4281798"/>
                </a:lnTo>
                <a:lnTo>
                  <a:pt x="7980358" y="4237074"/>
                </a:lnTo>
                <a:lnTo>
                  <a:pt x="7991360" y="4191147"/>
                </a:lnTo>
                <a:lnTo>
                  <a:pt x="7999350" y="4144122"/>
                </a:lnTo>
                <a:lnTo>
                  <a:pt x="8004222" y="4096107"/>
                </a:lnTo>
                <a:lnTo>
                  <a:pt x="8005870" y="4047208"/>
                </a:lnTo>
                <a:lnTo>
                  <a:pt x="8005870" y="714209"/>
                </a:lnTo>
                <a:lnTo>
                  <a:pt x="8004222" y="665310"/>
                </a:lnTo>
                <a:lnTo>
                  <a:pt x="7999350" y="617295"/>
                </a:lnTo>
                <a:lnTo>
                  <a:pt x="7991360" y="570271"/>
                </a:lnTo>
                <a:lnTo>
                  <a:pt x="7980358" y="524343"/>
                </a:lnTo>
                <a:lnTo>
                  <a:pt x="7966450" y="479620"/>
                </a:lnTo>
                <a:lnTo>
                  <a:pt x="7949744" y="436206"/>
                </a:lnTo>
                <a:lnTo>
                  <a:pt x="7930345" y="394208"/>
                </a:lnTo>
                <a:lnTo>
                  <a:pt x="7908360" y="353733"/>
                </a:lnTo>
                <a:lnTo>
                  <a:pt x="7883895" y="314887"/>
                </a:lnTo>
                <a:lnTo>
                  <a:pt x="7857056" y="277776"/>
                </a:lnTo>
                <a:lnTo>
                  <a:pt x="7827950" y="242507"/>
                </a:lnTo>
                <a:lnTo>
                  <a:pt x="7796683" y="209186"/>
                </a:lnTo>
                <a:lnTo>
                  <a:pt x="7763362" y="177919"/>
                </a:lnTo>
                <a:lnTo>
                  <a:pt x="7728093" y="148813"/>
                </a:lnTo>
                <a:lnTo>
                  <a:pt x="7690983" y="121975"/>
                </a:lnTo>
                <a:lnTo>
                  <a:pt x="7652136" y="97510"/>
                </a:lnTo>
                <a:lnTo>
                  <a:pt x="7611661" y="75524"/>
                </a:lnTo>
                <a:lnTo>
                  <a:pt x="7569664" y="56125"/>
                </a:lnTo>
                <a:lnTo>
                  <a:pt x="7526250" y="39419"/>
                </a:lnTo>
                <a:lnTo>
                  <a:pt x="7481526" y="25512"/>
                </a:lnTo>
                <a:lnTo>
                  <a:pt x="7435599" y="14510"/>
                </a:lnTo>
                <a:lnTo>
                  <a:pt x="7388575" y="6519"/>
                </a:lnTo>
                <a:lnTo>
                  <a:pt x="7340559" y="1647"/>
                </a:lnTo>
                <a:lnTo>
                  <a:pt x="7291660" y="0"/>
                </a:lnTo>
                <a:close/>
              </a:path>
            </a:pathLst>
          </a:custGeom>
          <a:solidFill>
            <a:srgbClr val="F5D328">
              <a:alpha val="1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95"/>
          <p:cNvSpPr/>
          <p:nvPr/>
        </p:nvSpPr>
        <p:spPr>
          <a:xfrm>
            <a:off x="567209" y="3308375"/>
            <a:ext cx="1288746" cy="838746"/>
          </a:xfrm>
          <a:custGeom>
            <a:rect b="b" l="l" r="r" t="t"/>
            <a:pathLst>
              <a:path extrusionOk="0" h="1590040" w="1834514">
                <a:moveTo>
                  <a:pt x="1596014" y="0"/>
                </a:moveTo>
                <a:lnTo>
                  <a:pt x="238462" y="0"/>
                </a:lnTo>
                <a:lnTo>
                  <a:pt x="190404" y="4844"/>
                </a:lnTo>
                <a:lnTo>
                  <a:pt x="145642" y="18738"/>
                </a:lnTo>
                <a:lnTo>
                  <a:pt x="105136" y="40724"/>
                </a:lnTo>
                <a:lnTo>
                  <a:pt x="69844" y="69842"/>
                </a:lnTo>
                <a:lnTo>
                  <a:pt x="40725" y="105134"/>
                </a:lnTo>
                <a:lnTo>
                  <a:pt x="18739" y="145641"/>
                </a:lnTo>
                <a:lnTo>
                  <a:pt x="4844" y="190405"/>
                </a:lnTo>
                <a:lnTo>
                  <a:pt x="0" y="238467"/>
                </a:lnTo>
                <a:lnTo>
                  <a:pt x="0" y="1351292"/>
                </a:lnTo>
                <a:lnTo>
                  <a:pt x="4844" y="1399350"/>
                </a:lnTo>
                <a:lnTo>
                  <a:pt x="18739" y="1444111"/>
                </a:lnTo>
                <a:lnTo>
                  <a:pt x="40725" y="1484616"/>
                </a:lnTo>
                <a:lnTo>
                  <a:pt x="69844" y="1519907"/>
                </a:lnTo>
                <a:lnTo>
                  <a:pt x="105136" y="1549024"/>
                </a:lnTo>
                <a:lnTo>
                  <a:pt x="145642" y="1571009"/>
                </a:lnTo>
                <a:lnTo>
                  <a:pt x="190404" y="1584903"/>
                </a:lnTo>
                <a:lnTo>
                  <a:pt x="238462" y="1589747"/>
                </a:lnTo>
                <a:lnTo>
                  <a:pt x="1596014" y="1589747"/>
                </a:lnTo>
                <a:lnTo>
                  <a:pt x="1644072" y="1584903"/>
                </a:lnTo>
                <a:lnTo>
                  <a:pt x="1688835" y="1571009"/>
                </a:lnTo>
                <a:lnTo>
                  <a:pt x="1729342" y="1549024"/>
                </a:lnTo>
                <a:lnTo>
                  <a:pt x="1764635" y="1519907"/>
                </a:lnTo>
                <a:lnTo>
                  <a:pt x="1793754" y="1484616"/>
                </a:lnTo>
                <a:lnTo>
                  <a:pt x="1815741" y="1444111"/>
                </a:lnTo>
                <a:lnTo>
                  <a:pt x="1829637" y="1399350"/>
                </a:lnTo>
                <a:lnTo>
                  <a:pt x="1834481" y="1351292"/>
                </a:lnTo>
                <a:lnTo>
                  <a:pt x="1834481" y="238467"/>
                </a:lnTo>
                <a:lnTo>
                  <a:pt x="1829637" y="190405"/>
                </a:lnTo>
                <a:lnTo>
                  <a:pt x="1815741" y="145641"/>
                </a:lnTo>
                <a:lnTo>
                  <a:pt x="1793754" y="105134"/>
                </a:lnTo>
                <a:lnTo>
                  <a:pt x="1764635" y="69842"/>
                </a:lnTo>
                <a:lnTo>
                  <a:pt x="1729342" y="40724"/>
                </a:lnTo>
                <a:lnTo>
                  <a:pt x="1688835" y="18738"/>
                </a:lnTo>
                <a:lnTo>
                  <a:pt x="1644072" y="4844"/>
                </a:lnTo>
                <a:lnTo>
                  <a:pt x="1596014"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95"/>
          <p:cNvSpPr/>
          <p:nvPr/>
        </p:nvSpPr>
        <p:spPr>
          <a:xfrm>
            <a:off x="4271507" y="2485495"/>
            <a:ext cx="1288747" cy="838746"/>
          </a:xfrm>
          <a:custGeom>
            <a:rect b="b" l="l" r="r" t="t"/>
            <a:pathLst>
              <a:path extrusionOk="0" h="1590039" w="1834515">
                <a:moveTo>
                  <a:pt x="1596021" y="0"/>
                </a:moveTo>
                <a:lnTo>
                  <a:pt x="238467" y="0"/>
                </a:lnTo>
                <a:lnTo>
                  <a:pt x="190405" y="4844"/>
                </a:lnTo>
                <a:lnTo>
                  <a:pt x="145641" y="18738"/>
                </a:lnTo>
                <a:lnTo>
                  <a:pt x="105134" y="40723"/>
                </a:lnTo>
                <a:lnTo>
                  <a:pt x="69842" y="69840"/>
                </a:lnTo>
                <a:lnTo>
                  <a:pt x="40724" y="105130"/>
                </a:lnTo>
                <a:lnTo>
                  <a:pt x="18738" y="145636"/>
                </a:lnTo>
                <a:lnTo>
                  <a:pt x="4844" y="190397"/>
                </a:lnTo>
                <a:lnTo>
                  <a:pt x="0" y="238455"/>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95"/>
          <p:cNvSpPr/>
          <p:nvPr/>
        </p:nvSpPr>
        <p:spPr>
          <a:xfrm>
            <a:off x="4262577" y="3326277"/>
            <a:ext cx="1288747" cy="838746"/>
          </a:xfrm>
          <a:custGeom>
            <a:rect b="b" l="l" r="r" t="t"/>
            <a:pathLst>
              <a:path extrusionOk="0" h="1590040" w="1834515">
                <a:moveTo>
                  <a:pt x="1596021" y="0"/>
                </a:moveTo>
                <a:lnTo>
                  <a:pt x="238467" y="0"/>
                </a:lnTo>
                <a:lnTo>
                  <a:pt x="190405" y="4844"/>
                </a:lnTo>
                <a:lnTo>
                  <a:pt x="145641" y="18738"/>
                </a:lnTo>
                <a:lnTo>
                  <a:pt x="105134" y="40723"/>
                </a:lnTo>
                <a:lnTo>
                  <a:pt x="69842" y="69840"/>
                </a:lnTo>
                <a:lnTo>
                  <a:pt x="40724" y="105130"/>
                </a:lnTo>
                <a:lnTo>
                  <a:pt x="18738" y="145636"/>
                </a:lnTo>
                <a:lnTo>
                  <a:pt x="4844" y="190397"/>
                </a:lnTo>
                <a:lnTo>
                  <a:pt x="0" y="238455"/>
                </a:lnTo>
                <a:lnTo>
                  <a:pt x="0" y="1351280"/>
                </a:lnTo>
                <a:lnTo>
                  <a:pt x="4844" y="1399342"/>
                </a:lnTo>
                <a:lnTo>
                  <a:pt x="18738" y="1444106"/>
                </a:lnTo>
                <a:lnTo>
                  <a:pt x="40724" y="1484613"/>
                </a:lnTo>
                <a:lnTo>
                  <a:pt x="69842" y="1519905"/>
                </a:lnTo>
                <a:lnTo>
                  <a:pt x="105134" y="1549023"/>
                </a:lnTo>
                <a:lnTo>
                  <a:pt x="145641" y="1571009"/>
                </a:lnTo>
                <a:lnTo>
                  <a:pt x="190405" y="1584903"/>
                </a:lnTo>
                <a:lnTo>
                  <a:pt x="238467" y="1589747"/>
                </a:lnTo>
                <a:lnTo>
                  <a:pt x="1596021" y="1589747"/>
                </a:lnTo>
                <a:lnTo>
                  <a:pt x="1644079" y="1584903"/>
                </a:lnTo>
                <a:lnTo>
                  <a:pt x="1688840" y="1571009"/>
                </a:lnTo>
                <a:lnTo>
                  <a:pt x="1729345" y="1549023"/>
                </a:lnTo>
                <a:lnTo>
                  <a:pt x="1764636" y="1519905"/>
                </a:lnTo>
                <a:lnTo>
                  <a:pt x="1793753" y="1484613"/>
                </a:lnTo>
                <a:lnTo>
                  <a:pt x="1815738" y="1444106"/>
                </a:lnTo>
                <a:lnTo>
                  <a:pt x="1829632" y="1399342"/>
                </a:lnTo>
                <a:lnTo>
                  <a:pt x="1834476" y="1351280"/>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95"/>
          <p:cNvSpPr/>
          <p:nvPr/>
        </p:nvSpPr>
        <p:spPr>
          <a:xfrm>
            <a:off x="4253647" y="4167059"/>
            <a:ext cx="1288747" cy="838746"/>
          </a:xfrm>
          <a:custGeom>
            <a:rect b="b" l="l" r="r" t="t"/>
            <a:pathLst>
              <a:path extrusionOk="0" h="1590040" w="1834515">
                <a:moveTo>
                  <a:pt x="1596021" y="0"/>
                </a:moveTo>
                <a:lnTo>
                  <a:pt x="238467" y="0"/>
                </a:lnTo>
                <a:lnTo>
                  <a:pt x="190409" y="4844"/>
                </a:lnTo>
                <a:lnTo>
                  <a:pt x="145646" y="18738"/>
                </a:lnTo>
                <a:lnTo>
                  <a:pt x="105139" y="40723"/>
                </a:lnTo>
                <a:lnTo>
                  <a:pt x="69846" y="69840"/>
                </a:lnTo>
                <a:lnTo>
                  <a:pt x="40727" y="105130"/>
                </a:lnTo>
                <a:lnTo>
                  <a:pt x="18740" y="145636"/>
                </a:lnTo>
                <a:lnTo>
                  <a:pt x="4844" y="190397"/>
                </a:lnTo>
                <a:lnTo>
                  <a:pt x="0" y="238455"/>
                </a:lnTo>
                <a:lnTo>
                  <a:pt x="0" y="1351285"/>
                </a:lnTo>
                <a:lnTo>
                  <a:pt x="4844" y="1399343"/>
                </a:lnTo>
                <a:lnTo>
                  <a:pt x="18740" y="1444105"/>
                </a:lnTo>
                <a:lnTo>
                  <a:pt x="40727" y="1484611"/>
                </a:lnTo>
                <a:lnTo>
                  <a:pt x="69846" y="1519903"/>
                </a:lnTo>
                <a:lnTo>
                  <a:pt x="105139" y="1549022"/>
                </a:lnTo>
                <a:lnTo>
                  <a:pt x="145646" y="1571008"/>
                </a:lnTo>
                <a:lnTo>
                  <a:pt x="190409" y="1584903"/>
                </a:lnTo>
                <a:lnTo>
                  <a:pt x="238467" y="1589747"/>
                </a:lnTo>
                <a:lnTo>
                  <a:pt x="1596021" y="1589747"/>
                </a:lnTo>
                <a:lnTo>
                  <a:pt x="1644079" y="1584903"/>
                </a:lnTo>
                <a:lnTo>
                  <a:pt x="1688840" y="1571008"/>
                </a:lnTo>
                <a:lnTo>
                  <a:pt x="1729345" y="1549022"/>
                </a:lnTo>
                <a:lnTo>
                  <a:pt x="1764636" y="1519903"/>
                </a:lnTo>
                <a:lnTo>
                  <a:pt x="1793753" y="1484611"/>
                </a:lnTo>
                <a:lnTo>
                  <a:pt x="1815738" y="1444105"/>
                </a:lnTo>
                <a:lnTo>
                  <a:pt x="1829632" y="1399343"/>
                </a:lnTo>
                <a:lnTo>
                  <a:pt x="1834476" y="1351285"/>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95"/>
          <p:cNvSpPr/>
          <p:nvPr/>
        </p:nvSpPr>
        <p:spPr>
          <a:xfrm>
            <a:off x="1975612" y="1232698"/>
            <a:ext cx="1288746" cy="838746"/>
          </a:xfrm>
          <a:custGeom>
            <a:rect b="b" l="l" r="r" t="t"/>
            <a:pathLst>
              <a:path extrusionOk="0" h="1590039" w="1834514">
                <a:moveTo>
                  <a:pt x="1596008" y="0"/>
                </a:moveTo>
                <a:lnTo>
                  <a:pt x="238455" y="0"/>
                </a:lnTo>
                <a:lnTo>
                  <a:pt x="190397" y="4844"/>
                </a:lnTo>
                <a:lnTo>
                  <a:pt x="145636" y="18740"/>
                </a:lnTo>
                <a:lnTo>
                  <a:pt x="105130" y="40727"/>
                </a:lnTo>
                <a:lnTo>
                  <a:pt x="69840" y="69846"/>
                </a:lnTo>
                <a:lnTo>
                  <a:pt x="40723" y="105139"/>
                </a:lnTo>
                <a:lnTo>
                  <a:pt x="18738" y="145646"/>
                </a:lnTo>
                <a:lnTo>
                  <a:pt x="4844" y="190409"/>
                </a:lnTo>
                <a:lnTo>
                  <a:pt x="0" y="238467"/>
                </a:lnTo>
                <a:lnTo>
                  <a:pt x="0" y="1351292"/>
                </a:lnTo>
                <a:lnTo>
                  <a:pt x="4844" y="1399350"/>
                </a:lnTo>
                <a:lnTo>
                  <a:pt x="18738" y="1444111"/>
                </a:lnTo>
                <a:lnTo>
                  <a:pt x="40723" y="1484616"/>
                </a:lnTo>
                <a:lnTo>
                  <a:pt x="69840" y="1519907"/>
                </a:lnTo>
                <a:lnTo>
                  <a:pt x="105130" y="1549024"/>
                </a:lnTo>
                <a:lnTo>
                  <a:pt x="145636" y="1571009"/>
                </a:lnTo>
                <a:lnTo>
                  <a:pt x="190397" y="1584903"/>
                </a:lnTo>
                <a:lnTo>
                  <a:pt x="238455" y="1589747"/>
                </a:lnTo>
                <a:lnTo>
                  <a:pt x="1596008" y="1589747"/>
                </a:lnTo>
                <a:lnTo>
                  <a:pt x="1644067" y="1584903"/>
                </a:lnTo>
                <a:lnTo>
                  <a:pt x="1688830" y="1571009"/>
                </a:lnTo>
                <a:lnTo>
                  <a:pt x="1729337" y="1549024"/>
                </a:lnTo>
                <a:lnTo>
                  <a:pt x="1764630" y="1519907"/>
                </a:lnTo>
                <a:lnTo>
                  <a:pt x="1793749" y="1484616"/>
                </a:lnTo>
                <a:lnTo>
                  <a:pt x="1815736" y="1444111"/>
                </a:lnTo>
                <a:lnTo>
                  <a:pt x="1829631" y="1399350"/>
                </a:lnTo>
                <a:lnTo>
                  <a:pt x="1834476" y="1351292"/>
                </a:lnTo>
                <a:lnTo>
                  <a:pt x="1834476" y="238467"/>
                </a:lnTo>
                <a:lnTo>
                  <a:pt x="1829631" y="190409"/>
                </a:lnTo>
                <a:lnTo>
                  <a:pt x="1815736" y="145646"/>
                </a:lnTo>
                <a:lnTo>
                  <a:pt x="1793749" y="105139"/>
                </a:lnTo>
                <a:lnTo>
                  <a:pt x="1764630" y="69846"/>
                </a:lnTo>
                <a:lnTo>
                  <a:pt x="1729337" y="40727"/>
                </a:lnTo>
                <a:lnTo>
                  <a:pt x="1688830" y="18740"/>
                </a:lnTo>
                <a:lnTo>
                  <a:pt x="1644067" y="4844"/>
                </a:lnTo>
                <a:lnTo>
                  <a:pt x="1596008"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95"/>
          <p:cNvSpPr/>
          <p:nvPr/>
        </p:nvSpPr>
        <p:spPr>
          <a:xfrm>
            <a:off x="3279186" y="1232698"/>
            <a:ext cx="1288746" cy="838746"/>
          </a:xfrm>
          <a:custGeom>
            <a:rect b="b" l="l" r="r" t="t"/>
            <a:pathLst>
              <a:path extrusionOk="0" h="1590039" w="1834514">
                <a:moveTo>
                  <a:pt x="1596008" y="0"/>
                </a:moveTo>
                <a:lnTo>
                  <a:pt x="238455" y="0"/>
                </a:lnTo>
                <a:lnTo>
                  <a:pt x="190397" y="4844"/>
                </a:lnTo>
                <a:lnTo>
                  <a:pt x="145636" y="18740"/>
                </a:lnTo>
                <a:lnTo>
                  <a:pt x="105130" y="40727"/>
                </a:lnTo>
                <a:lnTo>
                  <a:pt x="69840" y="69846"/>
                </a:lnTo>
                <a:lnTo>
                  <a:pt x="40723" y="105139"/>
                </a:lnTo>
                <a:lnTo>
                  <a:pt x="18738" y="145646"/>
                </a:lnTo>
                <a:lnTo>
                  <a:pt x="4844" y="190409"/>
                </a:lnTo>
                <a:lnTo>
                  <a:pt x="0" y="238467"/>
                </a:lnTo>
                <a:lnTo>
                  <a:pt x="0" y="1351292"/>
                </a:lnTo>
                <a:lnTo>
                  <a:pt x="4844" y="1399350"/>
                </a:lnTo>
                <a:lnTo>
                  <a:pt x="18738" y="1444111"/>
                </a:lnTo>
                <a:lnTo>
                  <a:pt x="40723" y="1484616"/>
                </a:lnTo>
                <a:lnTo>
                  <a:pt x="69840" y="1519907"/>
                </a:lnTo>
                <a:lnTo>
                  <a:pt x="105130" y="1549024"/>
                </a:lnTo>
                <a:lnTo>
                  <a:pt x="145636" y="1571009"/>
                </a:lnTo>
                <a:lnTo>
                  <a:pt x="190397" y="1584903"/>
                </a:lnTo>
                <a:lnTo>
                  <a:pt x="238455" y="1589747"/>
                </a:lnTo>
                <a:lnTo>
                  <a:pt x="1596008" y="1589747"/>
                </a:lnTo>
                <a:lnTo>
                  <a:pt x="1644067" y="1584903"/>
                </a:lnTo>
                <a:lnTo>
                  <a:pt x="1688830" y="1571009"/>
                </a:lnTo>
                <a:lnTo>
                  <a:pt x="1729337" y="1549024"/>
                </a:lnTo>
                <a:lnTo>
                  <a:pt x="1764630" y="1519907"/>
                </a:lnTo>
                <a:lnTo>
                  <a:pt x="1793749" y="1484616"/>
                </a:lnTo>
                <a:lnTo>
                  <a:pt x="1815736" y="1444111"/>
                </a:lnTo>
                <a:lnTo>
                  <a:pt x="1829631" y="1399350"/>
                </a:lnTo>
                <a:lnTo>
                  <a:pt x="1834476" y="1351292"/>
                </a:lnTo>
                <a:lnTo>
                  <a:pt x="1834476" y="238467"/>
                </a:lnTo>
                <a:lnTo>
                  <a:pt x="1829631" y="190409"/>
                </a:lnTo>
                <a:lnTo>
                  <a:pt x="1815736" y="145646"/>
                </a:lnTo>
                <a:lnTo>
                  <a:pt x="1793749" y="105139"/>
                </a:lnTo>
                <a:lnTo>
                  <a:pt x="1764630" y="69846"/>
                </a:lnTo>
                <a:lnTo>
                  <a:pt x="1729337" y="40727"/>
                </a:lnTo>
                <a:lnTo>
                  <a:pt x="1688830" y="18740"/>
                </a:lnTo>
                <a:lnTo>
                  <a:pt x="1644067" y="4844"/>
                </a:lnTo>
                <a:lnTo>
                  <a:pt x="1596008"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95"/>
          <p:cNvSpPr/>
          <p:nvPr/>
        </p:nvSpPr>
        <p:spPr>
          <a:xfrm>
            <a:off x="2100539" y="147589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95"/>
          <p:cNvSpPr/>
          <p:nvPr/>
        </p:nvSpPr>
        <p:spPr>
          <a:xfrm>
            <a:off x="2623033"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95"/>
          <p:cNvSpPr/>
          <p:nvPr/>
        </p:nvSpPr>
        <p:spPr>
          <a:xfrm>
            <a:off x="3404113" y="147589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95"/>
          <p:cNvSpPr/>
          <p:nvPr/>
        </p:nvSpPr>
        <p:spPr>
          <a:xfrm>
            <a:off x="3926616" y="1475890"/>
            <a:ext cx="517461" cy="352381"/>
          </a:xfrm>
          <a:custGeom>
            <a:rect b="b" l="l" r="r" t="t"/>
            <a:pathLst>
              <a:path extrusionOk="0" h="668020" w="736600">
                <a:moveTo>
                  <a:pt x="0" y="0"/>
                </a:moveTo>
                <a:lnTo>
                  <a:pt x="736003" y="0"/>
                </a:lnTo>
                <a:lnTo>
                  <a:pt x="736003"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95"/>
          <p:cNvSpPr/>
          <p:nvPr/>
        </p:nvSpPr>
        <p:spPr>
          <a:xfrm>
            <a:off x="672033" y="1232698"/>
            <a:ext cx="1288746" cy="838746"/>
          </a:xfrm>
          <a:custGeom>
            <a:rect b="b" l="l" r="r" t="t"/>
            <a:pathLst>
              <a:path extrusionOk="0" h="1590039" w="1834514">
                <a:moveTo>
                  <a:pt x="1596016" y="0"/>
                </a:moveTo>
                <a:lnTo>
                  <a:pt x="238462" y="0"/>
                </a:lnTo>
                <a:lnTo>
                  <a:pt x="190404" y="4844"/>
                </a:lnTo>
                <a:lnTo>
                  <a:pt x="145642" y="18740"/>
                </a:lnTo>
                <a:lnTo>
                  <a:pt x="105136" y="40727"/>
                </a:lnTo>
                <a:lnTo>
                  <a:pt x="69844" y="69846"/>
                </a:lnTo>
                <a:lnTo>
                  <a:pt x="40725" y="105139"/>
                </a:lnTo>
                <a:lnTo>
                  <a:pt x="18739" y="145646"/>
                </a:lnTo>
                <a:lnTo>
                  <a:pt x="4844" y="190409"/>
                </a:lnTo>
                <a:lnTo>
                  <a:pt x="0" y="238467"/>
                </a:lnTo>
                <a:lnTo>
                  <a:pt x="0" y="1351292"/>
                </a:lnTo>
                <a:lnTo>
                  <a:pt x="4844" y="1399350"/>
                </a:lnTo>
                <a:lnTo>
                  <a:pt x="18739" y="1444111"/>
                </a:lnTo>
                <a:lnTo>
                  <a:pt x="40725" y="1484616"/>
                </a:lnTo>
                <a:lnTo>
                  <a:pt x="69844" y="1519907"/>
                </a:lnTo>
                <a:lnTo>
                  <a:pt x="105136" y="1549024"/>
                </a:lnTo>
                <a:lnTo>
                  <a:pt x="145642" y="1571009"/>
                </a:lnTo>
                <a:lnTo>
                  <a:pt x="190404" y="1584903"/>
                </a:lnTo>
                <a:lnTo>
                  <a:pt x="238462" y="1589747"/>
                </a:lnTo>
                <a:lnTo>
                  <a:pt x="1596016" y="1589747"/>
                </a:lnTo>
                <a:lnTo>
                  <a:pt x="1644075" y="1584903"/>
                </a:lnTo>
                <a:lnTo>
                  <a:pt x="1688837" y="1571009"/>
                </a:lnTo>
                <a:lnTo>
                  <a:pt x="1729344" y="1549024"/>
                </a:lnTo>
                <a:lnTo>
                  <a:pt x="1764637" y="1519907"/>
                </a:lnTo>
                <a:lnTo>
                  <a:pt x="1793757" y="1484616"/>
                </a:lnTo>
                <a:lnTo>
                  <a:pt x="1815744" y="1444111"/>
                </a:lnTo>
                <a:lnTo>
                  <a:pt x="1829639" y="1399350"/>
                </a:lnTo>
                <a:lnTo>
                  <a:pt x="1834484" y="1351292"/>
                </a:lnTo>
                <a:lnTo>
                  <a:pt x="1834484" y="238467"/>
                </a:lnTo>
                <a:lnTo>
                  <a:pt x="1829639" y="190409"/>
                </a:lnTo>
                <a:lnTo>
                  <a:pt x="1815744" y="145646"/>
                </a:lnTo>
                <a:lnTo>
                  <a:pt x="1793757" y="105139"/>
                </a:lnTo>
                <a:lnTo>
                  <a:pt x="1764637" y="69846"/>
                </a:lnTo>
                <a:lnTo>
                  <a:pt x="1729344" y="40727"/>
                </a:lnTo>
                <a:lnTo>
                  <a:pt x="1688837" y="18740"/>
                </a:lnTo>
                <a:lnTo>
                  <a:pt x="1644075" y="4844"/>
                </a:lnTo>
                <a:lnTo>
                  <a:pt x="1596016"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95"/>
          <p:cNvSpPr/>
          <p:nvPr/>
        </p:nvSpPr>
        <p:spPr>
          <a:xfrm>
            <a:off x="796965"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95"/>
          <p:cNvSpPr/>
          <p:nvPr/>
        </p:nvSpPr>
        <p:spPr>
          <a:xfrm>
            <a:off x="1319459"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95"/>
          <p:cNvSpPr/>
          <p:nvPr/>
        </p:nvSpPr>
        <p:spPr>
          <a:xfrm>
            <a:off x="4398417" y="3569453"/>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9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sz="3000">
                <a:latin typeface="Proxima Nova"/>
                <a:ea typeface="Proxima Nova"/>
                <a:cs typeface="Proxima Nova"/>
                <a:sym typeface="Proxima Nova"/>
              </a:rPr>
              <a:t>External Hashing Example: Pass 1</a:t>
            </a:r>
            <a:endParaRPr sz="3000">
              <a:latin typeface="Proxima Nova"/>
              <a:ea typeface="Proxima Nova"/>
              <a:cs typeface="Proxima Nova"/>
              <a:sym typeface="Proxima Nova"/>
            </a:endParaRPr>
          </a:p>
        </p:txBody>
      </p:sp>
      <p:sp>
        <p:nvSpPr>
          <p:cNvPr id="1738" name="Google Shape;1738;p95"/>
          <p:cNvSpPr/>
          <p:nvPr/>
        </p:nvSpPr>
        <p:spPr>
          <a:xfrm>
            <a:off x="4398413" y="4410228"/>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DCBD23">
              <a:alpha val="9372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95"/>
          <p:cNvSpPr/>
          <p:nvPr/>
        </p:nvSpPr>
        <p:spPr>
          <a:xfrm>
            <a:off x="6206760" y="2485498"/>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95"/>
          <p:cNvSpPr/>
          <p:nvPr/>
        </p:nvSpPr>
        <p:spPr>
          <a:xfrm>
            <a:off x="6333673" y="27286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95"/>
          <p:cNvSpPr/>
          <p:nvPr/>
        </p:nvSpPr>
        <p:spPr>
          <a:xfrm>
            <a:off x="6851119" y="2728690"/>
            <a:ext cx="517462" cy="352381"/>
          </a:xfrm>
          <a:custGeom>
            <a:rect b="b" l="l" r="r" t="t"/>
            <a:pathLst>
              <a:path extrusionOk="0" h="668020" w="736600">
                <a:moveTo>
                  <a:pt x="0" y="0"/>
                </a:moveTo>
                <a:lnTo>
                  <a:pt x="736003" y="0"/>
                </a:lnTo>
                <a:lnTo>
                  <a:pt x="736003"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95"/>
          <p:cNvSpPr/>
          <p:nvPr/>
        </p:nvSpPr>
        <p:spPr>
          <a:xfrm>
            <a:off x="1211577" y="3569453"/>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95"/>
          <p:cNvSpPr/>
          <p:nvPr/>
        </p:nvSpPr>
        <p:spPr>
          <a:xfrm>
            <a:off x="694123" y="3569453"/>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95"/>
          <p:cNvSpPr txBox="1"/>
          <p:nvPr/>
        </p:nvSpPr>
        <p:spPr>
          <a:xfrm>
            <a:off x="1871425" y="2071500"/>
            <a:ext cx="4105800" cy="414000"/>
          </a:xfrm>
          <a:prstGeom prst="rect">
            <a:avLst/>
          </a:prstGeom>
          <a:noFill/>
          <a:ln>
            <a:noFill/>
          </a:ln>
        </p:spPr>
        <p:txBody>
          <a:bodyPr anchorCtr="0" anchor="ctr" bIns="0" lIns="0" spcFirstLastPara="1" rIns="0" wrap="square" tIns="0">
            <a:noAutofit/>
          </a:bodyPr>
          <a:lstStyle/>
          <a:p>
            <a:pPr indent="0" lvl="0" marL="0" marR="3188" rtl="0" algn="ctr">
              <a:lnSpc>
                <a:spcPct val="100699"/>
              </a:lnSpc>
              <a:spcBef>
                <a:spcPts val="0"/>
              </a:spcBef>
              <a:spcAft>
                <a:spcPts val="0"/>
              </a:spcAft>
              <a:buClr>
                <a:schemeClr val="dk1"/>
              </a:buClr>
              <a:buSzPts val="1500"/>
              <a:buFont typeface="Calibri"/>
              <a:buNone/>
            </a:pPr>
            <a:r>
              <a:rPr b="0" i="0" lang="en" sz="1500" u="none" cap="none" strike="noStrike">
                <a:solidFill>
                  <a:schemeClr val="dk1"/>
                </a:solidFill>
                <a:latin typeface="Proxima Nova"/>
                <a:ea typeface="Proxima Nova"/>
                <a:cs typeface="Proxima Nova"/>
                <a:sym typeface="Proxima Nova"/>
              </a:rPr>
              <a:t>Our hash function: {</a:t>
            </a:r>
            <a:r>
              <a:rPr b="0" i="0" lang="en" sz="1500" u="none" cap="none" strike="noStrike">
                <a:solidFill>
                  <a:schemeClr val="dk1"/>
                </a:solidFill>
                <a:highlight>
                  <a:srgbClr val="B6D7A8"/>
                </a:highlight>
                <a:latin typeface="Proxima Nova"/>
                <a:ea typeface="Proxima Nova"/>
                <a:cs typeface="Proxima Nova"/>
                <a:sym typeface="Proxima Nova"/>
              </a:rPr>
              <a:t>G</a:t>
            </a:r>
            <a:r>
              <a:rPr b="0" i="0" lang="en" sz="15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highlight>
                  <a:srgbClr val="B4A7D6"/>
                </a:highlight>
                <a:latin typeface="Proxima Nova"/>
                <a:ea typeface="Proxima Nova"/>
                <a:cs typeface="Proxima Nova"/>
                <a:sym typeface="Proxima Nova"/>
              </a:rPr>
              <a:t>P</a:t>
            </a:r>
            <a:r>
              <a:rPr b="0" i="0" lang="en" sz="15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latin typeface="Proxima Nova"/>
                <a:ea typeface="Proxima Nova"/>
                <a:cs typeface="Proxima Nova"/>
                <a:sym typeface="Proxima Nova"/>
              </a:rPr>
              <a:t> 1, {</a:t>
            </a:r>
            <a:r>
              <a:rPr b="0" i="0" lang="en" sz="1500" u="none" cap="none" strike="noStrike">
                <a:solidFill>
                  <a:schemeClr val="dk1"/>
                </a:solidFill>
                <a:highlight>
                  <a:srgbClr val="A4C2F4"/>
                </a:highlight>
                <a:latin typeface="Proxima Nova"/>
                <a:ea typeface="Proxima Nova"/>
                <a:cs typeface="Proxima Nova"/>
                <a:sym typeface="Proxima Nova"/>
              </a:rPr>
              <a:t>B</a:t>
            </a:r>
            <a:r>
              <a:rPr b="0" i="0" lang="en" sz="15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latin typeface="Proxima Nova"/>
                <a:ea typeface="Proxima Nova"/>
                <a:cs typeface="Proxima Nova"/>
                <a:sym typeface="Proxima Nova"/>
              </a:rPr>
              <a:t> 2, {</a:t>
            </a:r>
            <a:r>
              <a:rPr b="0" i="0" lang="en" sz="1500" u="none" cap="none" strike="noStrike">
                <a:solidFill>
                  <a:schemeClr val="dk1"/>
                </a:solidFill>
                <a:highlight>
                  <a:srgbClr val="EA9999"/>
                </a:highlight>
                <a:latin typeface="Proxima Nova"/>
                <a:ea typeface="Proxima Nova"/>
                <a:cs typeface="Proxima Nova"/>
                <a:sym typeface="Proxima Nova"/>
              </a:rPr>
              <a:t>R</a:t>
            </a:r>
            <a:r>
              <a:rPr b="0" i="0" lang="en" sz="1500" u="none" cap="none" strike="noStrike">
                <a:solidFill>
                  <a:schemeClr val="dk1"/>
                </a:solidFill>
                <a:latin typeface="Proxima Nova"/>
                <a:ea typeface="Proxima Nova"/>
                <a:cs typeface="Proxima Nova"/>
                <a:sym typeface="Proxima Nova"/>
              </a:rPr>
              <a:t>, </a:t>
            </a:r>
            <a:r>
              <a:rPr b="0" i="0" lang="en" sz="1500" u="none" cap="none" strike="noStrike">
                <a:solidFill>
                  <a:schemeClr val="dk1"/>
                </a:solidFill>
                <a:highlight>
                  <a:srgbClr val="FFE599"/>
                </a:highlight>
                <a:latin typeface="Proxima Nova"/>
                <a:ea typeface="Proxima Nova"/>
                <a:cs typeface="Proxima Nova"/>
                <a:sym typeface="Proxima Nova"/>
              </a:rPr>
              <a:t>Y</a:t>
            </a:r>
            <a:r>
              <a:rPr b="0" i="0" lang="en" sz="15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latin typeface="Proxima Nova"/>
                <a:ea typeface="Proxima Nova"/>
                <a:cs typeface="Proxima Nova"/>
                <a:sym typeface="Proxima Nova"/>
              </a:rPr>
              <a:t> 3</a:t>
            </a:r>
            <a:endParaRPr b="0" i="0" sz="15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8" name="Shape 1748"/>
        <p:cNvGrpSpPr/>
        <p:nvPr/>
      </p:nvGrpSpPr>
      <p:grpSpPr>
        <a:xfrm>
          <a:off x="0" y="0"/>
          <a:ext cx="0" cy="0"/>
          <a:chOff x="0" y="0"/>
          <a:chExt cx="0" cy="0"/>
        </a:xfrm>
      </p:grpSpPr>
      <p:sp>
        <p:nvSpPr>
          <p:cNvPr id="1749" name="Google Shape;1749;p96"/>
          <p:cNvSpPr txBox="1"/>
          <p:nvPr/>
        </p:nvSpPr>
        <p:spPr>
          <a:xfrm>
            <a:off x="672014" y="2094786"/>
            <a:ext cx="1199400" cy="354000"/>
          </a:xfrm>
          <a:prstGeom prst="rect">
            <a:avLst/>
          </a:prstGeom>
          <a:noFill/>
          <a:ln>
            <a:noFill/>
          </a:ln>
        </p:spPr>
        <p:txBody>
          <a:bodyPr anchorCtr="0" anchor="t" bIns="0" lIns="0" spcFirstLastPara="1" rIns="0" wrap="square" tIns="0">
            <a:noAutofit/>
          </a:bodyPr>
          <a:lstStyle/>
          <a:p>
            <a:pPr indent="0" lvl="0" marL="7971" marR="0" rtl="0" algn="l">
              <a:lnSpc>
                <a:spcPct val="100000"/>
              </a:lnSpc>
              <a:spcBef>
                <a:spcPts val="0"/>
              </a:spcBef>
              <a:spcAft>
                <a:spcPts val="0"/>
              </a:spcAft>
              <a:buClr>
                <a:srgbClr val="000000"/>
              </a:buClr>
              <a:buSzPts val="2300"/>
              <a:buFont typeface="Calibri"/>
              <a:buNone/>
            </a:pPr>
            <a:r>
              <a:rPr b="0" i="0" lang="en" sz="2300" u="none" cap="none" strike="noStrike">
                <a:solidFill>
                  <a:srgbClr val="000000"/>
                </a:solidFill>
                <a:latin typeface="Proxima Nova"/>
                <a:ea typeface="Proxima Nova"/>
                <a:cs typeface="Proxima Nova"/>
                <a:sym typeface="Proxima Nova"/>
              </a:rPr>
              <a:t>N=6, B=4</a:t>
            </a:r>
            <a:endParaRPr b="0" i="0" sz="2300" u="none" cap="none" strike="noStrike">
              <a:solidFill>
                <a:srgbClr val="000000"/>
              </a:solidFill>
              <a:latin typeface="Proxima Nova"/>
              <a:ea typeface="Proxima Nova"/>
              <a:cs typeface="Proxima Nova"/>
              <a:sym typeface="Proxima Nova"/>
            </a:endParaRPr>
          </a:p>
        </p:txBody>
      </p:sp>
      <p:sp>
        <p:nvSpPr>
          <p:cNvPr id="1750" name="Google Shape;1750;p96"/>
          <p:cNvSpPr/>
          <p:nvPr/>
        </p:nvSpPr>
        <p:spPr>
          <a:xfrm>
            <a:off x="352941" y="2472094"/>
            <a:ext cx="5624271" cy="2511884"/>
          </a:xfrm>
          <a:custGeom>
            <a:rect b="b" l="l" r="r" t="t"/>
            <a:pathLst>
              <a:path extrusionOk="0" h="4761865" w="8006080">
                <a:moveTo>
                  <a:pt x="7291660" y="0"/>
                </a:moveTo>
                <a:lnTo>
                  <a:pt x="714212" y="0"/>
                </a:lnTo>
                <a:lnTo>
                  <a:pt x="665313" y="1647"/>
                </a:lnTo>
                <a:lnTo>
                  <a:pt x="617298" y="6519"/>
                </a:lnTo>
                <a:lnTo>
                  <a:pt x="570273" y="14510"/>
                </a:lnTo>
                <a:lnTo>
                  <a:pt x="524346" y="25512"/>
                </a:lnTo>
                <a:lnTo>
                  <a:pt x="479622" y="39419"/>
                </a:lnTo>
                <a:lnTo>
                  <a:pt x="436208" y="56125"/>
                </a:lnTo>
                <a:lnTo>
                  <a:pt x="394211" y="75524"/>
                </a:lnTo>
                <a:lnTo>
                  <a:pt x="353736" y="97510"/>
                </a:lnTo>
                <a:lnTo>
                  <a:pt x="314889" y="121975"/>
                </a:lnTo>
                <a:lnTo>
                  <a:pt x="277778" y="148813"/>
                </a:lnTo>
                <a:lnTo>
                  <a:pt x="242509" y="177919"/>
                </a:lnTo>
                <a:lnTo>
                  <a:pt x="209188" y="209186"/>
                </a:lnTo>
                <a:lnTo>
                  <a:pt x="177921" y="242507"/>
                </a:lnTo>
                <a:lnTo>
                  <a:pt x="148815" y="277776"/>
                </a:lnTo>
                <a:lnTo>
                  <a:pt x="121976" y="314887"/>
                </a:lnTo>
                <a:lnTo>
                  <a:pt x="97511" y="353733"/>
                </a:lnTo>
                <a:lnTo>
                  <a:pt x="75525" y="394208"/>
                </a:lnTo>
                <a:lnTo>
                  <a:pt x="56126" y="436206"/>
                </a:lnTo>
                <a:lnTo>
                  <a:pt x="39419" y="479620"/>
                </a:lnTo>
                <a:lnTo>
                  <a:pt x="25512" y="524343"/>
                </a:lnTo>
                <a:lnTo>
                  <a:pt x="14510" y="570271"/>
                </a:lnTo>
                <a:lnTo>
                  <a:pt x="6519" y="617295"/>
                </a:lnTo>
                <a:lnTo>
                  <a:pt x="1647" y="665310"/>
                </a:lnTo>
                <a:lnTo>
                  <a:pt x="0" y="714209"/>
                </a:lnTo>
                <a:lnTo>
                  <a:pt x="0" y="4047208"/>
                </a:lnTo>
                <a:lnTo>
                  <a:pt x="1647" y="4096107"/>
                </a:lnTo>
                <a:lnTo>
                  <a:pt x="6519" y="4144122"/>
                </a:lnTo>
                <a:lnTo>
                  <a:pt x="14510" y="4191147"/>
                </a:lnTo>
                <a:lnTo>
                  <a:pt x="25512" y="4237074"/>
                </a:lnTo>
                <a:lnTo>
                  <a:pt x="39419" y="4281798"/>
                </a:lnTo>
                <a:lnTo>
                  <a:pt x="56126" y="4325212"/>
                </a:lnTo>
                <a:lnTo>
                  <a:pt x="75525" y="4367210"/>
                </a:lnTo>
                <a:lnTo>
                  <a:pt x="97511" y="4407685"/>
                </a:lnTo>
                <a:lnTo>
                  <a:pt x="121976" y="4446531"/>
                </a:lnTo>
                <a:lnTo>
                  <a:pt x="148815" y="4483642"/>
                </a:lnTo>
                <a:lnTo>
                  <a:pt x="177921" y="4518912"/>
                </a:lnTo>
                <a:lnTo>
                  <a:pt x="209188" y="4552233"/>
                </a:lnTo>
                <a:lnTo>
                  <a:pt x="242509" y="4583500"/>
                </a:lnTo>
                <a:lnTo>
                  <a:pt x="277778" y="4612606"/>
                </a:lnTo>
                <a:lnTo>
                  <a:pt x="314889" y="4639445"/>
                </a:lnTo>
                <a:lnTo>
                  <a:pt x="353736" y="4663910"/>
                </a:lnTo>
                <a:lnTo>
                  <a:pt x="394211" y="4685896"/>
                </a:lnTo>
                <a:lnTo>
                  <a:pt x="436208" y="4705295"/>
                </a:lnTo>
                <a:lnTo>
                  <a:pt x="479622" y="4722001"/>
                </a:lnTo>
                <a:lnTo>
                  <a:pt x="524346" y="4735909"/>
                </a:lnTo>
                <a:lnTo>
                  <a:pt x="570273" y="4746911"/>
                </a:lnTo>
                <a:lnTo>
                  <a:pt x="617298" y="4754901"/>
                </a:lnTo>
                <a:lnTo>
                  <a:pt x="665313" y="4759774"/>
                </a:lnTo>
                <a:lnTo>
                  <a:pt x="714212" y="4761421"/>
                </a:lnTo>
                <a:lnTo>
                  <a:pt x="7291660" y="4761421"/>
                </a:lnTo>
                <a:lnTo>
                  <a:pt x="7340559" y="4759774"/>
                </a:lnTo>
                <a:lnTo>
                  <a:pt x="7388575" y="4754901"/>
                </a:lnTo>
                <a:lnTo>
                  <a:pt x="7435599" y="4746911"/>
                </a:lnTo>
                <a:lnTo>
                  <a:pt x="7481526" y="4735909"/>
                </a:lnTo>
                <a:lnTo>
                  <a:pt x="7526250" y="4722001"/>
                </a:lnTo>
                <a:lnTo>
                  <a:pt x="7569664" y="4705295"/>
                </a:lnTo>
                <a:lnTo>
                  <a:pt x="7611661" y="4685896"/>
                </a:lnTo>
                <a:lnTo>
                  <a:pt x="7652136" y="4663910"/>
                </a:lnTo>
                <a:lnTo>
                  <a:pt x="7690983" y="4639445"/>
                </a:lnTo>
                <a:lnTo>
                  <a:pt x="7728093" y="4612606"/>
                </a:lnTo>
                <a:lnTo>
                  <a:pt x="7763362" y="4583500"/>
                </a:lnTo>
                <a:lnTo>
                  <a:pt x="7796683" y="4552233"/>
                </a:lnTo>
                <a:lnTo>
                  <a:pt x="7827950" y="4518912"/>
                </a:lnTo>
                <a:lnTo>
                  <a:pt x="7857056" y="4483642"/>
                </a:lnTo>
                <a:lnTo>
                  <a:pt x="7883895" y="4446531"/>
                </a:lnTo>
                <a:lnTo>
                  <a:pt x="7908360" y="4407685"/>
                </a:lnTo>
                <a:lnTo>
                  <a:pt x="7930345" y="4367210"/>
                </a:lnTo>
                <a:lnTo>
                  <a:pt x="7949744" y="4325212"/>
                </a:lnTo>
                <a:lnTo>
                  <a:pt x="7966450" y="4281798"/>
                </a:lnTo>
                <a:lnTo>
                  <a:pt x="7980358" y="4237074"/>
                </a:lnTo>
                <a:lnTo>
                  <a:pt x="7991360" y="4191147"/>
                </a:lnTo>
                <a:lnTo>
                  <a:pt x="7999350" y="4144122"/>
                </a:lnTo>
                <a:lnTo>
                  <a:pt x="8004222" y="4096107"/>
                </a:lnTo>
                <a:lnTo>
                  <a:pt x="8005870" y="4047208"/>
                </a:lnTo>
                <a:lnTo>
                  <a:pt x="8005870" y="714209"/>
                </a:lnTo>
                <a:lnTo>
                  <a:pt x="8004222" y="665310"/>
                </a:lnTo>
                <a:lnTo>
                  <a:pt x="7999350" y="617295"/>
                </a:lnTo>
                <a:lnTo>
                  <a:pt x="7991360" y="570271"/>
                </a:lnTo>
                <a:lnTo>
                  <a:pt x="7980358" y="524343"/>
                </a:lnTo>
                <a:lnTo>
                  <a:pt x="7966450" y="479620"/>
                </a:lnTo>
                <a:lnTo>
                  <a:pt x="7949744" y="436206"/>
                </a:lnTo>
                <a:lnTo>
                  <a:pt x="7930345" y="394208"/>
                </a:lnTo>
                <a:lnTo>
                  <a:pt x="7908360" y="353733"/>
                </a:lnTo>
                <a:lnTo>
                  <a:pt x="7883895" y="314887"/>
                </a:lnTo>
                <a:lnTo>
                  <a:pt x="7857056" y="277776"/>
                </a:lnTo>
                <a:lnTo>
                  <a:pt x="7827950" y="242507"/>
                </a:lnTo>
                <a:lnTo>
                  <a:pt x="7796683" y="209186"/>
                </a:lnTo>
                <a:lnTo>
                  <a:pt x="7763362" y="177919"/>
                </a:lnTo>
                <a:lnTo>
                  <a:pt x="7728093" y="148813"/>
                </a:lnTo>
                <a:lnTo>
                  <a:pt x="7690983" y="121975"/>
                </a:lnTo>
                <a:lnTo>
                  <a:pt x="7652136" y="97510"/>
                </a:lnTo>
                <a:lnTo>
                  <a:pt x="7611661" y="75524"/>
                </a:lnTo>
                <a:lnTo>
                  <a:pt x="7569664" y="56125"/>
                </a:lnTo>
                <a:lnTo>
                  <a:pt x="7526250" y="39419"/>
                </a:lnTo>
                <a:lnTo>
                  <a:pt x="7481526" y="25512"/>
                </a:lnTo>
                <a:lnTo>
                  <a:pt x="7435599" y="14510"/>
                </a:lnTo>
                <a:lnTo>
                  <a:pt x="7388575" y="6519"/>
                </a:lnTo>
                <a:lnTo>
                  <a:pt x="7340559" y="1647"/>
                </a:lnTo>
                <a:lnTo>
                  <a:pt x="7291660" y="0"/>
                </a:lnTo>
                <a:close/>
              </a:path>
            </a:pathLst>
          </a:custGeom>
          <a:solidFill>
            <a:srgbClr val="F5D328">
              <a:alpha val="1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96"/>
          <p:cNvSpPr/>
          <p:nvPr/>
        </p:nvSpPr>
        <p:spPr>
          <a:xfrm>
            <a:off x="567209" y="3308375"/>
            <a:ext cx="1288746" cy="838746"/>
          </a:xfrm>
          <a:custGeom>
            <a:rect b="b" l="l" r="r" t="t"/>
            <a:pathLst>
              <a:path extrusionOk="0" h="1590040" w="1834514">
                <a:moveTo>
                  <a:pt x="1596014" y="0"/>
                </a:moveTo>
                <a:lnTo>
                  <a:pt x="238462" y="0"/>
                </a:lnTo>
                <a:lnTo>
                  <a:pt x="190404" y="4844"/>
                </a:lnTo>
                <a:lnTo>
                  <a:pt x="145642" y="18738"/>
                </a:lnTo>
                <a:lnTo>
                  <a:pt x="105136" y="40724"/>
                </a:lnTo>
                <a:lnTo>
                  <a:pt x="69844" y="69842"/>
                </a:lnTo>
                <a:lnTo>
                  <a:pt x="40725" y="105134"/>
                </a:lnTo>
                <a:lnTo>
                  <a:pt x="18739" y="145641"/>
                </a:lnTo>
                <a:lnTo>
                  <a:pt x="4844" y="190405"/>
                </a:lnTo>
                <a:lnTo>
                  <a:pt x="0" y="238467"/>
                </a:lnTo>
                <a:lnTo>
                  <a:pt x="0" y="1351292"/>
                </a:lnTo>
                <a:lnTo>
                  <a:pt x="4844" y="1399350"/>
                </a:lnTo>
                <a:lnTo>
                  <a:pt x="18739" y="1444111"/>
                </a:lnTo>
                <a:lnTo>
                  <a:pt x="40725" y="1484616"/>
                </a:lnTo>
                <a:lnTo>
                  <a:pt x="69844" y="1519907"/>
                </a:lnTo>
                <a:lnTo>
                  <a:pt x="105136" y="1549024"/>
                </a:lnTo>
                <a:lnTo>
                  <a:pt x="145642" y="1571009"/>
                </a:lnTo>
                <a:lnTo>
                  <a:pt x="190404" y="1584903"/>
                </a:lnTo>
                <a:lnTo>
                  <a:pt x="238462" y="1589747"/>
                </a:lnTo>
                <a:lnTo>
                  <a:pt x="1596014" y="1589747"/>
                </a:lnTo>
                <a:lnTo>
                  <a:pt x="1644072" y="1584903"/>
                </a:lnTo>
                <a:lnTo>
                  <a:pt x="1688835" y="1571009"/>
                </a:lnTo>
                <a:lnTo>
                  <a:pt x="1729342" y="1549024"/>
                </a:lnTo>
                <a:lnTo>
                  <a:pt x="1764635" y="1519907"/>
                </a:lnTo>
                <a:lnTo>
                  <a:pt x="1793754" y="1484616"/>
                </a:lnTo>
                <a:lnTo>
                  <a:pt x="1815741" y="1444111"/>
                </a:lnTo>
                <a:lnTo>
                  <a:pt x="1829637" y="1399350"/>
                </a:lnTo>
                <a:lnTo>
                  <a:pt x="1834481" y="1351292"/>
                </a:lnTo>
                <a:lnTo>
                  <a:pt x="1834481" y="238467"/>
                </a:lnTo>
                <a:lnTo>
                  <a:pt x="1829637" y="190405"/>
                </a:lnTo>
                <a:lnTo>
                  <a:pt x="1815741" y="145641"/>
                </a:lnTo>
                <a:lnTo>
                  <a:pt x="1793754" y="105134"/>
                </a:lnTo>
                <a:lnTo>
                  <a:pt x="1764635" y="69842"/>
                </a:lnTo>
                <a:lnTo>
                  <a:pt x="1729342" y="40724"/>
                </a:lnTo>
                <a:lnTo>
                  <a:pt x="1688835" y="18738"/>
                </a:lnTo>
                <a:lnTo>
                  <a:pt x="1644072" y="4844"/>
                </a:lnTo>
                <a:lnTo>
                  <a:pt x="1596014"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96"/>
          <p:cNvSpPr/>
          <p:nvPr/>
        </p:nvSpPr>
        <p:spPr>
          <a:xfrm>
            <a:off x="4271507" y="2485495"/>
            <a:ext cx="1288747" cy="838746"/>
          </a:xfrm>
          <a:custGeom>
            <a:rect b="b" l="l" r="r" t="t"/>
            <a:pathLst>
              <a:path extrusionOk="0" h="1590039" w="1834515">
                <a:moveTo>
                  <a:pt x="1596021" y="0"/>
                </a:moveTo>
                <a:lnTo>
                  <a:pt x="238467" y="0"/>
                </a:lnTo>
                <a:lnTo>
                  <a:pt x="190405" y="4844"/>
                </a:lnTo>
                <a:lnTo>
                  <a:pt x="145641" y="18738"/>
                </a:lnTo>
                <a:lnTo>
                  <a:pt x="105134" y="40723"/>
                </a:lnTo>
                <a:lnTo>
                  <a:pt x="69842" y="69840"/>
                </a:lnTo>
                <a:lnTo>
                  <a:pt x="40724" y="105130"/>
                </a:lnTo>
                <a:lnTo>
                  <a:pt x="18738" y="145636"/>
                </a:lnTo>
                <a:lnTo>
                  <a:pt x="4844" y="190397"/>
                </a:lnTo>
                <a:lnTo>
                  <a:pt x="0" y="238455"/>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96"/>
          <p:cNvSpPr/>
          <p:nvPr/>
        </p:nvSpPr>
        <p:spPr>
          <a:xfrm>
            <a:off x="4262577" y="3326277"/>
            <a:ext cx="1288747" cy="838746"/>
          </a:xfrm>
          <a:custGeom>
            <a:rect b="b" l="l" r="r" t="t"/>
            <a:pathLst>
              <a:path extrusionOk="0" h="1590040" w="1834515">
                <a:moveTo>
                  <a:pt x="1596021" y="0"/>
                </a:moveTo>
                <a:lnTo>
                  <a:pt x="238467" y="0"/>
                </a:lnTo>
                <a:lnTo>
                  <a:pt x="190405" y="4844"/>
                </a:lnTo>
                <a:lnTo>
                  <a:pt x="145641" y="18738"/>
                </a:lnTo>
                <a:lnTo>
                  <a:pt x="105134" y="40723"/>
                </a:lnTo>
                <a:lnTo>
                  <a:pt x="69842" y="69840"/>
                </a:lnTo>
                <a:lnTo>
                  <a:pt x="40724" y="105130"/>
                </a:lnTo>
                <a:lnTo>
                  <a:pt x="18738" y="145636"/>
                </a:lnTo>
                <a:lnTo>
                  <a:pt x="4844" y="190397"/>
                </a:lnTo>
                <a:lnTo>
                  <a:pt x="0" y="238455"/>
                </a:lnTo>
                <a:lnTo>
                  <a:pt x="0" y="1351280"/>
                </a:lnTo>
                <a:lnTo>
                  <a:pt x="4844" y="1399342"/>
                </a:lnTo>
                <a:lnTo>
                  <a:pt x="18738" y="1444106"/>
                </a:lnTo>
                <a:lnTo>
                  <a:pt x="40724" y="1484613"/>
                </a:lnTo>
                <a:lnTo>
                  <a:pt x="69842" y="1519905"/>
                </a:lnTo>
                <a:lnTo>
                  <a:pt x="105134" y="1549023"/>
                </a:lnTo>
                <a:lnTo>
                  <a:pt x="145641" y="1571009"/>
                </a:lnTo>
                <a:lnTo>
                  <a:pt x="190405" y="1584903"/>
                </a:lnTo>
                <a:lnTo>
                  <a:pt x="238467" y="1589747"/>
                </a:lnTo>
                <a:lnTo>
                  <a:pt x="1596021" y="1589747"/>
                </a:lnTo>
                <a:lnTo>
                  <a:pt x="1644079" y="1584903"/>
                </a:lnTo>
                <a:lnTo>
                  <a:pt x="1688840" y="1571009"/>
                </a:lnTo>
                <a:lnTo>
                  <a:pt x="1729345" y="1549023"/>
                </a:lnTo>
                <a:lnTo>
                  <a:pt x="1764636" y="1519905"/>
                </a:lnTo>
                <a:lnTo>
                  <a:pt x="1793753" y="1484613"/>
                </a:lnTo>
                <a:lnTo>
                  <a:pt x="1815738" y="1444106"/>
                </a:lnTo>
                <a:lnTo>
                  <a:pt x="1829632" y="1399342"/>
                </a:lnTo>
                <a:lnTo>
                  <a:pt x="1834476" y="1351280"/>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96"/>
          <p:cNvSpPr/>
          <p:nvPr/>
        </p:nvSpPr>
        <p:spPr>
          <a:xfrm>
            <a:off x="4253647" y="4167059"/>
            <a:ext cx="1288747" cy="838746"/>
          </a:xfrm>
          <a:custGeom>
            <a:rect b="b" l="l" r="r" t="t"/>
            <a:pathLst>
              <a:path extrusionOk="0" h="1590040" w="1834515">
                <a:moveTo>
                  <a:pt x="1596021" y="0"/>
                </a:moveTo>
                <a:lnTo>
                  <a:pt x="238467" y="0"/>
                </a:lnTo>
                <a:lnTo>
                  <a:pt x="190409" y="4844"/>
                </a:lnTo>
                <a:lnTo>
                  <a:pt x="145646" y="18738"/>
                </a:lnTo>
                <a:lnTo>
                  <a:pt x="105139" y="40723"/>
                </a:lnTo>
                <a:lnTo>
                  <a:pt x="69846" y="69840"/>
                </a:lnTo>
                <a:lnTo>
                  <a:pt x="40727" y="105130"/>
                </a:lnTo>
                <a:lnTo>
                  <a:pt x="18740" y="145636"/>
                </a:lnTo>
                <a:lnTo>
                  <a:pt x="4844" y="190397"/>
                </a:lnTo>
                <a:lnTo>
                  <a:pt x="0" y="238455"/>
                </a:lnTo>
                <a:lnTo>
                  <a:pt x="0" y="1351285"/>
                </a:lnTo>
                <a:lnTo>
                  <a:pt x="4844" y="1399343"/>
                </a:lnTo>
                <a:lnTo>
                  <a:pt x="18740" y="1444105"/>
                </a:lnTo>
                <a:lnTo>
                  <a:pt x="40727" y="1484611"/>
                </a:lnTo>
                <a:lnTo>
                  <a:pt x="69846" y="1519903"/>
                </a:lnTo>
                <a:lnTo>
                  <a:pt x="105139" y="1549022"/>
                </a:lnTo>
                <a:lnTo>
                  <a:pt x="145646" y="1571008"/>
                </a:lnTo>
                <a:lnTo>
                  <a:pt x="190409" y="1584903"/>
                </a:lnTo>
                <a:lnTo>
                  <a:pt x="238467" y="1589747"/>
                </a:lnTo>
                <a:lnTo>
                  <a:pt x="1596021" y="1589747"/>
                </a:lnTo>
                <a:lnTo>
                  <a:pt x="1644079" y="1584903"/>
                </a:lnTo>
                <a:lnTo>
                  <a:pt x="1688840" y="1571008"/>
                </a:lnTo>
                <a:lnTo>
                  <a:pt x="1729345" y="1549022"/>
                </a:lnTo>
                <a:lnTo>
                  <a:pt x="1764636" y="1519903"/>
                </a:lnTo>
                <a:lnTo>
                  <a:pt x="1793753" y="1484611"/>
                </a:lnTo>
                <a:lnTo>
                  <a:pt x="1815738" y="1444105"/>
                </a:lnTo>
                <a:lnTo>
                  <a:pt x="1829632" y="1399343"/>
                </a:lnTo>
                <a:lnTo>
                  <a:pt x="1834476" y="1351285"/>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96"/>
          <p:cNvSpPr/>
          <p:nvPr/>
        </p:nvSpPr>
        <p:spPr>
          <a:xfrm>
            <a:off x="1975612" y="1232698"/>
            <a:ext cx="1288746" cy="838746"/>
          </a:xfrm>
          <a:custGeom>
            <a:rect b="b" l="l" r="r" t="t"/>
            <a:pathLst>
              <a:path extrusionOk="0" h="1590039" w="1834514">
                <a:moveTo>
                  <a:pt x="1596008" y="0"/>
                </a:moveTo>
                <a:lnTo>
                  <a:pt x="238455" y="0"/>
                </a:lnTo>
                <a:lnTo>
                  <a:pt x="190397" y="4844"/>
                </a:lnTo>
                <a:lnTo>
                  <a:pt x="145636" y="18740"/>
                </a:lnTo>
                <a:lnTo>
                  <a:pt x="105130" y="40727"/>
                </a:lnTo>
                <a:lnTo>
                  <a:pt x="69840" y="69846"/>
                </a:lnTo>
                <a:lnTo>
                  <a:pt x="40723" y="105139"/>
                </a:lnTo>
                <a:lnTo>
                  <a:pt x="18738" y="145646"/>
                </a:lnTo>
                <a:lnTo>
                  <a:pt x="4844" y="190409"/>
                </a:lnTo>
                <a:lnTo>
                  <a:pt x="0" y="238467"/>
                </a:lnTo>
                <a:lnTo>
                  <a:pt x="0" y="1351292"/>
                </a:lnTo>
                <a:lnTo>
                  <a:pt x="4844" y="1399350"/>
                </a:lnTo>
                <a:lnTo>
                  <a:pt x="18738" y="1444111"/>
                </a:lnTo>
                <a:lnTo>
                  <a:pt x="40723" y="1484616"/>
                </a:lnTo>
                <a:lnTo>
                  <a:pt x="69840" y="1519907"/>
                </a:lnTo>
                <a:lnTo>
                  <a:pt x="105130" y="1549024"/>
                </a:lnTo>
                <a:lnTo>
                  <a:pt x="145636" y="1571009"/>
                </a:lnTo>
                <a:lnTo>
                  <a:pt x="190397" y="1584903"/>
                </a:lnTo>
                <a:lnTo>
                  <a:pt x="238455" y="1589747"/>
                </a:lnTo>
                <a:lnTo>
                  <a:pt x="1596008" y="1589747"/>
                </a:lnTo>
                <a:lnTo>
                  <a:pt x="1644067" y="1584903"/>
                </a:lnTo>
                <a:lnTo>
                  <a:pt x="1688830" y="1571009"/>
                </a:lnTo>
                <a:lnTo>
                  <a:pt x="1729337" y="1549024"/>
                </a:lnTo>
                <a:lnTo>
                  <a:pt x="1764630" y="1519907"/>
                </a:lnTo>
                <a:lnTo>
                  <a:pt x="1793749" y="1484616"/>
                </a:lnTo>
                <a:lnTo>
                  <a:pt x="1815736" y="1444111"/>
                </a:lnTo>
                <a:lnTo>
                  <a:pt x="1829631" y="1399350"/>
                </a:lnTo>
                <a:lnTo>
                  <a:pt x="1834476" y="1351292"/>
                </a:lnTo>
                <a:lnTo>
                  <a:pt x="1834476" y="238467"/>
                </a:lnTo>
                <a:lnTo>
                  <a:pt x="1829631" y="190409"/>
                </a:lnTo>
                <a:lnTo>
                  <a:pt x="1815736" y="145646"/>
                </a:lnTo>
                <a:lnTo>
                  <a:pt x="1793749" y="105139"/>
                </a:lnTo>
                <a:lnTo>
                  <a:pt x="1764630" y="69846"/>
                </a:lnTo>
                <a:lnTo>
                  <a:pt x="1729337" y="40727"/>
                </a:lnTo>
                <a:lnTo>
                  <a:pt x="1688830" y="18740"/>
                </a:lnTo>
                <a:lnTo>
                  <a:pt x="1644067" y="4844"/>
                </a:lnTo>
                <a:lnTo>
                  <a:pt x="1596008"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96"/>
          <p:cNvSpPr/>
          <p:nvPr/>
        </p:nvSpPr>
        <p:spPr>
          <a:xfrm>
            <a:off x="3279186" y="1232698"/>
            <a:ext cx="1288746" cy="838746"/>
          </a:xfrm>
          <a:custGeom>
            <a:rect b="b" l="l" r="r" t="t"/>
            <a:pathLst>
              <a:path extrusionOk="0" h="1590039" w="1834514">
                <a:moveTo>
                  <a:pt x="1596008" y="0"/>
                </a:moveTo>
                <a:lnTo>
                  <a:pt x="238455" y="0"/>
                </a:lnTo>
                <a:lnTo>
                  <a:pt x="190397" y="4844"/>
                </a:lnTo>
                <a:lnTo>
                  <a:pt x="145636" y="18740"/>
                </a:lnTo>
                <a:lnTo>
                  <a:pt x="105130" y="40727"/>
                </a:lnTo>
                <a:lnTo>
                  <a:pt x="69840" y="69846"/>
                </a:lnTo>
                <a:lnTo>
                  <a:pt x="40723" y="105139"/>
                </a:lnTo>
                <a:lnTo>
                  <a:pt x="18738" y="145646"/>
                </a:lnTo>
                <a:lnTo>
                  <a:pt x="4844" y="190409"/>
                </a:lnTo>
                <a:lnTo>
                  <a:pt x="0" y="238467"/>
                </a:lnTo>
                <a:lnTo>
                  <a:pt x="0" y="1351292"/>
                </a:lnTo>
                <a:lnTo>
                  <a:pt x="4844" y="1399350"/>
                </a:lnTo>
                <a:lnTo>
                  <a:pt x="18738" y="1444111"/>
                </a:lnTo>
                <a:lnTo>
                  <a:pt x="40723" y="1484616"/>
                </a:lnTo>
                <a:lnTo>
                  <a:pt x="69840" y="1519907"/>
                </a:lnTo>
                <a:lnTo>
                  <a:pt x="105130" y="1549024"/>
                </a:lnTo>
                <a:lnTo>
                  <a:pt x="145636" y="1571009"/>
                </a:lnTo>
                <a:lnTo>
                  <a:pt x="190397" y="1584903"/>
                </a:lnTo>
                <a:lnTo>
                  <a:pt x="238455" y="1589747"/>
                </a:lnTo>
                <a:lnTo>
                  <a:pt x="1596008" y="1589747"/>
                </a:lnTo>
                <a:lnTo>
                  <a:pt x="1644067" y="1584903"/>
                </a:lnTo>
                <a:lnTo>
                  <a:pt x="1688830" y="1571009"/>
                </a:lnTo>
                <a:lnTo>
                  <a:pt x="1729337" y="1549024"/>
                </a:lnTo>
                <a:lnTo>
                  <a:pt x="1764630" y="1519907"/>
                </a:lnTo>
                <a:lnTo>
                  <a:pt x="1793749" y="1484616"/>
                </a:lnTo>
                <a:lnTo>
                  <a:pt x="1815736" y="1444111"/>
                </a:lnTo>
                <a:lnTo>
                  <a:pt x="1829631" y="1399350"/>
                </a:lnTo>
                <a:lnTo>
                  <a:pt x="1834476" y="1351292"/>
                </a:lnTo>
                <a:lnTo>
                  <a:pt x="1834476" y="238467"/>
                </a:lnTo>
                <a:lnTo>
                  <a:pt x="1829631" y="190409"/>
                </a:lnTo>
                <a:lnTo>
                  <a:pt x="1815736" y="145646"/>
                </a:lnTo>
                <a:lnTo>
                  <a:pt x="1793749" y="105139"/>
                </a:lnTo>
                <a:lnTo>
                  <a:pt x="1764630" y="69846"/>
                </a:lnTo>
                <a:lnTo>
                  <a:pt x="1729337" y="40727"/>
                </a:lnTo>
                <a:lnTo>
                  <a:pt x="1688830" y="18740"/>
                </a:lnTo>
                <a:lnTo>
                  <a:pt x="1644067" y="4844"/>
                </a:lnTo>
                <a:lnTo>
                  <a:pt x="1596008"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96"/>
          <p:cNvSpPr/>
          <p:nvPr/>
        </p:nvSpPr>
        <p:spPr>
          <a:xfrm>
            <a:off x="2100539" y="147589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96"/>
          <p:cNvSpPr/>
          <p:nvPr/>
        </p:nvSpPr>
        <p:spPr>
          <a:xfrm>
            <a:off x="2623033"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96"/>
          <p:cNvSpPr/>
          <p:nvPr/>
        </p:nvSpPr>
        <p:spPr>
          <a:xfrm>
            <a:off x="3404113" y="147589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96"/>
          <p:cNvSpPr/>
          <p:nvPr/>
        </p:nvSpPr>
        <p:spPr>
          <a:xfrm>
            <a:off x="3926616" y="1475890"/>
            <a:ext cx="517461" cy="352381"/>
          </a:xfrm>
          <a:custGeom>
            <a:rect b="b" l="l" r="r" t="t"/>
            <a:pathLst>
              <a:path extrusionOk="0" h="668020" w="736600">
                <a:moveTo>
                  <a:pt x="0" y="0"/>
                </a:moveTo>
                <a:lnTo>
                  <a:pt x="736003" y="0"/>
                </a:lnTo>
                <a:lnTo>
                  <a:pt x="736003"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96"/>
          <p:cNvSpPr/>
          <p:nvPr/>
        </p:nvSpPr>
        <p:spPr>
          <a:xfrm>
            <a:off x="672033" y="1232698"/>
            <a:ext cx="1288746" cy="838746"/>
          </a:xfrm>
          <a:custGeom>
            <a:rect b="b" l="l" r="r" t="t"/>
            <a:pathLst>
              <a:path extrusionOk="0" h="1590039" w="1834514">
                <a:moveTo>
                  <a:pt x="1596016" y="0"/>
                </a:moveTo>
                <a:lnTo>
                  <a:pt x="238462" y="0"/>
                </a:lnTo>
                <a:lnTo>
                  <a:pt x="190404" y="4844"/>
                </a:lnTo>
                <a:lnTo>
                  <a:pt x="145642" y="18740"/>
                </a:lnTo>
                <a:lnTo>
                  <a:pt x="105136" y="40727"/>
                </a:lnTo>
                <a:lnTo>
                  <a:pt x="69844" y="69846"/>
                </a:lnTo>
                <a:lnTo>
                  <a:pt x="40725" y="105139"/>
                </a:lnTo>
                <a:lnTo>
                  <a:pt x="18739" y="145646"/>
                </a:lnTo>
                <a:lnTo>
                  <a:pt x="4844" y="190409"/>
                </a:lnTo>
                <a:lnTo>
                  <a:pt x="0" y="238467"/>
                </a:lnTo>
                <a:lnTo>
                  <a:pt x="0" y="1351292"/>
                </a:lnTo>
                <a:lnTo>
                  <a:pt x="4844" y="1399350"/>
                </a:lnTo>
                <a:lnTo>
                  <a:pt x="18739" y="1444111"/>
                </a:lnTo>
                <a:lnTo>
                  <a:pt x="40725" y="1484616"/>
                </a:lnTo>
                <a:lnTo>
                  <a:pt x="69844" y="1519907"/>
                </a:lnTo>
                <a:lnTo>
                  <a:pt x="105136" y="1549024"/>
                </a:lnTo>
                <a:lnTo>
                  <a:pt x="145642" y="1571009"/>
                </a:lnTo>
                <a:lnTo>
                  <a:pt x="190404" y="1584903"/>
                </a:lnTo>
                <a:lnTo>
                  <a:pt x="238462" y="1589747"/>
                </a:lnTo>
                <a:lnTo>
                  <a:pt x="1596016" y="1589747"/>
                </a:lnTo>
                <a:lnTo>
                  <a:pt x="1644075" y="1584903"/>
                </a:lnTo>
                <a:lnTo>
                  <a:pt x="1688837" y="1571009"/>
                </a:lnTo>
                <a:lnTo>
                  <a:pt x="1729344" y="1549024"/>
                </a:lnTo>
                <a:lnTo>
                  <a:pt x="1764637" y="1519907"/>
                </a:lnTo>
                <a:lnTo>
                  <a:pt x="1793757" y="1484616"/>
                </a:lnTo>
                <a:lnTo>
                  <a:pt x="1815744" y="1444111"/>
                </a:lnTo>
                <a:lnTo>
                  <a:pt x="1829639" y="1399350"/>
                </a:lnTo>
                <a:lnTo>
                  <a:pt x="1834484" y="1351292"/>
                </a:lnTo>
                <a:lnTo>
                  <a:pt x="1834484" y="238467"/>
                </a:lnTo>
                <a:lnTo>
                  <a:pt x="1829639" y="190409"/>
                </a:lnTo>
                <a:lnTo>
                  <a:pt x="1815744" y="145646"/>
                </a:lnTo>
                <a:lnTo>
                  <a:pt x="1793757" y="105139"/>
                </a:lnTo>
                <a:lnTo>
                  <a:pt x="1764637" y="69846"/>
                </a:lnTo>
                <a:lnTo>
                  <a:pt x="1729344" y="40727"/>
                </a:lnTo>
                <a:lnTo>
                  <a:pt x="1688837" y="18740"/>
                </a:lnTo>
                <a:lnTo>
                  <a:pt x="1644075" y="4844"/>
                </a:lnTo>
                <a:lnTo>
                  <a:pt x="1596016"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96"/>
          <p:cNvSpPr/>
          <p:nvPr/>
        </p:nvSpPr>
        <p:spPr>
          <a:xfrm>
            <a:off x="796965"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96"/>
          <p:cNvSpPr/>
          <p:nvPr/>
        </p:nvSpPr>
        <p:spPr>
          <a:xfrm>
            <a:off x="1319459"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96"/>
          <p:cNvSpPr/>
          <p:nvPr/>
        </p:nvSpPr>
        <p:spPr>
          <a:xfrm>
            <a:off x="4398417" y="3569453"/>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9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sz="3000">
                <a:latin typeface="Proxima Nova"/>
                <a:ea typeface="Proxima Nova"/>
                <a:cs typeface="Proxima Nova"/>
                <a:sym typeface="Proxima Nova"/>
              </a:rPr>
              <a:t>External Hashing Example: Pass 1</a:t>
            </a:r>
            <a:endParaRPr sz="3000">
              <a:latin typeface="Proxima Nova"/>
              <a:ea typeface="Proxima Nova"/>
              <a:cs typeface="Proxima Nova"/>
              <a:sym typeface="Proxima Nova"/>
            </a:endParaRPr>
          </a:p>
        </p:txBody>
      </p:sp>
      <p:sp>
        <p:nvSpPr>
          <p:cNvPr id="1766" name="Google Shape;1766;p96"/>
          <p:cNvSpPr/>
          <p:nvPr/>
        </p:nvSpPr>
        <p:spPr>
          <a:xfrm>
            <a:off x="4398413" y="4410228"/>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DCBD23">
              <a:alpha val="9372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96"/>
          <p:cNvSpPr/>
          <p:nvPr/>
        </p:nvSpPr>
        <p:spPr>
          <a:xfrm>
            <a:off x="6206760" y="2485498"/>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96"/>
          <p:cNvSpPr/>
          <p:nvPr/>
        </p:nvSpPr>
        <p:spPr>
          <a:xfrm>
            <a:off x="6333673" y="27286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96"/>
          <p:cNvSpPr/>
          <p:nvPr/>
        </p:nvSpPr>
        <p:spPr>
          <a:xfrm>
            <a:off x="6851119" y="2728690"/>
            <a:ext cx="517462" cy="352381"/>
          </a:xfrm>
          <a:custGeom>
            <a:rect b="b" l="l" r="r" t="t"/>
            <a:pathLst>
              <a:path extrusionOk="0" h="668020" w="736600">
                <a:moveTo>
                  <a:pt x="0" y="0"/>
                </a:moveTo>
                <a:lnTo>
                  <a:pt x="736003" y="0"/>
                </a:lnTo>
                <a:lnTo>
                  <a:pt x="736003"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96"/>
          <p:cNvSpPr/>
          <p:nvPr/>
        </p:nvSpPr>
        <p:spPr>
          <a:xfrm>
            <a:off x="694123" y="3569453"/>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96"/>
          <p:cNvSpPr/>
          <p:nvPr/>
        </p:nvSpPr>
        <p:spPr>
          <a:xfrm>
            <a:off x="4915877" y="441024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96"/>
          <p:cNvSpPr txBox="1"/>
          <p:nvPr/>
        </p:nvSpPr>
        <p:spPr>
          <a:xfrm>
            <a:off x="1871425" y="2071500"/>
            <a:ext cx="4105800" cy="414000"/>
          </a:xfrm>
          <a:prstGeom prst="rect">
            <a:avLst/>
          </a:prstGeom>
          <a:noFill/>
          <a:ln>
            <a:noFill/>
          </a:ln>
        </p:spPr>
        <p:txBody>
          <a:bodyPr anchorCtr="0" anchor="ctr" bIns="0" lIns="0" spcFirstLastPara="1" rIns="0" wrap="square" tIns="0">
            <a:noAutofit/>
          </a:bodyPr>
          <a:lstStyle/>
          <a:p>
            <a:pPr indent="0" lvl="0" marL="0" marR="3188" rtl="0" algn="ctr">
              <a:lnSpc>
                <a:spcPct val="100699"/>
              </a:lnSpc>
              <a:spcBef>
                <a:spcPts val="0"/>
              </a:spcBef>
              <a:spcAft>
                <a:spcPts val="0"/>
              </a:spcAft>
              <a:buClr>
                <a:schemeClr val="dk1"/>
              </a:buClr>
              <a:buSzPts val="1500"/>
              <a:buFont typeface="Calibri"/>
              <a:buNone/>
            </a:pPr>
            <a:r>
              <a:rPr b="0" i="0" lang="en" sz="1500" u="none" cap="none" strike="noStrike">
                <a:solidFill>
                  <a:schemeClr val="dk1"/>
                </a:solidFill>
                <a:latin typeface="Proxima Nova"/>
                <a:ea typeface="Proxima Nova"/>
                <a:cs typeface="Proxima Nova"/>
                <a:sym typeface="Proxima Nova"/>
              </a:rPr>
              <a:t>Our hash function: {</a:t>
            </a:r>
            <a:r>
              <a:rPr b="0" i="0" lang="en" sz="1500" u="none" cap="none" strike="noStrike">
                <a:solidFill>
                  <a:schemeClr val="dk1"/>
                </a:solidFill>
                <a:highlight>
                  <a:srgbClr val="B6D7A8"/>
                </a:highlight>
                <a:latin typeface="Proxima Nova"/>
                <a:ea typeface="Proxima Nova"/>
                <a:cs typeface="Proxima Nova"/>
                <a:sym typeface="Proxima Nova"/>
              </a:rPr>
              <a:t>G</a:t>
            </a:r>
            <a:r>
              <a:rPr b="0" i="0" lang="en" sz="15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highlight>
                  <a:srgbClr val="B4A7D6"/>
                </a:highlight>
                <a:latin typeface="Proxima Nova"/>
                <a:ea typeface="Proxima Nova"/>
                <a:cs typeface="Proxima Nova"/>
                <a:sym typeface="Proxima Nova"/>
              </a:rPr>
              <a:t>P</a:t>
            </a:r>
            <a:r>
              <a:rPr b="0" i="0" lang="en" sz="15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latin typeface="Proxima Nova"/>
                <a:ea typeface="Proxima Nova"/>
                <a:cs typeface="Proxima Nova"/>
                <a:sym typeface="Proxima Nova"/>
              </a:rPr>
              <a:t> 1, {</a:t>
            </a:r>
            <a:r>
              <a:rPr b="0" i="0" lang="en" sz="1500" u="none" cap="none" strike="noStrike">
                <a:solidFill>
                  <a:schemeClr val="dk1"/>
                </a:solidFill>
                <a:highlight>
                  <a:srgbClr val="A4C2F4"/>
                </a:highlight>
                <a:latin typeface="Proxima Nova"/>
                <a:ea typeface="Proxima Nova"/>
                <a:cs typeface="Proxima Nova"/>
                <a:sym typeface="Proxima Nova"/>
              </a:rPr>
              <a:t>B</a:t>
            </a:r>
            <a:r>
              <a:rPr b="0" i="0" lang="en" sz="15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latin typeface="Proxima Nova"/>
                <a:ea typeface="Proxima Nova"/>
                <a:cs typeface="Proxima Nova"/>
                <a:sym typeface="Proxima Nova"/>
              </a:rPr>
              <a:t> 2, {</a:t>
            </a:r>
            <a:r>
              <a:rPr b="0" i="0" lang="en" sz="1500" u="none" cap="none" strike="noStrike">
                <a:solidFill>
                  <a:schemeClr val="dk1"/>
                </a:solidFill>
                <a:highlight>
                  <a:srgbClr val="EA9999"/>
                </a:highlight>
                <a:latin typeface="Proxima Nova"/>
                <a:ea typeface="Proxima Nova"/>
                <a:cs typeface="Proxima Nova"/>
                <a:sym typeface="Proxima Nova"/>
              </a:rPr>
              <a:t>R</a:t>
            </a:r>
            <a:r>
              <a:rPr b="0" i="0" lang="en" sz="1500" u="none" cap="none" strike="noStrike">
                <a:solidFill>
                  <a:schemeClr val="dk1"/>
                </a:solidFill>
                <a:latin typeface="Proxima Nova"/>
                <a:ea typeface="Proxima Nova"/>
                <a:cs typeface="Proxima Nova"/>
                <a:sym typeface="Proxima Nova"/>
              </a:rPr>
              <a:t>, </a:t>
            </a:r>
            <a:r>
              <a:rPr b="0" i="0" lang="en" sz="1500" u="none" cap="none" strike="noStrike">
                <a:solidFill>
                  <a:schemeClr val="dk1"/>
                </a:solidFill>
                <a:highlight>
                  <a:srgbClr val="FFE599"/>
                </a:highlight>
                <a:latin typeface="Proxima Nova"/>
                <a:ea typeface="Proxima Nova"/>
                <a:cs typeface="Proxima Nova"/>
                <a:sym typeface="Proxima Nova"/>
              </a:rPr>
              <a:t>Y</a:t>
            </a:r>
            <a:r>
              <a:rPr b="0" i="0" lang="en" sz="15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latin typeface="Proxima Nova"/>
                <a:ea typeface="Proxima Nova"/>
                <a:cs typeface="Proxima Nova"/>
                <a:sym typeface="Proxima Nova"/>
              </a:rPr>
              <a:t> 3</a:t>
            </a:r>
            <a:endParaRPr b="0" i="0" sz="15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6" name="Shape 1776"/>
        <p:cNvGrpSpPr/>
        <p:nvPr/>
      </p:nvGrpSpPr>
      <p:grpSpPr>
        <a:xfrm>
          <a:off x="0" y="0"/>
          <a:ext cx="0" cy="0"/>
          <a:chOff x="0" y="0"/>
          <a:chExt cx="0" cy="0"/>
        </a:xfrm>
      </p:grpSpPr>
      <p:sp>
        <p:nvSpPr>
          <p:cNvPr id="1777" name="Google Shape;1777;p97"/>
          <p:cNvSpPr/>
          <p:nvPr/>
        </p:nvSpPr>
        <p:spPr>
          <a:xfrm>
            <a:off x="6206760" y="2485498"/>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97"/>
          <p:cNvSpPr/>
          <p:nvPr/>
        </p:nvSpPr>
        <p:spPr>
          <a:xfrm>
            <a:off x="6206760" y="4147123"/>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97"/>
          <p:cNvSpPr txBox="1"/>
          <p:nvPr/>
        </p:nvSpPr>
        <p:spPr>
          <a:xfrm>
            <a:off x="672014" y="2094786"/>
            <a:ext cx="1199400" cy="354000"/>
          </a:xfrm>
          <a:prstGeom prst="rect">
            <a:avLst/>
          </a:prstGeom>
          <a:noFill/>
          <a:ln>
            <a:noFill/>
          </a:ln>
        </p:spPr>
        <p:txBody>
          <a:bodyPr anchorCtr="0" anchor="t" bIns="0" lIns="0" spcFirstLastPara="1" rIns="0" wrap="square" tIns="0">
            <a:noAutofit/>
          </a:bodyPr>
          <a:lstStyle/>
          <a:p>
            <a:pPr indent="0" lvl="0" marL="7971" marR="0" rtl="0" algn="l">
              <a:lnSpc>
                <a:spcPct val="100000"/>
              </a:lnSpc>
              <a:spcBef>
                <a:spcPts val="0"/>
              </a:spcBef>
              <a:spcAft>
                <a:spcPts val="0"/>
              </a:spcAft>
              <a:buClr>
                <a:srgbClr val="000000"/>
              </a:buClr>
              <a:buSzPts val="2300"/>
              <a:buFont typeface="Calibri"/>
              <a:buNone/>
            </a:pPr>
            <a:r>
              <a:rPr b="0" i="0" lang="en" sz="2300" u="none" cap="none" strike="noStrike">
                <a:solidFill>
                  <a:srgbClr val="000000"/>
                </a:solidFill>
                <a:latin typeface="Proxima Nova"/>
                <a:ea typeface="Proxima Nova"/>
                <a:cs typeface="Proxima Nova"/>
                <a:sym typeface="Proxima Nova"/>
              </a:rPr>
              <a:t>N=6, B=4</a:t>
            </a:r>
            <a:endParaRPr b="0" i="0" sz="2300" u="none" cap="none" strike="noStrike">
              <a:solidFill>
                <a:srgbClr val="000000"/>
              </a:solidFill>
              <a:latin typeface="Proxima Nova"/>
              <a:ea typeface="Proxima Nova"/>
              <a:cs typeface="Proxima Nova"/>
              <a:sym typeface="Proxima Nova"/>
            </a:endParaRPr>
          </a:p>
        </p:txBody>
      </p:sp>
      <p:sp>
        <p:nvSpPr>
          <p:cNvPr id="1780" name="Google Shape;1780;p97"/>
          <p:cNvSpPr/>
          <p:nvPr/>
        </p:nvSpPr>
        <p:spPr>
          <a:xfrm>
            <a:off x="352941" y="2472094"/>
            <a:ext cx="5624271" cy="2511884"/>
          </a:xfrm>
          <a:custGeom>
            <a:rect b="b" l="l" r="r" t="t"/>
            <a:pathLst>
              <a:path extrusionOk="0" h="4761865" w="8006080">
                <a:moveTo>
                  <a:pt x="7291660" y="0"/>
                </a:moveTo>
                <a:lnTo>
                  <a:pt x="714212" y="0"/>
                </a:lnTo>
                <a:lnTo>
                  <a:pt x="665313" y="1647"/>
                </a:lnTo>
                <a:lnTo>
                  <a:pt x="617298" y="6519"/>
                </a:lnTo>
                <a:lnTo>
                  <a:pt x="570273" y="14510"/>
                </a:lnTo>
                <a:lnTo>
                  <a:pt x="524346" y="25512"/>
                </a:lnTo>
                <a:lnTo>
                  <a:pt x="479622" y="39419"/>
                </a:lnTo>
                <a:lnTo>
                  <a:pt x="436208" y="56125"/>
                </a:lnTo>
                <a:lnTo>
                  <a:pt x="394211" y="75524"/>
                </a:lnTo>
                <a:lnTo>
                  <a:pt x="353736" y="97510"/>
                </a:lnTo>
                <a:lnTo>
                  <a:pt x="314889" y="121975"/>
                </a:lnTo>
                <a:lnTo>
                  <a:pt x="277778" y="148813"/>
                </a:lnTo>
                <a:lnTo>
                  <a:pt x="242509" y="177919"/>
                </a:lnTo>
                <a:lnTo>
                  <a:pt x="209188" y="209186"/>
                </a:lnTo>
                <a:lnTo>
                  <a:pt x="177921" y="242507"/>
                </a:lnTo>
                <a:lnTo>
                  <a:pt x="148815" y="277776"/>
                </a:lnTo>
                <a:lnTo>
                  <a:pt x="121976" y="314887"/>
                </a:lnTo>
                <a:lnTo>
                  <a:pt x="97511" y="353733"/>
                </a:lnTo>
                <a:lnTo>
                  <a:pt x="75525" y="394208"/>
                </a:lnTo>
                <a:lnTo>
                  <a:pt x="56126" y="436206"/>
                </a:lnTo>
                <a:lnTo>
                  <a:pt x="39419" y="479620"/>
                </a:lnTo>
                <a:lnTo>
                  <a:pt x="25512" y="524343"/>
                </a:lnTo>
                <a:lnTo>
                  <a:pt x="14510" y="570271"/>
                </a:lnTo>
                <a:lnTo>
                  <a:pt x="6519" y="617295"/>
                </a:lnTo>
                <a:lnTo>
                  <a:pt x="1647" y="665310"/>
                </a:lnTo>
                <a:lnTo>
                  <a:pt x="0" y="714209"/>
                </a:lnTo>
                <a:lnTo>
                  <a:pt x="0" y="4047208"/>
                </a:lnTo>
                <a:lnTo>
                  <a:pt x="1647" y="4096107"/>
                </a:lnTo>
                <a:lnTo>
                  <a:pt x="6519" y="4144122"/>
                </a:lnTo>
                <a:lnTo>
                  <a:pt x="14510" y="4191147"/>
                </a:lnTo>
                <a:lnTo>
                  <a:pt x="25512" y="4237074"/>
                </a:lnTo>
                <a:lnTo>
                  <a:pt x="39419" y="4281798"/>
                </a:lnTo>
                <a:lnTo>
                  <a:pt x="56126" y="4325212"/>
                </a:lnTo>
                <a:lnTo>
                  <a:pt x="75525" y="4367210"/>
                </a:lnTo>
                <a:lnTo>
                  <a:pt x="97511" y="4407685"/>
                </a:lnTo>
                <a:lnTo>
                  <a:pt x="121976" y="4446531"/>
                </a:lnTo>
                <a:lnTo>
                  <a:pt x="148815" y="4483642"/>
                </a:lnTo>
                <a:lnTo>
                  <a:pt x="177921" y="4518912"/>
                </a:lnTo>
                <a:lnTo>
                  <a:pt x="209188" y="4552233"/>
                </a:lnTo>
                <a:lnTo>
                  <a:pt x="242509" y="4583500"/>
                </a:lnTo>
                <a:lnTo>
                  <a:pt x="277778" y="4612606"/>
                </a:lnTo>
                <a:lnTo>
                  <a:pt x="314889" y="4639445"/>
                </a:lnTo>
                <a:lnTo>
                  <a:pt x="353736" y="4663910"/>
                </a:lnTo>
                <a:lnTo>
                  <a:pt x="394211" y="4685896"/>
                </a:lnTo>
                <a:lnTo>
                  <a:pt x="436208" y="4705295"/>
                </a:lnTo>
                <a:lnTo>
                  <a:pt x="479622" y="4722001"/>
                </a:lnTo>
                <a:lnTo>
                  <a:pt x="524346" y="4735909"/>
                </a:lnTo>
                <a:lnTo>
                  <a:pt x="570273" y="4746911"/>
                </a:lnTo>
                <a:lnTo>
                  <a:pt x="617298" y="4754901"/>
                </a:lnTo>
                <a:lnTo>
                  <a:pt x="665313" y="4759774"/>
                </a:lnTo>
                <a:lnTo>
                  <a:pt x="714212" y="4761421"/>
                </a:lnTo>
                <a:lnTo>
                  <a:pt x="7291660" y="4761421"/>
                </a:lnTo>
                <a:lnTo>
                  <a:pt x="7340559" y="4759774"/>
                </a:lnTo>
                <a:lnTo>
                  <a:pt x="7388575" y="4754901"/>
                </a:lnTo>
                <a:lnTo>
                  <a:pt x="7435599" y="4746911"/>
                </a:lnTo>
                <a:lnTo>
                  <a:pt x="7481526" y="4735909"/>
                </a:lnTo>
                <a:lnTo>
                  <a:pt x="7526250" y="4722001"/>
                </a:lnTo>
                <a:lnTo>
                  <a:pt x="7569664" y="4705295"/>
                </a:lnTo>
                <a:lnTo>
                  <a:pt x="7611661" y="4685896"/>
                </a:lnTo>
                <a:lnTo>
                  <a:pt x="7652136" y="4663910"/>
                </a:lnTo>
                <a:lnTo>
                  <a:pt x="7690983" y="4639445"/>
                </a:lnTo>
                <a:lnTo>
                  <a:pt x="7728093" y="4612606"/>
                </a:lnTo>
                <a:lnTo>
                  <a:pt x="7763362" y="4583500"/>
                </a:lnTo>
                <a:lnTo>
                  <a:pt x="7796683" y="4552233"/>
                </a:lnTo>
                <a:lnTo>
                  <a:pt x="7827950" y="4518912"/>
                </a:lnTo>
                <a:lnTo>
                  <a:pt x="7857056" y="4483642"/>
                </a:lnTo>
                <a:lnTo>
                  <a:pt x="7883895" y="4446531"/>
                </a:lnTo>
                <a:lnTo>
                  <a:pt x="7908360" y="4407685"/>
                </a:lnTo>
                <a:lnTo>
                  <a:pt x="7930345" y="4367210"/>
                </a:lnTo>
                <a:lnTo>
                  <a:pt x="7949744" y="4325212"/>
                </a:lnTo>
                <a:lnTo>
                  <a:pt x="7966450" y="4281798"/>
                </a:lnTo>
                <a:lnTo>
                  <a:pt x="7980358" y="4237074"/>
                </a:lnTo>
                <a:lnTo>
                  <a:pt x="7991360" y="4191147"/>
                </a:lnTo>
                <a:lnTo>
                  <a:pt x="7999350" y="4144122"/>
                </a:lnTo>
                <a:lnTo>
                  <a:pt x="8004222" y="4096107"/>
                </a:lnTo>
                <a:lnTo>
                  <a:pt x="8005870" y="4047208"/>
                </a:lnTo>
                <a:lnTo>
                  <a:pt x="8005870" y="714209"/>
                </a:lnTo>
                <a:lnTo>
                  <a:pt x="8004222" y="665310"/>
                </a:lnTo>
                <a:lnTo>
                  <a:pt x="7999350" y="617295"/>
                </a:lnTo>
                <a:lnTo>
                  <a:pt x="7991360" y="570271"/>
                </a:lnTo>
                <a:lnTo>
                  <a:pt x="7980358" y="524343"/>
                </a:lnTo>
                <a:lnTo>
                  <a:pt x="7966450" y="479620"/>
                </a:lnTo>
                <a:lnTo>
                  <a:pt x="7949744" y="436206"/>
                </a:lnTo>
                <a:lnTo>
                  <a:pt x="7930345" y="394208"/>
                </a:lnTo>
                <a:lnTo>
                  <a:pt x="7908360" y="353733"/>
                </a:lnTo>
                <a:lnTo>
                  <a:pt x="7883895" y="314887"/>
                </a:lnTo>
                <a:lnTo>
                  <a:pt x="7857056" y="277776"/>
                </a:lnTo>
                <a:lnTo>
                  <a:pt x="7827950" y="242507"/>
                </a:lnTo>
                <a:lnTo>
                  <a:pt x="7796683" y="209186"/>
                </a:lnTo>
                <a:lnTo>
                  <a:pt x="7763362" y="177919"/>
                </a:lnTo>
                <a:lnTo>
                  <a:pt x="7728093" y="148813"/>
                </a:lnTo>
                <a:lnTo>
                  <a:pt x="7690983" y="121975"/>
                </a:lnTo>
                <a:lnTo>
                  <a:pt x="7652136" y="97510"/>
                </a:lnTo>
                <a:lnTo>
                  <a:pt x="7611661" y="75524"/>
                </a:lnTo>
                <a:lnTo>
                  <a:pt x="7569664" y="56125"/>
                </a:lnTo>
                <a:lnTo>
                  <a:pt x="7526250" y="39419"/>
                </a:lnTo>
                <a:lnTo>
                  <a:pt x="7481526" y="25512"/>
                </a:lnTo>
                <a:lnTo>
                  <a:pt x="7435599" y="14510"/>
                </a:lnTo>
                <a:lnTo>
                  <a:pt x="7388575" y="6519"/>
                </a:lnTo>
                <a:lnTo>
                  <a:pt x="7340559" y="1647"/>
                </a:lnTo>
                <a:lnTo>
                  <a:pt x="7291660" y="0"/>
                </a:lnTo>
                <a:close/>
              </a:path>
            </a:pathLst>
          </a:custGeom>
          <a:solidFill>
            <a:srgbClr val="F5D328">
              <a:alpha val="1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97"/>
          <p:cNvSpPr/>
          <p:nvPr/>
        </p:nvSpPr>
        <p:spPr>
          <a:xfrm>
            <a:off x="567209" y="3308375"/>
            <a:ext cx="1288746" cy="838746"/>
          </a:xfrm>
          <a:custGeom>
            <a:rect b="b" l="l" r="r" t="t"/>
            <a:pathLst>
              <a:path extrusionOk="0" h="1590040" w="1834514">
                <a:moveTo>
                  <a:pt x="1596014" y="0"/>
                </a:moveTo>
                <a:lnTo>
                  <a:pt x="238462" y="0"/>
                </a:lnTo>
                <a:lnTo>
                  <a:pt x="190404" y="4844"/>
                </a:lnTo>
                <a:lnTo>
                  <a:pt x="145642" y="18738"/>
                </a:lnTo>
                <a:lnTo>
                  <a:pt x="105136" y="40724"/>
                </a:lnTo>
                <a:lnTo>
                  <a:pt x="69844" y="69842"/>
                </a:lnTo>
                <a:lnTo>
                  <a:pt x="40725" y="105134"/>
                </a:lnTo>
                <a:lnTo>
                  <a:pt x="18739" y="145641"/>
                </a:lnTo>
                <a:lnTo>
                  <a:pt x="4844" y="190405"/>
                </a:lnTo>
                <a:lnTo>
                  <a:pt x="0" y="238467"/>
                </a:lnTo>
                <a:lnTo>
                  <a:pt x="0" y="1351292"/>
                </a:lnTo>
                <a:lnTo>
                  <a:pt x="4844" y="1399350"/>
                </a:lnTo>
                <a:lnTo>
                  <a:pt x="18739" y="1444111"/>
                </a:lnTo>
                <a:lnTo>
                  <a:pt x="40725" y="1484616"/>
                </a:lnTo>
                <a:lnTo>
                  <a:pt x="69844" y="1519907"/>
                </a:lnTo>
                <a:lnTo>
                  <a:pt x="105136" y="1549024"/>
                </a:lnTo>
                <a:lnTo>
                  <a:pt x="145642" y="1571009"/>
                </a:lnTo>
                <a:lnTo>
                  <a:pt x="190404" y="1584903"/>
                </a:lnTo>
                <a:lnTo>
                  <a:pt x="238462" y="1589747"/>
                </a:lnTo>
                <a:lnTo>
                  <a:pt x="1596014" y="1589747"/>
                </a:lnTo>
                <a:lnTo>
                  <a:pt x="1644072" y="1584903"/>
                </a:lnTo>
                <a:lnTo>
                  <a:pt x="1688835" y="1571009"/>
                </a:lnTo>
                <a:lnTo>
                  <a:pt x="1729342" y="1549024"/>
                </a:lnTo>
                <a:lnTo>
                  <a:pt x="1764635" y="1519907"/>
                </a:lnTo>
                <a:lnTo>
                  <a:pt x="1793754" y="1484616"/>
                </a:lnTo>
                <a:lnTo>
                  <a:pt x="1815741" y="1444111"/>
                </a:lnTo>
                <a:lnTo>
                  <a:pt x="1829637" y="1399350"/>
                </a:lnTo>
                <a:lnTo>
                  <a:pt x="1834481" y="1351292"/>
                </a:lnTo>
                <a:lnTo>
                  <a:pt x="1834481" y="238467"/>
                </a:lnTo>
                <a:lnTo>
                  <a:pt x="1829637" y="190405"/>
                </a:lnTo>
                <a:lnTo>
                  <a:pt x="1815741" y="145641"/>
                </a:lnTo>
                <a:lnTo>
                  <a:pt x="1793754" y="105134"/>
                </a:lnTo>
                <a:lnTo>
                  <a:pt x="1764635" y="69842"/>
                </a:lnTo>
                <a:lnTo>
                  <a:pt x="1729342" y="40724"/>
                </a:lnTo>
                <a:lnTo>
                  <a:pt x="1688835" y="18738"/>
                </a:lnTo>
                <a:lnTo>
                  <a:pt x="1644072" y="4844"/>
                </a:lnTo>
                <a:lnTo>
                  <a:pt x="1596014"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97"/>
          <p:cNvSpPr/>
          <p:nvPr/>
        </p:nvSpPr>
        <p:spPr>
          <a:xfrm>
            <a:off x="4271507" y="2485495"/>
            <a:ext cx="1288747" cy="838746"/>
          </a:xfrm>
          <a:custGeom>
            <a:rect b="b" l="l" r="r" t="t"/>
            <a:pathLst>
              <a:path extrusionOk="0" h="1590039" w="1834515">
                <a:moveTo>
                  <a:pt x="1596021" y="0"/>
                </a:moveTo>
                <a:lnTo>
                  <a:pt x="238467" y="0"/>
                </a:lnTo>
                <a:lnTo>
                  <a:pt x="190405" y="4844"/>
                </a:lnTo>
                <a:lnTo>
                  <a:pt x="145641" y="18738"/>
                </a:lnTo>
                <a:lnTo>
                  <a:pt x="105134" y="40723"/>
                </a:lnTo>
                <a:lnTo>
                  <a:pt x="69842" y="69840"/>
                </a:lnTo>
                <a:lnTo>
                  <a:pt x="40724" y="105130"/>
                </a:lnTo>
                <a:lnTo>
                  <a:pt x="18738" y="145636"/>
                </a:lnTo>
                <a:lnTo>
                  <a:pt x="4844" y="190397"/>
                </a:lnTo>
                <a:lnTo>
                  <a:pt x="0" y="238455"/>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97"/>
          <p:cNvSpPr/>
          <p:nvPr/>
        </p:nvSpPr>
        <p:spPr>
          <a:xfrm>
            <a:off x="4262577" y="3326277"/>
            <a:ext cx="1288747" cy="838746"/>
          </a:xfrm>
          <a:custGeom>
            <a:rect b="b" l="l" r="r" t="t"/>
            <a:pathLst>
              <a:path extrusionOk="0" h="1590040" w="1834515">
                <a:moveTo>
                  <a:pt x="1596021" y="0"/>
                </a:moveTo>
                <a:lnTo>
                  <a:pt x="238467" y="0"/>
                </a:lnTo>
                <a:lnTo>
                  <a:pt x="190405" y="4844"/>
                </a:lnTo>
                <a:lnTo>
                  <a:pt x="145641" y="18738"/>
                </a:lnTo>
                <a:lnTo>
                  <a:pt x="105134" y="40723"/>
                </a:lnTo>
                <a:lnTo>
                  <a:pt x="69842" y="69840"/>
                </a:lnTo>
                <a:lnTo>
                  <a:pt x="40724" y="105130"/>
                </a:lnTo>
                <a:lnTo>
                  <a:pt x="18738" y="145636"/>
                </a:lnTo>
                <a:lnTo>
                  <a:pt x="4844" y="190397"/>
                </a:lnTo>
                <a:lnTo>
                  <a:pt x="0" y="238455"/>
                </a:lnTo>
                <a:lnTo>
                  <a:pt x="0" y="1351280"/>
                </a:lnTo>
                <a:lnTo>
                  <a:pt x="4844" y="1399342"/>
                </a:lnTo>
                <a:lnTo>
                  <a:pt x="18738" y="1444106"/>
                </a:lnTo>
                <a:lnTo>
                  <a:pt x="40724" y="1484613"/>
                </a:lnTo>
                <a:lnTo>
                  <a:pt x="69842" y="1519905"/>
                </a:lnTo>
                <a:lnTo>
                  <a:pt x="105134" y="1549023"/>
                </a:lnTo>
                <a:lnTo>
                  <a:pt x="145641" y="1571009"/>
                </a:lnTo>
                <a:lnTo>
                  <a:pt x="190405" y="1584903"/>
                </a:lnTo>
                <a:lnTo>
                  <a:pt x="238467" y="1589747"/>
                </a:lnTo>
                <a:lnTo>
                  <a:pt x="1596021" y="1589747"/>
                </a:lnTo>
                <a:lnTo>
                  <a:pt x="1644079" y="1584903"/>
                </a:lnTo>
                <a:lnTo>
                  <a:pt x="1688840" y="1571009"/>
                </a:lnTo>
                <a:lnTo>
                  <a:pt x="1729345" y="1549023"/>
                </a:lnTo>
                <a:lnTo>
                  <a:pt x="1764636" y="1519905"/>
                </a:lnTo>
                <a:lnTo>
                  <a:pt x="1793753" y="1484613"/>
                </a:lnTo>
                <a:lnTo>
                  <a:pt x="1815738" y="1444106"/>
                </a:lnTo>
                <a:lnTo>
                  <a:pt x="1829632" y="1399342"/>
                </a:lnTo>
                <a:lnTo>
                  <a:pt x="1834476" y="1351280"/>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97"/>
          <p:cNvSpPr/>
          <p:nvPr/>
        </p:nvSpPr>
        <p:spPr>
          <a:xfrm>
            <a:off x="4253647" y="4167059"/>
            <a:ext cx="1288747" cy="838746"/>
          </a:xfrm>
          <a:custGeom>
            <a:rect b="b" l="l" r="r" t="t"/>
            <a:pathLst>
              <a:path extrusionOk="0" h="1590040" w="1834515">
                <a:moveTo>
                  <a:pt x="1596021" y="0"/>
                </a:moveTo>
                <a:lnTo>
                  <a:pt x="238467" y="0"/>
                </a:lnTo>
                <a:lnTo>
                  <a:pt x="190409" y="4844"/>
                </a:lnTo>
                <a:lnTo>
                  <a:pt x="145646" y="18738"/>
                </a:lnTo>
                <a:lnTo>
                  <a:pt x="105139" y="40723"/>
                </a:lnTo>
                <a:lnTo>
                  <a:pt x="69846" y="69840"/>
                </a:lnTo>
                <a:lnTo>
                  <a:pt x="40727" y="105130"/>
                </a:lnTo>
                <a:lnTo>
                  <a:pt x="18740" y="145636"/>
                </a:lnTo>
                <a:lnTo>
                  <a:pt x="4844" y="190397"/>
                </a:lnTo>
                <a:lnTo>
                  <a:pt x="0" y="238455"/>
                </a:lnTo>
                <a:lnTo>
                  <a:pt x="0" y="1351285"/>
                </a:lnTo>
                <a:lnTo>
                  <a:pt x="4844" y="1399343"/>
                </a:lnTo>
                <a:lnTo>
                  <a:pt x="18740" y="1444105"/>
                </a:lnTo>
                <a:lnTo>
                  <a:pt x="40727" y="1484611"/>
                </a:lnTo>
                <a:lnTo>
                  <a:pt x="69846" y="1519903"/>
                </a:lnTo>
                <a:lnTo>
                  <a:pt x="105139" y="1549022"/>
                </a:lnTo>
                <a:lnTo>
                  <a:pt x="145646" y="1571008"/>
                </a:lnTo>
                <a:lnTo>
                  <a:pt x="190409" y="1584903"/>
                </a:lnTo>
                <a:lnTo>
                  <a:pt x="238467" y="1589747"/>
                </a:lnTo>
                <a:lnTo>
                  <a:pt x="1596021" y="1589747"/>
                </a:lnTo>
                <a:lnTo>
                  <a:pt x="1644079" y="1584903"/>
                </a:lnTo>
                <a:lnTo>
                  <a:pt x="1688840" y="1571008"/>
                </a:lnTo>
                <a:lnTo>
                  <a:pt x="1729345" y="1549022"/>
                </a:lnTo>
                <a:lnTo>
                  <a:pt x="1764636" y="1519903"/>
                </a:lnTo>
                <a:lnTo>
                  <a:pt x="1793753" y="1484611"/>
                </a:lnTo>
                <a:lnTo>
                  <a:pt x="1815738" y="1444105"/>
                </a:lnTo>
                <a:lnTo>
                  <a:pt x="1829632" y="1399343"/>
                </a:lnTo>
                <a:lnTo>
                  <a:pt x="1834476" y="1351285"/>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97"/>
          <p:cNvSpPr/>
          <p:nvPr/>
        </p:nvSpPr>
        <p:spPr>
          <a:xfrm>
            <a:off x="1975612" y="1232698"/>
            <a:ext cx="1288746" cy="838746"/>
          </a:xfrm>
          <a:custGeom>
            <a:rect b="b" l="l" r="r" t="t"/>
            <a:pathLst>
              <a:path extrusionOk="0" h="1590039" w="1834514">
                <a:moveTo>
                  <a:pt x="1596008" y="0"/>
                </a:moveTo>
                <a:lnTo>
                  <a:pt x="238455" y="0"/>
                </a:lnTo>
                <a:lnTo>
                  <a:pt x="190397" y="4844"/>
                </a:lnTo>
                <a:lnTo>
                  <a:pt x="145636" y="18740"/>
                </a:lnTo>
                <a:lnTo>
                  <a:pt x="105130" y="40727"/>
                </a:lnTo>
                <a:lnTo>
                  <a:pt x="69840" y="69846"/>
                </a:lnTo>
                <a:lnTo>
                  <a:pt x="40723" y="105139"/>
                </a:lnTo>
                <a:lnTo>
                  <a:pt x="18738" y="145646"/>
                </a:lnTo>
                <a:lnTo>
                  <a:pt x="4844" y="190409"/>
                </a:lnTo>
                <a:lnTo>
                  <a:pt x="0" y="238467"/>
                </a:lnTo>
                <a:lnTo>
                  <a:pt x="0" y="1351292"/>
                </a:lnTo>
                <a:lnTo>
                  <a:pt x="4844" y="1399350"/>
                </a:lnTo>
                <a:lnTo>
                  <a:pt x="18738" y="1444111"/>
                </a:lnTo>
                <a:lnTo>
                  <a:pt x="40723" y="1484616"/>
                </a:lnTo>
                <a:lnTo>
                  <a:pt x="69840" y="1519907"/>
                </a:lnTo>
                <a:lnTo>
                  <a:pt x="105130" y="1549024"/>
                </a:lnTo>
                <a:lnTo>
                  <a:pt x="145636" y="1571009"/>
                </a:lnTo>
                <a:lnTo>
                  <a:pt x="190397" y="1584903"/>
                </a:lnTo>
                <a:lnTo>
                  <a:pt x="238455" y="1589747"/>
                </a:lnTo>
                <a:lnTo>
                  <a:pt x="1596008" y="1589747"/>
                </a:lnTo>
                <a:lnTo>
                  <a:pt x="1644067" y="1584903"/>
                </a:lnTo>
                <a:lnTo>
                  <a:pt x="1688830" y="1571009"/>
                </a:lnTo>
                <a:lnTo>
                  <a:pt x="1729337" y="1549024"/>
                </a:lnTo>
                <a:lnTo>
                  <a:pt x="1764630" y="1519907"/>
                </a:lnTo>
                <a:lnTo>
                  <a:pt x="1793749" y="1484616"/>
                </a:lnTo>
                <a:lnTo>
                  <a:pt x="1815736" y="1444111"/>
                </a:lnTo>
                <a:lnTo>
                  <a:pt x="1829631" y="1399350"/>
                </a:lnTo>
                <a:lnTo>
                  <a:pt x="1834476" y="1351292"/>
                </a:lnTo>
                <a:lnTo>
                  <a:pt x="1834476" y="238467"/>
                </a:lnTo>
                <a:lnTo>
                  <a:pt x="1829631" y="190409"/>
                </a:lnTo>
                <a:lnTo>
                  <a:pt x="1815736" y="145646"/>
                </a:lnTo>
                <a:lnTo>
                  <a:pt x="1793749" y="105139"/>
                </a:lnTo>
                <a:lnTo>
                  <a:pt x="1764630" y="69846"/>
                </a:lnTo>
                <a:lnTo>
                  <a:pt x="1729337" y="40727"/>
                </a:lnTo>
                <a:lnTo>
                  <a:pt x="1688830" y="18740"/>
                </a:lnTo>
                <a:lnTo>
                  <a:pt x="1644067" y="4844"/>
                </a:lnTo>
                <a:lnTo>
                  <a:pt x="1596008"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97"/>
          <p:cNvSpPr/>
          <p:nvPr/>
        </p:nvSpPr>
        <p:spPr>
          <a:xfrm>
            <a:off x="3279186" y="1232698"/>
            <a:ext cx="1288746" cy="838746"/>
          </a:xfrm>
          <a:custGeom>
            <a:rect b="b" l="l" r="r" t="t"/>
            <a:pathLst>
              <a:path extrusionOk="0" h="1590039" w="1834514">
                <a:moveTo>
                  <a:pt x="1596008" y="0"/>
                </a:moveTo>
                <a:lnTo>
                  <a:pt x="238455" y="0"/>
                </a:lnTo>
                <a:lnTo>
                  <a:pt x="190397" y="4844"/>
                </a:lnTo>
                <a:lnTo>
                  <a:pt x="145636" y="18740"/>
                </a:lnTo>
                <a:lnTo>
                  <a:pt x="105130" y="40727"/>
                </a:lnTo>
                <a:lnTo>
                  <a:pt x="69840" y="69846"/>
                </a:lnTo>
                <a:lnTo>
                  <a:pt x="40723" y="105139"/>
                </a:lnTo>
                <a:lnTo>
                  <a:pt x="18738" y="145646"/>
                </a:lnTo>
                <a:lnTo>
                  <a:pt x="4844" y="190409"/>
                </a:lnTo>
                <a:lnTo>
                  <a:pt x="0" y="238467"/>
                </a:lnTo>
                <a:lnTo>
                  <a:pt x="0" y="1351292"/>
                </a:lnTo>
                <a:lnTo>
                  <a:pt x="4844" y="1399350"/>
                </a:lnTo>
                <a:lnTo>
                  <a:pt x="18738" y="1444111"/>
                </a:lnTo>
                <a:lnTo>
                  <a:pt x="40723" y="1484616"/>
                </a:lnTo>
                <a:lnTo>
                  <a:pt x="69840" y="1519907"/>
                </a:lnTo>
                <a:lnTo>
                  <a:pt x="105130" y="1549024"/>
                </a:lnTo>
                <a:lnTo>
                  <a:pt x="145636" y="1571009"/>
                </a:lnTo>
                <a:lnTo>
                  <a:pt x="190397" y="1584903"/>
                </a:lnTo>
                <a:lnTo>
                  <a:pt x="238455" y="1589747"/>
                </a:lnTo>
                <a:lnTo>
                  <a:pt x="1596008" y="1589747"/>
                </a:lnTo>
                <a:lnTo>
                  <a:pt x="1644067" y="1584903"/>
                </a:lnTo>
                <a:lnTo>
                  <a:pt x="1688830" y="1571009"/>
                </a:lnTo>
                <a:lnTo>
                  <a:pt x="1729337" y="1549024"/>
                </a:lnTo>
                <a:lnTo>
                  <a:pt x="1764630" y="1519907"/>
                </a:lnTo>
                <a:lnTo>
                  <a:pt x="1793749" y="1484616"/>
                </a:lnTo>
                <a:lnTo>
                  <a:pt x="1815736" y="1444111"/>
                </a:lnTo>
                <a:lnTo>
                  <a:pt x="1829631" y="1399350"/>
                </a:lnTo>
                <a:lnTo>
                  <a:pt x="1834476" y="1351292"/>
                </a:lnTo>
                <a:lnTo>
                  <a:pt x="1834476" y="238467"/>
                </a:lnTo>
                <a:lnTo>
                  <a:pt x="1829631" y="190409"/>
                </a:lnTo>
                <a:lnTo>
                  <a:pt x="1815736" y="145646"/>
                </a:lnTo>
                <a:lnTo>
                  <a:pt x="1793749" y="105139"/>
                </a:lnTo>
                <a:lnTo>
                  <a:pt x="1764630" y="69846"/>
                </a:lnTo>
                <a:lnTo>
                  <a:pt x="1729337" y="40727"/>
                </a:lnTo>
                <a:lnTo>
                  <a:pt x="1688830" y="18740"/>
                </a:lnTo>
                <a:lnTo>
                  <a:pt x="1644067" y="4844"/>
                </a:lnTo>
                <a:lnTo>
                  <a:pt x="1596008"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97"/>
          <p:cNvSpPr/>
          <p:nvPr/>
        </p:nvSpPr>
        <p:spPr>
          <a:xfrm>
            <a:off x="2100539" y="147589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97"/>
          <p:cNvSpPr/>
          <p:nvPr/>
        </p:nvSpPr>
        <p:spPr>
          <a:xfrm>
            <a:off x="2623033"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97"/>
          <p:cNvSpPr/>
          <p:nvPr/>
        </p:nvSpPr>
        <p:spPr>
          <a:xfrm>
            <a:off x="3404113" y="147589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97"/>
          <p:cNvSpPr/>
          <p:nvPr/>
        </p:nvSpPr>
        <p:spPr>
          <a:xfrm>
            <a:off x="3926616" y="1475890"/>
            <a:ext cx="517461" cy="352381"/>
          </a:xfrm>
          <a:custGeom>
            <a:rect b="b" l="l" r="r" t="t"/>
            <a:pathLst>
              <a:path extrusionOk="0" h="668020" w="736600">
                <a:moveTo>
                  <a:pt x="0" y="0"/>
                </a:moveTo>
                <a:lnTo>
                  <a:pt x="736003" y="0"/>
                </a:lnTo>
                <a:lnTo>
                  <a:pt x="736003"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97"/>
          <p:cNvSpPr/>
          <p:nvPr/>
        </p:nvSpPr>
        <p:spPr>
          <a:xfrm>
            <a:off x="672033" y="1232698"/>
            <a:ext cx="1288746" cy="838746"/>
          </a:xfrm>
          <a:custGeom>
            <a:rect b="b" l="l" r="r" t="t"/>
            <a:pathLst>
              <a:path extrusionOk="0" h="1590039" w="1834514">
                <a:moveTo>
                  <a:pt x="1596016" y="0"/>
                </a:moveTo>
                <a:lnTo>
                  <a:pt x="238462" y="0"/>
                </a:lnTo>
                <a:lnTo>
                  <a:pt x="190404" y="4844"/>
                </a:lnTo>
                <a:lnTo>
                  <a:pt x="145642" y="18740"/>
                </a:lnTo>
                <a:lnTo>
                  <a:pt x="105136" y="40727"/>
                </a:lnTo>
                <a:lnTo>
                  <a:pt x="69844" y="69846"/>
                </a:lnTo>
                <a:lnTo>
                  <a:pt x="40725" y="105139"/>
                </a:lnTo>
                <a:lnTo>
                  <a:pt x="18739" y="145646"/>
                </a:lnTo>
                <a:lnTo>
                  <a:pt x="4844" y="190409"/>
                </a:lnTo>
                <a:lnTo>
                  <a:pt x="0" y="238467"/>
                </a:lnTo>
                <a:lnTo>
                  <a:pt x="0" y="1351292"/>
                </a:lnTo>
                <a:lnTo>
                  <a:pt x="4844" y="1399350"/>
                </a:lnTo>
                <a:lnTo>
                  <a:pt x="18739" y="1444111"/>
                </a:lnTo>
                <a:lnTo>
                  <a:pt x="40725" y="1484616"/>
                </a:lnTo>
                <a:lnTo>
                  <a:pt x="69844" y="1519907"/>
                </a:lnTo>
                <a:lnTo>
                  <a:pt x="105136" y="1549024"/>
                </a:lnTo>
                <a:lnTo>
                  <a:pt x="145642" y="1571009"/>
                </a:lnTo>
                <a:lnTo>
                  <a:pt x="190404" y="1584903"/>
                </a:lnTo>
                <a:lnTo>
                  <a:pt x="238462" y="1589747"/>
                </a:lnTo>
                <a:lnTo>
                  <a:pt x="1596016" y="1589747"/>
                </a:lnTo>
                <a:lnTo>
                  <a:pt x="1644075" y="1584903"/>
                </a:lnTo>
                <a:lnTo>
                  <a:pt x="1688837" y="1571009"/>
                </a:lnTo>
                <a:lnTo>
                  <a:pt x="1729344" y="1549024"/>
                </a:lnTo>
                <a:lnTo>
                  <a:pt x="1764637" y="1519907"/>
                </a:lnTo>
                <a:lnTo>
                  <a:pt x="1793757" y="1484616"/>
                </a:lnTo>
                <a:lnTo>
                  <a:pt x="1815744" y="1444111"/>
                </a:lnTo>
                <a:lnTo>
                  <a:pt x="1829639" y="1399350"/>
                </a:lnTo>
                <a:lnTo>
                  <a:pt x="1834484" y="1351292"/>
                </a:lnTo>
                <a:lnTo>
                  <a:pt x="1834484" y="238467"/>
                </a:lnTo>
                <a:lnTo>
                  <a:pt x="1829639" y="190409"/>
                </a:lnTo>
                <a:lnTo>
                  <a:pt x="1815744" y="145646"/>
                </a:lnTo>
                <a:lnTo>
                  <a:pt x="1793757" y="105139"/>
                </a:lnTo>
                <a:lnTo>
                  <a:pt x="1764637" y="69846"/>
                </a:lnTo>
                <a:lnTo>
                  <a:pt x="1729344" y="40727"/>
                </a:lnTo>
                <a:lnTo>
                  <a:pt x="1688837" y="18740"/>
                </a:lnTo>
                <a:lnTo>
                  <a:pt x="1644075" y="4844"/>
                </a:lnTo>
                <a:lnTo>
                  <a:pt x="1596016"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97"/>
          <p:cNvSpPr/>
          <p:nvPr/>
        </p:nvSpPr>
        <p:spPr>
          <a:xfrm>
            <a:off x="796965"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97"/>
          <p:cNvSpPr/>
          <p:nvPr/>
        </p:nvSpPr>
        <p:spPr>
          <a:xfrm>
            <a:off x="1319459"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97"/>
          <p:cNvSpPr/>
          <p:nvPr/>
        </p:nvSpPr>
        <p:spPr>
          <a:xfrm>
            <a:off x="4398417" y="3569453"/>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9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sz="3000">
                <a:latin typeface="Proxima Nova"/>
                <a:ea typeface="Proxima Nova"/>
                <a:cs typeface="Proxima Nova"/>
                <a:sym typeface="Proxima Nova"/>
              </a:rPr>
              <a:t>External Hashing Example: Pass 1</a:t>
            </a:r>
            <a:endParaRPr sz="3000">
              <a:latin typeface="Proxima Nova"/>
              <a:ea typeface="Proxima Nova"/>
              <a:cs typeface="Proxima Nova"/>
              <a:sym typeface="Proxima Nova"/>
            </a:endParaRPr>
          </a:p>
        </p:txBody>
      </p:sp>
      <p:sp>
        <p:nvSpPr>
          <p:cNvPr id="1796" name="Google Shape;1796;p97"/>
          <p:cNvSpPr/>
          <p:nvPr/>
        </p:nvSpPr>
        <p:spPr>
          <a:xfrm>
            <a:off x="6333650" y="4390315"/>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DCBD23">
              <a:alpha val="9372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97"/>
          <p:cNvSpPr/>
          <p:nvPr/>
        </p:nvSpPr>
        <p:spPr>
          <a:xfrm>
            <a:off x="6333673" y="27286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97"/>
          <p:cNvSpPr/>
          <p:nvPr/>
        </p:nvSpPr>
        <p:spPr>
          <a:xfrm>
            <a:off x="6851119" y="2728690"/>
            <a:ext cx="517462" cy="352381"/>
          </a:xfrm>
          <a:custGeom>
            <a:rect b="b" l="l" r="r" t="t"/>
            <a:pathLst>
              <a:path extrusionOk="0" h="668020" w="736600">
                <a:moveTo>
                  <a:pt x="0" y="0"/>
                </a:moveTo>
                <a:lnTo>
                  <a:pt x="736003" y="0"/>
                </a:lnTo>
                <a:lnTo>
                  <a:pt x="736003"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97"/>
          <p:cNvSpPr/>
          <p:nvPr/>
        </p:nvSpPr>
        <p:spPr>
          <a:xfrm>
            <a:off x="694123" y="3569453"/>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97"/>
          <p:cNvSpPr/>
          <p:nvPr/>
        </p:nvSpPr>
        <p:spPr>
          <a:xfrm>
            <a:off x="6851114" y="4390303"/>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97"/>
          <p:cNvSpPr txBox="1"/>
          <p:nvPr/>
        </p:nvSpPr>
        <p:spPr>
          <a:xfrm>
            <a:off x="1871425" y="2071500"/>
            <a:ext cx="4105800" cy="414000"/>
          </a:xfrm>
          <a:prstGeom prst="rect">
            <a:avLst/>
          </a:prstGeom>
          <a:noFill/>
          <a:ln>
            <a:noFill/>
          </a:ln>
        </p:spPr>
        <p:txBody>
          <a:bodyPr anchorCtr="0" anchor="ctr" bIns="0" lIns="0" spcFirstLastPara="1" rIns="0" wrap="square" tIns="0">
            <a:noAutofit/>
          </a:bodyPr>
          <a:lstStyle/>
          <a:p>
            <a:pPr indent="0" lvl="0" marL="0" marR="3188" rtl="0" algn="ctr">
              <a:lnSpc>
                <a:spcPct val="100699"/>
              </a:lnSpc>
              <a:spcBef>
                <a:spcPts val="0"/>
              </a:spcBef>
              <a:spcAft>
                <a:spcPts val="0"/>
              </a:spcAft>
              <a:buClr>
                <a:schemeClr val="dk1"/>
              </a:buClr>
              <a:buSzPts val="1500"/>
              <a:buFont typeface="Calibri"/>
              <a:buNone/>
            </a:pPr>
            <a:r>
              <a:rPr b="0" i="0" lang="en" sz="1500" u="none" cap="none" strike="noStrike">
                <a:solidFill>
                  <a:schemeClr val="dk1"/>
                </a:solidFill>
                <a:latin typeface="Proxima Nova"/>
                <a:ea typeface="Proxima Nova"/>
                <a:cs typeface="Proxima Nova"/>
                <a:sym typeface="Proxima Nova"/>
              </a:rPr>
              <a:t>Our hash function: {</a:t>
            </a:r>
            <a:r>
              <a:rPr b="0" i="0" lang="en" sz="1500" u="none" cap="none" strike="noStrike">
                <a:solidFill>
                  <a:schemeClr val="dk1"/>
                </a:solidFill>
                <a:highlight>
                  <a:srgbClr val="B6D7A8"/>
                </a:highlight>
                <a:latin typeface="Proxima Nova"/>
                <a:ea typeface="Proxima Nova"/>
                <a:cs typeface="Proxima Nova"/>
                <a:sym typeface="Proxima Nova"/>
              </a:rPr>
              <a:t>G</a:t>
            </a:r>
            <a:r>
              <a:rPr b="0" i="0" lang="en" sz="15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highlight>
                  <a:srgbClr val="B4A7D6"/>
                </a:highlight>
                <a:latin typeface="Proxima Nova"/>
                <a:ea typeface="Proxima Nova"/>
                <a:cs typeface="Proxima Nova"/>
                <a:sym typeface="Proxima Nova"/>
              </a:rPr>
              <a:t>P</a:t>
            </a:r>
            <a:r>
              <a:rPr b="0" i="0" lang="en" sz="15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latin typeface="Proxima Nova"/>
                <a:ea typeface="Proxima Nova"/>
                <a:cs typeface="Proxima Nova"/>
                <a:sym typeface="Proxima Nova"/>
              </a:rPr>
              <a:t> 1, {</a:t>
            </a:r>
            <a:r>
              <a:rPr b="0" i="0" lang="en" sz="1500" u="none" cap="none" strike="noStrike">
                <a:solidFill>
                  <a:schemeClr val="dk1"/>
                </a:solidFill>
                <a:highlight>
                  <a:srgbClr val="A4C2F4"/>
                </a:highlight>
                <a:latin typeface="Proxima Nova"/>
                <a:ea typeface="Proxima Nova"/>
                <a:cs typeface="Proxima Nova"/>
                <a:sym typeface="Proxima Nova"/>
              </a:rPr>
              <a:t>B</a:t>
            </a:r>
            <a:r>
              <a:rPr b="0" i="0" lang="en" sz="15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latin typeface="Proxima Nova"/>
                <a:ea typeface="Proxima Nova"/>
                <a:cs typeface="Proxima Nova"/>
                <a:sym typeface="Proxima Nova"/>
              </a:rPr>
              <a:t> 2, {</a:t>
            </a:r>
            <a:r>
              <a:rPr b="0" i="0" lang="en" sz="1500" u="none" cap="none" strike="noStrike">
                <a:solidFill>
                  <a:schemeClr val="dk1"/>
                </a:solidFill>
                <a:highlight>
                  <a:srgbClr val="EA9999"/>
                </a:highlight>
                <a:latin typeface="Proxima Nova"/>
                <a:ea typeface="Proxima Nova"/>
                <a:cs typeface="Proxima Nova"/>
                <a:sym typeface="Proxima Nova"/>
              </a:rPr>
              <a:t>R</a:t>
            </a:r>
            <a:r>
              <a:rPr b="0" i="0" lang="en" sz="1500" u="none" cap="none" strike="noStrike">
                <a:solidFill>
                  <a:schemeClr val="dk1"/>
                </a:solidFill>
                <a:latin typeface="Proxima Nova"/>
                <a:ea typeface="Proxima Nova"/>
                <a:cs typeface="Proxima Nova"/>
                <a:sym typeface="Proxima Nova"/>
              </a:rPr>
              <a:t>, </a:t>
            </a:r>
            <a:r>
              <a:rPr b="0" i="0" lang="en" sz="1500" u="none" cap="none" strike="noStrike">
                <a:solidFill>
                  <a:schemeClr val="dk1"/>
                </a:solidFill>
                <a:highlight>
                  <a:srgbClr val="FFE599"/>
                </a:highlight>
                <a:latin typeface="Proxima Nova"/>
                <a:ea typeface="Proxima Nova"/>
                <a:cs typeface="Proxima Nova"/>
                <a:sym typeface="Proxima Nova"/>
              </a:rPr>
              <a:t>Y</a:t>
            </a:r>
            <a:r>
              <a:rPr b="0" i="0" lang="en" sz="15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latin typeface="Proxima Nova"/>
                <a:ea typeface="Proxima Nova"/>
                <a:cs typeface="Proxima Nova"/>
                <a:sym typeface="Proxima Nova"/>
              </a:rPr>
              <a:t> 3</a:t>
            </a:r>
            <a:endParaRPr b="0" i="0" sz="15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6"/>
          <p:cNvSpPr txBox="1"/>
          <p:nvPr>
            <p:ph idx="1" type="body"/>
          </p:nvPr>
        </p:nvSpPr>
        <p:spPr>
          <a:xfrm>
            <a:off x="311700" y="1152475"/>
            <a:ext cx="8425800" cy="7368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SzPts val="1800"/>
              <a:buNone/>
            </a:pPr>
            <a:r>
              <a:rPr lang="en" sz="1600"/>
              <a:t>B=4, N=8</a:t>
            </a:r>
            <a:endParaRPr b="1" sz="1600">
              <a:solidFill>
                <a:srgbClr val="FF0000"/>
              </a:solidFill>
            </a:endParaRPr>
          </a:p>
          <a:p>
            <a:pPr indent="0" lvl="0" marL="0" rtl="0" algn="l">
              <a:lnSpc>
                <a:spcPct val="115000"/>
              </a:lnSpc>
              <a:spcBef>
                <a:spcPts val="0"/>
              </a:spcBef>
              <a:spcAft>
                <a:spcPts val="0"/>
              </a:spcAft>
              <a:buClr>
                <a:schemeClr val="dk1"/>
              </a:buClr>
              <a:buSzPts val="1100"/>
              <a:buFont typeface="Arial"/>
              <a:buNone/>
            </a:pPr>
            <a:r>
              <a:rPr lang="en" sz="1600"/>
              <a:t>Sort 8 data pages</a:t>
            </a:r>
            <a:endParaRPr sz="1600"/>
          </a:p>
        </p:txBody>
      </p:sp>
      <p:sp>
        <p:nvSpPr>
          <p:cNvPr id="213" name="Google Shape;213;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General External Merge Sort</a:t>
            </a:r>
            <a:endParaRPr sz="3000"/>
          </a:p>
        </p:txBody>
      </p:sp>
      <p:sp>
        <p:nvSpPr>
          <p:cNvPr id="214" name="Google Shape;214;p16"/>
          <p:cNvSpPr/>
          <p:nvPr/>
        </p:nvSpPr>
        <p:spPr>
          <a:xfrm>
            <a:off x="398350" y="1927475"/>
            <a:ext cx="19026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data page: 6, 1</a:t>
            </a:r>
            <a:endParaRPr b="0" i="0" sz="1400" u="none" cap="none" strike="noStrike">
              <a:solidFill>
                <a:srgbClr val="000000"/>
              </a:solidFill>
              <a:latin typeface="Proxima Nova"/>
              <a:ea typeface="Proxima Nova"/>
              <a:cs typeface="Proxima Nova"/>
              <a:sym typeface="Proxima Nova"/>
            </a:endParaRPr>
          </a:p>
        </p:txBody>
      </p:sp>
      <p:sp>
        <p:nvSpPr>
          <p:cNvPr id="215" name="Google Shape;215;p16"/>
          <p:cNvSpPr/>
          <p:nvPr/>
        </p:nvSpPr>
        <p:spPr>
          <a:xfrm>
            <a:off x="398350" y="2278750"/>
            <a:ext cx="19026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data page: 25, 20</a:t>
            </a:r>
            <a:endParaRPr b="0" i="0" sz="1400" u="none" cap="none" strike="noStrike">
              <a:solidFill>
                <a:srgbClr val="000000"/>
              </a:solidFill>
              <a:latin typeface="Proxima Nova"/>
              <a:ea typeface="Proxima Nova"/>
              <a:cs typeface="Proxima Nova"/>
              <a:sym typeface="Proxima Nova"/>
            </a:endParaRPr>
          </a:p>
        </p:txBody>
      </p:sp>
      <p:sp>
        <p:nvSpPr>
          <p:cNvPr id="216" name="Google Shape;216;p16"/>
          <p:cNvSpPr/>
          <p:nvPr/>
        </p:nvSpPr>
        <p:spPr>
          <a:xfrm>
            <a:off x="398350" y="2630025"/>
            <a:ext cx="19026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data page: 0, 10</a:t>
            </a:r>
            <a:endParaRPr b="0" i="0" sz="1400" u="none" cap="none" strike="noStrike">
              <a:solidFill>
                <a:srgbClr val="000000"/>
              </a:solidFill>
              <a:latin typeface="Proxima Nova"/>
              <a:ea typeface="Proxima Nova"/>
              <a:cs typeface="Proxima Nova"/>
              <a:sym typeface="Proxima Nova"/>
            </a:endParaRPr>
          </a:p>
        </p:txBody>
      </p:sp>
      <p:sp>
        <p:nvSpPr>
          <p:cNvPr id="217" name="Google Shape;217;p16"/>
          <p:cNvSpPr/>
          <p:nvPr/>
        </p:nvSpPr>
        <p:spPr>
          <a:xfrm>
            <a:off x="398350" y="2981300"/>
            <a:ext cx="19026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data page: 9, 17 </a:t>
            </a:r>
            <a:endParaRPr b="0" i="0" sz="1400" u="none" cap="none" strike="noStrike">
              <a:solidFill>
                <a:srgbClr val="000000"/>
              </a:solidFill>
              <a:latin typeface="Proxima Nova"/>
              <a:ea typeface="Proxima Nova"/>
              <a:cs typeface="Proxima Nova"/>
              <a:sym typeface="Proxima Nova"/>
            </a:endParaRPr>
          </a:p>
        </p:txBody>
      </p:sp>
      <p:sp>
        <p:nvSpPr>
          <p:cNvPr id="218" name="Google Shape;218;p16"/>
          <p:cNvSpPr/>
          <p:nvPr/>
        </p:nvSpPr>
        <p:spPr>
          <a:xfrm>
            <a:off x="398350" y="3332575"/>
            <a:ext cx="19026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data page: 7, 8</a:t>
            </a:r>
            <a:endParaRPr b="0" i="0" sz="1400" u="none" cap="none" strike="noStrike">
              <a:solidFill>
                <a:srgbClr val="000000"/>
              </a:solidFill>
              <a:latin typeface="Proxima Nova"/>
              <a:ea typeface="Proxima Nova"/>
              <a:cs typeface="Proxima Nova"/>
              <a:sym typeface="Proxima Nova"/>
            </a:endParaRPr>
          </a:p>
        </p:txBody>
      </p:sp>
      <p:sp>
        <p:nvSpPr>
          <p:cNvPr id="219" name="Google Shape;219;p16"/>
          <p:cNvSpPr/>
          <p:nvPr/>
        </p:nvSpPr>
        <p:spPr>
          <a:xfrm>
            <a:off x="398350" y="3683850"/>
            <a:ext cx="19026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data page: 12, 2</a:t>
            </a:r>
            <a:endParaRPr b="0" i="0" sz="1400" u="none" cap="none" strike="noStrike">
              <a:solidFill>
                <a:srgbClr val="000000"/>
              </a:solidFill>
              <a:latin typeface="Proxima Nova"/>
              <a:ea typeface="Proxima Nova"/>
              <a:cs typeface="Proxima Nova"/>
              <a:sym typeface="Proxima Nova"/>
            </a:endParaRPr>
          </a:p>
        </p:txBody>
      </p:sp>
      <p:sp>
        <p:nvSpPr>
          <p:cNvPr id="220" name="Google Shape;220;p16"/>
          <p:cNvSpPr/>
          <p:nvPr/>
        </p:nvSpPr>
        <p:spPr>
          <a:xfrm>
            <a:off x="398350" y="4035125"/>
            <a:ext cx="19026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data page: 4, 11</a:t>
            </a:r>
            <a:endParaRPr b="0" i="0" sz="1400" u="none" cap="none" strike="noStrike">
              <a:solidFill>
                <a:srgbClr val="000000"/>
              </a:solidFill>
              <a:latin typeface="Proxima Nova"/>
              <a:ea typeface="Proxima Nova"/>
              <a:cs typeface="Proxima Nova"/>
              <a:sym typeface="Proxima Nova"/>
            </a:endParaRPr>
          </a:p>
        </p:txBody>
      </p:sp>
      <p:sp>
        <p:nvSpPr>
          <p:cNvPr id="221" name="Google Shape;221;p16"/>
          <p:cNvSpPr/>
          <p:nvPr/>
        </p:nvSpPr>
        <p:spPr>
          <a:xfrm>
            <a:off x="398350" y="4386400"/>
            <a:ext cx="1902600" cy="3099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 data page: 15, 3 </a:t>
            </a:r>
            <a:endParaRPr b="0" i="0" sz="1400" u="none" cap="none" strike="noStrike">
              <a:solidFill>
                <a:srgbClr val="000000"/>
              </a:solidFill>
              <a:latin typeface="Proxima Nova"/>
              <a:ea typeface="Proxima Nova"/>
              <a:cs typeface="Proxima Nova"/>
              <a:sym typeface="Proxima Nova"/>
            </a:endParaRPr>
          </a:p>
        </p:txBody>
      </p:sp>
      <p:cxnSp>
        <p:nvCxnSpPr>
          <p:cNvPr id="222" name="Google Shape;222;p16"/>
          <p:cNvCxnSpPr/>
          <p:nvPr/>
        </p:nvCxnSpPr>
        <p:spPr>
          <a:xfrm>
            <a:off x="2550188" y="3293900"/>
            <a:ext cx="1398900" cy="300"/>
          </a:xfrm>
          <a:prstGeom prst="straightConnector1">
            <a:avLst/>
          </a:prstGeom>
          <a:noFill/>
          <a:ln cap="flat" cmpd="sng" w="9525">
            <a:solidFill>
              <a:schemeClr val="dk2"/>
            </a:solidFill>
            <a:prstDash val="solid"/>
            <a:round/>
            <a:headEnd len="sm" w="sm" type="none"/>
            <a:tailEnd len="med" w="med" type="triangle"/>
          </a:ln>
        </p:spPr>
      </p:cxnSp>
      <p:sp>
        <p:nvSpPr>
          <p:cNvPr id="223" name="Google Shape;223;p16"/>
          <p:cNvSpPr/>
          <p:nvPr/>
        </p:nvSpPr>
        <p:spPr>
          <a:xfrm>
            <a:off x="4208738" y="227875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0, 1</a:t>
            </a:r>
            <a:endParaRPr b="0" i="0" sz="1400" u="none" cap="none" strike="noStrike">
              <a:solidFill>
                <a:srgbClr val="FF0000"/>
              </a:solidFill>
              <a:latin typeface="Proxima Nova"/>
              <a:ea typeface="Proxima Nova"/>
              <a:cs typeface="Proxima Nova"/>
              <a:sym typeface="Proxima Nova"/>
            </a:endParaRPr>
          </a:p>
        </p:txBody>
      </p:sp>
      <p:sp>
        <p:nvSpPr>
          <p:cNvPr id="224" name="Google Shape;224;p16"/>
          <p:cNvSpPr/>
          <p:nvPr/>
        </p:nvSpPr>
        <p:spPr>
          <a:xfrm>
            <a:off x="4840238" y="227875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2, 3</a:t>
            </a:r>
            <a:endParaRPr b="0" i="0" sz="1400" u="none" cap="none" strike="noStrike">
              <a:solidFill>
                <a:srgbClr val="FF0000"/>
              </a:solidFill>
              <a:latin typeface="Proxima Nova"/>
              <a:ea typeface="Proxima Nova"/>
              <a:cs typeface="Proxima Nova"/>
              <a:sym typeface="Proxima Nova"/>
            </a:endParaRPr>
          </a:p>
        </p:txBody>
      </p:sp>
      <p:sp>
        <p:nvSpPr>
          <p:cNvPr id="225" name="Google Shape;225;p16"/>
          <p:cNvSpPr/>
          <p:nvPr/>
        </p:nvSpPr>
        <p:spPr>
          <a:xfrm>
            <a:off x="5471738" y="227875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4, 6</a:t>
            </a:r>
            <a:endParaRPr b="0" i="0" sz="1400" u="none" cap="none" strike="noStrike">
              <a:solidFill>
                <a:srgbClr val="FF0000"/>
              </a:solidFill>
              <a:latin typeface="Proxima Nova"/>
              <a:ea typeface="Proxima Nova"/>
              <a:cs typeface="Proxima Nova"/>
              <a:sym typeface="Proxima Nova"/>
            </a:endParaRPr>
          </a:p>
        </p:txBody>
      </p:sp>
      <p:sp>
        <p:nvSpPr>
          <p:cNvPr id="226" name="Google Shape;226;p16"/>
          <p:cNvSpPr/>
          <p:nvPr/>
        </p:nvSpPr>
        <p:spPr>
          <a:xfrm>
            <a:off x="4208738" y="29798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7, 8</a:t>
            </a:r>
            <a:endParaRPr b="0" i="0" sz="1400" u="none" cap="none" strike="noStrike">
              <a:solidFill>
                <a:srgbClr val="FF0000"/>
              </a:solidFill>
              <a:latin typeface="Proxima Nova"/>
              <a:ea typeface="Proxima Nova"/>
              <a:cs typeface="Proxima Nova"/>
              <a:sym typeface="Proxima Nova"/>
            </a:endParaRPr>
          </a:p>
        </p:txBody>
      </p:sp>
      <p:sp>
        <p:nvSpPr>
          <p:cNvPr id="227" name="Google Shape;227;p16"/>
          <p:cNvSpPr/>
          <p:nvPr/>
        </p:nvSpPr>
        <p:spPr>
          <a:xfrm>
            <a:off x="4840238" y="29798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9, 10</a:t>
            </a:r>
            <a:endParaRPr b="0" i="0" sz="1400" u="none" cap="none" strike="noStrike">
              <a:solidFill>
                <a:srgbClr val="FF0000"/>
              </a:solidFill>
              <a:latin typeface="Proxima Nova"/>
              <a:ea typeface="Proxima Nova"/>
              <a:cs typeface="Proxima Nova"/>
              <a:sym typeface="Proxima Nova"/>
            </a:endParaRPr>
          </a:p>
        </p:txBody>
      </p:sp>
      <p:sp>
        <p:nvSpPr>
          <p:cNvPr id="228" name="Google Shape;228;p16"/>
          <p:cNvSpPr/>
          <p:nvPr/>
        </p:nvSpPr>
        <p:spPr>
          <a:xfrm>
            <a:off x="5471738" y="2979825"/>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11, 12</a:t>
            </a:r>
            <a:endParaRPr b="0" i="0" sz="1400" u="none" cap="none" strike="noStrike">
              <a:solidFill>
                <a:srgbClr val="FF0000"/>
              </a:solidFill>
              <a:latin typeface="Proxima Nova"/>
              <a:ea typeface="Proxima Nova"/>
              <a:cs typeface="Proxima Nova"/>
              <a:sym typeface="Proxima Nova"/>
            </a:endParaRPr>
          </a:p>
        </p:txBody>
      </p:sp>
      <p:sp>
        <p:nvSpPr>
          <p:cNvPr id="229" name="Google Shape;229;p16"/>
          <p:cNvSpPr/>
          <p:nvPr/>
        </p:nvSpPr>
        <p:spPr>
          <a:xfrm>
            <a:off x="4208738" y="36809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15, 17</a:t>
            </a:r>
            <a:endParaRPr b="0" i="0" sz="1400" u="none" cap="none" strike="noStrike">
              <a:solidFill>
                <a:srgbClr val="FF0000"/>
              </a:solidFill>
              <a:latin typeface="Proxima Nova"/>
              <a:ea typeface="Proxima Nova"/>
              <a:cs typeface="Proxima Nova"/>
              <a:sym typeface="Proxima Nova"/>
            </a:endParaRPr>
          </a:p>
        </p:txBody>
      </p:sp>
      <p:sp>
        <p:nvSpPr>
          <p:cNvPr id="230" name="Google Shape;230;p16"/>
          <p:cNvSpPr/>
          <p:nvPr/>
        </p:nvSpPr>
        <p:spPr>
          <a:xfrm>
            <a:off x="4840238" y="3680900"/>
            <a:ext cx="631500" cy="676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Proxima Nova"/>
                <a:ea typeface="Proxima Nova"/>
                <a:cs typeface="Proxima Nova"/>
                <a:sym typeface="Proxima Nova"/>
              </a:rPr>
              <a:t>20, 25</a:t>
            </a:r>
            <a:endParaRPr b="0" i="0" sz="1200" u="none" cap="none" strike="noStrike">
              <a:solidFill>
                <a:srgbClr val="FF0000"/>
              </a:solidFill>
              <a:latin typeface="Proxima Nova"/>
              <a:ea typeface="Proxima Nova"/>
              <a:cs typeface="Proxima Nova"/>
              <a:sym typeface="Proxima Nova"/>
            </a:endParaRPr>
          </a:p>
        </p:txBody>
      </p:sp>
      <p:sp>
        <p:nvSpPr>
          <p:cNvPr id="231" name="Google Shape;231;p16"/>
          <p:cNvSpPr txBox="1"/>
          <p:nvPr/>
        </p:nvSpPr>
        <p:spPr>
          <a:xfrm>
            <a:off x="4204700" y="1849775"/>
            <a:ext cx="1902600" cy="404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600"/>
              <a:buFont typeface="Arial"/>
              <a:buNone/>
            </a:pPr>
            <a:r>
              <a:rPr b="0" i="0" lang="en" sz="1600" u="none" cap="none" strike="noStrike">
                <a:solidFill>
                  <a:srgbClr val="FF0000"/>
                </a:solidFill>
                <a:latin typeface="Proxima Nova"/>
                <a:ea typeface="Proxima Nova"/>
                <a:cs typeface="Proxima Nova"/>
                <a:sym typeface="Proxima Nova"/>
              </a:rPr>
              <a:t>Goal</a:t>
            </a:r>
            <a:endParaRPr b="0" i="0" sz="1400" u="none" cap="none" strike="noStrike">
              <a:solidFill>
                <a:srgbClr val="FF0000"/>
              </a:solidFill>
              <a:latin typeface="Arial"/>
              <a:ea typeface="Arial"/>
              <a:cs typeface="Arial"/>
              <a:sym typeface="Arial"/>
            </a:endParaRPr>
          </a:p>
        </p:txBody>
      </p:sp>
      <p:sp>
        <p:nvSpPr>
          <p:cNvPr id="232" name="Google Shape;232;p16"/>
          <p:cNvSpPr txBox="1"/>
          <p:nvPr/>
        </p:nvSpPr>
        <p:spPr>
          <a:xfrm>
            <a:off x="5987800" y="238075"/>
            <a:ext cx="2816700" cy="5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Proxima Nova"/>
                <a:ea typeface="Proxima Nova"/>
                <a:cs typeface="Proxima Nova"/>
                <a:sym typeface="Proxima Nova"/>
              </a:rPr>
              <a:t>I/O Total (So Far): </a:t>
            </a:r>
            <a:r>
              <a:rPr b="1" i="0" lang="en" sz="1900" u="none" cap="none" strike="noStrike">
                <a:solidFill>
                  <a:srgbClr val="FF0000"/>
                </a:solidFill>
                <a:latin typeface="Proxima Nova"/>
                <a:ea typeface="Proxima Nova"/>
                <a:cs typeface="Proxima Nova"/>
                <a:sym typeface="Proxima Nova"/>
              </a:rPr>
              <a:t>0</a:t>
            </a:r>
            <a:endParaRPr b="1" i="0" sz="1900" u="none" cap="none" strike="noStrike">
              <a:solidFill>
                <a:srgbClr val="FF0000"/>
              </a:solidFill>
              <a:latin typeface="Proxima Nova"/>
              <a:ea typeface="Proxima Nova"/>
              <a:cs typeface="Proxima Nova"/>
              <a:sym typeface="Proxima Nova"/>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5" name="Shape 1805"/>
        <p:cNvGrpSpPr/>
        <p:nvPr/>
      </p:nvGrpSpPr>
      <p:grpSpPr>
        <a:xfrm>
          <a:off x="0" y="0"/>
          <a:ext cx="0" cy="0"/>
          <a:chOff x="0" y="0"/>
          <a:chExt cx="0" cy="0"/>
        </a:xfrm>
      </p:grpSpPr>
      <p:sp>
        <p:nvSpPr>
          <p:cNvPr id="1806" name="Google Shape;1806;p98"/>
          <p:cNvSpPr/>
          <p:nvPr/>
        </p:nvSpPr>
        <p:spPr>
          <a:xfrm>
            <a:off x="6206760" y="2485498"/>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98"/>
          <p:cNvSpPr/>
          <p:nvPr/>
        </p:nvSpPr>
        <p:spPr>
          <a:xfrm>
            <a:off x="6206760" y="4147123"/>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98"/>
          <p:cNvSpPr txBox="1"/>
          <p:nvPr/>
        </p:nvSpPr>
        <p:spPr>
          <a:xfrm>
            <a:off x="672014" y="2094786"/>
            <a:ext cx="1199400" cy="354000"/>
          </a:xfrm>
          <a:prstGeom prst="rect">
            <a:avLst/>
          </a:prstGeom>
          <a:noFill/>
          <a:ln>
            <a:noFill/>
          </a:ln>
        </p:spPr>
        <p:txBody>
          <a:bodyPr anchorCtr="0" anchor="t" bIns="0" lIns="0" spcFirstLastPara="1" rIns="0" wrap="square" tIns="0">
            <a:noAutofit/>
          </a:bodyPr>
          <a:lstStyle/>
          <a:p>
            <a:pPr indent="0" lvl="0" marL="7971" marR="0" rtl="0" algn="l">
              <a:lnSpc>
                <a:spcPct val="100000"/>
              </a:lnSpc>
              <a:spcBef>
                <a:spcPts val="0"/>
              </a:spcBef>
              <a:spcAft>
                <a:spcPts val="0"/>
              </a:spcAft>
              <a:buClr>
                <a:srgbClr val="000000"/>
              </a:buClr>
              <a:buSzPts val="2300"/>
              <a:buFont typeface="Calibri"/>
              <a:buNone/>
            </a:pPr>
            <a:r>
              <a:rPr b="0" i="0" lang="en" sz="2300" u="none" cap="none" strike="noStrike">
                <a:solidFill>
                  <a:srgbClr val="000000"/>
                </a:solidFill>
                <a:latin typeface="Proxima Nova"/>
                <a:ea typeface="Proxima Nova"/>
                <a:cs typeface="Proxima Nova"/>
                <a:sym typeface="Proxima Nova"/>
              </a:rPr>
              <a:t>N=6, B=4</a:t>
            </a:r>
            <a:endParaRPr b="0" i="0" sz="2300" u="none" cap="none" strike="noStrike">
              <a:solidFill>
                <a:srgbClr val="000000"/>
              </a:solidFill>
              <a:latin typeface="Proxima Nova"/>
              <a:ea typeface="Proxima Nova"/>
              <a:cs typeface="Proxima Nova"/>
              <a:sym typeface="Proxima Nova"/>
            </a:endParaRPr>
          </a:p>
        </p:txBody>
      </p:sp>
      <p:sp>
        <p:nvSpPr>
          <p:cNvPr id="1809" name="Google Shape;1809;p98"/>
          <p:cNvSpPr/>
          <p:nvPr/>
        </p:nvSpPr>
        <p:spPr>
          <a:xfrm>
            <a:off x="352941" y="2472094"/>
            <a:ext cx="5624271" cy="2511884"/>
          </a:xfrm>
          <a:custGeom>
            <a:rect b="b" l="l" r="r" t="t"/>
            <a:pathLst>
              <a:path extrusionOk="0" h="4761865" w="8006080">
                <a:moveTo>
                  <a:pt x="7291660" y="0"/>
                </a:moveTo>
                <a:lnTo>
                  <a:pt x="714212" y="0"/>
                </a:lnTo>
                <a:lnTo>
                  <a:pt x="665313" y="1647"/>
                </a:lnTo>
                <a:lnTo>
                  <a:pt x="617298" y="6519"/>
                </a:lnTo>
                <a:lnTo>
                  <a:pt x="570273" y="14510"/>
                </a:lnTo>
                <a:lnTo>
                  <a:pt x="524346" y="25512"/>
                </a:lnTo>
                <a:lnTo>
                  <a:pt x="479622" y="39419"/>
                </a:lnTo>
                <a:lnTo>
                  <a:pt x="436208" y="56125"/>
                </a:lnTo>
                <a:lnTo>
                  <a:pt x="394211" y="75524"/>
                </a:lnTo>
                <a:lnTo>
                  <a:pt x="353736" y="97510"/>
                </a:lnTo>
                <a:lnTo>
                  <a:pt x="314889" y="121975"/>
                </a:lnTo>
                <a:lnTo>
                  <a:pt x="277778" y="148813"/>
                </a:lnTo>
                <a:lnTo>
                  <a:pt x="242509" y="177919"/>
                </a:lnTo>
                <a:lnTo>
                  <a:pt x="209188" y="209186"/>
                </a:lnTo>
                <a:lnTo>
                  <a:pt x="177921" y="242507"/>
                </a:lnTo>
                <a:lnTo>
                  <a:pt x="148815" y="277776"/>
                </a:lnTo>
                <a:lnTo>
                  <a:pt x="121976" y="314887"/>
                </a:lnTo>
                <a:lnTo>
                  <a:pt x="97511" y="353733"/>
                </a:lnTo>
                <a:lnTo>
                  <a:pt x="75525" y="394208"/>
                </a:lnTo>
                <a:lnTo>
                  <a:pt x="56126" y="436206"/>
                </a:lnTo>
                <a:lnTo>
                  <a:pt x="39419" y="479620"/>
                </a:lnTo>
                <a:lnTo>
                  <a:pt x="25512" y="524343"/>
                </a:lnTo>
                <a:lnTo>
                  <a:pt x="14510" y="570271"/>
                </a:lnTo>
                <a:lnTo>
                  <a:pt x="6519" y="617295"/>
                </a:lnTo>
                <a:lnTo>
                  <a:pt x="1647" y="665310"/>
                </a:lnTo>
                <a:lnTo>
                  <a:pt x="0" y="714209"/>
                </a:lnTo>
                <a:lnTo>
                  <a:pt x="0" y="4047208"/>
                </a:lnTo>
                <a:lnTo>
                  <a:pt x="1647" y="4096107"/>
                </a:lnTo>
                <a:lnTo>
                  <a:pt x="6519" y="4144122"/>
                </a:lnTo>
                <a:lnTo>
                  <a:pt x="14510" y="4191147"/>
                </a:lnTo>
                <a:lnTo>
                  <a:pt x="25512" y="4237074"/>
                </a:lnTo>
                <a:lnTo>
                  <a:pt x="39419" y="4281798"/>
                </a:lnTo>
                <a:lnTo>
                  <a:pt x="56126" y="4325212"/>
                </a:lnTo>
                <a:lnTo>
                  <a:pt x="75525" y="4367210"/>
                </a:lnTo>
                <a:lnTo>
                  <a:pt x="97511" y="4407685"/>
                </a:lnTo>
                <a:lnTo>
                  <a:pt x="121976" y="4446531"/>
                </a:lnTo>
                <a:lnTo>
                  <a:pt x="148815" y="4483642"/>
                </a:lnTo>
                <a:lnTo>
                  <a:pt x="177921" y="4518912"/>
                </a:lnTo>
                <a:lnTo>
                  <a:pt x="209188" y="4552233"/>
                </a:lnTo>
                <a:lnTo>
                  <a:pt x="242509" y="4583500"/>
                </a:lnTo>
                <a:lnTo>
                  <a:pt x="277778" y="4612606"/>
                </a:lnTo>
                <a:lnTo>
                  <a:pt x="314889" y="4639445"/>
                </a:lnTo>
                <a:lnTo>
                  <a:pt x="353736" y="4663910"/>
                </a:lnTo>
                <a:lnTo>
                  <a:pt x="394211" y="4685896"/>
                </a:lnTo>
                <a:lnTo>
                  <a:pt x="436208" y="4705295"/>
                </a:lnTo>
                <a:lnTo>
                  <a:pt x="479622" y="4722001"/>
                </a:lnTo>
                <a:lnTo>
                  <a:pt x="524346" y="4735909"/>
                </a:lnTo>
                <a:lnTo>
                  <a:pt x="570273" y="4746911"/>
                </a:lnTo>
                <a:lnTo>
                  <a:pt x="617298" y="4754901"/>
                </a:lnTo>
                <a:lnTo>
                  <a:pt x="665313" y="4759774"/>
                </a:lnTo>
                <a:lnTo>
                  <a:pt x="714212" y="4761421"/>
                </a:lnTo>
                <a:lnTo>
                  <a:pt x="7291660" y="4761421"/>
                </a:lnTo>
                <a:lnTo>
                  <a:pt x="7340559" y="4759774"/>
                </a:lnTo>
                <a:lnTo>
                  <a:pt x="7388575" y="4754901"/>
                </a:lnTo>
                <a:lnTo>
                  <a:pt x="7435599" y="4746911"/>
                </a:lnTo>
                <a:lnTo>
                  <a:pt x="7481526" y="4735909"/>
                </a:lnTo>
                <a:lnTo>
                  <a:pt x="7526250" y="4722001"/>
                </a:lnTo>
                <a:lnTo>
                  <a:pt x="7569664" y="4705295"/>
                </a:lnTo>
                <a:lnTo>
                  <a:pt x="7611661" y="4685896"/>
                </a:lnTo>
                <a:lnTo>
                  <a:pt x="7652136" y="4663910"/>
                </a:lnTo>
                <a:lnTo>
                  <a:pt x="7690983" y="4639445"/>
                </a:lnTo>
                <a:lnTo>
                  <a:pt x="7728093" y="4612606"/>
                </a:lnTo>
                <a:lnTo>
                  <a:pt x="7763362" y="4583500"/>
                </a:lnTo>
                <a:lnTo>
                  <a:pt x="7796683" y="4552233"/>
                </a:lnTo>
                <a:lnTo>
                  <a:pt x="7827950" y="4518912"/>
                </a:lnTo>
                <a:lnTo>
                  <a:pt x="7857056" y="4483642"/>
                </a:lnTo>
                <a:lnTo>
                  <a:pt x="7883895" y="4446531"/>
                </a:lnTo>
                <a:lnTo>
                  <a:pt x="7908360" y="4407685"/>
                </a:lnTo>
                <a:lnTo>
                  <a:pt x="7930345" y="4367210"/>
                </a:lnTo>
                <a:lnTo>
                  <a:pt x="7949744" y="4325212"/>
                </a:lnTo>
                <a:lnTo>
                  <a:pt x="7966450" y="4281798"/>
                </a:lnTo>
                <a:lnTo>
                  <a:pt x="7980358" y="4237074"/>
                </a:lnTo>
                <a:lnTo>
                  <a:pt x="7991360" y="4191147"/>
                </a:lnTo>
                <a:lnTo>
                  <a:pt x="7999350" y="4144122"/>
                </a:lnTo>
                <a:lnTo>
                  <a:pt x="8004222" y="4096107"/>
                </a:lnTo>
                <a:lnTo>
                  <a:pt x="8005870" y="4047208"/>
                </a:lnTo>
                <a:lnTo>
                  <a:pt x="8005870" y="714209"/>
                </a:lnTo>
                <a:lnTo>
                  <a:pt x="8004222" y="665310"/>
                </a:lnTo>
                <a:lnTo>
                  <a:pt x="7999350" y="617295"/>
                </a:lnTo>
                <a:lnTo>
                  <a:pt x="7991360" y="570271"/>
                </a:lnTo>
                <a:lnTo>
                  <a:pt x="7980358" y="524343"/>
                </a:lnTo>
                <a:lnTo>
                  <a:pt x="7966450" y="479620"/>
                </a:lnTo>
                <a:lnTo>
                  <a:pt x="7949744" y="436206"/>
                </a:lnTo>
                <a:lnTo>
                  <a:pt x="7930345" y="394208"/>
                </a:lnTo>
                <a:lnTo>
                  <a:pt x="7908360" y="353733"/>
                </a:lnTo>
                <a:lnTo>
                  <a:pt x="7883895" y="314887"/>
                </a:lnTo>
                <a:lnTo>
                  <a:pt x="7857056" y="277776"/>
                </a:lnTo>
                <a:lnTo>
                  <a:pt x="7827950" y="242507"/>
                </a:lnTo>
                <a:lnTo>
                  <a:pt x="7796683" y="209186"/>
                </a:lnTo>
                <a:lnTo>
                  <a:pt x="7763362" y="177919"/>
                </a:lnTo>
                <a:lnTo>
                  <a:pt x="7728093" y="148813"/>
                </a:lnTo>
                <a:lnTo>
                  <a:pt x="7690983" y="121975"/>
                </a:lnTo>
                <a:lnTo>
                  <a:pt x="7652136" y="97510"/>
                </a:lnTo>
                <a:lnTo>
                  <a:pt x="7611661" y="75524"/>
                </a:lnTo>
                <a:lnTo>
                  <a:pt x="7569664" y="56125"/>
                </a:lnTo>
                <a:lnTo>
                  <a:pt x="7526250" y="39419"/>
                </a:lnTo>
                <a:lnTo>
                  <a:pt x="7481526" y="25512"/>
                </a:lnTo>
                <a:lnTo>
                  <a:pt x="7435599" y="14510"/>
                </a:lnTo>
                <a:lnTo>
                  <a:pt x="7388575" y="6519"/>
                </a:lnTo>
                <a:lnTo>
                  <a:pt x="7340559" y="1647"/>
                </a:lnTo>
                <a:lnTo>
                  <a:pt x="7291660" y="0"/>
                </a:lnTo>
                <a:close/>
              </a:path>
            </a:pathLst>
          </a:custGeom>
          <a:solidFill>
            <a:srgbClr val="F5D328">
              <a:alpha val="1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98"/>
          <p:cNvSpPr/>
          <p:nvPr/>
        </p:nvSpPr>
        <p:spPr>
          <a:xfrm>
            <a:off x="567209" y="3308375"/>
            <a:ext cx="1288746" cy="838746"/>
          </a:xfrm>
          <a:custGeom>
            <a:rect b="b" l="l" r="r" t="t"/>
            <a:pathLst>
              <a:path extrusionOk="0" h="1590040" w="1834514">
                <a:moveTo>
                  <a:pt x="1596014" y="0"/>
                </a:moveTo>
                <a:lnTo>
                  <a:pt x="238462" y="0"/>
                </a:lnTo>
                <a:lnTo>
                  <a:pt x="190404" y="4844"/>
                </a:lnTo>
                <a:lnTo>
                  <a:pt x="145642" y="18738"/>
                </a:lnTo>
                <a:lnTo>
                  <a:pt x="105136" y="40724"/>
                </a:lnTo>
                <a:lnTo>
                  <a:pt x="69844" y="69842"/>
                </a:lnTo>
                <a:lnTo>
                  <a:pt x="40725" y="105134"/>
                </a:lnTo>
                <a:lnTo>
                  <a:pt x="18739" y="145641"/>
                </a:lnTo>
                <a:lnTo>
                  <a:pt x="4844" y="190405"/>
                </a:lnTo>
                <a:lnTo>
                  <a:pt x="0" y="238467"/>
                </a:lnTo>
                <a:lnTo>
                  <a:pt x="0" y="1351292"/>
                </a:lnTo>
                <a:lnTo>
                  <a:pt x="4844" y="1399350"/>
                </a:lnTo>
                <a:lnTo>
                  <a:pt x="18739" y="1444111"/>
                </a:lnTo>
                <a:lnTo>
                  <a:pt x="40725" y="1484616"/>
                </a:lnTo>
                <a:lnTo>
                  <a:pt x="69844" y="1519907"/>
                </a:lnTo>
                <a:lnTo>
                  <a:pt x="105136" y="1549024"/>
                </a:lnTo>
                <a:lnTo>
                  <a:pt x="145642" y="1571009"/>
                </a:lnTo>
                <a:lnTo>
                  <a:pt x="190404" y="1584903"/>
                </a:lnTo>
                <a:lnTo>
                  <a:pt x="238462" y="1589747"/>
                </a:lnTo>
                <a:lnTo>
                  <a:pt x="1596014" y="1589747"/>
                </a:lnTo>
                <a:lnTo>
                  <a:pt x="1644072" y="1584903"/>
                </a:lnTo>
                <a:lnTo>
                  <a:pt x="1688835" y="1571009"/>
                </a:lnTo>
                <a:lnTo>
                  <a:pt x="1729342" y="1549024"/>
                </a:lnTo>
                <a:lnTo>
                  <a:pt x="1764635" y="1519907"/>
                </a:lnTo>
                <a:lnTo>
                  <a:pt x="1793754" y="1484616"/>
                </a:lnTo>
                <a:lnTo>
                  <a:pt x="1815741" y="1444111"/>
                </a:lnTo>
                <a:lnTo>
                  <a:pt x="1829637" y="1399350"/>
                </a:lnTo>
                <a:lnTo>
                  <a:pt x="1834481" y="1351292"/>
                </a:lnTo>
                <a:lnTo>
                  <a:pt x="1834481" y="238467"/>
                </a:lnTo>
                <a:lnTo>
                  <a:pt x="1829637" y="190405"/>
                </a:lnTo>
                <a:lnTo>
                  <a:pt x="1815741" y="145641"/>
                </a:lnTo>
                <a:lnTo>
                  <a:pt x="1793754" y="105134"/>
                </a:lnTo>
                <a:lnTo>
                  <a:pt x="1764635" y="69842"/>
                </a:lnTo>
                <a:lnTo>
                  <a:pt x="1729342" y="40724"/>
                </a:lnTo>
                <a:lnTo>
                  <a:pt x="1688835" y="18738"/>
                </a:lnTo>
                <a:lnTo>
                  <a:pt x="1644072" y="4844"/>
                </a:lnTo>
                <a:lnTo>
                  <a:pt x="1596014"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98"/>
          <p:cNvSpPr/>
          <p:nvPr/>
        </p:nvSpPr>
        <p:spPr>
          <a:xfrm>
            <a:off x="4271507" y="2485495"/>
            <a:ext cx="1288747" cy="838746"/>
          </a:xfrm>
          <a:custGeom>
            <a:rect b="b" l="l" r="r" t="t"/>
            <a:pathLst>
              <a:path extrusionOk="0" h="1590039" w="1834515">
                <a:moveTo>
                  <a:pt x="1596021" y="0"/>
                </a:moveTo>
                <a:lnTo>
                  <a:pt x="238467" y="0"/>
                </a:lnTo>
                <a:lnTo>
                  <a:pt x="190405" y="4844"/>
                </a:lnTo>
                <a:lnTo>
                  <a:pt x="145641" y="18738"/>
                </a:lnTo>
                <a:lnTo>
                  <a:pt x="105134" y="40723"/>
                </a:lnTo>
                <a:lnTo>
                  <a:pt x="69842" y="69840"/>
                </a:lnTo>
                <a:lnTo>
                  <a:pt x="40724" y="105130"/>
                </a:lnTo>
                <a:lnTo>
                  <a:pt x="18738" y="145636"/>
                </a:lnTo>
                <a:lnTo>
                  <a:pt x="4844" y="190397"/>
                </a:lnTo>
                <a:lnTo>
                  <a:pt x="0" y="238455"/>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98"/>
          <p:cNvSpPr/>
          <p:nvPr/>
        </p:nvSpPr>
        <p:spPr>
          <a:xfrm>
            <a:off x="4262577" y="3326277"/>
            <a:ext cx="1288747" cy="838746"/>
          </a:xfrm>
          <a:custGeom>
            <a:rect b="b" l="l" r="r" t="t"/>
            <a:pathLst>
              <a:path extrusionOk="0" h="1590040" w="1834515">
                <a:moveTo>
                  <a:pt x="1596021" y="0"/>
                </a:moveTo>
                <a:lnTo>
                  <a:pt x="238467" y="0"/>
                </a:lnTo>
                <a:lnTo>
                  <a:pt x="190405" y="4844"/>
                </a:lnTo>
                <a:lnTo>
                  <a:pt x="145641" y="18738"/>
                </a:lnTo>
                <a:lnTo>
                  <a:pt x="105134" y="40723"/>
                </a:lnTo>
                <a:lnTo>
                  <a:pt x="69842" y="69840"/>
                </a:lnTo>
                <a:lnTo>
                  <a:pt x="40724" y="105130"/>
                </a:lnTo>
                <a:lnTo>
                  <a:pt x="18738" y="145636"/>
                </a:lnTo>
                <a:lnTo>
                  <a:pt x="4844" y="190397"/>
                </a:lnTo>
                <a:lnTo>
                  <a:pt x="0" y="238455"/>
                </a:lnTo>
                <a:lnTo>
                  <a:pt x="0" y="1351280"/>
                </a:lnTo>
                <a:lnTo>
                  <a:pt x="4844" y="1399342"/>
                </a:lnTo>
                <a:lnTo>
                  <a:pt x="18738" y="1444106"/>
                </a:lnTo>
                <a:lnTo>
                  <a:pt x="40724" y="1484613"/>
                </a:lnTo>
                <a:lnTo>
                  <a:pt x="69842" y="1519905"/>
                </a:lnTo>
                <a:lnTo>
                  <a:pt x="105134" y="1549023"/>
                </a:lnTo>
                <a:lnTo>
                  <a:pt x="145641" y="1571009"/>
                </a:lnTo>
                <a:lnTo>
                  <a:pt x="190405" y="1584903"/>
                </a:lnTo>
                <a:lnTo>
                  <a:pt x="238467" y="1589747"/>
                </a:lnTo>
                <a:lnTo>
                  <a:pt x="1596021" y="1589747"/>
                </a:lnTo>
                <a:lnTo>
                  <a:pt x="1644079" y="1584903"/>
                </a:lnTo>
                <a:lnTo>
                  <a:pt x="1688840" y="1571009"/>
                </a:lnTo>
                <a:lnTo>
                  <a:pt x="1729345" y="1549023"/>
                </a:lnTo>
                <a:lnTo>
                  <a:pt x="1764636" y="1519905"/>
                </a:lnTo>
                <a:lnTo>
                  <a:pt x="1793753" y="1484613"/>
                </a:lnTo>
                <a:lnTo>
                  <a:pt x="1815738" y="1444106"/>
                </a:lnTo>
                <a:lnTo>
                  <a:pt x="1829632" y="1399342"/>
                </a:lnTo>
                <a:lnTo>
                  <a:pt x="1834476" y="1351280"/>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98"/>
          <p:cNvSpPr/>
          <p:nvPr/>
        </p:nvSpPr>
        <p:spPr>
          <a:xfrm>
            <a:off x="4253647" y="4167059"/>
            <a:ext cx="1288747" cy="838746"/>
          </a:xfrm>
          <a:custGeom>
            <a:rect b="b" l="l" r="r" t="t"/>
            <a:pathLst>
              <a:path extrusionOk="0" h="1590040" w="1834515">
                <a:moveTo>
                  <a:pt x="1596021" y="0"/>
                </a:moveTo>
                <a:lnTo>
                  <a:pt x="238467" y="0"/>
                </a:lnTo>
                <a:lnTo>
                  <a:pt x="190409" y="4844"/>
                </a:lnTo>
                <a:lnTo>
                  <a:pt x="145646" y="18738"/>
                </a:lnTo>
                <a:lnTo>
                  <a:pt x="105139" y="40723"/>
                </a:lnTo>
                <a:lnTo>
                  <a:pt x="69846" y="69840"/>
                </a:lnTo>
                <a:lnTo>
                  <a:pt x="40727" y="105130"/>
                </a:lnTo>
                <a:lnTo>
                  <a:pt x="18740" y="145636"/>
                </a:lnTo>
                <a:lnTo>
                  <a:pt x="4844" y="190397"/>
                </a:lnTo>
                <a:lnTo>
                  <a:pt x="0" y="238455"/>
                </a:lnTo>
                <a:lnTo>
                  <a:pt x="0" y="1351285"/>
                </a:lnTo>
                <a:lnTo>
                  <a:pt x="4844" y="1399343"/>
                </a:lnTo>
                <a:lnTo>
                  <a:pt x="18740" y="1444105"/>
                </a:lnTo>
                <a:lnTo>
                  <a:pt x="40727" y="1484611"/>
                </a:lnTo>
                <a:lnTo>
                  <a:pt x="69846" y="1519903"/>
                </a:lnTo>
                <a:lnTo>
                  <a:pt x="105139" y="1549022"/>
                </a:lnTo>
                <a:lnTo>
                  <a:pt x="145646" y="1571008"/>
                </a:lnTo>
                <a:lnTo>
                  <a:pt x="190409" y="1584903"/>
                </a:lnTo>
                <a:lnTo>
                  <a:pt x="238467" y="1589747"/>
                </a:lnTo>
                <a:lnTo>
                  <a:pt x="1596021" y="1589747"/>
                </a:lnTo>
                <a:lnTo>
                  <a:pt x="1644079" y="1584903"/>
                </a:lnTo>
                <a:lnTo>
                  <a:pt x="1688840" y="1571008"/>
                </a:lnTo>
                <a:lnTo>
                  <a:pt x="1729345" y="1549022"/>
                </a:lnTo>
                <a:lnTo>
                  <a:pt x="1764636" y="1519903"/>
                </a:lnTo>
                <a:lnTo>
                  <a:pt x="1793753" y="1484611"/>
                </a:lnTo>
                <a:lnTo>
                  <a:pt x="1815738" y="1444105"/>
                </a:lnTo>
                <a:lnTo>
                  <a:pt x="1829632" y="1399343"/>
                </a:lnTo>
                <a:lnTo>
                  <a:pt x="1834476" y="1351285"/>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98"/>
          <p:cNvSpPr/>
          <p:nvPr/>
        </p:nvSpPr>
        <p:spPr>
          <a:xfrm>
            <a:off x="1975612" y="1232698"/>
            <a:ext cx="1288746" cy="838746"/>
          </a:xfrm>
          <a:custGeom>
            <a:rect b="b" l="l" r="r" t="t"/>
            <a:pathLst>
              <a:path extrusionOk="0" h="1590039" w="1834514">
                <a:moveTo>
                  <a:pt x="1596008" y="0"/>
                </a:moveTo>
                <a:lnTo>
                  <a:pt x="238455" y="0"/>
                </a:lnTo>
                <a:lnTo>
                  <a:pt x="190397" y="4844"/>
                </a:lnTo>
                <a:lnTo>
                  <a:pt x="145636" y="18740"/>
                </a:lnTo>
                <a:lnTo>
                  <a:pt x="105130" y="40727"/>
                </a:lnTo>
                <a:lnTo>
                  <a:pt x="69840" y="69846"/>
                </a:lnTo>
                <a:lnTo>
                  <a:pt x="40723" y="105139"/>
                </a:lnTo>
                <a:lnTo>
                  <a:pt x="18738" y="145646"/>
                </a:lnTo>
                <a:lnTo>
                  <a:pt x="4844" y="190409"/>
                </a:lnTo>
                <a:lnTo>
                  <a:pt x="0" y="238467"/>
                </a:lnTo>
                <a:lnTo>
                  <a:pt x="0" y="1351292"/>
                </a:lnTo>
                <a:lnTo>
                  <a:pt x="4844" y="1399350"/>
                </a:lnTo>
                <a:lnTo>
                  <a:pt x="18738" y="1444111"/>
                </a:lnTo>
                <a:lnTo>
                  <a:pt x="40723" y="1484616"/>
                </a:lnTo>
                <a:lnTo>
                  <a:pt x="69840" y="1519907"/>
                </a:lnTo>
                <a:lnTo>
                  <a:pt x="105130" y="1549024"/>
                </a:lnTo>
                <a:lnTo>
                  <a:pt x="145636" y="1571009"/>
                </a:lnTo>
                <a:lnTo>
                  <a:pt x="190397" y="1584903"/>
                </a:lnTo>
                <a:lnTo>
                  <a:pt x="238455" y="1589747"/>
                </a:lnTo>
                <a:lnTo>
                  <a:pt x="1596008" y="1589747"/>
                </a:lnTo>
                <a:lnTo>
                  <a:pt x="1644067" y="1584903"/>
                </a:lnTo>
                <a:lnTo>
                  <a:pt x="1688830" y="1571009"/>
                </a:lnTo>
                <a:lnTo>
                  <a:pt x="1729337" y="1549024"/>
                </a:lnTo>
                <a:lnTo>
                  <a:pt x="1764630" y="1519907"/>
                </a:lnTo>
                <a:lnTo>
                  <a:pt x="1793749" y="1484616"/>
                </a:lnTo>
                <a:lnTo>
                  <a:pt x="1815736" y="1444111"/>
                </a:lnTo>
                <a:lnTo>
                  <a:pt x="1829631" y="1399350"/>
                </a:lnTo>
                <a:lnTo>
                  <a:pt x="1834476" y="1351292"/>
                </a:lnTo>
                <a:lnTo>
                  <a:pt x="1834476" y="238467"/>
                </a:lnTo>
                <a:lnTo>
                  <a:pt x="1829631" y="190409"/>
                </a:lnTo>
                <a:lnTo>
                  <a:pt x="1815736" y="145646"/>
                </a:lnTo>
                <a:lnTo>
                  <a:pt x="1793749" y="105139"/>
                </a:lnTo>
                <a:lnTo>
                  <a:pt x="1764630" y="69846"/>
                </a:lnTo>
                <a:lnTo>
                  <a:pt x="1729337" y="40727"/>
                </a:lnTo>
                <a:lnTo>
                  <a:pt x="1688830" y="18740"/>
                </a:lnTo>
                <a:lnTo>
                  <a:pt x="1644067" y="4844"/>
                </a:lnTo>
                <a:lnTo>
                  <a:pt x="1596008"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98"/>
          <p:cNvSpPr/>
          <p:nvPr/>
        </p:nvSpPr>
        <p:spPr>
          <a:xfrm>
            <a:off x="3279186" y="1232698"/>
            <a:ext cx="1288746" cy="838746"/>
          </a:xfrm>
          <a:custGeom>
            <a:rect b="b" l="l" r="r" t="t"/>
            <a:pathLst>
              <a:path extrusionOk="0" h="1590039" w="1834514">
                <a:moveTo>
                  <a:pt x="1596008" y="0"/>
                </a:moveTo>
                <a:lnTo>
                  <a:pt x="238455" y="0"/>
                </a:lnTo>
                <a:lnTo>
                  <a:pt x="190397" y="4844"/>
                </a:lnTo>
                <a:lnTo>
                  <a:pt x="145636" y="18740"/>
                </a:lnTo>
                <a:lnTo>
                  <a:pt x="105130" y="40727"/>
                </a:lnTo>
                <a:lnTo>
                  <a:pt x="69840" y="69846"/>
                </a:lnTo>
                <a:lnTo>
                  <a:pt x="40723" y="105139"/>
                </a:lnTo>
                <a:lnTo>
                  <a:pt x="18738" y="145646"/>
                </a:lnTo>
                <a:lnTo>
                  <a:pt x="4844" y="190409"/>
                </a:lnTo>
                <a:lnTo>
                  <a:pt x="0" y="238467"/>
                </a:lnTo>
                <a:lnTo>
                  <a:pt x="0" y="1351292"/>
                </a:lnTo>
                <a:lnTo>
                  <a:pt x="4844" y="1399350"/>
                </a:lnTo>
                <a:lnTo>
                  <a:pt x="18738" y="1444111"/>
                </a:lnTo>
                <a:lnTo>
                  <a:pt x="40723" y="1484616"/>
                </a:lnTo>
                <a:lnTo>
                  <a:pt x="69840" y="1519907"/>
                </a:lnTo>
                <a:lnTo>
                  <a:pt x="105130" y="1549024"/>
                </a:lnTo>
                <a:lnTo>
                  <a:pt x="145636" y="1571009"/>
                </a:lnTo>
                <a:lnTo>
                  <a:pt x="190397" y="1584903"/>
                </a:lnTo>
                <a:lnTo>
                  <a:pt x="238455" y="1589747"/>
                </a:lnTo>
                <a:lnTo>
                  <a:pt x="1596008" y="1589747"/>
                </a:lnTo>
                <a:lnTo>
                  <a:pt x="1644067" y="1584903"/>
                </a:lnTo>
                <a:lnTo>
                  <a:pt x="1688830" y="1571009"/>
                </a:lnTo>
                <a:lnTo>
                  <a:pt x="1729337" y="1549024"/>
                </a:lnTo>
                <a:lnTo>
                  <a:pt x="1764630" y="1519907"/>
                </a:lnTo>
                <a:lnTo>
                  <a:pt x="1793749" y="1484616"/>
                </a:lnTo>
                <a:lnTo>
                  <a:pt x="1815736" y="1444111"/>
                </a:lnTo>
                <a:lnTo>
                  <a:pt x="1829631" y="1399350"/>
                </a:lnTo>
                <a:lnTo>
                  <a:pt x="1834476" y="1351292"/>
                </a:lnTo>
                <a:lnTo>
                  <a:pt x="1834476" y="238467"/>
                </a:lnTo>
                <a:lnTo>
                  <a:pt x="1829631" y="190409"/>
                </a:lnTo>
                <a:lnTo>
                  <a:pt x="1815736" y="145646"/>
                </a:lnTo>
                <a:lnTo>
                  <a:pt x="1793749" y="105139"/>
                </a:lnTo>
                <a:lnTo>
                  <a:pt x="1764630" y="69846"/>
                </a:lnTo>
                <a:lnTo>
                  <a:pt x="1729337" y="40727"/>
                </a:lnTo>
                <a:lnTo>
                  <a:pt x="1688830" y="18740"/>
                </a:lnTo>
                <a:lnTo>
                  <a:pt x="1644067" y="4844"/>
                </a:lnTo>
                <a:lnTo>
                  <a:pt x="1596008"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98"/>
          <p:cNvSpPr/>
          <p:nvPr/>
        </p:nvSpPr>
        <p:spPr>
          <a:xfrm>
            <a:off x="2100539" y="147589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98"/>
          <p:cNvSpPr/>
          <p:nvPr/>
        </p:nvSpPr>
        <p:spPr>
          <a:xfrm>
            <a:off x="2623033"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98"/>
          <p:cNvSpPr/>
          <p:nvPr/>
        </p:nvSpPr>
        <p:spPr>
          <a:xfrm>
            <a:off x="3404113" y="147589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98"/>
          <p:cNvSpPr/>
          <p:nvPr/>
        </p:nvSpPr>
        <p:spPr>
          <a:xfrm>
            <a:off x="3926616" y="1475890"/>
            <a:ext cx="517461" cy="352381"/>
          </a:xfrm>
          <a:custGeom>
            <a:rect b="b" l="l" r="r" t="t"/>
            <a:pathLst>
              <a:path extrusionOk="0" h="668020" w="736600">
                <a:moveTo>
                  <a:pt x="0" y="0"/>
                </a:moveTo>
                <a:lnTo>
                  <a:pt x="736003" y="0"/>
                </a:lnTo>
                <a:lnTo>
                  <a:pt x="736003"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98"/>
          <p:cNvSpPr/>
          <p:nvPr/>
        </p:nvSpPr>
        <p:spPr>
          <a:xfrm>
            <a:off x="672033" y="1232698"/>
            <a:ext cx="1288746" cy="838746"/>
          </a:xfrm>
          <a:custGeom>
            <a:rect b="b" l="l" r="r" t="t"/>
            <a:pathLst>
              <a:path extrusionOk="0" h="1590039" w="1834514">
                <a:moveTo>
                  <a:pt x="1596016" y="0"/>
                </a:moveTo>
                <a:lnTo>
                  <a:pt x="238462" y="0"/>
                </a:lnTo>
                <a:lnTo>
                  <a:pt x="190404" y="4844"/>
                </a:lnTo>
                <a:lnTo>
                  <a:pt x="145642" y="18740"/>
                </a:lnTo>
                <a:lnTo>
                  <a:pt x="105136" y="40727"/>
                </a:lnTo>
                <a:lnTo>
                  <a:pt x="69844" y="69846"/>
                </a:lnTo>
                <a:lnTo>
                  <a:pt x="40725" y="105139"/>
                </a:lnTo>
                <a:lnTo>
                  <a:pt x="18739" y="145646"/>
                </a:lnTo>
                <a:lnTo>
                  <a:pt x="4844" y="190409"/>
                </a:lnTo>
                <a:lnTo>
                  <a:pt x="0" y="238467"/>
                </a:lnTo>
                <a:lnTo>
                  <a:pt x="0" y="1351292"/>
                </a:lnTo>
                <a:lnTo>
                  <a:pt x="4844" y="1399350"/>
                </a:lnTo>
                <a:lnTo>
                  <a:pt x="18739" y="1444111"/>
                </a:lnTo>
                <a:lnTo>
                  <a:pt x="40725" y="1484616"/>
                </a:lnTo>
                <a:lnTo>
                  <a:pt x="69844" y="1519907"/>
                </a:lnTo>
                <a:lnTo>
                  <a:pt x="105136" y="1549024"/>
                </a:lnTo>
                <a:lnTo>
                  <a:pt x="145642" y="1571009"/>
                </a:lnTo>
                <a:lnTo>
                  <a:pt x="190404" y="1584903"/>
                </a:lnTo>
                <a:lnTo>
                  <a:pt x="238462" y="1589747"/>
                </a:lnTo>
                <a:lnTo>
                  <a:pt x="1596016" y="1589747"/>
                </a:lnTo>
                <a:lnTo>
                  <a:pt x="1644075" y="1584903"/>
                </a:lnTo>
                <a:lnTo>
                  <a:pt x="1688837" y="1571009"/>
                </a:lnTo>
                <a:lnTo>
                  <a:pt x="1729344" y="1549024"/>
                </a:lnTo>
                <a:lnTo>
                  <a:pt x="1764637" y="1519907"/>
                </a:lnTo>
                <a:lnTo>
                  <a:pt x="1793757" y="1484616"/>
                </a:lnTo>
                <a:lnTo>
                  <a:pt x="1815744" y="1444111"/>
                </a:lnTo>
                <a:lnTo>
                  <a:pt x="1829639" y="1399350"/>
                </a:lnTo>
                <a:lnTo>
                  <a:pt x="1834484" y="1351292"/>
                </a:lnTo>
                <a:lnTo>
                  <a:pt x="1834484" y="238467"/>
                </a:lnTo>
                <a:lnTo>
                  <a:pt x="1829639" y="190409"/>
                </a:lnTo>
                <a:lnTo>
                  <a:pt x="1815744" y="145646"/>
                </a:lnTo>
                <a:lnTo>
                  <a:pt x="1793757" y="105139"/>
                </a:lnTo>
                <a:lnTo>
                  <a:pt x="1764637" y="69846"/>
                </a:lnTo>
                <a:lnTo>
                  <a:pt x="1729344" y="40727"/>
                </a:lnTo>
                <a:lnTo>
                  <a:pt x="1688837" y="18740"/>
                </a:lnTo>
                <a:lnTo>
                  <a:pt x="1644075" y="4844"/>
                </a:lnTo>
                <a:lnTo>
                  <a:pt x="1596016"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98"/>
          <p:cNvSpPr/>
          <p:nvPr/>
        </p:nvSpPr>
        <p:spPr>
          <a:xfrm>
            <a:off x="796965"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98"/>
          <p:cNvSpPr/>
          <p:nvPr/>
        </p:nvSpPr>
        <p:spPr>
          <a:xfrm>
            <a:off x="1319459"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98"/>
          <p:cNvSpPr/>
          <p:nvPr/>
        </p:nvSpPr>
        <p:spPr>
          <a:xfrm>
            <a:off x="4398417" y="3569453"/>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9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sz="3000">
                <a:latin typeface="Proxima Nova"/>
                <a:ea typeface="Proxima Nova"/>
                <a:cs typeface="Proxima Nova"/>
                <a:sym typeface="Proxima Nova"/>
              </a:rPr>
              <a:t>External Hashing Example: Pass 1</a:t>
            </a:r>
            <a:endParaRPr sz="3000">
              <a:latin typeface="Proxima Nova"/>
              <a:ea typeface="Proxima Nova"/>
              <a:cs typeface="Proxima Nova"/>
              <a:sym typeface="Proxima Nova"/>
            </a:endParaRPr>
          </a:p>
        </p:txBody>
      </p:sp>
      <p:sp>
        <p:nvSpPr>
          <p:cNvPr id="1825" name="Google Shape;1825;p98"/>
          <p:cNvSpPr/>
          <p:nvPr/>
        </p:nvSpPr>
        <p:spPr>
          <a:xfrm>
            <a:off x="6333650" y="4390315"/>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DCBD23">
              <a:alpha val="9372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98"/>
          <p:cNvSpPr/>
          <p:nvPr/>
        </p:nvSpPr>
        <p:spPr>
          <a:xfrm>
            <a:off x="6333673" y="27286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98"/>
          <p:cNvSpPr/>
          <p:nvPr/>
        </p:nvSpPr>
        <p:spPr>
          <a:xfrm>
            <a:off x="6851119" y="2728690"/>
            <a:ext cx="517462" cy="352381"/>
          </a:xfrm>
          <a:custGeom>
            <a:rect b="b" l="l" r="r" t="t"/>
            <a:pathLst>
              <a:path extrusionOk="0" h="668020" w="736600">
                <a:moveTo>
                  <a:pt x="0" y="0"/>
                </a:moveTo>
                <a:lnTo>
                  <a:pt x="736003" y="0"/>
                </a:lnTo>
                <a:lnTo>
                  <a:pt x="736003"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98"/>
          <p:cNvSpPr/>
          <p:nvPr/>
        </p:nvSpPr>
        <p:spPr>
          <a:xfrm>
            <a:off x="4398423" y="2729703"/>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98"/>
          <p:cNvSpPr/>
          <p:nvPr/>
        </p:nvSpPr>
        <p:spPr>
          <a:xfrm>
            <a:off x="6851114" y="4390303"/>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98"/>
          <p:cNvSpPr txBox="1"/>
          <p:nvPr/>
        </p:nvSpPr>
        <p:spPr>
          <a:xfrm>
            <a:off x="1871425" y="2071500"/>
            <a:ext cx="4105800" cy="414000"/>
          </a:xfrm>
          <a:prstGeom prst="rect">
            <a:avLst/>
          </a:prstGeom>
          <a:noFill/>
          <a:ln>
            <a:noFill/>
          </a:ln>
        </p:spPr>
        <p:txBody>
          <a:bodyPr anchorCtr="0" anchor="ctr" bIns="0" lIns="0" spcFirstLastPara="1" rIns="0" wrap="square" tIns="0">
            <a:noAutofit/>
          </a:bodyPr>
          <a:lstStyle/>
          <a:p>
            <a:pPr indent="0" lvl="0" marL="0" marR="3188" rtl="0" algn="ctr">
              <a:lnSpc>
                <a:spcPct val="100699"/>
              </a:lnSpc>
              <a:spcBef>
                <a:spcPts val="0"/>
              </a:spcBef>
              <a:spcAft>
                <a:spcPts val="0"/>
              </a:spcAft>
              <a:buClr>
                <a:schemeClr val="dk1"/>
              </a:buClr>
              <a:buSzPts val="1500"/>
              <a:buFont typeface="Calibri"/>
              <a:buNone/>
            </a:pPr>
            <a:r>
              <a:rPr b="0" i="0" lang="en" sz="1500" u="none" cap="none" strike="noStrike">
                <a:solidFill>
                  <a:schemeClr val="dk1"/>
                </a:solidFill>
                <a:latin typeface="Proxima Nova"/>
                <a:ea typeface="Proxima Nova"/>
                <a:cs typeface="Proxima Nova"/>
                <a:sym typeface="Proxima Nova"/>
              </a:rPr>
              <a:t>Our hash function: {</a:t>
            </a:r>
            <a:r>
              <a:rPr b="0" i="0" lang="en" sz="1500" u="none" cap="none" strike="noStrike">
                <a:solidFill>
                  <a:schemeClr val="dk1"/>
                </a:solidFill>
                <a:highlight>
                  <a:srgbClr val="B6D7A8"/>
                </a:highlight>
                <a:latin typeface="Proxima Nova"/>
                <a:ea typeface="Proxima Nova"/>
                <a:cs typeface="Proxima Nova"/>
                <a:sym typeface="Proxima Nova"/>
              </a:rPr>
              <a:t>G</a:t>
            </a:r>
            <a:r>
              <a:rPr b="0" i="0" lang="en" sz="15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highlight>
                  <a:srgbClr val="B4A7D6"/>
                </a:highlight>
                <a:latin typeface="Proxima Nova"/>
                <a:ea typeface="Proxima Nova"/>
                <a:cs typeface="Proxima Nova"/>
                <a:sym typeface="Proxima Nova"/>
              </a:rPr>
              <a:t>P</a:t>
            </a:r>
            <a:r>
              <a:rPr b="0" i="0" lang="en" sz="15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latin typeface="Proxima Nova"/>
                <a:ea typeface="Proxima Nova"/>
                <a:cs typeface="Proxima Nova"/>
                <a:sym typeface="Proxima Nova"/>
              </a:rPr>
              <a:t> 1, {</a:t>
            </a:r>
            <a:r>
              <a:rPr b="0" i="0" lang="en" sz="1500" u="none" cap="none" strike="noStrike">
                <a:solidFill>
                  <a:schemeClr val="dk1"/>
                </a:solidFill>
                <a:highlight>
                  <a:srgbClr val="A4C2F4"/>
                </a:highlight>
                <a:latin typeface="Proxima Nova"/>
                <a:ea typeface="Proxima Nova"/>
                <a:cs typeface="Proxima Nova"/>
                <a:sym typeface="Proxima Nova"/>
              </a:rPr>
              <a:t>B</a:t>
            </a:r>
            <a:r>
              <a:rPr b="0" i="0" lang="en" sz="15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latin typeface="Proxima Nova"/>
                <a:ea typeface="Proxima Nova"/>
                <a:cs typeface="Proxima Nova"/>
                <a:sym typeface="Proxima Nova"/>
              </a:rPr>
              <a:t> 2, {</a:t>
            </a:r>
            <a:r>
              <a:rPr b="0" i="0" lang="en" sz="1500" u="none" cap="none" strike="noStrike">
                <a:solidFill>
                  <a:schemeClr val="dk1"/>
                </a:solidFill>
                <a:highlight>
                  <a:srgbClr val="EA9999"/>
                </a:highlight>
                <a:latin typeface="Proxima Nova"/>
                <a:ea typeface="Proxima Nova"/>
                <a:cs typeface="Proxima Nova"/>
                <a:sym typeface="Proxima Nova"/>
              </a:rPr>
              <a:t>R</a:t>
            </a:r>
            <a:r>
              <a:rPr b="0" i="0" lang="en" sz="1500" u="none" cap="none" strike="noStrike">
                <a:solidFill>
                  <a:schemeClr val="dk1"/>
                </a:solidFill>
                <a:latin typeface="Proxima Nova"/>
                <a:ea typeface="Proxima Nova"/>
                <a:cs typeface="Proxima Nova"/>
                <a:sym typeface="Proxima Nova"/>
              </a:rPr>
              <a:t>, </a:t>
            </a:r>
            <a:r>
              <a:rPr b="0" i="0" lang="en" sz="1500" u="none" cap="none" strike="noStrike">
                <a:solidFill>
                  <a:schemeClr val="dk1"/>
                </a:solidFill>
                <a:highlight>
                  <a:srgbClr val="FFE599"/>
                </a:highlight>
                <a:latin typeface="Proxima Nova"/>
                <a:ea typeface="Proxima Nova"/>
                <a:cs typeface="Proxima Nova"/>
                <a:sym typeface="Proxima Nova"/>
              </a:rPr>
              <a:t>Y</a:t>
            </a:r>
            <a:r>
              <a:rPr b="0" i="0" lang="en" sz="15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latin typeface="Proxima Nova"/>
                <a:ea typeface="Proxima Nova"/>
                <a:cs typeface="Proxima Nova"/>
                <a:sym typeface="Proxima Nova"/>
              </a:rPr>
              <a:t> 3</a:t>
            </a:r>
            <a:endParaRPr b="0" i="0" sz="15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4" name="Shape 1834"/>
        <p:cNvGrpSpPr/>
        <p:nvPr/>
      </p:nvGrpSpPr>
      <p:grpSpPr>
        <a:xfrm>
          <a:off x="0" y="0"/>
          <a:ext cx="0" cy="0"/>
          <a:chOff x="0" y="0"/>
          <a:chExt cx="0" cy="0"/>
        </a:xfrm>
      </p:grpSpPr>
      <p:sp>
        <p:nvSpPr>
          <p:cNvPr id="1835" name="Google Shape;1835;p99"/>
          <p:cNvSpPr/>
          <p:nvPr/>
        </p:nvSpPr>
        <p:spPr>
          <a:xfrm>
            <a:off x="6206760" y="2485498"/>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99"/>
          <p:cNvSpPr/>
          <p:nvPr/>
        </p:nvSpPr>
        <p:spPr>
          <a:xfrm>
            <a:off x="6206760" y="4147123"/>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99"/>
          <p:cNvSpPr txBox="1"/>
          <p:nvPr/>
        </p:nvSpPr>
        <p:spPr>
          <a:xfrm>
            <a:off x="672014" y="2094786"/>
            <a:ext cx="1199400" cy="354000"/>
          </a:xfrm>
          <a:prstGeom prst="rect">
            <a:avLst/>
          </a:prstGeom>
          <a:noFill/>
          <a:ln>
            <a:noFill/>
          </a:ln>
        </p:spPr>
        <p:txBody>
          <a:bodyPr anchorCtr="0" anchor="t" bIns="0" lIns="0" spcFirstLastPara="1" rIns="0" wrap="square" tIns="0">
            <a:noAutofit/>
          </a:bodyPr>
          <a:lstStyle/>
          <a:p>
            <a:pPr indent="0" lvl="0" marL="7971" marR="0" rtl="0" algn="l">
              <a:lnSpc>
                <a:spcPct val="100000"/>
              </a:lnSpc>
              <a:spcBef>
                <a:spcPts val="0"/>
              </a:spcBef>
              <a:spcAft>
                <a:spcPts val="0"/>
              </a:spcAft>
              <a:buClr>
                <a:srgbClr val="000000"/>
              </a:buClr>
              <a:buSzPts val="2300"/>
              <a:buFont typeface="Calibri"/>
              <a:buNone/>
            </a:pPr>
            <a:r>
              <a:rPr b="0" i="0" lang="en" sz="2300" u="none" cap="none" strike="noStrike">
                <a:solidFill>
                  <a:srgbClr val="000000"/>
                </a:solidFill>
                <a:latin typeface="Proxima Nova"/>
                <a:ea typeface="Proxima Nova"/>
                <a:cs typeface="Proxima Nova"/>
                <a:sym typeface="Proxima Nova"/>
              </a:rPr>
              <a:t>N=6, B=4</a:t>
            </a:r>
            <a:endParaRPr b="0" i="0" sz="2300" u="none" cap="none" strike="noStrike">
              <a:solidFill>
                <a:srgbClr val="000000"/>
              </a:solidFill>
              <a:latin typeface="Proxima Nova"/>
              <a:ea typeface="Proxima Nova"/>
              <a:cs typeface="Proxima Nova"/>
              <a:sym typeface="Proxima Nova"/>
            </a:endParaRPr>
          </a:p>
        </p:txBody>
      </p:sp>
      <p:sp>
        <p:nvSpPr>
          <p:cNvPr id="1838" name="Google Shape;1838;p99"/>
          <p:cNvSpPr/>
          <p:nvPr/>
        </p:nvSpPr>
        <p:spPr>
          <a:xfrm>
            <a:off x="352941" y="2472094"/>
            <a:ext cx="5624271" cy="2511884"/>
          </a:xfrm>
          <a:custGeom>
            <a:rect b="b" l="l" r="r" t="t"/>
            <a:pathLst>
              <a:path extrusionOk="0" h="4761865" w="8006080">
                <a:moveTo>
                  <a:pt x="7291660" y="0"/>
                </a:moveTo>
                <a:lnTo>
                  <a:pt x="714212" y="0"/>
                </a:lnTo>
                <a:lnTo>
                  <a:pt x="665313" y="1647"/>
                </a:lnTo>
                <a:lnTo>
                  <a:pt x="617298" y="6519"/>
                </a:lnTo>
                <a:lnTo>
                  <a:pt x="570273" y="14510"/>
                </a:lnTo>
                <a:lnTo>
                  <a:pt x="524346" y="25512"/>
                </a:lnTo>
                <a:lnTo>
                  <a:pt x="479622" y="39419"/>
                </a:lnTo>
                <a:lnTo>
                  <a:pt x="436208" y="56125"/>
                </a:lnTo>
                <a:lnTo>
                  <a:pt x="394211" y="75524"/>
                </a:lnTo>
                <a:lnTo>
                  <a:pt x="353736" y="97510"/>
                </a:lnTo>
                <a:lnTo>
                  <a:pt x="314889" y="121975"/>
                </a:lnTo>
                <a:lnTo>
                  <a:pt x="277778" y="148813"/>
                </a:lnTo>
                <a:lnTo>
                  <a:pt x="242509" y="177919"/>
                </a:lnTo>
                <a:lnTo>
                  <a:pt x="209188" y="209186"/>
                </a:lnTo>
                <a:lnTo>
                  <a:pt x="177921" y="242507"/>
                </a:lnTo>
                <a:lnTo>
                  <a:pt x="148815" y="277776"/>
                </a:lnTo>
                <a:lnTo>
                  <a:pt x="121976" y="314887"/>
                </a:lnTo>
                <a:lnTo>
                  <a:pt x="97511" y="353733"/>
                </a:lnTo>
                <a:lnTo>
                  <a:pt x="75525" y="394208"/>
                </a:lnTo>
                <a:lnTo>
                  <a:pt x="56126" y="436206"/>
                </a:lnTo>
                <a:lnTo>
                  <a:pt x="39419" y="479620"/>
                </a:lnTo>
                <a:lnTo>
                  <a:pt x="25512" y="524343"/>
                </a:lnTo>
                <a:lnTo>
                  <a:pt x="14510" y="570271"/>
                </a:lnTo>
                <a:lnTo>
                  <a:pt x="6519" y="617295"/>
                </a:lnTo>
                <a:lnTo>
                  <a:pt x="1647" y="665310"/>
                </a:lnTo>
                <a:lnTo>
                  <a:pt x="0" y="714209"/>
                </a:lnTo>
                <a:lnTo>
                  <a:pt x="0" y="4047208"/>
                </a:lnTo>
                <a:lnTo>
                  <a:pt x="1647" y="4096107"/>
                </a:lnTo>
                <a:lnTo>
                  <a:pt x="6519" y="4144122"/>
                </a:lnTo>
                <a:lnTo>
                  <a:pt x="14510" y="4191147"/>
                </a:lnTo>
                <a:lnTo>
                  <a:pt x="25512" y="4237074"/>
                </a:lnTo>
                <a:lnTo>
                  <a:pt x="39419" y="4281798"/>
                </a:lnTo>
                <a:lnTo>
                  <a:pt x="56126" y="4325212"/>
                </a:lnTo>
                <a:lnTo>
                  <a:pt x="75525" y="4367210"/>
                </a:lnTo>
                <a:lnTo>
                  <a:pt x="97511" y="4407685"/>
                </a:lnTo>
                <a:lnTo>
                  <a:pt x="121976" y="4446531"/>
                </a:lnTo>
                <a:lnTo>
                  <a:pt x="148815" y="4483642"/>
                </a:lnTo>
                <a:lnTo>
                  <a:pt x="177921" y="4518912"/>
                </a:lnTo>
                <a:lnTo>
                  <a:pt x="209188" y="4552233"/>
                </a:lnTo>
                <a:lnTo>
                  <a:pt x="242509" y="4583500"/>
                </a:lnTo>
                <a:lnTo>
                  <a:pt x="277778" y="4612606"/>
                </a:lnTo>
                <a:lnTo>
                  <a:pt x="314889" y="4639445"/>
                </a:lnTo>
                <a:lnTo>
                  <a:pt x="353736" y="4663910"/>
                </a:lnTo>
                <a:lnTo>
                  <a:pt x="394211" y="4685896"/>
                </a:lnTo>
                <a:lnTo>
                  <a:pt x="436208" y="4705295"/>
                </a:lnTo>
                <a:lnTo>
                  <a:pt x="479622" y="4722001"/>
                </a:lnTo>
                <a:lnTo>
                  <a:pt x="524346" y="4735909"/>
                </a:lnTo>
                <a:lnTo>
                  <a:pt x="570273" y="4746911"/>
                </a:lnTo>
                <a:lnTo>
                  <a:pt x="617298" y="4754901"/>
                </a:lnTo>
                <a:lnTo>
                  <a:pt x="665313" y="4759774"/>
                </a:lnTo>
                <a:lnTo>
                  <a:pt x="714212" y="4761421"/>
                </a:lnTo>
                <a:lnTo>
                  <a:pt x="7291660" y="4761421"/>
                </a:lnTo>
                <a:lnTo>
                  <a:pt x="7340559" y="4759774"/>
                </a:lnTo>
                <a:lnTo>
                  <a:pt x="7388575" y="4754901"/>
                </a:lnTo>
                <a:lnTo>
                  <a:pt x="7435599" y="4746911"/>
                </a:lnTo>
                <a:lnTo>
                  <a:pt x="7481526" y="4735909"/>
                </a:lnTo>
                <a:lnTo>
                  <a:pt x="7526250" y="4722001"/>
                </a:lnTo>
                <a:lnTo>
                  <a:pt x="7569664" y="4705295"/>
                </a:lnTo>
                <a:lnTo>
                  <a:pt x="7611661" y="4685896"/>
                </a:lnTo>
                <a:lnTo>
                  <a:pt x="7652136" y="4663910"/>
                </a:lnTo>
                <a:lnTo>
                  <a:pt x="7690983" y="4639445"/>
                </a:lnTo>
                <a:lnTo>
                  <a:pt x="7728093" y="4612606"/>
                </a:lnTo>
                <a:lnTo>
                  <a:pt x="7763362" y="4583500"/>
                </a:lnTo>
                <a:lnTo>
                  <a:pt x="7796683" y="4552233"/>
                </a:lnTo>
                <a:lnTo>
                  <a:pt x="7827950" y="4518912"/>
                </a:lnTo>
                <a:lnTo>
                  <a:pt x="7857056" y="4483642"/>
                </a:lnTo>
                <a:lnTo>
                  <a:pt x="7883895" y="4446531"/>
                </a:lnTo>
                <a:lnTo>
                  <a:pt x="7908360" y="4407685"/>
                </a:lnTo>
                <a:lnTo>
                  <a:pt x="7930345" y="4367210"/>
                </a:lnTo>
                <a:lnTo>
                  <a:pt x="7949744" y="4325212"/>
                </a:lnTo>
                <a:lnTo>
                  <a:pt x="7966450" y="4281798"/>
                </a:lnTo>
                <a:lnTo>
                  <a:pt x="7980358" y="4237074"/>
                </a:lnTo>
                <a:lnTo>
                  <a:pt x="7991360" y="4191147"/>
                </a:lnTo>
                <a:lnTo>
                  <a:pt x="7999350" y="4144122"/>
                </a:lnTo>
                <a:lnTo>
                  <a:pt x="8004222" y="4096107"/>
                </a:lnTo>
                <a:lnTo>
                  <a:pt x="8005870" y="4047208"/>
                </a:lnTo>
                <a:lnTo>
                  <a:pt x="8005870" y="714209"/>
                </a:lnTo>
                <a:lnTo>
                  <a:pt x="8004222" y="665310"/>
                </a:lnTo>
                <a:lnTo>
                  <a:pt x="7999350" y="617295"/>
                </a:lnTo>
                <a:lnTo>
                  <a:pt x="7991360" y="570271"/>
                </a:lnTo>
                <a:lnTo>
                  <a:pt x="7980358" y="524343"/>
                </a:lnTo>
                <a:lnTo>
                  <a:pt x="7966450" y="479620"/>
                </a:lnTo>
                <a:lnTo>
                  <a:pt x="7949744" y="436206"/>
                </a:lnTo>
                <a:lnTo>
                  <a:pt x="7930345" y="394208"/>
                </a:lnTo>
                <a:lnTo>
                  <a:pt x="7908360" y="353733"/>
                </a:lnTo>
                <a:lnTo>
                  <a:pt x="7883895" y="314887"/>
                </a:lnTo>
                <a:lnTo>
                  <a:pt x="7857056" y="277776"/>
                </a:lnTo>
                <a:lnTo>
                  <a:pt x="7827950" y="242507"/>
                </a:lnTo>
                <a:lnTo>
                  <a:pt x="7796683" y="209186"/>
                </a:lnTo>
                <a:lnTo>
                  <a:pt x="7763362" y="177919"/>
                </a:lnTo>
                <a:lnTo>
                  <a:pt x="7728093" y="148813"/>
                </a:lnTo>
                <a:lnTo>
                  <a:pt x="7690983" y="121975"/>
                </a:lnTo>
                <a:lnTo>
                  <a:pt x="7652136" y="97510"/>
                </a:lnTo>
                <a:lnTo>
                  <a:pt x="7611661" y="75524"/>
                </a:lnTo>
                <a:lnTo>
                  <a:pt x="7569664" y="56125"/>
                </a:lnTo>
                <a:lnTo>
                  <a:pt x="7526250" y="39419"/>
                </a:lnTo>
                <a:lnTo>
                  <a:pt x="7481526" y="25512"/>
                </a:lnTo>
                <a:lnTo>
                  <a:pt x="7435599" y="14510"/>
                </a:lnTo>
                <a:lnTo>
                  <a:pt x="7388575" y="6519"/>
                </a:lnTo>
                <a:lnTo>
                  <a:pt x="7340559" y="1647"/>
                </a:lnTo>
                <a:lnTo>
                  <a:pt x="7291660" y="0"/>
                </a:lnTo>
                <a:close/>
              </a:path>
            </a:pathLst>
          </a:custGeom>
          <a:solidFill>
            <a:srgbClr val="F5D328">
              <a:alpha val="1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99"/>
          <p:cNvSpPr/>
          <p:nvPr/>
        </p:nvSpPr>
        <p:spPr>
          <a:xfrm>
            <a:off x="567209" y="3308375"/>
            <a:ext cx="1288746" cy="838746"/>
          </a:xfrm>
          <a:custGeom>
            <a:rect b="b" l="l" r="r" t="t"/>
            <a:pathLst>
              <a:path extrusionOk="0" h="1590040" w="1834514">
                <a:moveTo>
                  <a:pt x="1596014" y="0"/>
                </a:moveTo>
                <a:lnTo>
                  <a:pt x="238462" y="0"/>
                </a:lnTo>
                <a:lnTo>
                  <a:pt x="190404" y="4844"/>
                </a:lnTo>
                <a:lnTo>
                  <a:pt x="145642" y="18738"/>
                </a:lnTo>
                <a:lnTo>
                  <a:pt x="105136" y="40724"/>
                </a:lnTo>
                <a:lnTo>
                  <a:pt x="69844" y="69842"/>
                </a:lnTo>
                <a:lnTo>
                  <a:pt x="40725" y="105134"/>
                </a:lnTo>
                <a:lnTo>
                  <a:pt x="18739" y="145641"/>
                </a:lnTo>
                <a:lnTo>
                  <a:pt x="4844" y="190405"/>
                </a:lnTo>
                <a:lnTo>
                  <a:pt x="0" y="238467"/>
                </a:lnTo>
                <a:lnTo>
                  <a:pt x="0" y="1351292"/>
                </a:lnTo>
                <a:lnTo>
                  <a:pt x="4844" y="1399350"/>
                </a:lnTo>
                <a:lnTo>
                  <a:pt x="18739" y="1444111"/>
                </a:lnTo>
                <a:lnTo>
                  <a:pt x="40725" y="1484616"/>
                </a:lnTo>
                <a:lnTo>
                  <a:pt x="69844" y="1519907"/>
                </a:lnTo>
                <a:lnTo>
                  <a:pt x="105136" y="1549024"/>
                </a:lnTo>
                <a:lnTo>
                  <a:pt x="145642" y="1571009"/>
                </a:lnTo>
                <a:lnTo>
                  <a:pt x="190404" y="1584903"/>
                </a:lnTo>
                <a:lnTo>
                  <a:pt x="238462" y="1589747"/>
                </a:lnTo>
                <a:lnTo>
                  <a:pt x="1596014" y="1589747"/>
                </a:lnTo>
                <a:lnTo>
                  <a:pt x="1644072" y="1584903"/>
                </a:lnTo>
                <a:lnTo>
                  <a:pt x="1688835" y="1571009"/>
                </a:lnTo>
                <a:lnTo>
                  <a:pt x="1729342" y="1549024"/>
                </a:lnTo>
                <a:lnTo>
                  <a:pt x="1764635" y="1519907"/>
                </a:lnTo>
                <a:lnTo>
                  <a:pt x="1793754" y="1484616"/>
                </a:lnTo>
                <a:lnTo>
                  <a:pt x="1815741" y="1444111"/>
                </a:lnTo>
                <a:lnTo>
                  <a:pt x="1829637" y="1399350"/>
                </a:lnTo>
                <a:lnTo>
                  <a:pt x="1834481" y="1351292"/>
                </a:lnTo>
                <a:lnTo>
                  <a:pt x="1834481" y="238467"/>
                </a:lnTo>
                <a:lnTo>
                  <a:pt x="1829637" y="190405"/>
                </a:lnTo>
                <a:lnTo>
                  <a:pt x="1815741" y="145641"/>
                </a:lnTo>
                <a:lnTo>
                  <a:pt x="1793754" y="105134"/>
                </a:lnTo>
                <a:lnTo>
                  <a:pt x="1764635" y="69842"/>
                </a:lnTo>
                <a:lnTo>
                  <a:pt x="1729342" y="40724"/>
                </a:lnTo>
                <a:lnTo>
                  <a:pt x="1688835" y="18738"/>
                </a:lnTo>
                <a:lnTo>
                  <a:pt x="1644072" y="4844"/>
                </a:lnTo>
                <a:lnTo>
                  <a:pt x="1596014"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99"/>
          <p:cNvSpPr/>
          <p:nvPr/>
        </p:nvSpPr>
        <p:spPr>
          <a:xfrm>
            <a:off x="4271507" y="2485495"/>
            <a:ext cx="1288747" cy="838746"/>
          </a:xfrm>
          <a:custGeom>
            <a:rect b="b" l="l" r="r" t="t"/>
            <a:pathLst>
              <a:path extrusionOk="0" h="1590039" w="1834515">
                <a:moveTo>
                  <a:pt x="1596021" y="0"/>
                </a:moveTo>
                <a:lnTo>
                  <a:pt x="238467" y="0"/>
                </a:lnTo>
                <a:lnTo>
                  <a:pt x="190405" y="4844"/>
                </a:lnTo>
                <a:lnTo>
                  <a:pt x="145641" y="18738"/>
                </a:lnTo>
                <a:lnTo>
                  <a:pt x="105134" y="40723"/>
                </a:lnTo>
                <a:lnTo>
                  <a:pt x="69842" y="69840"/>
                </a:lnTo>
                <a:lnTo>
                  <a:pt x="40724" y="105130"/>
                </a:lnTo>
                <a:lnTo>
                  <a:pt x="18738" y="145636"/>
                </a:lnTo>
                <a:lnTo>
                  <a:pt x="4844" y="190397"/>
                </a:lnTo>
                <a:lnTo>
                  <a:pt x="0" y="238455"/>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99"/>
          <p:cNvSpPr/>
          <p:nvPr/>
        </p:nvSpPr>
        <p:spPr>
          <a:xfrm>
            <a:off x="4262577" y="3326277"/>
            <a:ext cx="1288747" cy="838746"/>
          </a:xfrm>
          <a:custGeom>
            <a:rect b="b" l="l" r="r" t="t"/>
            <a:pathLst>
              <a:path extrusionOk="0" h="1590040" w="1834515">
                <a:moveTo>
                  <a:pt x="1596021" y="0"/>
                </a:moveTo>
                <a:lnTo>
                  <a:pt x="238467" y="0"/>
                </a:lnTo>
                <a:lnTo>
                  <a:pt x="190405" y="4844"/>
                </a:lnTo>
                <a:lnTo>
                  <a:pt x="145641" y="18738"/>
                </a:lnTo>
                <a:lnTo>
                  <a:pt x="105134" y="40723"/>
                </a:lnTo>
                <a:lnTo>
                  <a:pt x="69842" y="69840"/>
                </a:lnTo>
                <a:lnTo>
                  <a:pt x="40724" y="105130"/>
                </a:lnTo>
                <a:lnTo>
                  <a:pt x="18738" y="145636"/>
                </a:lnTo>
                <a:lnTo>
                  <a:pt x="4844" y="190397"/>
                </a:lnTo>
                <a:lnTo>
                  <a:pt x="0" y="238455"/>
                </a:lnTo>
                <a:lnTo>
                  <a:pt x="0" y="1351280"/>
                </a:lnTo>
                <a:lnTo>
                  <a:pt x="4844" y="1399342"/>
                </a:lnTo>
                <a:lnTo>
                  <a:pt x="18738" y="1444106"/>
                </a:lnTo>
                <a:lnTo>
                  <a:pt x="40724" y="1484613"/>
                </a:lnTo>
                <a:lnTo>
                  <a:pt x="69842" y="1519905"/>
                </a:lnTo>
                <a:lnTo>
                  <a:pt x="105134" y="1549023"/>
                </a:lnTo>
                <a:lnTo>
                  <a:pt x="145641" y="1571009"/>
                </a:lnTo>
                <a:lnTo>
                  <a:pt x="190405" y="1584903"/>
                </a:lnTo>
                <a:lnTo>
                  <a:pt x="238467" y="1589747"/>
                </a:lnTo>
                <a:lnTo>
                  <a:pt x="1596021" y="1589747"/>
                </a:lnTo>
                <a:lnTo>
                  <a:pt x="1644079" y="1584903"/>
                </a:lnTo>
                <a:lnTo>
                  <a:pt x="1688840" y="1571009"/>
                </a:lnTo>
                <a:lnTo>
                  <a:pt x="1729345" y="1549023"/>
                </a:lnTo>
                <a:lnTo>
                  <a:pt x="1764636" y="1519905"/>
                </a:lnTo>
                <a:lnTo>
                  <a:pt x="1793753" y="1484613"/>
                </a:lnTo>
                <a:lnTo>
                  <a:pt x="1815738" y="1444106"/>
                </a:lnTo>
                <a:lnTo>
                  <a:pt x="1829632" y="1399342"/>
                </a:lnTo>
                <a:lnTo>
                  <a:pt x="1834476" y="1351280"/>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99"/>
          <p:cNvSpPr/>
          <p:nvPr/>
        </p:nvSpPr>
        <p:spPr>
          <a:xfrm>
            <a:off x="4253647" y="4167059"/>
            <a:ext cx="1288747" cy="838746"/>
          </a:xfrm>
          <a:custGeom>
            <a:rect b="b" l="l" r="r" t="t"/>
            <a:pathLst>
              <a:path extrusionOk="0" h="1590040" w="1834515">
                <a:moveTo>
                  <a:pt x="1596021" y="0"/>
                </a:moveTo>
                <a:lnTo>
                  <a:pt x="238467" y="0"/>
                </a:lnTo>
                <a:lnTo>
                  <a:pt x="190409" y="4844"/>
                </a:lnTo>
                <a:lnTo>
                  <a:pt x="145646" y="18738"/>
                </a:lnTo>
                <a:lnTo>
                  <a:pt x="105139" y="40723"/>
                </a:lnTo>
                <a:lnTo>
                  <a:pt x="69846" y="69840"/>
                </a:lnTo>
                <a:lnTo>
                  <a:pt x="40727" y="105130"/>
                </a:lnTo>
                <a:lnTo>
                  <a:pt x="18740" y="145636"/>
                </a:lnTo>
                <a:lnTo>
                  <a:pt x="4844" y="190397"/>
                </a:lnTo>
                <a:lnTo>
                  <a:pt x="0" y="238455"/>
                </a:lnTo>
                <a:lnTo>
                  <a:pt x="0" y="1351285"/>
                </a:lnTo>
                <a:lnTo>
                  <a:pt x="4844" y="1399343"/>
                </a:lnTo>
                <a:lnTo>
                  <a:pt x="18740" y="1444105"/>
                </a:lnTo>
                <a:lnTo>
                  <a:pt x="40727" y="1484611"/>
                </a:lnTo>
                <a:lnTo>
                  <a:pt x="69846" y="1519903"/>
                </a:lnTo>
                <a:lnTo>
                  <a:pt x="105139" y="1549022"/>
                </a:lnTo>
                <a:lnTo>
                  <a:pt x="145646" y="1571008"/>
                </a:lnTo>
                <a:lnTo>
                  <a:pt x="190409" y="1584903"/>
                </a:lnTo>
                <a:lnTo>
                  <a:pt x="238467" y="1589747"/>
                </a:lnTo>
                <a:lnTo>
                  <a:pt x="1596021" y="1589747"/>
                </a:lnTo>
                <a:lnTo>
                  <a:pt x="1644079" y="1584903"/>
                </a:lnTo>
                <a:lnTo>
                  <a:pt x="1688840" y="1571008"/>
                </a:lnTo>
                <a:lnTo>
                  <a:pt x="1729345" y="1549022"/>
                </a:lnTo>
                <a:lnTo>
                  <a:pt x="1764636" y="1519903"/>
                </a:lnTo>
                <a:lnTo>
                  <a:pt x="1793753" y="1484611"/>
                </a:lnTo>
                <a:lnTo>
                  <a:pt x="1815738" y="1444105"/>
                </a:lnTo>
                <a:lnTo>
                  <a:pt x="1829632" y="1399343"/>
                </a:lnTo>
                <a:lnTo>
                  <a:pt x="1834476" y="1351285"/>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99"/>
          <p:cNvSpPr/>
          <p:nvPr/>
        </p:nvSpPr>
        <p:spPr>
          <a:xfrm>
            <a:off x="1975612" y="1232698"/>
            <a:ext cx="1288746" cy="838746"/>
          </a:xfrm>
          <a:custGeom>
            <a:rect b="b" l="l" r="r" t="t"/>
            <a:pathLst>
              <a:path extrusionOk="0" h="1590039" w="1834514">
                <a:moveTo>
                  <a:pt x="1596008" y="0"/>
                </a:moveTo>
                <a:lnTo>
                  <a:pt x="238455" y="0"/>
                </a:lnTo>
                <a:lnTo>
                  <a:pt x="190397" y="4844"/>
                </a:lnTo>
                <a:lnTo>
                  <a:pt x="145636" y="18740"/>
                </a:lnTo>
                <a:lnTo>
                  <a:pt x="105130" y="40727"/>
                </a:lnTo>
                <a:lnTo>
                  <a:pt x="69840" y="69846"/>
                </a:lnTo>
                <a:lnTo>
                  <a:pt x="40723" y="105139"/>
                </a:lnTo>
                <a:lnTo>
                  <a:pt x="18738" y="145646"/>
                </a:lnTo>
                <a:lnTo>
                  <a:pt x="4844" y="190409"/>
                </a:lnTo>
                <a:lnTo>
                  <a:pt x="0" y="238467"/>
                </a:lnTo>
                <a:lnTo>
                  <a:pt x="0" y="1351292"/>
                </a:lnTo>
                <a:lnTo>
                  <a:pt x="4844" y="1399350"/>
                </a:lnTo>
                <a:lnTo>
                  <a:pt x="18738" y="1444111"/>
                </a:lnTo>
                <a:lnTo>
                  <a:pt x="40723" y="1484616"/>
                </a:lnTo>
                <a:lnTo>
                  <a:pt x="69840" y="1519907"/>
                </a:lnTo>
                <a:lnTo>
                  <a:pt x="105130" y="1549024"/>
                </a:lnTo>
                <a:lnTo>
                  <a:pt x="145636" y="1571009"/>
                </a:lnTo>
                <a:lnTo>
                  <a:pt x="190397" y="1584903"/>
                </a:lnTo>
                <a:lnTo>
                  <a:pt x="238455" y="1589747"/>
                </a:lnTo>
                <a:lnTo>
                  <a:pt x="1596008" y="1589747"/>
                </a:lnTo>
                <a:lnTo>
                  <a:pt x="1644067" y="1584903"/>
                </a:lnTo>
                <a:lnTo>
                  <a:pt x="1688830" y="1571009"/>
                </a:lnTo>
                <a:lnTo>
                  <a:pt x="1729337" y="1549024"/>
                </a:lnTo>
                <a:lnTo>
                  <a:pt x="1764630" y="1519907"/>
                </a:lnTo>
                <a:lnTo>
                  <a:pt x="1793749" y="1484616"/>
                </a:lnTo>
                <a:lnTo>
                  <a:pt x="1815736" y="1444111"/>
                </a:lnTo>
                <a:lnTo>
                  <a:pt x="1829631" y="1399350"/>
                </a:lnTo>
                <a:lnTo>
                  <a:pt x="1834476" y="1351292"/>
                </a:lnTo>
                <a:lnTo>
                  <a:pt x="1834476" y="238467"/>
                </a:lnTo>
                <a:lnTo>
                  <a:pt x="1829631" y="190409"/>
                </a:lnTo>
                <a:lnTo>
                  <a:pt x="1815736" y="145646"/>
                </a:lnTo>
                <a:lnTo>
                  <a:pt x="1793749" y="105139"/>
                </a:lnTo>
                <a:lnTo>
                  <a:pt x="1764630" y="69846"/>
                </a:lnTo>
                <a:lnTo>
                  <a:pt x="1729337" y="40727"/>
                </a:lnTo>
                <a:lnTo>
                  <a:pt x="1688830" y="18740"/>
                </a:lnTo>
                <a:lnTo>
                  <a:pt x="1644067" y="4844"/>
                </a:lnTo>
                <a:lnTo>
                  <a:pt x="1596008"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99"/>
          <p:cNvSpPr/>
          <p:nvPr/>
        </p:nvSpPr>
        <p:spPr>
          <a:xfrm>
            <a:off x="2100539" y="147589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99"/>
          <p:cNvSpPr/>
          <p:nvPr/>
        </p:nvSpPr>
        <p:spPr>
          <a:xfrm>
            <a:off x="2623033"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99"/>
          <p:cNvSpPr/>
          <p:nvPr/>
        </p:nvSpPr>
        <p:spPr>
          <a:xfrm>
            <a:off x="694113" y="3569453"/>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99"/>
          <p:cNvSpPr/>
          <p:nvPr/>
        </p:nvSpPr>
        <p:spPr>
          <a:xfrm>
            <a:off x="1211566" y="3569453"/>
            <a:ext cx="517462" cy="352381"/>
          </a:xfrm>
          <a:custGeom>
            <a:rect b="b" l="l" r="r" t="t"/>
            <a:pathLst>
              <a:path extrusionOk="0" h="668020" w="736600">
                <a:moveTo>
                  <a:pt x="0" y="0"/>
                </a:moveTo>
                <a:lnTo>
                  <a:pt x="736003" y="0"/>
                </a:lnTo>
                <a:lnTo>
                  <a:pt x="736003"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99"/>
          <p:cNvSpPr/>
          <p:nvPr/>
        </p:nvSpPr>
        <p:spPr>
          <a:xfrm>
            <a:off x="672033" y="1232698"/>
            <a:ext cx="1288746" cy="838746"/>
          </a:xfrm>
          <a:custGeom>
            <a:rect b="b" l="l" r="r" t="t"/>
            <a:pathLst>
              <a:path extrusionOk="0" h="1590039" w="1834514">
                <a:moveTo>
                  <a:pt x="1596016" y="0"/>
                </a:moveTo>
                <a:lnTo>
                  <a:pt x="238462" y="0"/>
                </a:lnTo>
                <a:lnTo>
                  <a:pt x="190404" y="4844"/>
                </a:lnTo>
                <a:lnTo>
                  <a:pt x="145642" y="18740"/>
                </a:lnTo>
                <a:lnTo>
                  <a:pt x="105136" y="40727"/>
                </a:lnTo>
                <a:lnTo>
                  <a:pt x="69844" y="69846"/>
                </a:lnTo>
                <a:lnTo>
                  <a:pt x="40725" y="105139"/>
                </a:lnTo>
                <a:lnTo>
                  <a:pt x="18739" y="145646"/>
                </a:lnTo>
                <a:lnTo>
                  <a:pt x="4844" y="190409"/>
                </a:lnTo>
                <a:lnTo>
                  <a:pt x="0" y="238467"/>
                </a:lnTo>
                <a:lnTo>
                  <a:pt x="0" y="1351292"/>
                </a:lnTo>
                <a:lnTo>
                  <a:pt x="4844" y="1399350"/>
                </a:lnTo>
                <a:lnTo>
                  <a:pt x="18739" y="1444111"/>
                </a:lnTo>
                <a:lnTo>
                  <a:pt x="40725" y="1484616"/>
                </a:lnTo>
                <a:lnTo>
                  <a:pt x="69844" y="1519907"/>
                </a:lnTo>
                <a:lnTo>
                  <a:pt x="105136" y="1549024"/>
                </a:lnTo>
                <a:lnTo>
                  <a:pt x="145642" y="1571009"/>
                </a:lnTo>
                <a:lnTo>
                  <a:pt x="190404" y="1584903"/>
                </a:lnTo>
                <a:lnTo>
                  <a:pt x="238462" y="1589747"/>
                </a:lnTo>
                <a:lnTo>
                  <a:pt x="1596016" y="1589747"/>
                </a:lnTo>
                <a:lnTo>
                  <a:pt x="1644075" y="1584903"/>
                </a:lnTo>
                <a:lnTo>
                  <a:pt x="1688837" y="1571009"/>
                </a:lnTo>
                <a:lnTo>
                  <a:pt x="1729344" y="1549024"/>
                </a:lnTo>
                <a:lnTo>
                  <a:pt x="1764637" y="1519907"/>
                </a:lnTo>
                <a:lnTo>
                  <a:pt x="1793757" y="1484616"/>
                </a:lnTo>
                <a:lnTo>
                  <a:pt x="1815744" y="1444111"/>
                </a:lnTo>
                <a:lnTo>
                  <a:pt x="1829639" y="1399350"/>
                </a:lnTo>
                <a:lnTo>
                  <a:pt x="1834484" y="1351292"/>
                </a:lnTo>
                <a:lnTo>
                  <a:pt x="1834484" y="238467"/>
                </a:lnTo>
                <a:lnTo>
                  <a:pt x="1829639" y="190409"/>
                </a:lnTo>
                <a:lnTo>
                  <a:pt x="1815744" y="145646"/>
                </a:lnTo>
                <a:lnTo>
                  <a:pt x="1793757" y="105139"/>
                </a:lnTo>
                <a:lnTo>
                  <a:pt x="1764637" y="69846"/>
                </a:lnTo>
                <a:lnTo>
                  <a:pt x="1729344" y="40727"/>
                </a:lnTo>
                <a:lnTo>
                  <a:pt x="1688837" y="18740"/>
                </a:lnTo>
                <a:lnTo>
                  <a:pt x="1644075" y="4844"/>
                </a:lnTo>
                <a:lnTo>
                  <a:pt x="1596016"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99"/>
          <p:cNvSpPr/>
          <p:nvPr/>
        </p:nvSpPr>
        <p:spPr>
          <a:xfrm>
            <a:off x="796965"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99"/>
          <p:cNvSpPr/>
          <p:nvPr/>
        </p:nvSpPr>
        <p:spPr>
          <a:xfrm>
            <a:off x="1319459"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99"/>
          <p:cNvSpPr/>
          <p:nvPr/>
        </p:nvSpPr>
        <p:spPr>
          <a:xfrm>
            <a:off x="4398417" y="3569453"/>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9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sz="3000">
                <a:latin typeface="Proxima Nova"/>
                <a:ea typeface="Proxima Nova"/>
                <a:cs typeface="Proxima Nova"/>
                <a:sym typeface="Proxima Nova"/>
              </a:rPr>
              <a:t>External Hashing Example: Pass 1</a:t>
            </a:r>
            <a:endParaRPr sz="3000">
              <a:latin typeface="Proxima Nova"/>
              <a:ea typeface="Proxima Nova"/>
              <a:cs typeface="Proxima Nova"/>
              <a:sym typeface="Proxima Nova"/>
            </a:endParaRPr>
          </a:p>
        </p:txBody>
      </p:sp>
      <p:sp>
        <p:nvSpPr>
          <p:cNvPr id="1853" name="Google Shape;1853;p99"/>
          <p:cNvSpPr/>
          <p:nvPr/>
        </p:nvSpPr>
        <p:spPr>
          <a:xfrm>
            <a:off x="6333650" y="4390315"/>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DCBD23">
              <a:alpha val="9372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99"/>
          <p:cNvSpPr/>
          <p:nvPr/>
        </p:nvSpPr>
        <p:spPr>
          <a:xfrm>
            <a:off x="6333673" y="27286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99"/>
          <p:cNvSpPr/>
          <p:nvPr/>
        </p:nvSpPr>
        <p:spPr>
          <a:xfrm>
            <a:off x="6851119" y="2728690"/>
            <a:ext cx="517462" cy="352381"/>
          </a:xfrm>
          <a:custGeom>
            <a:rect b="b" l="l" r="r" t="t"/>
            <a:pathLst>
              <a:path extrusionOk="0" h="668020" w="736600">
                <a:moveTo>
                  <a:pt x="0" y="0"/>
                </a:moveTo>
                <a:lnTo>
                  <a:pt x="736003" y="0"/>
                </a:lnTo>
                <a:lnTo>
                  <a:pt x="736003"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99"/>
          <p:cNvSpPr/>
          <p:nvPr/>
        </p:nvSpPr>
        <p:spPr>
          <a:xfrm>
            <a:off x="4398423" y="2729703"/>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99"/>
          <p:cNvSpPr/>
          <p:nvPr/>
        </p:nvSpPr>
        <p:spPr>
          <a:xfrm>
            <a:off x="6851114" y="4390303"/>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99"/>
          <p:cNvSpPr txBox="1"/>
          <p:nvPr/>
        </p:nvSpPr>
        <p:spPr>
          <a:xfrm>
            <a:off x="1871425" y="2071500"/>
            <a:ext cx="4105800" cy="414000"/>
          </a:xfrm>
          <a:prstGeom prst="rect">
            <a:avLst/>
          </a:prstGeom>
          <a:noFill/>
          <a:ln>
            <a:noFill/>
          </a:ln>
        </p:spPr>
        <p:txBody>
          <a:bodyPr anchorCtr="0" anchor="ctr" bIns="0" lIns="0" spcFirstLastPara="1" rIns="0" wrap="square" tIns="0">
            <a:noAutofit/>
          </a:bodyPr>
          <a:lstStyle/>
          <a:p>
            <a:pPr indent="0" lvl="0" marL="0" marR="3188" rtl="0" algn="ctr">
              <a:lnSpc>
                <a:spcPct val="100699"/>
              </a:lnSpc>
              <a:spcBef>
                <a:spcPts val="0"/>
              </a:spcBef>
              <a:spcAft>
                <a:spcPts val="0"/>
              </a:spcAft>
              <a:buClr>
                <a:schemeClr val="dk1"/>
              </a:buClr>
              <a:buSzPts val="1500"/>
              <a:buFont typeface="Calibri"/>
              <a:buNone/>
            </a:pPr>
            <a:r>
              <a:rPr b="0" i="0" lang="en" sz="1500" u="none" cap="none" strike="noStrike">
                <a:solidFill>
                  <a:schemeClr val="dk1"/>
                </a:solidFill>
                <a:latin typeface="Proxima Nova"/>
                <a:ea typeface="Proxima Nova"/>
                <a:cs typeface="Proxima Nova"/>
                <a:sym typeface="Proxima Nova"/>
              </a:rPr>
              <a:t>Our hash function: {</a:t>
            </a:r>
            <a:r>
              <a:rPr b="0" i="0" lang="en" sz="1500" u="none" cap="none" strike="noStrike">
                <a:solidFill>
                  <a:schemeClr val="dk1"/>
                </a:solidFill>
                <a:highlight>
                  <a:srgbClr val="B6D7A8"/>
                </a:highlight>
                <a:latin typeface="Proxima Nova"/>
                <a:ea typeface="Proxima Nova"/>
                <a:cs typeface="Proxima Nova"/>
                <a:sym typeface="Proxima Nova"/>
              </a:rPr>
              <a:t>G</a:t>
            </a:r>
            <a:r>
              <a:rPr b="0" i="0" lang="en" sz="15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highlight>
                  <a:srgbClr val="B4A7D6"/>
                </a:highlight>
                <a:latin typeface="Proxima Nova"/>
                <a:ea typeface="Proxima Nova"/>
                <a:cs typeface="Proxima Nova"/>
                <a:sym typeface="Proxima Nova"/>
              </a:rPr>
              <a:t>P</a:t>
            </a:r>
            <a:r>
              <a:rPr b="0" i="0" lang="en" sz="15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latin typeface="Proxima Nova"/>
                <a:ea typeface="Proxima Nova"/>
                <a:cs typeface="Proxima Nova"/>
                <a:sym typeface="Proxima Nova"/>
              </a:rPr>
              <a:t> 1, {</a:t>
            </a:r>
            <a:r>
              <a:rPr b="0" i="0" lang="en" sz="1500" u="none" cap="none" strike="noStrike">
                <a:solidFill>
                  <a:schemeClr val="dk1"/>
                </a:solidFill>
                <a:highlight>
                  <a:srgbClr val="A4C2F4"/>
                </a:highlight>
                <a:latin typeface="Proxima Nova"/>
                <a:ea typeface="Proxima Nova"/>
                <a:cs typeface="Proxima Nova"/>
                <a:sym typeface="Proxima Nova"/>
              </a:rPr>
              <a:t>B</a:t>
            </a:r>
            <a:r>
              <a:rPr b="0" i="0" lang="en" sz="15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latin typeface="Proxima Nova"/>
                <a:ea typeface="Proxima Nova"/>
                <a:cs typeface="Proxima Nova"/>
                <a:sym typeface="Proxima Nova"/>
              </a:rPr>
              <a:t> 2, {</a:t>
            </a:r>
            <a:r>
              <a:rPr b="0" i="0" lang="en" sz="1500" u="none" cap="none" strike="noStrike">
                <a:solidFill>
                  <a:schemeClr val="dk1"/>
                </a:solidFill>
                <a:highlight>
                  <a:srgbClr val="EA9999"/>
                </a:highlight>
                <a:latin typeface="Proxima Nova"/>
                <a:ea typeface="Proxima Nova"/>
                <a:cs typeface="Proxima Nova"/>
                <a:sym typeface="Proxima Nova"/>
              </a:rPr>
              <a:t>R</a:t>
            </a:r>
            <a:r>
              <a:rPr b="0" i="0" lang="en" sz="1500" u="none" cap="none" strike="noStrike">
                <a:solidFill>
                  <a:schemeClr val="dk1"/>
                </a:solidFill>
                <a:latin typeface="Proxima Nova"/>
                <a:ea typeface="Proxima Nova"/>
                <a:cs typeface="Proxima Nova"/>
                <a:sym typeface="Proxima Nova"/>
              </a:rPr>
              <a:t>, </a:t>
            </a:r>
            <a:r>
              <a:rPr b="0" i="0" lang="en" sz="1500" u="none" cap="none" strike="noStrike">
                <a:solidFill>
                  <a:schemeClr val="dk1"/>
                </a:solidFill>
                <a:highlight>
                  <a:srgbClr val="FFE599"/>
                </a:highlight>
                <a:latin typeface="Proxima Nova"/>
                <a:ea typeface="Proxima Nova"/>
                <a:cs typeface="Proxima Nova"/>
                <a:sym typeface="Proxima Nova"/>
              </a:rPr>
              <a:t>Y</a:t>
            </a:r>
            <a:r>
              <a:rPr b="0" i="0" lang="en" sz="15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latin typeface="Proxima Nova"/>
                <a:ea typeface="Proxima Nova"/>
                <a:cs typeface="Proxima Nova"/>
                <a:sym typeface="Proxima Nova"/>
              </a:rPr>
              <a:t> 3</a:t>
            </a:r>
            <a:endParaRPr b="0" i="0" sz="15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2" name="Shape 1862"/>
        <p:cNvGrpSpPr/>
        <p:nvPr/>
      </p:nvGrpSpPr>
      <p:grpSpPr>
        <a:xfrm>
          <a:off x="0" y="0"/>
          <a:ext cx="0" cy="0"/>
          <a:chOff x="0" y="0"/>
          <a:chExt cx="0" cy="0"/>
        </a:xfrm>
      </p:grpSpPr>
      <p:sp>
        <p:nvSpPr>
          <p:cNvPr id="1863" name="Google Shape;1863;p100"/>
          <p:cNvSpPr/>
          <p:nvPr/>
        </p:nvSpPr>
        <p:spPr>
          <a:xfrm>
            <a:off x="6206760" y="2485498"/>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100"/>
          <p:cNvSpPr/>
          <p:nvPr/>
        </p:nvSpPr>
        <p:spPr>
          <a:xfrm>
            <a:off x="6206760" y="4147123"/>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100"/>
          <p:cNvSpPr txBox="1"/>
          <p:nvPr/>
        </p:nvSpPr>
        <p:spPr>
          <a:xfrm>
            <a:off x="672014" y="2094786"/>
            <a:ext cx="1199400" cy="354000"/>
          </a:xfrm>
          <a:prstGeom prst="rect">
            <a:avLst/>
          </a:prstGeom>
          <a:noFill/>
          <a:ln>
            <a:noFill/>
          </a:ln>
        </p:spPr>
        <p:txBody>
          <a:bodyPr anchorCtr="0" anchor="t" bIns="0" lIns="0" spcFirstLastPara="1" rIns="0" wrap="square" tIns="0">
            <a:noAutofit/>
          </a:bodyPr>
          <a:lstStyle/>
          <a:p>
            <a:pPr indent="0" lvl="0" marL="7971" marR="0" rtl="0" algn="l">
              <a:lnSpc>
                <a:spcPct val="100000"/>
              </a:lnSpc>
              <a:spcBef>
                <a:spcPts val="0"/>
              </a:spcBef>
              <a:spcAft>
                <a:spcPts val="0"/>
              </a:spcAft>
              <a:buClr>
                <a:srgbClr val="000000"/>
              </a:buClr>
              <a:buSzPts val="2300"/>
              <a:buFont typeface="Calibri"/>
              <a:buNone/>
            </a:pPr>
            <a:r>
              <a:rPr b="0" i="0" lang="en" sz="2300" u="none" cap="none" strike="noStrike">
                <a:solidFill>
                  <a:srgbClr val="000000"/>
                </a:solidFill>
                <a:latin typeface="Proxima Nova"/>
                <a:ea typeface="Proxima Nova"/>
                <a:cs typeface="Proxima Nova"/>
                <a:sym typeface="Proxima Nova"/>
              </a:rPr>
              <a:t>N=6, B=4</a:t>
            </a:r>
            <a:endParaRPr b="0" i="0" sz="2300" u="none" cap="none" strike="noStrike">
              <a:solidFill>
                <a:srgbClr val="000000"/>
              </a:solidFill>
              <a:latin typeface="Proxima Nova"/>
              <a:ea typeface="Proxima Nova"/>
              <a:cs typeface="Proxima Nova"/>
              <a:sym typeface="Proxima Nova"/>
            </a:endParaRPr>
          </a:p>
        </p:txBody>
      </p:sp>
      <p:sp>
        <p:nvSpPr>
          <p:cNvPr id="1866" name="Google Shape;1866;p100"/>
          <p:cNvSpPr/>
          <p:nvPr/>
        </p:nvSpPr>
        <p:spPr>
          <a:xfrm>
            <a:off x="352941" y="2472094"/>
            <a:ext cx="5624271" cy="2511884"/>
          </a:xfrm>
          <a:custGeom>
            <a:rect b="b" l="l" r="r" t="t"/>
            <a:pathLst>
              <a:path extrusionOk="0" h="4761865" w="8006080">
                <a:moveTo>
                  <a:pt x="7291660" y="0"/>
                </a:moveTo>
                <a:lnTo>
                  <a:pt x="714212" y="0"/>
                </a:lnTo>
                <a:lnTo>
                  <a:pt x="665313" y="1647"/>
                </a:lnTo>
                <a:lnTo>
                  <a:pt x="617298" y="6519"/>
                </a:lnTo>
                <a:lnTo>
                  <a:pt x="570273" y="14510"/>
                </a:lnTo>
                <a:lnTo>
                  <a:pt x="524346" y="25512"/>
                </a:lnTo>
                <a:lnTo>
                  <a:pt x="479622" y="39419"/>
                </a:lnTo>
                <a:lnTo>
                  <a:pt x="436208" y="56125"/>
                </a:lnTo>
                <a:lnTo>
                  <a:pt x="394211" y="75524"/>
                </a:lnTo>
                <a:lnTo>
                  <a:pt x="353736" y="97510"/>
                </a:lnTo>
                <a:lnTo>
                  <a:pt x="314889" y="121975"/>
                </a:lnTo>
                <a:lnTo>
                  <a:pt x="277778" y="148813"/>
                </a:lnTo>
                <a:lnTo>
                  <a:pt x="242509" y="177919"/>
                </a:lnTo>
                <a:lnTo>
                  <a:pt x="209188" y="209186"/>
                </a:lnTo>
                <a:lnTo>
                  <a:pt x="177921" y="242507"/>
                </a:lnTo>
                <a:lnTo>
                  <a:pt x="148815" y="277776"/>
                </a:lnTo>
                <a:lnTo>
                  <a:pt x="121976" y="314887"/>
                </a:lnTo>
                <a:lnTo>
                  <a:pt x="97511" y="353733"/>
                </a:lnTo>
                <a:lnTo>
                  <a:pt x="75525" y="394208"/>
                </a:lnTo>
                <a:lnTo>
                  <a:pt x="56126" y="436206"/>
                </a:lnTo>
                <a:lnTo>
                  <a:pt x="39419" y="479620"/>
                </a:lnTo>
                <a:lnTo>
                  <a:pt x="25512" y="524343"/>
                </a:lnTo>
                <a:lnTo>
                  <a:pt x="14510" y="570271"/>
                </a:lnTo>
                <a:lnTo>
                  <a:pt x="6519" y="617295"/>
                </a:lnTo>
                <a:lnTo>
                  <a:pt x="1647" y="665310"/>
                </a:lnTo>
                <a:lnTo>
                  <a:pt x="0" y="714209"/>
                </a:lnTo>
                <a:lnTo>
                  <a:pt x="0" y="4047208"/>
                </a:lnTo>
                <a:lnTo>
                  <a:pt x="1647" y="4096107"/>
                </a:lnTo>
                <a:lnTo>
                  <a:pt x="6519" y="4144122"/>
                </a:lnTo>
                <a:lnTo>
                  <a:pt x="14510" y="4191147"/>
                </a:lnTo>
                <a:lnTo>
                  <a:pt x="25512" y="4237074"/>
                </a:lnTo>
                <a:lnTo>
                  <a:pt x="39419" y="4281798"/>
                </a:lnTo>
                <a:lnTo>
                  <a:pt x="56126" y="4325212"/>
                </a:lnTo>
                <a:lnTo>
                  <a:pt x="75525" y="4367210"/>
                </a:lnTo>
                <a:lnTo>
                  <a:pt x="97511" y="4407685"/>
                </a:lnTo>
                <a:lnTo>
                  <a:pt x="121976" y="4446531"/>
                </a:lnTo>
                <a:lnTo>
                  <a:pt x="148815" y="4483642"/>
                </a:lnTo>
                <a:lnTo>
                  <a:pt x="177921" y="4518912"/>
                </a:lnTo>
                <a:lnTo>
                  <a:pt x="209188" y="4552233"/>
                </a:lnTo>
                <a:lnTo>
                  <a:pt x="242509" y="4583500"/>
                </a:lnTo>
                <a:lnTo>
                  <a:pt x="277778" y="4612606"/>
                </a:lnTo>
                <a:lnTo>
                  <a:pt x="314889" y="4639445"/>
                </a:lnTo>
                <a:lnTo>
                  <a:pt x="353736" y="4663910"/>
                </a:lnTo>
                <a:lnTo>
                  <a:pt x="394211" y="4685896"/>
                </a:lnTo>
                <a:lnTo>
                  <a:pt x="436208" y="4705295"/>
                </a:lnTo>
                <a:lnTo>
                  <a:pt x="479622" y="4722001"/>
                </a:lnTo>
                <a:lnTo>
                  <a:pt x="524346" y="4735909"/>
                </a:lnTo>
                <a:lnTo>
                  <a:pt x="570273" y="4746911"/>
                </a:lnTo>
                <a:lnTo>
                  <a:pt x="617298" y="4754901"/>
                </a:lnTo>
                <a:lnTo>
                  <a:pt x="665313" y="4759774"/>
                </a:lnTo>
                <a:lnTo>
                  <a:pt x="714212" y="4761421"/>
                </a:lnTo>
                <a:lnTo>
                  <a:pt x="7291660" y="4761421"/>
                </a:lnTo>
                <a:lnTo>
                  <a:pt x="7340559" y="4759774"/>
                </a:lnTo>
                <a:lnTo>
                  <a:pt x="7388575" y="4754901"/>
                </a:lnTo>
                <a:lnTo>
                  <a:pt x="7435599" y="4746911"/>
                </a:lnTo>
                <a:lnTo>
                  <a:pt x="7481526" y="4735909"/>
                </a:lnTo>
                <a:lnTo>
                  <a:pt x="7526250" y="4722001"/>
                </a:lnTo>
                <a:lnTo>
                  <a:pt x="7569664" y="4705295"/>
                </a:lnTo>
                <a:lnTo>
                  <a:pt x="7611661" y="4685896"/>
                </a:lnTo>
                <a:lnTo>
                  <a:pt x="7652136" y="4663910"/>
                </a:lnTo>
                <a:lnTo>
                  <a:pt x="7690983" y="4639445"/>
                </a:lnTo>
                <a:lnTo>
                  <a:pt x="7728093" y="4612606"/>
                </a:lnTo>
                <a:lnTo>
                  <a:pt x="7763362" y="4583500"/>
                </a:lnTo>
                <a:lnTo>
                  <a:pt x="7796683" y="4552233"/>
                </a:lnTo>
                <a:lnTo>
                  <a:pt x="7827950" y="4518912"/>
                </a:lnTo>
                <a:lnTo>
                  <a:pt x="7857056" y="4483642"/>
                </a:lnTo>
                <a:lnTo>
                  <a:pt x="7883895" y="4446531"/>
                </a:lnTo>
                <a:lnTo>
                  <a:pt x="7908360" y="4407685"/>
                </a:lnTo>
                <a:lnTo>
                  <a:pt x="7930345" y="4367210"/>
                </a:lnTo>
                <a:lnTo>
                  <a:pt x="7949744" y="4325212"/>
                </a:lnTo>
                <a:lnTo>
                  <a:pt x="7966450" y="4281798"/>
                </a:lnTo>
                <a:lnTo>
                  <a:pt x="7980358" y="4237074"/>
                </a:lnTo>
                <a:lnTo>
                  <a:pt x="7991360" y="4191147"/>
                </a:lnTo>
                <a:lnTo>
                  <a:pt x="7999350" y="4144122"/>
                </a:lnTo>
                <a:lnTo>
                  <a:pt x="8004222" y="4096107"/>
                </a:lnTo>
                <a:lnTo>
                  <a:pt x="8005870" y="4047208"/>
                </a:lnTo>
                <a:lnTo>
                  <a:pt x="8005870" y="714209"/>
                </a:lnTo>
                <a:lnTo>
                  <a:pt x="8004222" y="665310"/>
                </a:lnTo>
                <a:lnTo>
                  <a:pt x="7999350" y="617295"/>
                </a:lnTo>
                <a:lnTo>
                  <a:pt x="7991360" y="570271"/>
                </a:lnTo>
                <a:lnTo>
                  <a:pt x="7980358" y="524343"/>
                </a:lnTo>
                <a:lnTo>
                  <a:pt x="7966450" y="479620"/>
                </a:lnTo>
                <a:lnTo>
                  <a:pt x="7949744" y="436206"/>
                </a:lnTo>
                <a:lnTo>
                  <a:pt x="7930345" y="394208"/>
                </a:lnTo>
                <a:lnTo>
                  <a:pt x="7908360" y="353733"/>
                </a:lnTo>
                <a:lnTo>
                  <a:pt x="7883895" y="314887"/>
                </a:lnTo>
                <a:lnTo>
                  <a:pt x="7857056" y="277776"/>
                </a:lnTo>
                <a:lnTo>
                  <a:pt x="7827950" y="242507"/>
                </a:lnTo>
                <a:lnTo>
                  <a:pt x="7796683" y="209186"/>
                </a:lnTo>
                <a:lnTo>
                  <a:pt x="7763362" y="177919"/>
                </a:lnTo>
                <a:lnTo>
                  <a:pt x="7728093" y="148813"/>
                </a:lnTo>
                <a:lnTo>
                  <a:pt x="7690983" y="121975"/>
                </a:lnTo>
                <a:lnTo>
                  <a:pt x="7652136" y="97510"/>
                </a:lnTo>
                <a:lnTo>
                  <a:pt x="7611661" y="75524"/>
                </a:lnTo>
                <a:lnTo>
                  <a:pt x="7569664" y="56125"/>
                </a:lnTo>
                <a:lnTo>
                  <a:pt x="7526250" y="39419"/>
                </a:lnTo>
                <a:lnTo>
                  <a:pt x="7481526" y="25512"/>
                </a:lnTo>
                <a:lnTo>
                  <a:pt x="7435599" y="14510"/>
                </a:lnTo>
                <a:lnTo>
                  <a:pt x="7388575" y="6519"/>
                </a:lnTo>
                <a:lnTo>
                  <a:pt x="7340559" y="1647"/>
                </a:lnTo>
                <a:lnTo>
                  <a:pt x="7291660" y="0"/>
                </a:lnTo>
                <a:close/>
              </a:path>
            </a:pathLst>
          </a:custGeom>
          <a:solidFill>
            <a:srgbClr val="F5D328">
              <a:alpha val="1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100"/>
          <p:cNvSpPr/>
          <p:nvPr/>
        </p:nvSpPr>
        <p:spPr>
          <a:xfrm>
            <a:off x="567209" y="3308375"/>
            <a:ext cx="1288746" cy="838746"/>
          </a:xfrm>
          <a:custGeom>
            <a:rect b="b" l="l" r="r" t="t"/>
            <a:pathLst>
              <a:path extrusionOk="0" h="1590040" w="1834514">
                <a:moveTo>
                  <a:pt x="1596014" y="0"/>
                </a:moveTo>
                <a:lnTo>
                  <a:pt x="238462" y="0"/>
                </a:lnTo>
                <a:lnTo>
                  <a:pt x="190404" y="4844"/>
                </a:lnTo>
                <a:lnTo>
                  <a:pt x="145642" y="18738"/>
                </a:lnTo>
                <a:lnTo>
                  <a:pt x="105136" y="40724"/>
                </a:lnTo>
                <a:lnTo>
                  <a:pt x="69844" y="69842"/>
                </a:lnTo>
                <a:lnTo>
                  <a:pt x="40725" y="105134"/>
                </a:lnTo>
                <a:lnTo>
                  <a:pt x="18739" y="145641"/>
                </a:lnTo>
                <a:lnTo>
                  <a:pt x="4844" y="190405"/>
                </a:lnTo>
                <a:lnTo>
                  <a:pt x="0" y="238467"/>
                </a:lnTo>
                <a:lnTo>
                  <a:pt x="0" y="1351292"/>
                </a:lnTo>
                <a:lnTo>
                  <a:pt x="4844" y="1399350"/>
                </a:lnTo>
                <a:lnTo>
                  <a:pt x="18739" y="1444111"/>
                </a:lnTo>
                <a:lnTo>
                  <a:pt x="40725" y="1484616"/>
                </a:lnTo>
                <a:lnTo>
                  <a:pt x="69844" y="1519907"/>
                </a:lnTo>
                <a:lnTo>
                  <a:pt x="105136" y="1549024"/>
                </a:lnTo>
                <a:lnTo>
                  <a:pt x="145642" y="1571009"/>
                </a:lnTo>
                <a:lnTo>
                  <a:pt x="190404" y="1584903"/>
                </a:lnTo>
                <a:lnTo>
                  <a:pt x="238462" y="1589747"/>
                </a:lnTo>
                <a:lnTo>
                  <a:pt x="1596014" y="1589747"/>
                </a:lnTo>
                <a:lnTo>
                  <a:pt x="1644072" y="1584903"/>
                </a:lnTo>
                <a:lnTo>
                  <a:pt x="1688835" y="1571009"/>
                </a:lnTo>
                <a:lnTo>
                  <a:pt x="1729342" y="1549024"/>
                </a:lnTo>
                <a:lnTo>
                  <a:pt x="1764635" y="1519907"/>
                </a:lnTo>
                <a:lnTo>
                  <a:pt x="1793754" y="1484616"/>
                </a:lnTo>
                <a:lnTo>
                  <a:pt x="1815741" y="1444111"/>
                </a:lnTo>
                <a:lnTo>
                  <a:pt x="1829637" y="1399350"/>
                </a:lnTo>
                <a:lnTo>
                  <a:pt x="1834481" y="1351292"/>
                </a:lnTo>
                <a:lnTo>
                  <a:pt x="1834481" y="238467"/>
                </a:lnTo>
                <a:lnTo>
                  <a:pt x="1829637" y="190405"/>
                </a:lnTo>
                <a:lnTo>
                  <a:pt x="1815741" y="145641"/>
                </a:lnTo>
                <a:lnTo>
                  <a:pt x="1793754" y="105134"/>
                </a:lnTo>
                <a:lnTo>
                  <a:pt x="1764635" y="69842"/>
                </a:lnTo>
                <a:lnTo>
                  <a:pt x="1729342" y="40724"/>
                </a:lnTo>
                <a:lnTo>
                  <a:pt x="1688835" y="18738"/>
                </a:lnTo>
                <a:lnTo>
                  <a:pt x="1644072" y="4844"/>
                </a:lnTo>
                <a:lnTo>
                  <a:pt x="1596014"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100"/>
          <p:cNvSpPr/>
          <p:nvPr/>
        </p:nvSpPr>
        <p:spPr>
          <a:xfrm>
            <a:off x="4271507" y="2485495"/>
            <a:ext cx="1288747" cy="838746"/>
          </a:xfrm>
          <a:custGeom>
            <a:rect b="b" l="l" r="r" t="t"/>
            <a:pathLst>
              <a:path extrusionOk="0" h="1590039" w="1834515">
                <a:moveTo>
                  <a:pt x="1596021" y="0"/>
                </a:moveTo>
                <a:lnTo>
                  <a:pt x="238467" y="0"/>
                </a:lnTo>
                <a:lnTo>
                  <a:pt x="190405" y="4844"/>
                </a:lnTo>
                <a:lnTo>
                  <a:pt x="145641" y="18738"/>
                </a:lnTo>
                <a:lnTo>
                  <a:pt x="105134" y="40723"/>
                </a:lnTo>
                <a:lnTo>
                  <a:pt x="69842" y="69840"/>
                </a:lnTo>
                <a:lnTo>
                  <a:pt x="40724" y="105130"/>
                </a:lnTo>
                <a:lnTo>
                  <a:pt x="18738" y="145636"/>
                </a:lnTo>
                <a:lnTo>
                  <a:pt x="4844" y="190397"/>
                </a:lnTo>
                <a:lnTo>
                  <a:pt x="0" y="238455"/>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100"/>
          <p:cNvSpPr/>
          <p:nvPr/>
        </p:nvSpPr>
        <p:spPr>
          <a:xfrm>
            <a:off x="4262577" y="3326277"/>
            <a:ext cx="1288747" cy="838746"/>
          </a:xfrm>
          <a:custGeom>
            <a:rect b="b" l="l" r="r" t="t"/>
            <a:pathLst>
              <a:path extrusionOk="0" h="1590040" w="1834515">
                <a:moveTo>
                  <a:pt x="1596021" y="0"/>
                </a:moveTo>
                <a:lnTo>
                  <a:pt x="238467" y="0"/>
                </a:lnTo>
                <a:lnTo>
                  <a:pt x="190405" y="4844"/>
                </a:lnTo>
                <a:lnTo>
                  <a:pt x="145641" y="18738"/>
                </a:lnTo>
                <a:lnTo>
                  <a:pt x="105134" y="40723"/>
                </a:lnTo>
                <a:lnTo>
                  <a:pt x="69842" y="69840"/>
                </a:lnTo>
                <a:lnTo>
                  <a:pt x="40724" y="105130"/>
                </a:lnTo>
                <a:lnTo>
                  <a:pt x="18738" y="145636"/>
                </a:lnTo>
                <a:lnTo>
                  <a:pt x="4844" y="190397"/>
                </a:lnTo>
                <a:lnTo>
                  <a:pt x="0" y="238455"/>
                </a:lnTo>
                <a:lnTo>
                  <a:pt x="0" y="1351280"/>
                </a:lnTo>
                <a:lnTo>
                  <a:pt x="4844" y="1399342"/>
                </a:lnTo>
                <a:lnTo>
                  <a:pt x="18738" y="1444106"/>
                </a:lnTo>
                <a:lnTo>
                  <a:pt x="40724" y="1484613"/>
                </a:lnTo>
                <a:lnTo>
                  <a:pt x="69842" y="1519905"/>
                </a:lnTo>
                <a:lnTo>
                  <a:pt x="105134" y="1549023"/>
                </a:lnTo>
                <a:lnTo>
                  <a:pt x="145641" y="1571009"/>
                </a:lnTo>
                <a:lnTo>
                  <a:pt x="190405" y="1584903"/>
                </a:lnTo>
                <a:lnTo>
                  <a:pt x="238467" y="1589747"/>
                </a:lnTo>
                <a:lnTo>
                  <a:pt x="1596021" y="1589747"/>
                </a:lnTo>
                <a:lnTo>
                  <a:pt x="1644079" y="1584903"/>
                </a:lnTo>
                <a:lnTo>
                  <a:pt x="1688840" y="1571009"/>
                </a:lnTo>
                <a:lnTo>
                  <a:pt x="1729345" y="1549023"/>
                </a:lnTo>
                <a:lnTo>
                  <a:pt x="1764636" y="1519905"/>
                </a:lnTo>
                <a:lnTo>
                  <a:pt x="1793753" y="1484613"/>
                </a:lnTo>
                <a:lnTo>
                  <a:pt x="1815738" y="1444106"/>
                </a:lnTo>
                <a:lnTo>
                  <a:pt x="1829632" y="1399342"/>
                </a:lnTo>
                <a:lnTo>
                  <a:pt x="1834476" y="1351280"/>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100"/>
          <p:cNvSpPr/>
          <p:nvPr/>
        </p:nvSpPr>
        <p:spPr>
          <a:xfrm>
            <a:off x="4253647" y="4167059"/>
            <a:ext cx="1288747" cy="838746"/>
          </a:xfrm>
          <a:custGeom>
            <a:rect b="b" l="l" r="r" t="t"/>
            <a:pathLst>
              <a:path extrusionOk="0" h="1590040" w="1834515">
                <a:moveTo>
                  <a:pt x="1596021" y="0"/>
                </a:moveTo>
                <a:lnTo>
                  <a:pt x="238467" y="0"/>
                </a:lnTo>
                <a:lnTo>
                  <a:pt x="190409" y="4844"/>
                </a:lnTo>
                <a:lnTo>
                  <a:pt x="145646" y="18738"/>
                </a:lnTo>
                <a:lnTo>
                  <a:pt x="105139" y="40723"/>
                </a:lnTo>
                <a:lnTo>
                  <a:pt x="69846" y="69840"/>
                </a:lnTo>
                <a:lnTo>
                  <a:pt x="40727" y="105130"/>
                </a:lnTo>
                <a:lnTo>
                  <a:pt x="18740" y="145636"/>
                </a:lnTo>
                <a:lnTo>
                  <a:pt x="4844" y="190397"/>
                </a:lnTo>
                <a:lnTo>
                  <a:pt x="0" y="238455"/>
                </a:lnTo>
                <a:lnTo>
                  <a:pt x="0" y="1351285"/>
                </a:lnTo>
                <a:lnTo>
                  <a:pt x="4844" y="1399343"/>
                </a:lnTo>
                <a:lnTo>
                  <a:pt x="18740" y="1444105"/>
                </a:lnTo>
                <a:lnTo>
                  <a:pt x="40727" y="1484611"/>
                </a:lnTo>
                <a:lnTo>
                  <a:pt x="69846" y="1519903"/>
                </a:lnTo>
                <a:lnTo>
                  <a:pt x="105139" y="1549022"/>
                </a:lnTo>
                <a:lnTo>
                  <a:pt x="145646" y="1571008"/>
                </a:lnTo>
                <a:lnTo>
                  <a:pt x="190409" y="1584903"/>
                </a:lnTo>
                <a:lnTo>
                  <a:pt x="238467" y="1589747"/>
                </a:lnTo>
                <a:lnTo>
                  <a:pt x="1596021" y="1589747"/>
                </a:lnTo>
                <a:lnTo>
                  <a:pt x="1644079" y="1584903"/>
                </a:lnTo>
                <a:lnTo>
                  <a:pt x="1688840" y="1571008"/>
                </a:lnTo>
                <a:lnTo>
                  <a:pt x="1729345" y="1549022"/>
                </a:lnTo>
                <a:lnTo>
                  <a:pt x="1764636" y="1519903"/>
                </a:lnTo>
                <a:lnTo>
                  <a:pt x="1793753" y="1484611"/>
                </a:lnTo>
                <a:lnTo>
                  <a:pt x="1815738" y="1444105"/>
                </a:lnTo>
                <a:lnTo>
                  <a:pt x="1829632" y="1399343"/>
                </a:lnTo>
                <a:lnTo>
                  <a:pt x="1834476" y="1351285"/>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100"/>
          <p:cNvSpPr/>
          <p:nvPr/>
        </p:nvSpPr>
        <p:spPr>
          <a:xfrm>
            <a:off x="1975612" y="1232698"/>
            <a:ext cx="1288746" cy="838746"/>
          </a:xfrm>
          <a:custGeom>
            <a:rect b="b" l="l" r="r" t="t"/>
            <a:pathLst>
              <a:path extrusionOk="0" h="1590039" w="1834514">
                <a:moveTo>
                  <a:pt x="1596008" y="0"/>
                </a:moveTo>
                <a:lnTo>
                  <a:pt x="238455" y="0"/>
                </a:lnTo>
                <a:lnTo>
                  <a:pt x="190397" y="4844"/>
                </a:lnTo>
                <a:lnTo>
                  <a:pt x="145636" y="18740"/>
                </a:lnTo>
                <a:lnTo>
                  <a:pt x="105130" y="40727"/>
                </a:lnTo>
                <a:lnTo>
                  <a:pt x="69840" y="69846"/>
                </a:lnTo>
                <a:lnTo>
                  <a:pt x="40723" y="105139"/>
                </a:lnTo>
                <a:lnTo>
                  <a:pt x="18738" y="145646"/>
                </a:lnTo>
                <a:lnTo>
                  <a:pt x="4844" y="190409"/>
                </a:lnTo>
                <a:lnTo>
                  <a:pt x="0" y="238467"/>
                </a:lnTo>
                <a:lnTo>
                  <a:pt x="0" y="1351292"/>
                </a:lnTo>
                <a:lnTo>
                  <a:pt x="4844" y="1399350"/>
                </a:lnTo>
                <a:lnTo>
                  <a:pt x="18738" y="1444111"/>
                </a:lnTo>
                <a:lnTo>
                  <a:pt x="40723" y="1484616"/>
                </a:lnTo>
                <a:lnTo>
                  <a:pt x="69840" y="1519907"/>
                </a:lnTo>
                <a:lnTo>
                  <a:pt x="105130" y="1549024"/>
                </a:lnTo>
                <a:lnTo>
                  <a:pt x="145636" y="1571009"/>
                </a:lnTo>
                <a:lnTo>
                  <a:pt x="190397" y="1584903"/>
                </a:lnTo>
                <a:lnTo>
                  <a:pt x="238455" y="1589747"/>
                </a:lnTo>
                <a:lnTo>
                  <a:pt x="1596008" y="1589747"/>
                </a:lnTo>
                <a:lnTo>
                  <a:pt x="1644067" y="1584903"/>
                </a:lnTo>
                <a:lnTo>
                  <a:pt x="1688830" y="1571009"/>
                </a:lnTo>
                <a:lnTo>
                  <a:pt x="1729337" y="1549024"/>
                </a:lnTo>
                <a:lnTo>
                  <a:pt x="1764630" y="1519907"/>
                </a:lnTo>
                <a:lnTo>
                  <a:pt x="1793749" y="1484616"/>
                </a:lnTo>
                <a:lnTo>
                  <a:pt x="1815736" y="1444111"/>
                </a:lnTo>
                <a:lnTo>
                  <a:pt x="1829631" y="1399350"/>
                </a:lnTo>
                <a:lnTo>
                  <a:pt x="1834476" y="1351292"/>
                </a:lnTo>
                <a:lnTo>
                  <a:pt x="1834476" y="238467"/>
                </a:lnTo>
                <a:lnTo>
                  <a:pt x="1829631" y="190409"/>
                </a:lnTo>
                <a:lnTo>
                  <a:pt x="1815736" y="145646"/>
                </a:lnTo>
                <a:lnTo>
                  <a:pt x="1793749" y="105139"/>
                </a:lnTo>
                <a:lnTo>
                  <a:pt x="1764630" y="69846"/>
                </a:lnTo>
                <a:lnTo>
                  <a:pt x="1729337" y="40727"/>
                </a:lnTo>
                <a:lnTo>
                  <a:pt x="1688830" y="18740"/>
                </a:lnTo>
                <a:lnTo>
                  <a:pt x="1644067" y="4844"/>
                </a:lnTo>
                <a:lnTo>
                  <a:pt x="1596008"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100"/>
          <p:cNvSpPr/>
          <p:nvPr/>
        </p:nvSpPr>
        <p:spPr>
          <a:xfrm>
            <a:off x="2100539" y="147589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100"/>
          <p:cNvSpPr/>
          <p:nvPr/>
        </p:nvSpPr>
        <p:spPr>
          <a:xfrm>
            <a:off x="2623033"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100"/>
          <p:cNvSpPr/>
          <p:nvPr/>
        </p:nvSpPr>
        <p:spPr>
          <a:xfrm>
            <a:off x="694113" y="3569453"/>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100"/>
          <p:cNvSpPr/>
          <p:nvPr/>
        </p:nvSpPr>
        <p:spPr>
          <a:xfrm>
            <a:off x="4915866" y="3569465"/>
            <a:ext cx="517461" cy="352381"/>
          </a:xfrm>
          <a:custGeom>
            <a:rect b="b" l="l" r="r" t="t"/>
            <a:pathLst>
              <a:path extrusionOk="0" h="668020" w="736600">
                <a:moveTo>
                  <a:pt x="0" y="0"/>
                </a:moveTo>
                <a:lnTo>
                  <a:pt x="736003" y="0"/>
                </a:lnTo>
                <a:lnTo>
                  <a:pt x="736003"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100"/>
          <p:cNvSpPr/>
          <p:nvPr/>
        </p:nvSpPr>
        <p:spPr>
          <a:xfrm>
            <a:off x="672033" y="1232698"/>
            <a:ext cx="1288746" cy="838746"/>
          </a:xfrm>
          <a:custGeom>
            <a:rect b="b" l="l" r="r" t="t"/>
            <a:pathLst>
              <a:path extrusionOk="0" h="1590039" w="1834514">
                <a:moveTo>
                  <a:pt x="1596016" y="0"/>
                </a:moveTo>
                <a:lnTo>
                  <a:pt x="238462" y="0"/>
                </a:lnTo>
                <a:lnTo>
                  <a:pt x="190404" y="4844"/>
                </a:lnTo>
                <a:lnTo>
                  <a:pt x="145642" y="18740"/>
                </a:lnTo>
                <a:lnTo>
                  <a:pt x="105136" y="40727"/>
                </a:lnTo>
                <a:lnTo>
                  <a:pt x="69844" y="69846"/>
                </a:lnTo>
                <a:lnTo>
                  <a:pt x="40725" y="105139"/>
                </a:lnTo>
                <a:lnTo>
                  <a:pt x="18739" y="145646"/>
                </a:lnTo>
                <a:lnTo>
                  <a:pt x="4844" y="190409"/>
                </a:lnTo>
                <a:lnTo>
                  <a:pt x="0" y="238467"/>
                </a:lnTo>
                <a:lnTo>
                  <a:pt x="0" y="1351292"/>
                </a:lnTo>
                <a:lnTo>
                  <a:pt x="4844" y="1399350"/>
                </a:lnTo>
                <a:lnTo>
                  <a:pt x="18739" y="1444111"/>
                </a:lnTo>
                <a:lnTo>
                  <a:pt x="40725" y="1484616"/>
                </a:lnTo>
                <a:lnTo>
                  <a:pt x="69844" y="1519907"/>
                </a:lnTo>
                <a:lnTo>
                  <a:pt x="105136" y="1549024"/>
                </a:lnTo>
                <a:lnTo>
                  <a:pt x="145642" y="1571009"/>
                </a:lnTo>
                <a:lnTo>
                  <a:pt x="190404" y="1584903"/>
                </a:lnTo>
                <a:lnTo>
                  <a:pt x="238462" y="1589747"/>
                </a:lnTo>
                <a:lnTo>
                  <a:pt x="1596016" y="1589747"/>
                </a:lnTo>
                <a:lnTo>
                  <a:pt x="1644075" y="1584903"/>
                </a:lnTo>
                <a:lnTo>
                  <a:pt x="1688837" y="1571009"/>
                </a:lnTo>
                <a:lnTo>
                  <a:pt x="1729344" y="1549024"/>
                </a:lnTo>
                <a:lnTo>
                  <a:pt x="1764637" y="1519907"/>
                </a:lnTo>
                <a:lnTo>
                  <a:pt x="1793757" y="1484616"/>
                </a:lnTo>
                <a:lnTo>
                  <a:pt x="1815744" y="1444111"/>
                </a:lnTo>
                <a:lnTo>
                  <a:pt x="1829639" y="1399350"/>
                </a:lnTo>
                <a:lnTo>
                  <a:pt x="1834484" y="1351292"/>
                </a:lnTo>
                <a:lnTo>
                  <a:pt x="1834484" y="238467"/>
                </a:lnTo>
                <a:lnTo>
                  <a:pt x="1829639" y="190409"/>
                </a:lnTo>
                <a:lnTo>
                  <a:pt x="1815744" y="145646"/>
                </a:lnTo>
                <a:lnTo>
                  <a:pt x="1793757" y="105139"/>
                </a:lnTo>
                <a:lnTo>
                  <a:pt x="1764637" y="69846"/>
                </a:lnTo>
                <a:lnTo>
                  <a:pt x="1729344" y="40727"/>
                </a:lnTo>
                <a:lnTo>
                  <a:pt x="1688837" y="18740"/>
                </a:lnTo>
                <a:lnTo>
                  <a:pt x="1644075" y="4844"/>
                </a:lnTo>
                <a:lnTo>
                  <a:pt x="1596016"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100"/>
          <p:cNvSpPr/>
          <p:nvPr/>
        </p:nvSpPr>
        <p:spPr>
          <a:xfrm>
            <a:off x="796965"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100"/>
          <p:cNvSpPr/>
          <p:nvPr/>
        </p:nvSpPr>
        <p:spPr>
          <a:xfrm>
            <a:off x="1319459"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100"/>
          <p:cNvSpPr/>
          <p:nvPr/>
        </p:nvSpPr>
        <p:spPr>
          <a:xfrm>
            <a:off x="4398417" y="3569465"/>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10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sz="3000">
                <a:latin typeface="Proxima Nova"/>
                <a:ea typeface="Proxima Nova"/>
                <a:cs typeface="Proxima Nova"/>
                <a:sym typeface="Proxima Nova"/>
              </a:rPr>
              <a:t>External Hashing Example: Pass 1</a:t>
            </a:r>
            <a:endParaRPr sz="3000">
              <a:latin typeface="Proxima Nova"/>
              <a:ea typeface="Proxima Nova"/>
              <a:cs typeface="Proxima Nova"/>
              <a:sym typeface="Proxima Nova"/>
            </a:endParaRPr>
          </a:p>
        </p:txBody>
      </p:sp>
      <p:sp>
        <p:nvSpPr>
          <p:cNvPr id="1881" name="Google Shape;1881;p100"/>
          <p:cNvSpPr/>
          <p:nvPr/>
        </p:nvSpPr>
        <p:spPr>
          <a:xfrm>
            <a:off x="6333650" y="4390315"/>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DCBD23">
              <a:alpha val="9372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100"/>
          <p:cNvSpPr/>
          <p:nvPr/>
        </p:nvSpPr>
        <p:spPr>
          <a:xfrm>
            <a:off x="6333673" y="27286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100"/>
          <p:cNvSpPr/>
          <p:nvPr/>
        </p:nvSpPr>
        <p:spPr>
          <a:xfrm>
            <a:off x="6851119" y="2728690"/>
            <a:ext cx="517462" cy="352381"/>
          </a:xfrm>
          <a:custGeom>
            <a:rect b="b" l="l" r="r" t="t"/>
            <a:pathLst>
              <a:path extrusionOk="0" h="668020" w="736600">
                <a:moveTo>
                  <a:pt x="0" y="0"/>
                </a:moveTo>
                <a:lnTo>
                  <a:pt x="736003" y="0"/>
                </a:lnTo>
                <a:lnTo>
                  <a:pt x="736003"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100"/>
          <p:cNvSpPr/>
          <p:nvPr/>
        </p:nvSpPr>
        <p:spPr>
          <a:xfrm>
            <a:off x="4398423" y="2729703"/>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100"/>
          <p:cNvSpPr/>
          <p:nvPr/>
        </p:nvSpPr>
        <p:spPr>
          <a:xfrm>
            <a:off x="6851114" y="4390303"/>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100"/>
          <p:cNvSpPr txBox="1"/>
          <p:nvPr/>
        </p:nvSpPr>
        <p:spPr>
          <a:xfrm>
            <a:off x="1871425" y="2071500"/>
            <a:ext cx="4105800" cy="414000"/>
          </a:xfrm>
          <a:prstGeom prst="rect">
            <a:avLst/>
          </a:prstGeom>
          <a:noFill/>
          <a:ln>
            <a:noFill/>
          </a:ln>
        </p:spPr>
        <p:txBody>
          <a:bodyPr anchorCtr="0" anchor="ctr" bIns="0" lIns="0" spcFirstLastPara="1" rIns="0" wrap="square" tIns="0">
            <a:noAutofit/>
          </a:bodyPr>
          <a:lstStyle/>
          <a:p>
            <a:pPr indent="0" lvl="0" marL="0" marR="3188" rtl="0" algn="ctr">
              <a:lnSpc>
                <a:spcPct val="100699"/>
              </a:lnSpc>
              <a:spcBef>
                <a:spcPts val="0"/>
              </a:spcBef>
              <a:spcAft>
                <a:spcPts val="0"/>
              </a:spcAft>
              <a:buClr>
                <a:schemeClr val="dk1"/>
              </a:buClr>
              <a:buSzPts val="1500"/>
              <a:buFont typeface="Calibri"/>
              <a:buNone/>
            </a:pPr>
            <a:r>
              <a:rPr b="0" i="0" lang="en" sz="1500" u="none" cap="none" strike="noStrike">
                <a:solidFill>
                  <a:schemeClr val="dk1"/>
                </a:solidFill>
                <a:latin typeface="Proxima Nova"/>
                <a:ea typeface="Proxima Nova"/>
                <a:cs typeface="Proxima Nova"/>
                <a:sym typeface="Proxima Nova"/>
              </a:rPr>
              <a:t>Our hash function: {</a:t>
            </a:r>
            <a:r>
              <a:rPr b="0" i="0" lang="en" sz="1500" u="none" cap="none" strike="noStrike">
                <a:solidFill>
                  <a:schemeClr val="dk1"/>
                </a:solidFill>
                <a:highlight>
                  <a:srgbClr val="B6D7A8"/>
                </a:highlight>
                <a:latin typeface="Proxima Nova"/>
                <a:ea typeface="Proxima Nova"/>
                <a:cs typeface="Proxima Nova"/>
                <a:sym typeface="Proxima Nova"/>
              </a:rPr>
              <a:t>G</a:t>
            </a:r>
            <a:r>
              <a:rPr b="0" i="0" lang="en" sz="15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highlight>
                  <a:srgbClr val="B4A7D6"/>
                </a:highlight>
                <a:latin typeface="Proxima Nova"/>
                <a:ea typeface="Proxima Nova"/>
                <a:cs typeface="Proxima Nova"/>
                <a:sym typeface="Proxima Nova"/>
              </a:rPr>
              <a:t>P</a:t>
            </a:r>
            <a:r>
              <a:rPr b="0" i="0" lang="en" sz="15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latin typeface="Proxima Nova"/>
                <a:ea typeface="Proxima Nova"/>
                <a:cs typeface="Proxima Nova"/>
                <a:sym typeface="Proxima Nova"/>
              </a:rPr>
              <a:t> 1, {</a:t>
            </a:r>
            <a:r>
              <a:rPr b="0" i="0" lang="en" sz="1500" u="none" cap="none" strike="noStrike">
                <a:solidFill>
                  <a:schemeClr val="dk1"/>
                </a:solidFill>
                <a:highlight>
                  <a:srgbClr val="A4C2F4"/>
                </a:highlight>
                <a:latin typeface="Proxima Nova"/>
                <a:ea typeface="Proxima Nova"/>
                <a:cs typeface="Proxima Nova"/>
                <a:sym typeface="Proxima Nova"/>
              </a:rPr>
              <a:t>B</a:t>
            </a:r>
            <a:r>
              <a:rPr b="0" i="0" lang="en" sz="15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latin typeface="Proxima Nova"/>
                <a:ea typeface="Proxima Nova"/>
                <a:cs typeface="Proxima Nova"/>
                <a:sym typeface="Proxima Nova"/>
              </a:rPr>
              <a:t> 2, {</a:t>
            </a:r>
            <a:r>
              <a:rPr b="0" i="0" lang="en" sz="1500" u="none" cap="none" strike="noStrike">
                <a:solidFill>
                  <a:schemeClr val="dk1"/>
                </a:solidFill>
                <a:highlight>
                  <a:srgbClr val="EA9999"/>
                </a:highlight>
                <a:latin typeface="Proxima Nova"/>
                <a:ea typeface="Proxima Nova"/>
                <a:cs typeface="Proxima Nova"/>
                <a:sym typeface="Proxima Nova"/>
              </a:rPr>
              <a:t>R</a:t>
            </a:r>
            <a:r>
              <a:rPr b="0" i="0" lang="en" sz="1500" u="none" cap="none" strike="noStrike">
                <a:solidFill>
                  <a:schemeClr val="dk1"/>
                </a:solidFill>
                <a:latin typeface="Proxima Nova"/>
                <a:ea typeface="Proxima Nova"/>
                <a:cs typeface="Proxima Nova"/>
                <a:sym typeface="Proxima Nova"/>
              </a:rPr>
              <a:t>, </a:t>
            </a:r>
            <a:r>
              <a:rPr b="0" i="0" lang="en" sz="1500" u="none" cap="none" strike="noStrike">
                <a:solidFill>
                  <a:schemeClr val="dk1"/>
                </a:solidFill>
                <a:highlight>
                  <a:srgbClr val="FFE599"/>
                </a:highlight>
                <a:latin typeface="Proxima Nova"/>
                <a:ea typeface="Proxima Nova"/>
                <a:cs typeface="Proxima Nova"/>
                <a:sym typeface="Proxima Nova"/>
              </a:rPr>
              <a:t>Y</a:t>
            </a:r>
            <a:r>
              <a:rPr b="0" i="0" lang="en" sz="15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latin typeface="Proxima Nova"/>
                <a:ea typeface="Proxima Nova"/>
                <a:cs typeface="Proxima Nova"/>
                <a:sym typeface="Proxima Nova"/>
              </a:rPr>
              <a:t> 3</a:t>
            </a:r>
            <a:endParaRPr b="0" i="0" sz="15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0" name="Shape 1890"/>
        <p:cNvGrpSpPr/>
        <p:nvPr/>
      </p:nvGrpSpPr>
      <p:grpSpPr>
        <a:xfrm>
          <a:off x="0" y="0"/>
          <a:ext cx="0" cy="0"/>
          <a:chOff x="0" y="0"/>
          <a:chExt cx="0" cy="0"/>
        </a:xfrm>
      </p:grpSpPr>
      <p:sp>
        <p:nvSpPr>
          <p:cNvPr id="1891" name="Google Shape;1891;p101"/>
          <p:cNvSpPr/>
          <p:nvPr/>
        </p:nvSpPr>
        <p:spPr>
          <a:xfrm>
            <a:off x="6206760" y="3316323"/>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101"/>
          <p:cNvSpPr/>
          <p:nvPr/>
        </p:nvSpPr>
        <p:spPr>
          <a:xfrm>
            <a:off x="6206760" y="2485498"/>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101"/>
          <p:cNvSpPr/>
          <p:nvPr/>
        </p:nvSpPr>
        <p:spPr>
          <a:xfrm>
            <a:off x="6206760" y="4147123"/>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101"/>
          <p:cNvSpPr txBox="1"/>
          <p:nvPr/>
        </p:nvSpPr>
        <p:spPr>
          <a:xfrm>
            <a:off x="672014" y="2094786"/>
            <a:ext cx="1199400" cy="354000"/>
          </a:xfrm>
          <a:prstGeom prst="rect">
            <a:avLst/>
          </a:prstGeom>
          <a:noFill/>
          <a:ln>
            <a:noFill/>
          </a:ln>
        </p:spPr>
        <p:txBody>
          <a:bodyPr anchorCtr="0" anchor="t" bIns="0" lIns="0" spcFirstLastPara="1" rIns="0" wrap="square" tIns="0">
            <a:noAutofit/>
          </a:bodyPr>
          <a:lstStyle/>
          <a:p>
            <a:pPr indent="0" lvl="0" marL="7971" marR="0" rtl="0" algn="l">
              <a:lnSpc>
                <a:spcPct val="100000"/>
              </a:lnSpc>
              <a:spcBef>
                <a:spcPts val="0"/>
              </a:spcBef>
              <a:spcAft>
                <a:spcPts val="0"/>
              </a:spcAft>
              <a:buClr>
                <a:srgbClr val="000000"/>
              </a:buClr>
              <a:buSzPts val="2300"/>
              <a:buFont typeface="Calibri"/>
              <a:buNone/>
            </a:pPr>
            <a:r>
              <a:rPr b="0" i="0" lang="en" sz="2300" u="none" cap="none" strike="noStrike">
                <a:solidFill>
                  <a:srgbClr val="000000"/>
                </a:solidFill>
                <a:latin typeface="Proxima Nova"/>
                <a:ea typeface="Proxima Nova"/>
                <a:cs typeface="Proxima Nova"/>
                <a:sym typeface="Proxima Nova"/>
              </a:rPr>
              <a:t>N=6, B=4</a:t>
            </a:r>
            <a:endParaRPr b="0" i="0" sz="2300" u="none" cap="none" strike="noStrike">
              <a:solidFill>
                <a:srgbClr val="000000"/>
              </a:solidFill>
              <a:latin typeface="Proxima Nova"/>
              <a:ea typeface="Proxima Nova"/>
              <a:cs typeface="Proxima Nova"/>
              <a:sym typeface="Proxima Nova"/>
            </a:endParaRPr>
          </a:p>
        </p:txBody>
      </p:sp>
      <p:sp>
        <p:nvSpPr>
          <p:cNvPr id="1895" name="Google Shape;1895;p101"/>
          <p:cNvSpPr/>
          <p:nvPr/>
        </p:nvSpPr>
        <p:spPr>
          <a:xfrm>
            <a:off x="352941" y="2472094"/>
            <a:ext cx="5624271" cy="2511884"/>
          </a:xfrm>
          <a:custGeom>
            <a:rect b="b" l="l" r="r" t="t"/>
            <a:pathLst>
              <a:path extrusionOk="0" h="4761865" w="8006080">
                <a:moveTo>
                  <a:pt x="7291660" y="0"/>
                </a:moveTo>
                <a:lnTo>
                  <a:pt x="714212" y="0"/>
                </a:lnTo>
                <a:lnTo>
                  <a:pt x="665313" y="1647"/>
                </a:lnTo>
                <a:lnTo>
                  <a:pt x="617298" y="6519"/>
                </a:lnTo>
                <a:lnTo>
                  <a:pt x="570273" y="14510"/>
                </a:lnTo>
                <a:lnTo>
                  <a:pt x="524346" y="25512"/>
                </a:lnTo>
                <a:lnTo>
                  <a:pt x="479622" y="39419"/>
                </a:lnTo>
                <a:lnTo>
                  <a:pt x="436208" y="56125"/>
                </a:lnTo>
                <a:lnTo>
                  <a:pt x="394211" y="75524"/>
                </a:lnTo>
                <a:lnTo>
                  <a:pt x="353736" y="97510"/>
                </a:lnTo>
                <a:lnTo>
                  <a:pt x="314889" y="121975"/>
                </a:lnTo>
                <a:lnTo>
                  <a:pt x="277778" y="148813"/>
                </a:lnTo>
                <a:lnTo>
                  <a:pt x="242509" y="177919"/>
                </a:lnTo>
                <a:lnTo>
                  <a:pt x="209188" y="209186"/>
                </a:lnTo>
                <a:lnTo>
                  <a:pt x="177921" y="242507"/>
                </a:lnTo>
                <a:lnTo>
                  <a:pt x="148815" y="277776"/>
                </a:lnTo>
                <a:lnTo>
                  <a:pt x="121976" y="314887"/>
                </a:lnTo>
                <a:lnTo>
                  <a:pt x="97511" y="353733"/>
                </a:lnTo>
                <a:lnTo>
                  <a:pt x="75525" y="394208"/>
                </a:lnTo>
                <a:lnTo>
                  <a:pt x="56126" y="436206"/>
                </a:lnTo>
                <a:lnTo>
                  <a:pt x="39419" y="479620"/>
                </a:lnTo>
                <a:lnTo>
                  <a:pt x="25512" y="524343"/>
                </a:lnTo>
                <a:lnTo>
                  <a:pt x="14510" y="570271"/>
                </a:lnTo>
                <a:lnTo>
                  <a:pt x="6519" y="617295"/>
                </a:lnTo>
                <a:lnTo>
                  <a:pt x="1647" y="665310"/>
                </a:lnTo>
                <a:lnTo>
                  <a:pt x="0" y="714209"/>
                </a:lnTo>
                <a:lnTo>
                  <a:pt x="0" y="4047208"/>
                </a:lnTo>
                <a:lnTo>
                  <a:pt x="1647" y="4096107"/>
                </a:lnTo>
                <a:lnTo>
                  <a:pt x="6519" y="4144122"/>
                </a:lnTo>
                <a:lnTo>
                  <a:pt x="14510" y="4191147"/>
                </a:lnTo>
                <a:lnTo>
                  <a:pt x="25512" y="4237074"/>
                </a:lnTo>
                <a:lnTo>
                  <a:pt x="39419" y="4281798"/>
                </a:lnTo>
                <a:lnTo>
                  <a:pt x="56126" y="4325212"/>
                </a:lnTo>
                <a:lnTo>
                  <a:pt x="75525" y="4367210"/>
                </a:lnTo>
                <a:lnTo>
                  <a:pt x="97511" y="4407685"/>
                </a:lnTo>
                <a:lnTo>
                  <a:pt x="121976" y="4446531"/>
                </a:lnTo>
                <a:lnTo>
                  <a:pt x="148815" y="4483642"/>
                </a:lnTo>
                <a:lnTo>
                  <a:pt x="177921" y="4518912"/>
                </a:lnTo>
                <a:lnTo>
                  <a:pt x="209188" y="4552233"/>
                </a:lnTo>
                <a:lnTo>
                  <a:pt x="242509" y="4583500"/>
                </a:lnTo>
                <a:lnTo>
                  <a:pt x="277778" y="4612606"/>
                </a:lnTo>
                <a:lnTo>
                  <a:pt x="314889" y="4639445"/>
                </a:lnTo>
                <a:lnTo>
                  <a:pt x="353736" y="4663910"/>
                </a:lnTo>
                <a:lnTo>
                  <a:pt x="394211" y="4685896"/>
                </a:lnTo>
                <a:lnTo>
                  <a:pt x="436208" y="4705295"/>
                </a:lnTo>
                <a:lnTo>
                  <a:pt x="479622" y="4722001"/>
                </a:lnTo>
                <a:lnTo>
                  <a:pt x="524346" y="4735909"/>
                </a:lnTo>
                <a:lnTo>
                  <a:pt x="570273" y="4746911"/>
                </a:lnTo>
                <a:lnTo>
                  <a:pt x="617298" y="4754901"/>
                </a:lnTo>
                <a:lnTo>
                  <a:pt x="665313" y="4759774"/>
                </a:lnTo>
                <a:lnTo>
                  <a:pt x="714212" y="4761421"/>
                </a:lnTo>
                <a:lnTo>
                  <a:pt x="7291660" y="4761421"/>
                </a:lnTo>
                <a:lnTo>
                  <a:pt x="7340559" y="4759774"/>
                </a:lnTo>
                <a:lnTo>
                  <a:pt x="7388575" y="4754901"/>
                </a:lnTo>
                <a:lnTo>
                  <a:pt x="7435599" y="4746911"/>
                </a:lnTo>
                <a:lnTo>
                  <a:pt x="7481526" y="4735909"/>
                </a:lnTo>
                <a:lnTo>
                  <a:pt x="7526250" y="4722001"/>
                </a:lnTo>
                <a:lnTo>
                  <a:pt x="7569664" y="4705295"/>
                </a:lnTo>
                <a:lnTo>
                  <a:pt x="7611661" y="4685896"/>
                </a:lnTo>
                <a:lnTo>
                  <a:pt x="7652136" y="4663910"/>
                </a:lnTo>
                <a:lnTo>
                  <a:pt x="7690983" y="4639445"/>
                </a:lnTo>
                <a:lnTo>
                  <a:pt x="7728093" y="4612606"/>
                </a:lnTo>
                <a:lnTo>
                  <a:pt x="7763362" y="4583500"/>
                </a:lnTo>
                <a:lnTo>
                  <a:pt x="7796683" y="4552233"/>
                </a:lnTo>
                <a:lnTo>
                  <a:pt x="7827950" y="4518912"/>
                </a:lnTo>
                <a:lnTo>
                  <a:pt x="7857056" y="4483642"/>
                </a:lnTo>
                <a:lnTo>
                  <a:pt x="7883895" y="4446531"/>
                </a:lnTo>
                <a:lnTo>
                  <a:pt x="7908360" y="4407685"/>
                </a:lnTo>
                <a:lnTo>
                  <a:pt x="7930345" y="4367210"/>
                </a:lnTo>
                <a:lnTo>
                  <a:pt x="7949744" y="4325212"/>
                </a:lnTo>
                <a:lnTo>
                  <a:pt x="7966450" y="4281798"/>
                </a:lnTo>
                <a:lnTo>
                  <a:pt x="7980358" y="4237074"/>
                </a:lnTo>
                <a:lnTo>
                  <a:pt x="7991360" y="4191147"/>
                </a:lnTo>
                <a:lnTo>
                  <a:pt x="7999350" y="4144122"/>
                </a:lnTo>
                <a:lnTo>
                  <a:pt x="8004222" y="4096107"/>
                </a:lnTo>
                <a:lnTo>
                  <a:pt x="8005870" y="4047208"/>
                </a:lnTo>
                <a:lnTo>
                  <a:pt x="8005870" y="714209"/>
                </a:lnTo>
                <a:lnTo>
                  <a:pt x="8004222" y="665310"/>
                </a:lnTo>
                <a:lnTo>
                  <a:pt x="7999350" y="617295"/>
                </a:lnTo>
                <a:lnTo>
                  <a:pt x="7991360" y="570271"/>
                </a:lnTo>
                <a:lnTo>
                  <a:pt x="7980358" y="524343"/>
                </a:lnTo>
                <a:lnTo>
                  <a:pt x="7966450" y="479620"/>
                </a:lnTo>
                <a:lnTo>
                  <a:pt x="7949744" y="436206"/>
                </a:lnTo>
                <a:lnTo>
                  <a:pt x="7930345" y="394208"/>
                </a:lnTo>
                <a:lnTo>
                  <a:pt x="7908360" y="353733"/>
                </a:lnTo>
                <a:lnTo>
                  <a:pt x="7883895" y="314887"/>
                </a:lnTo>
                <a:lnTo>
                  <a:pt x="7857056" y="277776"/>
                </a:lnTo>
                <a:lnTo>
                  <a:pt x="7827950" y="242507"/>
                </a:lnTo>
                <a:lnTo>
                  <a:pt x="7796683" y="209186"/>
                </a:lnTo>
                <a:lnTo>
                  <a:pt x="7763362" y="177919"/>
                </a:lnTo>
                <a:lnTo>
                  <a:pt x="7728093" y="148813"/>
                </a:lnTo>
                <a:lnTo>
                  <a:pt x="7690983" y="121975"/>
                </a:lnTo>
                <a:lnTo>
                  <a:pt x="7652136" y="97510"/>
                </a:lnTo>
                <a:lnTo>
                  <a:pt x="7611661" y="75524"/>
                </a:lnTo>
                <a:lnTo>
                  <a:pt x="7569664" y="56125"/>
                </a:lnTo>
                <a:lnTo>
                  <a:pt x="7526250" y="39419"/>
                </a:lnTo>
                <a:lnTo>
                  <a:pt x="7481526" y="25512"/>
                </a:lnTo>
                <a:lnTo>
                  <a:pt x="7435599" y="14510"/>
                </a:lnTo>
                <a:lnTo>
                  <a:pt x="7388575" y="6519"/>
                </a:lnTo>
                <a:lnTo>
                  <a:pt x="7340559" y="1647"/>
                </a:lnTo>
                <a:lnTo>
                  <a:pt x="7291660" y="0"/>
                </a:lnTo>
                <a:close/>
              </a:path>
            </a:pathLst>
          </a:custGeom>
          <a:solidFill>
            <a:srgbClr val="F5D328">
              <a:alpha val="1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101"/>
          <p:cNvSpPr/>
          <p:nvPr/>
        </p:nvSpPr>
        <p:spPr>
          <a:xfrm>
            <a:off x="567209" y="3308375"/>
            <a:ext cx="1288746" cy="838746"/>
          </a:xfrm>
          <a:custGeom>
            <a:rect b="b" l="l" r="r" t="t"/>
            <a:pathLst>
              <a:path extrusionOk="0" h="1590040" w="1834514">
                <a:moveTo>
                  <a:pt x="1596014" y="0"/>
                </a:moveTo>
                <a:lnTo>
                  <a:pt x="238462" y="0"/>
                </a:lnTo>
                <a:lnTo>
                  <a:pt x="190404" y="4844"/>
                </a:lnTo>
                <a:lnTo>
                  <a:pt x="145642" y="18738"/>
                </a:lnTo>
                <a:lnTo>
                  <a:pt x="105136" y="40724"/>
                </a:lnTo>
                <a:lnTo>
                  <a:pt x="69844" y="69842"/>
                </a:lnTo>
                <a:lnTo>
                  <a:pt x="40725" y="105134"/>
                </a:lnTo>
                <a:lnTo>
                  <a:pt x="18739" y="145641"/>
                </a:lnTo>
                <a:lnTo>
                  <a:pt x="4844" y="190405"/>
                </a:lnTo>
                <a:lnTo>
                  <a:pt x="0" y="238467"/>
                </a:lnTo>
                <a:lnTo>
                  <a:pt x="0" y="1351292"/>
                </a:lnTo>
                <a:lnTo>
                  <a:pt x="4844" y="1399350"/>
                </a:lnTo>
                <a:lnTo>
                  <a:pt x="18739" y="1444111"/>
                </a:lnTo>
                <a:lnTo>
                  <a:pt x="40725" y="1484616"/>
                </a:lnTo>
                <a:lnTo>
                  <a:pt x="69844" y="1519907"/>
                </a:lnTo>
                <a:lnTo>
                  <a:pt x="105136" y="1549024"/>
                </a:lnTo>
                <a:lnTo>
                  <a:pt x="145642" y="1571009"/>
                </a:lnTo>
                <a:lnTo>
                  <a:pt x="190404" y="1584903"/>
                </a:lnTo>
                <a:lnTo>
                  <a:pt x="238462" y="1589747"/>
                </a:lnTo>
                <a:lnTo>
                  <a:pt x="1596014" y="1589747"/>
                </a:lnTo>
                <a:lnTo>
                  <a:pt x="1644072" y="1584903"/>
                </a:lnTo>
                <a:lnTo>
                  <a:pt x="1688835" y="1571009"/>
                </a:lnTo>
                <a:lnTo>
                  <a:pt x="1729342" y="1549024"/>
                </a:lnTo>
                <a:lnTo>
                  <a:pt x="1764635" y="1519907"/>
                </a:lnTo>
                <a:lnTo>
                  <a:pt x="1793754" y="1484616"/>
                </a:lnTo>
                <a:lnTo>
                  <a:pt x="1815741" y="1444111"/>
                </a:lnTo>
                <a:lnTo>
                  <a:pt x="1829637" y="1399350"/>
                </a:lnTo>
                <a:lnTo>
                  <a:pt x="1834481" y="1351292"/>
                </a:lnTo>
                <a:lnTo>
                  <a:pt x="1834481" y="238467"/>
                </a:lnTo>
                <a:lnTo>
                  <a:pt x="1829637" y="190405"/>
                </a:lnTo>
                <a:lnTo>
                  <a:pt x="1815741" y="145641"/>
                </a:lnTo>
                <a:lnTo>
                  <a:pt x="1793754" y="105134"/>
                </a:lnTo>
                <a:lnTo>
                  <a:pt x="1764635" y="69842"/>
                </a:lnTo>
                <a:lnTo>
                  <a:pt x="1729342" y="40724"/>
                </a:lnTo>
                <a:lnTo>
                  <a:pt x="1688835" y="18738"/>
                </a:lnTo>
                <a:lnTo>
                  <a:pt x="1644072" y="4844"/>
                </a:lnTo>
                <a:lnTo>
                  <a:pt x="1596014"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101"/>
          <p:cNvSpPr/>
          <p:nvPr/>
        </p:nvSpPr>
        <p:spPr>
          <a:xfrm>
            <a:off x="4271507" y="2485495"/>
            <a:ext cx="1288747" cy="838746"/>
          </a:xfrm>
          <a:custGeom>
            <a:rect b="b" l="l" r="r" t="t"/>
            <a:pathLst>
              <a:path extrusionOk="0" h="1590039" w="1834515">
                <a:moveTo>
                  <a:pt x="1596021" y="0"/>
                </a:moveTo>
                <a:lnTo>
                  <a:pt x="238467" y="0"/>
                </a:lnTo>
                <a:lnTo>
                  <a:pt x="190405" y="4844"/>
                </a:lnTo>
                <a:lnTo>
                  <a:pt x="145641" y="18738"/>
                </a:lnTo>
                <a:lnTo>
                  <a:pt x="105134" y="40723"/>
                </a:lnTo>
                <a:lnTo>
                  <a:pt x="69842" y="69840"/>
                </a:lnTo>
                <a:lnTo>
                  <a:pt x="40724" y="105130"/>
                </a:lnTo>
                <a:lnTo>
                  <a:pt x="18738" y="145636"/>
                </a:lnTo>
                <a:lnTo>
                  <a:pt x="4844" y="190397"/>
                </a:lnTo>
                <a:lnTo>
                  <a:pt x="0" y="238455"/>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101"/>
          <p:cNvSpPr/>
          <p:nvPr/>
        </p:nvSpPr>
        <p:spPr>
          <a:xfrm>
            <a:off x="4262577" y="3326277"/>
            <a:ext cx="1288747" cy="838746"/>
          </a:xfrm>
          <a:custGeom>
            <a:rect b="b" l="l" r="r" t="t"/>
            <a:pathLst>
              <a:path extrusionOk="0" h="1590040" w="1834515">
                <a:moveTo>
                  <a:pt x="1596021" y="0"/>
                </a:moveTo>
                <a:lnTo>
                  <a:pt x="238467" y="0"/>
                </a:lnTo>
                <a:lnTo>
                  <a:pt x="190405" y="4844"/>
                </a:lnTo>
                <a:lnTo>
                  <a:pt x="145641" y="18738"/>
                </a:lnTo>
                <a:lnTo>
                  <a:pt x="105134" y="40723"/>
                </a:lnTo>
                <a:lnTo>
                  <a:pt x="69842" y="69840"/>
                </a:lnTo>
                <a:lnTo>
                  <a:pt x="40724" y="105130"/>
                </a:lnTo>
                <a:lnTo>
                  <a:pt x="18738" y="145636"/>
                </a:lnTo>
                <a:lnTo>
                  <a:pt x="4844" y="190397"/>
                </a:lnTo>
                <a:lnTo>
                  <a:pt x="0" y="238455"/>
                </a:lnTo>
                <a:lnTo>
                  <a:pt x="0" y="1351280"/>
                </a:lnTo>
                <a:lnTo>
                  <a:pt x="4844" y="1399342"/>
                </a:lnTo>
                <a:lnTo>
                  <a:pt x="18738" y="1444106"/>
                </a:lnTo>
                <a:lnTo>
                  <a:pt x="40724" y="1484613"/>
                </a:lnTo>
                <a:lnTo>
                  <a:pt x="69842" y="1519905"/>
                </a:lnTo>
                <a:lnTo>
                  <a:pt x="105134" y="1549023"/>
                </a:lnTo>
                <a:lnTo>
                  <a:pt x="145641" y="1571009"/>
                </a:lnTo>
                <a:lnTo>
                  <a:pt x="190405" y="1584903"/>
                </a:lnTo>
                <a:lnTo>
                  <a:pt x="238467" y="1589747"/>
                </a:lnTo>
                <a:lnTo>
                  <a:pt x="1596021" y="1589747"/>
                </a:lnTo>
                <a:lnTo>
                  <a:pt x="1644079" y="1584903"/>
                </a:lnTo>
                <a:lnTo>
                  <a:pt x="1688840" y="1571009"/>
                </a:lnTo>
                <a:lnTo>
                  <a:pt x="1729345" y="1549023"/>
                </a:lnTo>
                <a:lnTo>
                  <a:pt x="1764636" y="1519905"/>
                </a:lnTo>
                <a:lnTo>
                  <a:pt x="1793753" y="1484613"/>
                </a:lnTo>
                <a:lnTo>
                  <a:pt x="1815738" y="1444106"/>
                </a:lnTo>
                <a:lnTo>
                  <a:pt x="1829632" y="1399342"/>
                </a:lnTo>
                <a:lnTo>
                  <a:pt x="1834476" y="1351280"/>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101"/>
          <p:cNvSpPr/>
          <p:nvPr/>
        </p:nvSpPr>
        <p:spPr>
          <a:xfrm>
            <a:off x="4253647" y="4167059"/>
            <a:ext cx="1288747" cy="838746"/>
          </a:xfrm>
          <a:custGeom>
            <a:rect b="b" l="l" r="r" t="t"/>
            <a:pathLst>
              <a:path extrusionOk="0" h="1590040" w="1834515">
                <a:moveTo>
                  <a:pt x="1596021" y="0"/>
                </a:moveTo>
                <a:lnTo>
                  <a:pt x="238467" y="0"/>
                </a:lnTo>
                <a:lnTo>
                  <a:pt x="190409" y="4844"/>
                </a:lnTo>
                <a:lnTo>
                  <a:pt x="145646" y="18738"/>
                </a:lnTo>
                <a:lnTo>
                  <a:pt x="105139" y="40723"/>
                </a:lnTo>
                <a:lnTo>
                  <a:pt x="69846" y="69840"/>
                </a:lnTo>
                <a:lnTo>
                  <a:pt x="40727" y="105130"/>
                </a:lnTo>
                <a:lnTo>
                  <a:pt x="18740" y="145636"/>
                </a:lnTo>
                <a:lnTo>
                  <a:pt x="4844" y="190397"/>
                </a:lnTo>
                <a:lnTo>
                  <a:pt x="0" y="238455"/>
                </a:lnTo>
                <a:lnTo>
                  <a:pt x="0" y="1351285"/>
                </a:lnTo>
                <a:lnTo>
                  <a:pt x="4844" y="1399343"/>
                </a:lnTo>
                <a:lnTo>
                  <a:pt x="18740" y="1444105"/>
                </a:lnTo>
                <a:lnTo>
                  <a:pt x="40727" y="1484611"/>
                </a:lnTo>
                <a:lnTo>
                  <a:pt x="69846" y="1519903"/>
                </a:lnTo>
                <a:lnTo>
                  <a:pt x="105139" y="1549022"/>
                </a:lnTo>
                <a:lnTo>
                  <a:pt x="145646" y="1571008"/>
                </a:lnTo>
                <a:lnTo>
                  <a:pt x="190409" y="1584903"/>
                </a:lnTo>
                <a:lnTo>
                  <a:pt x="238467" y="1589747"/>
                </a:lnTo>
                <a:lnTo>
                  <a:pt x="1596021" y="1589747"/>
                </a:lnTo>
                <a:lnTo>
                  <a:pt x="1644079" y="1584903"/>
                </a:lnTo>
                <a:lnTo>
                  <a:pt x="1688840" y="1571008"/>
                </a:lnTo>
                <a:lnTo>
                  <a:pt x="1729345" y="1549022"/>
                </a:lnTo>
                <a:lnTo>
                  <a:pt x="1764636" y="1519903"/>
                </a:lnTo>
                <a:lnTo>
                  <a:pt x="1793753" y="1484611"/>
                </a:lnTo>
                <a:lnTo>
                  <a:pt x="1815738" y="1444105"/>
                </a:lnTo>
                <a:lnTo>
                  <a:pt x="1829632" y="1399343"/>
                </a:lnTo>
                <a:lnTo>
                  <a:pt x="1834476" y="1351285"/>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101"/>
          <p:cNvSpPr/>
          <p:nvPr/>
        </p:nvSpPr>
        <p:spPr>
          <a:xfrm>
            <a:off x="1975612" y="1232698"/>
            <a:ext cx="1288746" cy="838746"/>
          </a:xfrm>
          <a:custGeom>
            <a:rect b="b" l="l" r="r" t="t"/>
            <a:pathLst>
              <a:path extrusionOk="0" h="1590039" w="1834514">
                <a:moveTo>
                  <a:pt x="1596008" y="0"/>
                </a:moveTo>
                <a:lnTo>
                  <a:pt x="238455" y="0"/>
                </a:lnTo>
                <a:lnTo>
                  <a:pt x="190397" y="4844"/>
                </a:lnTo>
                <a:lnTo>
                  <a:pt x="145636" y="18740"/>
                </a:lnTo>
                <a:lnTo>
                  <a:pt x="105130" y="40727"/>
                </a:lnTo>
                <a:lnTo>
                  <a:pt x="69840" y="69846"/>
                </a:lnTo>
                <a:lnTo>
                  <a:pt x="40723" y="105139"/>
                </a:lnTo>
                <a:lnTo>
                  <a:pt x="18738" y="145646"/>
                </a:lnTo>
                <a:lnTo>
                  <a:pt x="4844" y="190409"/>
                </a:lnTo>
                <a:lnTo>
                  <a:pt x="0" y="238467"/>
                </a:lnTo>
                <a:lnTo>
                  <a:pt x="0" y="1351292"/>
                </a:lnTo>
                <a:lnTo>
                  <a:pt x="4844" y="1399350"/>
                </a:lnTo>
                <a:lnTo>
                  <a:pt x="18738" y="1444111"/>
                </a:lnTo>
                <a:lnTo>
                  <a:pt x="40723" y="1484616"/>
                </a:lnTo>
                <a:lnTo>
                  <a:pt x="69840" y="1519907"/>
                </a:lnTo>
                <a:lnTo>
                  <a:pt x="105130" y="1549024"/>
                </a:lnTo>
                <a:lnTo>
                  <a:pt x="145636" y="1571009"/>
                </a:lnTo>
                <a:lnTo>
                  <a:pt x="190397" y="1584903"/>
                </a:lnTo>
                <a:lnTo>
                  <a:pt x="238455" y="1589747"/>
                </a:lnTo>
                <a:lnTo>
                  <a:pt x="1596008" y="1589747"/>
                </a:lnTo>
                <a:lnTo>
                  <a:pt x="1644067" y="1584903"/>
                </a:lnTo>
                <a:lnTo>
                  <a:pt x="1688830" y="1571009"/>
                </a:lnTo>
                <a:lnTo>
                  <a:pt x="1729337" y="1549024"/>
                </a:lnTo>
                <a:lnTo>
                  <a:pt x="1764630" y="1519907"/>
                </a:lnTo>
                <a:lnTo>
                  <a:pt x="1793749" y="1484616"/>
                </a:lnTo>
                <a:lnTo>
                  <a:pt x="1815736" y="1444111"/>
                </a:lnTo>
                <a:lnTo>
                  <a:pt x="1829631" y="1399350"/>
                </a:lnTo>
                <a:lnTo>
                  <a:pt x="1834476" y="1351292"/>
                </a:lnTo>
                <a:lnTo>
                  <a:pt x="1834476" y="238467"/>
                </a:lnTo>
                <a:lnTo>
                  <a:pt x="1829631" y="190409"/>
                </a:lnTo>
                <a:lnTo>
                  <a:pt x="1815736" y="145646"/>
                </a:lnTo>
                <a:lnTo>
                  <a:pt x="1793749" y="105139"/>
                </a:lnTo>
                <a:lnTo>
                  <a:pt x="1764630" y="69846"/>
                </a:lnTo>
                <a:lnTo>
                  <a:pt x="1729337" y="40727"/>
                </a:lnTo>
                <a:lnTo>
                  <a:pt x="1688830" y="18740"/>
                </a:lnTo>
                <a:lnTo>
                  <a:pt x="1644067" y="4844"/>
                </a:lnTo>
                <a:lnTo>
                  <a:pt x="1596008"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101"/>
          <p:cNvSpPr/>
          <p:nvPr/>
        </p:nvSpPr>
        <p:spPr>
          <a:xfrm>
            <a:off x="2100539" y="147589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101"/>
          <p:cNvSpPr/>
          <p:nvPr/>
        </p:nvSpPr>
        <p:spPr>
          <a:xfrm>
            <a:off x="2623033"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101"/>
          <p:cNvSpPr/>
          <p:nvPr/>
        </p:nvSpPr>
        <p:spPr>
          <a:xfrm>
            <a:off x="694113" y="3569453"/>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101"/>
          <p:cNvSpPr/>
          <p:nvPr/>
        </p:nvSpPr>
        <p:spPr>
          <a:xfrm>
            <a:off x="6851116" y="3559490"/>
            <a:ext cx="517462" cy="352381"/>
          </a:xfrm>
          <a:custGeom>
            <a:rect b="b" l="l" r="r" t="t"/>
            <a:pathLst>
              <a:path extrusionOk="0" h="668020" w="736600">
                <a:moveTo>
                  <a:pt x="0" y="0"/>
                </a:moveTo>
                <a:lnTo>
                  <a:pt x="736003" y="0"/>
                </a:lnTo>
                <a:lnTo>
                  <a:pt x="736003"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101"/>
          <p:cNvSpPr/>
          <p:nvPr/>
        </p:nvSpPr>
        <p:spPr>
          <a:xfrm>
            <a:off x="672033" y="1232698"/>
            <a:ext cx="1288746" cy="838746"/>
          </a:xfrm>
          <a:custGeom>
            <a:rect b="b" l="l" r="r" t="t"/>
            <a:pathLst>
              <a:path extrusionOk="0" h="1590039" w="1834514">
                <a:moveTo>
                  <a:pt x="1596016" y="0"/>
                </a:moveTo>
                <a:lnTo>
                  <a:pt x="238462" y="0"/>
                </a:lnTo>
                <a:lnTo>
                  <a:pt x="190404" y="4844"/>
                </a:lnTo>
                <a:lnTo>
                  <a:pt x="145642" y="18740"/>
                </a:lnTo>
                <a:lnTo>
                  <a:pt x="105136" y="40727"/>
                </a:lnTo>
                <a:lnTo>
                  <a:pt x="69844" y="69846"/>
                </a:lnTo>
                <a:lnTo>
                  <a:pt x="40725" y="105139"/>
                </a:lnTo>
                <a:lnTo>
                  <a:pt x="18739" y="145646"/>
                </a:lnTo>
                <a:lnTo>
                  <a:pt x="4844" y="190409"/>
                </a:lnTo>
                <a:lnTo>
                  <a:pt x="0" y="238467"/>
                </a:lnTo>
                <a:lnTo>
                  <a:pt x="0" y="1351292"/>
                </a:lnTo>
                <a:lnTo>
                  <a:pt x="4844" y="1399350"/>
                </a:lnTo>
                <a:lnTo>
                  <a:pt x="18739" y="1444111"/>
                </a:lnTo>
                <a:lnTo>
                  <a:pt x="40725" y="1484616"/>
                </a:lnTo>
                <a:lnTo>
                  <a:pt x="69844" y="1519907"/>
                </a:lnTo>
                <a:lnTo>
                  <a:pt x="105136" y="1549024"/>
                </a:lnTo>
                <a:lnTo>
                  <a:pt x="145642" y="1571009"/>
                </a:lnTo>
                <a:lnTo>
                  <a:pt x="190404" y="1584903"/>
                </a:lnTo>
                <a:lnTo>
                  <a:pt x="238462" y="1589747"/>
                </a:lnTo>
                <a:lnTo>
                  <a:pt x="1596016" y="1589747"/>
                </a:lnTo>
                <a:lnTo>
                  <a:pt x="1644075" y="1584903"/>
                </a:lnTo>
                <a:lnTo>
                  <a:pt x="1688837" y="1571009"/>
                </a:lnTo>
                <a:lnTo>
                  <a:pt x="1729344" y="1549024"/>
                </a:lnTo>
                <a:lnTo>
                  <a:pt x="1764637" y="1519907"/>
                </a:lnTo>
                <a:lnTo>
                  <a:pt x="1793757" y="1484616"/>
                </a:lnTo>
                <a:lnTo>
                  <a:pt x="1815744" y="1444111"/>
                </a:lnTo>
                <a:lnTo>
                  <a:pt x="1829639" y="1399350"/>
                </a:lnTo>
                <a:lnTo>
                  <a:pt x="1834484" y="1351292"/>
                </a:lnTo>
                <a:lnTo>
                  <a:pt x="1834484" y="238467"/>
                </a:lnTo>
                <a:lnTo>
                  <a:pt x="1829639" y="190409"/>
                </a:lnTo>
                <a:lnTo>
                  <a:pt x="1815744" y="145646"/>
                </a:lnTo>
                <a:lnTo>
                  <a:pt x="1793757" y="105139"/>
                </a:lnTo>
                <a:lnTo>
                  <a:pt x="1764637" y="69846"/>
                </a:lnTo>
                <a:lnTo>
                  <a:pt x="1729344" y="40727"/>
                </a:lnTo>
                <a:lnTo>
                  <a:pt x="1688837" y="18740"/>
                </a:lnTo>
                <a:lnTo>
                  <a:pt x="1644075" y="4844"/>
                </a:lnTo>
                <a:lnTo>
                  <a:pt x="1596016"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101"/>
          <p:cNvSpPr/>
          <p:nvPr/>
        </p:nvSpPr>
        <p:spPr>
          <a:xfrm>
            <a:off x="796965"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101"/>
          <p:cNvSpPr/>
          <p:nvPr/>
        </p:nvSpPr>
        <p:spPr>
          <a:xfrm>
            <a:off x="1319459"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101"/>
          <p:cNvSpPr/>
          <p:nvPr/>
        </p:nvSpPr>
        <p:spPr>
          <a:xfrm>
            <a:off x="6333667" y="35594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10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sz="3000">
                <a:latin typeface="Proxima Nova"/>
                <a:ea typeface="Proxima Nova"/>
                <a:cs typeface="Proxima Nova"/>
                <a:sym typeface="Proxima Nova"/>
              </a:rPr>
              <a:t>External Hashing Example: Pass 1</a:t>
            </a:r>
            <a:endParaRPr sz="3000">
              <a:latin typeface="Proxima Nova"/>
              <a:ea typeface="Proxima Nova"/>
              <a:cs typeface="Proxima Nova"/>
              <a:sym typeface="Proxima Nova"/>
            </a:endParaRPr>
          </a:p>
        </p:txBody>
      </p:sp>
      <p:sp>
        <p:nvSpPr>
          <p:cNvPr id="1910" name="Google Shape;1910;p101"/>
          <p:cNvSpPr/>
          <p:nvPr/>
        </p:nvSpPr>
        <p:spPr>
          <a:xfrm>
            <a:off x="6333650" y="4390315"/>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DCBD23">
              <a:alpha val="9372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101"/>
          <p:cNvSpPr/>
          <p:nvPr/>
        </p:nvSpPr>
        <p:spPr>
          <a:xfrm>
            <a:off x="6333673" y="27286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101"/>
          <p:cNvSpPr/>
          <p:nvPr/>
        </p:nvSpPr>
        <p:spPr>
          <a:xfrm>
            <a:off x="6851119" y="2728690"/>
            <a:ext cx="517462" cy="352381"/>
          </a:xfrm>
          <a:custGeom>
            <a:rect b="b" l="l" r="r" t="t"/>
            <a:pathLst>
              <a:path extrusionOk="0" h="668020" w="736600">
                <a:moveTo>
                  <a:pt x="0" y="0"/>
                </a:moveTo>
                <a:lnTo>
                  <a:pt x="736003" y="0"/>
                </a:lnTo>
                <a:lnTo>
                  <a:pt x="736003"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101"/>
          <p:cNvSpPr/>
          <p:nvPr/>
        </p:nvSpPr>
        <p:spPr>
          <a:xfrm>
            <a:off x="4398423" y="2729703"/>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101"/>
          <p:cNvSpPr/>
          <p:nvPr/>
        </p:nvSpPr>
        <p:spPr>
          <a:xfrm>
            <a:off x="6851114" y="4390303"/>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101"/>
          <p:cNvSpPr txBox="1"/>
          <p:nvPr/>
        </p:nvSpPr>
        <p:spPr>
          <a:xfrm>
            <a:off x="1871425" y="2071500"/>
            <a:ext cx="4105800" cy="414000"/>
          </a:xfrm>
          <a:prstGeom prst="rect">
            <a:avLst/>
          </a:prstGeom>
          <a:noFill/>
          <a:ln>
            <a:noFill/>
          </a:ln>
        </p:spPr>
        <p:txBody>
          <a:bodyPr anchorCtr="0" anchor="ctr" bIns="0" lIns="0" spcFirstLastPara="1" rIns="0" wrap="square" tIns="0">
            <a:noAutofit/>
          </a:bodyPr>
          <a:lstStyle/>
          <a:p>
            <a:pPr indent="0" lvl="0" marL="0" marR="3188" rtl="0" algn="ctr">
              <a:lnSpc>
                <a:spcPct val="100699"/>
              </a:lnSpc>
              <a:spcBef>
                <a:spcPts val="0"/>
              </a:spcBef>
              <a:spcAft>
                <a:spcPts val="0"/>
              </a:spcAft>
              <a:buClr>
                <a:schemeClr val="dk1"/>
              </a:buClr>
              <a:buSzPts val="1500"/>
              <a:buFont typeface="Calibri"/>
              <a:buNone/>
            </a:pPr>
            <a:r>
              <a:rPr b="0" i="0" lang="en" sz="1500" u="none" cap="none" strike="noStrike">
                <a:solidFill>
                  <a:schemeClr val="dk1"/>
                </a:solidFill>
                <a:latin typeface="Proxima Nova"/>
                <a:ea typeface="Proxima Nova"/>
                <a:cs typeface="Proxima Nova"/>
                <a:sym typeface="Proxima Nova"/>
              </a:rPr>
              <a:t>Our hash function: {</a:t>
            </a:r>
            <a:r>
              <a:rPr b="0" i="0" lang="en" sz="1500" u="none" cap="none" strike="noStrike">
                <a:solidFill>
                  <a:schemeClr val="dk1"/>
                </a:solidFill>
                <a:highlight>
                  <a:srgbClr val="B6D7A8"/>
                </a:highlight>
                <a:latin typeface="Proxima Nova"/>
                <a:ea typeface="Proxima Nova"/>
                <a:cs typeface="Proxima Nova"/>
                <a:sym typeface="Proxima Nova"/>
              </a:rPr>
              <a:t>G</a:t>
            </a:r>
            <a:r>
              <a:rPr b="0" i="0" lang="en" sz="15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highlight>
                  <a:srgbClr val="B4A7D6"/>
                </a:highlight>
                <a:latin typeface="Proxima Nova"/>
                <a:ea typeface="Proxima Nova"/>
                <a:cs typeface="Proxima Nova"/>
                <a:sym typeface="Proxima Nova"/>
              </a:rPr>
              <a:t>P</a:t>
            </a:r>
            <a:r>
              <a:rPr b="0" i="0" lang="en" sz="15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latin typeface="Proxima Nova"/>
                <a:ea typeface="Proxima Nova"/>
                <a:cs typeface="Proxima Nova"/>
                <a:sym typeface="Proxima Nova"/>
              </a:rPr>
              <a:t> 1, {</a:t>
            </a:r>
            <a:r>
              <a:rPr b="0" i="0" lang="en" sz="1500" u="none" cap="none" strike="noStrike">
                <a:solidFill>
                  <a:schemeClr val="dk1"/>
                </a:solidFill>
                <a:highlight>
                  <a:srgbClr val="A4C2F4"/>
                </a:highlight>
                <a:latin typeface="Proxima Nova"/>
                <a:ea typeface="Proxima Nova"/>
                <a:cs typeface="Proxima Nova"/>
                <a:sym typeface="Proxima Nova"/>
              </a:rPr>
              <a:t>B</a:t>
            </a:r>
            <a:r>
              <a:rPr b="0" i="0" lang="en" sz="15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latin typeface="Proxima Nova"/>
                <a:ea typeface="Proxima Nova"/>
                <a:cs typeface="Proxima Nova"/>
                <a:sym typeface="Proxima Nova"/>
              </a:rPr>
              <a:t> 2, {</a:t>
            </a:r>
            <a:r>
              <a:rPr b="0" i="0" lang="en" sz="1500" u="none" cap="none" strike="noStrike">
                <a:solidFill>
                  <a:schemeClr val="dk1"/>
                </a:solidFill>
                <a:highlight>
                  <a:srgbClr val="EA9999"/>
                </a:highlight>
                <a:latin typeface="Proxima Nova"/>
                <a:ea typeface="Proxima Nova"/>
                <a:cs typeface="Proxima Nova"/>
                <a:sym typeface="Proxima Nova"/>
              </a:rPr>
              <a:t>R</a:t>
            </a:r>
            <a:r>
              <a:rPr b="0" i="0" lang="en" sz="1500" u="none" cap="none" strike="noStrike">
                <a:solidFill>
                  <a:schemeClr val="dk1"/>
                </a:solidFill>
                <a:latin typeface="Proxima Nova"/>
                <a:ea typeface="Proxima Nova"/>
                <a:cs typeface="Proxima Nova"/>
                <a:sym typeface="Proxima Nova"/>
              </a:rPr>
              <a:t>, </a:t>
            </a:r>
            <a:r>
              <a:rPr b="0" i="0" lang="en" sz="1500" u="none" cap="none" strike="noStrike">
                <a:solidFill>
                  <a:schemeClr val="dk1"/>
                </a:solidFill>
                <a:highlight>
                  <a:srgbClr val="FFE599"/>
                </a:highlight>
                <a:latin typeface="Proxima Nova"/>
                <a:ea typeface="Proxima Nova"/>
                <a:cs typeface="Proxima Nova"/>
                <a:sym typeface="Proxima Nova"/>
              </a:rPr>
              <a:t>Y</a:t>
            </a:r>
            <a:r>
              <a:rPr b="0" i="0" lang="en" sz="15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latin typeface="Proxima Nova"/>
                <a:ea typeface="Proxima Nova"/>
                <a:cs typeface="Proxima Nova"/>
                <a:sym typeface="Proxima Nova"/>
              </a:rPr>
              <a:t> 3</a:t>
            </a:r>
            <a:endParaRPr b="0" i="0" sz="15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9" name="Shape 1919"/>
        <p:cNvGrpSpPr/>
        <p:nvPr/>
      </p:nvGrpSpPr>
      <p:grpSpPr>
        <a:xfrm>
          <a:off x="0" y="0"/>
          <a:ext cx="0" cy="0"/>
          <a:chOff x="0" y="0"/>
          <a:chExt cx="0" cy="0"/>
        </a:xfrm>
      </p:grpSpPr>
      <p:sp>
        <p:nvSpPr>
          <p:cNvPr id="1920" name="Google Shape;1920;p102"/>
          <p:cNvSpPr/>
          <p:nvPr/>
        </p:nvSpPr>
        <p:spPr>
          <a:xfrm>
            <a:off x="6206760" y="3316323"/>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102"/>
          <p:cNvSpPr/>
          <p:nvPr/>
        </p:nvSpPr>
        <p:spPr>
          <a:xfrm>
            <a:off x="6206760" y="2485498"/>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102"/>
          <p:cNvSpPr/>
          <p:nvPr/>
        </p:nvSpPr>
        <p:spPr>
          <a:xfrm>
            <a:off x="6206760" y="4147123"/>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102"/>
          <p:cNvSpPr txBox="1"/>
          <p:nvPr/>
        </p:nvSpPr>
        <p:spPr>
          <a:xfrm>
            <a:off x="672014" y="2094786"/>
            <a:ext cx="1199400" cy="354000"/>
          </a:xfrm>
          <a:prstGeom prst="rect">
            <a:avLst/>
          </a:prstGeom>
          <a:noFill/>
          <a:ln>
            <a:noFill/>
          </a:ln>
        </p:spPr>
        <p:txBody>
          <a:bodyPr anchorCtr="0" anchor="t" bIns="0" lIns="0" spcFirstLastPara="1" rIns="0" wrap="square" tIns="0">
            <a:noAutofit/>
          </a:bodyPr>
          <a:lstStyle/>
          <a:p>
            <a:pPr indent="0" lvl="0" marL="7971" marR="0" rtl="0" algn="l">
              <a:lnSpc>
                <a:spcPct val="100000"/>
              </a:lnSpc>
              <a:spcBef>
                <a:spcPts val="0"/>
              </a:spcBef>
              <a:spcAft>
                <a:spcPts val="0"/>
              </a:spcAft>
              <a:buClr>
                <a:srgbClr val="000000"/>
              </a:buClr>
              <a:buSzPts val="2300"/>
              <a:buFont typeface="Calibri"/>
              <a:buNone/>
            </a:pPr>
            <a:r>
              <a:rPr b="0" i="0" lang="en" sz="2300" u="none" cap="none" strike="noStrike">
                <a:solidFill>
                  <a:srgbClr val="000000"/>
                </a:solidFill>
                <a:latin typeface="Proxima Nova"/>
                <a:ea typeface="Proxima Nova"/>
                <a:cs typeface="Proxima Nova"/>
                <a:sym typeface="Proxima Nova"/>
              </a:rPr>
              <a:t>N=6, B=4</a:t>
            </a:r>
            <a:endParaRPr b="0" i="0" sz="2300" u="none" cap="none" strike="noStrike">
              <a:solidFill>
                <a:srgbClr val="000000"/>
              </a:solidFill>
              <a:latin typeface="Proxima Nova"/>
              <a:ea typeface="Proxima Nova"/>
              <a:cs typeface="Proxima Nova"/>
              <a:sym typeface="Proxima Nova"/>
            </a:endParaRPr>
          </a:p>
        </p:txBody>
      </p:sp>
      <p:sp>
        <p:nvSpPr>
          <p:cNvPr id="1924" name="Google Shape;1924;p102"/>
          <p:cNvSpPr/>
          <p:nvPr/>
        </p:nvSpPr>
        <p:spPr>
          <a:xfrm>
            <a:off x="352941" y="2472094"/>
            <a:ext cx="5624271" cy="2511884"/>
          </a:xfrm>
          <a:custGeom>
            <a:rect b="b" l="l" r="r" t="t"/>
            <a:pathLst>
              <a:path extrusionOk="0" h="4761865" w="8006080">
                <a:moveTo>
                  <a:pt x="7291660" y="0"/>
                </a:moveTo>
                <a:lnTo>
                  <a:pt x="714212" y="0"/>
                </a:lnTo>
                <a:lnTo>
                  <a:pt x="665313" y="1647"/>
                </a:lnTo>
                <a:lnTo>
                  <a:pt x="617298" y="6519"/>
                </a:lnTo>
                <a:lnTo>
                  <a:pt x="570273" y="14510"/>
                </a:lnTo>
                <a:lnTo>
                  <a:pt x="524346" y="25512"/>
                </a:lnTo>
                <a:lnTo>
                  <a:pt x="479622" y="39419"/>
                </a:lnTo>
                <a:lnTo>
                  <a:pt x="436208" y="56125"/>
                </a:lnTo>
                <a:lnTo>
                  <a:pt x="394211" y="75524"/>
                </a:lnTo>
                <a:lnTo>
                  <a:pt x="353736" y="97510"/>
                </a:lnTo>
                <a:lnTo>
                  <a:pt x="314889" y="121975"/>
                </a:lnTo>
                <a:lnTo>
                  <a:pt x="277778" y="148813"/>
                </a:lnTo>
                <a:lnTo>
                  <a:pt x="242509" y="177919"/>
                </a:lnTo>
                <a:lnTo>
                  <a:pt x="209188" y="209186"/>
                </a:lnTo>
                <a:lnTo>
                  <a:pt x="177921" y="242507"/>
                </a:lnTo>
                <a:lnTo>
                  <a:pt x="148815" y="277776"/>
                </a:lnTo>
                <a:lnTo>
                  <a:pt x="121976" y="314887"/>
                </a:lnTo>
                <a:lnTo>
                  <a:pt x="97511" y="353733"/>
                </a:lnTo>
                <a:lnTo>
                  <a:pt x="75525" y="394208"/>
                </a:lnTo>
                <a:lnTo>
                  <a:pt x="56126" y="436206"/>
                </a:lnTo>
                <a:lnTo>
                  <a:pt x="39419" y="479620"/>
                </a:lnTo>
                <a:lnTo>
                  <a:pt x="25512" y="524343"/>
                </a:lnTo>
                <a:lnTo>
                  <a:pt x="14510" y="570271"/>
                </a:lnTo>
                <a:lnTo>
                  <a:pt x="6519" y="617295"/>
                </a:lnTo>
                <a:lnTo>
                  <a:pt x="1647" y="665310"/>
                </a:lnTo>
                <a:lnTo>
                  <a:pt x="0" y="714209"/>
                </a:lnTo>
                <a:lnTo>
                  <a:pt x="0" y="4047208"/>
                </a:lnTo>
                <a:lnTo>
                  <a:pt x="1647" y="4096107"/>
                </a:lnTo>
                <a:lnTo>
                  <a:pt x="6519" y="4144122"/>
                </a:lnTo>
                <a:lnTo>
                  <a:pt x="14510" y="4191147"/>
                </a:lnTo>
                <a:lnTo>
                  <a:pt x="25512" y="4237074"/>
                </a:lnTo>
                <a:lnTo>
                  <a:pt x="39419" y="4281798"/>
                </a:lnTo>
                <a:lnTo>
                  <a:pt x="56126" y="4325212"/>
                </a:lnTo>
                <a:lnTo>
                  <a:pt x="75525" y="4367210"/>
                </a:lnTo>
                <a:lnTo>
                  <a:pt x="97511" y="4407685"/>
                </a:lnTo>
                <a:lnTo>
                  <a:pt x="121976" y="4446531"/>
                </a:lnTo>
                <a:lnTo>
                  <a:pt x="148815" y="4483642"/>
                </a:lnTo>
                <a:lnTo>
                  <a:pt x="177921" y="4518912"/>
                </a:lnTo>
                <a:lnTo>
                  <a:pt x="209188" y="4552233"/>
                </a:lnTo>
                <a:lnTo>
                  <a:pt x="242509" y="4583500"/>
                </a:lnTo>
                <a:lnTo>
                  <a:pt x="277778" y="4612606"/>
                </a:lnTo>
                <a:lnTo>
                  <a:pt x="314889" y="4639445"/>
                </a:lnTo>
                <a:lnTo>
                  <a:pt x="353736" y="4663910"/>
                </a:lnTo>
                <a:lnTo>
                  <a:pt x="394211" y="4685896"/>
                </a:lnTo>
                <a:lnTo>
                  <a:pt x="436208" y="4705295"/>
                </a:lnTo>
                <a:lnTo>
                  <a:pt x="479622" y="4722001"/>
                </a:lnTo>
                <a:lnTo>
                  <a:pt x="524346" y="4735909"/>
                </a:lnTo>
                <a:lnTo>
                  <a:pt x="570273" y="4746911"/>
                </a:lnTo>
                <a:lnTo>
                  <a:pt x="617298" y="4754901"/>
                </a:lnTo>
                <a:lnTo>
                  <a:pt x="665313" y="4759774"/>
                </a:lnTo>
                <a:lnTo>
                  <a:pt x="714212" y="4761421"/>
                </a:lnTo>
                <a:lnTo>
                  <a:pt x="7291660" y="4761421"/>
                </a:lnTo>
                <a:lnTo>
                  <a:pt x="7340559" y="4759774"/>
                </a:lnTo>
                <a:lnTo>
                  <a:pt x="7388575" y="4754901"/>
                </a:lnTo>
                <a:lnTo>
                  <a:pt x="7435599" y="4746911"/>
                </a:lnTo>
                <a:lnTo>
                  <a:pt x="7481526" y="4735909"/>
                </a:lnTo>
                <a:lnTo>
                  <a:pt x="7526250" y="4722001"/>
                </a:lnTo>
                <a:lnTo>
                  <a:pt x="7569664" y="4705295"/>
                </a:lnTo>
                <a:lnTo>
                  <a:pt x="7611661" y="4685896"/>
                </a:lnTo>
                <a:lnTo>
                  <a:pt x="7652136" y="4663910"/>
                </a:lnTo>
                <a:lnTo>
                  <a:pt x="7690983" y="4639445"/>
                </a:lnTo>
                <a:lnTo>
                  <a:pt x="7728093" y="4612606"/>
                </a:lnTo>
                <a:lnTo>
                  <a:pt x="7763362" y="4583500"/>
                </a:lnTo>
                <a:lnTo>
                  <a:pt x="7796683" y="4552233"/>
                </a:lnTo>
                <a:lnTo>
                  <a:pt x="7827950" y="4518912"/>
                </a:lnTo>
                <a:lnTo>
                  <a:pt x="7857056" y="4483642"/>
                </a:lnTo>
                <a:lnTo>
                  <a:pt x="7883895" y="4446531"/>
                </a:lnTo>
                <a:lnTo>
                  <a:pt x="7908360" y="4407685"/>
                </a:lnTo>
                <a:lnTo>
                  <a:pt x="7930345" y="4367210"/>
                </a:lnTo>
                <a:lnTo>
                  <a:pt x="7949744" y="4325212"/>
                </a:lnTo>
                <a:lnTo>
                  <a:pt x="7966450" y="4281798"/>
                </a:lnTo>
                <a:lnTo>
                  <a:pt x="7980358" y="4237074"/>
                </a:lnTo>
                <a:lnTo>
                  <a:pt x="7991360" y="4191147"/>
                </a:lnTo>
                <a:lnTo>
                  <a:pt x="7999350" y="4144122"/>
                </a:lnTo>
                <a:lnTo>
                  <a:pt x="8004222" y="4096107"/>
                </a:lnTo>
                <a:lnTo>
                  <a:pt x="8005870" y="4047208"/>
                </a:lnTo>
                <a:lnTo>
                  <a:pt x="8005870" y="714209"/>
                </a:lnTo>
                <a:lnTo>
                  <a:pt x="8004222" y="665310"/>
                </a:lnTo>
                <a:lnTo>
                  <a:pt x="7999350" y="617295"/>
                </a:lnTo>
                <a:lnTo>
                  <a:pt x="7991360" y="570271"/>
                </a:lnTo>
                <a:lnTo>
                  <a:pt x="7980358" y="524343"/>
                </a:lnTo>
                <a:lnTo>
                  <a:pt x="7966450" y="479620"/>
                </a:lnTo>
                <a:lnTo>
                  <a:pt x="7949744" y="436206"/>
                </a:lnTo>
                <a:lnTo>
                  <a:pt x="7930345" y="394208"/>
                </a:lnTo>
                <a:lnTo>
                  <a:pt x="7908360" y="353733"/>
                </a:lnTo>
                <a:lnTo>
                  <a:pt x="7883895" y="314887"/>
                </a:lnTo>
                <a:lnTo>
                  <a:pt x="7857056" y="277776"/>
                </a:lnTo>
                <a:lnTo>
                  <a:pt x="7827950" y="242507"/>
                </a:lnTo>
                <a:lnTo>
                  <a:pt x="7796683" y="209186"/>
                </a:lnTo>
                <a:lnTo>
                  <a:pt x="7763362" y="177919"/>
                </a:lnTo>
                <a:lnTo>
                  <a:pt x="7728093" y="148813"/>
                </a:lnTo>
                <a:lnTo>
                  <a:pt x="7690983" y="121975"/>
                </a:lnTo>
                <a:lnTo>
                  <a:pt x="7652136" y="97510"/>
                </a:lnTo>
                <a:lnTo>
                  <a:pt x="7611661" y="75524"/>
                </a:lnTo>
                <a:lnTo>
                  <a:pt x="7569664" y="56125"/>
                </a:lnTo>
                <a:lnTo>
                  <a:pt x="7526250" y="39419"/>
                </a:lnTo>
                <a:lnTo>
                  <a:pt x="7481526" y="25512"/>
                </a:lnTo>
                <a:lnTo>
                  <a:pt x="7435599" y="14510"/>
                </a:lnTo>
                <a:lnTo>
                  <a:pt x="7388575" y="6519"/>
                </a:lnTo>
                <a:lnTo>
                  <a:pt x="7340559" y="1647"/>
                </a:lnTo>
                <a:lnTo>
                  <a:pt x="7291660" y="0"/>
                </a:lnTo>
                <a:close/>
              </a:path>
            </a:pathLst>
          </a:custGeom>
          <a:solidFill>
            <a:srgbClr val="F5D328">
              <a:alpha val="1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102"/>
          <p:cNvSpPr/>
          <p:nvPr/>
        </p:nvSpPr>
        <p:spPr>
          <a:xfrm>
            <a:off x="567209" y="3308375"/>
            <a:ext cx="1288746" cy="838746"/>
          </a:xfrm>
          <a:custGeom>
            <a:rect b="b" l="l" r="r" t="t"/>
            <a:pathLst>
              <a:path extrusionOk="0" h="1590040" w="1834514">
                <a:moveTo>
                  <a:pt x="1596014" y="0"/>
                </a:moveTo>
                <a:lnTo>
                  <a:pt x="238462" y="0"/>
                </a:lnTo>
                <a:lnTo>
                  <a:pt x="190404" y="4844"/>
                </a:lnTo>
                <a:lnTo>
                  <a:pt x="145642" y="18738"/>
                </a:lnTo>
                <a:lnTo>
                  <a:pt x="105136" y="40724"/>
                </a:lnTo>
                <a:lnTo>
                  <a:pt x="69844" y="69842"/>
                </a:lnTo>
                <a:lnTo>
                  <a:pt x="40725" y="105134"/>
                </a:lnTo>
                <a:lnTo>
                  <a:pt x="18739" y="145641"/>
                </a:lnTo>
                <a:lnTo>
                  <a:pt x="4844" y="190405"/>
                </a:lnTo>
                <a:lnTo>
                  <a:pt x="0" y="238467"/>
                </a:lnTo>
                <a:lnTo>
                  <a:pt x="0" y="1351292"/>
                </a:lnTo>
                <a:lnTo>
                  <a:pt x="4844" y="1399350"/>
                </a:lnTo>
                <a:lnTo>
                  <a:pt x="18739" y="1444111"/>
                </a:lnTo>
                <a:lnTo>
                  <a:pt x="40725" y="1484616"/>
                </a:lnTo>
                <a:lnTo>
                  <a:pt x="69844" y="1519907"/>
                </a:lnTo>
                <a:lnTo>
                  <a:pt x="105136" y="1549024"/>
                </a:lnTo>
                <a:lnTo>
                  <a:pt x="145642" y="1571009"/>
                </a:lnTo>
                <a:lnTo>
                  <a:pt x="190404" y="1584903"/>
                </a:lnTo>
                <a:lnTo>
                  <a:pt x="238462" y="1589747"/>
                </a:lnTo>
                <a:lnTo>
                  <a:pt x="1596014" y="1589747"/>
                </a:lnTo>
                <a:lnTo>
                  <a:pt x="1644072" y="1584903"/>
                </a:lnTo>
                <a:lnTo>
                  <a:pt x="1688835" y="1571009"/>
                </a:lnTo>
                <a:lnTo>
                  <a:pt x="1729342" y="1549024"/>
                </a:lnTo>
                <a:lnTo>
                  <a:pt x="1764635" y="1519907"/>
                </a:lnTo>
                <a:lnTo>
                  <a:pt x="1793754" y="1484616"/>
                </a:lnTo>
                <a:lnTo>
                  <a:pt x="1815741" y="1444111"/>
                </a:lnTo>
                <a:lnTo>
                  <a:pt x="1829637" y="1399350"/>
                </a:lnTo>
                <a:lnTo>
                  <a:pt x="1834481" y="1351292"/>
                </a:lnTo>
                <a:lnTo>
                  <a:pt x="1834481" y="238467"/>
                </a:lnTo>
                <a:lnTo>
                  <a:pt x="1829637" y="190405"/>
                </a:lnTo>
                <a:lnTo>
                  <a:pt x="1815741" y="145641"/>
                </a:lnTo>
                <a:lnTo>
                  <a:pt x="1793754" y="105134"/>
                </a:lnTo>
                <a:lnTo>
                  <a:pt x="1764635" y="69842"/>
                </a:lnTo>
                <a:lnTo>
                  <a:pt x="1729342" y="40724"/>
                </a:lnTo>
                <a:lnTo>
                  <a:pt x="1688835" y="18738"/>
                </a:lnTo>
                <a:lnTo>
                  <a:pt x="1644072" y="4844"/>
                </a:lnTo>
                <a:lnTo>
                  <a:pt x="1596014"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102"/>
          <p:cNvSpPr/>
          <p:nvPr/>
        </p:nvSpPr>
        <p:spPr>
          <a:xfrm>
            <a:off x="4271507" y="2485495"/>
            <a:ext cx="1288747" cy="838746"/>
          </a:xfrm>
          <a:custGeom>
            <a:rect b="b" l="l" r="r" t="t"/>
            <a:pathLst>
              <a:path extrusionOk="0" h="1590039" w="1834515">
                <a:moveTo>
                  <a:pt x="1596021" y="0"/>
                </a:moveTo>
                <a:lnTo>
                  <a:pt x="238467" y="0"/>
                </a:lnTo>
                <a:lnTo>
                  <a:pt x="190405" y="4844"/>
                </a:lnTo>
                <a:lnTo>
                  <a:pt x="145641" y="18738"/>
                </a:lnTo>
                <a:lnTo>
                  <a:pt x="105134" y="40723"/>
                </a:lnTo>
                <a:lnTo>
                  <a:pt x="69842" y="69840"/>
                </a:lnTo>
                <a:lnTo>
                  <a:pt x="40724" y="105130"/>
                </a:lnTo>
                <a:lnTo>
                  <a:pt x="18738" y="145636"/>
                </a:lnTo>
                <a:lnTo>
                  <a:pt x="4844" y="190397"/>
                </a:lnTo>
                <a:lnTo>
                  <a:pt x="0" y="238455"/>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102"/>
          <p:cNvSpPr/>
          <p:nvPr/>
        </p:nvSpPr>
        <p:spPr>
          <a:xfrm>
            <a:off x="4262577" y="3326277"/>
            <a:ext cx="1288747" cy="838746"/>
          </a:xfrm>
          <a:custGeom>
            <a:rect b="b" l="l" r="r" t="t"/>
            <a:pathLst>
              <a:path extrusionOk="0" h="1590040" w="1834515">
                <a:moveTo>
                  <a:pt x="1596021" y="0"/>
                </a:moveTo>
                <a:lnTo>
                  <a:pt x="238467" y="0"/>
                </a:lnTo>
                <a:lnTo>
                  <a:pt x="190405" y="4844"/>
                </a:lnTo>
                <a:lnTo>
                  <a:pt x="145641" y="18738"/>
                </a:lnTo>
                <a:lnTo>
                  <a:pt x="105134" y="40723"/>
                </a:lnTo>
                <a:lnTo>
                  <a:pt x="69842" y="69840"/>
                </a:lnTo>
                <a:lnTo>
                  <a:pt x="40724" y="105130"/>
                </a:lnTo>
                <a:lnTo>
                  <a:pt x="18738" y="145636"/>
                </a:lnTo>
                <a:lnTo>
                  <a:pt x="4844" y="190397"/>
                </a:lnTo>
                <a:lnTo>
                  <a:pt x="0" y="238455"/>
                </a:lnTo>
                <a:lnTo>
                  <a:pt x="0" y="1351280"/>
                </a:lnTo>
                <a:lnTo>
                  <a:pt x="4844" y="1399342"/>
                </a:lnTo>
                <a:lnTo>
                  <a:pt x="18738" y="1444106"/>
                </a:lnTo>
                <a:lnTo>
                  <a:pt x="40724" y="1484613"/>
                </a:lnTo>
                <a:lnTo>
                  <a:pt x="69842" y="1519905"/>
                </a:lnTo>
                <a:lnTo>
                  <a:pt x="105134" y="1549023"/>
                </a:lnTo>
                <a:lnTo>
                  <a:pt x="145641" y="1571009"/>
                </a:lnTo>
                <a:lnTo>
                  <a:pt x="190405" y="1584903"/>
                </a:lnTo>
                <a:lnTo>
                  <a:pt x="238467" y="1589747"/>
                </a:lnTo>
                <a:lnTo>
                  <a:pt x="1596021" y="1589747"/>
                </a:lnTo>
                <a:lnTo>
                  <a:pt x="1644079" y="1584903"/>
                </a:lnTo>
                <a:lnTo>
                  <a:pt x="1688840" y="1571009"/>
                </a:lnTo>
                <a:lnTo>
                  <a:pt x="1729345" y="1549023"/>
                </a:lnTo>
                <a:lnTo>
                  <a:pt x="1764636" y="1519905"/>
                </a:lnTo>
                <a:lnTo>
                  <a:pt x="1793753" y="1484613"/>
                </a:lnTo>
                <a:lnTo>
                  <a:pt x="1815738" y="1444106"/>
                </a:lnTo>
                <a:lnTo>
                  <a:pt x="1829632" y="1399342"/>
                </a:lnTo>
                <a:lnTo>
                  <a:pt x="1834476" y="1351280"/>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102"/>
          <p:cNvSpPr/>
          <p:nvPr/>
        </p:nvSpPr>
        <p:spPr>
          <a:xfrm>
            <a:off x="4253647" y="4167059"/>
            <a:ext cx="1288747" cy="838746"/>
          </a:xfrm>
          <a:custGeom>
            <a:rect b="b" l="l" r="r" t="t"/>
            <a:pathLst>
              <a:path extrusionOk="0" h="1590040" w="1834515">
                <a:moveTo>
                  <a:pt x="1596021" y="0"/>
                </a:moveTo>
                <a:lnTo>
                  <a:pt x="238467" y="0"/>
                </a:lnTo>
                <a:lnTo>
                  <a:pt x="190409" y="4844"/>
                </a:lnTo>
                <a:lnTo>
                  <a:pt x="145646" y="18738"/>
                </a:lnTo>
                <a:lnTo>
                  <a:pt x="105139" y="40723"/>
                </a:lnTo>
                <a:lnTo>
                  <a:pt x="69846" y="69840"/>
                </a:lnTo>
                <a:lnTo>
                  <a:pt x="40727" y="105130"/>
                </a:lnTo>
                <a:lnTo>
                  <a:pt x="18740" y="145636"/>
                </a:lnTo>
                <a:lnTo>
                  <a:pt x="4844" y="190397"/>
                </a:lnTo>
                <a:lnTo>
                  <a:pt x="0" y="238455"/>
                </a:lnTo>
                <a:lnTo>
                  <a:pt x="0" y="1351285"/>
                </a:lnTo>
                <a:lnTo>
                  <a:pt x="4844" y="1399343"/>
                </a:lnTo>
                <a:lnTo>
                  <a:pt x="18740" y="1444105"/>
                </a:lnTo>
                <a:lnTo>
                  <a:pt x="40727" y="1484611"/>
                </a:lnTo>
                <a:lnTo>
                  <a:pt x="69846" y="1519903"/>
                </a:lnTo>
                <a:lnTo>
                  <a:pt x="105139" y="1549022"/>
                </a:lnTo>
                <a:lnTo>
                  <a:pt x="145646" y="1571008"/>
                </a:lnTo>
                <a:lnTo>
                  <a:pt x="190409" y="1584903"/>
                </a:lnTo>
                <a:lnTo>
                  <a:pt x="238467" y="1589747"/>
                </a:lnTo>
                <a:lnTo>
                  <a:pt x="1596021" y="1589747"/>
                </a:lnTo>
                <a:lnTo>
                  <a:pt x="1644079" y="1584903"/>
                </a:lnTo>
                <a:lnTo>
                  <a:pt x="1688840" y="1571008"/>
                </a:lnTo>
                <a:lnTo>
                  <a:pt x="1729345" y="1549022"/>
                </a:lnTo>
                <a:lnTo>
                  <a:pt x="1764636" y="1519903"/>
                </a:lnTo>
                <a:lnTo>
                  <a:pt x="1793753" y="1484611"/>
                </a:lnTo>
                <a:lnTo>
                  <a:pt x="1815738" y="1444105"/>
                </a:lnTo>
                <a:lnTo>
                  <a:pt x="1829632" y="1399343"/>
                </a:lnTo>
                <a:lnTo>
                  <a:pt x="1834476" y="1351285"/>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102"/>
          <p:cNvSpPr/>
          <p:nvPr/>
        </p:nvSpPr>
        <p:spPr>
          <a:xfrm>
            <a:off x="1975612" y="1232698"/>
            <a:ext cx="1288746" cy="838746"/>
          </a:xfrm>
          <a:custGeom>
            <a:rect b="b" l="l" r="r" t="t"/>
            <a:pathLst>
              <a:path extrusionOk="0" h="1590039" w="1834514">
                <a:moveTo>
                  <a:pt x="1596008" y="0"/>
                </a:moveTo>
                <a:lnTo>
                  <a:pt x="238455" y="0"/>
                </a:lnTo>
                <a:lnTo>
                  <a:pt x="190397" y="4844"/>
                </a:lnTo>
                <a:lnTo>
                  <a:pt x="145636" y="18740"/>
                </a:lnTo>
                <a:lnTo>
                  <a:pt x="105130" y="40727"/>
                </a:lnTo>
                <a:lnTo>
                  <a:pt x="69840" y="69846"/>
                </a:lnTo>
                <a:lnTo>
                  <a:pt x="40723" y="105139"/>
                </a:lnTo>
                <a:lnTo>
                  <a:pt x="18738" y="145646"/>
                </a:lnTo>
                <a:lnTo>
                  <a:pt x="4844" y="190409"/>
                </a:lnTo>
                <a:lnTo>
                  <a:pt x="0" y="238467"/>
                </a:lnTo>
                <a:lnTo>
                  <a:pt x="0" y="1351292"/>
                </a:lnTo>
                <a:lnTo>
                  <a:pt x="4844" y="1399350"/>
                </a:lnTo>
                <a:lnTo>
                  <a:pt x="18738" y="1444111"/>
                </a:lnTo>
                <a:lnTo>
                  <a:pt x="40723" y="1484616"/>
                </a:lnTo>
                <a:lnTo>
                  <a:pt x="69840" y="1519907"/>
                </a:lnTo>
                <a:lnTo>
                  <a:pt x="105130" y="1549024"/>
                </a:lnTo>
                <a:lnTo>
                  <a:pt x="145636" y="1571009"/>
                </a:lnTo>
                <a:lnTo>
                  <a:pt x="190397" y="1584903"/>
                </a:lnTo>
                <a:lnTo>
                  <a:pt x="238455" y="1589747"/>
                </a:lnTo>
                <a:lnTo>
                  <a:pt x="1596008" y="1589747"/>
                </a:lnTo>
                <a:lnTo>
                  <a:pt x="1644067" y="1584903"/>
                </a:lnTo>
                <a:lnTo>
                  <a:pt x="1688830" y="1571009"/>
                </a:lnTo>
                <a:lnTo>
                  <a:pt x="1729337" y="1549024"/>
                </a:lnTo>
                <a:lnTo>
                  <a:pt x="1764630" y="1519907"/>
                </a:lnTo>
                <a:lnTo>
                  <a:pt x="1793749" y="1484616"/>
                </a:lnTo>
                <a:lnTo>
                  <a:pt x="1815736" y="1444111"/>
                </a:lnTo>
                <a:lnTo>
                  <a:pt x="1829631" y="1399350"/>
                </a:lnTo>
                <a:lnTo>
                  <a:pt x="1834476" y="1351292"/>
                </a:lnTo>
                <a:lnTo>
                  <a:pt x="1834476" y="238467"/>
                </a:lnTo>
                <a:lnTo>
                  <a:pt x="1829631" y="190409"/>
                </a:lnTo>
                <a:lnTo>
                  <a:pt x="1815736" y="145646"/>
                </a:lnTo>
                <a:lnTo>
                  <a:pt x="1793749" y="105139"/>
                </a:lnTo>
                <a:lnTo>
                  <a:pt x="1764630" y="69846"/>
                </a:lnTo>
                <a:lnTo>
                  <a:pt x="1729337" y="40727"/>
                </a:lnTo>
                <a:lnTo>
                  <a:pt x="1688830" y="18740"/>
                </a:lnTo>
                <a:lnTo>
                  <a:pt x="1644067" y="4844"/>
                </a:lnTo>
                <a:lnTo>
                  <a:pt x="1596008"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102"/>
          <p:cNvSpPr/>
          <p:nvPr/>
        </p:nvSpPr>
        <p:spPr>
          <a:xfrm>
            <a:off x="2100539" y="147589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102"/>
          <p:cNvSpPr/>
          <p:nvPr/>
        </p:nvSpPr>
        <p:spPr>
          <a:xfrm>
            <a:off x="2623033"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102"/>
          <p:cNvSpPr/>
          <p:nvPr/>
        </p:nvSpPr>
        <p:spPr>
          <a:xfrm>
            <a:off x="4915863" y="2729703"/>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102"/>
          <p:cNvSpPr/>
          <p:nvPr/>
        </p:nvSpPr>
        <p:spPr>
          <a:xfrm>
            <a:off x="6851116" y="3559490"/>
            <a:ext cx="517462" cy="352381"/>
          </a:xfrm>
          <a:custGeom>
            <a:rect b="b" l="l" r="r" t="t"/>
            <a:pathLst>
              <a:path extrusionOk="0" h="668020" w="736600">
                <a:moveTo>
                  <a:pt x="0" y="0"/>
                </a:moveTo>
                <a:lnTo>
                  <a:pt x="736003" y="0"/>
                </a:lnTo>
                <a:lnTo>
                  <a:pt x="736003"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102"/>
          <p:cNvSpPr/>
          <p:nvPr/>
        </p:nvSpPr>
        <p:spPr>
          <a:xfrm>
            <a:off x="672033" y="1232698"/>
            <a:ext cx="1288746" cy="838746"/>
          </a:xfrm>
          <a:custGeom>
            <a:rect b="b" l="l" r="r" t="t"/>
            <a:pathLst>
              <a:path extrusionOk="0" h="1590039" w="1834514">
                <a:moveTo>
                  <a:pt x="1596016" y="0"/>
                </a:moveTo>
                <a:lnTo>
                  <a:pt x="238462" y="0"/>
                </a:lnTo>
                <a:lnTo>
                  <a:pt x="190404" y="4844"/>
                </a:lnTo>
                <a:lnTo>
                  <a:pt x="145642" y="18740"/>
                </a:lnTo>
                <a:lnTo>
                  <a:pt x="105136" y="40727"/>
                </a:lnTo>
                <a:lnTo>
                  <a:pt x="69844" y="69846"/>
                </a:lnTo>
                <a:lnTo>
                  <a:pt x="40725" y="105139"/>
                </a:lnTo>
                <a:lnTo>
                  <a:pt x="18739" y="145646"/>
                </a:lnTo>
                <a:lnTo>
                  <a:pt x="4844" y="190409"/>
                </a:lnTo>
                <a:lnTo>
                  <a:pt x="0" y="238467"/>
                </a:lnTo>
                <a:lnTo>
                  <a:pt x="0" y="1351292"/>
                </a:lnTo>
                <a:lnTo>
                  <a:pt x="4844" y="1399350"/>
                </a:lnTo>
                <a:lnTo>
                  <a:pt x="18739" y="1444111"/>
                </a:lnTo>
                <a:lnTo>
                  <a:pt x="40725" y="1484616"/>
                </a:lnTo>
                <a:lnTo>
                  <a:pt x="69844" y="1519907"/>
                </a:lnTo>
                <a:lnTo>
                  <a:pt x="105136" y="1549024"/>
                </a:lnTo>
                <a:lnTo>
                  <a:pt x="145642" y="1571009"/>
                </a:lnTo>
                <a:lnTo>
                  <a:pt x="190404" y="1584903"/>
                </a:lnTo>
                <a:lnTo>
                  <a:pt x="238462" y="1589747"/>
                </a:lnTo>
                <a:lnTo>
                  <a:pt x="1596016" y="1589747"/>
                </a:lnTo>
                <a:lnTo>
                  <a:pt x="1644075" y="1584903"/>
                </a:lnTo>
                <a:lnTo>
                  <a:pt x="1688837" y="1571009"/>
                </a:lnTo>
                <a:lnTo>
                  <a:pt x="1729344" y="1549024"/>
                </a:lnTo>
                <a:lnTo>
                  <a:pt x="1764637" y="1519907"/>
                </a:lnTo>
                <a:lnTo>
                  <a:pt x="1793757" y="1484616"/>
                </a:lnTo>
                <a:lnTo>
                  <a:pt x="1815744" y="1444111"/>
                </a:lnTo>
                <a:lnTo>
                  <a:pt x="1829639" y="1399350"/>
                </a:lnTo>
                <a:lnTo>
                  <a:pt x="1834484" y="1351292"/>
                </a:lnTo>
                <a:lnTo>
                  <a:pt x="1834484" y="238467"/>
                </a:lnTo>
                <a:lnTo>
                  <a:pt x="1829639" y="190409"/>
                </a:lnTo>
                <a:lnTo>
                  <a:pt x="1815744" y="145646"/>
                </a:lnTo>
                <a:lnTo>
                  <a:pt x="1793757" y="105139"/>
                </a:lnTo>
                <a:lnTo>
                  <a:pt x="1764637" y="69846"/>
                </a:lnTo>
                <a:lnTo>
                  <a:pt x="1729344" y="40727"/>
                </a:lnTo>
                <a:lnTo>
                  <a:pt x="1688837" y="18740"/>
                </a:lnTo>
                <a:lnTo>
                  <a:pt x="1644075" y="4844"/>
                </a:lnTo>
                <a:lnTo>
                  <a:pt x="1596016"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102"/>
          <p:cNvSpPr/>
          <p:nvPr/>
        </p:nvSpPr>
        <p:spPr>
          <a:xfrm>
            <a:off x="796965"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102"/>
          <p:cNvSpPr/>
          <p:nvPr/>
        </p:nvSpPr>
        <p:spPr>
          <a:xfrm>
            <a:off x="1319459"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102"/>
          <p:cNvSpPr/>
          <p:nvPr/>
        </p:nvSpPr>
        <p:spPr>
          <a:xfrm>
            <a:off x="6333667" y="35594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10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sz="3000">
                <a:latin typeface="Proxima Nova"/>
                <a:ea typeface="Proxima Nova"/>
                <a:cs typeface="Proxima Nova"/>
                <a:sym typeface="Proxima Nova"/>
              </a:rPr>
              <a:t>External Hashing Example: Pass 1</a:t>
            </a:r>
            <a:endParaRPr sz="3000">
              <a:latin typeface="Proxima Nova"/>
              <a:ea typeface="Proxima Nova"/>
              <a:cs typeface="Proxima Nova"/>
              <a:sym typeface="Proxima Nova"/>
            </a:endParaRPr>
          </a:p>
        </p:txBody>
      </p:sp>
      <p:sp>
        <p:nvSpPr>
          <p:cNvPr id="1939" name="Google Shape;1939;p102"/>
          <p:cNvSpPr/>
          <p:nvPr/>
        </p:nvSpPr>
        <p:spPr>
          <a:xfrm>
            <a:off x="6333650" y="4390315"/>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DCBD23">
              <a:alpha val="9372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102"/>
          <p:cNvSpPr/>
          <p:nvPr/>
        </p:nvSpPr>
        <p:spPr>
          <a:xfrm>
            <a:off x="6333673" y="27286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102"/>
          <p:cNvSpPr/>
          <p:nvPr/>
        </p:nvSpPr>
        <p:spPr>
          <a:xfrm>
            <a:off x="6851119" y="2728690"/>
            <a:ext cx="517462" cy="352381"/>
          </a:xfrm>
          <a:custGeom>
            <a:rect b="b" l="l" r="r" t="t"/>
            <a:pathLst>
              <a:path extrusionOk="0" h="668020" w="736600">
                <a:moveTo>
                  <a:pt x="0" y="0"/>
                </a:moveTo>
                <a:lnTo>
                  <a:pt x="736003" y="0"/>
                </a:lnTo>
                <a:lnTo>
                  <a:pt x="736003"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102"/>
          <p:cNvSpPr/>
          <p:nvPr/>
        </p:nvSpPr>
        <p:spPr>
          <a:xfrm>
            <a:off x="4398423" y="2729703"/>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102"/>
          <p:cNvSpPr/>
          <p:nvPr/>
        </p:nvSpPr>
        <p:spPr>
          <a:xfrm>
            <a:off x="6851114" y="4390303"/>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102"/>
          <p:cNvSpPr txBox="1"/>
          <p:nvPr/>
        </p:nvSpPr>
        <p:spPr>
          <a:xfrm>
            <a:off x="1871425" y="2071500"/>
            <a:ext cx="4105800" cy="414000"/>
          </a:xfrm>
          <a:prstGeom prst="rect">
            <a:avLst/>
          </a:prstGeom>
          <a:noFill/>
          <a:ln>
            <a:noFill/>
          </a:ln>
        </p:spPr>
        <p:txBody>
          <a:bodyPr anchorCtr="0" anchor="ctr" bIns="0" lIns="0" spcFirstLastPara="1" rIns="0" wrap="square" tIns="0">
            <a:noAutofit/>
          </a:bodyPr>
          <a:lstStyle/>
          <a:p>
            <a:pPr indent="0" lvl="0" marL="0" marR="3188" rtl="0" algn="ctr">
              <a:lnSpc>
                <a:spcPct val="100699"/>
              </a:lnSpc>
              <a:spcBef>
                <a:spcPts val="0"/>
              </a:spcBef>
              <a:spcAft>
                <a:spcPts val="0"/>
              </a:spcAft>
              <a:buClr>
                <a:schemeClr val="dk1"/>
              </a:buClr>
              <a:buSzPts val="1500"/>
              <a:buFont typeface="Calibri"/>
              <a:buNone/>
            </a:pPr>
            <a:r>
              <a:rPr b="0" i="0" lang="en" sz="1500" u="none" cap="none" strike="noStrike">
                <a:solidFill>
                  <a:schemeClr val="dk1"/>
                </a:solidFill>
                <a:latin typeface="Proxima Nova"/>
                <a:ea typeface="Proxima Nova"/>
                <a:cs typeface="Proxima Nova"/>
                <a:sym typeface="Proxima Nova"/>
              </a:rPr>
              <a:t>Our hash function: {</a:t>
            </a:r>
            <a:r>
              <a:rPr b="0" i="0" lang="en" sz="1500" u="none" cap="none" strike="noStrike">
                <a:solidFill>
                  <a:schemeClr val="dk1"/>
                </a:solidFill>
                <a:highlight>
                  <a:srgbClr val="B6D7A8"/>
                </a:highlight>
                <a:latin typeface="Proxima Nova"/>
                <a:ea typeface="Proxima Nova"/>
                <a:cs typeface="Proxima Nova"/>
                <a:sym typeface="Proxima Nova"/>
              </a:rPr>
              <a:t>G</a:t>
            </a:r>
            <a:r>
              <a:rPr b="0" i="0" lang="en" sz="15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highlight>
                  <a:srgbClr val="B4A7D6"/>
                </a:highlight>
                <a:latin typeface="Proxima Nova"/>
                <a:ea typeface="Proxima Nova"/>
                <a:cs typeface="Proxima Nova"/>
                <a:sym typeface="Proxima Nova"/>
              </a:rPr>
              <a:t>P</a:t>
            </a:r>
            <a:r>
              <a:rPr b="0" i="0" lang="en" sz="15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latin typeface="Proxima Nova"/>
                <a:ea typeface="Proxima Nova"/>
                <a:cs typeface="Proxima Nova"/>
                <a:sym typeface="Proxima Nova"/>
              </a:rPr>
              <a:t> 1, {</a:t>
            </a:r>
            <a:r>
              <a:rPr b="0" i="0" lang="en" sz="1500" u="none" cap="none" strike="noStrike">
                <a:solidFill>
                  <a:schemeClr val="dk1"/>
                </a:solidFill>
                <a:highlight>
                  <a:srgbClr val="A4C2F4"/>
                </a:highlight>
                <a:latin typeface="Proxima Nova"/>
                <a:ea typeface="Proxima Nova"/>
                <a:cs typeface="Proxima Nova"/>
                <a:sym typeface="Proxima Nova"/>
              </a:rPr>
              <a:t>B</a:t>
            </a:r>
            <a:r>
              <a:rPr b="0" i="0" lang="en" sz="15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latin typeface="Proxima Nova"/>
                <a:ea typeface="Proxima Nova"/>
                <a:cs typeface="Proxima Nova"/>
                <a:sym typeface="Proxima Nova"/>
              </a:rPr>
              <a:t> 2, {</a:t>
            </a:r>
            <a:r>
              <a:rPr b="0" i="0" lang="en" sz="1500" u="none" cap="none" strike="noStrike">
                <a:solidFill>
                  <a:schemeClr val="dk1"/>
                </a:solidFill>
                <a:highlight>
                  <a:srgbClr val="EA9999"/>
                </a:highlight>
                <a:latin typeface="Proxima Nova"/>
                <a:ea typeface="Proxima Nova"/>
                <a:cs typeface="Proxima Nova"/>
                <a:sym typeface="Proxima Nova"/>
              </a:rPr>
              <a:t>R</a:t>
            </a:r>
            <a:r>
              <a:rPr b="0" i="0" lang="en" sz="1500" u="none" cap="none" strike="noStrike">
                <a:solidFill>
                  <a:schemeClr val="dk1"/>
                </a:solidFill>
                <a:latin typeface="Proxima Nova"/>
                <a:ea typeface="Proxima Nova"/>
                <a:cs typeface="Proxima Nova"/>
                <a:sym typeface="Proxima Nova"/>
              </a:rPr>
              <a:t>, </a:t>
            </a:r>
            <a:r>
              <a:rPr b="0" i="0" lang="en" sz="1500" u="none" cap="none" strike="noStrike">
                <a:solidFill>
                  <a:schemeClr val="dk1"/>
                </a:solidFill>
                <a:highlight>
                  <a:srgbClr val="FFE599"/>
                </a:highlight>
                <a:latin typeface="Proxima Nova"/>
                <a:ea typeface="Proxima Nova"/>
                <a:cs typeface="Proxima Nova"/>
                <a:sym typeface="Proxima Nova"/>
              </a:rPr>
              <a:t>Y</a:t>
            </a:r>
            <a:r>
              <a:rPr b="0" i="0" lang="en" sz="15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latin typeface="Proxima Nova"/>
                <a:ea typeface="Proxima Nova"/>
                <a:cs typeface="Proxima Nova"/>
                <a:sym typeface="Proxima Nova"/>
              </a:rPr>
              <a:t> 3</a:t>
            </a:r>
            <a:endParaRPr b="0" i="0" sz="15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8" name="Shape 1948"/>
        <p:cNvGrpSpPr/>
        <p:nvPr/>
      </p:nvGrpSpPr>
      <p:grpSpPr>
        <a:xfrm>
          <a:off x="0" y="0"/>
          <a:ext cx="0" cy="0"/>
          <a:chOff x="0" y="0"/>
          <a:chExt cx="0" cy="0"/>
        </a:xfrm>
      </p:grpSpPr>
      <p:sp>
        <p:nvSpPr>
          <p:cNvPr id="1949" name="Google Shape;1949;p103"/>
          <p:cNvSpPr/>
          <p:nvPr/>
        </p:nvSpPr>
        <p:spPr>
          <a:xfrm>
            <a:off x="6206760" y="3316323"/>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103"/>
          <p:cNvSpPr/>
          <p:nvPr/>
        </p:nvSpPr>
        <p:spPr>
          <a:xfrm>
            <a:off x="7495510" y="2486511"/>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103"/>
          <p:cNvSpPr/>
          <p:nvPr/>
        </p:nvSpPr>
        <p:spPr>
          <a:xfrm>
            <a:off x="6206760" y="2485498"/>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103"/>
          <p:cNvSpPr/>
          <p:nvPr/>
        </p:nvSpPr>
        <p:spPr>
          <a:xfrm>
            <a:off x="6206760" y="4147123"/>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103"/>
          <p:cNvSpPr txBox="1"/>
          <p:nvPr/>
        </p:nvSpPr>
        <p:spPr>
          <a:xfrm>
            <a:off x="672014" y="2094786"/>
            <a:ext cx="1199400" cy="354000"/>
          </a:xfrm>
          <a:prstGeom prst="rect">
            <a:avLst/>
          </a:prstGeom>
          <a:noFill/>
          <a:ln>
            <a:noFill/>
          </a:ln>
        </p:spPr>
        <p:txBody>
          <a:bodyPr anchorCtr="0" anchor="t" bIns="0" lIns="0" spcFirstLastPara="1" rIns="0" wrap="square" tIns="0">
            <a:noAutofit/>
          </a:bodyPr>
          <a:lstStyle/>
          <a:p>
            <a:pPr indent="0" lvl="0" marL="7971" marR="0" rtl="0" algn="l">
              <a:lnSpc>
                <a:spcPct val="100000"/>
              </a:lnSpc>
              <a:spcBef>
                <a:spcPts val="0"/>
              </a:spcBef>
              <a:spcAft>
                <a:spcPts val="0"/>
              </a:spcAft>
              <a:buClr>
                <a:srgbClr val="000000"/>
              </a:buClr>
              <a:buSzPts val="2300"/>
              <a:buFont typeface="Calibri"/>
              <a:buNone/>
            </a:pPr>
            <a:r>
              <a:rPr b="0" i="0" lang="en" sz="2300" u="none" cap="none" strike="noStrike">
                <a:solidFill>
                  <a:srgbClr val="000000"/>
                </a:solidFill>
                <a:latin typeface="Proxima Nova"/>
                <a:ea typeface="Proxima Nova"/>
                <a:cs typeface="Proxima Nova"/>
                <a:sym typeface="Proxima Nova"/>
              </a:rPr>
              <a:t>N=6, B=4</a:t>
            </a:r>
            <a:endParaRPr b="0" i="0" sz="2300" u="none" cap="none" strike="noStrike">
              <a:solidFill>
                <a:srgbClr val="000000"/>
              </a:solidFill>
              <a:latin typeface="Proxima Nova"/>
              <a:ea typeface="Proxima Nova"/>
              <a:cs typeface="Proxima Nova"/>
              <a:sym typeface="Proxima Nova"/>
            </a:endParaRPr>
          </a:p>
        </p:txBody>
      </p:sp>
      <p:sp>
        <p:nvSpPr>
          <p:cNvPr id="1954" name="Google Shape;1954;p103"/>
          <p:cNvSpPr/>
          <p:nvPr/>
        </p:nvSpPr>
        <p:spPr>
          <a:xfrm>
            <a:off x="352941" y="2472094"/>
            <a:ext cx="5624271" cy="2511884"/>
          </a:xfrm>
          <a:custGeom>
            <a:rect b="b" l="l" r="r" t="t"/>
            <a:pathLst>
              <a:path extrusionOk="0" h="4761865" w="8006080">
                <a:moveTo>
                  <a:pt x="7291660" y="0"/>
                </a:moveTo>
                <a:lnTo>
                  <a:pt x="714212" y="0"/>
                </a:lnTo>
                <a:lnTo>
                  <a:pt x="665313" y="1647"/>
                </a:lnTo>
                <a:lnTo>
                  <a:pt x="617298" y="6519"/>
                </a:lnTo>
                <a:lnTo>
                  <a:pt x="570273" y="14510"/>
                </a:lnTo>
                <a:lnTo>
                  <a:pt x="524346" y="25512"/>
                </a:lnTo>
                <a:lnTo>
                  <a:pt x="479622" y="39419"/>
                </a:lnTo>
                <a:lnTo>
                  <a:pt x="436208" y="56125"/>
                </a:lnTo>
                <a:lnTo>
                  <a:pt x="394211" y="75524"/>
                </a:lnTo>
                <a:lnTo>
                  <a:pt x="353736" y="97510"/>
                </a:lnTo>
                <a:lnTo>
                  <a:pt x="314889" y="121975"/>
                </a:lnTo>
                <a:lnTo>
                  <a:pt x="277778" y="148813"/>
                </a:lnTo>
                <a:lnTo>
                  <a:pt x="242509" y="177919"/>
                </a:lnTo>
                <a:lnTo>
                  <a:pt x="209188" y="209186"/>
                </a:lnTo>
                <a:lnTo>
                  <a:pt x="177921" y="242507"/>
                </a:lnTo>
                <a:lnTo>
                  <a:pt x="148815" y="277776"/>
                </a:lnTo>
                <a:lnTo>
                  <a:pt x="121976" y="314887"/>
                </a:lnTo>
                <a:lnTo>
                  <a:pt x="97511" y="353733"/>
                </a:lnTo>
                <a:lnTo>
                  <a:pt x="75525" y="394208"/>
                </a:lnTo>
                <a:lnTo>
                  <a:pt x="56126" y="436206"/>
                </a:lnTo>
                <a:lnTo>
                  <a:pt x="39419" y="479620"/>
                </a:lnTo>
                <a:lnTo>
                  <a:pt x="25512" y="524343"/>
                </a:lnTo>
                <a:lnTo>
                  <a:pt x="14510" y="570271"/>
                </a:lnTo>
                <a:lnTo>
                  <a:pt x="6519" y="617295"/>
                </a:lnTo>
                <a:lnTo>
                  <a:pt x="1647" y="665310"/>
                </a:lnTo>
                <a:lnTo>
                  <a:pt x="0" y="714209"/>
                </a:lnTo>
                <a:lnTo>
                  <a:pt x="0" y="4047208"/>
                </a:lnTo>
                <a:lnTo>
                  <a:pt x="1647" y="4096107"/>
                </a:lnTo>
                <a:lnTo>
                  <a:pt x="6519" y="4144122"/>
                </a:lnTo>
                <a:lnTo>
                  <a:pt x="14510" y="4191147"/>
                </a:lnTo>
                <a:lnTo>
                  <a:pt x="25512" y="4237074"/>
                </a:lnTo>
                <a:lnTo>
                  <a:pt x="39419" y="4281798"/>
                </a:lnTo>
                <a:lnTo>
                  <a:pt x="56126" y="4325212"/>
                </a:lnTo>
                <a:lnTo>
                  <a:pt x="75525" y="4367210"/>
                </a:lnTo>
                <a:lnTo>
                  <a:pt x="97511" y="4407685"/>
                </a:lnTo>
                <a:lnTo>
                  <a:pt x="121976" y="4446531"/>
                </a:lnTo>
                <a:lnTo>
                  <a:pt x="148815" y="4483642"/>
                </a:lnTo>
                <a:lnTo>
                  <a:pt x="177921" y="4518912"/>
                </a:lnTo>
                <a:lnTo>
                  <a:pt x="209188" y="4552233"/>
                </a:lnTo>
                <a:lnTo>
                  <a:pt x="242509" y="4583500"/>
                </a:lnTo>
                <a:lnTo>
                  <a:pt x="277778" y="4612606"/>
                </a:lnTo>
                <a:lnTo>
                  <a:pt x="314889" y="4639445"/>
                </a:lnTo>
                <a:lnTo>
                  <a:pt x="353736" y="4663910"/>
                </a:lnTo>
                <a:lnTo>
                  <a:pt x="394211" y="4685896"/>
                </a:lnTo>
                <a:lnTo>
                  <a:pt x="436208" y="4705295"/>
                </a:lnTo>
                <a:lnTo>
                  <a:pt x="479622" y="4722001"/>
                </a:lnTo>
                <a:lnTo>
                  <a:pt x="524346" y="4735909"/>
                </a:lnTo>
                <a:lnTo>
                  <a:pt x="570273" y="4746911"/>
                </a:lnTo>
                <a:lnTo>
                  <a:pt x="617298" y="4754901"/>
                </a:lnTo>
                <a:lnTo>
                  <a:pt x="665313" y="4759774"/>
                </a:lnTo>
                <a:lnTo>
                  <a:pt x="714212" y="4761421"/>
                </a:lnTo>
                <a:lnTo>
                  <a:pt x="7291660" y="4761421"/>
                </a:lnTo>
                <a:lnTo>
                  <a:pt x="7340559" y="4759774"/>
                </a:lnTo>
                <a:lnTo>
                  <a:pt x="7388575" y="4754901"/>
                </a:lnTo>
                <a:lnTo>
                  <a:pt x="7435599" y="4746911"/>
                </a:lnTo>
                <a:lnTo>
                  <a:pt x="7481526" y="4735909"/>
                </a:lnTo>
                <a:lnTo>
                  <a:pt x="7526250" y="4722001"/>
                </a:lnTo>
                <a:lnTo>
                  <a:pt x="7569664" y="4705295"/>
                </a:lnTo>
                <a:lnTo>
                  <a:pt x="7611661" y="4685896"/>
                </a:lnTo>
                <a:lnTo>
                  <a:pt x="7652136" y="4663910"/>
                </a:lnTo>
                <a:lnTo>
                  <a:pt x="7690983" y="4639445"/>
                </a:lnTo>
                <a:lnTo>
                  <a:pt x="7728093" y="4612606"/>
                </a:lnTo>
                <a:lnTo>
                  <a:pt x="7763362" y="4583500"/>
                </a:lnTo>
                <a:lnTo>
                  <a:pt x="7796683" y="4552233"/>
                </a:lnTo>
                <a:lnTo>
                  <a:pt x="7827950" y="4518912"/>
                </a:lnTo>
                <a:lnTo>
                  <a:pt x="7857056" y="4483642"/>
                </a:lnTo>
                <a:lnTo>
                  <a:pt x="7883895" y="4446531"/>
                </a:lnTo>
                <a:lnTo>
                  <a:pt x="7908360" y="4407685"/>
                </a:lnTo>
                <a:lnTo>
                  <a:pt x="7930345" y="4367210"/>
                </a:lnTo>
                <a:lnTo>
                  <a:pt x="7949744" y="4325212"/>
                </a:lnTo>
                <a:lnTo>
                  <a:pt x="7966450" y="4281798"/>
                </a:lnTo>
                <a:lnTo>
                  <a:pt x="7980358" y="4237074"/>
                </a:lnTo>
                <a:lnTo>
                  <a:pt x="7991360" y="4191147"/>
                </a:lnTo>
                <a:lnTo>
                  <a:pt x="7999350" y="4144122"/>
                </a:lnTo>
                <a:lnTo>
                  <a:pt x="8004222" y="4096107"/>
                </a:lnTo>
                <a:lnTo>
                  <a:pt x="8005870" y="4047208"/>
                </a:lnTo>
                <a:lnTo>
                  <a:pt x="8005870" y="714209"/>
                </a:lnTo>
                <a:lnTo>
                  <a:pt x="8004222" y="665310"/>
                </a:lnTo>
                <a:lnTo>
                  <a:pt x="7999350" y="617295"/>
                </a:lnTo>
                <a:lnTo>
                  <a:pt x="7991360" y="570271"/>
                </a:lnTo>
                <a:lnTo>
                  <a:pt x="7980358" y="524343"/>
                </a:lnTo>
                <a:lnTo>
                  <a:pt x="7966450" y="479620"/>
                </a:lnTo>
                <a:lnTo>
                  <a:pt x="7949744" y="436206"/>
                </a:lnTo>
                <a:lnTo>
                  <a:pt x="7930345" y="394208"/>
                </a:lnTo>
                <a:lnTo>
                  <a:pt x="7908360" y="353733"/>
                </a:lnTo>
                <a:lnTo>
                  <a:pt x="7883895" y="314887"/>
                </a:lnTo>
                <a:lnTo>
                  <a:pt x="7857056" y="277776"/>
                </a:lnTo>
                <a:lnTo>
                  <a:pt x="7827950" y="242507"/>
                </a:lnTo>
                <a:lnTo>
                  <a:pt x="7796683" y="209186"/>
                </a:lnTo>
                <a:lnTo>
                  <a:pt x="7763362" y="177919"/>
                </a:lnTo>
                <a:lnTo>
                  <a:pt x="7728093" y="148813"/>
                </a:lnTo>
                <a:lnTo>
                  <a:pt x="7690983" y="121975"/>
                </a:lnTo>
                <a:lnTo>
                  <a:pt x="7652136" y="97510"/>
                </a:lnTo>
                <a:lnTo>
                  <a:pt x="7611661" y="75524"/>
                </a:lnTo>
                <a:lnTo>
                  <a:pt x="7569664" y="56125"/>
                </a:lnTo>
                <a:lnTo>
                  <a:pt x="7526250" y="39419"/>
                </a:lnTo>
                <a:lnTo>
                  <a:pt x="7481526" y="25512"/>
                </a:lnTo>
                <a:lnTo>
                  <a:pt x="7435599" y="14510"/>
                </a:lnTo>
                <a:lnTo>
                  <a:pt x="7388575" y="6519"/>
                </a:lnTo>
                <a:lnTo>
                  <a:pt x="7340559" y="1647"/>
                </a:lnTo>
                <a:lnTo>
                  <a:pt x="7291660" y="0"/>
                </a:lnTo>
                <a:close/>
              </a:path>
            </a:pathLst>
          </a:custGeom>
          <a:solidFill>
            <a:srgbClr val="F5D328">
              <a:alpha val="1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103"/>
          <p:cNvSpPr/>
          <p:nvPr/>
        </p:nvSpPr>
        <p:spPr>
          <a:xfrm>
            <a:off x="567209" y="3308375"/>
            <a:ext cx="1288746" cy="838746"/>
          </a:xfrm>
          <a:custGeom>
            <a:rect b="b" l="l" r="r" t="t"/>
            <a:pathLst>
              <a:path extrusionOk="0" h="1590040" w="1834514">
                <a:moveTo>
                  <a:pt x="1596014" y="0"/>
                </a:moveTo>
                <a:lnTo>
                  <a:pt x="238462" y="0"/>
                </a:lnTo>
                <a:lnTo>
                  <a:pt x="190404" y="4844"/>
                </a:lnTo>
                <a:lnTo>
                  <a:pt x="145642" y="18738"/>
                </a:lnTo>
                <a:lnTo>
                  <a:pt x="105136" y="40724"/>
                </a:lnTo>
                <a:lnTo>
                  <a:pt x="69844" y="69842"/>
                </a:lnTo>
                <a:lnTo>
                  <a:pt x="40725" y="105134"/>
                </a:lnTo>
                <a:lnTo>
                  <a:pt x="18739" y="145641"/>
                </a:lnTo>
                <a:lnTo>
                  <a:pt x="4844" y="190405"/>
                </a:lnTo>
                <a:lnTo>
                  <a:pt x="0" y="238467"/>
                </a:lnTo>
                <a:lnTo>
                  <a:pt x="0" y="1351292"/>
                </a:lnTo>
                <a:lnTo>
                  <a:pt x="4844" y="1399350"/>
                </a:lnTo>
                <a:lnTo>
                  <a:pt x="18739" y="1444111"/>
                </a:lnTo>
                <a:lnTo>
                  <a:pt x="40725" y="1484616"/>
                </a:lnTo>
                <a:lnTo>
                  <a:pt x="69844" y="1519907"/>
                </a:lnTo>
                <a:lnTo>
                  <a:pt x="105136" y="1549024"/>
                </a:lnTo>
                <a:lnTo>
                  <a:pt x="145642" y="1571009"/>
                </a:lnTo>
                <a:lnTo>
                  <a:pt x="190404" y="1584903"/>
                </a:lnTo>
                <a:lnTo>
                  <a:pt x="238462" y="1589747"/>
                </a:lnTo>
                <a:lnTo>
                  <a:pt x="1596014" y="1589747"/>
                </a:lnTo>
                <a:lnTo>
                  <a:pt x="1644072" y="1584903"/>
                </a:lnTo>
                <a:lnTo>
                  <a:pt x="1688835" y="1571009"/>
                </a:lnTo>
                <a:lnTo>
                  <a:pt x="1729342" y="1549024"/>
                </a:lnTo>
                <a:lnTo>
                  <a:pt x="1764635" y="1519907"/>
                </a:lnTo>
                <a:lnTo>
                  <a:pt x="1793754" y="1484616"/>
                </a:lnTo>
                <a:lnTo>
                  <a:pt x="1815741" y="1444111"/>
                </a:lnTo>
                <a:lnTo>
                  <a:pt x="1829637" y="1399350"/>
                </a:lnTo>
                <a:lnTo>
                  <a:pt x="1834481" y="1351292"/>
                </a:lnTo>
                <a:lnTo>
                  <a:pt x="1834481" y="238467"/>
                </a:lnTo>
                <a:lnTo>
                  <a:pt x="1829637" y="190405"/>
                </a:lnTo>
                <a:lnTo>
                  <a:pt x="1815741" y="145641"/>
                </a:lnTo>
                <a:lnTo>
                  <a:pt x="1793754" y="105134"/>
                </a:lnTo>
                <a:lnTo>
                  <a:pt x="1764635" y="69842"/>
                </a:lnTo>
                <a:lnTo>
                  <a:pt x="1729342" y="40724"/>
                </a:lnTo>
                <a:lnTo>
                  <a:pt x="1688835" y="18738"/>
                </a:lnTo>
                <a:lnTo>
                  <a:pt x="1644072" y="4844"/>
                </a:lnTo>
                <a:lnTo>
                  <a:pt x="1596014"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103"/>
          <p:cNvSpPr/>
          <p:nvPr/>
        </p:nvSpPr>
        <p:spPr>
          <a:xfrm>
            <a:off x="4271507" y="2485495"/>
            <a:ext cx="1288747" cy="838746"/>
          </a:xfrm>
          <a:custGeom>
            <a:rect b="b" l="l" r="r" t="t"/>
            <a:pathLst>
              <a:path extrusionOk="0" h="1590039" w="1834515">
                <a:moveTo>
                  <a:pt x="1596021" y="0"/>
                </a:moveTo>
                <a:lnTo>
                  <a:pt x="238467" y="0"/>
                </a:lnTo>
                <a:lnTo>
                  <a:pt x="190405" y="4844"/>
                </a:lnTo>
                <a:lnTo>
                  <a:pt x="145641" y="18738"/>
                </a:lnTo>
                <a:lnTo>
                  <a:pt x="105134" y="40723"/>
                </a:lnTo>
                <a:lnTo>
                  <a:pt x="69842" y="69840"/>
                </a:lnTo>
                <a:lnTo>
                  <a:pt x="40724" y="105130"/>
                </a:lnTo>
                <a:lnTo>
                  <a:pt x="18738" y="145636"/>
                </a:lnTo>
                <a:lnTo>
                  <a:pt x="4844" y="190397"/>
                </a:lnTo>
                <a:lnTo>
                  <a:pt x="0" y="238455"/>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103"/>
          <p:cNvSpPr/>
          <p:nvPr/>
        </p:nvSpPr>
        <p:spPr>
          <a:xfrm>
            <a:off x="4262577" y="3326277"/>
            <a:ext cx="1288747" cy="838746"/>
          </a:xfrm>
          <a:custGeom>
            <a:rect b="b" l="l" r="r" t="t"/>
            <a:pathLst>
              <a:path extrusionOk="0" h="1590040" w="1834515">
                <a:moveTo>
                  <a:pt x="1596021" y="0"/>
                </a:moveTo>
                <a:lnTo>
                  <a:pt x="238467" y="0"/>
                </a:lnTo>
                <a:lnTo>
                  <a:pt x="190405" y="4844"/>
                </a:lnTo>
                <a:lnTo>
                  <a:pt x="145641" y="18738"/>
                </a:lnTo>
                <a:lnTo>
                  <a:pt x="105134" y="40723"/>
                </a:lnTo>
                <a:lnTo>
                  <a:pt x="69842" y="69840"/>
                </a:lnTo>
                <a:lnTo>
                  <a:pt x="40724" y="105130"/>
                </a:lnTo>
                <a:lnTo>
                  <a:pt x="18738" y="145636"/>
                </a:lnTo>
                <a:lnTo>
                  <a:pt x="4844" y="190397"/>
                </a:lnTo>
                <a:lnTo>
                  <a:pt x="0" y="238455"/>
                </a:lnTo>
                <a:lnTo>
                  <a:pt x="0" y="1351280"/>
                </a:lnTo>
                <a:lnTo>
                  <a:pt x="4844" y="1399342"/>
                </a:lnTo>
                <a:lnTo>
                  <a:pt x="18738" y="1444106"/>
                </a:lnTo>
                <a:lnTo>
                  <a:pt x="40724" y="1484613"/>
                </a:lnTo>
                <a:lnTo>
                  <a:pt x="69842" y="1519905"/>
                </a:lnTo>
                <a:lnTo>
                  <a:pt x="105134" y="1549023"/>
                </a:lnTo>
                <a:lnTo>
                  <a:pt x="145641" y="1571009"/>
                </a:lnTo>
                <a:lnTo>
                  <a:pt x="190405" y="1584903"/>
                </a:lnTo>
                <a:lnTo>
                  <a:pt x="238467" y="1589747"/>
                </a:lnTo>
                <a:lnTo>
                  <a:pt x="1596021" y="1589747"/>
                </a:lnTo>
                <a:lnTo>
                  <a:pt x="1644079" y="1584903"/>
                </a:lnTo>
                <a:lnTo>
                  <a:pt x="1688840" y="1571009"/>
                </a:lnTo>
                <a:lnTo>
                  <a:pt x="1729345" y="1549023"/>
                </a:lnTo>
                <a:lnTo>
                  <a:pt x="1764636" y="1519905"/>
                </a:lnTo>
                <a:lnTo>
                  <a:pt x="1793753" y="1484613"/>
                </a:lnTo>
                <a:lnTo>
                  <a:pt x="1815738" y="1444106"/>
                </a:lnTo>
                <a:lnTo>
                  <a:pt x="1829632" y="1399342"/>
                </a:lnTo>
                <a:lnTo>
                  <a:pt x="1834476" y="1351280"/>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103"/>
          <p:cNvSpPr/>
          <p:nvPr/>
        </p:nvSpPr>
        <p:spPr>
          <a:xfrm>
            <a:off x="4253647" y="4167059"/>
            <a:ext cx="1288747" cy="838746"/>
          </a:xfrm>
          <a:custGeom>
            <a:rect b="b" l="l" r="r" t="t"/>
            <a:pathLst>
              <a:path extrusionOk="0" h="1590040" w="1834515">
                <a:moveTo>
                  <a:pt x="1596021" y="0"/>
                </a:moveTo>
                <a:lnTo>
                  <a:pt x="238467" y="0"/>
                </a:lnTo>
                <a:lnTo>
                  <a:pt x="190409" y="4844"/>
                </a:lnTo>
                <a:lnTo>
                  <a:pt x="145646" y="18738"/>
                </a:lnTo>
                <a:lnTo>
                  <a:pt x="105139" y="40723"/>
                </a:lnTo>
                <a:lnTo>
                  <a:pt x="69846" y="69840"/>
                </a:lnTo>
                <a:lnTo>
                  <a:pt x="40727" y="105130"/>
                </a:lnTo>
                <a:lnTo>
                  <a:pt x="18740" y="145636"/>
                </a:lnTo>
                <a:lnTo>
                  <a:pt x="4844" y="190397"/>
                </a:lnTo>
                <a:lnTo>
                  <a:pt x="0" y="238455"/>
                </a:lnTo>
                <a:lnTo>
                  <a:pt x="0" y="1351285"/>
                </a:lnTo>
                <a:lnTo>
                  <a:pt x="4844" y="1399343"/>
                </a:lnTo>
                <a:lnTo>
                  <a:pt x="18740" y="1444105"/>
                </a:lnTo>
                <a:lnTo>
                  <a:pt x="40727" y="1484611"/>
                </a:lnTo>
                <a:lnTo>
                  <a:pt x="69846" y="1519903"/>
                </a:lnTo>
                <a:lnTo>
                  <a:pt x="105139" y="1549022"/>
                </a:lnTo>
                <a:lnTo>
                  <a:pt x="145646" y="1571008"/>
                </a:lnTo>
                <a:lnTo>
                  <a:pt x="190409" y="1584903"/>
                </a:lnTo>
                <a:lnTo>
                  <a:pt x="238467" y="1589747"/>
                </a:lnTo>
                <a:lnTo>
                  <a:pt x="1596021" y="1589747"/>
                </a:lnTo>
                <a:lnTo>
                  <a:pt x="1644079" y="1584903"/>
                </a:lnTo>
                <a:lnTo>
                  <a:pt x="1688840" y="1571008"/>
                </a:lnTo>
                <a:lnTo>
                  <a:pt x="1729345" y="1549022"/>
                </a:lnTo>
                <a:lnTo>
                  <a:pt x="1764636" y="1519903"/>
                </a:lnTo>
                <a:lnTo>
                  <a:pt x="1793753" y="1484611"/>
                </a:lnTo>
                <a:lnTo>
                  <a:pt x="1815738" y="1444105"/>
                </a:lnTo>
                <a:lnTo>
                  <a:pt x="1829632" y="1399343"/>
                </a:lnTo>
                <a:lnTo>
                  <a:pt x="1834476" y="1351285"/>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103"/>
          <p:cNvSpPr/>
          <p:nvPr/>
        </p:nvSpPr>
        <p:spPr>
          <a:xfrm>
            <a:off x="1975612" y="1232698"/>
            <a:ext cx="1288746" cy="838746"/>
          </a:xfrm>
          <a:custGeom>
            <a:rect b="b" l="l" r="r" t="t"/>
            <a:pathLst>
              <a:path extrusionOk="0" h="1590039" w="1834514">
                <a:moveTo>
                  <a:pt x="1596008" y="0"/>
                </a:moveTo>
                <a:lnTo>
                  <a:pt x="238455" y="0"/>
                </a:lnTo>
                <a:lnTo>
                  <a:pt x="190397" y="4844"/>
                </a:lnTo>
                <a:lnTo>
                  <a:pt x="145636" y="18740"/>
                </a:lnTo>
                <a:lnTo>
                  <a:pt x="105130" y="40727"/>
                </a:lnTo>
                <a:lnTo>
                  <a:pt x="69840" y="69846"/>
                </a:lnTo>
                <a:lnTo>
                  <a:pt x="40723" y="105139"/>
                </a:lnTo>
                <a:lnTo>
                  <a:pt x="18738" y="145646"/>
                </a:lnTo>
                <a:lnTo>
                  <a:pt x="4844" y="190409"/>
                </a:lnTo>
                <a:lnTo>
                  <a:pt x="0" y="238467"/>
                </a:lnTo>
                <a:lnTo>
                  <a:pt x="0" y="1351292"/>
                </a:lnTo>
                <a:lnTo>
                  <a:pt x="4844" y="1399350"/>
                </a:lnTo>
                <a:lnTo>
                  <a:pt x="18738" y="1444111"/>
                </a:lnTo>
                <a:lnTo>
                  <a:pt x="40723" y="1484616"/>
                </a:lnTo>
                <a:lnTo>
                  <a:pt x="69840" y="1519907"/>
                </a:lnTo>
                <a:lnTo>
                  <a:pt x="105130" y="1549024"/>
                </a:lnTo>
                <a:lnTo>
                  <a:pt x="145636" y="1571009"/>
                </a:lnTo>
                <a:lnTo>
                  <a:pt x="190397" y="1584903"/>
                </a:lnTo>
                <a:lnTo>
                  <a:pt x="238455" y="1589747"/>
                </a:lnTo>
                <a:lnTo>
                  <a:pt x="1596008" y="1589747"/>
                </a:lnTo>
                <a:lnTo>
                  <a:pt x="1644067" y="1584903"/>
                </a:lnTo>
                <a:lnTo>
                  <a:pt x="1688830" y="1571009"/>
                </a:lnTo>
                <a:lnTo>
                  <a:pt x="1729337" y="1549024"/>
                </a:lnTo>
                <a:lnTo>
                  <a:pt x="1764630" y="1519907"/>
                </a:lnTo>
                <a:lnTo>
                  <a:pt x="1793749" y="1484616"/>
                </a:lnTo>
                <a:lnTo>
                  <a:pt x="1815736" y="1444111"/>
                </a:lnTo>
                <a:lnTo>
                  <a:pt x="1829631" y="1399350"/>
                </a:lnTo>
                <a:lnTo>
                  <a:pt x="1834476" y="1351292"/>
                </a:lnTo>
                <a:lnTo>
                  <a:pt x="1834476" y="238467"/>
                </a:lnTo>
                <a:lnTo>
                  <a:pt x="1829631" y="190409"/>
                </a:lnTo>
                <a:lnTo>
                  <a:pt x="1815736" y="145646"/>
                </a:lnTo>
                <a:lnTo>
                  <a:pt x="1793749" y="105139"/>
                </a:lnTo>
                <a:lnTo>
                  <a:pt x="1764630" y="69846"/>
                </a:lnTo>
                <a:lnTo>
                  <a:pt x="1729337" y="40727"/>
                </a:lnTo>
                <a:lnTo>
                  <a:pt x="1688830" y="18740"/>
                </a:lnTo>
                <a:lnTo>
                  <a:pt x="1644067" y="4844"/>
                </a:lnTo>
                <a:lnTo>
                  <a:pt x="1596008"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103"/>
          <p:cNvSpPr/>
          <p:nvPr/>
        </p:nvSpPr>
        <p:spPr>
          <a:xfrm>
            <a:off x="2100539" y="1475890"/>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103"/>
          <p:cNvSpPr/>
          <p:nvPr/>
        </p:nvSpPr>
        <p:spPr>
          <a:xfrm>
            <a:off x="2623033"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103"/>
          <p:cNvSpPr/>
          <p:nvPr/>
        </p:nvSpPr>
        <p:spPr>
          <a:xfrm>
            <a:off x="8141988" y="27296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103"/>
          <p:cNvSpPr/>
          <p:nvPr/>
        </p:nvSpPr>
        <p:spPr>
          <a:xfrm>
            <a:off x="6851116" y="3559490"/>
            <a:ext cx="517462" cy="352381"/>
          </a:xfrm>
          <a:custGeom>
            <a:rect b="b" l="l" r="r" t="t"/>
            <a:pathLst>
              <a:path extrusionOk="0" h="668020" w="736600">
                <a:moveTo>
                  <a:pt x="0" y="0"/>
                </a:moveTo>
                <a:lnTo>
                  <a:pt x="736003" y="0"/>
                </a:lnTo>
                <a:lnTo>
                  <a:pt x="736003"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103"/>
          <p:cNvSpPr/>
          <p:nvPr/>
        </p:nvSpPr>
        <p:spPr>
          <a:xfrm>
            <a:off x="672033" y="1232698"/>
            <a:ext cx="1288746" cy="838746"/>
          </a:xfrm>
          <a:custGeom>
            <a:rect b="b" l="l" r="r" t="t"/>
            <a:pathLst>
              <a:path extrusionOk="0" h="1590039" w="1834514">
                <a:moveTo>
                  <a:pt x="1596016" y="0"/>
                </a:moveTo>
                <a:lnTo>
                  <a:pt x="238462" y="0"/>
                </a:lnTo>
                <a:lnTo>
                  <a:pt x="190404" y="4844"/>
                </a:lnTo>
                <a:lnTo>
                  <a:pt x="145642" y="18740"/>
                </a:lnTo>
                <a:lnTo>
                  <a:pt x="105136" y="40727"/>
                </a:lnTo>
                <a:lnTo>
                  <a:pt x="69844" y="69846"/>
                </a:lnTo>
                <a:lnTo>
                  <a:pt x="40725" y="105139"/>
                </a:lnTo>
                <a:lnTo>
                  <a:pt x="18739" y="145646"/>
                </a:lnTo>
                <a:lnTo>
                  <a:pt x="4844" y="190409"/>
                </a:lnTo>
                <a:lnTo>
                  <a:pt x="0" y="238467"/>
                </a:lnTo>
                <a:lnTo>
                  <a:pt x="0" y="1351292"/>
                </a:lnTo>
                <a:lnTo>
                  <a:pt x="4844" y="1399350"/>
                </a:lnTo>
                <a:lnTo>
                  <a:pt x="18739" y="1444111"/>
                </a:lnTo>
                <a:lnTo>
                  <a:pt x="40725" y="1484616"/>
                </a:lnTo>
                <a:lnTo>
                  <a:pt x="69844" y="1519907"/>
                </a:lnTo>
                <a:lnTo>
                  <a:pt x="105136" y="1549024"/>
                </a:lnTo>
                <a:lnTo>
                  <a:pt x="145642" y="1571009"/>
                </a:lnTo>
                <a:lnTo>
                  <a:pt x="190404" y="1584903"/>
                </a:lnTo>
                <a:lnTo>
                  <a:pt x="238462" y="1589747"/>
                </a:lnTo>
                <a:lnTo>
                  <a:pt x="1596016" y="1589747"/>
                </a:lnTo>
                <a:lnTo>
                  <a:pt x="1644075" y="1584903"/>
                </a:lnTo>
                <a:lnTo>
                  <a:pt x="1688837" y="1571009"/>
                </a:lnTo>
                <a:lnTo>
                  <a:pt x="1729344" y="1549024"/>
                </a:lnTo>
                <a:lnTo>
                  <a:pt x="1764637" y="1519907"/>
                </a:lnTo>
                <a:lnTo>
                  <a:pt x="1793757" y="1484616"/>
                </a:lnTo>
                <a:lnTo>
                  <a:pt x="1815744" y="1444111"/>
                </a:lnTo>
                <a:lnTo>
                  <a:pt x="1829639" y="1399350"/>
                </a:lnTo>
                <a:lnTo>
                  <a:pt x="1834484" y="1351292"/>
                </a:lnTo>
                <a:lnTo>
                  <a:pt x="1834484" y="238467"/>
                </a:lnTo>
                <a:lnTo>
                  <a:pt x="1829639" y="190409"/>
                </a:lnTo>
                <a:lnTo>
                  <a:pt x="1815744" y="145646"/>
                </a:lnTo>
                <a:lnTo>
                  <a:pt x="1793757" y="105139"/>
                </a:lnTo>
                <a:lnTo>
                  <a:pt x="1764637" y="69846"/>
                </a:lnTo>
                <a:lnTo>
                  <a:pt x="1729344" y="40727"/>
                </a:lnTo>
                <a:lnTo>
                  <a:pt x="1688837" y="18740"/>
                </a:lnTo>
                <a:lnTo>
                  <a:pt x="1644075" y="4844"/>
                </a:lnTo>
                <a:lnTo>
                  <a:pt x="1596016"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103"/>
          <p:cNvSpPr/>
          <p:nvPr/>
        </p:nvSpPr>
        <p:spPr>
          <a:xfrm>
            <a:off x="796965"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103"/>
          <p:cNvSpPr/>
          <p:nvPr/>
        </p:nvSpPr>
        <p:spPr>
          <a:xfrm>
            <a:off x="1319459"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103"/>
          <p:cNvSpPr/>
          <p:nvPr/>
        </p:nvSpPr>
        <p:spPr>
          <a:xfrm>
            <a:off x="6333667" y="35594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10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sz="3000">
                <a:latin typeface="Proxima Nova"/>
                <a:ea typeface="Proxima Nova"/>
                <a:cs typeface="Proxima Nova"/>
                <a:sym typeface="Proxima Nova"/>
              </a:rPr>
              <a:t>External Hashing Example: Pass 1</a:t>
            </a:r>
            <a:endParaRPr sz="3000">
              <a:latin typeface="Proxima Nova"/>
              <a:ea typeface="Proxima Nova"/>
              <a:cs typeface="Proxima Nova"/>
              <a:sym typeface="Proxima Nova"/>
            </a:endParaRPr>
          </a:p>
        </p:txBody>
      </p:sp>
      <p:sp>
        <p:nvSpPr>
          <p:cNvPr id="1969" name="Google Shape;1969;p103"/>
          <p:cNvSpPr/>
          <p:nvPr/>
        </p:nvSpPr>
        <p:spPr>
          <a:xfrm>
            <a:off x="6333650" y="4390315"/>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DCBD23">
              <a:alpha val="9372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103"/>
          <p:cNvSpPr/>
          <p:nvPr/>
        </p:nvSpPr>
        <p:spPr>
          <a:xfrm>
            <a:off x="6333673" y="27286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103"/>
          <p:cNvSpPr/>
          <p:nvPr/>
        </p:nvSpPr>
        <p:spPr>
          <a:xfrm>
            <a:off x="6851119" y="2728690"/>
            <a:ext cx="517462" cy="352381"/>
          </a:xfrm>
          <a:custGeom>
            <a:rect b="b" l="l" r="r" t="t"/>
            <a:pathLst>
              <a:path extrusionOk="0" h="668020" w="736600">
                <a:moveTo>
                  <a:pt x="0" y="0"/>
                </a:moveTo>
                <a:lnTo>
                  <a:pt x="736003" y="0"/>
                </a:lnTo>
                <a:lnTo>
                  <a:pt x="736003"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103"/>
          <p:cNvSpPr/>
          <p:nvPr/>
        </p:nvSpPr>
        <p:spPr>
          <a:xfrm>
            <a:off x="7624548" y="27296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103"/>
          <p:cNvSpPr/>
          <p:nvPr/>
        </p:nvSpPr>
        <p:spPr>
          <a:xfrm>
            <a:off x="6851114" y="4390303"/>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103"/>
          <p:cNvSpPr txBox="1"/>
          <p:nvPr/>
        </p:nvSpPr>
        <p:spPr>
          <a:xfrm>
            <a:off x="1871425" y="2071500"/>
            <a:ext cx="4105800" cy="414000"/>
          </a:xfrm>
          <a:prstGeom prst="rect">
            <a:avLst/>
          </a:prstGeom>
          <a:noFill/>
          <a:ln>
            <a:noFill/>
          </a:ln>
        </p:spPr>
        <p:txBody>
          <a:bodyPr anchorCtr="0" anchor="ctr" bIns="0" lIns="0" spcFirstLastPara="1" rIns="0" wrap="square" tIns="0">
            <a:noAutofit/>
          </a:bodyPr>
          <a:lstStyle/>
          <a:p>
            <a:pPr indent="0" lvl="0" marL="0" marR="3188" rtl="0" algn="ctr">
              <a:lnSpc>
                <a:spcPct val="100699"/>
              </a:lnSpc>
              <a:spcBef>
                <a:spcPts val="0"/>
              </a:spcBef>
              <a:spcAft>
                <a:spcPts val="0"/>
              </a:spcAft>
              <a:buClr>
                <a:schemeClr val="dk1"/>
              </a:buClr>
              <a:buSzPts val="1500"/>
              <a:buFont typeface="Calibri"/>
              <a:buNone/>
            </a:pPr>
            <a:r>
              <a:rPr b="0" i="0" lang="en" sz="1500" u="none" cap="none" strike="noStrike">
                <a:solidFill>
                  <a:schemeClr val="dk1"/>
                </a:solidFill>
                <a:latin typeface="Proxima Nova"/>
                <a:ea typeface="Proxima Nova"/>
                <a:cs typeface="Proxima Nova"/>
                <a:sym typeface="Proxima Nova"/>
              </a:rPr>
              <a:t>Our hash function: {</a:t>
            </a:r>
            <a:r>
              <a:rPr b="0" i="0" lang="en" sz="1500" u="none" cap="none" strike="noStrike">
                <a:solidFill>
                  <a:schemeClr val="dk1"/>
                </a:solidFill>
                <a:highlight>
                  <a:srgbClr val="B6D7A8"/>
                </a:highlight>
                <a:latin typeface="Proxima Nova"/>
                <a:ea typeface="Proxima Nova"/>
                <a:cs typeface="Proxima Nova"/>
                <a:sym typeface="Proxima Nova"/>
              </a:rPr>
              <a:t>G</a:t>
            </a:r>
            <a:r>
              <a:rPr b="0" i="0" lang="en" sz="15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highlight>
                  <a:srgbClr val="B4A7D6"/>
                </a:highlight>
                <a:latin typeface="Proxima Nova"/>
                <a:ea typeface="Proxima Nova"/>
                <a:cs typeface="Proxima Nova"/>
                <a:sym typeface="Proxima Nova"/>
              </a:rPr>
              <a:t>P</a:t>
            </a:r>
            <a:r>
              <a:rPr b="0" i="0" lang="en" sz="15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latin typeface="Proxima Nova"/>
                <a:ea typeface="Proxima Nova"/>
                <a:cs typeface="Proxima Nova"/>
                <a:sym typeface="Proxima Nova"/>
              </a:rPr>
              <a:t> 1, {</a:t>
            </a:r>
            <a:r>
              <a:rPr b="0" i="0" lang="en" sz="1500" u="none" cap="none" strike="noStrike">
                <a:solidFill>
                  <a:schemeClr val="dk1"/>
                </a:solidFill>
                <a:highlight>
                  <a:srgbClr val="A4C2F4"/>
                </a:highlight>
                <a:latin typeface="Proxima Nova"/>
                <a:ea typeface="Proxima Nova"/>
                <a:cs typeface="Proxima Nova"/>
                <a:sym typeface="Proxima Nova"/>
              </a:rPr>
              <a:t>B</a:t>
            </a:r>
            <a:r>
              <a:rPr b="0" i="0" lang="en" sz="15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latin typeface="Proxima Nova"/>
                <a:ea typeface="Proxima Nova"/>
                <a:cs typeface="Proxima Nova"/>
                <a:sym typeface="Proxima Nova"/>
              </a:rPr>
              <a:t> 2, {</a:t>
            </a:r>
            <a:r>
              <a:rPr b="0" i="0" lang="en" sz="1500" u="none" cap="none" strike="noStrike">
                <a:solidFill>
                  <a:schemeClr val="dk1"/>
                </a:solidFill>
                <a:highlight>
                  <a:srgbClr val="EA9999"/>
                </a:highlight>
                <a:latin typeface="Proxima Nova"/>
                <a:ea typeface="Proxima Nova"/>
                <a:cs typeface="Proxima Nova"/>
                <a:sym typeface="Proxima Nova"/>
              </a:rPr>
              <a:t>R</a:t>
            </a:r>
            <a:r>
              <a:rPr b="0" i="0" lang="en" sz="1500" u="none" cap="none" strike="noStrike">
                <a:solidFill>
                  <a:schemeClr val="dk1"/>
                </a:solidFill>
                <a:latin typeface="Proxima Nova"/>
                <a:ea typeface="Proxima Nova"/>
                <a:cs typeface="Proxima Nova"/>
                <a:sym typeface="Proxima Nova"/>
              </a:rPr>
              <a:t>, </a:t>
            </a:r>
            <a:r>
              <a:rPr b="0" i="0" lang="en" sz="1500" u="none" cap="none" strike="noStrike">
                <a:solidFill>
                  <a:schemeClr val="dk1"/>
                </a:solidFill>
                <a:highlight>
                  <a:srgbClr val="FFE599"/>
                </a:highlight>
                <a:latin typeface="Proxima Nova"/>
                <a:ea typeface="Proxima Nova"/>
                <a:cs typeface="Proxima Nova"/>
                <a:sym typeface="Proxima Nova"/>
              </a:rPr>
              <a:t>Y</a:t>
            </a:r>
            <a:r>
              <a:rPr b="0" i="0" lang="en" sz="15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latin typeface="Proxima Nova"/>
                <a:ea typeface="Proxima Nova"/>
                <a:cs typeface="Proxima Nova"/>
                <a:sym typeface="Proxima Nova"/>
              </a:rPr>
              <a:t> 3</a:t>
            </a:r>
            <a:endParaRPr b="0" i="0" sz="15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8" name="Shape 1978"/>
        <p:cNvGrpSpPr/>
        <p:nvPr/>
      </p:nvGrpSpPr>
      <p:grpSpPr>
        <a:xfrm>
          <a:off x="0" y="0"/>
          <a:ext cx="0" cy="0"/>
          <a:chOff x="0" y="0"/>
          <a:chExt cx="0" cy="0"/>
        </a:xfrm>
      </p:grpSpPr>
      <p:sp>
        <p:nvSpPr>
          <p:cNvPr id="1979" name="Google Shape;1979;p104"/>
          <p:cNvSpPr/>
          <p:nvPr/>
        </p:nvSpPr>
        <p:spPr>
          <a:xfrm>
            <a:off x="6206760" y="3316323"/>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104"/>
          <p:cNvSpPr/>
          <p:nvPr/>
        </p:nvSpPr>
        <p:spPr>
          <a:xfrm>
            <a:off x="7495510" y="2486511"/>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104"/>
          <p:cNvSpPr/>
          <p:nvPr/>
        </p:nvSpPr>
        <p:spPr>
          <a:xfrm>
            <a:off x="6206760" y="2485498"/>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104"/>
          <p:cNvSpPr/>
          <p:nvPr/>
        </p:nvSpPr>
        <p:spPr>
          <a:xfrm>
            <a:off x="6206760" y="4147123"/>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104"/>
          <p:cNvSpPr txBox="1"/>
          <p:nvPr/>
        </p:nvSpPr>
        <p:spPr>
          <a:xfrm>
            <a:off x="672014" y="2094786"/>
            <a:ext cx="1199400" cy="354000"/>
          </a:xfrm>
          <a:prstGeom prst="rect">
            <a:avLst/>
          </a:prstGeom>
          <a:noFill/>
          <a:ln>
            <a:noFill/>
          </a:ln>
        </p:spPr>
        <p:txBody>
          <a:bodyPr anchorCtr="0" anchor="t" bIns="0" lIns="0" spcFirstLastPara="1" rIns="0" wrap="square" tIns="0">
            <a:noAutofit/>
          </a:bodyPr>
          <a:lstStyle/>
          <a:p>
            <a:pPr indent="0" lvl="0" marL="7971" marR="0" rtl="0" algn="l">
              <a:lnSpc>
                <a:spcPct val="100000"/>
              </a:lnSpc>
              <a:spcBef>
                <a:spcPts val="0"/>
              </a:spcBef>
              <a:spcAft>
                <a:spcPts val="0"/>
              </a:spcAft>
              <a:buClr>
                <a:srgbClr val="000000"/>
              </a:buClr>
              <a:buSzPts val="2300"/>
              <a:buFont typeface="Calibri"/>
              <a:buNone/>
            </a:pPr>
            <a:r>
              <a:rPr b="0" i="0" lang="en" sz="2300" u="none" cap="none" strike="noStrike">
                <a:solidFill>
                  <a:srgbClr val="000000"/>
                </a:solidFill>
                <a:latin typeface="Proxima Nova"/>
                <a:ea typeface="Proxima Nova"/>
                <a:cs typeface="Proxima Nova"/>
                <a:sym typeface="Proxima Nova"/>
              </a:rPr>
              <a:t>N=6, B=4</a:t>
            </a:r>
            <a:endParaRPr b="0" i="0" sz="2300" u="none" cap="none" strike="noStrike">
              <a:solidFill>
                <a:srgbClr val="000000"/>
              </a:solidFill>
              <a:latin typeface="Proxima Nova"/>
              <a:ea typeface="Proxima Nova"/>
              <a:cs typeface="Proxima Nova"/>
              <a:sym typeface="Proxima Nova"/>
            </a:endParaRPr>
          </a:p>
        </p:txBody>
      </p:sp>
      <p:sp>
        <p:nvSpPr>
          <p:cNvPr id="1984" name="Google Shape;1984;p104"/>
          <p:cNvSpPr/>
          <p:nvPr/>
        </p:nvSpPr>
        <p:spPr>
          <a:xfrm>
            <a:off x="352941" y="2472094"/>
            <a:ext cx="5624271" cy="2511884"/>
          </a:xfrm>
          <a:custGeom>
            <a:rect b="b" l="l" r="r" t="t"/>
            <a:pathLst>
              <a:path extrusionOk="0" h="4761865" w="8006080">
                <a:moveTo>
                  <a:pt x="7291660" y="0"/>
                </a:moveTo>
                <a:lnTo>
                  <a:pt x="714212" y="0"/>
                </a:lnTo>
                <a:lnTo>
                  <a:pt x="665313" y="1647"/>
                </a:lnTo>
                <a:lnTo>
                  <a:pt x="617298" y="6519"/>
                </a:lnTo>
                <a:lnTo>
                  <a:pt x="570273" y="14510"/>
                </a:lnTo>
                <a:lnTo>
                  <a:pt x="524346" y="25512"/>
                </a:lnTo>
                <a:lnTo>
                  <a:pt x="479622" y="39419"/>
                </a:lnTo>
                <a:lnTo>
                  <a:pt x="436208" y="56125"/>
                </a:lnTo>
                <a:lnTo>
                  <a:pt x="394211" y="75524"/>
                </a:lnTo>
                <a:lnTo>
                  <a:pt x="353736" y="97510"/>
                </a:lnTo>
                <a:lnTo>
                  <a:pt x="314889" y="121975"/>
                </a:lnTo>
                <a:lnTo>
                  <a:pt x="277778" y="148813"/>
                </a:lnTo>
                <a:lnTo>
                  <a:pt x="242509" y="177919"/>
                </a:lnTo>
                <a:lnTo>
                  <a:pt x="209188" y="209186"/>
                </a:lnTo>
                <a:lnTo>
                  <a:pt x="177921" y="242507"/>
                </a:lnTo>
                <a:lnTo>
                  <a:pt x="148815" y="277776"/>
                </a:lnTo>
                <a:lnTo>
                  <a:pt x="121976" y="314887"/>
                </a:lnTo>
                <a:lnTo>
                  <a:pt x="97511" y="353733"/>
                </a:lnTo>
                <a:lnTo>
                  <a:pt x="75525" y="394208"/>
                </a:lnTo>
                <a:lnTo>
                  <a:pt x="56126" y="436206"/>
                </a:lnTo>
                <a:lnTo>
                  <a:pt x="39419" y="479620"/>
                </a:lnTo>
                <a:lnTo>
                  <a:pt x="25512" y="524343"/>
                </a:lnTo>
                <a:lnTo>
                  <a:pt x="14510" y="570271"/>
                </a:lnTo>
                <a:lnTo>
                  <a:pt x="6519" y="617295"/>
                </a:lnTo>
                <a:lnTo>
                  <a:pt x="1647" y="665310"/>
                </a:lnTo>
                <a:lnTo>
                  <a:pt x="0" y="714209"/>
                </a:lnTo>
                <a:lnTo>
                  <a:pt x="0" y="4047208"/>
                </a:lnTo>
                <a:lnTo>
                  <a:pt x="1647" y="4096107"/>
                </a:lnTo>
                <a:lnTo>
                  <a:pt x="6519" y="4144122"/>
                </a:lnTo>
                <a:lnTo>
                  <a:pt x="14510" y="4191147"/>
                </a:lnTo>
                <a:lnTo>
                  <a:pt x="25512" y="4237074"/>
                </a:lnTo>
                <a:lnTo>
                  <a:pt x="39419" y="4281798"/>
                </a:lnTo>
                <a:lnTo>
                  <a:pt x="56126" y="4325212"/>
                </a:lnTo>
                <a:lnTo>
                  <a:pt x="75525" y="4367210"/>
                </a:lnTo>
                <a:lnTo>
                  <a:pt x="97511" y="4407685"/>
                </a:lnTo>
                <a:lnTo>
                  <a:pt x="121976" y="4446531"/>
                </a:lnTo>
                <a:lnTo>
                  <a:pt x="148815" y="4483642"/>
                </a:lnTo>
                <a:lnTo>
                  <a:pt x="177921" y="4518912"/>
                </a:lnTo>
                <a:lnTo>
                  <a:pt x="209188" y="4552233"/>
                </a:lnTo>
                <a:lnTo>
                  <a:pt x="242509" y="4583500"/>
                </a:lnTo>
                <a:lnTo>
                  <a:pt x="277778" y="4612606"/>
                </a:lnTo>
                <a:lnTo>
                  <a:pt x="314889" y="4639445"/>
                </a:lnTo>
                <a:lnTo>
                  <a:pt x="353736" y="4663910"/>
                </a:lnTo>
                <a:lnTo>
                  <a:pt x="394211" y="4685896"/>
                </a:lnTo>
                <a:lnTo>
                  <a:pt x="436208" y="4705295"/>
                </a:lnTo>
                <a:lnTo>
                  <a:pt x="479622" y="4722001"/>
                </a:lnTo>
                <a:lnTo>
                  <a:pt x="524346" y="4735909"/>
                </a:lnTo>
                <a:lnTo>
                  <a:pt x="570273" y="4746911"/>
                </a:lnTo>
                <a:lnTo>
                  <a:pt x="617298" y="4754901"/>
                </a:lnTo>
                <a:lnTo>
                  <a:pt x="665313" y="4759774"/>
                </a:lnTo>
                <a:lnTo>
                  <a:pt x="714212" y="4761421"/>
                </a:lnTo>
                <a:lnTo>
                  <a:pt x="7291660" y="4761421"/>
                </a:lnTo>
                <a:lnTo>
                  <a:pt x="7340559" y="4759774"/>
                </a:lnTo>
                <a:lnTo>
                  <a:pt x="7388575" y="4754901"/>
                </a:lnTo>
                <a:lnTo>
                  <a:pt x="7435599" y="4746911"/>
                </a:lnTo>
                <a:lnTo>
                  <a:pt x="7481526" y="4735909"/>
                </a:lnTo>
                <a:lnTo>
                  <a:pt x="7526250" y="4722001"/>
                </a:lnTo>
                <a:lnTo>
                  <a:pt x="7569664" y="4705295"/>
                </a:lnTo>
                <a:lnTo>
                  <a:pt x="7611661" y="4685896"/>
                </a:lnTo>
                <a:lnTo>
                  <a:pt x="7652136" y="4663910"/>
                </a:lnTo>
                <a:lnTo>
                  <a:pt x="7690983" y="4639445"/>
                </a:lnTo>
                <a:lnTo>
                  <a:pt x="7728093" y="4612606"/>
                </a:lnTo>
                <a:lnTo>
                  <a:pt x="7763362" y="4583500"/>
                </a:lnTo>
                <a:lnTo>
                  <a:pt x="7796683" y="4552233"/>
                </a:lnTo>
                <a:lnTo>
                  <a:pt x="7827950" y="4518912"/>
                </a:lnTo>
                <a:lnTo>
                  <a:pt x="7857056" y="4483642"/>
                </a:lnTo>
                <a:lnTo>
                  <a:pt x="7883895" y="4446531"/>
                </a:lnTo>
                <a:lnTo>
                  <a:pt x="7908360" y="4407685"/>
                </a:lnTo>
                <a:lnTo>
                  <a:pt x="7930345" y="4367210"/>
                </a:lnTo>
                <a:lnTo>
                  <a:pt x="7949744" y="4325212"/>
                </a:lnTo>
                <a:lnTo>
                  <a:pt x="7966450" y="4281798"/>
                </a:lnTo>
                <a:lnTo>
                  <a:pt x="7980358" y="4237074"/>
                </a:lnTo>
                <a:lnTo>
                  <a:pt x="7991360" y="4191147"/>
                </a:lnTo>
                <a:lnTo>
                  <a:pt x="7999350" y="4144122"/>
                </a:lnTo>
                <a:lnTo>
                  <a:pt x="8004222" y="4096107"/>
                </a:lnTo>
                <a:lnTo>
                  <a:pt x="8005870" y="4047208"/>
                </a:lnTo>
                <a:lnTo>
                  <a:pt x="8005870" y="714209"/>
                </a:lnTo>
                <a:lnTo>
                  <a:pt x="8004222" y="665310"/>
                </a:lnTo>
                <a:lnTo>
                  <a:pt x="7999350" y="617295"/>
                </a:lnTo>
                <a:lnTo>
                  <a:pt x="7991360" y="570271"/>
                </a:lnTo>
                <a:lnTo>
                  <a:pt x="7980358" y="524343"/>
                </a:lnTo>
                <a:lnTo>
                  <a:pt x="7966450" y="479620"/>
                </a:lnTo>
                <a:lnTo>
                  <a:pt x="7949744" y="436206"/>
                </a:lnTo>
                <a:lnTo>
                  <a:pt x="7930345" y="394208"/>
                </a:lnTo>
                <a:lnTo>
                  <a:pt x="7908360" y="353733"/>
                </a:lnTo>
                <a:lnTo>
                  <a:pt x="7883895" y="314887"/>
                </a:lnTo>
                <a:lnTo>
                  <a:pt x="7857056" y="277776"/>
                </a:lnTo>
                <a:lnTo>
                  <a:pt x="7827950" y="242507"/>
                </a:lnTo>
                <a:lnTo>
                  <a:pt x="7796683" y="209186"/>
                </a:lnTo>
                <a:lnTo>
                  <a:pt x="7763362" y="177919"/>
                </a:lnTo>
                <a:lnTo>
                  <a:pt x="7728093" y="148813"/>
                </a:lnTo>
                <a:lnTo>
                  <a:pt x="7690983" y="121975"/>
                </a:lnTo>
                <a:lnTo>
                  <a:pt x="7652136" y="97510"/>
                </a:lnTo>
                <a:lnTo>
                  <a:pt x="7611661" y="75524"/>
                </a:lnTo>
                <a:lnTo>
                  <a:pt x="7569664" y="56125"/>
                </a:lnTo>
                <a:lnTo>
                  <a:pt x="7526250" y="39419"/>
                </a:lnTo>
                <a:lnTo>
                  <a:pt x="7481526" y="25512"/>
                </a:lnTo>
                <a:lnTo>
                  <a:pt x="7435599" y="14510"/>
                </a:lnTo>
                <a:lnTo>
                  <a:pt x="7388575" y="6519"/>
                </a:lnTo>
                <a:lnTo>
                  <a:pt x="7340559" y="1647"/>
                </a:lnTo>
                <a:lnTo>
                  <a:pt x="7291660" y="0"/>
                </a:lnTo>
                <a:close/>
              </a:path>
            </a:pathLst>
          </a:custGeom>
          <a:solidFill>
            <a:srgbClr val="F5D328">
              <a:alpha val="1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104"/>
          <p:cNvSpPr/>
          <p:nvPr/>
        </p:nvSpPr>
        <p:spPr>
          <a:xfrm>
            <a:off x="567209" y="3308375"/>
            <a:ext cx="1288746" cy="838746"/>
          </a:xfrm>
          <a:custGeom>
            <a:rect b="b" l="l" r="r" t="t"/>
            <a:pathLst>
              <a:path extrusionOk="0" h="1590040" w="1834514">
                <a:moveTo>
                  <a:pt x="1596014" y="0"/>
                </a:moveTo>
                <a:lnTo>
                  <a:pt x="238462" y="0"/>
                </a:lnTo>
                <a:lnTo>
                  <a:pt x="190404" y="4844"/>
                </a:lnTo>
                <a:lnTo>
                  <a:pt x="145642" y="18738"/>
                </a:lnTo>
                <a:lnTo>
                  <a:pt x="105136" y="40724"/>
                </a:lnTo>
                <a:lnTo>
                  <a:pt x="69844" y="69842"/>
                </a:lnTo>
                <a:lnTo>
                  <a:pt x="40725" y="105134"/>
                </a:lnTo>
                <a:lnTo>
                  <a:pt x="18739" y="145641"/>
                </a:lnTo>
                <a:lnTo>
                  <a:pt x="4844" y="190405"/>
                </a:lnTo>
                <a:lnTo>
                  <a:pt x="0" y="238467"/>
                </a:lnTo>
                <a:lnTo>
                  <a:pt x="0" y="1351292"/>
                </a:lnTo>
                <a:lnTo>
                  <a:pt x="4844" y="1399350"/>
                </a:lnTo>
                <a:lnTo>
                  <a:pt x="18739" y="1444111"/>
                </a:lnTo>
                <a:lnTo>
                  <a:pt x="40725" y="1484616"/>
                </a:lnTo>
                <a:lnTo>
                  <a:pt x="69844" y="1519907"/>
                </a:lnTo>
                <a:lnTo>
                  <a:pt x="105136" y="1549024"/>
                </a:lnTo>
                <a:lnTo>
                  <a:pt x="145642" y="1571009"/>
                </a:lnTo>
                <a:lnTo>
                  <a:pt x="190404" y="1584903"/>
                </a:lnTo>
                <a:lnTo>
                  <a:pt x="238462" y="1589747"/>
                </a:lnTo>
                <a:lnTo>
                  <a:pt x="1596014" y="1589747"/>
                </a:lnTo>
                <a:lnTo>
                  <a:pt x="1644072" y="1584903"/>
                </a:lnTo>
                <a:lnTo>
                  <a:pt x="1688835" y="1571009"/>
                </a:lnTo>
                <a:lnTo>
                  <a:pt x="1729342" y="1549024"/>
                </a:lnTo>
                <a:lnTo>
                  <a:pt x="1764635" y="1519907"/>
                </a:lnTo>
                <a:lnTo>
                  <a:pt x="1793754" y="1484616"/>
                </a:lnTo>
                <a:lnTo>
                  <a:pt x="1815741" y="1444111"/>
                </a:lnTo>
                <a:lnTo>
                  <a:pt x="1829637" y="1399350"/>
                </a:lnTo>
                <a:lnTo>
                  <a:pt x="1834481" y="1351292"/>
                </a:lnTo>
                <a:lnTo>
                  <a:pt x="1834481" y="238467"/>
                </a:lnTo>
                <a:lnTo>
                  <a:pt x="1829637" y="190405"/>
                </a:lnTo>
                <a:lnTo>
                  <a:pt x="1815741" y="145641"/>
                </a:lnTo>
                <a:lnTo>
                  <a:pt x="1793754" y="105134"/>
                </a:lnTo>
                <a:lnTo>
                  <a:pt x="1764635" y="69842"/>
                </a:lnTo>
                <a:lnTo>
                  <a:pt x="1729342" y="40724"/>
                </a:lnTo>
                <a:lnTo>
                  <a:pt x="1688835" y="18738"/>
                </a:lnTo>
                <a:lnTo>
                  <a:pt x="1644072" y="4844"/>
                </a:lnTo>
                <a:lnTo>
                  <a:pt x="1596014"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104"/>
          <p:cNvSpPr/>
          <p:nvPr/>
        </p:nvSpPr>
        <p:spPr>
          <a:xfrm>
            <a:off x="4271507" y="2485495"/>
            <a:ext cx="1288747" cy="838746"/>
          </a:xfrm>
          <a:custGeom>
            <a:rect b="b" l="l" r="r" t="t"/>
            <a:pathLst>
              <a:path extrusionOk="0" h="1590039" w="1834515">
                <a:moveTo>
                  <a:pt x="1596021" y="0"/>
                </a:moveTo>
                <a:lnTo>
                  <a:pt x="238467" y="0"/>
                </a:lnTo>
                <a:lnTo>
                  <a:pt x="190405" y="4844"/>
                </a:lnTo>
                <a:lnTo>
                  <a:pt x="145641" y="18738"/>
                </a:lnTo>
                <a:lnTo>
                  <a:pt x="105134" y="40723"/>
                </a:lnTo>
                <a:lnTo>
                  <a:pt x="69842" y="69840"/>
                </a:lnTo>
                <a:lnTo>
                  <a:pt x="40724" y="105130"/>
                </a:lnTo>
                <a:lnTo>
                  <a:pt x="18738" y="145636"/>
                </a:lnTo>
                <a:lnTo>
                  <a:pt x="4844" y="190397"/>
                </a:lnTo>
                <a:lnTo>
                  <a:pt x="0" y="238455"/>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104"/>
          <p:cNvSpPr/>
          <p:nvPr/>
        </p:nvSpPr>
        <p:spPr>
          <a:xfrm>
            <a:off x="4262577" y="3326277"/>
            <a:ext cx="1288747" cy="838746"/>
          </a:xfrm>
          <a:custGeom>
            <a:rect b="b" l="l" r="r" t="t"/>
            <a:pathLst>
              <a:path extrusionOk="0" h="1590040" w="1834515">
                <a:moveTo>
                  <a:pt x="1596021" y="0"/>
                </a:moveTo>
                <a:lnTo>
                  <a:pt x="238467" y="0"/>
                </a:lnTo>
                <a:lnTo>
                  <a:pt x="190405" y="4844"/>
                </a:lnTo>
                <a:lnTo>
                  <a:pt x="145641" y="18738"/>
                </a:lnTo>
                <a:lnTo>
                  <a:pt x="105134" y="40723"/>
                </a:lnTo>
                <a:lnTo>
                  <a:pt x="69842" y="69840"/>
                </a:lnTo>
                <a:lnTo>
                  <a:pt x="40724" y="105130"/>
                </a:lnTo>
                <a:lnTo>
                  <a:pt x="18738" y="145636"/>
                </a:lnTo>
                <a:lnTo>
                  <a:pt x="4844" y="190397"/>
                </a:lnTo>
                <a:lnTo>
                  <a:pt x="0" y="238455"/>
                </a:lnTo>
                <a:lnTo>
                  <a:pt x="0" y="1351280"/>
                </a:lnTo>
                <a:lnTo>
                  <a:pt x="4844" y="1399342"/>
                </a:lnTo>
                <a:lnTo>
                  <a:pt x="18738" y="1444106"/>
                </a:lnTo>
                <a:lnTo>
                  <a:pt x="40724" y="1484613"/>
                </a:lnTo>
                <a:lnTo>
                  <a:pt x="69842" y="1519905"/>
                </a:lnTo>
                <a:lnTo>
                  <a:pt x="105134" y="1549023"/>
                </a:lnTo>
                <a:lnTo>
                  <a:pt x="145641" y="1571009"/>
                </a:lnTo>
                <a:lnTo>
                  <a:pt x="190405" y="1584903"/>
                </a:lnTo>
                <a:lnTo>
                  <a:pt x="238467" y="1589747"/>
                </a:lnTo>
                <a:lnTo>
                  <a:pt x="1596021" y="1589747"/>
                </a:lnTo>
                <a:lnTo>
                  <a:pt x="1644079" y="1584903"/>
                </a:lnTo>
                <a:lnTo>
                  <a:pt x="1688840" y="1571009"/>
                </a:lnTo>
                <a:lnTo>
                  <a:pt x="1729345" y="1549023"/>
                </a:lnTo>
                <a:lnTo>
                  <a:pt x="1764636" y="1519905"/>
                </a:lnTo>
                <a:lnTo>
                  <a:pt x="1793753" y="1484613"/>
                </a:lnTo>
                <a:lnTo>
                  <a:pt x="1815738" y="1444106"/>
                </a:lnTo>
                <a:lnTo>
                  <a:pt x="1829632" y="1399342"/>
                </a:lnTo>
                <a:lnTo>
                  <a:pt x="1834476" y="1351280"/>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104"/>
          <p:cNvSpPr/>
          <p:nvPr/>
        </p:nvSpPr>
        <p:spPr>
          <a:xfrm>
            <a:off x="4253647" y="4167059"/>
            <a:ext cx="1288747" cy="838746"/>
          </a:xfrm>
          <a:custGeom>
            <a:rect b="b" l="l" r="r" t="t"/>
            <a:pathLst>
              <a:path extrusionOk="0" h="1590040" w="1834515">
                <a:moveTo>
                  <a:pt x="1596021" y="0"/>
                </a:moveTo>
                <a:lnTo>
                  <a:pt x="238467" y="0"/>
                </a:lnTo>
                <a:lnTo>
                  <a:pt x="190409" y="4844"/>
                </a:lnTo>
                <a:lnTo>
                  <a:pt x="145646" y="18738"/>
                </a:lnTo>
                <a:lnTo>
                  <a:pt x="105139" y="40723"/>
                </a:lnTo>
                <a:lnTo>
                  <a:pt x="69846" y="69840"/>
                </a:lnTo>
                <a:lnTo>
                  <a:pt x="40727" y="105130"/>
                </a:lnTo>
                <a:lnTo>
                  <a:pt x="18740" y="145636"/>
                </a:lnTo>
                <a:lnTo>
                  <a:pt x="4844" y="190397"/>
                </a:lnTo>
                <a:lnTo>
                  <a:pt x="0" y="238455"/>
                </a:lnTo>
                <a:lnTo>
                  <a:pt x="0" y="1351285"/>
                </a:lnTo>
                <a:lnTo>
                  <a:pt x="4844" y="1399343"/>
                </a:lnTo>
                <a:lnTo>
                  <a:pt x="18740" y="1444105"/>
                </a:lnTo>
                <a:lnTo>
                  <a:pt x="40727" y="1484611"/>
                </a:lnTo>
                <a:lnTo>
                  <a:pt x="69846" y="1519903"/>
                </a:lnTo>
                <a:lnTo>
                  <a:pt x="105139" y="1549022"/>
                </a:lnTo>
                <a:lnTo>
                  <a:pt x="145646" y="1571008"/>
                </a:lnTo>
                <a:lnTo>
                  <a:pt x="190409" y="1584903"/>
                </a:lnTo>
                <a:lnTo>
                  <a:pt x="238467" y="1589747"/>
                </a:lnTo>
                <a:lnTo>
                  <a:pt x="1596021" y="1589747"/>
                </a:lnTo>
                <a:lnTo>
                  <a:pt x="1644079" y="1584903"/>
                </a:lnTo>
                <a:lnTo>
                  <a:pt x="1688840" y="1571008"/>
                </a:lnTo>
                <a:lnTo>
                  <a:pt x="1729345" y="1549022"/>
                </a:lnTo>
                <a:lnTo>
                  <a:pt x="1764636" y="1519903"/>
                </a:lnTo>
                <a:lnTo>
                  <a:pt x="1793753" y="1484611"/>
                </a:lnTo>
                <a:lnTo>
                  <a:pt x="1815738" y="1444105"/>
                </a:lnTo>
                <a:lnTo>
                  <a:pt x="1829632" y="1399343"/>
                </a:lnTo>
                <a:lnTo>
                  <a:pt x="1834476" y="1351285"/>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104"/>
          <p:cNvSpPr/>
          <p:nvPr/>
        </p:nvSpPr>
        <p:spPr>
          <a:xfrm>
            <a:off x="694102" y="3569453"/>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104"/>
          <p:cNvSpPr/>
          <p:nvPr/>
        </p:nvSpPr>
        <p:spPr>
          <a:xfrm>
            <a:off x="1211571" y="3569453"/>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104"/>
          <p:cNvSpPr/>
          <p:nvPr/>
        </p:nvSpPr>
        <p:spPr>
          <a:xfrm>
            <a:off x="8141988" y="27296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104"/>
          <p:cNvSpPr/>
          <p:nvPr/>
        </p:nvSpPr>
        <p:spPr>
          <a:xfrm>
            <a:off x="6851116" y="3559490"/>
            <a:ext cx="517462" cy="352381"/>
          </a:xfrm>
          <a:custGeom>
            <a:rect b="b" l="l" r="r" t="t"/>
            <a:pathLst>
              <a:path extrusionOk="0" h="668020" w="736600">
                <a:moveTo>
                  <a:pt x="0" y="0"/>
                </a:moveTo>
                <a:lnTo>
                  <a:pt x="736003" y="0"/>
                </a:lnTo>
                <a:lnTo>
                  <a:pt x="736003"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104"/>
          <p:cNvSpPr/>
          <p:nvPr/>
        </p:nvSpPr>
        <p:spPr>
          <a:xfrm>
            <a:off x="672033" y="1232698"/>
            <a:ext cx="1288746" cy="838746"/>
          </a:xfrm>
          <a:custGeom>
            <a:rect b="b" l="l" r="r" t="t"/>
            <a:pathLst>
              <a:path extrusionOk="0" h="1590039" w="1834514">
                <a:moveTo>
                  <a:pt x="1596016" y="0"/>
                </a:moveTo>
                <a:lnTo>
                  <a:pt x="238462" y="0"/>
                </a:lnTo>
                <a:lnTo>
                  <a:pt x="190404" y="4844"/>
                </a:lnTo>
                <a:lnTo>
                  <a:pt x="145642" y="18740"/>
                </a:lnTo>
                <a:lnTo>
                  <a:pt x="105136" y="40727"/>
                </a:lnTo>
                <a:lnTo>
                  <a:pt x="69844" y="69846"/>
                </a:lnTo>
                <a:lnTo>
                  <a:pt x="40725" y="105139"/>
                </a:lnTo>
                <a:lnTo>
                  <a:pt x="18739" y="145646"/>
                </a:lnTo>
                <a:lnTo>
                  <a:pt x="4844" y="190409"/>
                </a:lnTo>
                <a:lnTo>
                  <a:pt x="0" y="238467"/>
                </a:lnTo>
                <a:lnTo>
                  <a:pt x="0" y="1351292"/>
                </a:lnTo>
                <a:lnTo>
                  <a:pt x="4844" y="1399350"/>
                </a:lnTo>
                <a:lnTo>
                  <a:pt x="18739" y="1444111"/>
                </a:lnTo>
                <a:lnTo>
                  <a:pt x="40725" y="1484616"/>
                </a:lnTo>
                <a:lnTo>
                  <a:pt x="69844" y="1519907"/>
                </a:lnTo>
                <a:lnTo>
                  <a:pt x="105136" y="1549024"/>
                </a:lnTo>
                <a:lnTo>
                  <a:pt x="145642" y="1571009"/>
                </a:lnTo>
                <a:lnTo>
                  <a:pt x="190404" y="1584903"/>
                </a:lnTo>
                <a:lnTo>
                  <a:pt x="238462" y="1589747"/>
                </a:lnTo>
                <a:lnTo>
                  <a:pt x="1596016" y="1589747"/>
                </a:lnTo>
                <a:lnTo>
                  <a:pt x="1644075" y="1584903"/>
                </a:lnTo>
                <a:lnTo>
                  <a:pt x="1688837" y="1571009"/>
                </a:lnTo>
                <a:lnTo>
                  <a:pt x="1729344" y="1549024"/>
                </a:lnTo>
                <a:lnTo>
                  <a:pt x="1764637" y="1519907"/>
                </a:lnTo>
                <a:lnTo>
                  <a:pt x="1793757" y="1484616"/>
                </a:lnTo>
                <a:lnTo>
                  <a:pt x="1815744" y="1444111"/>
                </a:lnTo>
                <a:lnTo>
                  <a:pt x="1829639" y="1399350"/>
                </a:lnTo>
                <a:lnTo>
                  <a:pt x="1834484" y="1351292"/>
                </a:lnTo>
                <a:lnTo>
                  <a:pt x="1834484" y="238467"/>
                </a:lnTo>
                <a:lnTo>
                  <a:pt x="1829639" y="190409"/>
                </a:lnTo>
                <a:lnTo>
                  <a:pt x="1815744" y="145646"/>
                </a:lnTo>
                <a:lnTo>
                  <a:pt x="1793757" y="105139"/>
                </a:lnTo>
                <a:lnTo>
                  <a:pt x="1764637" y="69846"/>
                </a:lnTo>
                <a:lnTo>
                  <a:pt x="1729344" y="40727"/>
                </a:lnTo>
                <a:lnTo>
                  <a:pt x="1688837" y="18740"/>
                </a:lnTo>
                <a:lnTo>
                  <a:pt x="1644075" y="4844"/>
                </a:lnTo>
                <a:lnTo>
                  <a:pt x="1596016"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104"/>
          <p:cNvSpPr/>
          <p:nvPr/>
        </p:nvSpPr>
        <p:spPr>
          <a:xfrm>
            <a:off x="796965"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104"/>
          <p:cNvSpPr/>
          <p:nvPr/>
        </p:nvSpPr>
        <p:spPr>
          <a:xfrm>
            <a:off x="1319459"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104"/>
          <p:cNvSpPr/>
          <p:nvPr/>
        </p:nvSpPr>
        <p:spPr>
          <a:xfrm>
            <a:off x="6333667" y="35594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10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sz="3000">
                <a:latin typeface="Proxima Nova"/>
                <a:ea typeface="Proxima Nova"/>
                <a:cs typeface="Proxima Nova"/>
                <a:sym typeface="Proxima Nova"/>
              </a:rPr>
              <a:t>External Hashing Example: Pass 1</a:t>
            </a:r>
            <a:endParaRPr sz="3000">
              <a:latin typeface="Proxima Nova"/>
              <a:ea typeface="Proxima Nova"/>
              <a:cs typeface="Proxima Nova"/>
              <a:sym typeface="Proxima Nova"/>
            </a:endParaRPr>
          </a:p>
        </p:txBody>
      </p:sp>
      <p:sp>
        <p:nvSpPr>
          <p:cNvPr id="1998" name="Google Shape;1998;p104"/>
          <p:cNvSpPr/>
          <p:nvPr/>
        </p:nvSpPr>
        <p:spPr>
          <a:xfrm>
            <a:off x="6333650" y="4390315"/>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DCBD23">
              <a:alpha val="9372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104"/>
          <p:cNvSpPr/>
          <p:nvPr/>
        </p:nvSpPr>
        <p:spPr>
          <a:xfrm>
            <a:off x="6333673" y="27286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104"/>
          <p:cNvSpPr/>
          <p:nvPr/>
        </p:nvSpPr>
        <p:spPr>
          <a:xfrm>
            <a:off x="6851119" y="2728690"/>
            <a:ext cx="517462" cy="352381"/>
          </a:xfrm>
          <a:custGeom>
            <a:rect b="b" l="l" r="r" t="t"/>
            <a:pathLst>
              <a:path extrusionOk="0" h="668020" w="736600">
                <a:moveTo>
                  <a:pt x="0" y="0"/>
                </a:moveTo>
                <a:lnTo>
                  <a:pt x="736003" y="0"/>
                </a:lnTo>
                <a:lnTo>
                  <a:pt x="736003"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104"/>
          <p:cNvSpPr/>
          <p:nvPr/>
        </p:nvSpPr>
        <p:spPr>
          <a:xfrm>
            <a:off x="7624548" y="27296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104"/>
          <p:cNvSpPr/>
          <p:nvPr/>
        </p:nvSpPr>
        <p:spPr>
          <a:xfrm>
            <a:off x="6851114" y="4390303"/>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104"/>
          <p:cNvSpPr txBox="1"/>
          <p:nvPr/>
        </p:nvSpPr>
        <p:spPr>
          <a:xfrm>
            <a:off x="1871425" y="2071500"/>
            <a:ext cx="4105800" cy="414000"/>
          </a:xfrm>
          <a:prstGeom prst="rect">
            <a:avLst/>
          </a:prstGeom>
          <a:noFill/>
          <a:ln>
            <a:noFill/>
          </a:ln>
        </p:spPr>
        <p:txBody>
          <a:bodyPr anchorCtr="0" anchor="ctr" bIns="0" lIns="0" spcFirstLastPara="1" rIns="0" wrap="square" tIns="0">
            <a:noAutofit/>
          </a:bodyPr>
          <a:lstStyle/>
          <a:p>
            <a:pPr indent="0" lvl="0" marL="0" marR="3188" rtl="0" algn="ctr">
              <a:lnSpc>
                <a:spcPct val="100699"/>
              </a:lnSpc>
              <a:spcBef>
                <a:spcPts val="0"/>
              </a:spcBef>
              <a:spcAft>
                <a:spcPts val="0"/>
              </a:spcAft>
              <a:buClr>
                <a:schemeClr val="dk1"/>
              </a:buClr>
              <a:buSzPts val="1500"/>
              <a:buFont typeface="Calibri"/>
              <a:buNone/>
            </a:pPr>
            <a:r>
              <a:rPr b="0" i="0" lang="en" sz="1500" u="none" cap="none" strike="noStrike">
                <a:solidFill>
                  <a:schemeClr val="dk1"/>
                </a:solidFill>
                <a:latin typeface="Proxima Nova"/>
                <a:ea typeface="Proxima Nova"/>
                <a:cs typeface="Proxima Nova"/>
                <a:sym typeface="Proxima Nova"/>
              </a:rPr>
              <a:t>Our hash function: {</a:t>
            </a:r>
            <a:r>
              <a:rPr b="0" i="0" lang="en" sz="1500" u="none" cap="none" strike="noStrike">
                <a:solidFill>
                  <a:schemeClr val="dk1"/>
                </a:solidFill>
                <a:highlight>
                  <a:srgbClr val="B6D7A8"/>
                </a:highlight>
                <a:latin typeface="Proxima Nova"/>
                <a:ea typeface="Proxima Nova"/>
                <a:cs typeface="Proxima Nova"/>
                <a:sym typeface="Proxima Nova"/>
              </a:rPr>
              <a:t>G</a:t>
            </a:r>
            <a:r>
              <a:rPr b="0" i="0" lang="en" sz="15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highlight>
                  <a:srgbClr val="B4A7D6"/>
                </a:highlight>
                <a:latin typeface="Proxima Nova"/>
                <a:ea typeface="Proxima Nova"/>
                <a:cs typeface="Proxima Nova"/>
                <a:sym typeface="Proxima Nova"/>
              </a:rPr>
              <a:t>P</a:t>
            </a:r>
            <a:r>
              <a:rPr b="0" i="0" lang="en" sz="15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latin typeface="Proxima Nova"/>
                <a:ea typeface="Proxima Nova"/>
                <a:cs typeface="Proxima Nova"/>
                <a:sym typeface="Proxima Nova"/>
              </a:rPr>
              <a:t> 1, {</a:t>
            </a:r>
            <a:r>
              <a:rPr b="0" i="0" lang="en" sz="1500" u="none" cap="none" strike="noStrike">
                <a:solidFill>
                  <a:schemeClr val="dk1"/>
                </a:solidFill>
                <a:highlight>
                  <a:srgbClr val="A4C2F4"/>
                </a:highlight>
                <a:latin typeface="Proxima Nova"/>
                <a:ea typeface="Proxima Nova"/>
                <a:cs typeface="Proxima Nova"/>
                <a:sym typeface="Proxima Nova"/>
              </a:rPr>
              <a:t>B</a:t>
            </a:r>
            <a:r>
              <a:rPr b="0" i="0" lang="en" sz="15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latin typeface="Proxima Nova"/>
                <a:ea typeface="Proxima Nova"/>
                <a:cs typeface="Proxima Nova"/>
                <a:sym typeface="Proxima Nova"/>
              </a:rPr>
              <a:t> 2, {</a:t>
            </a:r>
            <a:r>
              <a:rPr b="0" i="0" lang="en" sz="1500" u="none" cap="none" strike="noStrike">
                <a:solidFill>
                  <a:schemeClr val="dk1"/>
                </a:solidFill>
                <a:highlight>
                  <a:srgbClr val="EA9999"/>
                </a:highlight>
                <a:latin typeface="Proxima Nova"/>
                <a:ea typeface="Proxima Nova"/>
                <a:cs typeface="Proxima Nova"/>
                <a:sym typeface="Proxima Nova"/>
              </a:rPr>
              <a:t>R</a:t>
            </a:r>
            <a:r>
              <a:rPr b="0" i="0" lang="en" sz="1500" u="none" cap="none" strike="noStrike">
                <a:solidFill>
                  <a:schemeClr val="dk1"/>
                </a:solidFill>
                <a:latin typeface="Proxima Nova"/>
                <a:ea typeface="Proxima Nova"/>
                <a:cs typeface="Proxima Nova"/>
                <a:sym typeface="Proxima Nova"/>
              </a:rPr>
              <a:t>, </a:t>
            </a:r>
            <a:r>
              <a:rPr b="0" i="0" lang="en" sz="1500" u="none" cap="none" strike="noStrike">
                <a:solidFill>
                  <a:schemeClr val="dk1"/>
                </a:solidFill>
                <a:highlight>
                  <a:srgbClr val="FFE599"/>
                </a:highlight>
                <a:latin typeface="Proxima Nova"/>
                <a:ea typeface="Proxima Nova"/>
                <a:cs typeface="Proxima Nova"/>
                <a:sym typeface="Proxima Nova"/>
              </a:rPr>
              <a:t>Y</a:t>
            </a:r>
            <a:r>
              <a:rPr b="0" i="0" lang="en" sz="15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latin typeface="Proxima Nova"/>
                <a:ea typeface="Proxima Nova"/>
                <a:cs typeface="Proxima Nova"/>
                <a:sym typeface="Proxima Nova"/>
              </a:rPr>
              <a:t> 3</a:t>
            </a:r>
            <a:endParaRPr b="0" i="0" sz="15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7" name="Shape 2007"/>
        <p:cNvGrpSpPr/>
        <p:nvPr/>
      </p:nvGrpSpPr>
      <p:grpSpPr>
        <a:xfrm>
          <a:off x="0" y="0"/>
          <a:ext cx="0" cy="0"/>
          <a:chOff x="0" y="0"/>
          <a:chExt cx="0" cy="0"/>
        </a:xfrm>
      </p:grpSpPr>
      <p:sp>
        <p:nvSpPr>
          <p:cNvPr id="2008" name="Google Shape;2008;p105"/>
          <p:cNvSpPr/>
          <p:nvPr/>
        </p:nvSpPr>
        <p:spPr>
          <a:xfrm>
            <a:off x="6206760" y="3316323"/>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105"/>
          <p:cNvSpPr/>
          <p:nvPr/>
        </p:nvSpPr>
        <p:spPr>
          <a:xfrm>
            <a:off x="7495510" y="2486511"/>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105"/>
          <p:cNvSpPr/>
          <p:nvPr/>
        </p:nvSpPr>
        <p:spPr>
          <a:xfrm>
            <a:off x="6206760" y="2485498"/>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105"/>
          <p:cNvSpPr/>
          <p:nvPr/>
        </p:nvSpPr>
        <p:spPr>
          <a:xfrm>
            <a:off x="6206760" y="4147123"/>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105"/>
          <p:cNvSpPr txBox="1"/>
          <p:nvPr/>
        </p:nvSpPr>
        <p:spPr>
          <a:xfrm>
            <a:off x="672014" y="2094786"/>
            <a:ext cx="1199400" cy="354000"/>
          </a:xfrm>
          <a:prstGeom prst="rect">
            <a:avLst/>
          </a:prstGeom>
          <a:noFill/>
          <a:ln>
            <a:noFill/>
          </a:ln>
        </p:spPr>
        <p:txBody>
          <a:bodyPr anchorCtr="0" anchor="t" bIns="0" lIns="0" spcFirstLastPara="1" rIns="0" wrap="square" tIns="0">
            <a:noAutofit/>
          </a:bodyPr>
          <a:lstStyle/>
          <a:p>
            <a:pPr indent="0" lvl="0" marL="7971" marR="0" rtl="0" algn="l">
              <a:lnSpc>
                <a:spcPct val="100000"/>
              </a:lnSpc>
              <a:spcBef>
                <a:spcPts val="0"/>
              </a:spcBef>
              <a:spcAft>
                <a:spcPts val="0"/>
              </a:spcAft>
              <a:buClr>
                <a:srgbClr val="000000"/>
              </a:buClr>
              <a:buSzPts val="2300"/>
              <a:buFont typeface="Calibri"/>
              <a:buNone/>
            </a:pPr>
            <a:r>
              <a:rPr b="0" i="0" lang="en" sz="2300" u="none" cap="none" strike="noStrike">
                <a:solidFill>
                  <a:srgbClr val="000000"/>
                </a:solidFill>
                <a:latin typeface="Proxima Nova"/>
                <a:ea typeface="Proxima Nova"/>
                <a:cs typeface="Proxima Nova"/>
                <a:sym typeface="Proxima Nova"/>
              </a:rPr>
              <a:t>N=6, B=4</a:t>
            </a:r>
            <a:endParaRPr b="0" i="0" sz="2300" u="none" cap="none" strike="noStrike">
              <a:solidFill>
                <a:srgbClr val="000000"/>
              </a:solidFill>
              <a:latin typeface="Proxima Nova"/>
              <a:ea typeface="Proxima Nova"/>
              <a:cs typeface="Proxima Nova"/>
              <a:sym typeface="Proxima Nova"/>
            </a:endParaRPr>
          </a:p>
        </p:txBody>
      </p:sp>
      <p:sp>
        <p:nvSpPr>
          <p:cNvPr id="2013" name="Google Shape;2013;p105"/>
          <p:cNvSpPr/>
          <p:nvPr/>
        </p:nvSpPr>
        <p:spPr>
          <a:xfrm>
            <a:off x="352941" y="2472094"/>
            <a:ext cx="5624271" cy="2511884"/>
          </a:xfrm>
          <a:custGeom>
            <a:rect b="b" l="l" r="r" t="t"/>
            <a:pathLst>
              <a:path extrusionOk="0" h="4761865" w="8006080">
                <a:moveTo>
                  <a:pt x="7291660" y="0"/>
                </a:moveTo>
                <a:lnTo>
                  <a:pt x="714212" y="0"/>
                </a:lnTo>
                <a:lnTo>
                  <a:pt x="665313" y="1647"/>
                </a:lnTo>
                <a:lnTo>
                  <a:pt x="617298" y="6519"/>
                </a:lnTo>
                <a:lnTo>
                  <a:pt x="570273" y="14510"/>
                </a:lnTo>
                <a:lnTo>
                  <a:pt x="524346" y="25512"/>
                </a:lnTo>
                <a:lnTo>
                  <a:pt x="479622" y="39419"/>
                </a:lnTo>
                <a:lnTo>
                  <a:pt x="436208" y="56125"/>
                </a:lnTo>
                <a:lnTo>
                  <a:pt x="394211" y="75524"/>
                </a:lnTo>
                <a:lnTo>
                  <a:pt x="353736" y="97510"/>
                </a:lnTo>
                <a:lnTo>
                  <a:pt x="314889" y="121975"/>
                </a:lnTo>
                <a:lnTo>
                  <a:pt x="277778" y="148813"/>
                </a:lnTo>
                <a:lnTo>
                  <a:pt x="242509" y="177919"/>
                </a:lnTo>
                <a:lnTo>
                  <a:pt x="209188" y="209186"/>
                </a:lnTo>
                <a:lnTo>
                  <a:pt x="177921" y="242507"/>
                </a:lnTo>
                <a:lnTo>
                  <a:pt x="148815" y="277776"/>
                </a:lnTo>
                <a:lnTo>
                  <a:pt x="121976" y="314887"/>
                </a:lnTo>
                <a:lnTo>
                  <a:pt x="97511" y="353733"/>
                </a:lnTo>
                <a:lnTo>
                  <a:pt x="75525" y="394208"/>
                </a:lnTo>
                <a:lnTo>
                  <a:pt x="56126" y="436206"/>
                </a:lnTo>
                <a:lnTo>
                  <a:pt x="39419" y="479620"/>
                </a:lnTo>
                <a:lnTo>
                  <a:pt x="25512" y="524343"/>
                </a:lnTo>
                <a:lnTo>
                  <a:pt x="14510" y="570271"/>
                </a:lnTo>
                <a:lnTo>
                  <a:pt x="6519" y="617295"/>
                </a:lnTo>
                <a:lnTo>
                  <a:pt x="1647" y="665310"/>
                </a:lnTo>
                <a:lnTo>
                  <a:pt x="0" y="714209"/>
                </a:lnTo>
                <a:lnTo>
                  <a:pt x="0" y="4047208"/>
                </a:lnTo>
                <a:lnTo>
                  <a:pt x="1647" y="4096107"/>
                </a:lnTo>
                <a:lnTo>
                  <a:pt x="6519" y="4144122"/>
                </a:lnTo>
                <a:lnTo>
                  <a:pt x="14510" y="4191147"/>
                </a:lnTo>
                <a:lnTo>
                  <a:pt x="25512" y="4237074"/>
                </a:lnTo>
                <a:lnTo>
                  <a:pt x="39419" y="4281798"/>
                </a:lnTo>
                <a:lnTo>
                  <a:pt x="56126" y="4325212"/>
                </a:lnTo>
                <a:lnTo>
                  <a:pt x="75525" y="4367210"/>
                </a:lnTo>
                <a:lnTo>
                  <a:pt x="97511" y="4407685"/>
                </a:lnTo>
                <a:lnTo>
                  <a:pt x="121976" y="4446531"/>
                </a:lnTo>
                <a:lnTo>
                  <a:pt x="148815" y="4483642"/>
                </a:lnTo>
                <a:lnTo>
                  <a:pt x="177921" y="4518912"/>
                </a:lnTo>
                <a:lnTo>
                  <a:pt x="209188" y="4552233"/>
                </a:lnTo>
                <a:lnTo>
                  <a:pt x="242509" y="4583500"/>
                </a:lnTo>
                <a:lnTo>
                  <a:pt x="277778" y="4612606"/>
                </a:lnTo>
                <a:lnTo>
                  <a:pt x="314889" y="4639445"/>
                </a:lnTo>
                <a:lnTo>
                  <a:pt x="353736" y="4663910"/>
                </a:lnTo>
                <a:lnTo>
                  <a:pt x="394211" y="4685896"/>
                </a:lnTo>
                <a:lnTo>
                  <a:pt x="436208" y="4705295"/>
                </a:lnTo>
                <a:lnTo>
                  <a:pt x="479622" y="4722001"/>
                </a:lnTo>
                <a:lnTo>
                  <a:pt x="524346" y="4735909"/>
                </a:lnTo>
                <a:lnTo>
                  <a:pt x="570273" y="4746911"/>
                </a:lnTo>
                <a:lnTo>
                  <a:pt x="617298" y="4754901"/>
                </a:lnTo>
                <a:lnTo>
                  <a:pt x="665313" y="4759774"/>
                </a:lnTo>
                <a:lnTo>
                  <a:pt x="714212" y="4761421"/>
                </a:lnTo>
                <a:lnTo>
                  <a:pt x="7291660" y="4761421"/>
                </a:lnTo>
                <a:lnTo>
                  <a:pt x="7340559" y="4759774"/>
                </a:lnTo>
                <a:lnTo>
                  <a:pt x="7388575" y="4754901"/>
                </a:lnTo>
                <a:lnTo>
                  <a:pt x="7435599" y="4746911"/>
                </a:lnTo>
                <a:lnTo>
                  <a:pt x="7481526" y="4735909"/>
                </a:lnTo>
                <a:lnTo>
                  <a:pt x="7526250" y="4722001"/>
                </a:lnTo>
                <a:lnTo>
                  <a:pt x="7569664" y="4705295"/>
                </a:lnTo>
                <a:lnTo>
                  <a:pt x="7611661" y="4685896"/>
                </a:lnTo>
                <a:lnTo>
                  <a:pt x="7652136" y="4663910"/>
                </a:lnTo>
                <a:lnTo>
                  <a:pt x="7690983" y="4639445"/>
                </a:lnTo>
                <a:lnTo>
                  <a:pt x="7728093" y="4612606"/>
                </a:lnTo>
                <a:lnTo>
                  <a:pt x="7763362" y="4583500"/>
                </a:lnTo>
                <a:lnTo>
                  <a:pt x="7796683" y="4552233"/>
                </a:lnTo>
                <a:lnTo>
                  <a:pt x="7827950" y="4518912"/>
                </a:lnTo>
                <a:lnTo>
                  <a:pt x="7857056" y="4483642"/>
                </a:lnTo>
                <a:lnTo>
                  <a:pt x="7883895" y="4446531"/>
                </a:lnTo>
                <a:lnTo>
                  <a:pt x="7908360" y="4407685"/>
                </a:lnTo>
                <a:lnTo>
                  <a:pt x="7930345" y="4367210"/>
                </a:lnTo>
                <a:lnTo>
                  <a:pt x="7949744" y="4325212"/>
                </a:lnTo>
                <a:lnTo>
                  <a:pt x="7966450" y="4281798"/>
                </a:lnTo>
                <a:lnTo>
                  <a:pt x="7980358" y="4237074"/>
                </a:lnTo>
                <a:lnTo>
                  <a:pt x="7991360" y="4191147"/>
                </a:lnTo>
                <a:lnTo>
                  <a:pt x="7999350" y="4144122"/>
                </a:lnTo>
                <a:lnTo>
                  <a:pt x="8004222" y="4096107"/>
                </a:lnTo>
                <a:lnTo>
                  <a:pt x="8005870" y="4047208"/>
                </a:lnTo>
                <a:lnTo>
                  <a:pt x="8005870" y="714209"/>
                </a:lnTo>
                <a:lnTo>
                  <a:pt x="8004222" y="665310"/>
                </a:lnTo>
                <a:lnTo>
                  <a:pt x="7999350" y="617295"/>
                </a:lnTo>
                <a:lnTo>
                  <a:pt x="7991360" y="570271"/>
                </a:lnTo>
                <a:lnTo>
                  <a:pt x="7980358" y="524343"/>
                </a:lnTo>
                <a:lnTo>
                  <a:pt x="7966450" y="479620"/>
                </a:lnTo>
                <a:lnTo>
                  <a:pt x="7949744" y="436206"/>
                </a:lnTo>
                <a:lnTo>
                  <a:pt x="7930345" y="394208"/>
                </a:lnTo>
                <a:lnTo>
                  <a:pt x="7908360" y="353733"/>
                </a:lnTo>
                <a:lnTo>
                  <a:pt x="7883895" y="314887"/>
                </a:lnTo>
                <a:lnTo>
                  <a:pt x="7857056" y="277776"/>
                </a:lnTo>
                <a:lnTo>
                  <a:pt x="7827950" y="242507"/>
                </a:lnTo>
                <a:lnTo>
                  <a:pt x="7796683" y="209186"/>
                </a:lnTo>
                <a:lnTo>
                  <a:pt x="7763362" y="177919"/>
                </a:lnTo>
                <a:lnTo>
                  <a:pt x="7728093" y="148813"/>
                </a:lnTo>
                <a:lnTo>
                  <a:pt x="7690983" y="121975"/>
                </a:lnTo>
                <a:lnTo>
                  <a:pt x="7652136" y="97510"/>
                </a:lnTo>
                <a:lnTo>
                  <a:pt x="7611661" y="75524"/>
                </a:lnTo>
                <a:lnTo>
                  <a:pt x="7569664" y="56125"/>
                </a:lnTo>
                <a:lnTo>
                  <a:pt x="7526250" y="39419"/>
                </a:lnTo>
                <a:lnTo>
                  <a:pt x="7481526" y="25512"/>
                </a:lnTo>
                <a:lnTo>
                  <a:pt x="7435599" y="14510"/>
                </a:lnTo>
                <a:lnTo>
                  <a:pt x="7388575" y="6519"/>
                </a:lnTo>
                <a:lnTo>
                  <a:pt x="7340559" y="1647"/>
                </a:lnTo>
                <a:lnTo>
                  <a:pt x="7291660" y="0"/>
                </a:lnTo>
                <a:close/>
              </a:path>
            </a:pathLst>
          </a:custGeom>
          <a:solidFill>
            <a:srgbClr val="F5D328">
              <a:alpha val="1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105"/>
          <p:cNvSpPr/>
          <p:nvPr/>
        </p:nvSpPr>
        <p:spPr>
          <a:xfrm>
            <a:off x="567209" y="3308375"/>
            <a:ext cx="1288746" cy="838746"/>
          </a:xfrm>
          <a:custGeom>
            <a:rect b="b" l="l" r="r" t="t"/>
            <a:pathLst>
              <a:path extrusionOk="0" h="1590040" w="1834514">
                <a:moveTo>
                  <a:pt x="1596014" y="0"/>
                </a:moveTo>
                <a:lnTo>
                  <a:pt x="238462" y="0"/>
                </a:lnTo>
                <a:lnTo>
                  <a:pt x="190404" y="4844"/>
                </a:lnTo>
                <a:lnTo>
                  <a:pt x="145642" y="18738"/>
                </a:lnTo>
                <a:lnTo>
                  <a:pt x="105136" y="40724"/>
                </a:lnTo>
                <a:lnTo>
                  <a:pt x="69844" y="69842"/>
                </a:lnTo>
                <a:lnTo>
                  <a:pt x="40725" y="105134"/>
                </a:lnTo>
                <a:lnTo>
                  <a:pt x="18739" y="145641"/>
                </a:lnTo>
                <a:lnTo>
                  <a:pt x="4844" y="190405"/>
                </a:lnTo>
                <a:lnTo>
                  <a:pt x="0" y="238467"/>
                </a:lnTo>
                <a:lnTo>
                  <a:pt x="0" y="1351292"/>
                </a:lnTo>
                <a:lnTo>
                  <a:pt x="4844" y="1399350"/>
                </a:lnTo>
                <a:lnTo>
                  <a:pt x="18739" y="1444111"/>
                </a:lnTo>
                <a:lnTo>
                  <a:pt x="40725" y="1484616"/>
                </a:lnTo>
                <a:lnTo>
                  <a:pt x="69844" y="1519907"/>
                </a:lnTo>
                <a:lnTo>
                  <a:pt x="105136" y="1549024"/>
                </a:lnTo>
                <a:lnTo>
                  <a:pt x="145642" y="1571009"/>
                </a:lnTo>
                <a:lnTo>
                  <a:pt x="190404" y="1584903"/>
                </a:lnTo>
                <a:lnTo>
                  <a:pt x="238462" y="1589747"/>
                </a:lnTo>
                <a:lnTo>
                  <a:pt x="1596014" y="1589747"/>
                </a:lnTo>
                <a:lnTo>
                  <a:pt x="1644072" y="1584903"/>
                </a:lnTo>
                <a:lnTo>
                  <a:pt x="1688835" y="1571009"/>
                </a:lnTo>
                <a:lnTo>
                  <a:pt x="1729342" y="1549024"/>
                </a:lnTo>
                <a:lnTo>
                  <a:pt x="1764635" y="1519907"/>
                </a:lnTo>
                <a:lnTo>
                  <a:pt x="1793754" y="1484616"/>
                </a:lnTo>
                <a:lnTo>
                  <a:pt x="1815741" y="1444111"/>
                </a:lnTo>
                <a:lnTo>
                  <a:pt x="1829637" y="1399350"/>
                </a:lnTo>
                <a:lnTo>
                  <a:pt x="1834481" y="1351292"/>
                </a:lnTo>
                <a:lnTo>
                  <a:pt x="1834481" y="238467"/>
                </a:lnTo>
                <a:lnTo>
                  <a:pt x="1829637" y="190405"/>
                </a:lnTo>
                <a:lnTo>
                  <a:pt x="1815741" y="145641"/>
                </a:lnTo>
                <a:lnTo>
                  <a:pt x="1793754" y="105134"/>
                </a:lnTo>
                <a:lnTo>
                  <a:pt x="1764635" y="69842"/>
                </a:lnTo>
                <a:lnTo>
                  <a:pt x="1729342" y="40724"/>
                </a:lnTo>
                <a:lnTo>
                  <a:pt x="1688835" y="18738"/>
                </a:lnTo>
                <a:lnTo>
                  <a:pt x="1644072" y="4844"/>
                </a:lnTo>
                <a:lnTo>
                  <a:pt x="1596014"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105"/>
          <p:cNvSpPr/>
          <p:nvPr/>
        </p:nvSpPr>
        <p:spPr>
          <a:xfrm>
            <a:off x="4271507" y="2485495"/>
            <a:ext cx="1288747" cy="838746"/>
          </a:xfrm>
          <a:custGeom>
            <a:rect b="b" l="l" r="r" t="t"/>
            <a:pathLst>
              <a:path extrusionOk="0" h="1590039" w="1834515">
                <a:moveTo>
                  <a:pt x="1596021" y="0"/>
                </a:moveTo>
                <a:lnTo>
                  <a:pt x="238467" y="0"/>
                </a:lnTo>
                <a:lnTo>
                  <a:pt x="190405" y="4844"/>
                </a:lnTo>
                <a:lnTo>
                  <a:pt x="145641" y="18738"/>
                </a:lnTo>
                <a:lnTo>
                  <a:pt x="105134" y="40723"/>
                </a:lnTo>
                <a:lnTo>
                  <a:pt x="69842" y="69840"/>
                </a:lnTo>
                <a:lnTo>
                  <a:pt x="40724" y="105130"/>
                </a:lnTo>
                <a:lnTo>
                  <a:pt x="18738" y="145636"/>
                </a:lnTo>
                <a:lnTo>
                  <a:pt x="4844" y="190397"/>
                </a:lnTo>
                <a:lnTo>
                  <a:pt x="0" y="238455"/>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105"/>
          <p:cNvSpPr/>
          <p:nvPr/>
        </p:nvSpPr>
        <p:spPr>
          <a:xfrm>
            <a:off x="4262577" y="3326277"/>
            <a:ext cx="1288747" cy="838746"/>
          </a:xfrm>
          <a:custGeom>
            <a:rect b="b" l="l" r="r" t="t"/>
            <a:pathLst>
              <a:path extrusionOk="0" h="1590040" w="1834515">
                <a:moveTo>
                  <a:pt x="1596021" y="0"/>
                </a:moveTo>
                <a:lnTo>
                  <a:pt x="238467" y="0"/>
                </a:lnTo>
                <a:lnTo>
                  <a:pt x="190405" y="4844"/>
                </a:lnTo>
                <a:lnTo>
                  <a:pt x="145641" y="18738"/>
                </a:lnTo>
                <a:lnTo>
                  <a:pt x="105134" y="40723"/>
                </a:lnTo>
                <a:lnTo>
                  <a:pt x="69842" y="69840"/>
                </a:lnTo>
                <a:lnTo>
                  <a:pt x="40724" y="105130"/>
                </a:lnTo>
                <a:lnTo>
                  <a:pt x="18738" y="145636"/>
                </a:lnTo>
                <a:lnTo>
                  <a:pt x="4844" y="190397"/>
                </a:lnTo>
                <a:lnTo>
                  <a:pt x="0" y="238455"/>
                </a:lnTo>
                <a:lnTo>
                  <a:pt x="0" y="1351280"/>
                </a:lnTo>
                <a:lnTo>
                  <a:pt x="4844" y="1399342"/>
                </a:lnTo>
                <a:lnTo>
                  <a:pt x="18738" y="1444106"/>
                </a:lnTo>
                <a:lnTo>
                  <a:pt x="40724" y="1484613"/>
                </a:lnTo>
                <a:lnTo>
                  <a:pt x="69842" y="1519905"/>
                </a:lnTo>
                <a:lnTo>
                  <a:pt x="105134" y="1549023"/>
                </a:lnTo>
                <a:lnTo>
                  <a:pt x="145641" y="1571009"/>
                </a:lnTo>
                <a:lnTo>
                  <a:pt x="190405" y="1584903"/>
                </a:lnTo>
                <a:lnTo>
                  <a:pt x="238467" y="1589747"/>
                </a:lnTo>
                <a:lnTo>
                  <a:pt x="1596021" y="1589747"/>
                </a:lnTo>
                <a:lnTo>
                  <a:pt x="1644079" y="1584903"/>
                </a:lnTo>
                <a:lnTo>
                  <a:pt x="1688840" y="1571009"/>
                </a:lnTo>
                <a:lnTo>
                  <a:pt x="1729345" y="1549023"/>
                </a:lnTo>
                <a:lnTo>
                  <a:pt x="1764636" y="1519905"/>
                </a:lnTo>
                <a:lnTo>
                  <a:pt x="1793753" y="1484613"/>
                </a:lnTo>
                <a:lnTo>
                  <a:pt x="1815738" y="1444106"/>
                </a:lnTo>
                <a:lnTo>
                  <a:pt x="1829632" y="1399342"/>
                </a:lnTo>
                <a:lnTo>
                  <a:pt x="1834476" y="1351280"/>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105"/>
          <p:cNvSpPr/>
          <p:nvPr/>
        </p:nvSpPr>
        <p:spPr>
          <a:xfrm>
            <a:off x="4253647" y="4167059"/>
            <a:ext cx="1288747" cy="838746"/>
          </a:xfrm>
          <a:custGeom>
            <a:rect b="b" l="l" r="r" t="t"/>
            <a:pathLst>
              <a:path extrusionOk="0" h="1590040" w="1834515">
                <a:moveTo>
                  <a:pt x="1596021" y="0"/>
                </a:moveTo>
                <a:lnTo>
                  <a:pt x="238467" y="0"/>
                </a:lnTo>
                <a:lnTo>
                  <a:pt x="190409" y="4844"/>
                </a:lnTo>
                <a:lnTo>
                  <a:pt x="145646" y="18738"/>
                </a:lnTo>
                <a:lnTo>
                  <a:pt x="105139" y="40723"/>
                </a:lnTo>
                <a:lnTo>
                  <a:pt x="69846" y="69840"/>
                </a:lnTo>
                <a:lnTo>
                  <a:pt x="40727" y="105130"/>
                </a:lnTo>
                <a:lnTo>
                  <a:pt x="18740" y="145636"/>
                </a:lnTo>
                <a:lnTo>
                  <a:pt x="4844" y="190397"/>
                </a:lnTo>
                <a:lnTo>
                  <a:pt x="0" y="238455"/>
                </a:lnTo>
                <a:lnTo>
                  <a:pt x="0" y="1351285"/>
                </a:lnTo>
                <a:lnTo>
                  <a:pt x="4844" y="1399343"/>
                </a:lnTo>
                <a:lnTo>
                  <a:pt x="18740" y="1444105"/>
                </a:lnTo>
                <a:lnTo>
                  <a:pt x="40727" y="1484611"/>
                </a:lnTo>
                <a:lnTo>
                  <a:pt x="69846" y="1519903"/>
                </a:lnTo>
                <a:lnTo>
                  <a:pt x="105139" y="1549022"/>
                </a:lnTo>
                <a:lnTo>
                  <a:pt x="145646" y="1571008"/>
                </a:lnTo>
                <a:lnTo>
                  <a:pt x="190409" y="1584903"/>
                </a:lnTo>
                <a:lnTo>
                  <a:pt x="238467" y="1589747"/>
                </a:lnTo>
                <a:lnTo>
                  <a:pt x="1596021" y="1589747"/>
                </a:lnTo>
                <a:lnTo>
                  <a:pt x="1644079" y="1584903"/>
                </a:lnTo>
                <a:lnTo>
                  <a:pt x="1688840" y="1571008"/>
                </a:lnTo>
                <a:lnTo>
                  <a:pt x="1729345" y="1549022"/>
                </a:lnTo>
                <a:lnTo>
                  <a:pt x="1764636" y="1519903"/>
                </a:lnTo>
                <a:lnTo>
                  <a:pt x="1793753" y="1484611"/>
                </a:lnTo>
                <a:lnTo>
                  <a:pt x="1815738" y="1444105"/>
                </a:lnTo>
                <a:lnTo>
                  <a:pt x="1829632" y="1399343"/>
                </a:lnTo>
                <a:lnTo>
                  <a:pt x="1834476" y="1351285"/>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105"/>
          <p:cNvSpPr/>
          <p:nvPr/>
        </p:nvSpPr>
        <p:spPr>
          <a:xfrm>
            <a:off x="4398414" y="4390303"/>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105"/>
          <p:cNvSpPr/>
          <p:nvPr/>
        </p:nvSpPr>
        <p:spPr>
          <a:xfrm>
            <a:off x="4398421" y="2729703"/>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105"/>
          <p:cNvSpPr/>
          <p:nvPr/>
        </p:nvSpPr>
        <p:spPr>
          <a:xfrm>
            <a:off x="8141988" y="27296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105"/>
          <p:cNvSpPr/>
          <p:nvPr/>
        </p:nvSpPr>
        <p:spPr>
          <a:xfrm>
            <a:off x="6851116" y="3559490"/>
            <a:ext cx="517462" cy="352381"/>
          </a:xfrm>
          <a:custGeom>
            <a:rect b="b" l="l" r="r" t="t"/>
            <a:pathLst>
              <a:path extrusionOk="0" h="668020" w="736600">
                <a:moveTo>
                  <a:pt x="0" y="0"/>
                </a:moveTo>
                <a:lnTo>
                  <a:pt x="736003" y="0"/>
                </a:lnTo>
                <a:lnTo>
                  <a:pt x="736003"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105"/>
          <p:cNvSpPr/>
          <p:nvPr/>
        </p:nvSpPr>
        <p:spPr>
          <a:xfrm>
            <a:off x="672033" y="1232698"/>
            <a:ext cx="1288746" cy="838746"/>
          </a:xfrm>
          <a:custGeom>
            <a:rect b="b" l="l" r="r" t="t"/>
            <a:pathLst>
              <a:path extrusionOk="0" h="1590039" w="1834514">
                <a:moveTo>
                  <a:pt x="1596016" y="0"/>
                </a:moveTo>
                <a:lnTo>
                  <a:pt x="238462" y="0"/>
                </a:lnTo>
                <a:lnTo>
                  <a:pt x="190404" y="4844"/>
                </a:lnTo>
                <a:lnTo>
                  <a:pt x="145642" y="18740"/>
                </a:lnTo>
                <a:lnTo>
                  <a:pt x="105136" y="40727"/>
                </a:lnTo>
                <a:lnTo>
                  <a:pt x="69844" y="69846"/>
                </a:lnTo>
                <a:lnTo>
                  <a:pt x="40725" y="105139"/>
                </a:lnTo>
                <a:lnTo>
                  <a:pt x="18739" y="145646"/>
                </a:lnTo>
                <a:lnTo>
                  <a:pt x="4844" y="190409"/>
                </a:lnTo>
                <a:lnTo>
                  <a:pt x="0" y="238467"/>
                </a:lnTo>
                <a:lnTo>
                  <a:pt x="0" y="1351292"/>
                </a:lnTo>
                <a:lnTo>
                  <a:pt x="4844" y="1399350"/>
                </a:lnTo>
                <a:lnTo>
                  <a:pt x="18739" y="1444111"/>
                </a:lnTo>
                <a:lnTo>
                  <a:pt x="40725" y="1484616"/>
                </a:lnTo>
                <a:lnTo>
                  <a:pt x="69844" y="1519907"/>
                </a:lnTo>
                <a:lnTo>
                  <a:pt x="105136" y="1549024"/>
                </a:lnTo>
                <a:lnTo>
                  <a:pt x="145642" y="1571009"/>
                </a:lnTo>
                <a:lnTo>
                  <a:pt x="190404" y="1584903"/>
                </a:lnTo>
                <a:lnTo>
                  <a:pt x="238462" y="1589747"/>
                </a:lnTo>
                <a:lnTo>
                  <a:pt x="1596016" y="1589747"/>
                </a:lnTo>
                <a:lnTo>
                  <a:pt x="1644075" y="1584903"/>
                </a:lnTo>
                <a:lnTo>
                  <a:pt x="1688837" y="1571009"/>
                </a:lnTo>
                <a:lnTo>
                  <a:pt x="1729344" y="1549024"/>
                </a:lnTo>
                <a:lnTo>
                  <a:pt x="1764637" y="1519907"/>
                </a:lnTo>
                <a:lnTo>
                  <a:pt x="1793757" y="1484616"/>
                </a:lnTo>
                <a:lnTo>
                  <a:pt x="1815744" y="1444111"/>
                </a:lnTo>
                <a:lnTo>
                  <a:pt x="1829639" y="1399350"/>
                </a:lnTo>
                <a:lnTo>
                  <a:pt x="1834484" y="1351292"/>
                </a:lnTo>
                <a:lnTo>
                  <a:pt x="1834484" y="238467"/>
                </a:lnTo>
                <a:lnTo>
                  <a:pt x="1829639" y="190409"/>
                </a:lnTo>
                <a:lnTo>
                  <a:pt x="1815744" y="145646"/>
                </a:lnTo>
                <a:lnTo>
                  <a:pt x="1793757" y="105139"/>
                </a:lnTo>
                <a:lnTo>
                  <a:pt x="1764637" y="69846"/>
                </a:lnTo>
                <a:lnTo>
                  <a:pt x="1729344" y="40727"/>
                </a:lnTo>
                <a:lnTo>
                  <a:pt x="1688837" y="18740"/>
                </a:lnTo>
                <a:lnTo>
                  <a:pt x="1644075" y="4844"/>
                </a:lnTo>
                <a:lnTo>
                  <a:pt x="1596016"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105"/>
          <p:cNvSpPr/>
          <p:nvPr/>
        </p:nvSpPr>
        <p:spPr>
          <a:xfrm>
            <a:off x="796965"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105"/>
          <p:cNvSpPr/>
          <p:nvPr/>
        </p:nvSpPr>
        <p:spPr>
          <a:xfrm>
            <a:off x="1319459" y="14758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105"/>
          <p:cNvSpPr/>
          <p:nvPr/>
        </p:nvSpPr>
        <p:spPr>
          <a:xfrm>
            <a:off x="6333667" y="35594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10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sz="3000">
                <a:latin typeface="Proxima Nova"/>
                <a:ea typeface="Proxima Nova"/>
                <a:cs typeface="Proxima Nova"/>
                <a:sym typeface="Proxima Nova"/>
              </a:rPr>
              <a:t>External Hashing Example: Pass 1</a:t>
            </a:r>
            <a:endParaRPr sz="3000">
              <a:latin typeface="Proxima Nova"/>
              <a:ea typeface="Proxima Nova"/>
              <a:cs typeface="Proxima Nova"/>
              <a:sym typeface="Proxima Nova"/>
            </a:endParaRPr>
          </a:p>
        </p:txBody>
      </p:sp>
      <p:sp>
        <p:nvSpPr>
          <p:cNvPr id="2027" name="Google Shape;2027;p105"/>
          <p:cNvSpPr/>
          <p:nvPr/>
        </p:nvSpPr>
        <p:spPr>
          <a:xfrm>
            <a:off x="6333650" y="4390315"/>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DCBD23">
              <a:alpha val="9372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105"/>
          <p:cNvSpPr/>
          <p:nvPr/>
        </p:nvSpPr>
        <p:spPr>
          <a:xfrm>
            <a:off x="6333673" y="27286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105"/>
          <p:cNvSpPr/>
          <p:nvPr/>
        </p:nvSpPr>
        <p:spPr>
          <a:xfrm>
            <a:off x="6851119" y="2728690"/>
            <a:ext cx="517462" cy="352381"/>
          </a:xfrm>
          <a:custGeom>
            <a:rect b="b" l="l" r="r" t="t"/>
            <a:pathLst>
              <a:path extrusionOk="0" h="668020" w="736600">
                <a:moveTo>
                  <a:pt x="0" y="0"/>
                </a:moveTo>
                <a:lnTo>
                  <a:pt x="736003" y="0"/>
                </a:lnTo>
                <a:lnTo>
                  <a:pt x="736003"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105"/>
          <p:cNvSpPr/>
          <p:nvPr/>
        </p:nvSpPr>
        <p:spPr>
          <a:xfrm>
            <a:off x="7624548" y="27296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105"/>
          <p:cNvSpPr/>
          <p:nvPr/>
        </p:nvSpPr>
        <p:spPr>
          <a:xfrm>
            <a:off x="6851114" y="4390303"/>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105"/>
          <p:cNvSpPr txBox="1"/>
          <p:nvPr/>
        </p:nvSpPr>
        <p:spPr>
          <a:xfrm>
            <a:off x="1871425" y="2071500"/>
            <a:ext cx="4105800" cy="414000"/>
          </a:xfrm>
          <a:prstGeom prst="rect">
            <a:avLst/>
          </a:prstGeom>
          <a:noFill/>
          <a:ln>
            <a:noFill/>
          </a:ln>
        </p:spPr>
        <p:txBody>
          <a:bodyPr anchorCtr="0" anchor="ctr" bIns="0" lIns="0" spcFirstLastPara="1" rIns="0" wrap="square" tIns="0">
            <a:noAutofit/>
          </a:bodyPr>
          <a:lstStyle/>
          <a:p>
            <a:pPr indent="0" lvl="0" marL="0" marR="3188" rtl="0" algn="ctr">
              <a:lnSpc>
                <a:spcPct val="100699"/>
              </a:lnSpc>
              <a:spcBef>
                <a:spcPts val="0"/>
              </a:spcBef>
              <a:spcAft>
                <a:spcPts val="0"/>
              </a:spcAft>
              <a:buClr>
                <a:schemeClr val="dk1"/>
              </a:buClr>
              <a:buSzPts val="1500"/>
              <a:buFont typeface="Calibri"/>
              <a:buNone/>
            </a:pPr>
            <a:r>
              <a:rPr b="0" i="0" lang="en" sz="1500" u="none" cap="none" strike="noStrike">
                <a:solidFill>
                  <a:schemeClr val="dk1"/>
                </a:solidFill>
                <a:latin typeface="Proxima Nova"/>
                <a:ea typeface="Proxima Nova"/>
                <a:cs typeface="Proxima Nova"/>
                <a:sym typeface="Proxima Nova"/>
              </a:rPr>
              <a:t>Our hash function: {</a:t>
            </a:r>
            <a:r>
              <a:rPr b="0" i="0" lang="en" sz="1500" u="none" cap="none" strike="noStrike">
                <a:solidFill>
                  <a:schemeClr val="dk1"/>
                </a:solidFill>
                <a:highlight>
                  <a:srgbClr val="B6D7A8"/>
                </a:highlight>
                <a:latin typeface="Proxima Nova"/>
                <a:ea typeface="Proxima Nova"/>
                <a:cs typeface="Proxima Nova"/>
                <a:sym typeface="Proxima Nova"/>
              </a:rPr>
              <a:t>G</a:t>
            </a:r>
            <a:r>
              <a:rPr b="0" i="0" lang="en" sz="15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highlight>
                  <a:srgbClr val="B4A7D6"/>
                </a:highlight>
                <a:latin typeface="Proxima Nova"/>
                <a:ea typeface="Proxima Nova"/>
                <a:cs typeface="Proxima Nova"/>
                <a:sym typeface="Proxima Nova"/>
              </a:rPr>
              <a:t>P</a:t>
            </a:r>
            <a:r>
              <a:rPr b="0" i="0" lang="en" sz="15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latin typeface="Proxima Nova"/>
                <a:ea typeface="Proxima Nova"/>
                <a:cs typeface="Proxima Nova"/>
                <a:sym typeface="Proxima Nova"/>
              </a:rPr>
              <a:t> 1, {</a:t>
            </a:r>
            <a:r>
              <a:rPr b="0" i="0" lang="en" sz="1500" u="none" cap="none" strike="noStrike">
                <a:solidFill>
                  <a:schemeClr val="dk1"/>
                </a:solidFill>
                <a:highlight>
                  <a:srgbClr val="A4C2F4"/>
                </a:highlight>
                <a:latin typeface="Proxima Nova"/>
                <a:ea typeface="Proxima Nova"/>
                <a:cs typeface="Proxima Nova"/>
                <a:sym typeface="Proxima Nova"/>
              </a:rPr>
              <a:t>B</a:t>
            </a:r>
            <a:r>
              <a:rPr b="0" i="0" lang="en" sz="15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latin typeface="Proxima Nova"/>
                <a:ea typeface="Proxima Nova"/>
                <a:cs typeface="Proxima Nova"/>
                <a:sym typeface="Proxima Nova"/>
              </a:rPr>
              <a:t> 2, {</a:t>
            </a:r>
            <a:r>
              <a:rPr b="0" i="0" lang="en" sz="1500" u="none" cap="none" strike="noStrike">
                <a:solidFill>
                  <a:schemeClr val="dk1"/>
                </a:solidFill>
                <a:highlight>
                  <a:srgbClr val="EA9999"/>
                </a:highlight>
                <a:latin typeface="Proxima Nova"/>
                <a:ea typeface="Proxima Nova"/>
                <a:cs typeface="Proxima Nova"/>
                <a:sym typeface="Proxima Nova"/>
              </a:rPr>
              <a:t>R</a:t>
            </a:r>
            <a:r>
              <a:rPr b="0" i="0" lang="en" sz="1500" u="none" cap="none" strike="noStrike">
                <a:solidFill>
                  <a:schemeClr val="dk1"/>
                </a:solidFill>
                <a:latin typeface="Proxima Nova"/>
                <a:ea typeface="Proxima Nova"/>
                <a:cs typeface="Proxima Nova"/>
                <a:sym typeface="Proxima Nova"/>
              </a:rPr>
              <a:t>, </a:t>
            </a:r>
            <a:r>
              <a:rPr b="0" i="0" lang="en" sz="1500" u="none" cap="none" strike="noStrike">
                <a:solidFill>
                  <a:schemeClr val="dk1"/>
                </a:solidFill>
                <a:highlight>
                  <a:srgbClr val="FFE599"/>
                </a:highlight>
                <a:latin typeface="Proxima Nova"/>
                <a:ea typeface="Proxima Nova"/>
                <a:cs typeface="Proxima Nova"/>
                <a:sym typeface="Proxima Nova"/>
              </a:rPr>
              <a:t>Y</a:t>
            </a:r>
            <a:r>
              <a:rPr b="0" i="0" lang="en" sz="15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latin typeface="Proxima Nova"/>
                <a:ea typeface="Proxima Nova"/>
                <a:cs typeface="Proxima Nova"/>
                <a:sym typeface="Proxima Nova"/>
              </a:rPr>
              <a:t> 3</a:t>
            </a:r>
            <a:endParaRPr b="0" i="0" sz="15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6" name="Shape 2036"/>
        <p:cNvGrpSpPr/>
        <p:nvPr/>
      </p:nvGrpSpPr>
      <p:grpSpPr>
        <a:xfrm>
          <a:off x="0" y="0"/>
          <a:ext cx="0" cy="0"/>
          <a:chOff x="0" y="0"/>
          <a:chExt cx="0" cy="0"/>
        </a:xfrm>
      </p:grpSpPr>
      <p:sp>
        <p:nvSpPr>
          <p:cNvPr id="2037" name="Google Shape;2037;p106"/>
          <p:cNvSpPr/>
          <p:nvPr/>
        </p:nvSpPr>
        <p:spPr>
          <a:xfrm>
            <a:off x="6206760" y="3316323"/>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106"/>
          <p:cNvSpPr/>
          <p:nvPr/>
        </p:nvSpPr>
        <p:spPr>
          <a:xfrm>
            <a:off x="7495510" y="2486511"/>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106"/>
          <p:cNvSpPr/>
          <p:nvPr/>
        </p:nvSpPr>
        <p:spPr>
          <a:xfrm>
            <a:off x="6206760" y="2485498"/>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106"/>
          <p:cNvSpPr/>
          <p:nvPr/>
        </p:nvSpPr>
        <p:spPr>
          <a:xfrm>
            <a:off x="6206760" y="4147123"/>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106"/>
          <p:cNvSpPr txBox="1"/>
          <p:nvPr/>
        </p:nvSpPr>
        <p:spPr>
          <a:xfrm>
            <a:off x="672014" y="2094786"/>
            <a:ext cx="1199400" cy="354000"/>
          </a:xfrm>
          <a:prstGeom prst="rect">
            <a:avLst/>
          </a:prstGeom>
          <a:noFill/>
          <a:ln>
            <a:noFill/>
          </a:ln>
        </p:spPr>
        <p:txBody>
          <a:bodyPr anchorCtr="0" anchor="t" bIns="0" lIns="0" spcFirstLastPara="1" rIns="0" wrap="square" tIns="0">
            <a:noAutofit/>
          </a:bodyPr>
          <a:lstStyle/>
          <a:p>
            <a:pPr indent="0" lvl="0" marL="7971" marR="0" rtl="0" algn="l">
              <a:lnSpc>
                <a:spcPct val="100000"/>
              </a:lnSpc>
              <a:spcBef>
                <a:spcPts val="0"/>
              </a:spcBef>
              <a:spcAft>
                <a:spcPts val="0"/>
              </a:spcAft>
              <a:buClr>
                <a:srgbClr val="000000"/>
              </a:buClr>
              <a:buSzPts val="2300"/>
              <a:buFont typeface="Calibri"/>
              <a:buNone/>
            </a:pPr>
            <a:r>
              <a:rPr b="0" i="0" lang="en" sz="2300" u="none" cap="none" strike="noStrike">
                <a:solidFill>
                  <a:srgbClr val="000000"/>
                </a:solidFill>
                <a:latin typeface="Proxima Nova"/>
                <a:ea typeface="Proxima Nova"/>
                <a:cs typeface="Proxima Nova"/>
                <a:sym typeface="Proxima Nova"/>
              </a:rPr>
              <a:t>N=6, B=4</a:t>
            </a:r>
            <a:endParaRPr b="0" i="0" sz="2300" u="none" cap="none" strike="noStrike">
              <a:solidFill>
                <a:srgbClr val="000000"/>
              </a:solidFill>
              <a:latin typeface="Proxima Nova"/>
              <a:ea typeface="Proxima Nova"/>
              <a:cs typeface="Proxima Nova"/>
              <a:sym typeface="Proxima Nova"/>
            </a:endParaRPr>
          </a:p>
        </p:txBody>
      </p:sp>
      <p:sp>
        <p:nvSpPr>
          <p:cNvPr id="2042" name="Google Shape;2042;p106"/>
          <p:cNvSpPr/>
          <p:nvPr/>
        </p:nvSpPr>
        <p:spPr>
          <a:xfrm>
            <a:off x="352941" y="2472094"/>
            <a:ext cx="5624271" cy="2511884"/>
          </a:xfrm>
          <a:custGeom>
            <a:rect b="b" l="l" r="r" t="t"/>
            <a:pathLst>
              <a:path extrusionOk="0" h="4761865" w="8006080">
                <a:moveTo>
                  <a:pt x="7291660" y="0"/>
                </a:moveTo>
                <a:lnTo>
                  <a:pt x="714212" y="0"/>
                </a:lnTo>
                <a:lnTo>
                  <a:pt x="665313" y="1647"/>
                </a:lnTo>
                <a:lnTo>
                  <a:pt x="617298" y="6519"/>
                </a:lnTo>
                <a:lnTo>
                  <a:pt x="570273" y="14510"/>
                </a:lnTo>
                <a:lnTo>
                  <a:pt x="524346" y="25512"/>
                </a:lnTo>
                <a:lnTo>
                  <a:pt x="479622" y="39419"/>
                </a:lnTo>
                <a:lnTo>
                  <a:pt x="436208" y="56125"/>
                </a:lnTo>
                <a:lnTo>
                  <a:pt x="394211" y="75524"/>
                </a:lnTo>
                <a:lnTo>
                  <a:pt x="353736" y="97510"/>
                </a:lnTo>
                <a:lnTo>
                  <a:pt x="314889" y="121975"/>
                </a:lnTo>
                <a:lnTo>
                  <a:pt x="277778" y="148813"/>
                </a:lnTo>
                <a:lnTo>
                  <a:pt x="242509" y="177919"/>
                </a:lnTo>
                <a:lnTo>
                  <a:pt x="209188" y="209186"/>
                </a:lnTo>
                <a:lnTo>
                  <a:pt x="177921" y="242507"/>
                </a:lnTo>
                <a:lnTo>
                  <a:pt x="148815" y="277776"/>
                </a:lnTo>
                <a:lnTo>
                  <a:pt x="121976" y="314887"/>
                </a:lnTo>
                <a:lnTo>
                  <a:pt x="97511" y="353733"/>
                </a:lnTo>
                <a:lnTo>
                  <a:pt x="75525" y="394208"/>
                </a:lnTo>
                <a:lnTo>
                  <a:pt x="56126" y="436206"/>
                </a:lnTo>
                <a:lnTo>
                  <a:pt x="39419" y="479620"/>
                </a:lnTo>
                <a:lnTo>
                  <a:pt x="25512" y="524343"/>
                </a:lnTo>
                <a:lnTo>
                  <a:pt x="14510" y="570271"/>
                </a:lnTo>
                <a:lnTo>
                  <a:pt x="6519" y="617295"/>
                </a:lnTo>
                <a:lnTo>
                  <a:pt x="1647" y="665310"/>
                </a:lnTo>
                <a:lnTo>
                  <a:pt x="0" y="714209"/>
                </a:lnTo>
                <a:lnTo>
                  <a:pt x="0" y="4047208"/>
                </a:lnTo>
                <a:lnTo>
                  <a:pt x="1647" y="4096107"/>
                </a:lnTo>
                <a:lnTo>
                  <a:pt x="6519" y="4144122"/>
                </a:lnTo>
                <a:lnTo>
                  <a:pt x="14510" y="4191147"/>
                </a:lnTo>
                <a:lnTo>
                  <a:pt x="25512" y="4237074"/>
                </a:lnTo>
                <a:lnTo>
                  <a:pt x="39419" y="4281798"/>
                </a:lnTo>
                <a:lnTo>
                  <a:pt x="56126" y="4325212"/>
                </a:lnTo>
                <a:lnTo>
                  <a:pt x="75525" y="4367210"/>
                </a:lnTo>
                <a:lnTo>
                  <a:pt x="97511" y="4407685"/>
                </a:lnTo>
                <a:lnTo>
                  <a:pt x="121976" y="4446531"/>
                </a:lnTo>
                <a:lnTo>
                  <a:pt x="148815" y="4483642"/>
                </a:lnTo>
                <a:lnTo>
                  <a:pt x="177921" y="4518912"/>
                </a:lnTo>
                <a:lnTo>
                  <a:pt x="209188" y="4552233"/>
                </a:lnTo>
                <a:lnTo>
                  <a:pt x="242509" y="4583500"/>
                </a:lnTo>
                <a:lnTo>
                  <a:pt x="277778" y="4612606"/>
                </a:lnTo>
                <a:lnTo>
                  <a:pt x="314889" y="4639445"/>
                </a:lnTo>
                <a:lnTo>
                  <a:pt x="353736" y="4663910"/>
                </a:lnTo>
                <a:lnTo>
                  <a:pt x="394211" y="4685896"/>
                </a:lnTo>
                <a:lnTo>
                  <a:pt x="436208" y="4705295"/>
                </a:lnTo>
                <a:lnTo>
                  <a:pt x="479622" y="4722001"/>
                </a:lnTo>
                <a:lnTo>
                  <a:pt x="524346" y="4735909"/>
                </a:lnTo>
                <a:lnTo>
                  <a:pt x="570273" y="4746911"/>
                </a:lnTo>
                <a:lnTo>
                  <a:pt x="617298" y="4754901"/>
                </a:lnTo>
                <a:lnTo>
                  <a:pt x="665313" y="4759774"/>
                </a:lnTo>
                <a:lnTo>
                  <a:pt x="714212" y="4761421"/>
                </a:lnTo>
                <a:lnTo>
                  <a:pt x="7291660" y="4761421"/>
                </a:lnTo>
                <a:lnTo>
                  <a:pt x="7340559" y="4759774"/>
                </a:lnTo>
                <a:lnTo>
                  <a:pt x="7388575" y="4754901"/>
                </a:lnTo>
                <a:lnTo>
                  <a:pt x="7435599" y="4746911"/>
                </a:lnTo>
                <a:lnTo>
                  <a:pt x="7481526" y="4735909"/>
                </a:lnTo>
                <a:lnTo>
                  <a:pt x="7526250" y="4722001"/>
                </a:lnTo>
                <a:lnTo>
                  <a:pt x="7569664" y="4705295"/>
                </a:lnTo>
                <a:lnTo>
                  <a:pt x="7611661" y="4685896"/>
                </a:lnTo>
                <a:lnTo>
                  <a:pt x="7652136" y="4663910"/>
                </a:lnTo>
                <a:lnTo>
                  <a:pt x="7690983" y="4639445"/>
                </a:lnTo>
                <a:lnTo>
                  <a:pt x="7728093" y="4612606"/>
                </a:lnTo>
                <a:lnTo>
                  <a:pt x="7763362" y="4583500"/>
                </a:lnTo>
                <a:lnTo>
                  <a:pt x="7796683" y="4552233"/>
                </a:lnTo>
                <a:lnTo>
                  <a:pt x="7827950" y="4518912"/>
                </a:lnTo>
                <a:lnTo>
                  <a:pt x="7857056" y="4483642"/>
                </a:lnTo>
                <a:lnTo>
                  <a:pt x="7883895" y="4446531"/>
                </a:lnTo>
                <a:lnTo>
                  <a:pt x="7908360" y="4407685"/>
                </a:lnTo>
                <a:lnTo>
                  <a:pt x="7930345" y="4367210"/>
                </a:lnTo>
                <a:lnTo>
                  <a:pt x="7949744" y="4325212"/>
                </a:lnTo>
                <a:lnTo>
                  <a:pt x="7966450" y="4281798"/>
                </a:lnTo>
                <a:lnTo>
                  <a:pt x="7980358" y="4237074"/>
                </a:lnTo>
                <a:lnTo>
                  <a:pt x="7991360" y="4191147"/>
                </a:lnTo>
                <a:lnTo>
                  <a:pt x="7999350" y="4144122"/>
                </a:lnTo>
                <a:lnTo>
                  <a:pt x="8004222" y="4096107"/>
                </a:lnTo>
                <a:lnTo>
                  <a:pt x="8005870" y="4047208"/>
                </a:lnTo>
                <a:lnTo>
                  <a:pt x="8005870" y="714209"/>
                </a:lnTo>
                <a:lnTo>
                  <a:pt x="8004222" y="665310"/>
                </a:lnTo>
                <a:lnTo>
                  <a:pt x="7999350" y="617295"/>
                </a:lnTo>
                <a:lnTo>
                  <a:pt x="7991360" y="570271"/>
                </a:lnTo>
                <a:lnTo>
                  <a:pt x="7980358" y="524343"/>
                </a:lnTo>
                <a:lnTo>
                  <a:pt x="7966450" y="479620"/>
                </a:lnTo>
                <a:lnTo>
                  <a:pt x="7949744" y="436206"/>
                </a:lnTo>
                <a:lnTo>
                  <a:pt x="7930345" y="394208"/>
                </a:lnTo>
                <a:lnTo>
                  <a:pt x="7908360" y="353733"/>
                </a:lnTo>
                <a:lnTo>
                  <a:pt x="7883895" y="314887"/>
                </a:lnTo>
                <a:lnTo>
                  <a:pt x="7857056" y="277776"/>
                </a:lnTo>
                <a:lnTo>
                  <a:pt x="7827950" y="242507"/>
                </a:lnTo>
                <a:lnTo>
                  <a:pt x="7796683" y="209186"/>
                </a:lnTo>
                <a:lnTo>
                  <a:pt x="7763362" y="177919"/>
                </a:lnTo>
                <a:lnTo>
                  <a:pt x="7728093" y="148813"/>
                </a:lnTo>
                <a:lnTo>
                  <a:pt x="7690983" y="121975"/>
                </a:lnTo>
                <a:lnTo>
                  <a:pt x="7652136" y="97510"/>
                </a:lnTo>
                <a:lnTo>
                  <a:pt x="7611661" y="75524"/>
                </a:lnTo>
                <a:lnTo>
                  <a:pt x="7569664" y="56125"/>
                </a:lnTo>
                <a:lnTo>
                  <a:pt x="7526250" y="39419"/>
                </a:lnTo>
                <a:lnTo>
                  <a:pt x="7481526" y="25512"/>
                </a:lnTo>
                <a:lnTo>
                  <a:pt x="7435599" y="14510"/>
                </a:lnTo>
                <a:lnTo>
                  <a:pt x="7388575" y="6519"/>
                </a:lnTo>
                <a:lnTo>
                  <a:pt x="7340559" y="1647"/>
                </a:lnTo>
                <a:lnTo>
                  <a:pt x="7291660" y="0"/>
                </a:lnTo>
                <a:close/>
              </a:path>
            </a:pathLst>
          </a:custGeom>
          <a:solidFill>
            <a:srgbClr val="F5D328">
              <a:alpha val="1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106"/>
          <p:cNvSpPr/>
          <p:nvPr/>
        </p:nvSpPr>
        <p:spPr>
          <a:xfrm>
            <a:off x="567209" y="3308375"/>
            <a:ext cx="1288746" cy="838746"/>
          </a:xfrm>
          <a:custGeom>
            <a:rect b="b" l="l" r="r" t="t"/>
            <a:pathLst>
              <a:path extrusionOk="0" h="1590040" w="1834514">
                <a:moveTo>
                  <a:pt x="1596014" y="0"/>
                </a:moveTo>
                <a:lnTo>
                  <a:pt x="238462" y="0"/>
                </a:lnTo>
                <a:lnTo>
                  <a:pt x="190404" y="4844"/>
                </a:lnTo>
                <a:lnTo>
                  <a:pt x="145642" y="18738"/>
                </a:lnTo>
                <a:lnTo>
                  <a:pt x="105136" y="40724"/>
                </a:lnTo>
                <a:lnTo>
                  <a:pt x="69844" y="69842"/>
                </a:lnTo>
                <a:lnTo>
                  <a:pt x="40725" y="105134"/>
                </a:lnTo>
                <a:lnTo>
                  <a:pt x="18739" y="145641"/>
                </a:lnTo>
                <a:lnTo>
                  <a:pt x="4844" y="190405"/>
                </a:lnTo>
                <a:lnTo>
                  <a:pt x="0" y="238467"/>
                </a:lnTo>
                <a:lnTo>
                  <a:pt x="0" y="1351292"/>
                </a:lnTo>
                <a:lnTo>
                  <a:pt x="4844" y="1399350"/>
                </a:lnTo>
                <a:lnTo>
                  <a:pt x="18739" y="1444111"/>
                </a:lnTo>
                <a:lnTo>
                  <a:pt x="40725" y="1484616"/>
                </a:lnTo>
                <a:lnTo>
                  <a:pt x="69844" y="1519907"/>
                </a:lnTo>
                <a:lnTo>
                  <a:pt x="105136" y="1549024"/>
                </a:lnTo>
                <a:lnTo>
                  <a:pt x="145642" y="1571009"/>
                </a:lnTo>
                <a:lnTo>
                  <a:pt x="190404" y="1584903"/>
                </a:lnTo>
                <a:lnTo>
                  <a:pt x="238462" y="1589747"/>
                </a:lnTo>
                <a:lnTo>
                  <a:pt x="1596014" y="1589747"/>
                </a:lnTo>
                <a:lnTo>
                  <a:pt x="1644072" y="1584903"/>
                </a:lnTo>
                <a:lnTo>
                  <a:pt x="1688835" y="1571009"/>
                </a:lnTo>
                <a:lnTo>
                  <a:pt x="1729342" y="1549024"/>
                </a:lnTo>
                <a:lnTo>
                  <a:pt x="1764635" y="1519907"/>
                </a:lnTo>
                <a:lnTo>
                  <a:pt x="1793754" y="1484616"/>
                </a:lnTo>
                <a:lnTo>
                  <a:pt x="1815741" y="1444111"/>
                </a:lnTo>
                <a:lnTo>
                  <a:pt x="1829637" y="1399350"/>
                </a:lnTo>
                <a:lnTo>
                  <a:pt x="1834481" y="1351292"/>
                </a:lnTo>
                <a:lnTo>
                  <a:pt x="1834481" y="238467"/>
                </a:lnTo>
                <a:lnTo>
                  <a:pt x="1829637" y="190405"/>
                </a:lnTo>
                <a:lnTo>
                  <a:pt x="1815741" y="145641"/>
                </a:lnTo>
                <a:lnTo>
                  <a:pt x="1793754" y="105134"/>
                </a:lnTo>
                <a:lnTo>
                  <a:pt x="1764635" y="69842"/>
                </a:lnTo>
                <a:lnTo>
                  <a:pt x="1729342" y="40724"/>
                </a:lnTo>
                <a:lnTo>
                  <a:pt x="1688835" y="18738"/>
                </a:lnTo>
                <a:lnTo>
                  <a:pt x="1644072" y="4844"/>
                </a:lnTo>
                <a:lnTo>
                  <a:pt x="1596014"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106"/>
          <p:cNvSpPr/>
          <p:nvPr/>
        </p:nvSpPr>
        <p:spPr>
          <a:xfrm>
            <a:off x="4271507" y="2485495"/>
            <a:ext cx="1288747" cy="838746"/>
          </a:xfrm>
          <a:custGeom>
            <a:rect b="b" l="l" r="r" t="t"/>
            <a:pathLst>
              <a:path extrusionOk="0" h="1590039" w="1834515">
                <a:moveTo>
                  <a:pt x="1596021" y="0"/>
                </a:moveTo>
                <a:lnTo>
                  <a:pt x="238467" y="0"/>
                </a:lnTo>
                <a:lnTo>
                  <a:pt x="190405" y="4844"/>
                </a:lnTo>
                <a:lnTo>
                  <a:pt x="145641" y="18738"/>
                </a:lnTo>
                <a:lnTo>
                  <a:pt x="105134" y="40723"/>
                </a:lnTo>
                <a:lnTo>
                  <a:pt x="69842" y="69840"/>
                </a:lnTo>
                <a:lnTo>
                  <a:pt x="40724" y="105130"/>
                </a:lnTo>
                <a:lnTo>
                  <a:pt x="18738" y="145636"/>
                </a:lnTo>
                <a:lnTo>
                  <a:pt x="4844" y="190397"/>
                </a:lnTo>
                <a:lnTo>
                  <a:pt x="0" y="238455"/>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106"/>
          <p:cNvSpPr/>
          <p:nvPr/>
        </p:nvSpPr>
        <p:spPr>
          <a:xfrm>
            <a:off x="4262577" y="3326277"/>
            <a:ext cx="1288747" cy="838746"/>
          </a:xfrm>
          <a:custGeom>
            <a:rect b="b" l="l" r="r" t="t"/>
            <a:pathLst>
              <a:path extrusionOk="0" h="1590040" w="1834515">
                <a:moveTo>
                  <a:pt x="1596021" y="0"/>
                </a:moveTo>
                <a:lnTo>
                  <a:pt x="238467" y="0"/>
                </a:lnTo>
                <a:lnTo>
                  <a:pt x="190405" y="4844"/>
                </a:lnTo>
                <a:lnTo>
                  <a:pt x="145641" y="18738"/>
                </a:lnTo>
                <a:lnTo>
                  <a:pt x="105134" y="40723"/>
                </a:lnTo>
                <a:lnTo>
                  <a:pt x="69842" y="69840"/>
                </a:lnTo>
                <a:lnTo>
                  <a:pt x="40724" y="105130"/>
                </a:lnTo>
                <a:lnTo>
                  <a:pt x="18738" y="145636"/>
                </a:lnTo>
                <a:lnTo>
                  <a:pt x="4844" y="190397"/>
                </a:lnTo>
                <a:lnTo>
                  <a:pt x="0" y="238455"/>
                </a:lnTo>
                <a:lnTo>
                  <a:pt x="0" y="1351280"/>
                </a:lnTo>
                <a:lnTo>
                  <a:pt x="4844" y="1399342"/>
                </a:lnTo>
                <a:lnTo>
                  <a:pt x="18738" y="1444106"/>
                </a:lnTo>
                <a:lnTo>
                  <a:pt x="40724" y="1484613"/>
                </a:lnTo>
                <a:lnTo>
                  <a:pt x="69842" y="1519905"/>
                </a:lnTo>
                <a:lnTo>
                  <a:pt x="105134" y="1549023"/>
                </a:lnTo>
                <a:lnTo>
                  <a:pt x="145641" y="1571009"/>
                </a:lnTo>
                <a:lnTo>
                  <a:pt x="190405" y="1584903"/>
                </a:lnTo>
                <a:lnTo>
                  <a:pt x="238467" y="1589747"/>
                </a:lnTo>
                <a:lnTo>
                  <a:pt x="1596021" y="1589747"/>
                </a:lnTo>
                <a:lnTo>
                  <a:pt x="1644079" y="1584903"/>
                </a:lnTo>
                <a:lnTo>
                  <a:pt x="1688840" y="1571009"/>
                </a:lnTo>
                <a:lnTo>
                  <a:pt x="1729345" y="1549023"/>
                </a:lnTo>
                <a:lnTo>
                  <a:pt x="1764636" y="1519905"/>
                </a:lnTo>
                <a:lnTo>
                  <a:pt x="1793753" y="1484613"/>
                </a:lnTo>
                <a:lnTo>
                  <a:pt x="1815738" y="1444106"/>
                </a:lnTo>
                <a:lnTo>
                  <a:pt x="1829632" y="1399342"/>
                </a:lnTo>
                <a:lnTo>
                  <a:pt x="1834476" y="1351280"/>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106"/>
          <p:cNvSpPr/>
          <p:nvPr/>
        </p:nvSpPr>
        <p:spPr>
          <a:xfrm>
            <a:off x="4253647" y="4167059"/>
            <a:ext cx="1288747" cy="838746"/>
          </a:xfrm>
          <a:custGeom>
            <a:rect b="b" l="l" r="r" t="t"/>
            <a:pathLst>
              <a:path extrusionOk="0" h="1590040" w="1834515">
                <a:moveTo>
                  <a:pt x="1596021" y="0"/>
                </a:moveTo>
                <a:lnTo>
                  <a:pt x="238467" y="0"/>
                </a:lnTo>
                <a:lnTo>
                  <a:pt x="190409" y="4844"/>
                </a:lnTo>
                <a:lnTo>
                  <a:pt x="145646" y="18738"/>
                </a:lnTo>
                <a:lnTo>
                  <a:pt x="105139" y="40723"/>
                </a:lnTo>
                <a:lnTo>
                  <a:pt x="69846" y="69840"/>
                </a:lnTo>
                <a:lnTo>
                  <a:pt x="40727" y="105130"/>
                </a:lnTo>
                <a:lnTo>
                  <a:pt x="18740" y="145636"/>
                </a:lnTo>
                <a:lnTo>
                  <a:pt x="4844" y="190397"/>
                </a:lnTo>
                <a:lnTo>
                  <a:pt x="0" y="238455"/>
                </a:lnTo>
                <a:lnTo>
                  <a:pt x="0" y="1351285"/>
                </a:lnTo>
                <a:lnTo>
                  <a:pt x="4844" y="1399343"/>
                </a:lnTo>
                <a:lnTo>
                  <a:pt x="18740" y="1444105"/>
                </a:lnTo>
                <a:lnTo>
                  <a:pt x="40727" y="1484611"/>
                </a:lnTo>
                <a:lnTo>
                  <a:pt x="69846" y="1519903"/>
                </a:lnTo>
                <a:lnTo>
                  <a:pt x="105139" y="1549022"/>
                </a:lnTo>
                <a:lnTo>
                  <a:pt x="145646" y="1571008"/>
                </a:lnTo>
                <a:lnTo>
                  <a:pt x="190409" y="1584903"/>
                </a:lnTo>
                <a:lnTo>
                  <a:pt x="238467" y="1589747"/>
                </a:lnTo>
                <a:lnTo>
                  <a:pt x="1596021" y="1589747"/>
                </a:lnTo>
                <a:lnTo>
                  <a:pt x="1644079" y="1584903"/>
                </a:lnTo>
                <a:lnTo>
                  <a:pt x="1688840" y="1571008"/>
                </a:lnTo>
                <a:lnTo>
                  <a:pt x="1729345" y="1549022"/>
                </a:lnTo>
                <a:lnTo>
                  <a:pt x="1764636" y="1519903"/>
                </a:lnTo>
                <a:lnTo>
                  <a:pt x="1793753" y="1484611"/>
                </a:lnTo>
                <a:lnTo>
                  <a:pt x="1815738" y="1444105"/>
                </a:lnTo>
                <a:lnTo>
                  <a:pt x="1829632" y="1399343"/>
                </a:lnTo>
                <a:lnTo>
                  <a:pt x="1834476" y="1351285"/>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106"/>
          <p:cNvSpPr/>
          <p:nvPr/>
        </p:nvSpPr>
        <p:spPr>
          <a:xfrm>
            <a:off x="4398414" y="4390303"/>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106"/>
          <p:cNvSpPr/>
          <p:nvPr/>
        </p:nvSpPr>
        <p:spPr>
          <a:xfrm>
            <a:off x="4398421" y="2729703"/>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106"/>
          <p:cNvSpPr/>
          <p:nvPr/>
        </p:nvSpPr>
        <p:spPr>
          <a:xfrm>
            <a:off x="8141988" y="27296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106"/>
          <p:cNvSpPr/>
          <p:nvPr/>
        </p:nvSpPr>
        <p:spPr>
          <a:xfrm>
            <a:off x="6851116" y="3559490"/>
            <a:ext cx="517462" cy="352381"/>
          </a:xfrm>
          <a:custGeom>
            <a:rect b="b" l="l" r="r" t="t"/>
            <a:pathLst>
              <a:path extrusionOk="0" h="668020" w="736600">
                <a:moveTo>
                  <a:pt x="0" y="0"/>
                </a:moveTo>
                <a:lnTo>
                  <a:pt x="736003" y="0"/>
                </a:lnTo>
                <a:lnTo>
                  <a:pt x="736003"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106"/>
          <p:cNvSpPr/>
          <p:nvPr/>
        </p:nvSpPr>
        <p:spPr>
          <a:xfrm>
            <a:off x="691590" y="3569453"/>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106"/>
          <p:cNvSpPr/>
          <p:nvPr/>
        </p:nvSpPr>
        <p:spPr>
          <a:xfrm>
            <a:off x="1214084" y="3569453"/>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106"/>
          <p:cNvSpPr/>
          <p:nvPr/>
        </p:nvSpPr>
        <p:spPr>
          <a:xfrm>
            <a:off x="6333667" y="35594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10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sz="3000">
                <a:latin typeface="Proxima Nova"/>
                <a:ea typeface="Proxima Nova"/>
                <a:cs typeface="Proxima Nova"/>
                <a:sym typeface="Proxima Nova"/>
              </a:rPr>
              <a:t>External Hashing Example: Pass 1</a:t>
            </a:r>
            <a:endParaRPr sz="3000">
              <a:latin typeface="Proxima Nova"/>
              <a:ea typeface="Proxima Nova"/>
              <a:cs typeface="Proxima Nova"/>
              <a:sym typeface="Proxima Nova"/>
            </a:endParaRPr>
          </a:p>
        </p:txBody>
      </p:sp>
      <p:sp>
        <p:nvSpPr>
          <p:cNvPr id="2055" name="Google Shape;2055;p106"/>
          <p:cNvSpPr/>
          <p:nvPr/>
        </p:nvSpPr>
        <p:spPr>
          <a:xfrm>
            <a:off x="6333650" y="4390315"/>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DCBD23">
              <a:alpha val="9372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106"/>
          <p:cNvSpPr/>
          <p:nvPr/>
        </p:nvSpPr>
        <p:spPr>
          <a:xfrm>
            <a:off x="6333673" y="27286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106"/>
          <p:cNvSpPr/>
          <p:nvPr/>
        </p:nvSpPr>
        <p:spPr>
          <a:xfrm>
            <a:off x="6851119" y="2728690"/>
            <a:ext cx="517462" cy="352381"/>
          </a:xfrm>
          <a:custGeom>
            <a:rect b="b" l="l" r="r" t="t"/>
            <a:pathLst>
              <a:path extrusionOk="0" h="668020" w="736600">
                <a:moveTo>
                  <a:pt x="0" y="0"/>
                </a:moveTo>
                <a:lnTo>
                  <a:pt x="736003" y="0"/>
                </a:lnTo>
                <a:lnTo>
                  <a:pt x="736003"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106"/>
          <p:cNvSpPr/>
          <p:nvPr/>
        </p:nvSpPr>
        <p:spPr>
          <a:xfrm>
            <a:off x="7624548" y="27296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106"/>
          <p:cNvSpPr/>
          <p:nvPr/>
        </p:nvSpPr>
        <p:spPr>
          <a:xfrm>
            <a:off x="6851114" y="4390303"/>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106"/>
          <p:cNvSpPr txBox="1"/>
          <p:nvPr/>
        </p:nvSpPr>
        <p:spPr>
          <a:xfrm>
            <a:off x="1871425" y="2071500"/>
            <a:ext cx="4105800" cy="414000"/>
          </a:xfrm>
          <a:prstGeom prst="rect">
            <a:avLst/>
          </a:prstGeom>
          <a:noFill/>
          <a:ln>
            <a:noFill/>
          </a:ln>
        </p:spPr>
        <p:txBody>
          <a:bodyPr anchorCtr="0" anchor="ctr" bIns="0" lIns="0" spcFirstLastPara="1" rIns="0" wrap="square" tIns="0">
            <a:noAutofit/>
          </a:bodyPr>
          <a:lstStyle/>
          <a:p>
            <a:pPr indent="0" lvl="0" marL="0" marR="3188" rtl="0" algn="ctr">
              <a:lnSpc>
                <a:spcPct val="100699"/>
              </a:lnSpc>
              <a:spcBef>
                <a:spcPts val="0"/>
              </a:spcBef>
              <a:spcAft>
                <a:spcPts val="0"/>
              </a:spcAft>
              <a:buClr>
                <a:schemeClr val="dk1"/>
              </a:buClr>
              <a:buSzPts val="1500"/>
              <a:buFont typeface="Calibri"/>
              <a:buNone/>
            </a:pPr>
            <a:r>
              <a:rPr b="0" i="0" lang="en" sz="1500" u="none" cap="none" strike="noStrike">
                <a:solidFill>
                  <a:schemeClr val="dk1"/>
                </a:solidFill>
                <a:latin typeface="Proxima Nova"/>
                <a:ea typeface="Proxima Nova"/>
                <a:cs typeface="Proxima Nova"/>
                <a:sym typeface="Proxima Nova"/>
              </a:rPr>
              <a:t>Our hash function: {</a:t>
            </a:r>
            <a:r>
              <a:rPr b="0" i="0" lang="en" sz="1500" u="none" cap="none" strike="noStrike">
                <a:solidFill>
                  <a:schemeClr val="dk1"/>
                </a:solidFill>
                <a:highlight>
                  <a:srgbClr val="B6D7A8"/>
                </a:highlight>
                <a:latin typeface="Proxima Nova"/>
                <a:ea typeface="Proxima Nova"/>
                <a:cs typeface="Proxima Nova"/>
                <a:sym typeface="Proxima Nova"/>
              </a:rPr>
              <a:t>G</a:t>
            </a:r>
            <a:r>
              <a:rPr b="0" i="0" lang="en" sz="15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highlight>
                  <a:srgbClr val="B4A7D6"/>
                </a:highlight>
                <a:latin typeface="Proxima Nova"/>
                <a:ea typeface="Proxima Nova"/>
                <a:cs typeface="Proxima Nova"/>
                <a:sym typeface="Proxima Nova"/>
              </a:rPr>
              <a:t>P</a:t>
            </a:r>
            <a:r>
              <a:rPr b="0" i="0" lang="en" sz="15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latin typeface="Proxima Nova"/>
                <a:ea typeface="Proxima Nova"/>
                <a:cs typeface="Proxima Nova"/>
                <a:sym typeface="Proxima Nova"/>
              </a:rPr>
              <a:t> 1, {</a:t>
            </a:r>
            <a:r>
              <a:rPr b="0" i="0" lang="en" sz="1500" u="none" cap="none" strike="noStrike">
                <a:solidFill>
                  <a:schemeClr val="dk1"/>
                </a:solidFill>
                <a:highlight>
                  <a:srgbClr val="A4C2F4"/>
                </a:highlight>
                <a:latin typeface="Proxima Nova"/>
                <a:ea typeface="Proxima Nova"/>
                <a:cs typeface="Proxima Nova"/>
                <a:sym typeface="Proxima Nova"/>
              </a:rPr>
              <a:t>B</a:t>
            </a:r>
            <a:r>
              <a:rPr b="0" i="0" lang="en" sz="15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latin typeface="Proxima Nova"/>
                <a:ea typeface="Proxima Nova"/>
                <a:cs typeface="Proxima Nova"/>
                <a:sym typeface="Proxima Nova"/>
              </a:rPr>
              <a:t> 2, {</a:t>
            </a:r>
            <a:r>
              <a:rPr b="0" i="0" lang="en" sz="1500" u="none" cap="none" strike="noStrike">
                <a:solidFill>
                  <a:schemeClr val="dk1"/>
                </a:solidFill>
                <a:highlight>
                  <a:srgbClr val="EA9999"/>
                </a:highlight>
                <a:latin typeface="Proxima Nova"/>
                <a:ea typeface="Proxima Nova"/>
                <a:cs typeface="Proxima Nova"/>
                <a:sym typeface="Proxima Nova"/>
              </a:rPr>
              <a:t>R</a:t>
            </a:r>
            <a:r>
              <a:rPr b="0" i="0" lang="en" sz="1500" u="none" cap="none" strike="noStrike">
                <a:solidFill>
                  <a:schemeClr val="dk1"/>
                </a:solidFill>
                <a:latin typeface="Proxima Nova"/>
                <a:ea typeface="Proxima Nova"/>
                <a:cs typeface="Proxima Nova"/>
                <a:sym typeface="Proxima Nova"/>
              </a:rPr>
              <a:t>, </a:t>
            </a:r>
            <a:r>
              <a:rPr b="0" i="0" lang="en" sz="1500" u="none" cap="none" strike="noStrike">
                <a:solidFill>
                  <a:schemeClr val="dk1"/>
                </a:solidFill>
                <a:highlight>
                  <a:srgbClr val="FFE599"/>
                </a:highlight>
                <a:latin typeface="Proxima Nova"/>
                <a:ea typeface="Proxima Nova"/>
                <a:cs typeface="Proxima Nova"/>
                <a:sym typeface="Proxima Nova"/>
              </a:rPr>
              <a:t>Y</a:t>
            </a:r>
            <a:r>
              <a:rPr b="0" i="0" lang="en" sz="15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latin typeface="Proxima Nova"/>
                <a:ea typeface="Proxima Nova"/>
                <a:cs typeface="Proxima Nova"/>
                <a:sym typeface="Proxima Nova"/>
              </a:rPr>
              <a:t> 3</a:t>
            </a:r>
            <a:endParaRPr b="0" i="0" sz="15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4" name="Shape 2064"/>
        <p:cNvGrpSpPr/>
        <p:nvPr/>
      </p:nvGrpSpPr>
      <p:grpSpPr>
        <a:xfrm>
          <a:off x="0" y="0"/>
          <a:ext cx="0" cy="0"/>
          <a:chOff x="0" y="0"/>
          <a:chExt cx="0" cy="0"/>
        </a:xfrm>
      </p:grpSpPr>
      <p:sp>
        <p:nvSpPr>
          <p:cNvPr id="2065" name="Google Shape;2065;p107"/>
          <p:cNvSpPr/>
          <p:nvPr/>
        </p:nvSpPr>
        <p:spPr>
          <a:xfrm>
            <a:off x="6206760" y="3316323"/>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107"/>
          <p:cNvSpPr/>
          <p:nvPr/>
        </p:nvSpPr>
        <p:spPr>
          <a:xfrm>
            <a:off x="7495510" y="2486511"/>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107"/>
          <p:cNvSpPr/>
          <p:nvPr/>
        </p:nvSpPr>
        <p:spPr>
          <a:xfrm>
            <a:off x="6206760" y="2485498"/>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107"/>
          <p:cNvSpPr/>
          <p:nvPr/>
        </p:nvSpPr>
        <p:spPr>
          <a:xfrm>
            <a:off x="6206760" y="4147123"/>
            <a:ext cx="1288747" cy="838746"/>
          </a:xfrm>
          <a:custGeom>
            <a:rect b="b" l="l" r="r" t="t"/>
            <a:pathLst>
              <a:path extrusionOk="0" h="1590039" w="1834515">
                <a:moveTo>
                  <a:pt x="1596021" y="0"/>
                </a:moveTo>
                <a:lnTo>
                  <a:pt x="238467" y="0"/>
                </a:lnTo>
                <a:lnTo>
                  <a:pt x="190405" y="4844"/>
                </a:lnTo>
                <a:lnTo>
                  <a:pt x="145641" y="18740"/>
                </a:lnTo>
                <a:lnTo>
                  <a:pt x="105134" y="40727"/>
                </a:lnTo>
                <a:lnTo>
                  <a:pt x="69842" y="69846"/>
                </a:lnTo>
                <a:lnTo>
                  <a:pt x="40724" y="105139"/>
                </a:lnTo>
                <a:lnTo>
                  <a:pt x="18738" y="145646"/>
                </a:lnTo>
                <a:lnTo>
                  <a:pt x="4844" y="190409"/>
                </a:lnTo>
                <a:lnTo>
                  <a:pt x="0" y="238467"/>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67"/>
                </a:lnTo>
                <a:lnTo>
                  <a:pt x="1829632" y="190409"/>
                </a:lnTo>
                <a:lnTo>
                  <a:pt x="1815738" y="145646"/>
                </a:lnTo>
                <a:lnTo>
                  <a:pt x="1793753" y="105139"/>
                </a:lnTo>
                <a:lnTo>
                  <a:pt x="1764636" y="69846"/>
                </a:lnTo>
                <a:lnTo>
                  <a:pt x="1729345" y="40727"/>
                </a:lnTo>
                <a:lnTo>
                  <a:pt x="1688840" y="18740"/>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107"/>
          <p:cNvSpPr txBox="1"/>
          <p:nvPr/>
        </p:nvSpPr>
        <p:spPr>
          <a:xfrm>
            <a:off x="672014" y="2094786"/>
            <a:ext cx="1199400" cy="354000"/>
          </a:xfrm>
          <a:prstGeom prst="rect">
            <a:avLst/>
          </a:prstGeom>
          <a:noFill/>
          <a:ln>
            <a:noFill/>
          </a:ln>
        </p:spPr>
        <p:txBody>
          <a:bodyPr anchorCtr="0" anchor="t" bIns="0" lIns="0" spcFirstLastPara="1" rIns="0" wrap="square" tIns="0">
            <a:noAutofit/>
          </a:bodyPr>
          <a:lstStyle/>
          <a:p>
            <a:pPr indent="0" lvl="0" marL="7971" marR="0" rtl="0" algn="l">
              <a:lnSpc>
                <a:spcPct val="100000"/>
              </a:lnSpc>
              <a:spcBef>
                <a:spcPts val="0"/>
              </a:spcBef>
              <a:spcAft>
                <a:spcPts val="0"/>
              </a:spcAft>
              <a:buClr>
                <a:srgbClr val="000000"/>
              </a:buClr>
              <a:buSzPts val="2300"/>
              <a:buFont typeface="Calibri"/>
              <a:buNone/>
            </a:pPr>
            <a:r>
              <a:rPr b="0" i="0" lang="en" sz="2300" u="none" cap="none" strike="noStrike">
                <a:solidFill>
                  <a:srgbClr val="000000"/>
                </a:solidFill>
                <a:latin typeface="Proxima Nova"/>
                <a:ea typeface="Proxima Nova"/>
                <a:cs typeface="Proxima Nova"/>
                <a:sym typeface="Proxima Nova"/>
              </a:rPr>
              <a:t>N=6, B=4</a:t>
            </a:r>
            <a:endParaRPr b="0" i="0" sz="2300" u="none" cap="none" strike="noStrike">
              <a:solidFill>
                <a:srgbClr val="000000"/>
              </a:solidFill>
              <a:latin typeface="Proxima Nova"/>
              <a:ea typeface="Proxima Nova"/>
              <a:cs typeface="Proxima Nova"/>
              <a:sym typeface="Proxima Nova"/>
            </a:endParaRPr>
          </a:p>
        </p:txBody>
      </p:sp>
      <p:sp>
        <p:nvSpPr>
          <p:cNvPr id="2070" name="Google Shape;2070;p107"/>
          <p:cNvSpPr/>
          <p:nvPr/>
        </p:nvSpPr>
        <p:spPr>
          <a:xfrm>
            <a:off x="352941" y="2472094"/>
            <a:ext cx="5624271" cy="2511884"/>
          </a:xfrm>
          <a:custGeom>
            <a:rect b="b" l="l" r="r" t="t"/>
            <a:pathLst>
              <a:path extrusionOk="0" h="4761865" w="8006080">
                <a:moveTo>
                  <a:pt x="7291660" y="0"/>
                </a:moveTo>
                <a:lnTo>
                  <a:pt x="714212" y="0"/>
                </a:lnTo>
                <a:lnTo>
                  <a:pt x="665313" y="1647"/>
                </a:lnTo>
                <a:lnTo>
                  <a:pt x="617298" y="6519"/>
                </a:lnTo>
                <a:lnTo>
                  <a:pt x="570273" y="14510"/>
                </a:lnTo>
                <a:lnTo>
                  <a:pt x="524346" y="25512"/>
                </a:lnTo>
                <a:lnTo>
                  <a:pt x="479622" y="39419"/>
                </a:lnTo>
                <a:lnTo>
                  <a:pt x="436208" y="56125"/>
                </a:lnTo>
                <a:lnTo>
                  <a:pt x="394211" y="75524"/>
                </a:lnTo>
                <a:lnTo>
                  <a:pt x="353736" y="97510"/>
                </a:lnTo>
                <a:lnTo>
                  <a:pt x="314889" y="121975"/>
                </a:lnTo>
                <a:lnTo>
                  <a:pt x="277778" y="148813"/>
                </a:lnTo>
                <a:lnTo>
                  <a:pt x="242509" y="177919"/>
                </a:lnTo>
                <a:lnTo>
                  <a:pt x="209188" y="209186"/>
                </a:lnTo>
                <a:lnTo>
                  <a:pt x="177921" y="242507"/>
                </a:lnTo>
                <a:lnTo>
                  <a:pt x="148815" y="277776"/>
                </a:lnTo>
                <a:lnTo>
                  <a:pt x="121976" y="314887"/>
                </a:lnTo>
                <a:lnTo>
                  <a:pt x="97511" y="353733"/>
                </a:lnTo>
                <a:lnTo>
                  <a:pt x="75525" y="394208"/>
                </a:lnTo>
                <a:lnTo>
                  <a:pt x="56126" y="436206"/>
                </a:lnTo>
                <a:lnTo>
                  <a:pt x="39419" y="479620"/>
                </a:lnTo>
                <a:lnTo>
                  <a:pt x="25512" y="524343"/>
                </a:lnTo>
                <a:lnTo>
                  <a:pt x="14510" y="570271"/>
                </a:lnTo>
                <a:lnTo>
                  <a:pt x="6519" y="617295"/>
                </a:lnTo>
                <a:lnTo>
                  <a:pt x="1647" y="665310"/>
                </a:lnTo>
                <a:lnTo>
                  <a:pt x="0" y="714209"/>
                </a:lnTo>
                <a:lnTo>
                  <a:pt x="0" y="4047208"/>
                </a:lnTo>
                <a:lnTo>
                  <a:pt x="1647" y="4096107"/>
                </a:lnTo>
                <a:lnTo>
                  <a:pt x="6519" y="4144122"/>
                </a:lnTo>
                <a:lnTo>
                  <a:pt x="14510" y="4191147"/>
                </a:lnTo>
                <a:lnTo>
                  <a:pt x="25512" y="4237074"/>
                </a:lnTo>
                <a:lnTo>
                  <a:pt x="39419" y="4281798"/>
                </a:lnTo>
                <a:lnTo>
                  <a:pt x="56126" y="4325212"/>
                </a:lnTo>
                <a:lnTo>
                  <a:pt x="75525" y="4367210"/>
                </a:lnTo>
                <a:lnTo>
                  <a:pt x="97511" y="4407685"/>
                </a:lnTo>
                <a:lnTo>
                  <a:pt x="121976" y="4446531"/>
                </a:lnTo>
                <a:lnTo>
                  <a:pt x="148815" y="4483642"/>
                </a:lnTo>
                <a:lnTo>
                  <a:pt x="177921" y="4518912"/>
                </a:lnTo>
                <a:lnTo>
                  <a:pt x="209188" y="4552233"/>
                </a:lnTo>
                <a:lnTo>
                  <a:pt x="242509" y="4583500"/>
                </a:lnTo>
                <a:lnTo>
                  <a:pt x="277778" y="4612606"/>
                </a:lnTo>
                <a:lnTo>
                  <a:pt x="314889" y="4639445"/>
                </a:lnTo>
                <a:lnTo>
                  <a:pt x="353736" y="4663910"/>
                </a:lnTo>
                <a:lnTo>
                  <a:pt x="394211" y="4685896"/>
                </a:lnTo>
                <a:lnTo>
                  <a:pt x="436208" y="4705295"/>
                </a:lnTo>
                <a:lnTo>
                  <a:pt x="479622" y="4722001"/>
                </a:lnTo>
                <a:lnTo>
                  <a:pt x="524346" y="4735909"/>
                </a:lnTo>
                <a:lnTo>
                  <a:pt x="570273" y="4746911"/>
                </a:lnTo>
                <a:lnTo>
                  <a:pt x="617298" y="4754901"/>
                </a:lnTo>
                <a:lnTo>
                  <a:pt x="665313" y="4759774"/>
                </a:lnTo>
                <a:lnTo>
                  <a:pt x="714212" y="4761421"/>
                </a:lnTo>
                <a:lnTo>
                  <a:pt x="7291660" y="4761421"/>
                </a:lnTo>
                <a:lnTo>
                  <a:pt x="7340559" y="4759774"/>
                </a:lnTo>
                <a:lnTo>
                  <a:pt x="7388575" y="4754901"/>
                </a:lnTo>
                <a:lnTo>
                  <a:pt x="7435599" y="4746911"/>
                </a:lnTo>
                <a:lnTo>
                  <a:pt x="7481526" y="4735909"/>
                </a:lnTo>
                <a:lnTo>
                  <a:pt x="7526250" y="4722001"/>
                </a:lnTo>
                <a:lnTo>
                  <a:pt x="7569664" y="4705295"/>
                </a:lnTo>
                <a:lnTo>
                  <a:pt x="7611661" y="4685896"/>
                </a:lnTo>
                <a:lnTo>
                  <a:pt x="7652136" y="4663910"/>
                </a:lnTo>
                <a:lnTo>
                  <a:pt x="7690983" y="4639445"/>
                </a:lnTo>
                <a:lnTo>
                  <a:pt x="7728093" y="4612606"/>
                </a:lnTo>
                <a:lnTo>
                  <a:pt x="7763362" y="4583500"/>
                </a:lnTo>
                <a:lnTo>
                  <a:pt x="7796683" y="4552233"/>
                </a:lnTo>
                <a:lnTo>
                  <a:pt x="7827950" y="4518912"/>
                </a:lnTo>
                <a:lnTo>
                  <a:pt x="7857056" y="4483642"/>
                </a:lnTo>
                <a:lnTo>
                  <a:pt x="7883895" y="4446531"/>
                </a:lnTo>
                <a:lnTo>
                  <a:pt x="7908360" y="4407685"/>
                </a:lnTo>
                <a:lnTo>
                  <a:pt x="7930345" y="4367210"/>
                </a:lnTo>
                <a:lnTo>
                  <a:pt x="7949744" y="4325212"/>
                </a:lnTo>
                <a:lnTo>
                  <a:pt x="7966450" y="4281798"/>
                </a:lnTo>
                <a:lnTo>
                  <a:pt x="7980358" y="4237074"/>
                </a:lnTo>
                <a:lnTo>
                  <a:pt x="7991360" y="4191147"/>
                </a:lnTo>
                <a:lnTo>
                  <a:pt x="7999350" y="4144122"/>
                </a:lnTo>
                <a:lnTo>
                  <a:pt x="8004222" y="4096107"/>
                </a:lnTo>
                <a:lnTo>
                  <a:pt x="8005870" y="4047208"/>
                </a:lnTo>
                <a:lnTo>
                  <a:pt x="8005870" y="714209"/>
                </a:lnTo>
                <a:lnTo>
                  <a:pt x="8004222" y="665310"/>
                </a:lnTo>
                <a:lnTo>
                  <a:pt x="7999350" y="617295"/>
                </a:lnTo>
                <a:lnTo>
                  <a:pt x="7991360" y="570271"/>
                </a:lnTo>
                <a:lnTo>
                  <a:pt x="7980358" y="524343"/>
                </a:lnTo>
                <a:lnTo>
                  <a:pt x="7966450" y="479620"/>
                </a:lnTo>
                <a:lnTo>
                  <a:pt x="7949744" y="436206"/>
                </a:lnTo>
                <a:lnTo>
                  <a:pt x="7930345" y="394208"/>
                </a:lnTo>
                <a:lnTo>
                  <a:pt x="7908360" y="353733"/>
                </a:lnTo>
                <a:lnTo>
                  <a:pt x="7883895" y="314887"/>
                </a:lnTo>
                <a:lnTo>
                  <a:pt x="7857056" y="277776"/>
                </a:lnTo>
                <a:lnTo>
                  <a:pt x="7827950" y="242507"/>
                </a:lnTo>
                <a:lnTo>
                  <a:pt x="7796683" y="209186"/>
                </a:lnTo>
                <a:lnTo>
                  <a:pt x="7763362" y="177919"/>
                </a:lnTo>
                <a:lnTo>
                  <a:pt x="7728093" y="148813"/>
                </a:lnTo>
                <a:lnTo>
                  <a:pt x="7690983" y="121975"/>
                </a:lnTo>
                <a:lnTo>
                  <a:pt x="7652136" y="97510"/>
                </a:lnTo>
                <a:lnTo>
                  <a:pt x="7611661" y="75524"/>
                </a:lnTo>
                <a:lnTo>
                  <a:pt x="7569664" y="56125"/>
                </a:lnTo>
                <a:lnTo>
                  <a:pt x="7526250" y="39419"/>
                </a:lnTo>
                <a:lnTo>
                  <a:pt x="7481526" y="25512"/>
                </a:lnTo>
                <a:lnTo>
                  <a:pt x="7435599" y="14510"/>
                </a:lnTo>
                <a:lnTo>
                  <a:pt x="7388575" y="6519"/>
                </a:lnTo>
                <a:lnTo>
                  <a:pt x="7340559" y="1647"/>
                </a:lnTo>
                <a:lnTo>
                  <a:pt x="7291660" y="0"/>
                </a:lnTo>
                <a:close/>
              </a:path>
            </a:pathLst>
          </a:custGeom>
          <a:solidFill>
            <a:srgbClr val="F5D328">
              <a:alpha val="1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107"/>
          <p:cNvSpPr/>
          <p:nvPr/>
        </p:nvSpPr>
        <p:spPr>
          <a:xfrm>
            <a:off x="567209" y="3308375"/>
            <a:ext cx="1288746" cy="838746"/>
          </a:xfrm>
          <a:custGeom>
            <a:rect b="b" l="l" r="r" t="t"/>
            <a:pathLst>
              <a:path extrusionOk="0" h="1590040" w="1834514">
                <a:moveTo>
                  <a:pt x="1596014" y="0"/>
                </a:moveTo>
                <a:lnTo>
                  <a:pt x="238462" y="0"/>
                </a:lnTo>
                <a:lnTo>
                  <a:pt x="190404" y="4844"/>
                </a:lnTo>
                <a:lnTo>
                  <a:pt x="145642" y="18738"/>
                </a:lnTo>
                <a:lnTo>
                  <a:pt x="105136" y="40724"/>
                </a:lnTo>
                <a:lnTo>
                  <a:pt x="69844" y="69842"/>
                </a:lnTo>
                <a:lnTo>
                  <a:pt x="40725" y="105134"/>
                </a:lnTo>
                <a:lnTo>
                  <a:pt x="18739" y="145641"/>
                </a:lnTo>
                <a:lnTo>
                  <a:pt x="4844" y="190405"/>
                </a:lnTo>
                <a:lnTo>
                  <a:pt x="0" y="238467"/>
                </a:lnTo>
                <a:lnTo>
                  <a:pt x="0" y="1351292"/>
                </a:lnTo>
                <a:lnTo>
                  <a:pt x="4844" y="1399350"/>
                </a:lnTo>
                <a:lnTo>
                  <a:pt x="18739" y="1444111"/>
                </a:lnTo>
                <a:lnTo>
                  <a:pt x="40725" y="1484616"/>
                </a:lnTo>
                <a:lnTo>
                  <a:pt x="69844" y="1519907"/>
                </a:lnTo>
                <a:lnTo>
                  <a:pt x="105136" y="1549024"/>
                </a:lnTo>
                <a:lnTo>
                  <a:pt x="145642" y="1571009"/>
                </a:lnTo>
                <a:lnTo>
                  <a:pt x="190404" y="1584903"/>
                </a:lnTo>
                <a:lnTo>
                  <a:pt x="238462" y="1589747"/>
                </a:lnTo>
                <a:lnTo>
                  <a:pt x="1596014" y="1589747"/>
                </a:lnTo>
                <a:lnTo>
                  <a:pt x="1644072" y="1584903"/>
                </a:lnTo>
                <a:lnTo>
                  <a:pt x="1688835" y="1571009"/>
                </a:lnTo>
                <a:lnTo>
                  <a:pt x="1729342" y="1549024"/>
                </a:lnTo>
                <a:lnTo>
                  <a:pt x="1764635" y="1519907"/>
                </a:lnTo>
                <a:lnTo>
                  <a:pt x="1793754" y="1484616"/>
                </a:lnTo>
                <a:lnTo>
                  <a:pt x="1815741" y="1444111"/>
                </a:lnTo>
                <a:lnTo>
                  <a:pt x="1829637" y="1399350"/>
                </a:lnTo>
                <a:lnTo>
                  <a:pt x="1834481" y="1351292"/>
                </a:lnTo>
                <a:lnTo>
                  <a:pt x="1834481" y="238467"/>
                </a:lnTo>
                <a:lnTo>
                  <a:pt x="1829637" y="190405"/>
                </a:lnTo>
                <a:lnTo>
                  <a:pt x="1815741" y="145641"/>
                </a:lnTo>
                <a:lnTo>
                  <a:pt x="1793754" y="105134"/>
                </a:lnTo>
                <a:lnTo>
                  <a:pt x="1764635" y="69842"/>
                </a:lnTo>
                <a:lnTo>
                  <a:pt x="1729342" y="40724"/>
                </a:lnTo>
                <a:lnTo>
                  <a:pt x="1688835" y="18738"/>
                </a:lnTo>
                <a:lnTo>
                  <a:pt x="1644072" y="4844"/>
                </a:lnTo>
                <a:lnTo>
                  <a:pt x="1596014"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107"/>
          <p:cNvSpPr/>
          <p:nvPr/>
        </p:nvSpPr>
        <p:spPr>
          <a:xfrm>
            <a:off x="4271507" y="2485495"/>
            <a:ext cx="1288747" cy="838746"/>
          </a:xfrm>
          <a:custGeom>
            <a:rect b="b" l="l" r="r" t="t"/>
            <a:pathLst>
              <a:path extrusionOk="0" h="1590039" w="1834515">
                <a:moveTo>
                  <a:pt x="1596021" y="0"/>
                </a:moveTo>
                <a:lnTo>
                  <a:pt x="238467" y="0"/>
                </a:lnTo>
                <a:lnTo>
                  <a:pt x="190405" y="4844"/>
                </a:lnTo>
                <a:lnTo>
                  <a:pt x="145641" y="18738"/>
                </a:lnTo>
                <a:lnTo>
                  <a:pt x="105134" y="40723"/>
                </a:lnTo>
                <a:lnTo>
                  <a:pt x="69842" y="69840"/>
                </a:lnTo>
                <a:lnTo>
                  <a:pt x="40724" y="105130"/>
                </a:lnTo>
                <a:lnTo>
                  <a:pt x="18738" y="145636"/>
                </a:lnTo>
                <a:lnTo>
                  <a:pt x="4844" y="190397"/>
                </a:lnTo>
                <a:lnTo>
                  <a:pt x="0" y="238455"/>
                </a:lnTo>
                <a:lnTo>
                  <a:pt x="0" y="1351292"/>
                </a:lnTo>
                <a:lnTo>
                  <a:pt x="4844" y="1399350"/>
                </a:lnTo>
                <a:lnTo>
                  <a:pt x="18738" y="1444111"/>
                </a:lnTo>
                <a:lnTo>
                  <a:pt x="40724" y="1484616"/>
                </a:lnTo>
                <a:lnTo>
                  <a:pt x="69842" y="1519907"/>
                </a:lnTo>
                <a:lnTo>
                  <a:pt x="105134" y="1549024"/>
                </a:lnTo>
                <a:lnTo>
                  <a:pt x="145641" y="1571009"/>
                </a:lnTo>
                <a:lnTo>
                  <a:pt x="190405" y="1584903"/>
                </a:lnTo>
                <a:lnTo>
                  <a:pt x="238467" y="1589747"/>
                </a:lnTo>
                <a:lnTo>
                  <a:pt x="1596021" y="1589747"/>
                </a:lnTo>
                <a:lnTo>
                  <a:pt x="1644079" y="1584903"/>
                </a:lnTo>
                <a:lnTo>
                  <a:pt x="1688840" y="1571009"/>
                </a:lnTo>
                <a:lnTo>
                  <a:pt x="1729345" y="1549024"/>
                </a:lnTo>
                <a:lnTo>
                  <a:pt x="1764636" y="1519907"/>
                </a:lnTo>
                <a:lnTo>
                  <a:pt x="1793753" y="1484616"/>
                </a:lnTo>
                <a:lnTo>
                  <a:pt x="1815738" y="1444111"/>
                </a:lnTo>
                <a:lnTo>
                  <a:pt x="1829632" y="1399350"/>
                </a:lnTo>
                <a:lnTo>
                  <a:pt x="1834476" y="1351292"/>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107"/>
          <p:cNvSpPr/>
          <p:nvPr/>
        </p:nvSpPr>
        <p:spPr>
          <a:xfrm>
            <a:off x="4262577" y="3326277"/>
            <a:ext cx="1288747" cy="838746"/>
          </a:xfrm>
          <a:custGeom>
            <a:rect b="b" l="l" r="r" t="t"/>
            <a:pathLst>
              <a:path extrusionOk="0" h="1590040" w="1834515">
                <a:moveTo>
                  <a:pt x="1596021" y="0"/>
                </a:moveTo>
                <a:lnTo>
                  <a:pt x="238467" y="0"/>
                </a:lnTo>
                <a:lnTo>
                  <a:pt x="190405" y="4844"/>
                </a:lnTo>
                <a:lnTo>
                  <a:pt x="145641" y="18738"/>
                </a:lnTo>
                <a:lnTo>
                  <a:pt x="105134" y="40723"/>
                </a:lnTo>
                <a:lnTo>
                  <a:pt x="69842" y="69840"/>
                </a:lnTo>
                <a:lnTo>
                  <a:pt x="40724" y="105130"/>
                </a:lnTo>
                <a:lnTo>
                  <a:pt x="18738" y="145636"/>
                </a:lnTo>
                <a:lnTo>
                  <a:pt x="4844" y="190397"/>
                </a:lnTo>
                <a:lnTo>
                  <a:pt x="0" y="238455"/>
                </a:lnTo>
                <a:lnTo>
                  <a:pt x="0" y="1351280"/>
                </a:lnTo>
                <a:lnTo>
                  <a:pt x="4844" y="1399342"/>
                </a:lnTo>
                <a:lnTo>
                  <a:pt x="18738" y="1444106"/>
                </a:lnTo>
                <a:lnTo>
                  <a:pt x="40724" y="1484613"/>
                </a:lnTo>
                <a:lnTo>
                  <a:pt x="69842" y="1519905"/>
                </a:lnTo>
                <a:lnTo>
                  <a:pt x="105134" y="1549023"/>
                </a:lnTo>
                <a:lnTo>
                  <a:pt x="145641" y="1571009"/>
                </a:lnTo>
                <a:lnTo>
                  <a:pt x="190405" y="1584903"/>
                </a:lnTo>
                <a:lnTo>
                  <a:pt x="238467" y="1589747"/>
                </a:lnTo>
                <a:lnTo>
                  <a:pt x="1596021" y="1589747"/>
                </a:lnTo>
                <a:lnTo>
                  <a:pt x="1644079" y="1584903"/>
                </a:lnTo>
                <a:lnTo>
                  <a:pt x="1688840" y="1571009"/>
                </a:lnTo>
                <a:lnTo>
                  <a:pt x="1729345" y="1549023"/>
                </a:lnTo>
                <a:lnTo>
                  <a:pt x="1764636" y="1519905"/>
                </a:lnTo>
                <a:lnTo>
                  <a:pt x="1793753" y="1484613"/>
                </a:lnTo>
                <a:lnTo>
                  <a:pt x="1815738" y="1444106"/>
                </a:lnTo>
                <a:lnTo>
                  <a:pt x="1829632" y="1399342"/>
                </a:lnTo>
                <a:lnTo>
                  <a:pt x="1834476" y="1351280"/>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107"/>
          <p:cNvSpPr/>
          <p:nvPr/>
        </p:nvSpPr>
        <p:spPr>
          <a:xfrm>
            <a:off x="4253647" y="4167059"/>
            <a:ext cx="1288747" cy="838746"/>
          </a:xfrm>
          <a:custGeom>
            <a:rect b="b" l="l" r="r" t="t"/>
            <a:pathLst>
              <a:path extrusionOk="0" h="1590040" w="1834515">
                <a:moveTo>
                  <a:pt x="1596021" y="0"/>
                </a:moveTo>
                <a:lnTo>
                  <a:pt x="238467" y="0"/>
                </a:lnTo>
                <a:lnTo>
                  <a:pt x="190409" y="4844"/>
                </a:lnTo>
                <a:lnTo>
                  <a:pt x="145646" y="18738"/>
                </a:lnTo>
                <a:lnTo>
                  <a:pt x="105139" y="40723"/>
                </a:lnTo>
                <a:lnTo>
                  <a:pt x="69846" y="69840"/>
                </a:lnTo>
                <a:lnTo>
                  <a:pt x="40727" y="105130"/>
                </a:lnTo>
                <a:lnTo>
                  <a:pt x="18740" y="145636"/>
                </a:lnTo>
                <a:lnTo>
                  <a:pt x="4844" y="190397"/>
                </a:lnTo>
                <a:lnTo>
                  <a:pt x="0" y="238455"/>
                </a:lnTo>
                <a:lnTo>
                  <a:pt x="0" y="1351285"/>
                </a:lnTo>
                <a:lnTo>
                  <a:pt x="4844" y="1399343"/>
                </a:lnTo>
                <a:lnTo>
                  <a:pt x="18740" y="1444105"/>
                </a:lnTo>
                <a:lnTo>
                  <a:pt x="40727" y="1484611"/>
                </a:lnTo>
                <a:lnTo>
                  <a:pt x="69846" y="1519903"/>
                </a:lnTo>
                <a:lnTo>
                  <a:pt x="105139" y="1549022"/>
                </a:lnTo>
                <a:lnTo>
                  <a:pt x="145646" y="1571008"/>
                </a:lnTo>
                <a:lnTo>
                  <a:pt x="190409" y="1584903"/>
                </a:lnTo>
                <a:lnTo>
                  <a:pt x="238467" y="1589747"/>
                </a:lnTo>
                <a:lnTo>
                  <a:pt x="1596021" y="1589747"/>
                </a:lnTo>
                <a:lnTo>
                  <a:pt x="1644079" y="1584903"/>
                </a:lnTo>
                <a:lnTo>
                  <a:pt x="1688840" y="1571008"/>
                </a:lnTo>
                <a:lnTo>
                  <a:pt x="1729345" y="1549022"/>
                </a:lnTo>
                <a:lnTo>
                  <a:pt x="1764636" y="1519903"/>
                </a:lnTo>
                <a:lnTo>
                  <a:pt x="1793753" y="1484611"/>
                </a:lnTo>
                <a:lnTo>
                  <a:pt x="1815738" y="1444105"/>
                </a:lnTo>
                <a:lnTo>
                  <a:pt x="1829632" y="1399343"/>
                </a:lnTo>
                <a:lnTo>
                  <a:pt x="1834476" y="1351285"/>
                </a:lnTo>
                <a:lnTo>
                  <a:pt x="1834476" y="238455"/>
                </a:lnTo>
                <a:lnTo>
                  <a:pt x="1829632" y="190397"/>
                </a:lnTo>
                <a:lnTo>
                  <a:pt x="1815738" y="145636"/>
                </a:lnTo>
                <a:lnTo>
                  <a:pt x="1793753" y="105130"/>
                </a:lnTo>
                <a:lnTo>
                  <a:pt x="1764636" y="69840"/>
                </a:lnTo>
                <a:lnTo>
                  <a:pt x="1729345" y="40723"/>
                </a:lnTo>
                <a:lnTo>
                  <a:pt x="1688840" y="18738"/>
                </a:lnTo>
                <a:lnTo>
                  <a:pt x="1644079" y="4844"/>
                </a:lnTo>
                <a:lnTo>
                  <a:pt x="1596021" y="0"/>
                </a:lnTo>
                <a:close/>
              </a:path>
            </a:pathLst>
          </a:custGeom>
          <a:solidFill>
            <a:srgbClr val="51A7F9">
              <a:alpha val="2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107"/>
          <p:cNvSpPr/>
          <p:nvPr/>
        </p:nvSpPr>
        <p:spPr>
          <a:xfrm>
            <a:off x="4398414" y="4390303"/>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107"/>
          <p:cNvSpPr/>
          <p:nvPr/>
        </p:nvSpPr>
        <p:spPr>
          <a:xfrm>
            <a:off x="4398421" y="2729703"/>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107"/>
          <p:cNvSpPr/>
          <p:nvPr/>
        </p:nvSpPr>
        <p:spPr>
          <a:xfrm>
            <a:off x="8141988" y="27296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107"/>
          <p:cNvSpPr/>
          <p:nvPr/>
        </p:nvSpPr>
        <p:spPr>
          <a:xfrm>
            <a:off x="6851116" y="3559490"/>
            <a:ext cx="517462" cy="352381"/>
          </a:xfrm>
          <a:custGeom>
            <a:rect b="b" l="l" r="r" t="t"/>
            <a:pathLst>
              <a:path extrusionOk="0" h="668020" w="736600">
                <a:moveTo>
                  <a:pt x="0" y="0"/>
                </a:moveTo>
                <a:lnTo>
                  <a:pt x="736003" y="0"/>
                </a:lnTo>
                <a:lnTo>
                  <a:pt x="736003"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107"/>
          <p:cNvSpPr/>
          <p:nvPr/>
        </p:nvSpPr>
        <p:spPr>
          <a:xfrm>
            <a:off x="4915865" y="2729703"/>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107"/>
          <p:cNvSpPr/>
          <p:nvPr/>
        </p:nvSpPr>
        <p:spPr>
          <a:xfrm>
            <a:off x="4398421" y="3569465"/>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107"/>
          <p:cNvSpPr/>
          <p:nvPr/>
        </p:nvSpPr>
        <p:spPr>
          <a:xfrm>
            <a:off x="6333667" y="35594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0365C0">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10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sz="3000">
                <a:latin typeface="Proxima Nova"/>
                <a:ea typeface="Proxima Nova"/>
                <a:cs typeface="Proxima Nova"/>
                <a:sym typeface="Proxima Nova"/>
              </a:rPr>
              <a:t>External Hashing Example: Pass 1</a:t>
            </a:r>
            <a:endParaRPr sz="3000">
              <a:latin typeface="Proxima Nova"/>
              <a:ea typeface="Proxima Nova"/>
              <a:cs typeface="Proxima Nova"/>
              <a:sym typeface="Proxima Nova"/>
            </a:endParaRPr>
          </a:p>
        </p:txBody>
      </p:sp>
      <p:sp>
        <p:nvSpPr>
          <p:cNvPr id="2083" name="Google Shape;2083;p107"/>
          <p:cNvSpPr/>
          <p:nvPr/>
        </p:nvSpPr>
        <p:spPr>
          <a:xfrm>
            <a:off x="6333650" y="4390315"/>
            <a:ext cx="517461" cy="352381"/>
          </a:xfrm>
          <a:custGeom>
            <a:rect b="b" l="l" r="r" t="t"/>
            <a:pathLst>
              <a:path extrusionOk="0" h="668020" w="736600">
                <a:moveTo>
                  <a:pt x="0" y="0"/>
                </a:moveTo>
                <a:lnTo>
                  <a:pt x="736015" y="0"/>
                </a:lnTo>
                <a:lnTo>
                  <a:pt x="736015" y="667423"/>
                </a:lnTo>
                <a:lnTo>
                  <a:pt x="0" y="667423"/>
                </a:lnTo>
                <a:lnTo>
                  <a:pt x="0" y="0"/>
                </a:lnTo>
                <a:close/>
              </a:path>
            </a:pathLst>
          </a:custGeom>
          <a:solidFill>
            <a:srgbClr val="DCBD23">
              <a:alpha val="9372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107"/>
          <p:cNvSpPr/>
          <p:nvPr/>
        </p:nvSpPr>
        <p:spPr>
          <a:xfrm>
            <a:off x="6333673" y="27286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0BF41">
              <a:alpha val="6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107"/>
          <p:cNvSpPr/>
          <p:nvPr/>
        </p:nvSpPr>
        <p:spPr>
          <a:xfrm>
            <a:off x="6851119" y="2728690"/>
            <a:ext cx="517462" cy="352381"/>
          </a:xfrm>
          <a:custGeom>
            <a:rect b="b" l="l" r="r" t="t"/>
            <a:pathLst>
              <a:path extrusionOk="0" h="668020" w="736600">
                <a:moveTo>
                  <a:pt x="0" y="0"/>
                </a:moveTo>
                <a:lnTo>
                  <a:pt x="736003" y="0"/>
                </a:lnTo>
                <a:lnTo>
                  <a:pt x="736003"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107"/>
          <p:cNvSpPr/>
          <p:nvPr/>
        </p:nvSpPr>
        <p:spPr>
          <a:xfrm>
            <a:off x="7624548" y="2729690"/>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773F9B">
              <a:alpha val="3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107"/>
          <p:cNvSpPr/>
          <p:nvPr/>
        </p:nvSpPr>
        <p:spPr>
          <a:xfrm>
            <a:off x="6851114" y="4390303"/>
            <a:ext cx="517462" cy="352381"/>
          </a:xfrm>
          <a:custGeom>
            <a:rect b="b" l="l" r="r" t="t"/>
            <a:pathLst>
              <a:path extrusionOk="0" h="668020" w="736600">
                <a:moveTo>
                  <a:pt x="0" y="0"/>
                </a:moveTo>
                <a:lnTo>
                  <a:pt x="736015" y="0"/>
                </a:lnTo>
                <a:lnTo>
                  <a:pt x="736015" y="667423"/>
                </a:lnTo>
                <a:lnTo>
                  <a:pt x="0" y="667423"/>
                </a:lnTo>
                <a:lnTo>
                  <a:pt x="0" y="0"/>
                </a:lnTo>
                <a:close/>
              </a:path>
            </a:pathLst>
          </a:custGeom>
          <a:solidFill>
            <a:srgbClr val="EC5D57">
              <a:alpha val="8627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107"/>
          <p:cNvSpPr txBox="1"/>
          <p:nvPr/>
        </p:nvSpPr>
        <p:spPr>
          <a:xfrm>
            <a:off x="1871425" y="2071500"/>
            <a:ext cx="4105800" cy="414000"/>
          </a:xfrm>
          <a:prstGeom prst="rect">
            <a:avLst/>
          </a:prstGeom>
          <a:noFill/>
          <a:ln>
            <a:noFill/>
          </a:ln>
        </p:spPr>
        <p:txBody>
          <a:bodyPr anchorCtr="0" anchor="ctr" bIns="0" lIns="0" spcFirstLastPara="1" rIns="0" wrap="square" tIns="0">
            <a:noAutofit/>
          </a:bodyPr>
          <a:lstStyle/>
          <a:p>
            <a:pPr indent="0" lvl="0" marL="0" marR="3188" rtl="0" algn="ctr">
              <a:lnSpc>
                <a:spcPct val="100699"/>
              </a:lnSpc>
              <a:spcBef>
                <a:spcPts val="0"/>
              </a:spcBef>
              <a:spcAft>
                <a:spcPts val="0"/>
              </a:spcAft>
              <a:buClr>
                <a:schemeClr val="dk1"/>
              </a:buClr>
              <a:buSzPts val="1500"/>
              <a:buFont typeface="Calibri"/>
              <a:buNone/>
            </a:pPr>
            <a:r>
              <a:rPr b="0" i="0" lang="en" sz="1500" u="none" cap="none" strike="noStrike">
                <a:solidFill>
                  <a:schemeClr val="dk1"/>
                </a:solidFill>
                <a:latin typeface="Proxima Nova"/>
                <a:ea typeface="Proxima Nova"/>
                <a:cs typeface="Proxima Nova"/>
                <a:sym typeface="Proxima Nova"/>
              </a:rPr>
              <a:t>Our hash function: {</a:t>
            </a:r>
            <a:r>
              <a:rPr b="0" i="0" lang="en" sz="1500" u="none" cap="none" strike="noStrike">
                <a:solidFill>
                  <a:schemeClr val="dk1"/>
                </a:solidFill>
                <a:highlight>
                  <a:srgbClr val="B6D7A8"/>
                </a:highlight>
                <a:latin typeface="Proxima Nova"/>
                <a:ea typeface="Proxima Nova"/>
                <a:cs typeface="Proxima Nova"/>
                <a:sym typeface="Proxima Nova"/>
              </a:rPr>
              <a:t>G</a:t>
            </a:r>
            <a:r>
              <a:rPr b="0" i="0" lang="en" sz="15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highlight>
                  <a:srgbClr val="B4A7D6"/>
                </a:highlight>
                <a:latin typeface="Proxima Nova"/>
                <a:ea typeface="Proxima Nova"/>
                <a:cs typeface="Proxima Nova"/>
                <a:sym typeface="Proxima Nova"/>
              </a:rPr>
              <a:t>P</a:t>
            </a:r>
            <a:r>
              <a:rPr b="0" i="0" lang="en" sz="15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latin typeface="Proxima Nova"/>
                <a:ea typeface="Proxima Nova"/>
                <a:cs typeface="Proxima Nova"/>
                <a:sym typeface="Proxima Nova"/>
              </a:rPr>
              <a:t> 1, {</a:t>
            </a:r>
            <a:r>
              <a:rPr b="0" i="0" lang="en" sz="1500" u="none" cap="none" strike="noStrike">
                <a:solidFill>
                  <a:schemeClr val="dk1"/>
                </a:solidFill>
                <a:highlight>
                  <a:srgbClr val="A4C2F4"/>
                </a:highlight>
                <a:latin typeface="Proxima Nova"/>
                <a:ea typeface="Proxima Nova"/>
                <a:cs typeface="Proxima Nova"/>
                <a:sym typeface="Proxima Nova"/>
              </a:rPr>
              <a:t>B</a:t>
            </a:r>
            <a:r>
              <a:rPr b="0" i="0" lang="en" sz="15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latin typeface="Proxima Nova"/>
                <a:ea typeface="Proxima Nova"/>
                <a:cs typeface="Proxima Nova"/>
                <a:sym typeface="Proxima Nova"/>
              </a:rPr>
              <a:t> 2, {</a:t>
            </a:r>
            <a:r>
              <a:rPr b="0" i="0" lang="en" sz="1500" u="none" cap="none" strike="noStrike">
                <a:solidFill>
                  <a:schemeClr val="dk1"/>
                </a:solidFill>
                <a:highlight>
                  <a:srgbClr val="EA9999"/>
                </a:highlight>
                <a:latin typeface="Proxima Nova"/>
                <a:ea typeface="Proxima Nova"/>
                <a:cs typeface="Proxima Nova"/>
                <a:sym typeface="Proxima Nova"/>
              </a:rPr>
              <a:t>R</a:t>
            </a:r>
            <a:r>
              <a:rPr b="0" i="0" lang="en" sz="1500" u="none" cap="none" strike="noStrike">
                <a:solidFill>
                  <a:schemeClr val="dk1"/>
                </a:solidFill>
                <a:latin typeface="Proxima Nova"/>
                <a:ea typeface="Proxima Nova"/>
                <a:cs typeface="Proxima Nova"/>
                <a:sym typeface="Proxima Nova"/>
              </a:rPr>
              <a:t>, </a:t>
            </a:r>
            <a:r>
              <a:rPr b="0" i="0" lang="en" sz="1500" u="none" cap="none" strike="noStrike">
                <a:solidFill>
                  <a:schemeClr val="dk1"/>
                </a:solidFill>
                <a:highlight>
                  <a:srgbClr val="FFE599"/>
                </a:highlight>
                <a:latin typeface="Proxima Nova"/>
                <a:ea typeface="Proxima Nova"/>
                <a:cs typeface="Proxima Nova"/>
                <a:sym typeface="Proxima Nova"/>
              </a:rPr>
              <a:t>Y</a:t>
            </a:r>
            <a:r>
              <a:rPr b="0" i="0" lang="en" sz="1500" u="none" cap="none" strike="noStrike">
                <a:solidFill>
                  <a:schemeClr val="dk1"/>
                </a:solidFill>
                <a:latin typeface="Proxima Nova"/>
                <a:ea typeface="Proxima Nova"/>
                <a:cs typeface="Proxima Nova"/>
                <a:sym typeface="Proxima Nova"/>
              </a:rPr>
              <a:t>} </a:t>
            </a:r>
            <a:r>
              <a:rPr b="0" i="0" lang="en" sz="2000" u="none" cap="none" strike="noStrike">
                <a:solidFill>
                  <a:schemeClr val="dk1"/>
                </a:solidFill>
                <a:latin typeface="Proxima Nova"/>
                <a:ea typeface="Proxima Nova"/>
                <a:cs typeface="Proxima Nova"/>
                <a:sym typeface="Proxima Nova"/>
              </a:rPr>
              <a:t>→</a:t>
            </a:r>
            <a:r>
              <a:rPr b="0" i="0" lang="en" sz="1500" u="none" cap="none" strike="noStrike">
                <a:solidFill>
                  <a:schemeClr val="dk1"/>
                </a:solidFill>
                <a:latin typeface="Proxima Nova"/>
                <a:ea typeface="Proxima Nova"/>
                <a:cs typeface="Proxima Nova"/>
                <a:sym typeface="Proxima Nova"/>
              </a:rPr>
              <a:t> 3</a:t>
            </a:r>
            <a:endParaRPr b="0" i="0" sz="15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