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y="5143500" cx="9144000"/>
  <p:notesSz cx="6858000" cy="9144000"/>
  <p:embeddedFontLst>
    <p:embeddedFont>
      <p:font typeface="Proxima Nova"/>
      <p:regular r:id="rId70"/>
      <p:bold r:id="rId71"/>
      <p:italic r:id="rId72"/>
      <p:boldItalic r:id="rId73"/>
    </p:embeddedFont>
    <p:embeddedFont>
      <p:font typeface="Tahoma"/>
      <p:regular r:id="rId74"/>
      <p:bold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76" roundtripDataSignature="AMtx7mic1HvI1n0CbKSGjvlxTUH+vQOe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231EB0-849F-4B06-ACC8-EA44848D879B}">
  <a:tblStyle styleId="{CA231EB0-849F-4B06-ACC8-EA44848D879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ProximaNova-boldItalic.fntdata"/><Relationship Id="rId72" Type="http://schemas.openxmlformats.org/officeDocument/2006/relationships/font" Target="fonts/ProximaNova-italic.fntdata"/><Relationship Id="rId31" Type="http://schemas.openxmlformats.org/officeDocument/2006/relationships/slide" Target="slides/slide25.xml"/><Relationship Id="rId75" Type="http://schemas.openxmlformats.org/officeDocument/2006/relationships/font" Target="fonts/Tahoma-bold.fntdata"/><Relationship Id="rId30" Type="http://schemas.openxmlformats.org/officeDocument/2006/relationships/slide" Target="slides/slide24.xml"/><Relationship Id="rId74" Type="http://schemas.openxmlformats.org/officeDocument/2006/relationships/font" Target="fonts/Tahoma-regular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76" Type="http://customschemas.google.com/relationships/presentationmetadata" Target="meta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ProximaNova-bold.fntdata"/><Relationship Id="rId70" Type="http://schemas.openxmlformats.org/officeDocument/2006/relationships/font" Target="fonts/ProximaNova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qlfiddle.com/#!15/879d1/1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qlfiddle.com/#!15/e9d39/1/0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qlfiddle.com/#!15/e9d39/1/0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qlfiddle.com/#!15/e9d39/1/0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qlfiddle.com/#!15/e9d39/1/0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qlfiddle.com/#!15/e9d39/1/0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qlfiddle.com/#!15/e9d39/1/0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qlfiddle.com/#!15/fe6a95/15" TargetMode="Externa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qlfiddle.com/#!15/e9d39/4039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Some DBMS (e.g. postgres) allow aliases in GROUP BY/HAVING, but nonstandard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dk1"/>
                </a:solidFill>
              </a:rPr>
              <a:t>Not by any specific column, nor by columns projected away with the select clause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http://sqlfiddle.com/#!15/879d1/1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http://sqlfiddle.com/#!15/e9d39/1/0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http://sqlfiddle.com/#!15/e9d39/1/0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http://sqlfiddle.com/#!15/e9d39/1/0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http://sqlfiddle.com/#!15/e9d39/1/0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1:45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http://sqlfiddle.com/#!15/e9d39/1/0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Give at least 2 ways to fix this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http://sqlfiddle.com/#!15/e9d39/1/0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http://sqlfiddle.com/#!15/e9d39/1/0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http://sqlfiddle.com/#!15/e9d39/1/0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What if there are ties?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http://sqlfiddle.com/#!15/e9d39/1/0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No longer refreshing roster-- late adds will have to reach out or add themselves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6" name="Google Shape;576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2"/>
              </a:rPr>
              <a:t>http://sqlfiddle.com/#!15/fe6a95/15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2"/>
              </a:rPr>
              <a:t>http://sqlfiddle.com/#!15/e9d39/4039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6" name="Google Shape;606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http://sqlfiddle.com/#!15/e9d39/1/0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3" name="Google Shape;613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http://sqlfiddle.com/#!15/e9d39/1/0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100"/>
              <a:t>Bracket = optional (can be omitted from a query).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100"/>
              <a:t>Everything below is covered in more depth in following slides.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 sz="1100"/>
              <a:t>-------------------------------------------------------------------------------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i="0" lang="en" sz="1100" u="none" cap="none" strike="noStrike"/>
              <a:t>Aggregate functions include: sum, avg, count, min, max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i="0" lang="en" sz="1100" u="none" cap="none" strike="noStrike"/>
              <a:t>GROUP BY takes several rows and compresses them into one row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i="0" lang="en" sz="1100" u="none" cap="none" strike="noStrike"/>
              <a:t>HAVING is similar to where clause but is used in conjunction with a GROUP BY (it eliminates groups)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0" i="0" lang="en" sz="1100" u="none" cap="none" strike="noStrike"/>
              <a:t>WHERE eliminates rows</a:t>
            </a:r>
            <a:endParaRPr b="0" i="0" sz="11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"/>
              <a:t>Order of operations: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FROM 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ON </a:t>
            </a:r>
            <a:r>
              <a:rPr lang="en">
                <a:solidFill>
                  <a:schemeClr val="dk1"/>
                </a:solidFill>
              </a:rPr>
              <a:t> (multiple table query)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OUTER (multiple table query)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WHERE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GROUP BY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HAVING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SELECT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DISTINCT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ORDER BY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7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7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7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cs186berkeley.net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cs186@berkeley.edu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cs186berkeley.net/attendance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i="0" lang="en" sz="5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 1</a:t>
            </a:r>
            <a:endParaRPr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Intro, SQL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Logical Processing Order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11" name="Google Shape;111;p10"/>
          <p:cNvGraphicFramePr/>
          <p:nvPr/>
        </p:nvGraphicFramePr>
        <p:xfrm>
          <a:off x="789825" y="245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127950"/>
                <a:gridCol w="1127950"/>
              </a:tblGrid>
              <a:tr h="21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b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</a:tbl>
          </a:graphicData>
        </a:graphic>
      </p:graphicFrame>
      <p:graphicFrame>
        <p:nvGraphicFramePr>
          <p:cNvPr id="112" name="Google Shape;112;p10"/>
          <p:cNvGraphicFramePr/>
          <p:nvPr/>
        </p:nvGraphicFramePr>
        <p:xfrm>
          <a:off x="6150375" y="265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127950"/>
                <a:gridCol w="1127950"/>
              </a:tblGrid>
              <a:tr h="21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b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113" name="Google Shape;113;p10"/>
          <p:cNvSpPr txBox="1"/>
          <p:nvPr/>
        </p:nvSpPr>
        <p:spPr>
          <a:xfrm>
            <a:off x="1173475" y="2017700"/>
            <a:ext cx="14886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test_table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0"/>
          <p:cNvSpPr txBox="1"/>
          <p:nvPr/>
        </p:nvSpPr>
        <p:spPr>
          <a:xfrm>
            <a:off x="3248475" y="1028200"/>
            <a:ext cx="2825700" cy="2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" sz="18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test_table</a:t>
            </a:r>
            <a:b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 &gt; 2</a:t>
            </a:r>
            <a:b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5" name="Google Shape;115;p10"/>
          <p:cNvCxnSpPr/>
          <p:nvPr/>
        </p:nvCxnSpPr>
        <p:spPr>
          <a:xfrm>
            <a:off x="3446625" y="3452900"/>
            <a:ext cx="238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16" name="Google Shape;116;p10"/>
          <p:cNvSpPr txBox="1"/>
          <p:nvPr/>
        </p:nvSpPr>
        <p:spPr>
          <a:xfrm>
            <a:off x="525000" y="4446550"/>
            <a:ext cx="809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 data </a:t>
            </a:r>
            <a:r>
              <a:rPr b="0" i="0" lang="en" sz="14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1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test_table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keep rows </a:t>
            </a:r>
            <a:r>
              <a:rPr b="0" i="0" lang="en" sz="14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" sz="1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 &gt; 2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Logical Processing Order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2" name="Google Shape;122;p11"/>
          <p:cNvSpPr txBox="1"/>
          <p:nvPr/>
        </p:nvSpPr>
        <p:spPr>
          <a:xfrm>
            <a:off x="3248475" y="1028200"/>
            <a:ext cx="2825700" cy="2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" sz="18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test_table</a:t>
            </a:r>
            <a:b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 &gt; 2</a:t>
            </a:r>
            <a:b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b="0" i="0" lang="en" sz="18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b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3" name="Google Shape;123;p11"/>
          <p:cNvCxnSpPr/>
          <p:nvPr/>
        </p:nvCxnSpPr>
        <p:spPr>
          <a:xfrm>
            <a:off x="3446625" y="3452900"/>
            <a:ext cx="238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24" name="Google Shape;124;p11"/>
          <p:cNvGraphicFramePr/>
          <p:nvPr/>
        </p:nvGraphicFramePr>
        <p:xfrm>
          <a:off x="867175" y="268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127950"/>
                <a:gridCol w="1127950"/>
              </a:tblGrid>
              <a:tr h="21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b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125" name="Google Shape;125;p11"/>
          <p:cNvSpPr txBox="1"/>
          <p:nvPr/>
        </p:nvSpPr>
        <p:spPr>
          <a:xfrm>
            <a:off x="525950" y="4183000"/>
            <a:ext cx="809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b="0" i="0" lang="en" sz="14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b="0" i="0" lang="en" sz="14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but there may be multiple values of </a:t>
            </a:r>
            <a:r>
              <a:rPr b="0" i="0" lang="en" sz="14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 group, so we can’t use </a:t>
            </a:r>
            <a:r>
              <a:rPr b="0" i="0" lang="en" sz="14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directly anymore. We can, however, use it with 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aggregate functions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" sz="14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4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4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4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AVERAGE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4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aggregate functions without a </a:t>
            </a:r>
            <a:r>
              <a:rPr b="0" i="0" lang="en" sz="14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clause = everything in one group.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6" name="Google Shape;126;p11"/>
          <p:cNvGraphicFramePr/>
          <p:nvPr/>
        </p:nvGraphicFramePr>
        <p:xfrm>
          <a:off x="6074175" y="263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127950"/>
                <a:gridCol w="1127950"/>
              </a:tblGrid>
              <a:tr h="21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b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D9EAD3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D9EAD3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C9DAF8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C9DAF8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Logical Processing Order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2" name="Google Shape;132;p12"/>
          <p:cNvSpPr txBox="1"/>
          <p:nvPr/>
        </p:nvSpPr>
        <p:spPr>
          <a:xfrm>
            <a:off x="3248475" y="1028200"/>
            <a:ext cx="2825700" cy="2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" sz="18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test_table</a:t>
            </a:r>
            <a:b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 &gt; 2</a:t>
            </a:r>
            <a:b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b="0" i="0" lang="en" sz="18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endParaRPr b="0" i="0" sz="18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COUNT(*) &gt;= 2</a:t>
            </a:r>
            <a:b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3" name="Google Shape;133;p12"/>
          <p:cNvCxnSpPr/>
          <p:nvPr/>
        </p:nvCxnSpPr>
        <p:spPr>
          <a:xfrm>
            <a:off x="3446625" y="3452900"/>
            <a:ext cx="238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4" name="Google Shape;134;p12"/>
          <p:cNvSpPr txBox="1"/>
          <p:nvPr/>
        </p:nvSpPr>
        <p:spPr>
          <a:xfrm>
            <a:off x="525000" y="4259200"/>
            <a:ext cx="80940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Throw away groups that have fewer than 2 rows in them.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COUNT(*) includes NULL values, and COUNT(column) does not include null values.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5" name="Google Shape;135;p12"/>
          <p:cNvGraphicFramePr/>
          <p:nvPr/>
        </p:nvGraphicFramePr>
        <p:xfrm>
          <a:off x="943375" y="268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127950"/>
                <a:gridCol w="1127950"/>
              </a:tblGrid>
              <a:tr h="21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b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D9EAD3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D9EAD3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C9DAF8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C9DAF8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F4CCCC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" name="Google Shape;136;p12"/>
          <p:cNvGraphicFramePr/>
          <p:nvPr/>
        </p:nvGraphicFramePr>
        <p:xfrm>
          <a:off x="6074175" y="290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127950"/>
                <a:gridCol w="1127950"/>
              </a:tblGrid>
              <a:tr h="21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b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D9EAD3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D9EAD3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C9DAF8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Logical Processing Order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42" name="Google Shape;142;p13"/>
          <p:cNvGraphicFramePr/>
          <p:nvPr/>
        </p:nvGraphicFramePr>
        <p:xfrm>
          <a:off x="6150375" y="312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127950"/>
              </a:tblGrid>
              <a:tr h="21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143" name="Google Shape;143;p13"/>
          <p:cNvSpPr txBox="1"/>
          <p:nvPr/>
        </p:nvSpPr>
        <p:spPr>
          <a:xfrm>
            <a:off x="3173450" y="1028200"/>
            <a:ext cx="2976900" cy="2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SELECT          </a:t>
            </a:r>
            <a:r>
              <a:rPr b="0" i="0" lang="en" sz="18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b AS c</a:t>
            </a:r>
            <a:br>
              <a:rPr b="0" i="0" lang="en" sz="18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test_table</a:t>
            </a:r>
            <a:b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 &gt; 2</a:t>
            </a:r>
            <a:b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b="0" i="0" lang="en" sz="18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endParaRPr b="0" i="0" sz="18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COUNT(*) &gt;= 2</a:t>
            </a:r>
            <a:b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4" name="Google Shape;144;p13"/>
          <p:cNvCxnSpPr/>
          <p:nvPr/>
        </p:nvCxnSpPr>
        <p:spPr>
          <a:xfrm>
            <a:off x="3446625" y="3452900"/>
            <a:ext cx="238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5" name="Google Shape;145;p13"/>
          <p:cNvSpPr txBox="1"/>
          <p:nvPr/>
        </p:nvSpPr>
        <p:spPr>
          <a:xfrm>
            <a:off x="525000" y="4116575"/>
            <a:ext cx="809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use an 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alias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here: </a:t>
            </a:r>
            <a:r>
              <a:rPr b="0" i="0" lang="en" sz="14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b AS c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selects </a:t>
            </a:r>
            <a:r>
              <a:rPr b="0" i="0" lang="en" sz="14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but then calls it </a:t>
            </a:r>
            <a:r>
              <a:rPr b="0" i="0" lang="en" sz="14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afterwards. We can use this alias in any step 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 one (so not in </a:t>
            </a:r>
            <a:r>
              <a:rPr b="0" i="0" lang="en" sz="14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SELECT, WHERE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4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4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6" name="Google Shape;146;p13"/>
          <p:cNvGraphicFramePr/>
          <p:nvPr/>
        </p:nvGraphicFramePr>
        <p:xfrm>
          <a:off x="917550" y="290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127950"/>
                <a:gridCol w="1127950"/>
              </a:tblGrid>
              <a:tr h="21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b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D9EAD3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D9EAD3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C9DAF8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Logical Processing Order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52" name="Google Shape;152;p14"/>
          <p:cNvGraphicFramePr/>
          <p:nvPr/>
        </p:nvGraphicFramePr>
        <p:xfrm>
          <a:off x="6150375" y="312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127950"/>
              </a:tblGrid>
              <a:tr h="21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153" name="Google Shape;153;p14"/>
          <p:cNvSpPr txBox="1"/>
          <p:nvPr/>
        </p:nvSpPr>
        <p:spPr>
          <a:xfrm>
            <a:off x="3173450" y="1028200"/>
            <a:ext cx="2976900" cy="2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SELECT DISTINCT </a:t>
            </a:r>
            <a:r>
              <a:rPr b="0" i="0" lang="en" sz="18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b AS c</a:t>
            </a:r>
            <a:br>
              <a:rPr b="0" i="0" lang="en" sz="18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test_table</a:t>
            </a:r>
            <a:b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 &gt; 2</a:t>
            </a:r>
            <a:b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b="0" i="0" lang="en" sz="18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endParaRPr b="0" i="0" sz="18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COUNT(*) &gt;= 2</a:t>
            </a:r>
            <a:b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4" name="Google Shape;154;p14"/>
          <p:cNvCxnSpPr/>
          <p:nvPr/>
        </p:nvCxnSpPr>
        <p:spPr>
          <a:xfrm>
            <a:off x="3446625" y="3452900"/>
            <a:ext cx="238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5" name="Google Shape;155;p14"/>
          <p:cNvSpPr txBox="1"/>
          <p:nvPr/>
        </p:nvSpPr>
        <p:spPr>
          <a:xfrm>
            <a:off x="525000" y="4116575"/>
            <a:ext cx="809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are no duplicate rows here so DISTINCT isn’t necessary, but if there were any,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would remove them. Duplicates are removed by exact match 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the entire row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" name="Google Shape;156;p14"/>
          <p:cNvGraphicFramePr/>
          <p:nvPr/>
        </p:nvGraphicFramePr>
        <p:xfrm>
          <a:off x="1995125" y="312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127950"/>
              </a:tblGrid>
              <a:tr h="21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Logical Processing Order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62" name="Google Shape;162;p15"/>
          <p:cNvGraphicFramePr/>
          <p:nvPr/>
        </p:nvGraphicFramePr>
        <p:xfrm>
          <a:off x="6150375" y="312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127950"/>
              </a:tblGrid>
              <a:tr h="21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163" name="Google Shape;163;p15"/>
          <p:cNvSpPr txBox="1"/>
          <p:nvPr/>
        </p:nvSpPr>
        <p:spPr>
          <a:xfrm>
            <a:off x="3173450" y="1028200"/>
            <a:ext cx="2976900" cy="2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SELECT DISTINCT </a:t>
            </a:r>
            <a:r>
              <a:rPr b="0" i="0" lang="en" sz="18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b AS c</a:t>
            </a:r>
            <a:br>
              <a:rPr b="0" i="0" lang="en" sz="18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test_table</a:t>
            </a:r>
            <a:b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 &gt; 2</a:t>
            </a:r>
            <a:b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b="0" i="0" lang="en" sz="18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endParaRPr b="0" i="0" sz="18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COUNT(*) &gt;= 2</a:t>
            </a:r>
            <a:b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ORDER BY </a:t>
            </a:r>
            <a:r>
              <a:rPr b="0" i="0" lang="en" sz="18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endParaRPr b="0" i="0" sz="18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64" name="Google Shape;164;p15"/>
          <p:cNvCxnSpPr/>
          <p:nvPr/>
        </p:nvCxnSpPr>
        <p:spPr>
          <a:xfrm>
            <a:off x="3446625" y="3452900"/>
            <a:ext cx="238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5" name="Google Shape;165;p15"/>
          <p:cNvSpPr txBox="1"/>
          <p:nvPr/>
        </p:nvSpPr>
        <p:spPr>
          <a:xfrm>
            <a:off x="525000" y="4116575"/>
            <a:ext cx="809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6" name="Google Shape;166;p15"/>
          <p:cNvGraphicFramePr/>
          <p:nvPr/>
        </p:nvGraphicFramePr>
        <p:xfrm>
          <a:off x="1995125" y="312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127950"/>
              </a:tblGrid>
              <a:tr h="21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167" name="Google Shape;167;p15"/>
          <p:cNvSpPr txBox="1"/>
          <p:nvPr/>
        </p:nvSpPr>
        <p:spPr>
          <a:xfrm>
            <a:off x="525000" y="4116575"/>
            <a:ext cx="809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 the output by the columns (just </a:t>
            </a:r>
            <a:r>
              <a:rPr b="0" i="0" lang="en" sz="14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here) (numerically for integers, lexicographically for strings) in either </a:t>
            </a:r>
            <a:r>
              <a:rPr b="0" i="0" lang="en" sz="14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ASC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ending (low to high) or </a:t>
            </a:r>
            <a:r>
              <a:rPr b="0" i="0" lang="en" sz="14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ending (high to low) order. Default is </a:t>
            </a:r>
            <a:r>
              <a:rPr b="0" i="0" lang="en" sz="14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ASC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order of output is 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guaranteed unless you have an </a:t>
            </a:r>
            <a:r>
              <a:rPr b="0" i="0" lang="en" sz="14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clause.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Logical Processing Order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73" name="Google Shape;173;p16"/>
          <p:cNvGraphicFramePr/>
          <p:nvPr/>
        </p:nvGraphicFramePr>
        <p:xfrm>
          <a:off x="6150375" y="323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127950"/>
              </a:tblGrid>
              <a:tr h="21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174" name="Google Shape;174;p16"/>
          <p:cNvSpPr txBox="1"/>
          <p:nvPr/>
        </p:nvSpPr>
        <p:spPr>
          <a:xfrm>
            <a:off x="3173450" y="1028200"/>
            <a:ext cx="2976900" cy="2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SELECT DISTINCT </a:t>
            </a:r>
            <a:r>
              <a:rPr b="0" i="0" lang="en" sz="18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b AS c</a:t>
            </a:r>
            <a:br>
              <a:rPr b="0" i="0" lang="en" sz="18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test_table</a:t>
            </a:r>
            <a:b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 &gt; 2</a:t>
            </a:r>
            <a:b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b="0" i="0" lang="en" sz="18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b</a:t>
            </a:r>
            <a:endParaRPr b="0" i="0" sz="1800" u="none" cap="none" strike="noStrike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8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COUNT(*) &gt;= 2</a:t>
            </a:r>
            <a:b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ORDER BY </a:t>
            </a:r>
            <a:r>
              <a:rPr b="0" i="0" lang="en" sz="18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c </a:t>
            </a: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DESC</a:t>
            </a:r>
            <a:endParaRPr b="0" i="0" sz="1800" u="none" cap="none" strike="noStrike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800" u="none" cap="none" strike="noStrike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5" name="Google Shape;175;p16"/>
          <p:cNvCxnSpPr/>
          <p:nvPr/>
        </p:nvCxnSpPr>
        <p:spPr>
          <a:xfrm>
            <a:off x="3446625" y="3452900"/>
            <a:ext cx="238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6" name="Google Shape;176;p16"/>
          <p:cNvSpPr txBox="1"/>
          <p:nvPr/>
        </p:nvSpPr>
        <p:spPr>
          <a:xfrm>
            <a:off x="525000" y="4116575"/>
            <a:ext cx="809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7" name="Google Shape;177;p16"/>
          <p:cNvGraphicFramePr/>
          <p:nvPr/>
        </p:nvGraphicFramePr>
        <p:xfrm>
          <a:off x="1995125" y="312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127950"/>
              </a:tblGrid>
              <a:tr h="21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178" name="Google Shape;178;p16"/>
          <p:cNvSpPr txBox="1"/>
          <p:nvPr/>
        </p:nvSpPr>
        <p:spPr>
          <a:xfrm>
            <a:off x="525000" y="4116575"/>
            <a:ext cx="809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just the first row.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 Note On GROUP BY</a:t>
            </a:r>
            <a:endParaRPr/>
          </a:p>
        </p:txBody>
      </p:sp>
      <p:sp>
        <p:nvSpPr>
          <p:cNvPr id="184" name="Google Shape;184;p17"/>
          <p:cNvSpPr txBox="1"/>
          <p:nvPr>
            <p:ph idx="1" type="body"/>
          </p:nvPr>
        </p:nvSpPr>
        <p:spPr>
          <a:xfrm>
            <a:off x="311700" y="1152475"/>
            <a:ext cx="83949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600"/>
              <a:t>Consider the following </a:t>
            </a:r>
            <a:r>
              <a:rPr b="1" lang="en" sz="1600"/>
              <a:t>Classes</a:t>
            </a:r>
            <a:r>
              <a:rPr lang="en" sz="1600"/>
              <a:t> table and </a:t>
            </a:r>
            <a:endParaRPr sz="16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Applying the query: </a:t>
            </a:r>
            <a:r>
              <a:rPr b="1" lang="en" sz="1600"/>
              <a:t>SELECT &lt;</a:t>
            </a:r>
            <a:r>
              <a:rPr b="1" i="1" lang="en" sz="1600"/>
              <a:t>TBD</a:t>
            </a:r>
            <a:r>
              <a:rPr b="1" lang="en" sz="1600"/>
              <a:t>&gt; FROM Classes GROUP BY Dept;</a:t>
            </a:r>
            <a:endParaRPr b="1" sz="16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/>
              <a:t>This is what the table looks like once we perform the GROUP BY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600"/>
          </a:p>
        </p:txBody>
      </p:sp>
      <p:graphicFrame>
        <p:nvGraphicFramePr>
          <p:cNvPr id="185" name="Google Shape;185;p17"/>
          <p:cNvGraphicFramePr/>
          <p:nvPr/>
        </p:nvGraphicFramePr>
        <p:xfrm>
          <a:off x="540250" y="2333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971700"/>
                <a:gridCol w="971700"/>
                <a:gridCol w="971700"/>
              </a:tblGrid>
              <a:tr h="38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Dept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Course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Capacity</a:t>
                      </a:r>
                      <a:endParaRPr b="1" baseline="30000" sz="1400" u="none" cap="none" strike="noStrike"/>
                    </a:p>
                  </a:txBody>
                  <a:tcPr marT="91425" marB="91425" marR="91425" marL="91425"/>
                </a:tc>
              </a:tr>
              <a:tr h="3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186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715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161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485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16B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580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DATA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1375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6" name="Google Shape;186;p17"/>
          <p:cNvCxnSpPr/>
          <p:nvPr/>
        </p:nvCxnSpPr>
        <p:spPr>
          <a:xfrm>
            <a:off x="3545550" y="3428575"/>
            <a:ext cx="1423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87" name="Google Shape;187;p17"/>
          <p:cNvGraphicFramePr/>
          <p:nvPr/>
        </p:nvGraphicFramePr>
        <p:xfrm>
          <a:off x="5264650" y="23339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971700"/>
                <a:gridCol w="971700"/>
                <a:gridCol w="971700"/>
              </a:tblGrid>
              <a:tr h="38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Dept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Course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Capacity</a:t>
                      </a:r>
                      <a:endParaRPr b="1" baseline="30000" sz="1400" u="none" cap="none" strike="noStrike"/>
                    </a:p>
                  </a:txBody>
                  <a:tcPr marT="91425" marB="91425" marR="91425" marL="91425"/>
                </a:tc>
              </a:tr>
              <a:tr h="3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186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715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161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485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16B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580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DATA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1375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 Note On GROUP BY</a:t>
            </a:r>
            <a:endParaRPr/>
          </a:p>
        </p:txBody>
      </p:sp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311700" y="1017725"/>
            <a:ext cx="83949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role of the SELECT statement is to </a:t>
            </a:r>
            <a:r>
              <a:rPr b="1" lang="en" sz="1600"/>
              <a:t>squash</a:t>
            </a:r>
            <a:r>
              <a:rPr lang="en" sz="1600"/>
              <a:t> each group into a </a:t>
            </a:r>
            <a:r>
              <a:rPr b="1" lang="en" sz="1600"/>
              <a:t>single row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 general, SELECT clauses are applied to </a:t>
            </a:r>
            <a:r>
              <a:rPr b="1" i="1" lang="en" sz="1600"/>
              <a:t>each row</a:t>
            </a:r>
            <a:r>
              <a:rPr lang="en" sz="1600"/>
              <a:t>, but when grouping is involved they are applied to </a:t>
            </a:r>
            <a:r>
              <a:rPr b="1" i="1" lang="en" sz="1600"/>
              <a:t>each group</a:t>
            </a:r>
            <a:endParaRPr sz="1600"/>
          </a:p>
        </p:txBody>
      </p:sp>
      <p:graphicFrame>
        <p:nvGraphicFramePr>
          <p:cNvPr id="194" name="Google Shape;194;p18"/>
          <p:cNvGraphicFramePr/>
          <p:nvPr/>
        </p:nvGraphicFramePr>
        <p:xfrm>
          <a:off x="445075" y="24517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971700"/>
                <a:gridCol w="971700"/>
                <a:gridCol w="971700"/>
              </a:tblGrid>
              <a:tr h="38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Dept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Course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Capacity</a:t>
                      </a:r>
                      <a:endParaRPr b="1" baseline="30000" sz="1400" u="none" cap="none" strike="noStrike"/>
                    </a:p>
                  </a:txBody>
                  <a:tcPr marT="91425" marB="91425" marR="91425" marL="91425"/>
                </a:tc>
              </a:tr>
              <a:tr h="3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186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715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161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485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16B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580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DATA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1375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18"/>
          <p:cNvSpPr txBox="1"/>
          <p:nvPr/>
        </p:nvSpPr>
        <p:spPr>
          <a:xfrm>
            <a:off x="3739825" y="2308500"/>
            <a:ext cx="25914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SELECT Dept, Course </a:t>
            </a:r>
            <a:br>
              <a:rPr b="0" i="0" lang="en" sz="1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0" i="0" lang="en" sz="1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FROM Classes GROUP BY Dept;</a:t>
            </a:r>
            <a:endParaRPr b="0" i="0" sz="1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96" name="Google Shape;196;p18"/>
          <p:cNvGraphicFramePr/>
          <p:nvPr/>
        </p:nvGraphicFramePr>
        <p:xfrm>
          <a:off x="4063825" y="3161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971700"/>
                <a:gridCol w="971700"/>
              </a:tblGrid>
              <a:tr h="38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Dept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Course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?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?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DATA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?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97" name="Google Shape;197;p18"/>
          <p:cNvSpPr txBox="1"/>
          <p:nvPr/>
        </p:nvSpPr>
        <p:spPr>
          <a:xfrm>
            <a:off x="5648725" y="1760450"/>
            <a:ext cx="2130000" cy="37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Are the following valid?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4676875" y="4780400"/>
            <a:ext cx="7173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b="1" i="0" sz="14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6483025" y="2308500"/>
            <a:ext cx="26610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SELECT Dept, SUM(Capacity)  FROM Classes GROUP BY Dept;</a:t>
            </a:r>
            <a:endParaRPr b="0" i="0" sz="1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00" name="Google Shape;200;p18"/>
          <p:cNvGraphicFramePr/>
          <p:nvPr/>
        </p:nvGraphicFramePr>
        <p:xfrm>
          <a:off x="6807025" y="31612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971700"/>
                <a:gridCol w="971700"/>
              </a:tblGrid>
              <a:tr h="381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Dept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SUM(Cap.)</a:t>
                      </a:r>
                      <a:endParaRPr b="1" sz="1100" u="none" cap="none" strike="noStrike"/>
                    </a:p>
                  </a:txBody>
                  <a:tcPr marT="91425" marB="91425" marR="91425" marL="91425"/>
                </a:tc>
              </a:tr>
              <a:tr h="3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1200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3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EE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620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4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DATA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1375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201" name="Google Shape;201;p18"/>
          <p:cNvSpPr txBox="1"/>
          <p:nvPr/>
        </p:nvSpPr>
        <p:spPr>
          <a:xfrm>
            <a:off x="7420075" y="4780400"/>
            <a:ext cx="717300" cy="2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b="1" i="0" sz="1400" u="none" cap="none" strike="noStrike">
              <a:solidFill>
                <a:srgbClr val="6AA84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The Group By Rules</a:t>
            </a:r>
            <a:endParaRPr/>
          </a:p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311700" y="1017725"/>
            <a:ext cx="8520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Columns can only be </a:t>
            </a:r>
            <a:r>
              <a:rPr b="1" lang="en">
                <a:solidFill>
                  <a:srgbClr val="3C78D8"/>
                </a:solidFill>
              </a:rPr>
              <a:t>selected</a:t>
            </a:r>
            <a:r>
              <a:rPr lang="en"/>
              <a:t> if they are a part of the </a:t>
            </a:r>
            <a:r>
              <a:rPr b="1" lang="en">
                <a:solidFill>
                  <a:srgbClr val="CC0000"/>
                </a:solidFill>
              </a:rPr>
              <a:t>group by</a:t>
            </a:r>
            <a:r>
              <a:rPr lang="en"/>
              <a:t> clause </a:t>
            </a:r>
            <a:r>
              <a:rPr i="1" lang="en"/>
              <a:t>or</a:t>
            </a:r>
            <a:r>
              <a:rPr lang="en"/>
              <a:t> the selected column is an aggregate (i.e. MAX, MIN, AVG, etc.)</a:t>
            </a:r>
            <a:endParaRPr sz="1800"/>
          </a:p>
        </p:txBody>
      </p:sp>
      <p:sp>
        <p:nvSpPr>
          <p:cNvPr id="208" name="Google Shape;208;p19"/>
          <p:cNvSpPr txBox="1"/>
          <p:nvPr/>
        </p:nvSpPr>
        <p:spPr>
          <a:xfrm>
            <a:off x="225775" y="2481075"/>
            <a:ext cx="887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Given the table </a:t>
            </a:r>
            <a:r>
              <a:rPr b="1" i="0" lang="en" sz="1800" u="none" cap="none" strike="noStrike">
                <a:solidFill>
                  <a:srgbClr val="0097A7"/>
                </a:solidFill>
                <a:latin typeface="Proxima Nova"/>
                <a:ea typeface="Proxima Nova"/>
                <a:cs typeface="Proxima Nova"/>
                <a:sym typeface="Proxima Nova"/>
              </a:rPr>
              <a:t>Students(</a:t>
            </a:r>
            <a:r>
              <a:rPr b="1" i="0" lang="en" sz="1800" u="sng" cap="none" strike="noStrike">
                <a:solidFill>
                  <a:srgbClr val="0097A7"/>
                </a:solidFill>
                <a:latin typeface="Proxima Nova"/>
                <a:ea typeface="Proxima Nova"/>
                <a:cs typeface="Proxima Nova"/>
                <a:sym typeface="Proxima Nova"/>
              </a:rPr>
              <a:t>sid</a:t>
            </a:r>
            <a:r>
              <a:rPr b="1" i="0" lang="en" sz="1800" u="none" cap="none" strike="noStrike">
                <a:solidFill>
                  <a:srgbClr val="0097A7"/>
                </a:solidFill>
                <a:latin typeface="Proxima Nova"/>
                <a:ea typeface="Proxima Nova"/>
                <a:cs typeface="Proxima Nova"/>
                <a:sym typeface="Proxima Nova"/>
              </a:rPr>
              <a:t>, age, gpa, name, major)</a:t>
            </a:r>
            <a:r>
              <a:rPr b="0" i="0" lang="en" sz="18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, which of the following are valid?</a:t>
            </a:r>
            <a:endParaRPr b="0" i="0" sz="18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311700" y="3097825"/>
            <a:ext cx="18183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SELECT age</a:t>
            </a:r>
            <a:br>
              <a:rPr b="0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0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FROM Students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GROUP BY major;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2445300" y="3013450"/>
            <a:ext cx="18183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SELECT age</a:t>
            </a:r>
            <a:br>
              <a:rPr b="0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0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FROM Students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GROUP BY major, age;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4426500" y="3013450"/>
            <a:ext cx="18183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SELECT MAX(age)</a:t>
            </a:r>
            <a:br>
              <a:rPr b="0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0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FROM Students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GROUP BY major;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6595200" y="3053775"/>
            <a:ext cx="2237100" cy="11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SELECT age, MIN(gpa)</a:t>
            </a:r>
            <a:br>
              <a:rPr b="0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0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FROM Students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GROUP BY name;</a:t>
            </a:r>
            <a:endParaRPr b="0" i="0" sz="16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19"/>
          <p:cNvSpPr txBox="1"/>
          <p:nvPr/>
        </p:nvSpPr>
        <p:spPr>
          <a:xfrm>
            <a:off x="738075" y="4276275"/>
            <a:ext cx="5556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b="1" i="0" sz="14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2936150" y="4276275"/>
            <a:ext cx="5556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b="1" i="0" sz="1400" u="none" cap="none" strike="noStrike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5057850" y="4276275"/>
            <a:ext cx="5556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YES</a:t>
            </a:r>
            <a:endParaRPr b="1" i="0" sz="1400" u="none" cap="none" strike="noStrike">
              <a:solidFill>
                <a:srgbClr val="38761D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7179550" y="4276275"/>
            <a:ext cx="5556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NO</a:t>
            </a:r>
            <a:endParaRPr b="1" i="0" sz="1400" u="none" cap="none" strike="noStrik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</a:rPr>
              <a:t>Agenda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Welcome!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Getting started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/>
              <a:t>SQL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String Comparison</a:t>
            </a:r>
            <a:endParaRPr/>
          </a:p>
        </p:txBody>
      </p:sp>
      <p:sp>
        <p:nvSpPr>
          <p:cNvPr id="222" name="Google Shape;222;p20"/>
          <p:cNvSpPr txBox="1"/>
          <p:nvPr>
            <p:ph idx="1" type="body"/>
          </p:nvPr>
        </p:nvSpPr>
        <p:spPr>
          <a:xfrm>
            <a:off x="311700" y="1084200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LIKE</a:t>
            </a:r>
            <a:r>
              <a:rPr lang="en" sz="1800"/>
              <a:t>: following expression follows SQL specified format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_: Any single character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%: Zero, one, or more characters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Looks for a </a:t>
            </a:r>
            <a:r>
              <a:rPr b="1" i="1" lang="en" sz="1600"/>
              <a:t>perfect</a:t>
            </a:r>
            <a:r>
              <a:rPr b="1" lang="en" sz="1600"/>
              <a:t> string match</a:t>
            </a:r>
            <a:endParaRPr b="1" sz="16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Examples:</a:t>
            </a:r>
            <a:endParaRPr b="1"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LIKE ‘z%’     starts with z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LIKE ‘z_’      exactly 2 letters, 1st is z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LIKE ‘_z%’    2nd letter is a z</a:t>
            </a:r>
            <a:endParaRPr sz="16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600"/>
          </a:p>
        </p:txBody>
      </p:sp>
      <p:sp>
        <p:nvSpPr>
          <p:cNvPr id="223" name="Google Shape;223;p20"/>
          <p:cNvSpPr txBox="1"/>
          <p:nvPr>
            <p:ph idx="2" type="body"/>
          </p:nvPr>
        </p:nvSpPr>
        <p:spPr>
          <a:xfrm>
            <a:off x="4572000" y="1017725"/>
            <a:ext cx="45720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000">
                <a:latin typeface="Consolas"/>
                <a:ea typeface="Consolas"/>
                <a:cs typeface="Consolas"/>
                <a:sym typeface="Consolas"/>
              </a:rPr>
              <a:t>~</a:t>
            </a:r>
            <a:r>
              <a:rPr b="1" lang="en" sz="1800"/>
              <a:t> </a:t>
            </a:r>
            <a:r>
              <a:rPr lang="en" sz="1800"/>
              <a:t>: following expression follows regex format</a:t>
            </a:r>
            <a:endParaRPr sz="1800"/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. : Any single character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* : Zero, one, or more of the character preceding the symbol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^: Match at start of string (If used outside 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600"/>
              <a:t>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Looks for </a:t>
            </a:r>
            <a:r>
              <a:rPr b="1" i="1" lang="en" sz="1600"/>
              <a:t>any</a:t>
            </a:r>
            <a:r>
              <a:rPr b="1" lang="en" sz="1600"/>
              <a:t> pattern</a:t>
            </a:r>
            <a:r>
              <a:rPr lang="en" sz="1600"/>
              <a:t> in the string that fits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b="1" lang="en" sz="1600"/>
              <a:t>Examples: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~ ‘z.*’      </a:t>
            </a:r>
            <a:r>
              <a:rPr i="1" lang="en" sz="1600"/>
              <a:t>contains</a:t>
            </a:r>
            <a:r>
              <a:rPr lang="en" sz="1600"/>
              <a:t> z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~ ‘^z.*’     starts with z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cxnSp>
        <p:nvCxnSpPr>
          <p:cNvPr id="224" name="Google Shape;224;p20"/>
          <p:cNvCxnSpPr/>
          <p:nvPr/>
        </p:nvCxnSpPr>
        <p:spPr>
          <a:xfrm>
            <a:off x="4453050" y="1048050"/>
            <a:ext cx="0" cy="34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5" name="Google Shape;225;p20"/>
          <p:cNvSpPr txBox="1"/>
          <p:nvPr/>
        </p:nvSpPr>
        <p:spPr>
          <a:xfrm>
            <a:off x="1407750" y="4671175"/>
            <a:ext cx="6090600" cy="3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Note: </a:t>
            </a:r>
            <a:r>
              <a:rPr b="0" i="0" lang="en" sz="16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~</a:t>
            </a:r>
            <a:r>
              <a:rPr b="0" i="0" lang="en" sz="16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cannot be used in SQLite (which Project 1 will be using)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Practice: Single-Table Queries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236" name="Google Shape;236;p22"/>
          <p:cNvSpPr txBox="1"/>
          <p:nvPr>
            <p:ph idx="1" type="body"/>
          </p:nvPr>
        </p:nvSpPr>
        <p:spPr>
          <a:xfrm>
            <a:off x="311700" y="1152475"/>
            <a:ext cx="39999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Find the names of the 5 songs that spent the least weeks in the top 40, ordered from least to most. Break ties by song name in alphabetical order.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37" name="Google Shape;237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800"/>
              <a:t>Tables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Songs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song_id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song_name, album_id, weeks_in_top_40)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Artists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artist_id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artist_name, first_yr_active)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Albums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album_id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album_name, artist_id, yr_released, genre)</a:t>
            </a:r>
            <a:endParaRPr sz="1500"/>
          </a:p>
        </p:txBody>
      </p:sp>
      <p:sp>
        <p:nvSpPr>
          <p:cNvPr id="238" name="Google Shape;238;p22"/>
          <p:cNvSpPr txBox="1"/>
          <p:nvPr/>
        </p:nvSpPr>
        <p:spPr>
          <a:xfrm>
            <a:off x="2992525" y="1914525"/>
            <a:ext cx="9876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244" name="Google Shape;244;p23"/>
          <p:cNvSpPr txBox="1"/>
          <p:nvPr>
            <p:ph idx="1" type="body"/>
          </p:nvPr>
        </p:nvSpPr>
        <p:spPr>
          <a:xfrm>
            <a:off x="311700" y="1152475"/>
            <a:ext cx="39999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800">
                <a:solidFill>
                  <a:srgbClr val="000000"/>
                </a:solidFill>
              </a:rPr>
              <a:t>Find the names of the 5 songs that spent the least weeks in the top 40, ordered from least to most. Break ties by song name in alphabetical order.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45" name="Google Shape;245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800"/>
              <a:t>Tables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Songs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song_id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song_name, album_id, weeks_in_top_40)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Artists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artist_id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artist_name, first_yr_active)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Albums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album_id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album_name, artist_id, yr_released, genre)</a:t>
            </a:r>
            <a:endParaRPr sz="1500"/>
          </a:p>
        </p:txBody>
      </p:sp>
      <p:sp>
        <p:nvSpPr>
          <p:cNvPr id="246" name="Google Shape;246;p23"/>
          <p:cNvSpPr txBox="1"/>
          <p:nvPr/>
        </p:nvSpPr>
        <p:spPr>
          <a:xfrm>
            <a:off x="387900" y="2571750"/>
            <a:ext cx="4184100" cy="23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song_name</a:t>
            </a:r>
            <a:endParaRPr b="0" i="0" sz="1800" u="none" cap="none" strike="noStrike">
              <a:solidFill>
                <a:srgbClr val="3A3A3A"/>
              </a:solidFill>
              <a:highlight>
                <a:srgbClr val="F9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Songs</a:t>
            </a:r>
            <a:endParaRPr b="0" i="0" sz="1800" u="none" cap="none" strike="noStrike">
              <a:solidFill>
                <a:srgbClr val="3A3A3A"/>
              </a:solidFill>
              <a:highlight>
                <a:srgbClr val="F9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weeks_in_top_40 </a:t>
            </a: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ASC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, song_name </a:t>
            </a: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ASC</a:t>
            </a:r>
            <a:endParaRPr b="1" i="0" sz="1800" u="none" cap="none" strike="noStrike">
              <a:solidFill>
                <a:srgbClr val="3A3A3A"/>
              </a:solidFill>
              <a:highlight>
                <a:srgbClr val="F9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5</a:t>
            </a:r>
            <a:endParaRPr b="0" i="0" sz="1800" u="none" cap="none" strike="noStrike">
              <a:solidFill>
                <a:srgbClr val="3A3A3A"/>
              </a:solidFill>
              <a:highlight>
                <a:srgbClr val="F9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2992525" y="1914525"/>
            <a:ext cx="9876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253" name="Google Shape;253;p24"/>
          <p:cNvSpPr txBox="1"/>
          <p:nvPr>
            <p:ph idx="1" type="body"/>
          </p:nvPr>
        </p:nvSpPr>
        <p:spPr>
          <a:xfrm>
            <a:off x="311700" y="1017725"/>
            <a:ext cx="43959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name and first year active of every artist whose name starts with the letter ‘B’.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54" name="Google Shape;254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Tables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Songs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song_id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song_name, album_id, weeks_in_top_40)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Artists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artist_id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artist_name, first_yr_active)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Albums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album_id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album_name, artist_id, yr_released, genre)</a:t>
            </a:r>
            <a:endParaRPr b="1" sz="1800"/>
          </a:p>
        </p:txBody>
      </p:sp>
      <p:sp>
        <p:nvSpPr>
          <p:cNvPr id="255" name="Google Shape;255;p24"/>
          <p:cNvSpPr txBox="1"/>
          <p:nvPr/>
        </p:nvSpPr>
        <p:spPr>
          <a:xfrm>
            <a:off x="311700" y="2414225"/>
            <a:ext cx="4150800" cy="23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2992525" y="1914525"/>
            <a:ext cx="9876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262" name="Google Shape;262;p25"/>
          <p:cNvSpPr txBox="1"/>
          <p:nvPr>
            <p:ph idx="1" type="body"/>
          </p:nvPr>
        </p:nvSpPr>
        <p:spPr>
          <a:xfrm>
            <a:off x="311700" y="1017725"/>
            <a:ext cx="43959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name and first year active of every artist whose name starts with the letter ‘B’.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63" name="Google Shape;263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Tables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Songs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song_id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song_name, album_id, weeks_in_top_40)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Artists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artist_id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artist_name, first_yr_active)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Albums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album_id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album_name, artist_id, yr_released, genre)</a:t>
            </a:r>
            <a:endParaRPr b="1" sz="1800"/>
          </a:p>
        </p:txBody>
      </p:sp>
      <p:sp>
        <p:nvSpPr>
          <p:cNvPr id="264" name="Google Shape;264;p25"/>
          <p:cNvSpPr txBox="1"/>
          <p:nvPr/>
        </p:nvSpPr>
        <p:spPr>
          <a:xfrm>
            <a:off x="186900" y="2414225"/>
            <a:ext cx="4197000" cy="23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artist_name, first_yr_active</a:t>
            </a:r>
            <a:b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artists</a:t>
            </a:r>
            <a:b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artist_name </a:t>
            </a: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LIKE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'B%'</a:t>
            </a:r>
            <a:endParaRPr b="0" i="0" sz="1800" u="none" cap="none" strike="noStrike">
              <a:solidFill>
                <a:srgbClr val="3A3A3A"/>
              </a:solidFill>
              <a:highlight>
                <a:srgbClr val="F9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A3A3A"/>
              </a:solidFill>
              <a:highlight>
                <a:srgbClr val="F9F9FA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5" name="Google Shape;265;p25"/>
          <p:cNvSpPr txBox="1"/>
          <p:nvPr/>
        </p:nvSpPr>
        <p:spPr>
          <a:xfrm>
            <a:off x="2992525" y="1914525"/>
            <a:ext cx="9876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271" name="Google Shape;271;p26"/>
          <p:cNvSpPr txBox="1"/>
          <p:nvPr>
            <p:ph idx="1" type="body"/>
          </p:nvPr>
        </p:nvSpPr>
        <p:spPr>
          <a:xfrm>
            <a:off x="311700" y="1017725"/>
            <a:ext cx="43959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name and first year active of every artist whose name starts with the letter ‘B’.</a:t>
            </a:r>
            <a:endParaRPr sz="1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72" name="Google Shape;272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Tables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Songs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song_id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song_name, album_id, weeks_in_top_40)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Artists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artist_id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artist_name, first_yr_active)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Albums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album_id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album_name, artist_id, yr_released, genre)</a:t>
            </a:r>
            <a:endParaRPr b="1" sz="1800"/>
          </a:p>
        </p:txBody>
      </p:sp>
      <p:sp>
        <p:nvSpPr>
          <p:cNvPr id="273" name="Google Shape;273;p26"/>
          <p:cNvSpPr txBox="1"/>
          <p:nvPr/>
        </p:nvSpPr>
        <p:spPr>
          <a:xfrm>
            <a:off x="311700" y="2414225"/>
            <a:ext cx="4463700" cy="23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artist_name, first_yr_active</a:t>
            </a:r>
            <a:b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artists</a:t>
            </a:r>
            <a:b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artist_name </a:t>
            </a: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~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'^B.*'</a:t>
            </a:r>
            <a:endParaRPr b="0" i="0" sz="1800" u="none" cap="none" strike="noStrike">
              <a:solidFill>
                <a:srgbClr val="3A3A3A"/>
              </a:solidFill>
              <a:highlight>
                <a:srgbClr val="F9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4" name="Google Shape;274;p26"/>
          <p:cNvSpPr txBox="1"/>
          <p:nvPr/>
        </p:nvSpPr>
        <p:spPr>
          <a:xfrm>
            <a:off x="2992525" y="1914525"/>
            <a:ext cx="9876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280" name="Google Shape;280;p27"/>
          <p:cNvSpPr txBox="1"/>
          <p:nvPr>
            <p:ph idx="1" type="body"/>
          </p:nvPr>
        </p:nvSpPr>
        <p:spPr>
          <a:xfrm>
            <a:off x="311700" y="1017725"/>
            <a:ext cx="43959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total number of albums released per genre.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81" name="Google Shape;281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Tables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Songs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song_id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song_name, album_id, weeks_in_top_40)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Artists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artist_id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artist_name, first_yr_active)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Albums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album_id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album_name, artist_id, yr_released, genre)</a:t>
            </a:r>
            <a:endParaRPr b="1" sz="1800"/>
          </a:p>
        </p:txBody>
      </p:sp>
      <p:sp>
        <p:nvSpPr>
          <p:cNvPr id="282" name="Google Shape;282;p27"/>
          <p:cNvSpPr txBox="1"/>
          <p:nvPr/>
        </p:nvSpPr>
        <p:spPr>
          <a:xfrm>
            <a:off x="2992525" y="1914525"/>
            <a:ext cx="9876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288" name="Google Shape;288;p28"/>
          <p:cNvSpPr txBox="1"/>
          <p:nvPr>
            <p:ph idx="1" type="body"/>
          </p:nvPr>
        </p:nvSpPr>
        <p:spPr>
          <a:xfrm>
            <a:off x="311700" y="1017725"/>
            <a:ext cx="43959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total number of albums released per genre.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89" name="Google Shape;289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Tables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Songs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song_id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song_name, album_id, weeks_in_top_40)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Artists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artist_id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artist_name, first_yr_active)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Albums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album_id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album_name, artist_id, yr_released, genre)</a:t>
            </a:r>
            <a:endParaRPr b="1" sz="1800"/>
          </a:p>
        </p:txBody>
      </p:sp>
      <p:sp>
        <p:nvSpPr>
          <p:cNvPr id="290" name="Google Shape;290;p28"/>
          <p:cNvSpPr txBox="1"/>
          <p:nvPr/>
        </p:nvSpPr>
        <p:spPr>
          <a:xfrm>
            <a:off x="311700" y="2414225"/>
            <a:ext cx="4150800" cy="23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genre, </a:t>
            </a: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(album_id)</a:t>
            </a:r>
            <a:endParaRPr b="0" i="0" sz="1800" u="none" cap="none" strike="noStrike">
              <a:solidFill>
                <a:srgbClr val="3A3A3A"/>
              </a:solidFill>
              <a:highlight>
                <a:srgbClr val="F9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Albums</a:t>
            </a:r>
            <a:endParaRPr b="0" i="0" sz="1800" u="none" cap="none" strike="noStrike">
              <a:solidFill>
                <a:srgbClr val="3A3A3A"/>
              </a:solidFill>
              <a:highlight>
                <a:srgbClr val="F9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genre;</a:t>
            </a:r>
            <a:endParaRPr b="0" i="0" sz="1800" u="none" cap="none" strike="noStrike">
              <a:solidFill>
                <a:srgbClr val="3A3A3A"/>
              </a:solidFill>
              <a:highlight>
                <a:srgbClr val="F9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1" name="Google Shape;291;p28"/>
          <p:cNvSpPr txBox="1"/>
          <p:nvPr/>
        </p:nvSpPr>
        <p:spPr>
          <a:xfrm>
            <a:off x="2992525" y="1914525"/>
            <a:ext cx="9876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 4</a:t>
            </a:r>
            <a:endParaRPr/>
          </a:p>
        </p:txBody>
      </p:sp>
      <p:sp>
        <p:nvSpPr>
          <p:cNvPr id="297" name="Google Shape;297;p29"/>
          <p:cNvSpPr txBox="1"/>
          <p:nvPr>
            <p:ph idx="1" type="body"/>
          </p:nvPr>
        </p:nvSpPr>
        <p:spPr>
          <a:xfrm>
            <a:off x="311700" y="1152475"/>
            <a:ext cx="39999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800">
                <a:solidFill>
                  <a:srgbClr val="000000"/>
                </a:solidFill>
              </a:rPr>
              <a:t>Find the total number of albums released per genre.  Don’t include genres with a count less than 10.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298" name="Google Shape;298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Tables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Songs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song_id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song_name, album_id, weeks_in_top_40)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Artists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artist_id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artist_name, first_yr_active)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Albums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album_id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album_name, artist_id, yr_released, genre)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Welcome!</a:t>
            </a:r>
            <a:endParaRPr/>
          </a:p>
        </p:txBody>
      </p:sp>
      <p:sp>
        <p:nvSpPr>
          <p:cNvPr id="67" name="Google Shape;67;p3"/>
          <p:cNvSpPr txBox="1"/>
          <p:nvPr/>
        </p:nvSpPr>
        <p:spPr>
          <a:xfrm>
            <a:off x="311700" y="1271800"/>
            <a:ext cx="85206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website: </a:t>
            </a:r>
            <a:r>
              <a:rPr b="0" i="0" lang="en" sz="1800" u="sng" cap="none" strike="noStrike">
                <a:solidFill>
                  <a:srgbClr val="0097A7"/>
                </a:solidFill>
                <a:latin typeface="Proxima Nova"/>
                <a:ea typeface="Proxima Nova"/>
                <a:cs typeface="Proxima Nova"/>
                <a:sym typeface="Proxima Nov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http://www.cs186berkeley.net/</a:t>
            </a:r>
            <a:r>
              <a:rPr b="0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b="0" i="0" sz="18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Projects</a:t>
            </a:r>
            <a:r>
              <a:rPr b="0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are involved coding assignments</a:t>
            </a:r>
            <a:endParaRPr b="0" i="0" sz="18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-"/>
            </a:pPr>
            <a:r>
              <a:rPr b="1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Project 1 </a:t>
            </a:r>
            <a:r>
              <a:rPr b="0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is released</a:t>
            </a:r>
            <a:r>
              <a:rPr b="1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and due</a:t>
            </a:r>
            <a:r>
              <a:rPr b="1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Thursday 9/12</a:t>
            </a:r>
            <a:r>
              <a:rPr b="0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at 11:59PM</a:t>
            </a:r>
            <a:endParaRPr b="0" i="0" sz="18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Vitamins</a:t>
            </a:r>
            <a:r>
              <a:rPr b="0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are </a:t>
            </a:r>
            <a:r>
              <a:rPr b="1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required</a:t>
            </a:r>
            <a:r>
              <a:rPr b="0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weekly quizzes that keep you up to date with lectures</a:t>
            </a:r>
            <a:endParaRPr b="0" i="0" sz="18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-"/>
            </a:pPr>
            <a:r>
              <a:rPr b="1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Vitamin 1</a:t>
            </a:r>
            <a:r>
              <a:rPr b="0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due </a:t>
            </a:r>
            <a:r>
              <a:rPr b="1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Monday 9/9</a:t>
            </a:r>
            <a:r>
              <a:rPr b="0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at 11:59PM</a:t>
            </a:r>
            <a:endParaRPr b="0" i="0" sz="18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Proxima Nova"/>
              <a:buChar char="-"/>
            </a:pPr>
            <a:r>
              <a:rPr b="1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Vitamin 2</a:t>
            </a: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due </a:t>
            </a:r>
            <a:r>
              <a:rPr b="1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Monday 9/16</a:t>
            </a:r>
            <a:r>
              <a:rPr b="0" i="0" lang="en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at 11:59PM</a:t>
            </a:r>
            <a:endParaRPr b="0" i="0" sz="18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Midterm 1 </a:t>
            </a:r>
            <a:r>
              <a:rPr b="0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will be on </a:t>
            </a:r>
            <a:r>
              <a:rPr b="1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10/1 </a:t>
            </a:r>
            <a:r>
              <a:rPr b="0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from </a:t>
            </a:r>
            <a:r>
              <a:rPr b="1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8-10PM </a:t>
            </a:r>
            <a:endParaRPr b="1" i="0" sz="18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Midterm 2 </a:t>
            </a:r>
            <a:r>
              <a:rPr b="0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will be on </a:t>
            </a:r>
            <a:r>
              <a:rPr b="1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11/7 </a:t>
            </a:r>
            <a:r>
              <a:rPr b="0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from</a:t>
            </a:r>
            <a:r>
              <a:rPr b="1" i="0" lang="en" sz="1800" u="none" cap="none" strike="noStrike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 7-9PM (unconfirmed)</a:t>
            </a:r>
            <a:endParaRPr b="0" i="0" sz="1800" u="none" cap="none" strike="noStrike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 4</a:t>
            </a:r>
            <a:endParaRPr/>
          </a:p>
        </p:txBody>
      </p:sp>
      <p:sp>
        <p:nvSpPr>
          <p:cNvPr id="304" name="Google Shape;304;p30"/>
          <p:cNvSpPr txBox="1"/>
          <p:nvPr>
            <p:ph idx="1" type="body"/>
          </p:nvPr>
        </p:nvSpPr>
        <p:spPr>
          <a:xfrm>
            <a:off x="311700" y="1152475"/>
            <a:ext cx="39999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" sz="1800">
                <a:solidFill>
                  <a:srgbClr val="000000"/>
                </a:solidFill>
              </a:rPr>
              <a:t>Find the total number of albums released per genre.  Don’t include genres with a count less than 10.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05" name="Google Shape;305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Tables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Songs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song_id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song_name, album_id, weeks_in_top_40)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Artists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artist_id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artist_name, first_yr_active)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Albums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album_id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album_name, artist_id, yr_released, genre)</a:t>
            </a:r>
            <a:endParaRPr b="1" sz="1800"/>
          </a:p>
        </p:txBody>
      </p:sp>
      <p:sp>
        <p:nvSpPr>
          <p:cNvPr id="306" name="Google Shape;306;p30"/>
          <p:cNvSpPr txBox="1"/>
          <p:nvPr/>
        </p:nvSpPr>
        <p:spPr>
          <a:xfrm>
            <a:off x="311700" y="2271850"/>
            <a:ext cx="3509700" cy="24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genre, </a:t>
            </a: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(*)</a:t>
            </a:r>
            <a:endParaRPr b="0" i="0" sz="1800" u="none" cap="none" strike="noStrike">
              <a:solidFill>
                <a:srgbClr val="3A3A3A"/>
              </a:solidFill>
              <a:highlight>
                <a:srgbClr val="F9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Albums</a:t>
            </a:r>
            <a:endParaRPr b="0" i="0" sz="1800" u="none" cap="none" strike="noStrike">
              <a:solidFill>
                <a:srgbClr val="3A3A3A"/>
              </a:solidFill>
              <a:highlight>
                <a:srgbClr val="F9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genre</a:t>
            </a:r>
            <a:endParaRPr b="0" i="0" sz="1800" u="none" cap="none" strike="noStrike">
              <a:solidFill>
                <a:srgbClr val="3A3A3A"/>
              </a:solidFill>
              <a:highlight>
                <a:srgbClr val="F9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HAVING COUNT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(*) &gt;= 10;</a:t>
            </a:r>
            <a:endParaRPr b="0" i="0" sz="1800" u="none" cap="none" strike="noStrike">
              <a:solidFill>
                <a:srgbClr val="3A3A3A"/>
              </a:solidFill>
              <a:highlight>
                <a:srgbClr val="F9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 5</a:t>
            </a:r>
            <a:endParaRPr/>
          </a:p>
        </p:txBody>
      </p:sp>
      <p:sp>
        <p:nvSpPr>
          <p:cNvPr id="312" name="Google Shape;312;p31"/>
          <p:cNvSpPr txBox="1"/>
          <p:nvPr>
            <p:ph idx="1" type="body"/>
          </p:nvPr>
        </p:nvSpPr>
        <p:spPr>
          <a:xfrm>
            <a:off x="311700" y="1152475"/>
            <a:ext cx="39999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genre for which the most albums were released in the year 2000. Assume there are no ties.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13" name="Google Shape;313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Tables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Songs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song_id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song_name, album_id, weeks_in_top_40)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Artists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artist_id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artist_name, first_yr_active)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Albums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album_id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album_name, artist_id, yr_released, genre)</a:t>
            </a:r>
            <a:endParaRPr b="1" sz="1800"/>
          </a:p>
        </p:txBody>
      </p:sp>
      <p:sp>
        <p:nvSpPr>
          <p:cNvPr id="314" name="Google Shape;314;p31"/>
          <p:cNvSpPr txBox="1"/>
          <p:nvPr/>
        </p:nvSpPr>
        <p:spPr>
          <a:xfrm>
            <a:off x="997275" y="2571750"/>
            <a:ext cx="3248400" cy="15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 5</a:t>
            </a:r>
            <a:endParaRPr/>
          </a:p>
        </p:txBody>
      </p:sp>
      <p:sp>
        <p:nvSpPr>
          <p:cNvPr id="320" name="Google Shape;320;p32"/>
          <p:cNvSpPr txBox="1"/>
          <p:nvPr>
            <p:ph idx="1" type="body"/>
          </p:nvPr>
        </p:nvSpPr>
        <p:spPr>
          <a:xfrm>
            <a:off x="311700" y="1152475"/>
            <a:ext cx="39999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most popular album genre that is released in the year 2000. Assume there are no ties.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21" name="Google Shape;321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Tables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Songs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song_id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song_name, album_id, weeks_in_top_40)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Artists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artist_id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artist_name, first_yr_active)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Albums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album_id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album_name, artist_id, yr_released, genre)</a:t>
            </a:r>
            <a:endParaRPr b="1" sz="1800"/>
          </a:p>
        </p:txBody>
      </p:sp>
      <p:sp>
        <p:nvSpPr>
          <p:cNvPr id="322" name="Google Shape;322;p32"/>
          <p:cNvSpPr txBox="1"/>
          <p:nvPr/>
        </p:nvSpPr>
        <p:spPr>
          <a:xfrm>
            <a:off x="344700" y="2151375"/>
            <a:ext cx="39339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genre</a:t>
            </a:r>
            <a:endParaRPr b="0" i="0" sz="1800" u="none" cap="none" strike="noStrike">
              <a:solidFill>
                <a:srgbClr val="3A3A3A"/>
              </a:solidFill>
              <a:highlight>
                <a:srgbClr val="F9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Albums</a:t>
            </a:r>
            <a:endParaRPr b="0" i="0" sz="1800" u="none" cap="none" strike="noStrike">
              <a:solidFill>
                <a:srgbClr val="3A3A3A"/>
              </a:solidFill>
              <a:highlight>
                <a:srgbClr val="F9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yr_released = 2000</a:t>
            </a:r>
            <a:endParaRPr b="0" i="0" sz="1800" u="none" cap="none" strike="noStrike">
              <a:solidFill>
                <a:srgbClr val="3A3A3A"/>
              </a:solidFill>
              <a:highlight>
                <a:srgbClr val="F9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genre</a:t>
            </a:r>
            <a:endParaRPr b="0" i="0" sz="1800" u="none" cap="none" strike="noStrike">
              <a:solidFill>
                <a:srgbClr val="3A3A3A"/>
              </a:solidFill>
              <a:highlight>
                <a:srgbClr val="F9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ORDER BY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(*) </a:t>
            </a: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DESC</a:t>
            </a:r>
            <a:endParaRPr b="0" i="0" sz="1800" u="none" cap="none" strike="noStrike">
              <a:solidFill>
                <a:srgbClr val="3A3A3A"/>
              </a:solidFill>
              <a:highlight>
                <a:srgbClr val="F9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4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9F9FA"/>
                </a:highlight>
                <a:latin typeface="Consolas"/>
                <a:ea typeface="Consolas"/>
                <a:cs typeface="Consolas"/>
                <a:sym typeface="Consolas"/>
              </a:rPr>
              <a:t> 1;</a:t>
            </a:r>
            <a:endParaRPr b="0" i="0" sz="1800" u="none" cap="none" strike="noStrike">
              <a:solidFill>
                <a:srgbClr val="3A3A3A"/>
              </a:solidFill>
              <a:highlight>
                <a:srgbClr val="F9F9FA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SQL Joins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"/>
          <p:cNvSpPr txBox="1"/>
          <p:nvPr>
            <p:ph type="title"/>
          </p:nvPr>
        </p:nvSpPr>
        <p:spPr>
          <a:xfrm>
            <a:off x="311700" y="28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Join Variants</a:t>
            </a:r>
            <a:endParaRPr/>
          </a:p>
        </p:txBody>
      </p:sp>
      <p:pic>
        <p:nvPicPr>
          <p:cNvPr id="333" name="Google Shape;333;p34"/>
          <p:cNvPicPr preferRelativeResize="0"/>
          <p:nvPr/>
        </p:nvPicPr>
        <p:blipFill rotWithShape="1">
          <a:blip r:embed="rId3">
            <a:alphaModFix/>
          </a:blip>
          <a:srcRect b="0" l="0" r="7499" t="52482"/>
          <a:stretch/>
        </p:blipFill>
        <p:spPr>
          <a:xfrm>
            <a:off x="484075" y="2894525"/>
            <a:ext cx="8175850" cy="16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4"/>
          <p:cNvSpPr txBox="1"/>
          <p:nvPr/>
        </p:nvSpPr>
        <p:spPr>
          <a:xfrm>
            <a:off x="470725" y="957500"/>
            <a:ext cx="7835700" cy="1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different types of joins determine what we do with rows that don’t ever match the “join condition”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</a:t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T1 INNER JOIN T2</a:t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T1.a = T2.a;</a:t>
            </a:r>
            <a:endParaRPr b="0" i="0" sz="19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p34"/>
          <p:cNvCxnSpPr/>
          <p:nvPr/>
        </p:nvCxnSpPr>
        <p:spPr>
          <a:xfrm flipH="1">
            <a:off x="2812600" y="2139400"/>
            <a:ext cx="1663500" cy="3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6" name="Google Shape;336;p34"/>
          <p:cNvSpPr txBox="1"/>
          <p:nvPr/>
        </p:nvSpPr>
        <p:spPr>
          <a:xfrm>
            <a:off x="4476100" y="1894900"/>
            <a:ext cx="182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Join Condition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Inner Join, Example</a:t>
            </a:r>
            <a:endParaRPr/>
          </a:p>
        </p:txBody>
      </p:sp>
      <p:graphicFrame>
        <p:nvGraphicFramePr>
          <p:cNvPr id="342" name="Google Shape;342;p35"/>
          <p:cNvGraphicFramePr/>
          <p:nvPr/>
        </p:nvGraphicFramePr>
        <p:xfrm>
          <a:off x="416275" y="150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97150"/>
                <a:gridCol w="1097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Lakshya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3" name="Google Shape;343;p35"/>
          <p:cNvSpPr txBox="1"/>
          <p:nvPr/>
        </p:nvSpPr>
        <p:spPr>
          <a:xfrm>
            <a:off x="361275" y="1107375"/>
            <a:ext cx="2024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4" name="Google Shape;344;p35"/>
          <p:cNvGraphicFramePr/>
          <p:nvPr/>
        </p:nvGraphicFramePr>
        <p:xfrm>
          <a:off x="2977075" y="1526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493900"/>
                <a:gridCol w="995700"/>
              </a:tblGrid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Ben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45" name="Google Shape;345;p35"/>
          <p:cNvSpPr txBox="1"/>
          <p:nvPr/>
        </p:nvSpPr>
        <p:spPr>
          <a:xfrm>
            <a:off x="2977075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5"/>
          <p:cNvSpPr txBox="1"/>
          <p:nvPr/>
        </p:nvSpPr>
        <p:spPr>
          <a:xfrm>
            <a:off x="218900" y="3688700"/>
            <a:ext cx="5636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ages.Name, ages.Age, standing.Year 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ages </a:t>
            </a:r>
            <a:r>
              <a:rPr b="0" i="0" lang="en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standing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ages.Name = standing.Name;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Inner Join, Example</a:t>
            </a:r>
            <a:endParaRPr/>
          </a:p>
        </p:txBody>
      </p:sp>
      <p:graphicFrame>
        <p:nvGraphicFramePr>
          <p:cNvPr id="352" name="Google Shape;352;p36"/>
          <p:cNvGraphicFramePr/>
          <p:nvPr/>
        </p:nvGraphicFramePr>
        <p:xfrm>
          <a:off x="416275" y="150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97150"/>
                <a:gridCol w="1097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Lakshya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3" name="Google Shape;353;p36"/>
          <p:cNvSpPr txBox="1"/>
          <p:nvPr/>
        </p:nvSpPr>
        <p:spPr>
          <a:xfrm>
            <a:off x="361275" y="1107375"/>
            <a:ext cx="2024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4" name="Google Shape;354;p36"/>
          <p:cNvGraphicFramePr/>
          <p:nvPr/>
        </p:nvGraphicFramePr>
        <p:xfrm>
          <a:off x="2977075" y="1526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493900"/>
                <a:gridCol w="995700"/>
              </a:tblGrid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Ben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5" name="Google Shape;355;p36"/>
          <p:cNvSpPr txBox="1"/>
          <p:nvPr/>
        </p:nvSpPr>
        <p:spPr>
          <a:xfrm>
            <a:off x="2977075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36"/>
          <p:cNvSpPr txBox="1"/>
          <p:nvPr/>
        </p:nvSpPr>
        <p:spPr>
          <a:xfrm>
            <a:off x="218900" y="3688700"/>
            <a:ext cx="5636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ages.Name, ages.Age, standing.Year 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ages </a:t>
            </a:r>
            <a:r>
              <a:rPr b="0" i="0" lang="en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standing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ages.Name = standing.Name;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7" name="Google Shape;357;p36"/>
          <p:cNvGraphicFramePr/>
          <p:nvPr/>
        </p:nvGraphicFramePr>
        <p:xfrm>
          <a:off x="5833175" y="15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37850"/>
                <a:gridCol w="917475"/>
                <a:gridCol w="1158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358" name="Google Shape;358;p36"/>
          <p:cNvSpPr txBox="1"/>
          <p:nvPr/>
        </p:nvSpPr>
        <p:spPr>
          <a:xfrm>
            <a:off x="5763800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Inner Join, Example</a:t>
            </a:r>
            <a:endParaRPr/>
          </a:p>
        </p:txBody>
      </p:sp>
      <p:graphicFrame>
        <p:nvGraphicFramePr>
          <p:cNvPr id="364" name="Google Shape;364;p37"/>
          <p:cNvGraphicFramePr/>
          <p:nvPr/>
        </p:nvGraphicFramePr>
        <p:xfrm>
          <a:off x="416275" y="150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97150"/>
                <a:gridCol w="1097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Lakshya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5" name="Google Shape;365;p37"/>
          <p:cNvSpPr txBox="1"/>
          <p:nvPr/>
        </p:nvSpPr>
        <p:spPr>
          <a:xfrm>
            <a:off x="361275" y="1107375"/>
            <a:ext cx="2024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6" name="Google Shape;366;p37"/>
          <p:cNvGraphicFramePr/>
          <p:nvPr/>
        </p:nvGraphicFramePr>
        <p:xfrm>
          <a:off x="2977075" y="1526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493900"/>
                <a:gridCol w="995700"/>
              </a:tblGrid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Ben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7" name="Google Shape;367;p37"/>
          <p:cNvSpPr txBox="1"/>
          <p:nvPr/>
        </p:nvSpPr>
        <p:spPr>
          <a:xfrm>
            <a:off x="2977075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37"/>
          <p:cNvSpPr txBox="1"/>
          <p:nvPr/>
        </p:nvSpPr>
        <p:spPr>
          <a:xfrm>
            <a:off x="218900" y="3688700"/>
            <a:ext cx="5636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ages.Name, ages.Age, standing.Year 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ages </a:t>
            </a:r>
            <a:r>
              <a:rPr b="0" i="0" lang="en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standing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ages.Name = standing.Name;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9" name="Google Shape;369;p37"/>
          <p:cNvGraphicFramePr/>
          <p:nvPr/>
        </p:nvGraphicFramePr>
        <p:xfrm>
          <a:off x="5833175" y="15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37850"/>
                <a:gridCol w="917475"/>
                <a:gridCol w="1158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0" name="Google Shape;370;p37"/>
          <p:cNvSpPr txBox="1"/>
          <p:nvPr/>
        </p:nvSpPr>
        <p:spPr>
          <a:xfrm>
            <a:off x="5763800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Inner Join, Example</a:t>
            </a:r>
            <a:endParaRPr/>
          </a:p>
        </p:txBody>
      </p:sp>
      <p:graphicFrame>
        <p:nvGraphicFramePr>
          <p:cNvPr id="376" name="Google Shape;376;p38"/>
          <p:cNvGraphicFramePr/>
          <p:nvPr/>
        </p:nvGraphicFramePr>
        <p:xfrm>
          <a:off x="416275" y="150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97150"/>
                <a:gridCol w="1097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Lakshya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7" name="Google Shape;377;p38"/>
          <p:cNvSpPr txBox="1"/>
          <p:nvPr/>
        </p:nvSpPr>
        <p:spPr>
          <a:xfrm>
            <a:off x="361275" y="1107375"/>
            <a:ext cx="2024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8" name="Google Shape;378;p38"/>
          <p:cNvGraphicFramePr/>
          <p:nvPr/>
        </p:nvGraphicFramePr>
        <p:xfrm>
          <a:off x="2977075" y="1526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493900"/>
                <a:gridCol w="995700"/>
              </a:tblGrid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Ben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Senior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379" name="Google Shape;379;p38"/>
          <p:cNvSpPr txBox="1"/>
          <p:nvPr/>
        </p:nvSpPr>
        <p:spPr>
          <a:xfrm>
            <a:off x="2977075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8"/>
          <p:cNvSpPr txBox="1"/>
          <p:nvPr/>
        </p:nvSpPr>
        <p:spPr>
          <a:xfrm>
            <a:off x="218900" y="3688700"/>
            <a:ext cx="5636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ages.Name, ages.Age, standing.Year 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ages </a:t>
            </a:r>
            <a:r>
              <a:rPr b="0" i="0" lang="en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standing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ages.Name = standing.Name;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1" name="Google Shape;381;p38"/>
          <p:cNvGraphicFramePr/>
          <p:nvPr/>
        </p:nvGraphicFramePr>
        <p:xfrm>
          <a:off x="5833175" y="15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37850"/>
                <a:gridCol w="917475"/>
                <a:gridCol w="1158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2" name="Google Shape;382;p38"/>
          <p:cNvSpPr txBox="1"/>
          <p:nvPr/>
        </p:nvSpPr>
        <p:spPr>
          <a:xfrm>
            <a:off x="5763800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Inner Join, Example</a:t>
            </a:r>
            <a:endParaRPr/>
          </a:p>
        </p:txBody>
      </p:sp>
      <p:graphicFrame>
        <p:nvGraphicFramePr>
          <p:cNvPr id="388" name="Google Shape;388;p39"/>
          <p:cNvGraphicFramePr/>
          <p:nvPr/>
        </p:nvGraphicFramePr>
        <p:xfrm>
          <a:off x="416275" y="150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97150"/>
                <a:gridCol w="1097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Lakshya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9" name="Google Shape;389;p39"/>
          <p:cNvSpPr txBox="1"/>
          <p:nvPr/>
        </p:nvSpPr>
        <p:spPr>
          <a:xfrm>
            <a:off x="361275" y="1107375"/>
            <a:ext cx="2024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0" name="Google Shape;390;p39"/>
          <p:cNvGraphicFramePr/>
          <p:nvPr/>
        </p:nvGraphicFramePr>
        <p:xfrm>
          <a:off x="2977075" y="1526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493900"/>
                <a:gridCol w="995700"/>
              </a:tblGrid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Ben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1" name="Google Shape;391;p39"/>
          <p:cNvSpPr txBox="1"/>
          <p:nvPr/>
        </p:nvSpPr>
        <p:spPr>
          <a:xfrm>
            <a:off x="2977075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9"/>
          <p:cNvSpPr txBox="1"/>
          <p:nvPr/>
        </p:nvSpPr>
        <p:spPr>
          <a:xfrm>
            <a:off x="218900" y="3688700"/>
            <a:ext cx="5636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ages.Name, ages.Age, standing.Year 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ages </a:t>
            </a:r>
            <a:r>
              <a:rPr b="0" i="0" lang="en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standing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ages.Name = standing.Name;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3" name="Google Shape;393;p39"/>
          <p:cNvGraphicFramePr/>
          <p:nvPr/>
        </p:nvGraphicFramePr>
        <p:xfrm>
          <a:off x="5833175" y="15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37850"/>
                <a:gridCol w="917475"/>
                <a:gridCol w="1158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4" name="Google Shape;394;p39"/>
          <p:cNvSpPr txBox="1"/>
          <p:nvPr/>
        </p:nvSpPr>
        <p:spPr>
          <a:xfrm>
            <a:off x="5763800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EdStem: </a:t>
            </a:r>
            <a:r>
              <a:rPr lang="en"/>
              <a:t>https://edstem.org/us/courses/62108/discussion/5190573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Gradescope: </a:t>
            </a:r>
            <a:r>
              <a:rPr lang="en"/>
              <a:t>https://www.gradescope.com/courses/816103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GitHub:</a:t>
            </a:r>
            <a:r>
              <a:rPr lang="en"/>
              <a:t> See Project 0 for GitHub Classroom setup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Email </a:t>
            </a:r>
            <a:r>
              <a:rPr lang="en" u="sng">
                <a:solidFill>
                  <a:schemeClr val="hlink"/>
                </a:solidFill>
                <a:hlinkClick r:id="rId3"/>
              </a:rPr>
              <a:t>cs186@berkeley.edu</a:t>
            </a:r>
            <a:r>
              <a:rPr lang="en"/>
              <a:t> if you have any issues</a:t>
            </a:r>
            <a:endParaRPr/>
          </a:p>
        </p:txBody>
      </p:sp>
      <p:sp>
        <p:nvSpPr>
          <p:cNvPr id="73" name="Google Shape;7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Accounts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Inner Join, Example</a:t>
            </a:r>
            <a:endParaRPr/>
          </a:p>
        </p:txBody>
      </p:sp>
      <p:graphicFrame>
        <p:nvGraphicFramePr>
          <p:cNvPr id="400" name="Google Shape;400;p40"/>
          <p:cNvGraphicFramePr/>
          <p:nvPr/>
        </p:nvGraphicFramePr>
        <p:xfrm>
          <a:off x="416275" y="150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97150"/>
                <a:gridCol w="1097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Lakshya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1" name="Google Shape;401;p40"/>
          <p:cNvSpPr txBox="1"/>
          <p:nvPr/>
        </p:nvSpPr>
        <p:spPr>
          <a:xfrm>
            <a:off x="361275" y="1107375"/>
            <a:ext cx="2024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2" name="Google Shape;402;p40"/>
          <p:cNvGraphicFramePr/>
          <p:nvPr/>
        </p:nvGraphicFramePr>
        <p:xfrm>
          <a:off x="2977075" y="1526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493900"/>
                <a:gridCol w="995700"/>
              </a:tblGrid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Ben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3" name="Google Shape;403;p40"/>
          <p:cNvSpPr txBox="1"/>
          <p:nvPr/>
        </p:nvSpPr>
        <p:spPr>
          <a:xfrm>
            <a:off x="2977075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0"/>
          <p:cNvSpPr txBox="1"/>
          <p:nvPr/>
        </p:nvSpPr>
        <p:spPr>
          <a:xfrm>
            <a:off x="218900" y="3688700"/>
            <a:ext cx="5636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ages.Name, ages.Age, standing.Year 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ages </a:t>
            </a:r>
            <a:r>
              <a:rPr b="0" i="0" lang="en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standing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ages.Name = standing.Name;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5" name="Google Shape;405;p40"/>
          <p:cNvGraphicFramePr/>
          <p:nvPr/>
        </p:nvGraphicFramePr>
        <p:xfrm>
          <a:off x="5833175" y="15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37850"/>
                <a:gridCol w="917475"/>
                <a:gridCol w="1158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6" name="Google Shape;406;p40"/>
          <p:cNvSpPr txBox="1"/>
          <p:nvPr/>
        </p:nvSpPr>
        <p:spPr>
          <a:xfrm>
            <a:off x="5763800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Inner Join, Example</a:t>
            </a:r>
            <a:endParaRPr/>
          </a:p>
        </p:txBody>
      </p:sp>
      <p:graphicFrame>
        <p:nvGraphicFramePr>
          <p:cNvPr id="412" name="Google Shape;412;p41"/>
          <p:cNvGraphicFramePr/>
          <p:nvPr/>
        </p:nvGraphicFramePr>
        <p:xfrm>
          <a:off x="416275" y="150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97150"/>
                <a:gridCol w="1097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Lakshya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3" name="Google Shape;413;p41"/>
          <p:cNvSpPr txBox="1"/>
          <p:nvPr/>
        </p:nvSpPr>
        <p:spPr>
          <a:xfrm>
            <a:off x="361275" y="1107375"/>
            <a:ext cx="2024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4" name="Google Shape;414;p41"/>
          <p:cNvGraphicFramePr/>
          <p:nvPr/>
        </p:nvGraphicFramePr>
        <p:xfrm>
          <a:off x="2977075" y="1526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493900"/>
                <a:gridCol w="995700"/>
              </a:tblGrid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Ben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Senior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415" name="Google Shape;415;p41"/>
          <p:cNvSpPr txBox="1"/>
          <p:nvPr/>
        </p:nvSpPr>
        <p:spPr>
          <a:xfrm>
            <a:off x="2977075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1"/>
          <p:cNvSpPr txBox="1"/>
          <p:nvPr/>
        </p:nvSpPr>
        <p:spPr>
          <a:xfrm>
            <a:off x="218900" y="3688700"/>
            <a:ext cx="5636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ages.Name, ages.Age, standing.Year 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ages </a:t>
            </a:r>
            <a:r>
              <a:rPr b="0" i="0" lang="en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standing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ages.Name = standing.Name;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7" name="Google Shape;417;p41"/>
          <p:cNvGraphicFramePr/>
          <p:nvPr/>
        </p:nvGraphicFramePr>
        <p:xfrm>
          <a:off x="5833175" y="15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37850"/>
                <a:gridCol w="917475"/>
                <a:gridCol w="1158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8" name="Google Shape;418;p41"/>
          <p:cNvSpPr txBox="1"/>
          <p:nvPr/>
        </p:nvSpPr>
        <p:spPr>
          <a:xfrm>
            <a:off x="5763800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Inner Join, Example</a:t>
            </a:r>
            <a:endParaRPr/>
          </a:p>
        </p:txBody>
      </p:sp>
      <p:graphicFrame>
        <p:nvGraphicFramePr>
          <p:cNvPr id="424" name="Google Shape;424;p42"/>
          <p:cNvGraphicFramePr/>
          <p:nvPr/>
        </p:nvGraphicFramePr>
        <p:xfrm>
          <a:off x="416275" y="150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97150"/>
                <a:gridCol w="1097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Lakshya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5" name="Google Shape;425;p42"/>
          <p:cNvSpPr txBox="1"/>
          <p:nvPr/>
        </p:nvSpPr>
        <p:spPr>
          <a:xfrm>
            <a:off x="361275" y="1107375"/>
            <a:ext cx="2024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6" name="Google Shape;426;p42"/>
          <p:cNvGraphicFramePr/>
          <p:nvPr/>
        </p:nvGraphicFramePr>
        <p:xfrm>
          <a:off x="2977075" y="1526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493900"/>
                <a:gridCol w="995700"/>
              </a:tblGrid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Ben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7" name="Google Shape;427;p42"/>
          <p:cNvSpPr txBox="1"/>
          <p:nvPr/>
        </p:nvSpPr>
        <p:spPr>
          <a:xfrm>
            <a:off x="2977075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2"/>
          <p:cNvSpPr txBox="1"/>
          <p:nvPr/>
        </p:nvSpPr>
        <p:spPr>
          <a:xfrm>
            <a:off x="218900" y="3688700"/>
            <a:ext cx="5636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ages.Name, ages.Age, standing.Year 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ages </a:t>
            </a:r>
            <a:r>
              <a:rPr b="0" i="0" lang="en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standing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ages.Name = standing.Name;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29" name="Google Shape;429;p42"/>
          <p:cNvGraphicFramePr/>
          <p:nvPr/>
        </p:nvGraphicFramePr>
        <p:xfrm>
          <a:off x="5833175" y="15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37850"/>
                <a:gridCol w="917475"/>
                <a:gridCol w="1158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0" name="Google Shape;430;p42"/>
          <p:cNvSpPr txBox="1"/>
          <p:nvPr/>
        </p:nvSpPr>
        <p:spPr>
          <a:xfrm>
            <a:off x="5763800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Inner Join, Example</a:t>
            </a:r>
            <a:endParaRPr/>
          </a:p>
        </p:txBody>
      </p:sp>
      <p:graphicFrame>
        <p:nvGraphicFramePr>
          <p:cNvPr id="436" name="Google Shape;436;p43"/>
          <p:cNvGraphicFramePr/>
          <p:nvPr/>
        </p:nvGraphicFramePr>
        <p:xfrm>
          <a:off x="416275" y="150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97150"/>
                <a:gridCol w="1097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Lakshya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7" name="Google Shape;437;p43"/>
          <p:cNvSpPr txBox="1"/>
          <p:nvPr/>
        </p:nvSpPr>
        <p:spPr>
          <a:xfrm>
            <a:off x="361275" y="1107375"/>
            <a:ext cx="2024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8" name="Google Shape;438;p43"/>
          <p:cNvGraphicFramePr/>
          <p:nvPr/>
        </p:nvGraphicFramePr>
        <p:xfrm>
          <a:off x="2977075" y="1526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493900"/>
                <a:gridCol w="995700"/>
              </a:tblGrid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Ben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39" name="Google Shape;439;p43"/>
          <p:cNvSpPr txBox="1"/>
          <p:nvPr/>
        </p:nvSpPr>
        <p:spPr>
          <a:xfrm>
            <a:off x="2977075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3"/>
          <p:cNvSpPr txBox="1"/>
          <p:nvPr/>
        </p:nvSpPr>
        <p:spPr>
          <a:xfrm>
            <a:off x="218900" y="3688700"/>
            <a:ext cx="5636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ages.Name, ages.Age, standing.Year 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ages </a:t>
            </a:r>
            <a:r>
              <a:rPr b="0" i="0" lang="en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standing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ages.Name = standing.Name;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1" name="Google Shape;441;p43"/>
          <p:cNvGraphicFramePr/>
          <p:nvPr/>
        </p:nvGraphicFramePr>
        <p:xfrm>
          <a:off x="5833175" y="15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37850"/>
                <a:gridCol w="917475"/>
                <a:gridCol w="1158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442" name="Google Shape;442;p43"/>
          <p:cNvSpPr txBox="1"/>
          <p:nvPr/>
        </p:nvSpPr>
        <p:spPr>
          <a:xfrm>
            <a:off x="5763800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Inner Join, Example</a:t>
            </a:r>
            <a:endParaRPr/>
          </a:p>
        </p:txBody>
      </p:sp>
      <p:graphicFrame>
        <p:nvGraphicFramePr>
          <p:cNvPr id="448" name="Google Shape;448;p44"/>
          <p:cNvGraphicFramePr/>
          <p:nvPr/>
        </p:nvGraphicFramePr>
        <p:xfrm>
          <a:off x="416275" y="150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97150"/>
                <a:gridCol w="1097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Lakshya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9" name="Google Shape;449;p44"/>
          <p:cNvSpPr txBox="1"/>
          <p:nvPr/>
        </p:nvSpPr>
        <p:spPr>
          <a:xfrm>
            <a:off x="361275" y="1107375"/>
            <a:ext cx="2024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0" name="Google Shape;450;p44"/>
          <p:cNvGraphicFramePr/>
          <p:nvPr/>
        </p:nvGraphicFramePr>
        <p:xfrm>
          <a:off x="2977075" y="1526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493900"/>
                <a:gridCol w="995700"/>
              </a:tblGrid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Ben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Senior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451" name="Google Shape;451;p44"/>
          <p:cNvSpPr txBox="1"/>
          <p:nvPr/>
        </p:nvSpPr>
        <p:spPr>
          <a:xfrm>
            <a:off x="2977075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44"/>
          <p:cNvSpPr txBox="1"/>
          <p:nvPr/>
        </p:nvSpPr>
        <p:spPr>
          <a:xfrm>
            <a:off x="218900" y="3688700"/>
            <a:ext cx="5636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ages.Name, ages.Age, standing.Year 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ages </a:t>
            </a:r>
            <a:r>
              <a:rPr b="0" i="0" lang="en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standing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ages.Name = standing.Name;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3" name="Google Shape;453;p44"/>
          <p:cNvGraphicFramePr/>
          <p:nvPr/>
        </p:nvGraphicFramePr>
        <p:xfrm>
          <a:off x="5833175" y="15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37850"/>
                <a:gridCol w="917475"/>
                <a:gridCol w="1158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4" name="Google Shape;454;p44"/>
          <p:cNvSpPr txBox="1"/>
          <p:nvPr/>
        </p:nvSpPr>
        <p:spPr>
          <a:xfrm>
            <a:off x="5763800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Inner Join, Example</a:t>
            </a:r>
            <a:endParaRPr/>
          </a:p>
        </p:txBody>
      </p:sp>
      <p:graphicFrame>
        <p:nvGraphicFramePr>
          <p:cNvPr id="460" name="Google Shape;460;p45"/>
          <p:cNvGraphicFramePr/>
          <p:nvPr/>
        </p:nvGraphicFramePr>
        <p:xfrm>
          <a:off x="416275" y="150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97150"/>
                <a:gridCol w="1097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Lakshya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461" name="Google Shape;461;p45"/>
          <p:cNvSpPr txBox="1"/>
          <p:nvPr/>
        </p:nvSpPr>
        <p:spPr>
          <a:xfrm>
            <a:off x="361275" y="1107375"/>
            <a:ext cx="2024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2" name="Google Shape;462;p45"/>
          <p:cNvGraphicFramePr/>
          <p:nvPr/>
        </p:nvGraphicFramePr>
        <p:xfrm>
          <a:off x="2977075" y="1526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493900"/>
                <a:gridCol w="995700"/>
              </a:tblGrid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Ben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3" name="Google Shape;463;p45"/>
          <p:cNvSpPr txBox="1"/>
          <p:nvPr/>
        </p:nvSpPr>
        <p:spPr>
          <a:xfrm>
            <a:off x="2977075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5"/>
          <p:cNvSpPr txBox="1"/>
          <p:nvPr/>
        </p:nvSpPr>
        <p:spPr>
          <a:xfrm>
            <a:off x="218900" y="3688700"/>
            <a:ext cx="5636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ages.Name, ages.Age, standing.Year 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ages </a:t>
            </a:r>
            <a:r>
              <a:rPr b="0" i="0" lang="en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standing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ages.Name = standing.Name;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5" name="Google Shape;465;p45"/>
          <p:cNvGraphicFramePr/>
          <p:nvPr/>
        </p:nvGraphicFramePr>
        <p:xfrm>
          <a:off x="5833175" y="15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37850"/>
                <a:gridCol w="917475"/>
                <a:gridCol w="1158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66" name="Google Shape;466;p45"/>
          <p:cNvSpPr txBox="1"/>
          <p:nvPr/>
        </p:nvSpPr>
        <p:spPr>
          <a:xfrm>
            <a:off x="5763800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Inner Join, Example</a:t>
            </a:r>
            <a:endParaRPr/>
          </a:p>
        </p:txBody>
      </p:sp>
      <p:graphicFrame>
        <p:nvGraphicFramePr>
          <p:cNvPr id="472" name="Google Shape;472;p46"/>
          <p:cNvGraphicFramePr/>
          <p:nvPr/>
        </p:nvGraphicFramePr>
        <p:xfrm>
          <a:off x="416275" y="150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97150"/>
                <a:gridCol w="1097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Lakshya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473" name="Google Shape;473;p46"/>
          <p:cNvSpPr txBox="1"/>
          <p:nvPr/>
        </p:nvSpPr>
        <p:spPr>
          <a:xfrm>
            <a:off x="361275" y="1107375"/>
            <a:ext cx="2024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4" name="Google Shape;474;p46"/>
          <p:cNvGraphicFramePr/>
          <p:nvPr/>
        </p:nvGraphicFramePr>
        <p:xfrm>
          <a:off x="2977075" y="1526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493900"/>
                <a:gridCol w="995700"/>
              </a:tblGrid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Ben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5" name="Google Shape;475;p46"/>
          <p:cNvSpPr txBox="1"/>
          <p:nvPr/>
        </p:nvSpPr>
        <p:spPr>
          <a:xfrm>
            <a:off x="2977075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46"/>
          <p:cNvSpPr txBox="1"/>
          <p:nvPr/>
        </p:nvSpPr>
        <p:spPr>
          <a:xfrm>
            <a:off x="218900" y="3688700"/>
            <a:ext cx="5636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ages.Name, ages.Age, standing.Year 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ages </a:t>
            </a:r>
            <a:r>
              <a:rPr b="0" i="0" lang="en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standing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ages.Name = standing.Name;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7" name="Google Shape;477;p46"/>
          <p:cNvGraphicFramePr/>
          <p:nvPr/>
        </p:nvGraphicFramePr>
        <p:xfrm>
          <a:off x="5833175" y="15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37850"/>
                <a:gridCol w="917475"/>
                <a:gridCol w="1158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478" name="Google Shape;478;p46"/>
          <p:cNvSpPr txBox="1"/>
          <p:nvPr/>
        </p:nvSpPr>
        <p:spPr>
          <a:xfrm>
            <a:off x="5763800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Inner Join, Example</a:t>
            </a:r>
            <a:endParaRPr/>
          </a:p>
        </p:txBody>
      </p:sp>
      <p:graphicFrame>
        <p:nvGraphicFramePr>
          <p:cNvPr id="484" name="Google Shape;484;p47"/>
          <p:cNvGraphicFramePr/>
          <p:nvPr/>
        </p:nvGraphicFramePr>
        <p:xfrm>
          <a:off x="416275" y="150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97150"/>
                <a:gridCol w="1097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Lakshya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485" name="Google Shape;485;p47"/>
          <p:cNvSpPr txBox="1"/>
          <p:nvPr/>
        </p:nvSpPr>
        <p:spPr>
          <a:xfrm>
            <a:off x="361275" y="1107375"/>
            <a:ext cx="2024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6" name="Google Shape;486;p47"/>
          <p:cNvGraphicFramePr/>
          <p:nvPr/>
        </p:nvGraphicFramePr>
        <p:xfrm>
          <a:off x="2977075" y="1526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493900"/>
                <a:gridCol w="995700"/>
              </a:tblGrid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Ben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Senior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  <p:sp>
        <p:nvSpPr>
          <p:cNvPr id="487" name="Google Shape;487;p47"/>
          <p:cNvSpPr txBox="1"/>
          <p:nvPr/>
        </p:nvSpPr>
        <p:spPr>
          <a:xfrm>
            <a:off x="2977075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47"/>
          <p:cNvSpPr txBox="1"/>
          <p:nvPr/>
        </p:nvSpPr>
        <p:spPr>
          <a:xfrm>
            <a:off x="218900" y="3688700"/>
            <a:ext cx="5636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ages.Name, ages.Age, standing.Year 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ages </a:t>
            </a:r>
            <a:r>
              <a:rPr b="0" i="0" lang="en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standing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ages.Name = standing.Name;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9" name="Google Shape;489;p47"/>
          <p:cNvGraphicFramePr/>
          <p:nvPr/>
        </p:nvGraphicFramePr>
        <p:xfrm>
          <a:off x="5833175" y="15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37850"/>
                <a:gridCol w="917475"/>
                <a:gridCol w="1158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0" name="Google Shape;490;p47"/>
          <p:cNvSpPr txBox="1"/>
          <p:nvPr/>
        </p:nvSpPr>
        <p:spPr>
          <a:xfrm>
            <a:off x="5763800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Inner Join, Example</a:t>
            </a:r>
            <a:endParaRPr/>
          </a:p>
        </p:txBody>
      </p:sp>
      <p:graphicFrame>
        <p:nvGraphicFramePr>
          <p:cNvPr id="496" name="Google Shape;496;p48"/>
          <p:cNvGraphicFramePr/>
          <p:nvPr/>
        </p:nvGraphicFramePr>
        <p:xfrm>
          <a:off x="416275" y="150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97150"/>
                <a:gridCol w="1097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Lakshya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7" name="Google Shape;497;p48"/>
          <p:cNvSpPr txBox="1"/>
          <p:nvPr/>
        </p:nvSpPr>
        <p:spPr>
          <a:xfrm>
            <a:off x="361275" y="1107375"/>
            <a:ext cx="2024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8" name="Google Shape;498;p48"/>
          <p:cNvGraphicFramePr/>
          <p:nvPr/>
        </p:nvGraphicFramePr>
        <p:xfrm>
          <a:off x="2977075" y="1526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493900"/>
                <a:gridCol w="995700"/>
              </a:tblGrid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Ben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99" name="Google Shape;499;p48"/>
          <p:cNvSpPr txBox="1"/>
          <p:nvPr/>
        </p:nvSpPr>
        <p:spPr>
          <a:xfrm>
            <a:off x="2977075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48"/>
          <p:cNvSpPr txBox="1"/>
          <p:nvPr/>
        </p:nvSpPr>
        <p:spPr>
          <a:xfrm>
            <a:off x="218900" y="3688700"/>
            <a:ext cx="5636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ages.Name, ages.Age, standing.Year 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ages </a:t>
            </a:r>
            <a:r>
              <a:rPr b="0" i="0" lang="en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INNER JOIN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standing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ages.Name = standing.Name;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1" name="Google Shape;501;p48"/>
          <p:cNvGraphicFramePr/>
          <p:nvPr/>
        </p:nvGraphicFramePr>
        <p:xfrm>
          <a:off x="5833175" y="15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37850"/>
                <a:gridCol w="917475"/>
                <a:gridCol w="1158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2" name="Google Shape;502;p48"/>
          <p:cNvSpPr txBox="1"/>
          <p:nvPr/>
        </p:nvSpPr>
        <p:spPr>
          <a:xfrm>
            <a:off x="5763800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Left Join, Example</a:t>
            </a:r>
            <a:endParaRPr/>
          </a:p>
        </p:txBody>
      </p:sp>
      <p:graphicFrame>
        <p:nvGraphicFramePr>
          <p:cNvPr id="508" name="Google Shape;508;p49"/>
          <p:cNvGraphicFramePr/>
          <p:nvPr/>
        </p:nvGraphicFramePr>
        <p:xfrm>
          <a:off x="416275" y="150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97150"/>
                <a:gridCol w="1097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Lakshya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9" name="Google Shape;509;p49"/>
          <p:cNvSpPr txBox="1"/>
          <p:nvPr/>
        </p:nvSpPr>
        <p:spPr>
          <a:xfrm>
            <a:off x="361275" y="1107375"/>
            <a:ext cx="2024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10" name="Google Shape;510;p49"/>
          <p:cNvGraphicFramePr/>
          <p:nvPr/>
        </p:nvGraphicFramePr>
        <p:xfrm>
          <a:off x="2977075" y="1526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493900"/>
                <a:gridCol w="995700"/>
              </a:tblGrid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Ben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1" name="Google Shape;511;p49"/>
          <p:cNvSpPr txBox="1"/>
          <p:nvPr/>
        </p:nvSpPr>
        <p:spPr>
          <a:xfrm>
            <a:off x="2977075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49"/>
          <p:cNvSpPr txBox="1"/>
          <p:nvPr/>
        </p:nvSpPr>
        <p:spPr>
          <a:xfrm>
            <a:off x="218900" y="3688700"/>
            <a:ext cx="5636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ages.Name, ages.Age, standing.Year 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ages </a:t>
            </a:r>
            <a:r>
              <a:rPr b="0" i="0" lang="en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LEFT JOIN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standing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ages.Name = standing.Name;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Questions?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Left Join, Example</a:t>
            </a:r>
            <a:endParaRPr/>
          </a:p>
        </p:txBody>
      </p:sp>
      <p:graphicFrame>
        <p:nvGraphicFramePr>
          <p:cNvPr id="518" name="Google Shape;518;p50"/>
          <p:cNvGraphicFramePr/>
          <p:nvPr/>
        </p:nvGraphicFramePr>
        <p:xfrm>
          <a:off x="416275" y="150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97150"/>
                <a:gridCol w="1097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Lakshya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19" name="Google Shape;519;p50"/>
          <p:cNvSpPr txBox="1"/>
          <p:nvPr/>
        </p:nvSpPr>
        <p:spPr>
          <a:xfrm>
            <a:off x="361275" y="1107375"/>
            <a:ext cx="2024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0" name="Google Shape;520;p50"/>
          <p:cNvGraphicFramePr/>
          <p:nvPr/>
        </p:nvGraphicFramePr>
        <p:xfrm>
          <a:off x="2977075" y="1526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493900"/>
                <a:gridCol w="995700"/>
              </a:tblGrid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Ben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1" name="Google Shape;521;p50"/>
          <p:cNvSpPr txBox="1"/>
          <p:nvPr/>
        </p:nvSpPr>
        <p:spPr>
          <a:xfrm>
            <a:off x="2977075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50"/>
          <p:cNvSpPr txBox="1"/>
          <p:nvPr/>
        </p:nvSpPr>
        <p:spPr>
          <a:xfrm>
            <a:off x="218900" y="3688700"/>
            <a:ext cx="5636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ages.Name, ages.Age, standing.Year 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ages </a:t>
            </a:r>
            <a:r>
              <a:rPr b="0" i="0" lang="en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LEFT JOIN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standing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ages.Name = standing.Name;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3" name="Google Shape;523;p50"/>
          <p:cNvGraphicFramePr/>
          <p:nvPr/>
        </p:nvGraphicFramePr>
        <p:xfrm>
          <a:off x="5833175" y="15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37850"/>
                <a:gridCol w="917475"/>
                <a:gridCol w="1158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Lakshya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null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4" name="Google Shape;524;p50"/>
          <p:cNvSpPr txBox="1"/>
          <p:nvPr/>
        </p:nvSpPr>
        <p:spPr>
          <a:xfrm>
            <a:off x="5763800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Right Join, Example</a:t>
            </a:r>
            <a:endParaRPr/>
          </a:p>
        </p:txBody>
      </p:sp>
      <p:graphicFrame>
        <p:nvGraphicFramePr>
          <p:cNvPr id="530" name="Google Shape;530;p51"/>
          <p:cNvGraphicFramePr/>
          <p:nvPr/>
        </p:nvGraphicFramePr>
        <p:xfrm>
          <a:off x="416275" y="150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97150"/>
                <a:gridCol w="1097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Lakshya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1" name="Google Shape;531;p51"/>
          <p:cNvSpPr txBox="1"/>
          <p:nvPr/>
        </p:nvSpPr>
        <p:spPr>
          <a:xfrm>
            <a:off x="361275" y="1107375"/>
            <a:ext cx="2024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32" name="Google Shape;532;p51"/>
          <p:cNvGraphicFramePr/>
          <p:nvPr/>
        </p:nvGraphicFramePr>
        <p:xfrm>
          <a:off x="2977075" y="1526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493900"/>
                <a:gridCol w="995700"/>
              </a:tblGrid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Ben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3" name="Google Shape;533;p51"/>
          <p:cNvSpPr txBox="1"/>
          <p:nvPr/>
        </p:nvSpPr>
        <p:spPr>
          <a:xfrm>
            <a:off x="2977075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51"/>
          <p:cNvSpPr txBox="1"/>
          <p:nvPr/>
        </p:nvSpPr>
        <p:spPr>
          <a:xfrm>
            <a:off x="218900" y="3688700"/>
            <a:ext cx="5636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ages.Name, ages.Age, standing.Year 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ages </a:t>
            </a:r>
            <a:r>
              <a:rPr b="0" i="0" lang="en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RIGHT JOIN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standing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ages.Name = standing.Name;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Right Join, Example</a:t>
            </a:r>
            <a:endParaRPr/>
          </a:p>
        </p:txBody>
      </p:sp>
      <p:graphicFrame>
        <p:nvGraphicFramePr>
          <p:cNvPr id="540" name="Google Shape;540;p52"/>
          <p:cNvGraphicFramePr/>
          <p:nvPr/>
        </p:nvGraphicFramePr>
        <p:xfrm>
          <a:off x="416275" y="150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97150"/>
                <a:gridCol w="1097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Lakshya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41" name="Google Shape;541;p52"/>
          <p:cNvSpPr txBox="1"/>
          <p:nvPr/>
        </p:nvSpPr>
        <p:spPr>
          <a:xfrm>
            <a:off x="361275" y="1107375"/>
            <a:ext cx="2024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2" name="Google Shape;542;p52"/>
          <p:cNvGraphicFramePr/>
          <p:nvPr/>
        </p:nvGraphicFramePr>
        <p:xfrm>
          <a:off x="2977075" y="1526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493900"/>
                <a:gridCol w="995700"/>
              </a:tblGrid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Ben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43" name="Google Shape;543;p52"/>
          <p:cNvSpPr txBox="1"/>
          <p:nvPr/>
        </p:nvSpPr>
        <p:spPr>
          <a:xfrm>
            <a:off x="2977075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52"/>
          <p:cNvSpPr txBox="1"/>
          <p:nvPr/>
        </p:nvSpPr>
        <p:spPr>
          <a:xfrm>
            <a:off x="218900" y="3688700"/>
            <a:ext cx="5636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ages.Name, ages.Age, standing.Year 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ages </a:t>
            </a:r>
            <a:r>
              <a:rPr b="0" i="0" lang="en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RIGHT JOIN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standing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ages.Name = standing.Name;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5" name="Google Shape;545;p52"/>
          <p:cNvGraphicFramePr/>
          <p:nvPr/>
        </p:nvGraphicFramePr>
        <p:xfrm>
          <a:off x="5833175" y="15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37850"/>
                <a:gridCol w="917475"/>
                <a:gridCol w="1158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null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null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46" name="Google Shape;546;p52"/>
          <p:cNvSpPr txBox="1"/>
          <p:nvPr/>
        </p:nvSpPr>
        <p:spPr>
          <a:xfrm>
            <a:off x="5763800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Full Outer Join, Example</a:t>
            </a:r>
            <a:endParaRPr/>
          </a:p>
        </p:txBody>
      </p:sp>
      <p:graphicFrame>
        <p:nvGraphicFramePr>
          <p:cNvPr id="552" name="Google Shape;552;p53"/>
          <p:cNvGraphicFramePr/>
          <p:nvPr/>
        </p:nvGraphicFramePr>
        <p:xfrm>
          <a:off x="416275" y="150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97150"/>
                <a:gridCol w="1097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Lakshya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3" name="Google Shape;553;p53"/>
          <p:cNvSpPr txBox="1"/>
          <p:nvPr/>
        </p:nvSpPr>
        <p:spPr>
          <a:xfrm>
            <a:off x="361275" y="1107375"/>
            <a:ext cx="2024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54" name="Google Shape;554;p53"/>
          <p:cNvGraphicFramePr/>
          <p:nvPr/>
        </p:nvGraphicFramePr>
        <p:xfrm>
          <a:off x="2977075" y="1526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493900"/>
                <a:gridCol w="995700"/>
              </a:tblGrid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Ben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5" name="Google Shape;555;p53"/>
          <p:cNvSpPr txBox="1"/>
          <p:nvPr/>
        </p:nvSpPr>
        <p:spPr>
          <a:xfrm>
            <a:off x="2977075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53"/>
          <p:cNvSpPr txBox="1"/>
          <p:nvPr/>
        </p:nvSpPr>
        <p:spPr>
          <a:xfrm>
            <a:off x="218900" y="3688700"/>
            <a:ext cx="5636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ages.Name, ages.Age, standing.Year 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ages </a:t>
            </a:r>
            <a:r>
              <a:rPr b="0" i="0" lang="en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FULL JOIN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standing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ages.Name = standing.Name;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Full Outer Join, Example</a:t>
            </a:r>
            <a:endParaRPr/>
          </a:p>
        </p:txBody>
      </p:sp>
      <p:graphicFrame>
        <p:nvGraphicFramePr>
          <p:cNvPr id="562" name="Google Shape;562;p54"/>
          <p:cNvGraphicFramePr/>
          <p:nvPr/>
        </p:nvGraphicFramePr>
        <p:xfrm>
          <a:off x="416275" y="1503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97150"/>
                <a:gridCol w="10971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Lakshya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63" name="Google Shape;563;p54"/>
          <p:cNvSpPr txBox="1"/>
          <p:nvPr/>
        </p:nvSpPr>
        <p:spPr>
          <a:xfrm>
            <a:off x="361275" y="1107375"/>
            <a:ext cx="2024700" cy="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4" name="Google Shape;564;p54"/>
          <p:cNvGraphicFramePr/>
          <p:nvPr/>
        </p:nvGraphicFramePr>
        <p:xfrm>
          <a:off x="2977075" y="1526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493900"/>
                <a:gridCol w="995700"/>
              </a:tblGrid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3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Ben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65" name="Google Shape;565;p54"/>
          <p:cNvSpPr txBox="1"/>
          <p:nvPr/>
        </p:nvSpPr>
        <p:spPr>
          <a:xfrm>
            <a:off x="2977075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54"/>
          <p:cNvSpPr txBox="1"/>
          <p:nvPr/>
        </p:nvSpPr>
        <p:spPr>
          <a:xfrm>
            <a:off x="218900" y="3688700"/>
            <a:ext cx="5636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SELECT ages.Name, ages.Age, standing.Year 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FROM ages </a:t>
            </a:r>
            <a:r>
              <a:rPr b="0" i="0" lang="en" sz="17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FULL JOIN</a:t>
            </a: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standing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 ages.Name = standing.Name;</a:t>
            </a:r>
            <a:endParaRPr b="0" i="0" sz="17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67" name="Google Shape;567;p54"/>
          <p:cNvGraphicFramePr/>
          <p:nvPr/>
        </p:nvGraphicFramePr>
        <p:xfrm>
          <a:off x="5833175" y="152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037850"/>
                <a:gridCol w="917475"/>
                <a:gridCol w="11582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Name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Age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Year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Brian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Junior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Kimberly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Freshman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null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null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Senior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Lakshya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null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68" name="Google Shape;568;p54"/>
          <p:cNvSpPr txBox="1"/>
          <p:nvPr/>
        </p:nvSpPr>
        <p:spPr>
          <a:xfrm>
            <a:off x="5763800" y="1119025"/>
            <a:ext cx="2024700" cy="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Practice: Multi-Table Joins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579" name="Google Shape;579;p56"/>
          <p:cNvSpPr txBox="1"/>
          <p:nvPr>
            <p:ph idx="1" type="body"/>
          </p:nvPr>
        </p:nvSpPr>
        <p:spPr>
          <a:xfrm>
            <a:off x="311700" y="1152475"/>
            <a:ext cx="39999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names of all artists who released a ‘country’ genre album in 2020.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580" name="Google Shape;580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Tables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Songs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song_id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song_name, album_id, weeks_in_top_40)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Artists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artist_id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artist_name, first_yr_active)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Albums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album_id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album_name, artist_id, yr_released, genre)</a:t>
            </a:r>
            <a:endParaRPr b="1" sz="18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 1</a:t>
            </a:r>
            <a:endParaRPr/>
          </a:p>
        </p:txBody>
      </p:sp>
      <p:sp>
        <p:nvSpPr>
          <p:cNvPr id="586" name="Google Shape;586;p57"/>
          <p:cNvSpPr txBox="1"/>
          <p:nvPr>
            <p:ph idx="1" type="body"/>
          </p:nvPr>
        </p:nvSpPr>
        <p:spPr>
          <a:xfrm>
            <a:off x="311700" y="1152475"/>
            <a:ext cx="39999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names of all artists who released a ‘country’ genre album in 2020.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587" name="Google Shape;587;p5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Tables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Songs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song_id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song_name, album_id, weeks_in_top_40)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Artists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artist_id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artist_name, first_yr_active)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Albums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album_id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album_name, artist_id, yr_released, genre)</a:t>
            </a:r>
            <a:endParaRPr b="1" sz="1800"/>
          </a:p>
        </p:txBody>
      </p:sp>
      <p:sp>
        <p:nvSpPr>
          <p:cNvPr id="588" name="Google Shape;588;p57"/>
          <p:cNvSpPr txBox="1"/>
          <p:nvPr/>
        </p:nvSpPr>
        <p:spPr>
          <a:xfrm>
            <a:off x="311700" y="1983275"/>
            <a:ext cx="3933900" cy="30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" sz="17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artist_name</a:t>
            </a:r>
            <a:endParaRPr b="0" i="0" sz="1700" u="none" cap="none" strike="noStrike">
              <a:solidFill>
                <a:srgbClr val="3A3A3A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17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Artists </a:t>
            </a:r>
            <a:r>
              <a:rPr b="1" i="0" lang="en" sz="17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" sz="17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A </a:t>
            </a:r>
            <a:endParaRPr b="0" i="0" sz="1700" u="none" cap="none" strike="noStrike">
              <a:solidFill>
                <a:srgbClr val="3A3A3A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INNER JOIN</a:t>
            </a:r>
            <a:r>
              <a:rPr b="0" i="0" lang="en" sz="17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Albums </a:t>
            </a:r>
            <a:r>
              <a:rPr b="1" i="0" lang="en" sz="17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b="0" i="0" lang="en" sz="17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B </a:t>
            </a:r>
            <a:endParaRPr b="0" i="0" sz="1700" u="none" cap="none" strike="noStrike">
              <a:solidFill>
                <a:srgbClr val="3A3A3A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n" sz="17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A.artist_id = B.artist_id</a:t>
            </a:r>
            <a:endParaRPr b="0" i="0" sz="1700" u="none" cap="none" strike="noStrike">
              <a:solidFill>
                <a:srgbClr val="3A3A3A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b="0" i="0" lang="en" sz="17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genre = ‘country’ AND yr_released = 2020</a:t>
            </a:r>
            <a:endParaRPr b="0" i="0" sz="1700" u="none" cap="none" strike="noStrike">
              <a:solidFill>
                <a:srgbClr val="3A3A3A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GROUP BY </a:t>
            </a:r>
            <a:r>
              <a:rPr b="0" i="0" lang="en" sz="17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A.artist_id, artist_name;</a:t>
            </a:r>
            <a:endParaRPr b="0" i="0" sz="1700" u="none" cap="none" strike="noStrike">
              <a:solidFill>
                <a:srgbClr val="3A3A3A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700" u="none" cap="none" strike="noStrike">
              <a:solidFill>
                <a:srgbClr val="3A3A3A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594" name="Google Shape;594;p58"/>
          <p:cNvSpPr txBox="1"/>
          <p:nvPr>
            <p:ph idx="1" type="body"/>
          </p:nvPr>
        </p:nvSpPr>
        <p:spPr>
          <a:xfrm>
            <a:off x="311700" y="1152475"/>
            <a:ext cx="39999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name of the album with the song that spend the most weeks in the top 40.  Assume there is only one such song.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595" name="Google Shape;595;p5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Tables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Songs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song_id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song_name, album_id, weeks_in_top_40)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Artists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artist_id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artist_name, first_yr_active)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Albums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album_id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album_name, artist_id, yr_released, genre)</a:t>
            </a:r>
            <a:endParaRPr b="1"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 2</a:t>
            </a:r>
            <a:endParaRPr/>
          </a:p>
        </p:txBody>
      </p:sp>
      <p:sp>
        <p:nvSpPr>
          <p:cNvPr id="601" name="Google Shape;601;p59"/>
          <p:cNvSpPr txBox="1"/>
          <p:nvPr>
            <p:ph idx="1" type="body"/>
          </p:nvPr>
        </p:nvSpPr>
        <p:spPr>
          <a:xfrm>
            <a:off x="311700" y="1152475"/>
            <a:ext cx="39999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name of the album with the song that spend the most weeks in the top 40.  Assume there is only one such song.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602" name="Google Shape;602;p5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Tables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Songs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song_id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song_name, album_id, weeks_in_top_40)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Artists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artist_id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artist_name, first_yr_active)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Albums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album_id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album_name, artist_id, yr_released, genre)</a:t>
            </a:r>
            <a:endParaRPr b="1" sz="1800"/>
          </a:p>
        </p:txBody>
      </p:sp>
      <p:sp>
        <p:nvSpPr>
          <p:cNvPr id="603" name="Google Shape;603;p59"/>
          <p:cNvSpPr txBox="1"/>
          <p:nvPr/>
        </p:nvSpPr>
        <p:spPr>
          <a:xfrm>
            <a:off x="311700" y="2093850"/>
            <a:ext cx="41874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album_name </a:t>
            </a:r>
            <a:endParaRPr b="0" i="0" sz="1800" u="none" cap="none" strike="noStrike">
              <a:solidFill>
                <a:srgbClr val="3A3A3A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Albums </a:t>
            </a: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AS 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INNER JOIN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Songs </a:t>
            </a: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S </a:t>
            </a:r>
            <a:br>
              <a:rPr b="0" i="0" lang="en" sz="18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A.album_id = S.album_id</a:t>
            </a:r>
            <a:endParaRPr b="0" i="0" sz="1800" u="none" cap="none" strike="noStrike">
              <a:solidFill>
                <a:srgbClr val="3A3A3A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ORDER BY 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weeks_in_top_40 </a:t>
            </a: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DESC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" sz="18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LIMIT 1</a:t>
            </a:r>
            <a:r>
              <a:rPr b="0" i="0" lang="en" sz="18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rgbClr val="3A3A3A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SQL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609" name="Google Shape;609;p60"/>
          <p:cNvSpPr txBox="1"/>
          <p:nvPr>
            <p:ph idx="1" type="body"/>
          </p:nvPr>
        </p:nvSpPr>
        <p:spPr>
          <a:xfrm>
            <a:off x="311700" y="1152475"/>
            <a:ext cx="39999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artist name and the most weeks one of their songs spent in the top 40 for each artist. Include artists that have not released an album.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610" name="Google Shape;610;p6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Tables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Songs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song_id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song_name, album_id, weeks_in_top_40)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Artists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artist_id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artist_name, first_yr_active)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Albums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album_id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album_name, artist_id, yr_released, genre)</a:t>
            </a:r>
            <a:endParaRPr b="1"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Question 3</a:t>
            </a:r>
            <a:endParaRPr/>
          </a:p>
        </p:txBody>
      </p:sp>
      <p:sp>
        <p:nvSpPr>
          <p:cNvPr id="616" name="Google Shape;616;p61"/>
          <p:cNvSpPr txBox="1"/>
          <p:nvPr>
            <p:ph idx="1" type="body"/>
          </p:nvPr>
        </p:nvSpPr>
        <p:spPr>
          <a:xfrm>
            <a:off x="311700" y="1152475"/>
            <a:ext cx="39999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 the artist name and the most weeks one of their songs spent in the top 40 for each artist. Include artists that have not released an album.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617" name="Google Shape;617;p6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/>
              <a:t>Tables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Songs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song_id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song_name, album_id, weeks_in_top_40)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Artists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artist_id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artist_name, first_yr_active)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latin typeface="Consolas"/>
                <a:ea typeface="Consolas"/>
                <a:cs typeface="Consolas"/>
                <a:sym typeface="Consolas"/>
              </a:rPr>
              <a:t>Albums </a:t>
            </a:r>
            <a:br>
              <a:rPr lang="en" sz="15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" sz="1500" u="sng">
                <a:latin typeface="Consolas"/>
                <a:ea typeface="Consolas"/>
                <a:cs typeface="Consolas"/>
                <a:sym typeface="Consolas"/>
              </a:rPr>
              <a:t>album_id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, album_name, artist_id, yr_released, genre)</a:t>
            </a:r>
            <a:endParaRPr b="1" sz="1800"/>
          </a:p>
        </p:txBody>
      </p:sp>
      <p:sp>
        <p:nvSpPr>
          <p:cNvPr id="618" name="Google Shape;618;p61"/>
          <p:cNvSpPr txBox="1"/>
          <p:nvPr/>
        </p:nvSpPr>
        <p:spPr>
          <a:xfrm>
            <a:off x="311700" y="2358475"/>
            <a:ext cx="47511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152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5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b="0" i="0" lang="en" sz="15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artist_name, </a:t>
            </a:r>
            <a:r>
              <a:rPr b="1" i="0" lang="en" sz="15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b="0" i="0" lang="en" sz="15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(weeks_in_top_40)</a:t>
            </a:r>
            <a:endParaRPr b="0" i="0" sz="1500" u="none" cap="none" strike="noStrike">
              <a:solidFill>
                <a:srgbClr val="3A3A3A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5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15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Artists </a:t>
            </a:r>
            <a:r>
              <a:rPr b="1" i="0" lang="en" sz="15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LEFT JOIN</a:t>
            </a:r>
            <a:r>
              <a:rPr b="0" i="0" lang="en" sz="15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500" u="none" cap="none" strike="noStrike">
              <a:solidFill>
                <a:srgbClr val="3A3A3A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(Songs </a:t>
            </a:r>
            <a:r>
              <a:rPr b="1" i="0" lang="en" sz="15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INNER JOIN</a:t>
            </a:r>
            <a:r>
              <a:rPr b="0" i="0" lang="en" sz="15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Albums </a:t>
            </a:r>
            <a:r>
              <a:rPr b="1" i="0" lang="en" sz="15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n" sz="15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   Songs.album_id </a:t>
            </a:r>
            <a:r>
              <a:rPr b="1" i="0" lang="en" sz="15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" sz="15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Albums.album_id) </a:t>
            </a:r>
            <a:endParaRPr b="0" i="0" sz="1500" u="none" cap="none" strike="noStrike">
              <a:solidFill>
                <a:srgbClr val="3A3A3A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5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b="0" i="0" lang="en" sz="15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Artists.artist_id = Albums.artist_id</a:t>
            </a:r>
            <a:endParaRPr b="0" i="0" sz="1500" u="none" cap="none" strike="noStrike">
              <a:solidFill>
                <a:srgbClr val="3A3A3A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52400" marR="152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5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b="0" i="0" lang="en" sz="1500" u="none" cap="none" strike="noStrike">
                <a:solidFill>
                  <a:srgbClr val="3A3A3A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 Artists.artist_id, artist_name;</a:t>
            </a:r>
            <a:endParaRPr b="0" i="0" sz="1500" u="none" cap="none" strike="noStrike">
              <a:solidFill>
                <a:srgbClr val="3A3A3A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Appendix (Tips and Tricks)</a:t>
            </a:r>
            <a:endParaRPr/>
          </a:p>
        </p:txBody>
      </p:sp>
      <p:sp>
        <p:nvSpPr>
          <p:cNvPr id="624" name="Google Shape;624;p62"/>
          <p:cNvSpPr txBox="1"/>
          <p:nvPr>
            <p:ph idx="1" type="body"/>
          </p:nvPr>
        </p:nvSpPr>
        <p:spPr>
          <a:xfrm>
            <a:off x="311700" y="1152475"/>
            <a:ext cx="7890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en" sz="1800"/>
              <a:t>Using an aggregate in </a:t>
            </a:r>
            <a:r>
              <a:rPr b="1" lang="en" sz="1800"/>
              <a:t>WHERE </a:t>
            </a:r>
            <a:r>
              <a:rPr lang="en" sz="1800"/>
              <a:t>is </a:t>
            </a:r>
            <a:r>
              <a:rPr b="1" lang="en" sz="1800"/>
              <a:t>not</a:t>
            </a:r>
            <a:r>
              <a:rPr lang="en" sz="1800"/>
              <a:t> allowed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WHERE </a:t>
            </a:r>
            <a:r>
              <a:rPr b="1" lang="en" sz="1800"/>
              <a:t>COUNT(*)</a:t>
            </a:r>
            <a:r>
              <a:rPr lang="en" sz="1800"/>
              <a:t> </a:t>
            </a:r>
            <a:r>
              <a:rPr b="1" lang="en" sz="1800"/>
              <a:t>&gt; 500 </a:t>
            </a:r>
            <a:r>
              <a:rPr lang="en" sz="1800"/>
              <a:t>is an </a:t>
            </a:r>
            <a:r>
              <a:rPr b="1" lang="en" sz="1800"/>
              <a:t>invalid </a:t>
            </a:r>
            <a:r>
              <a:rPr lang="en" sz="1800"/>
              <a:t>query!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Don’t use </a:t>
            </a:r>
            <a:r>
              <a:rPr b="1" lang="en" sz="1800"/>
              <a:t>HAVING </a:t>
            </a:r>
            <a:r>
              <a:rPr lang="en" sz="1800"/>
              <a:t>without </a:t>
            </a:r>
            <a:r>
              <a:rPr b="1" lang="en" sz="1800"/>
              <a:t>GROUP BY</a:t>
            </a:r>
            <a:endParaRPr b="1"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Just use </a:t>
            </a:r>
            <a:r>
              <a:rPr b="1" lang="en" sz="1800"/>
              <a:t>WHERE </a:t>
            </a:r>
            <a:r>
              <a:rPr lang="en" sz="1800"/>
              <a:t>instead!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If </a:t>
            </a:r>
            <a:r>
              <a:rPr b="1" lang="en" sz="1800"/>
              <a:t>GROUP BY</a:t>
            </a:r>
            <a:r>
              <a:rPr lang="en" sz="1800"/>
              <a:t> is used, you can only </a:t>
            </a:r>
            <a:r>
              <a:rPr b="1" lang="en" sz="1800"/>
              <a:t>SELECT </a:t>
            </a:r>
            <a:r>
              <a:rPr lang="en" sz="1800"/>
              <a:t>columns that are </a:t>
            </a:r>
            <a:r>
              <a:rPr b="1" lang="en" sz="1800"/>
              <a:t>aggregates</a:t>
            </a:r>
            <a:r>
              <a:rPr lang="en" sz="1800"/>
              <a:t> OR are columns used to </a:t>
            </a:r>
            <a:r>
              <a:rPr b="1" lang="en" sz="1800"/>
              <a:t>group by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DISTINCT</a:t>
            </a:r>
            <a:r>
              <a:rPr lang="en" sz="1800"/>
              <a:t> removes all </a:t>
            </a:r>
            <a:r>
              <a:rPr b="1" lang="en" sz="1800"/>
              <a:t>duplicate rows</a:t>
            </a:r>
            <a:endParaRPr b="1"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Watch out for order of operators + logical processing order!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you want to see how many distinct values there are of a column, </a:t>
            </a:r>
            <a:r>
              <a:rPr b="1" lang="en" sz="1800"/>
              <a:t>DISTINCT COUNT(X) </a:t>
            </a:r>
            <a:r>
              <a:rPr lang="en" sz="1800"/>
              <a:t>will not work; use</a:t>
            </a:r>
            <a:r>
              <a:rPr b="1" lang="en" sz="1800"/>
              <a:t> COUNT(DISTINCT X)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Attendance Link</a:t>
            </a:r>
            <a:endParaRPr/>
          </a:p>
        </p:txBody>
      </p:sp>
      <p:sp>
        <p:nvSpPr>
          <p:cNvPr id="630" name="Google Shape;630;p6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https://cs186berkeley.net/attendance</a:t>
            </a:r>
            <a:endParaRPr sz="1900"/>
          </a:p>
        </p:txBody>
      </p:sp>
      <p:pic>
        <p:nvPicPr>
          <p:cNvPr id="631" name="Google Shape;631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1600" y="867963"/>
            <a:ext cx="387147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chemeClr val="dk1"/>
                </a:solidFill>
              </a:rPr>
              <a:t>SQL for single tables queries</a:t>
            </a:r>
            <a:endParaRPr/>
          </a:p>
        </p:txBody>
      </p:sp>
      <p:sp>
        <p:nvSpPr>
          <p:cNvPr id="89" name="Google Shape;89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i="0" lang="en" sz="24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SELECT [DISTINCT]</a:t>
            </a:r>
            <a:r>
              <a:rPr i="0" lang="en" sz="2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" sz="24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&lt;column list&gt;</a:t>
            </a:r>
            <a:br>
              <a:rPr i="0" lang="en" sz="24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" sz="24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i="0" lang="en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" sz="2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&lt;table1&gt;</a:t>
            </a:r>
            <a:br>
              <a:rPr i="0" lang="en" sz="2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i="0" lang="en" sz="2400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i="0" lang="en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" sz="2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&lt;predicate&gt;</a:t>
            </a:r>
            <a:r>
              <a:rPr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i="0" lang="en" sz="24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i="0" lang="en" sz="24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&lt;column list&gt;</a:t>
            </a:r>
            <a:r>
              <a:rPr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i="0" lang="en" sz="24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i="0" lang="en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" sz="24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&lt;predicate&gt;</a:t>
            </a:r>
            <a:r>
              <a:rPr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i="0" lang="en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i="0" lang="en" sz="24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ORDER BY </a:t>
            </a:r>
            <a:r>
              <a:rPr i="0" lang="en" sz="24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&lt;column list&gt;</a:t>
            </a:r>
            <a:r>
              <a:rPr i="0" lang="en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" sz="24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[DESC/ASC]</a:t>
            </a:r>
            <a:r>
              <a:rPr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i="0" lang="en" sz="24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i="0" lang="en" sz="24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i="0" lang="en" sz="2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i="0" lang="en" sz="2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&lt;amount&gt;</a:t>
            </a:r>
            <a:r>
              <a:rPr i="0" lang="en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311700" y="4107450"/>
            <a:ext cx="8668500" cy="1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SQL is declarative - you describe </a:t>
            </a:r>
            <a:r>
              <a:rPr i="1" lang="en" sz="2400">
                <a:solidFill>
                  <a:schemeClr val="dk1"/>
                </a:solidFill>
              </a:rPr>
              <a:t>what</a:t>
            </a:r>
            <a:r>
              <a:rPr lang="en" sz="2400">
                <a:solidFill>
                  <a:schemeClr val="dk1"/>
                </a:solidFill>
              </a:rPr>
              <a:t> you want in the output, and the DBMS decides </a:t>
            </a:r>
            <a:r>
              <a:rPr i="1" lang="en" sz="2400">
                <a:solidFill>
                  <a:schemeClr val="dk1"/>
                </a:solidFill>
              </a:rPr>
              <a:t>how</a:t>
            </a:r>
            <a:r>
              <a:rPr lang="en" sz="2400">
                <a:solidFill>
                  <a:schemeClr val="dk1"/>
                </a:solidFill>
              </a:rPr>
              <a:t> it’s fetched.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idx="1" type="body"/>
          </p:nvPr>
        </p:nvSpPr>
        <p:spPr>
          <a:xfrm>
            <a:off x="311700" y="1152475"/>
            <a:ext cx="86685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74EA7"/>
                </a:solidFill>
                <a:latin typeface="Consolas"/>
                <a:ea typeface="Consolas"/>
                <a:cs typeface="Consolas"/>
                <a:sym typeface="Consolas"/>
              </a:rPr>
              <a:t>&lt;table1&gt;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434343"/>
                </a:solidFill>
              </a:rPr>
              <a:t>- which table are we drawing data </a:t>
            </a:r>
            <a:r>
              <a:rPr b="1" lang="en">
                <a:solidFill>
                  <a:srgbClr val="434343"/>
                </a:solidFill>
              </a:rPr>
              <a:t>from</a:t>
            </a:r>
            <a:endParaRPr b="1">
              <a:solidFill>
                <a:srgbClr val="434343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&lt;predicate&gt;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chemeClr val="dk1"/>
                </a:solidFill>
              </a:rPr>
              <a:t>- only keep rows </a:t>
            </a:r>
            <a:r>
              <a:rPr b="1" lang="en">
                <a:solidFill>
                  <a:schemeClr val="dk1"/>
                </a:solidFill>
              </a:rPr>
              <a:t>where 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&lt;predicate&gt;</a:t>
            </a:r>
            <a:r>
              <a:rPr lang="en">
                <a:solidFill>
                  <a:schemeClr val="dk1"/>
                </a:solidFill>
              </a:rPr>
              <a:t> is satisfied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&lt;column list&gt;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chemeClr val="dk1"/>
                </a:solidFill>
              </a:rPr>
              <a:t>- </a:t>
            </a:r>
            <a:r>
              <a:rPr b="1" lang="en">
                <a:solidFill>
                  <a:schemeClr val="dk1"/>
                </a:solidFill>
              </a:rPr>
              <a:t>group </a:t>
            </a:r>
            <a:r>
              <a:rPr lang="en">
                <a:solidFill>
                  <a:schemeClr val="dk1"/>
                </a:solidFill>
              </a:rPr>
              <a:t>together rows </a:t>
            </a:r>
            <a:r>
              <a:rPr b="1" lang="en">
                <a:solidFill>
                  <a:schemeClr val="dk1"/>
                </a:solidFill>
              </a:rPr>
              <a:t>by </a:t>
            </a:r>
            <a:r>
              <a:rPr lang="en">
                <a:solidFill>
                  <a:schemeClr val="dk1"/>
                </a:solidFill>
              </a:rPr>
              <a:t>value of columns in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&lt;column list&gt;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&lt;predicate&gt;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chemeClr val="dk1"/>
                </a:solidFill>
              </a:rPr>
              <a:t>- only keep groups </a:t>
            </a:r>
            <a:r>
              <a:rPr b="1" lang="en">
                <a:solidFill>
                  <a:schemeClr val="dk1"/>
                </a:solidFill>
              </a:rPr>
              <a:t>having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&lt;predicate&gt;</a:t>
            </a:r>
            <a:r>
              <a:rPr lang="en">
                <a:solidFill>
                  <a:schemeClr val="dk1"/>
                </a:solidFill>
              </a:rPr>
              <a:t> satisfied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&lt;column list&gt;</a:t>
            </a:r>
            <a:r>
              <a:rPr lang="en">
                <a:solidFill>
                  <a:schemeClr val="dk1"/>
                </a:solidFill>
              </a:rPr>
              <a:t> - </a:t>
            </a:r>
            <a:r>
              <a:rPr b="1" lang="en">
                <a:solidFill>
                  <a:schemeClr val="dk1"/>
                </a:solidFill>
              </a:rPr>
              <a:t>select</a:t>
            </a:r>
            <a:r>
              <a:rPr lang="en">
                <a:solidFill>
                  <a:schemeClr val="dk1"/>
                </a:solidFill>
              </a:rPr>
              <a:t> columns in 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&lt;column list&gt;</a:t>
            </a:r>
            <a:r>
              <a:rPr lang="en">
                <a:solidFill>
                  <a:schemeClr val="dk1"/>
                </a:solidFill>
              </a:rPr>
              <a:t> to keep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[DISTINCT]</a:t>
            </a:r>
            <a:r>
              <a:rPr lang="en">
                <a:solidFill>
                  <a:srgbClr val="000000"/>
                </a:solidFill>
              </a:rPr>
              <a:t> - keep only </a:t>
            </a:r>
            <a:r>
              <a:rPr b="1" lang="en">
                <a:solidFill>
                  <a:srgbClr val="000000"/>
                </a:solidFill>
              </a:rPr>
              <a:t>distinct </a:t>
            </a:r>
            <a:r>
              <a:rPr lang="en">
                <a:solidFill>
                  <a:srgbClr val="000000"/>
                </a:solidFill>
              </a:rPr>
              <a:t>rows (filter out duplicates)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ORDER BY 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&lt;column list&gt;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[DESC/ASC]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chemeClr val="dk1"/>
                </a:solidFill>
              </a:rPr>
              <a:t>- </a:t>
            </a:r>
            <a:r>
              <a:rPr b="1" lang="en">
                <a:solidFill>
                  <a:schemeClr val="dk1"/>
                </a:solidFill>
              </a:rPr>
              <a:t>order </a:t>
            </a:r>
            <a:r>
              <a:rPr lang="en">
                <a:solidFill>
                  <a:schemeClr val="dk1"/>
                </a:solidFill>
              </a:rPr>
              <a:t>the output </a:t>
            </a:r>
            <a:r>
              <a:rPr b="1" lang="en">
                <a:solidFill>
                  <a:schemeClr val="dk1"/>
                </a:solidFill>
              </a:rPr>
              <a:t>by</a:t>
            </a:r>
            <a:r>
              <a:rPr lang="en">
                <a:solidFill>
                  <a:schemeClr val="dk1"/>
                </a:solidFill>
              </a:rPr>
              <a:t> value of the columns in 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&lt;column list&gt;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ASC</a:t>
            </a:r>
            <a:r>
              <a:rPr lang="en">
                <a:solidFill>
                  <a:srgbClr val="000000"/>
                </a:solidFill>
              </a:rPr>
              <a:t>ending by default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LIMIT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&lt;amount&gt;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chemeClr val="dk1"/>
                </a:solidFill>
              </a:rPr>
              <a:t>- </a:t>
            </a:r>
            <a:r>
              <a:rPr b="1" lang="en">
                <a:solidFill>
                  <a:schemeClr val="dk1"/>
                </a:solidFill>
              </a:rPr>
              <a:t>limit</a:t>
            </a:r>
            <a:r>
              <a:rPr lang="en">
                <a:solidFill>
                  <a:schemeClr val="dk1"/>
                </a:solidFill>
              </a:rPr>
              <a:t> the output to just the first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&lt;amount&gt;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>
                <a:solidFill>
                  <a:srgbClr val="434343"/>
                </a:solidFill>
              </a:rPr>
              <a:t>rows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DBMS may execute a query in an equivalent but </a:t>
            </a:r>
            <a:r>
              <a:rPr i="1" lang="en"/>
              <a:t>different</a:t>
            </a:r>
            <a:r>
              <a:rPr lang="en"/>
              <a:t> order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multi-table queries: perform joins with 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endParaRPr/>
          </a:p>
        </p:txBody>
      </p:sp>
      <p:sp>
        <p:nvSpPr>
          <p:cNvPr id="96" name="Google Shape;9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Logical Processing Order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Logical Processing Order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02" name="Google Shape;102;p9"/>
          <p:cNvGraphicFramePr/>
          <p:nvPr/>
        </p:nvGraphicFramePr>
        <p:xfrm>
          <a:off x="789825" y="245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{CA231EB0-849F-4B06-ACC8-EA44848D879B}</a:tableStyleId>
              </a:tblPr>
              <a:tblGrid>
                <a:gridCol w="1127950"/>
                <a:gridCol w="1127950"/>
              </a:tblGrid>
              <a:tr h="218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b</a:t>
                      </a:r>
                      <a:endParaRPr b="1"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7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103" name="Google Shape;103;p9"/>
          <p:cNvSpPr txBox="1"/>
          <p:nvPr/>
        </p:nvSpPr>
        <p:spPr>
          <a:xfrm>
            <a:off x="1173475" y="2017700"/>
            <a:ext cx="14886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test_table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9"/>
          <p:cNvSpPr txBox="1"/>
          <p:nvPr/>
        </p:nvSpPr>
        <p:spPr>
          <a:xfrm>
            <a:off x="3248475" y="1028200"/>
            <a:ext cx="2825700" cy="2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n" sz="1800" u="none" cap="none" strike="noStrike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" sz="18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18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8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test_table</a:t>
            </a:r>
            <a:br>
              <a:rPr b="0" i="0" lang="en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800" u="none" cap="none" strike="noStrike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9"/>
          <p:cNvSpPr txBox="1"/>
          <p:nvPr/>
        </p:nvSpPr>
        <p:spPr>
          <a:xfrm>
            <a:off x="525000" y="4446550"/>
            <a:ext cx="809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 data </a:t>
            </a:r>
            <a:r>
              <a:rPr b="0" i="0" lang="en" sz="1400" u="none" cap="none" strike="noStrike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b="0" i="0" lang="en" sz="1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" sz="1400" u="none" cap="none" strike="noStrike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test_table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