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Lst>
  <p:sldSz cy="5143500" cx="9144000"/>
  <p:notesSz cx="6858000" cy="9144000"/>
  <p:embeddedFontLst>
    <p:embeddedFont>
      <p:font typeface="Raleway"/>
      <p:regular r:id="rId57"/>
      <p:bold r:id="rId58"/>
      <p:italic r:id="rId59"/>
      <p:boldItalic r:id="rId60"/>
    </p:embeddedFont>
    <p:embeddedFont>
      <p:font typeface="Proxima Nova"/>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9" roundtripDataSignature="AMtx7mg+ai8gM/1MoDXSureWUNmRiveZ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9A2EFF-E01F-45C4-A6C2-CB3C84D01398}">
  <a:tblStyle styleId="{F29A2EFF-E01F-45C4-A6C2-CB3C84D0139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ProximaNova-bold.fntdata"/><Relationship Id="rId61" Type="http://schemas.openxmlformats.org/officeDocument/2006/relationships/font" Target="fonts/ProximaNova-regular.fntdata"/><Relationship Id="rId20" Type="http://schemas.openxmlformats.org/officeDocument/2006/relationships/slide" Target="slides/slide12.xml"/><Relationship Id="rId64" Type="http://schemas.openxmlformats.org/officeDocument/2006/relationships/font" Target="fonts/ProximaNova-boldItalic.fntdata"/><Relationship Id="rId63" Type="http://schemas.openxmlformats.org/officeDocument/2006/relationships/font" Target="fonts/ProximaNova-italic.fntdata"/><Relationship Id="rId22" Type="http://schemas.openxmlformats.org/officeDocument/2006/relationships/slide" Target="slides/slide14.xml"/><Relationship Id="rId66" Type="http://schemas.openxmlformats.org/officeDocument/2006/relationships/font" Target="fonts/Lato-bold.fntdata"/><Relationship Id="rId21" Type="http://schemas.openxmlformats.org/officeDocument/2006/relationships/slide" Target="slides/slide13.xml"/><Relationship Id="rId65" Type="http://schemas.openxmlformats.org/officeDocument/2006/relationships/font" Target="fonts/Lato-regular.fntdata"/><Relationship Id="rId24" Type="http://schemas.openxmlformats.org/officeDocument/2006/relationships/slide" Target="slides/slide16.xml"/><Relationship Id="rId68" Type="http://schemas.openxmlformats.org/officeDocument/2006/relationships/font" Target="fonts/Lato-boldItalic.fntdata"/><Relationship Id="rId23" Type="http://schemas.openxmlformats.org/officeDocument/2006/relationships/slide" Target="slides/slide15.xml"/><Relationship Id="rId67" Type="http://schemas.openxmlformats.org/officeDocument/2006/relationships/font" Target="fonts/Lato-italic.fntdata"/><Relationship Id="rId60" Type="http://schemas.openxmlformats.org/officeDocument/2006/relationships/font" Target="fonts/Raleway-boldItalic.fntdata"/><Relationship Id="rId26" Type="http://schemas.openxmlformats.org/officeDocument/2006/relationships/slide" Target="slides/slide18.xml"/><Relationship Id="rId25" Type="http://schemas.openxmlformats.org/officeDocument/2006/relationships/slide" Target="slides/slide17.xml"/><Relationship Id="rId69" Type="http://customschemas.google.com/relationships/presentationmetadata" Target="meta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Raleway-regular.fntdata"/><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font" Target="fonts/Raleway-italic.fntdata"/><Relationship Id="rId14" Type="http://schemas.openxmlformats.org/officeDocument/2006/relationships/slide" Target="slides/slide6.xml"/><Relationship Id="rId58" Type="http://schemas.openxmlformats.org/officeDocument/2006/relationships/font" Target="fonts/Raleway-bold.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0: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9194ee54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29194ee54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8: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p:nvPr>
            <p:ph idx="2" type="sldImg"/>
          </p:nvPr>
        </p:nvSpPr>
        <p:spPr>
          <a:xfrm>
            <a:off x="381300" y="685800"/>
            <a:ext cx="6096000" cy="34293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51"/>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1"/>
          <p:cNvGrpSpPr/>
          <p:nvPr/>
        </p:nvGrpSpPr>
        <p:grpSpPr>
          <a:xfrm>
            <a:off x="830392" y="1191256"/>
            <a:ext cx="745763" cy="45826"/>
            <a:chOff x="4580561" y="2589004"/>
            <a:chExt cx="1064464" cy="25200"/>
          </a:xfrm>
        </p:grpSpPr>
        <p:sp>
          <p:nvSpPr>
            <p:cNvPr id="12" name="Google Shape;12;p5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5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51"/>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5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6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4" name="Google Shape;74;p6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65"/>
          <p:cNvGrpSpPr/>
          <p:nvPr/>
        </p:nvGrpSpPr>
        <p:grpSpPr>
          <a:xfrm>
            <a:off x="830392" y="4169130"/>
            <a:ext cx="745763" cy="45826"/>
            <a:chOff x="4580561" y="2589004"/>
            <a:chExt cx="1064464" cy="25200"/>
          </a:xfrm>
        </p:grpSpPr>
        <p:sp>
          <p:nvSpPr>
            <p:cNvPr id="77" name="Google Shape;77;p6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6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6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81" name="Google Shape;81;p6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6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4" name="Google Shape;84;p6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6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6" name="Google Shape;86;p6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4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7" name="Google Shape;87;p6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4" name="Google Shape;94;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5" name="Google Shape;9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8" name="Google Shape;98;p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9" name="Google Shape;99;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7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2" name="Google Shape;102;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3" name="Shape 103"/>
        <p:cNvGrpSpPr/>
        <p:nvPr/>
      </p:nvGrpSpPr>
      <p:grpSpPr>
        <a:xfrm>
          <a:off x="0" y="0"/>
          <a:ext cx="0" cy="0"/>
          <a:chOff x="0" y="0"/>
          <a:chExt cx="0" cy="0"/>
        </a:xfrm>
      </p:grpSpPr>
      <p:sp>
        <p:nvSpPr>
          <p:cNvPr id="104" name="Google Shape;104;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5" name="Google Shape;105;p8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6" name="Google Shape;106;p8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7" name="Google Shape;107;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8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3" name="Google Shape;113;p8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4" name="Google Shape;114;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5" name="Shape 115"/>
        <p:cNvGrpSpPr/>
        <p:nvPr/>
      </p:nvGrpSpPr>
      <p:grpSpPr>
        <a:xfrm>
          <a:off x="0" y="0"/>
          <a:ext cx="0" cy="0"/>
          <a:chOff x="0" y="0"/>
          <a:chExt cx="0" cy="0"/>
        </a:xfrm>
      </p:grpSpPr>
      <p:sp>
        <p:nvSpPr>
          <p:cNvPr id="116" name="Google Shape;116;p8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7" name="Google Shape;11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 name="Shape 17"/>
        <p:cNvGrpSpPr/>
        <p:nvPr/>
      </p:nvGrpSpPr>
      <p:grpSpPr>
        <a:xfrm>
          <a:off x="0" y="0"/>
          <a:ext cx="0" cy="0"/>
          <a:chOff x="0" y="0"/>
          <a:chExt cx="0" cy="0"/>
        </a:xfrm>
      </p:grpSpPr>
      <p:grpSp>
        <p:nvGrpSpPr>
          <p:cNvPr id="18" name="Google Shape;18;p52"/>
          <p:cNvGrpSpPr/>
          <p:nvPr/>
        </p:nvGrpSpPr>
        <p:grpSpPr>
          <a:xfrm>
            <a:off x="830392" y="4169130"/>
            <a:ext cx="745763" cy="45826"/>
            <a:chOff x="4580561" y="2589004"/>
            <a:chExt cx="1064464" cy="25200"/>
          </a:xfrm>
        </p:grpSpPr>
        <p:sp>
          <p:nvSpPr>
            <p:cNvPr id="19" name="Google Shape;19;p5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5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8" name="Shape 118"/>
        <p:cNvGrpSpPr/>
        <p:nvPr/>
      </p:nvGrpSpPr>
      <p:grpSpPr>
        <a:xfrm>
          <a:off x="0" y="0"/>
          <a:ext cx="0" cy="0"/>
          <a:chOff x="0" y="0"/>
          <a:chExt cx="0" cy="0"/>
        </a:xfrm>
      </p:grpSpPr>
      <p:sp>
        <p:nvSpPr>
          <p:cNvPr id="119" name="Google Shape;119;p8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8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1" name="Google Shape;121;p8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2" name="Google Shape;122;p8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3" name="Google Shape;123;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4" name="Shape 124"/>
        <p:cNvGrpSpPr/>
        <p:nvPr/>
      </p:nvGrpSpPr>
      <p:grpSpPr>
        <a:xfrm>
          <a:off x="0" y="0"/>
          <a:ext cx="0" cy="0"/>
          <a:chOff x="0" y="0"/>
          <a:chExt cx="0" cy="0"/>
        </a:xfrm>
      </p:grpSpPr>
      <p:sp>
        <p:nvSpPr>
          <p:cNvPr id="125" name="Google Shape;125;p8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26" name="Google Shape;126;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p8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9" name="Google Shape;129;p8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0" name="Google Shape;130;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57"/>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1" name="Google Shape;141;p57"/>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2" name="Google Shape;142;p5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3" name="Google Shape;143;p5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4" name="Google Shape;144;p5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5" name="Shape 145"/>
        <p:cNvGrpSpPr/>
        <p:nvPr/>
      </p:nvGrpSpPr>
      <p:grpSpPr>
        <a:xfrm>
          <a:off x="0" y="0"/>
          <a:ext cx="0" cy="0"/>
          <a:chOff x="0" y="0"/>
          <a:chExt cx="0" cy="0"/>
        </a:xfrm>
      </p:grpSpPr>
      <p:sp>
        <p:nvSpPr>
          <p:cNvPr id="146" name="Google Shape;146;p67"/>
          <p:cNvSpPr txBox="1"/>
          <p:nvPr>
            <p:ph type="ctrTitle"/>
          </p:nvPr>
        </p:nvSpPr>
        <p:spPr>
          <a:xfrm>
            <a:off x="685800" y="1597819"/>
            <a:ext cx="7772400" cy="11025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47" name="Google Shape;147;p67"/>
          <p:cNvSpPr txBox="1"/>
          <p:nvPr>
            <p:ph idx="1" type="subTitle"/>
          </p:nvPr>
        </p:nvSpPr>
        <p:spPr>
          <a:xfrm>
            <a:off x="1371600" y="2914650"/>
            <a:ext cx="6400800" cy="1314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8" name="Google Shape;148;p6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6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0" name="Google Shape;150;p6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68"/>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3" name="Google Shape;153;p68"/>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6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155" name="Shape 155"/>
        <p:cNvGrpSpPr/>
        <p:nvPr/>
      </p:nvGrpSpPr>
      <p:grpSpPr>
        <a:xfrm>
          <a:off x="0" y="0"/>
          <a:ext cx="0" cy="0"/>
          <a:chOff x="0" y="0"/>
          <a:chExt cx="0" cy="0"/>
        </a:xfrm>
      </p:grpSpPr>
      <p:sp>
        <p:nvSpPr>
          <p:cNvPr id="156" name="Google Shape;156;p69"/>
          <p:cNvSpPr txBox="1"/>
          <p:nvPr>
            <p:ph type="title"/>
          </p:nvPr>
        </p:nvSpPr>
        <p:spPr>
          <a:xfrm>
            <a:off x="1295400" y="0"/>
            <a:ext cx="71628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57" name="Google Shape;157;p69"/>
          <p:cNvSpPr txBox="1"/>
          <p:nvPr>
            <p:ph idx="1" type="body"/>
          </p:nvPr>
        </p:nvSpPr>
        <p:spPr>
          <a:xfrm>
            <a:off x="685800" y="1085850"/>
            <a:ext cx="3810000" cy="38289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8" name="Google Shape;158;p69"/>
          <p:cNvSpPr/>
          <p:nvPr>
            <p:ph idx="2" type="clipArt"/>
          </p:nvPr>
        </p:nvSpPr>
        <p:spPr>
          <a:xfrm>
            <a:off x="4648200" y="1085850"/>
            <a:ext cx="3810000" cy="3828900"/>
          </a:xfrm>
          <a:prstGeom prst="rect">
            <a:avLst/>
          </a:prstGeom>
          <a:noFill/>
          <a:ln>
            <a:noFill/>
          </a:ln>
        </p:spPr>
      </p:sp>
      <p:sp>
        <p:nvSpPr>
          <p:cNvPr id="159" name="Google Shape;159;p6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0" name="Shape 160"/>
        <p:cNvGrpSpPr/>
        <p:nvPr/>
      </p:nvGrpSpPr>
      <p:grpSpPr>
        <a:xfrm>
          <a:off x="0" y="0"/>
          <a:ext cx="0" cy="0"/>
          <a:chOff x="0" y="0"/>
          <a:chExt cx="0" cy="0"/>
        </a:xfrm>
      </p:grpSpPr>
      <p:sp>
        <p:nvSpPr>
          <p:cNvPr id="161" name="Google Shape;161;p70"/>
          <p:cNvSpPr txBox="1"/>
          <p:nvPr>
            <p:ph type="title"/>
          </p:nvPr>
        </p:nvSpPr>
        <p:spPr>
          <a:xfrm>
            <a:off x="722313" y="3305175"/>
            <a:ext cx="7772400" cy="1021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62" name="Google Shape;162;p70"/>
          <p:cNvSpPr txBox="1"/>
          <p:nvPr>
            <p:ph idx="1" type="body"/>
          </p:nvPr>
        </p:nvSpPr>
        <p:spPr>
          <a:xfrm>
            <a:off x="722313" y="2180035"/>
            <a:ext cx="7772400" cy="11253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algn="l">
              <a:lnSpc>
                <a:spcPct val="100000"/>
              </a:lnSpc>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algn="l">
              <a:lnSpc>
                <a:spcPct val="100000"/>
              </a:lnSpc>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algn="l">
              <a:lnSpc>
                <a:spcPct val="100000"/>
              </a:lnSpc>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63" name="Google Shape;163;p70"/>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4" name="Google Shape;164;p70"/>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5" name="Google Shape;165;p7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6" name="Shape 166"/>
        <p:cNvGrpSpPr/>
        <p:nvPr/>
      </p:nvGrpSpPr>
      <p:grpSpPr>
        <a:xfrm>
          <a:off x="0" y="0"/>
          <a:ext cx="0" cy="0"/>
          <a:chOff x="0" y="0"/>
          <a:chExt cx="0" cy="0"/>
        </a:xfrm>
      </p:grpSpPr>
      <p:sp>
        <p:nvSpPr>
          <p:cNvPr id="167" name="Google Shape;167;p7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68" name="Google Shape;168;p71"/>
          <p:cNvSpPr txBox="1"/>
          <p:nvPr>
            <p:ph idx="1" type="body"/>
          </p:nvPr>
        </p:nvSpPr>
        <p:spPr>
          <a:xfrm>
            <a:off x="457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9" name="Google Shape;169;p71"/>
          <p:cNvSpPr txBox="1"/>
          <p:nvPr>
            <p:ph idx="2"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406400" lvl="0" marL="4572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0" name="Google Shape;170;p71"/>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1" name="Google Shape;171;p71"/>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2" name="Google Shape;172;p7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5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53"/>
          <p:cNvGrpSpPr/>
          <p:nvPr/>
        </p:nvGrpSpPr>
        <p:grpSpPr>
          <a:xfrm>
            <a:off x="830392" y="1191256"/>
            <a:ext cx="745763" cy="45826"/>
            <a:chOff x="4580561" y="2589004"/>
            <a:chExt cx="1064464" cy="25200"/>
          </a:xfrm>
        </p:grpSpPr>
        <p:sp>
          <p:nvSpPr>
            <p:cNvPr id="26" name="Google Shape;26;p5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5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5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5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3" name="Shape 173"/>
        <p:cNvGrpSpPr/>
        <p:nvPr/>
      </p:nvGrpSpPr>
      <p:grpSpPr>
        <a:xfrm>
          <a:off x="0" y="0"/>
          <a:ext cx="0" cy="0"/>
          <a:chOff x="0" y="0"/>
          <a:chExt cx="0" cy="0"/>
        </a:xfrm>
      </p:grpSpPr>
      <p:sp>
        <p:nvSpPr>
          <p:cNvPr id="174" name="Google Shape;174;p7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5" name="Google Shape;175;p72"/>
          <p:cNvSpPr txBox="1"/>
          <p:nvPr>
            <p:ph idx="1" type="body"/>
          </p:nvPr>
        </p:nvSpPr>
        <p:spPr>
          <a:xfrm>
            <a:off x="457200" y="1151335"/>
            <a:ext cx="40401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6" name="Google Shape;176;p72"/>
          <p:cNvSpPr txBox="1"/>
          <p:nvPr>
            <p:ph idx="2" type="body"/>
          </p:nvPr>
        </p:nvSpPr>
        <p:spPr>
          <a:xfrm>
            <a:off x="457200" y="1631156"/>
            <a:ext cx="40401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7" name="Google Shape;177;p72"/>
          <p:cNvSpPr txBox="1"/>
          <p:nvPr>
            <p:ph idx="3" type="body"/>
          </p:nvPr>
        </p:nvSpPr>
        <p:spPr>
          <a:xfrm>
            <a:off x="4645025" y="1151335"/>
            <a:ext cx="4041900" cy="480000"/>
          </a:xfrm>
          <a:prstGeom prst="rect">
            <a:avLst/>
          </a:prstGeom>
          <a:noFill/>
          <a:ln>
            <a:noFill/>
          </a:ln>
        </p:spPr>
        <p:txBody>
          <a:bodyPr anchorCtr="0" anchor="b" bIns="91425" lIns="91425" spcFirstLastPara="1" rIns="91425" wrap="square" tIns="91425">
            <a:noAutofit/>
          </a:bodyPr>
          <a:lstStyle>
            <a:lvl1pPr indent="-228600" lvl="0" marL="457200" marR="0" algn="l">
              <a:lnSpc>
                <a:spcPct val="100000"/>
              </a:lnSpc>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100000"/>
              </a:lnSpc>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100000"/>
              </a:lnSpc>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178" name="Google Shape;178;p72"/>
          <p:cNvSpPr txBox="1"/>
          <p:nvPr>
            <p:ph idx="4" type="body"/>
          </p:nvPr>
        </p:nvSpPr>
        <p:spPr>
          <a:xfrm>
            <a:off x="4645025" y="1631156"/>
            <a:ext cx="4041900" cy="2963400"/>
          </a:xfrm>
          <a:prstGeom prst="rect">
            <a:avLst/>
          </a:prstGeom>
          <a:noFill/>
          <a:ln>
            <a:noFill/>
          </a:ln>
        </p:spPr>
        <p:txBody>
          <a:bodyPr anchorCtr="0" anchor="t" bIns="91425" lIns="91425" spcFirstLastPara="1" rIns="91425" wrap="square" tIns="91425">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79" name="Google Shape;179;p72"/>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0" name="Google Shape;180;p72"/>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1" name="Google Shape;181;p7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2" name="Shape 182"/>
        <p:cNvGrpSpPr/>
        <p:nvPr/>
      </p:nvGrpSpPr>
      <p:grpSpPr>
        <a:xfrm>
          <a:off x="0" y="0"/>
          <a:ext cx="0" cy="0"/>
          <a:chOff x="0" y="0"/>
          <a:chExt cx="0" cy="0"/>
        </a:xfrm>
      </p:grpSpPr>
      <p:sp>
        <p:nvSpPr>
          <p:cNvPr id="183" name="Google Shape;183;p7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84" name="Google Shape;184;p73"/>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5" name="Google Shape;185;p73"/>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6" name="Google Shape;186;p7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7" name="Shape 187"/>
        <p:cNvGrpSpPr/>
        <p:nvPr/>
      </p:nvGrpSpPr>
      <p:grpSpPr>
        <a:xfrm>
          <a:off x="0" y="0"/>
          <a:ext cx="0" cy="0"/>
          <a:chOff x="0" y="0"/>
          <a:chExt cx="0" cy="0"/>
        </a:xfrm>
      </p:grpSpPr>
      <p:sp>
        <p:nvSpPr>
          <p:cNvPr id="188" name="Google Shape;188;p74"/>
          <p:cNvSpPr txBox="1"/>
          <p:nvPr>
            <p:ph type="title"/>
          </p:nvPr>
        </p:nvSpPr>
        <p:spPr>
          <a:xfrm>
            <a:off x="457200" y="204788"/>
            <a:ext cx="3008400" cy="8715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89" name="Google Shape;189;p74"/>
          <p:cNvSpPr txBox="1"/>
          <p:nvPr>
            <p:ph idx="1" type="body"/>
          </p:nvPr>
        </p:nvSpPr>
        <p:spPr>
          <a:xfrm>
            <a:off x="3575050" y="204788"/>
            <a:ext cx="5111700" cy="438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0" name="Google Shape;190;p74"/>
          <p:cNvSpPr txBox="1"/>
          <p:nvPr>
            <p:ph idx="2" type="body"/>
          </p:nvPr>
        </p:nvSpPr>
        <p:spPr>
          <a:xfrm>
            <a:off x="457200" y="1076325"/>
            <a:ext cx="3008400" cy="35184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1" name="Google Shape;191;p74"/>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2" name="Google Shape;192;p74"/>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3" name="Google Shape;193;p7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4" name="Shape 194"/>
        <p:cNvGrpSpPr/>
        <p:nvPr/>
      </p:nvGrpSpPr>
      <p:grpSpPr>
        <a:xfrm>
          <a:off x="0" y="0"/>
          <a:ext cx="0" cy="0"/>
          <a:chOff x="0" y="0"/>
          <a:chExt cx="0" cy="0"/>
        </a:xfrm>
      </p:grpSpPr>
      <p:sp>
        <p:nvSpPr>
          <p:cNvPr id="195" name="Google Shape;195;p75"/>
          <p:cNvSpPr txBox="1"/>
          <p:nvPr>
            <p:ph type="title"/>
          </p:nvPr>
        </p:nvSpPr>
        <p:spPr>
          <a:xfrm>
            <a:off x="1792288" y="3600450"/>
            <a:ext cx="5486400" cy="425100"/>
          </a:xfrm>
          <a:prstGeom prst="rect">
            <a:avLst/>
          </a:prstGeom>
          <a:noFill/>
          <a:ln>
            <a:noFill/>
          </a:ln>
        </p:spPr>
        <p:txBody>
          <a:bodyPr anchorCtr="0" anchor="b" bIns="91425" lIns="91425" spcFirstLastPara="1" rIns="91425" wrap="square" tIns="91425">
            <a:noAutofit/>
          </a:bodyPr>
          <a:lstStyle>
            <a:lvl1pPr lvl="0" marR="0" algn="l">
              <a:lnSpc>
                <a:spcPct val="100000"/>
              </a:lnSpc>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96" name="Google Shape;196;p75"/>
          <p:cNvSpPr/>
          <p:nvPr>
            <p:ph idx="2" type="pic"/>
          </p:nvPr>
        </p:nvSpPr>
        <p:spPr>
          <a:xfrm>
            <a:off x="1792288" y="459581"/>
            <a:ext cx="5486400" cy="3086100"/>
          </a:xfrm>
          <a:prstGeom prst="rect">
            <a:avLst/>
          </a:prstGeom>
          <a:noFill/>
          <a:ln>
            <a:noFill/>
          </a:ln>
        </p:spPr>
      </p:sp>
      <p:sp>
        <p:nvSpPr>
          <p:cNvPr id="197" name="Google Shape;197;p75"/>
          <p:cNvSpPr txBox="1"/>
          <p:nvPr>
            <p:ph idx="1" type="body"/>
          </p:nvPr>
        </p:nvSpPr>
        <p:spPr>
          <a:xfrm>
            <a:off x="1792288" y="4025503"/>
            <a:ext cx="5486400" cy="603600"/>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algn="l">
              <a:lnSpc>
                <a:spcPct val="100000"/>
              </a:lnSpc>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algn="l">
              <a:lnSpc>
                <a:spcPct val="100000"/>
              </a:lnSpc>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198" name="Google Shape;198;p75"/>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9" name="Google Shape;199;p75"/>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0" name="Google Shape;200;p7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1" name="Shape 201"/>
        <p:cNvGrpSpPr/>
        <p:nvPr/>
      </p:nvGrpSpPr>
      <p:grpSpPr>
        <a:xfrm>
          <a:off x="0" y="0"/>
          <a:ext cx="0" cy="0"/>
          <a:chOff x="0" y="0"/>
          <a:chExt cx="0" cy="0"/>
        </a:xfrm>
      </p:grpSpPr>
      <p:sp>
        <p:nvSpPr>
          <p:cNvPr id="202" name="Google Shape;202;p7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03" name="Google Shape;203;p76"/>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4" name="Google Shape;204;p7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5" name="Google Shape;205;p7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7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7" name="Shape 207"/>
        <p:cNvGrpSpPr/>
        <p:nvPr/>
      </p:nvGrpSpPr>
      <p:grpSpPr>
        <a:xfrm>
          <a:off x="0" y="0"/>
          <a:ext cx="0" cy="0"/>
          <a:chOff x="0" y="0"/>
          <a:chExt cx="0" cy="0"/>
        </a:xfrm>
      </p:grpSpPr>
      <p:sp>
        <p:nvSpPr>
          <p:cNvPr id="208" name="Google Shape;208;p77"/>
          <p:cNvSpPr txBox="1"/>
          <p:nvPr>
            <p:ph type="title"/>
          </p:nvPr>
        </p:nvSpPr>
        <p:spPr>
          <a:xfrm rot="5400000">
            <a:off x="5463750" y="1371628"/>
            <a:ext cx="4388700" cy="20574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09" name="Google Shape;209;p77"/>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0" name="Google Shape;210;p77"/>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1" name="Google Shape;211;p77"/>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sz="1200">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2" name="Google Shape;212;p7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1" name="Shape 31"/>
        <p:cNvGrpSpPr/>
        <p:nvPr/>
      </p:nvGrpSpPr>
      <p:grpSpPr>
        <a:xfrm>
          <a:off x="0" y="0"/>
          <a:ext cx="0" cy="0"/>
          <a:chOff x="0" y="0"/>
          <a:chExt cx="0" cy="0"/>
        </a:xfrm>
      </p:grpSpPr>
      <p:grpSp>
        <p:nvGrpSpPr>
          <p:cNvPr id="32" name="Google Shape;32;p58"/>
          <p:cNvGrpSpPr/>
          <p:nvPr/>
        </p:nvGrpSpPr>
        <p:grpSpPr>
          <a:xfrm>
            <a:off x="830392" y="1191256"/>
            <a:ext cx="745763" cy="45826"/>
            <a:chOff x="4580561" y="2589004"/>
            <a:chExt cx="1064464" cy="25200"/>
          </a:xfrm>
        </p:grpSpPr>
        <p:sp>
          <p:nvSpPr>
            <p:cNvPr id="33" name="Google Shape;33;p5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5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 name="Google Shape;36;p5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6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 name="Google Shape;39;p60"/>
          <p:cNvGrpSpPr/>
          <p:nvPr/>
        </p:nvGrpSpPr>
        <p:grpSpPr>
          <a:xfrm>
            <a:off x="830392" y="1191256"/>
            <a:ext cx="745763" cy="45826"/>
            <a:chOff x="4580561" y="2589004"/>
            <a:chExt cx="1064464" cy="25200"/>
          </a:xfrm>
        </p:grpSpPr>
        <p:sp>
          <p:nvSpPr>
            <p:cNvPr id="40" name="Google Shape;40;p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6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43" name="Google Shape;43;p6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4" name="Google Shape;44;p60"/>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5" name="Google Shape;45;p6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5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 name="Google Shape;50;p61"/>
          <p:cNvGrpSpPr/>
          <p:nvPr/>
        </p:nvGrpSpPr>
        <p:grpSpPr>
          <a:xfrm>
            <a:off x="830392" y="1191256"/>
            <a:ext cx="745763" cy="45826"/>
            <a:chOff x="4580561" y="2589004"/>
            <a:chExt cx="1064464" cy="25200"/>
          </a:xfrm>
        </p:grpSpPr>
        <p:sp>
          <p:nvSpPr>
            <p:cNvPr id="51" name="Google Shape;51;p6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6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4" name="Google Shape;54;p6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6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 name="Google Shape;57;p62"/>
          <p:cNvGrpSpPr/>
          <p:nvPr/>
        </p:nvGrpSpPr>
        <p:grpSpPr>
          <a:xfrm>
            <a:off x="830392" y="1191256"/>
            <a:ext cx="745763" cy="45826"/>
            <a:chOff x="4580561" y="2589004"/>
            <a:chExt cx="1064464" cy="25200"/>
          </a:xfrm>
        </p:grpSpPr>
        <p:sp>
          <p:nvSpPr>
            <p:cNvPr id="58" name="Google Shape;58;p6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1" name="Google Shape;61;p62"/>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2" name="Google Shape;62;p6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6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3"/>
          <p:cNvGrpSpPr/>
          <p:nvPr/>
        </p:nvGrpSpPr>
        <p:grpSpPr>
          <a:xfrm>
            <a:off x="830392" y="1191256"/>
            <a:ext cx="745763" cy="45826"/>
            <a:chOff x="4580561" y="2589004"/>
            <a:chExt cx="1064464" cy="25200"/>
          </a:xfrm>
        </p:grpSpPr>
        <p:sp>
          <p:nvSpPr>
            <p:cNvPr id="66" name="Google Shape;66;p6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6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9" name="Google Shape;69;p6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6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1" name="Google Shape;71;p6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2.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5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8" name="Shape 88"/>
        <p:cNvGrpSpPr/>
        <p:nvPr/>
      </p:nvGrpSpPr>
      <p:grpSpPr>
        <a:xfrm>
          <a:off x="0" y="0"/>
          <a:ext cx="0" cy="0"/>
          <a:chOff x="0" y="0"/>
          <a:chExt cx="0" cy="0"/>
        </a:xfrm>
      </p:grpSpPr>
      <p:sp>
        <p:nvSpPr>
          <p:cNvPr id="89" name="Google Shape;89;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90" name="Google Shape;90;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91" name="Google Shape;91;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6"/>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5" name="Google Shape;135;p56"/>
          <p:cNvSpPr txBox="1"/>
          <p:nvPr>
            <p:ph idx="1" type="body"/>
          </p:nvPr>
        </p:nvSpPr>
        <p:spPr>
          <a:xfrm>
            <a:off x="457200" y="1200150"/>
            <a:ext cx="8229600" cy="3394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6" name="Google Shape;136;p56"/>
          <p:cNvSpPr txBox="1"/>
          <p:nvPr>
            <p:ph idx="10" type="dt"/>
          </p:nvPr>
        </p:nvSpPr>
        <p:spPr>
          <a:xfrm>
            <a:off x="457200" y="4767263"/>
            <a:ext cx="21336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7" name="Google Shape;137;p56"/>
          <p:cNvSpPr txBox="1"/>
          <p:nvPr>
            <p:ph idx="11" type="ftr"/>
          </p:nvPr>
        </p:nvSpPr>
        <p:spPr>
          <a:xfrm>
            <a:off x="3124200" y="4767263"/>
            <a:ext cx="2895600" cy="2739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8" name="Google Shape;138;p5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7.png"/><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s://cs186berkeley.net/attendance"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W186 Exam Prep Section 7</a:t>
            </a:r>
            <a:endParaRPr sz="4000"/>
          </a:p>
          <a:p>
            <a:pPr indent="0" lvl="0" marL="0" rtl="0" algn="l">
              <a:lnSpc>
                <a:spcPct val="100000"/>
              </a:lnSpc>
              <a:spcBef>
                <a:spcPts val="0"/>
              </a:spcBef>
              <a:spcAft>
                <a:spcPts val="0"/>
              </a:spcAft>
              <a:buSzPts val="4200"/>
              <a:buNone/>
            </a:pPr>
            <a:r>
              <a:rPr lang="en" sz="3100"/>
              <a:t>Query Optimization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Selectivity Order</a:t>
            </a:r>
            <a:endParaRPr sz="3000"/>
          </a:p>
        </p:txBody>
      </p:sp>
      <p:sp>
        <p:nvSpPr>
          <p:cNvPr id="275" name="Google Shape;275;p10"/>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Char char="●"/>
            </a:pPr>
            <a:r>
              <a:rPr lang="en" sz="2400">
                <a:solidFill>
                  <a:schemeClr val="dk1"/>
                </a:solidFill>
              </a:rPr>
              <a:t>Apply single table predicates in the first pass such as </a:t>
            </a:r>
            <a:r>
              <a:rPr lang="en" sz="2400">
                <a:solidFill>
                  <a:schemeClr val="dk1"/>
                </a:solidFill>
                <a:latin typeface="Courier New"/>
                <a:ea typeface="Courier New"/>
                <a:cs typeface="Courier New"/>
                <a:sym typeface="Courier New"/>
              </a:rPr>
              <a:t>WHERE student.age &gt; 3000000000</a:t>
            </a:r>
            <a:endParaRPr sz="2400">
              <a:solidFill>
                <a:schemeClr val="dk1"/>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chemeClr val="dk1"/>
              </a:buClr>
              <a:buSzPts val="2400"/>
              <a:buChar char="●"/>
            </a:pPr>
            <a:r>
              <a:rPr lang="en" sz="2400">
                <a:solidFill>
                  <a:schemeClr val="dk1"/>
                </a:solidFill>
              </a:rPr>
              <a:t>Multiple table predicates such as </a:t>
            </a:r>
            <a:r>
              <a:rPr lang="en" sz="2400">
                <a:solidFill>
                  <a:schemeClr val="dk1"/>
                </a:solidFill>
                <a:latin typeface="Courier New"/>
                <a:ea typeface="Courier New"/>
                <a:cs typeface="Courier New"/>
                <a:sym typeface="Courier New"/>
              </a:rPr>
              <a:t>Student.SID = Cs186student.SID</a:t>
            </a:r>
            <a:r>
              <a:rPr lang="en" sz="2400">
                <a:solidFill>
                  <a:schemeClr val="dk1"/>
                </a:solidFill>
              </a:rPr>
              <a:t> take place in subsequent passes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a:t>
            </a:r>
            <a:endParaRPr/>
          </a:p>
        </p:txBody>
      </p:sp>
      <p:sp>
        <p:nvSpPr>
          <p:cNvPr id="281" name="Google Shape;281;p11"/>
          <p:cNvSpPr txBox="1"/>
          <p:nvPr/>
        </p:nvSpPr>
        <p:spPr>
          <a:xfrm>
            <a:off x="653400" y="1772800"/>
            <a:ext cx="7840800" cy="3020400"/>
          </a:xfrm>
          <a:prstGeom prst="rect">
            <a:avLst/>
          </a:prstGeom>
          <a:noFill/>
          <a:ln>
            <a:noFill/>
          </a:ln>
        </p:spPr>
        <p:txBody>
          <a:bodyPr anchorCtr="0" anchor="t" bIns="91425" lIns="91425" spcFirstLastPara="1" rIns="91425" wrap="square" tIns="91425">
            <a:noAutofit/>
          </a:bodyPr>
          <a:lstStyle/>
          <a:p>
            <a:pPr indent="0" lvl="0" marL="457200" marR="152400" rtl="0" algn="l">
              <a:lnSpc>
                <a:spcPct val="90000"/>
              </a:lnSpc>
              <a:spcBef>
                <a:spcPts val="0"/>
              </a:spcBef>
              <a:spcAft>
                <a:spcPts val="0"/>
              </a:spcAft>
              <a:buClr>
                <a:srgbClr val="000000"/>
              </a:buClr>
              <a:buSzPts val="1200"/>
              <a:buFont typeface="Arial"/>
              <a:buNone/>
            </a:pPr>
            <a:r>
              <a:t/>
            </a:r>
            <a:endParaRPr b="0" i="0" sz="1200" u="none" cap="none" strike="noStrike">
              <a:solidFill>
                <a:srgbClr val="3A3A3A"/>
              </a:solidFill>
              <a:latin typeface="Courier New"/>
              <a:ea typeface="Courier New"/>
              <a:cs typeface="Courier New"/>
              <a:sym typeface="Courier New"/>
            </a:endParaRPr>
          </a:p>
          <a:p>
            <a:pPr indent="-381000" lvl="0" marL="457200" marR="0" rtl="0" algn="l">
              <a:lnSpc>
                <a:spcPct val="115000"/>
              </a:lnSpc>
              <a:spcBef>
                <a:spcPts val="0"/>
              </a:spcBef>
              <a:spcAft>
                <a:spcPts val="0"/>
              </a:spcAft>
              <a:buClr>
                <a:srgbClr val="000000"/>
              </a:buClr>
              <a:buSzPts val="2400"/>
              <a:buFont typeface="Proxima Nova"/>
              <a:buChar char="●"/>
            </a:pPr>
            <a:r>
              <a:rPr b="0" i="0" lang="en" sz="2400" u="none" cap="none" strike="noStrike">
                <a:solidFill>
                  <a:srgbClr val="000000"/>
                </a:solidFill>
                <a:latin typeface="Proxima Nova"/>
                <a:ea typeface="Proxima Nova"/>
                <a:cs typeface="Proxima Nova"/>
                <a:sym typeface="Proxima Nova"/>
              </a:rPr>
              <a:t>For n relations joined, perform n passes</a:t>
            </a:r>
            <a:endParaRPr b="0" i="0" sz="2400" u="none" cap="none" strike="noStrike">
              <a:solidFill>
                <a:srgbClr val="000000"/>
              </a:solidFill>
              <a:latin typeface="Proxima Nova"/>
              <a:ea typeface="Proxima Nova"/>
              <a:cs typeface="Proxima Nova"/>
              <a:sym typeface="Proxima Nova"/>
            </a:endParaRPr>
          </a:p>
          <a:p>
            <a:pPr indent="-381000" lvl="1" marL="914400" marR="0" rtl="0" algn="l">
              <a:lnSpc>
                <a:spcPct val="115000"/>
              </a:lnSpc>
              <a:spcBef>
                <a:spcPts val="0"/>
              </a:spcBef>
              <a:spcAft>
                <a:spcPts val="0"/>
              </a:spcAft>
              <a:buClr>
                <a:srgbClr val="000000"/>
              </a:buClr>
              <a:buSzPts val="2400"/>
              <a:buFont typeface="Proxima Nova"/>
              <a:buChar char="○"/>
            </a:pPr>
            <a:r>
              <a:rPr b="0" i="0" lang="en" sz="2400" u="none" cap="none" strike="noStrike">
                <a:solidFill>
                  <a:srgbClr val="000000"/>
                </a:solidFill>
                <a:latin typeface="Proxima Nova"/>
                <a:ea typeface="Proxima Nova"/>
                <a:cs typeface="Proxima Nova"/>
                <a:sym typeface="Proxima Nova"/>
              </a:rPr>
              <a:t>on the i-th path, output only the best plan for joining any i of the n relations </a:t>
            </a:r>
            <a:endParaRPr b="0" i="0" sz="2400" u="none" cap="none" strike="noStrike">
              <a:solidFill>
                <a:srgbClr val="000000"/>
              </a:solidFill>
              <a:latin typeface="Proxima Nova"/>
              <a:ea typeface="Proxima Nova"/>
              <a:cs typeface="Proxima Nova"/>
              <a:sym typeface="Proxima Nova"/>
            </a:endParaRPr>
          </a:p>
          <a:p>
            <a:pPr indent="-381000" lvl="1" marL="914400" marR="0" rtl="0" algn="l">
              <a:lnSpc>
                <a:spcPct val="115000"/>
              </a:lnSpc>
              <a:spcBef>
                <a:spcPts val="0"/>
              </a:spcBef>
              <a:spcAft>
                <a:spcPts val="0"/>
              </a:spcAft>
              <a:buClr>
                <a:srgbClr val="000000"/>
              </a:buClr>
              <a:buSzPts val="2400"/>
              <a:buFont typeface="Proxima Nova"/>
              <a:buChar char="○"/>
            </a:pPr>
            <a:r>
              <a:rPr b="0" i="0" lang="en" sz="2400" u="none" cap="none" strike="noStrike">
                <a:solidFill>
                  <a:srgbClr val="000000"/>
                </a:solidFill>
                <a:latin typeface="Proxima Nova"/>
                <a:ea typeface="Proxima Nova"/>
                <a:cs typeface="Proxima Nova"/>
                <a:sym typeface="Proxima Nova"/>
              </a:rPr>
              <a:t>Also keep around plans that have higher cost but have an </a:t>
            </a:r>
            <a:r>
              <a:rPr b="1" i="0" lang="en" sz="2400" u="none" cap="none" strike="noStrike">
                <a:solidFill>
                  <a:srgbClr val="0097A7"/>
                </a:solidFill>
                <a:latin typeface="Proxima Nova"/>
                <a:ea typeface="Proxima Nova"/>
                <a:cs typeface="Proxima Nova"/>
                <a:sym typeface="Proxima Nova"/>
              </a:rPr>
              <a:t>interesting order</a:t>
            </a:r>
            <a:endParaRPr b="1" i="0" sz="2400" u="none" cap="none" strike="noStrike">
              <a:solidFill>
                <a:srgbClr val="0097A7"/>
              </a:solidFill>
              <a:latin typeface="Proxima Nova"/>
              <a:ea typeface="Proxima Nova"/>
              <a:cs typeface="Proxima Nova"/>
              <a:sym typeface="Proxima Nova"/>
            </a:endParaRPr>
          </a:p>
          <a:p>
            <a:pPr indent="-381000" lvl="0" marL="457200" marR="0" rtl="0" algn="l">
              <a:lnSpc>
                <a:spcPct val="115000"/>
              </a:lnSpc>
              <a:spcBef>
                <a:spcPts val="0"/>
              </a:spcBef>
              <a:spcAft>
                <a:spcPts val="0"/>
              </a:spcAft>
              <a:buClr>
                <a:srgbClr val="000000"/>
              </a:buClr>
              <a:buSzPts val="2400"/>
              <a:buFont typeface="Proxima Nova"/>
              <a:buChar char="●"/>
            </a:pPr>
            <a:r>
              <a:rPr b="1" i="0" lang="en" sz="2400" u="none" cap="none" strike="noStrike">
                <a:solidFill>
                  <a:srgbClr val="000000"/>
                </a:solidFill>
                <a:latin typeface="Proxima Nova"/>
                <a:ea typeface="Proxima Nova"/>
                <a:cs typeface="Proxima Nova"/>
                <a:sym typeface="Proxima Nova"/>
              </a:rPr>
              <a:t>This along with only considering left-deep plans forms the crux of most QO questions</a:t>
            </a:r>
            <a:endParaRPr b="1" i="0" sz="2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Interesting Orders</a:t>
            </a:r>
            <a:endParaRPr sz="3000"/>
          </a:p>
        </p:txBody>
      </p:sp>
      <p:sp>
        <p:nvSpPr>
          <p:cNvPr id="287" name="Google Shape;287;p12"/>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Proxima Nova"/>
              <a:buChar char="●"/>
            </a:pPr>
            <a:r>
              <a:rPr b="1" lang="en" sz="2400">
                <a:solidFill>
                  <a:schemeClr val="accent5"/>
                </a:solidFill>
              </a:rPr>
              <a:t>Interesting orders</a:t>
            </a:r>
            <a:r>
              <a:rPr lang="en" sz="2400">
                <a:solidFill>
                  <a:schemeClr val="dk1"/>
                </a:solidFill>
              </a:rPr>
              <a:t> are orderings on intermediate relations that may help reduce the cost of later </a:t>
            </a:r>
            <a:r>
              <a:rPr b="1" lang="en" sz="2400">
                <a:solidFill>
                  <a:schemeClr val="dk1"/>
                </a:solidFill>
              </a:rPr>
              <a:t>joins</a:t>
            </a:r>
            <a:endParaRPr b="1"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ORDER BY attributes</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GROUP BY attributes</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i="1" lang="en" sz="2400">
                <a:solidFill>
                  <a:schemeClr val="dk1"/>
                </a:solidFill>
              </a:rPr>
              <a:t>downstream</a:t>
            </a:r>
            <a:r>
              <a:rPr lang="en" sz="2400">
                <a:solidFill>
                  <a:schemeClr val="dk1"/>
                </a:solidFill>
              </a:rPr>
              <a:t> join attributes</a:t>
            </a:r>
            <a:endParaRPr sz="2400">
              <a:solidFill>
                <a:schemeClr val="dk1"/>
              </a:solidFill>
            </a:endParaRPr>
          </a:p>
          <a:p>
            <a:pPr indent="-381000" lvl="2" marL="1371600" marR="0" rtl="0" algn="l">
              <a:lnSpc>
                <a:spcPct val="115000"/>
              </a:lnSpc>
              <a:spcBef>
                <a:spcPts val="0"/>
              </a:spcBef>
              <a:spcAft>
                <a:spcPts val="0"/>
              </a:spcAft>
              <a:buClr>
                <a:schemeClr val="dk1"/>
              </a:buClr>
              <a:buSzPts val="2400"/>
              <a:buChar char="■"/>
            </a:pPr>
            <a:r>
              <a:rPr lang="en" sz="2400">
                <a:solidFill>
                  <a:schemeClr val="dk1"/>
                </a:solidFill>
              </a:rPr>
              <a:t>For instance, sort merge join will produce a relation that can help with an ORDER BY clause</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Query Optimization 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1</a:t>
            </a:r>
            <a:endParaRPr/>
          </a:p>
        </p:txBody>
      </p:sp>
      <p:sp>
        <p:nvSpPr>
          <p:cNvPr id="303" name="Google Shape;303;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304" name="Google Shape;304;p16"/>
          <p:cNvPicPr preferRelativeResize="0"/>
          <p:nvPr/>
        </p:nvPicPr>
        <p:blipFill rotWithShape="1">
          <a:blip r:embed="rId3">
            <a:alphaModFix/>
          </a:blip>
          <a:srcRect b="0" l="0" r="0" t="0"/>
          <a:stretch/>
        </p:blipFill>
        <p:spPr>
          <a:xfrm>
            <a:off x="4953375" y="1415950"/>
            <a:ext cx="4173651" cy="3376875"/>
          </a:xfrm>
          <a:prstGeom prst="rect">
            <a:avLst/>
          </a:prstGeom>
          <a:noFill/>
          <a:ln>
            <a:noFill/>
          </a:ln>
        </p:spPr>
      </p:pic>
      <p:pic>
        <p:nvPicPr>
          <p:cNvPr id="305" name="Google Shape;305;p16"/>
          <p:cNvPicPr preferRelativeResize="0"/>
          <p:nvPr/>
        </p:nvPicPr>
        <p:blipFill rotWithShape="1">
          <a:blip r:embed="rId4">
            <a:alphaModFix/>
          </a:blip>
          <a:srcRect b="0" l="0" r="26866" t="0"/>
          <a:stretch/>
        </p:blipFill>
        <p:spPr>
          <a:xfrm>
            <a:off x="0" y="2511175"/>
            <a:ext cx="4471174" cy="1539725"/>
          </a:xfrm>
          <a:prstGeom prst="rect">
            <a:avLst/>
          </a:prstGeom>
          <a:noFill/>
          <a:ln>
            <a:noFill/>
          </a:ln>
        </p:spPr>
      </p:pic>
      <p:pic>
        <p:nvPicPr>
          <p:cNvPr id="306" name="Google Shape;306;p16"/>
          <p:cNvPicPr preferRelativeResize="0"/>
          <p:nvPr/>
        </p:nvPicPr>
        <p:blipFill rotWithShape="1">
          <a:blip r:embed="rId4">
            <a:alphaModFix/>
          </a:blip>
          <a:srcRect b="77691" l="73079" r="18173" t="0"/>
          <a:stretch/>
        </p:blipFill>
        <p:spPr>
          <a:xfrm>
            <a:off x="4471175" y="2505768"/>
            <a:ext cx="534774" cy="3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a:t>
            </a:r>
            <a:endParaRPr/>
          </a:p>
        </p:txBody>
      </p:sp>
      <p:sp>
        <p:nvSpPr>
          <p:cNvPr id="312" name="Google Shape;312;p1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Selectivity 1:</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13" name="Google Shape;313;p17"/>
          <p:cNvSpPr txBox="1"/>
          <p:nvPr/>
        </p:nvSpPr>
        <p:spPr>
          <a:xfrm>
            <a:off x="729450" y="23995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1/max(25000, 25000) = 1/25000</a:t>
            </a:r>
            <a:r>
              <a:rPr b="0" i="0" lang="en" sz="1300" u="none" cap="none" strike="noStrike">
                <a:solidFill>
                  <a:srgbClr val="FF0000"/>
                </a:solidFill>
                <a:latin typeface="Lato"/>
                <a:ea typeface="Lato"/>
                <a:cs typeface="Lato"/>
                <a:sym typeface="Lato"/>
              </a:rPr>
              <a:t>. There are exactly 25000 values in Student.sid, and due to the foreign key, there are at most 25000 values of Application.sid.</a:t>
            </a:r>
            <a:endParaRPr b="0" i="0" sz="1400" u="none" cap="none" strike="noStrike">
              <a:solidFill>
                <a:srgbClr val="000000"/>
              </a:solidFill>
              <a:latin typeface="Lato"/>
              <a:ea typeface="Lato"/>
              <a:cs typeface="Lato"/>
              <a:sym typeface="Lato"/>
            </a:endParaRPr>
          </a:p>
        </p:txBody>
      </p:sp>
      <p:pic>
        <p:nvPicPr>
          <p:cNvPr id="314" name="Google Shape;314;p17"/>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1b</a:t>
            </a:r>
            <a:endParaRPr/>
          </a:p>
        </p:txBody>
      </p:sp>
      <p:sp>
        <p:nvSpPr>
          <p:cNvPr id="320" name="Google Shape;320;p1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Selectivity 2:</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21" name="Google Shape;321;p18"/>
          <p:cNvSpPr txBox="1"/>
          <p:nvPr/>
        </p:nvSpPr>
        <p:spPr>
          <a:xfrm>
            <a:off x="729450" y="23995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1/max(500, 500) = 1/500. </a:t>
            </a:r>
            <a:r>
              <a:rPr b="0" i="0" lang="en" sz="1300" u="none" cap="none" strike="noStrike">
                <a:solidFill>
                  <a:srgbClr val="FF0000"/>
                </a:solidFill>
                <a:latin typeface="Lato"/>
                <a:ea typeface="Lato"/>
                <a:cs typeface="Lato"/>
                <a:sym typeface="Lato"/>
              </a:rPr>
              <a:t>Similarly to Selectivity 1, there are exactly 500 values in Company.cid, and due to the foreign key, there are at most 500 values in Application.cid.</a:t>
            </a:r>
            <a:endParaRPr b="0" i="0" sz="1400" u="none" cap="none" strike="noStrike">
              <a:solidFill>
                <a:srgbClr val="000000"/>
              </a:solidFill>
              <a:latin typeface="Lato"/>
              <a:ea typeface="Lato"/>
              <a:cs typeface="Lato"/>
              <a:sym typeface="Lato"/>
            </a:endParaRPr>
          </a:p>
        </p:txBody>
      </p:sp>
      <p:pic>
        <p:nvPicPr>
          <p:cNvPr id="322" name="Google Shape;322;p18"/>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1c</a:t>
            </a:r>
            <a:endParaRPr/>
          </a:p>
        </p:txBody>
      </p:sp>
      <p:sp>
        <p:nvSpPr>
          <p:cNvPr id="328" name="Google Shape;328;p1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Selectivity 3:</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29" name="Google Shape;329;p19"/>
          <p:cNvSpPr txBox="1"/>
          <p:nvPr/>
        </p:nvSpPr>
        <p:spPr>
          <a:xfrm>
            <a:off x="729450" y="23995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(10 - 6) / (10 - 0 + 1) = 4/11. </a:t>
            </a:r>
            <a:r>
              <a:rPr b="0" i="0" lang="en" sz="1300" u="none" cap="none" strike="noStrike">
                <a:solidFill>
                  <a:srgbClr val="FF0000"/>
                </a:solidFill>
                <a:latin typeface="Lato"/>
                <a:ea typeface="Lato"/>
                <a:cs typeface="Lato"/>
                <a:sym typeface="Lato"/>
              </a:rPr>
              <a:t>We have 11 unique values, assumed to be equally distributed. Therefore we use the equation for less than or equal to which is (high key - value) / (high key - low key + 1).</a:t>
            </a:r>
            <a:endParaRPr b="0" i="0" sz="1400" u="none" cap="none" strike="noStrike">
              <a:solidFill>
                <a:srgbClr val="000000"/>
              </a:solidFill>
              <a:latin typeface="Lato"/>
              <a:ea typeface="Lato"/>
              <a:cs typeface="Lato"/>
              <a:sym typeface="Lato"/>
            </a:endParaRPr>
          </a:p>
        </p:txBody>
      </p:sp>
      <p:pic>
        <p:nvPicPr>
          <p:cNvPr id="330" name="Google Shape;330;p19"/>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1d</a:t>
            </a:r>
            <a:endParaRPr/>
          </a:p>
        </p:txBody>
      </p:sp>
      <p:sp>
        <p:nvSpPr>
          <p:cNvPr id="336" name="Google Shape;336;p20"/>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Selectivity 4:</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37" name="Google Shape;337;p20"/>
          <p:cNvSpPr txBox="1"/>
          <p:nvPr/>
        </p:nvSpPr>
        <p:spPr>
          <a:xfrm>
            <a:off x="729450" y="2170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lang="en" sz="1300">
                <a:solidFill>
                  <a:srgbClr val="FF0000"/>
                </a:solidFill>
                <a:latin typeface="Lato"/>
                <a:ea typeface="Lato"/>
                <a:cs typeface="Lato"/>
                <a:sym typeface="Lato"/>
              </a:rPr>
              <a:t>(1/130 + (1/10 + 1/500)) - (1/130 * (1/10 + 1/500)).</a:t>
            </a:r>
            <a:r>
              <a:rPr lang="en" sz="1300">
                <a:solidFill>
                  <a:srgbClr val="FF0000"/>
                </a:solidFill>
                <a:latin typeface="Lato"/>
                <a:ea typeface="Lato"/>
                <a:cs typeface="Lato"/>
                <a:sym typeface="Lato"/>
              </a:rPr>
              <a:t> We can find the selectivity that they are an EECS major by using the equation 1/distinct values. Next, we find the selectivity that open positions are less than or equal to 50 using the equation (v - low key) / (high key - low key + 1) + (1 / number distinct). Lastly we combine these two selectivities using S(p1) + S(p2) - S(p1)S(p2) to determine the selectivity of having one or the other. </a:t>
            </a:r>
            <a:endParaRPr b="0" i="0" sz="1400" u="none" cap="none" strike="noStrike">
              <a:solidFill>
                <a:srgbClr val="000000"/>
              </a:solidFill>
              <a:latin typeface="Lato"/>
              <a:ea typeface="Lato"/>
              <a:cs typeface="Lato"/>
              <a:sym typeface="Lato"/>
            </a:endParaRPr>
          </a:p>
        </p:txBody>
      </p:sp>
      <p:pic>
        <p:nvPicPr>
          <p:cNvPr id="338" name="Google Shape;338;p20"/>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Query Optimization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1e</a:t>
            </a:r>
            <a:endParaRPr/>
          </a:p>
        </p:txBody>
      </p:sp>
      <p:sp>
        <p:nvSpPr>
          <p:cNvPr id="344" name="Google Shape;344;p21"/>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Selectivity 5:</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45" name="Google Shape;345;p21"/>
          <p:cNvSpPr txBox="1"/>
          <p:nvPr/>
        </p:nvSpPr>
        <p:spPr>
          <a:xfrm>
            <a:off x="729450" y="2170925"/>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1 - (1/10) = 9/10. </a:t>
            </a:r>
            <a:r>
              <a:rPr b="0" i="0" lang="en" sz="1300" u="none" cap="none" strike="noStrike">
                <a:solidFill>
                  <a:srgbClr val="FF0000"/>
                </a:solidFill>
                <a:latin typeface="Lato"/>
                <a:ea typeface="Lato"/>
                <a:cs typeface="Lato"/>
                <a:sym typeface="Lato"/>
              </a:rPr>
              <a:t>Given 10 unique values, the non-negated predicate has selectivity 1/10, so we can use the equation for NOT which is 1 - selectivity of the predicate. The selectivity of the predicate is 1/10 (because there are 10 unique values).</a:t>
            </a:r>
            <a:endParaRPr b="0" i="0" sz="1400" u="none" cap="none" strike="noStrike">
              <a:solidFill>
                <a:srgbClr val="000000"/>
              </a:solidFill>
              <a:latin typeface="Lato"/>
              <a:ea typeface="Lato"/>
              <a:cs typeface="Lato"/>
              <a:sym typeface="Lato"/>
            </a:endParaRPr>
          </a:p>
        </p:txBody>
      </p:sp>
      <p:pic>
        <p:nvPicPr>
          <p:cNvPr id="346" name="Google Shape;346;p21"/>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t>
            </a:r>
            <a:endParaRPr/>
          </a:p>
        </p:txBody>
      </p:sp>
      <p:sp>
        <p:nvSpPr>
          <p:cNvPr id="352" name="Google Shape;352;p22"/>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For each predicate, which is the first pass of Selinger’s algorithm that uses its selectivity to estimate output size? (Pass 1, 2 or 3?)</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53" name="Google Shape;353;p22"/>
          <p:cNvSpPr txBox="1"/>
          <p:nvPr/>
        </p:nvSpPr>
        <p:spPr>
          <a:xfrm>
            <a:off x="729450" y="2407650"/>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Solution: Pass 2, Pass 2, Pass 1, Pass 3, Pass 1. </a:t>
            </a:r>
            <a:r>
              <a:rPr b="0" i="0" lang="en" sz="1300" u="none" cap="none" strike="noStrike">
                <a:solidFill>
                  <a:srgbClr val="FF0000"/>
                </a:solidFill>
                <a:latin typeface="Lato"/>
                <a:ea typeface="Lato"/>
                <a:cs typeface="Lato"/>
                <a:sym typeface="Lato"/>
              </a:rPr>
              <a:t>C and E are pass 1 because they only involve filtering one table. A and B are pass 2 because they represent a join. Note that (d)—the OR predicate—is over 2 tables that have no associated join predicate, so the selection is postponed along with the cross-product, until after 3-way joins are done</a:t>
            </a:r>
            <a:endParaRPr b="0" i="0" sz="1400" u="none" cap="none" strike="noStrike">
              <a:solidFill>
                <a:srgbClr val="000000"/>
              </a:solidFill>
              <a:latin typeface="Lato"/>
              <a:ea typeface="Lato"/>
              <a:cs typeface="Lato"/>
              <a:sym typeface="Lato"/>
            </a:endParaRPr>
          </a:p>
        </p:txBody>
      </p:sp>
      <p:pic>
        <p:nvPicPr>
          <p:cNvPr id="354" name="Google Shape;354;p22"/>
          <p:cNvPicPr preferRelativeResize="0"/>
          <p:nvPr/>
        </p:nvPicPr>
        <p:blipFill rotWithShape="1">
          <a:blip r:embed="rId3">
            <a:alphaModFix/>
          </a:blip>
          <a:srcRect b="0" l="0" r="0" t="0"/>
          <a:stretch/>
        </p:blipFill>
        <p:spPr>
          <a:xfrm>
            <a:off x="1449363" y="3486600"/>
            <a:ext cx="6245264"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3</a:t>
            </a:r>
            <a:endParaRPr/>
          </a:p>
        </p:txBody>
      </p:sp>
      <p:sp>
        <p:nvSpPr>
          <p:cNvPr id="360" name="Google Shape;360;p23"/>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Mark the choices for all access plans that would be considered in pass 2 of the Selinger algorithm.</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61" name="Google Shape;361;p23"/>
          <p:cNvSpPr txBox="1"/>
          <p:nvPr/>
        </p:nvSpPr>
        <p:spPr>
          <a:xfrm>
            <a:off x="729450" y="2331450"/>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A, B, E, and F </a:t>
            </a:r>
            <a:r>
              <a:rPr b="0" i="0" lang="en" sz="1300" u="none" cap="none" strike="noStrike">
                <a:solidFill>
                  <a:srgbClr val="FF0000"/>
                </a:solidFill>
                <a:latin typeface="Lato"/>
                <a:ea typeface="Lato"/>
                <a:cs typeface="Lato"/>
                <a:sym typeface="Lato"/>
              </a:rPr>
              <a:t>will be considered because they are not cross products. They are joined on a condition, so some rows can be filtered out, making our intermediate relations smaller.</a:t>
            </a:r>
            <a:endParaRPr b="0" i="0" sz="1400" u="none" cap="none" strike="noStrike">
              <a:solidFill>
                <a:srgbClr val="000000"/>
              </a:solidFill>
              <a:latin typeface="Lato"/>
              <a:ea typeface="Lato"/>
              <a:cs typeface="Lato"/>
              <a:sym typeface="Lato"/>
            </a:endParaRPr>
          </a:p>
        </p:txBody>
      </p:sp>
      <p:pic>
        <p:nvPicPr>
          <p:cNvPr id="362" name="Google Shape;362;p23"/>
          <p:cNvPicPr preferRelativeResize="0"/>
          <p:nvPr/>
        </p:nvPicPr>
        <p:blipFill rotWithShape="1">
          <a:blip r:embed="rId3">
            <a:alphaModFix/>
          </a:blip>
          <a:srcRect b="0" l="0" r="0" t="0"/>
          <a:stretch/>
        </p:blipFill>
        <p:spPr>
          <a:xfrm>
            <a:off x="2898738" y="3451525"/>
            <a:ext cx="6245264" cy="1656900"/>
          </a:xfrm>
          <a:prstGeom prst="rect">
            <a:avLst/>
          </a:prstGeom>
          <a:noFill/>
          <a:ln>
            <a:noFill/>
          </a:ln>
        </p:spPr>
      </p:pic>
      <p:pic>
        <p:nvPicPr>
          <p:cNvPr id="363" name="Google Shape;363;p23"/>
          <p:cNvPicPr preferRelativeResize="0"/>
          <p:nvPr/>
        </p:nvPicPr>
        <p:blipFill rotWithShape="1">
          <a:blip r:embed="rId4">
            <a:alphaModFix/>
          </a:blip>
          <a:srcRect b="0" l="0" r="4285" t="0"/>
          <a:stretch/>
        </p:blipFill>
        <p:spPr>
          <a:xfrm>
            <a:off x="0" y="3451525"/>
            <a:ext cx="2831750"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4</a:t>
            </a:r>
            <a:endParaRPr/>
          </a:p>
        </p:txBody>
      </p:sp>
      <p:sp>
        <p:nvSpPr>
          <p:cNvPr id="369" name="Google Shape;369;p24"/>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Which choices from the previous question for all access plans would be chosen at the end of pass 2 of the Selinger algorithm?</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70" name="Google Shape;370;p24"/>
          <p:cNvSpPr txBox="1"/>
          <p:nvPr/>
        </p:nvSpPr>
        <p:spPr>
          <a:xfrm>
            <a:off x="729450" y="2483850"/>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FF0000"/>
                </a:solidFill>
                <a:latin typeface="Lato"/>
                <a:ea typeface="Lato"/>
                <a:cs typeface="Lato"/>
                <a:sym typeface="Lato"/>
              </a:rPr>
              <a:t>B and F </a:t>
            </a:r>
            <a:r>
              <a:rPr b="0" i="0" lang="en" sz="1300" u="none" cap="none" strike="noStrike">
                <a:solidFill>
                  <a:srgbClr val="FF0000"/>
                </a:solidFill>
                <a:latin typeface="Lato"/>
                <a:ea typeface="Lato"/>
                <a:cs typeface="Lato"/>
                <a:sym typeface="Lato"/>
              </a:rPr>
              <a:t>will be chosen because they have the lower cost for joining the two tables, and we have the assumption that our optimizer does not consider interesting orders. (Even if we did, there are no interesting orders in the other joins.)</a:t>
            </a:r>
            <a:endParaRPr b="0" i="0" sz="1400" u="none" cap="none" strike="noStrike">
              <a:solidFill>
                <a:srgbClr val="000000"/>
              </a:solidFill>
              <a:latin typeface="Lato"/>
              <a:ea typeface="Lato"/>
              <a:cs typeface="Lato"/>
              <a:sym typeface="Lato"/>
            </a:endParaRPr>
          </a:p>
        </p:txBody>
      </p:sp>
      <p:pic>
        <p:nvPicPr>
          <p:cNvPr id="371" name="Google Shape;371;p24"/>
          <p:cNvPicPr preferRelativeResize="0"/>
          <p:nvPr/>
        </p:nvPicPr>
        <p:blipFill rotWithShape="1">
          <a:blip r:embed="rId3">
            <a:alphaModFix/>
          </a:blip>
          <a:srcRect b="0" l="0" r="0" t="0"/>
          <a:stretch/>
        </p:blipFill>
        <p:spPr>
          <a:xfrm>
            <a:off x="2898738" y="3451525"/>
            <a:ext cx="6245264" cy="1656900"/>
          </a:xfrm>
          <a:prstGeom prst="rect">
            <a:avLst/>
          </a:prstGeom>
          <a:noFill/>
          <a:ln>
            <a:noFill/>
          </a:ln>
        </p:spPr>
      </p:pic>
      <p:pic>
        <p:nvPicPr>
          <p:cNvPr id="372" name="Google Shape;372;p24"/>
          <p:cNvPicPr preferRelativeResize="0"/>
          <p:nvPr/>
        </p:nvPicPr>
        <p:blipFill rotWithShape="1">
          <a:blip r:embed="rId4">
            <a:alphaModFix/>
          </a:blip>
          <a:srcRect b="0" l="0" r="4285" t="0"/>
          <a:stretch/>
        </p:blipFill>
        <p:spPr>
          <a:xfrm>
            <a:off x="0" y="3451525"/>
            <a:ext cx="2831750" cy="165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5"/>
          <p:cNvPicPr preferRelativeResize="0"/>
          <p:nvPr/>
        </p:nvPicPr>
        <p:blipFill rotWithShape="1">
          <a:blip r:embed="rId3">
            <a:alphaModFix/>
          </a:blip>
          <a:srcRect b="0" l="0" r="0" t="0"/>
          <a:stretch/>
        </p:blipFill>
        <p:spPr>
          <a:xfrm>
            <a:off x="238502" y="4323500"/>
            <a:ext cx="3049125" cy="822638"/>
          </a:xfrm>
          <a:prstGeom prst="rect">
            <a:avLst/>
          </a:prstGeom>
          <a:noFill/>
          <a:ln>
            <a:noFill/>
          </a:ln>
        </p:spPr>
      </p:pic>
      <p:sp>
        <p:nvSpPr>
          <p:cNvPr id="378" name="Google Shape;378;p2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5</a:t>
            </a:r>
            <a:endParaRPr/>
          </a:p>
        </p:txBody>
      </p:sp>
      <p:sp>
        <p:nvSpPr>
          <p:cNvPr id="379" name="Google Shape;379;p25"/>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Which plans that would be considered in pass 3?</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80" name="Google Shape;380;p25"/>
          <p:cNvSpPr txBox="1"/>
          <p:nvPr/>
        </p:nvSpPr>
        <p:spPr>
          <a:xfrm>
            <a:off x="729450" y="2152368"/>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1" i="0" lang="en" sz="1200" u="none" cap="none" strike="noStrike">
                <a:solidFill>
                  <a:srgbClr val="FF0000"/>
                </a:solidFill>
                <a:latin typeface="Lato"/>
                <a:ea typeface="Lato"/>
                <a:cs typeface="Lato"/>
                <a:sym typeface="Lato"/>
              </a:rPr>
              <a:t>F and H only. </a:t>
            </a:r>
            <a:r>
              <a:rPr b="0" i="0" lang="en" sz="1200" u="none" cap="none" strike="noStrike">
                <a:solidFill>
                  <a:srgbClr val="FF0000"/>
                </a:solidFill>
                <a:latin typeface="Lato"/>
                <a:ea typeface="Lato"/>
                <a:cs typeface="Lato"/>
                <a:sym typeface="Lato"/>
              </a:rPr>
              <a:t>A-E can be immediately discarded because they aren’t left-deep. G won’t be considered because we chose (Company ⋈ Application) in pass 2. Similarly, choice I wouldn’t be considered because we choose Application ⋈ Student in the previous pass. Choice J wouldn’t be considered because there is no join condition on Student and Company, so this is a cross-join, which we avoid since we have other options.</a:t>
            </a:r>
            <a:endParaRPr b="0" i="0" sz="1300" u="none" cap="none" strike="noStrike">
              <a:solidFill>
                <a:srgbClr val="FF0000"/>
              </a:solidFill>
              <a:latin typeface="Lato"/>
              <a:ea typeface="Lato"/>
              <a:cs typeface="Lato"/>
              <a:sym typeface="Lato"/>
            </a:endParaRPr>
          </a:p>
        </p:txBody>
      </p:sp>
      <p:pic>
        <p:nvPicPr>
          <p:cNvPr id="381" name="Google Shape;381;p25"/>
          <p:cNvPicPr preferRelativeResize="0"/>
          <p:nvPr/>
        </p:nvPicPr>
        <p:blipFill rotWithShape="1">
          <a:blip r:embed="rId4">
            <a:alphaModFix/>
          </a:blip>
          <a:srcRect b="0" l="0" r="0" t="0"/>
          <a:stretch/>
        </p:blipFill>
        <p:spPr>
          <a:xfrm>
            <a:off x="3620775" y="3678150"/>
            <a:ext cx="5523225" cy="1465350"/>
          </a:xfrm>
          <a:prstGeom prst="rect">
            <a:avLst/>
          </a:prstGeom>
          <a:noFill/>
          <a:ln>
            <a:noFill/>
          </a:ln>
        </p:spPr>
      </p:pic>
      <p:pic>
        <p:nvPicPr>
          <p:cNvPr id="382" name="Google Shape;382;p25"/>
          <p:cNvPicPr preferRelativeResize="0"/>
          <p:nvPr/>
        </p:nvPicPr>
        <p:blipFill rotWithShape="1">
          <a:blip r:embed="rId5">
            <a:alphaModFix/>
          </a:blip>
          <a:srcRect b="6699" l="0" r="0" t="0"/>
          <a:stretch/>
        </p:blipFill>
        <p:spPr>
          <a:xfrm>
            <a:off x="238502" y="3204754"/>
            <a:ext cx="3049125" cy="11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26"/>
          <p:cNvPicPr preferRelativeResize="0"/>
          <p:nvPr/>
        </p:nvPicPr>
        <p:blipFill rotWithShape="1">
          <a:blip r:embed="rId3">
            <a:alphaModFix/>
          </a:blip>
          <a:srcRect b="0" l="0" r="0" t="0"/>
          <a:stretch/>
        </p:blipFill>
        <p:spPr>
          <a:xfrm>
            <a:off x="238502" y="4323500"/>
            <a:ext cx="3049125" cy="822638"/>
          </a:xfrm>
          <a:prstGeom prst="rect">
            <a:avLst/>
          </a:prstGeom>
          <a:noFill/>
          <a:ln>
            <a:noFill/>
          </a:ln>
        </p:spPr>
      </p:pic>
      <p:sp>
        <p:nvSpPr>
          <p:cNvPr id="388" name="Google Shape;388;p2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6</a:t>
            </a:r>
            <a:endParaRPr/>
          </a:p>
        </p:txBody>
      </p:sp>
      <p:sp>
        <p:nvSpPr>
          <p:cNvPr id="389" name="Google Shape;389;p26"/>
          <p:cNvSpPr txBox="1"/>
          <p:nvPr>
            <p:ph idx="1" type="body"/>
          </p:nvPr>
        </p:nvSpPr>
        <p:spPr>
          <a:xfrm>
            <a:off x="729450" y="18502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Which choice from the previous question for all plans would be chosen at the end of pass 3?</a:t>
            </a:r>
            <a:endParaRPr/>
          </a:p>
          <a:p>
            <a:pPr indent="0" lvl="0" marL="0" rtl="0" algn="l">
              <a:lnSpc>
                <a:spcPct val="115000"/>
              </a:lnSpc>
              <a:spcBef>
                <a:spcPts val="1600"/>
              </a:spcBef>
              <a:spcAft>
                <a:spcPts val="1600"/>
              </a:spcAft>
              <a:buSzPts val="1300"/>
              <a:buNone/>
            </a:pPr>
            <a:r>
              <a:t/>
            </a:r>
            <a:endParaRPr>
              <a:solidFill>
                <a:srgbClr val="FF0000"/>
              </a:solidFill>
            </a:endParaRPr>
          </a:p>
        </p:txBody>
      </p:sp>
      <p:sp>
        <p:nvSpPr>
          <p:cNvPr id="390" name="Google Shape;390;p26"/>
          <p:cNvSpPr txBox="1"/>
          <p:nvPr/>
        </p:nvSpPr>
        <p:spPr>
          <a:xfrm>
            <a:off x="729450" y="2292640"/>
            <a:ext cx="7540800" cy="16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200"/>
              <a:buFont typeface="Arial"/>
              <a:buNone/>
            </a:pPr>
            <a:r>
              <a:rPr b="1" i="0" lang="en" sz="1200" u="none" cap="none" strike="noStrike">
                <a:solidFill>
                  <a:srgbClr val="FF0000"/>
                </a:solidFill>
                <a:latin typeface="Lato"/>
                <a:ea typeface="Lato"/>
                <a:cs typeface="Lato"/>
                <a:sym typeface="Lato"/>
              </a:rPr>
              <a:t>F, </a:t>
            </a:r>
            <a:r>
              <a:rPr b="0" i="0" lang="en" sz="1200" u="none" cap="none" strike="noStrike">
                <a:solidFill>
                  <a:srgbClr val="FF0000"/>
                </a:solidFill>
                <a:latin typeface="Lato"/>
                <a:ea typeface="Lato"/>
                <a:cs typeface="Lato"/>
                <a:sym typeface="Lato"/>
              </a:rPr>
              <a:t>since F has the lower I/O cost between F and H.</a:t>
            </a:r>
            <a:endParaRPr b="0" i="0" sz="1300" u="none" cap="none" strike="noStrike">
              <a:solidFill>
                <a:srgbClr val="FF0000"/>
              </a:solidFill>
              <a:latin typeface="Lato"/>
              <a:ea typeface="Lato"/>
              <a:cs typeface="Lato"/>
              <a:sym typeface="Lato"/>
            </a:endParaRPr>
          </a:p>
        </p:txBody>
      </p:sp>
      <p:pic>
        <p:nvPicPr>
          <p:cNvPr id="391" name="Google Shape;391;p26"/>
          <p:cNvPicPr preferRelativeResize="0"/>
          <p:nvPr/>
        </p:nvPicPr>
        <p:blipFill rotWithShape="1">
          <a:blip r:embed="rId4">
            <a:alphaModFix/>
          </a:blip>
          <a:srcRect b="0" l="0" r="0" t="0"/>
          <a:stretch/>
        </p:blipFill>
        <p:spPr>
          <a:xfrm>
            <a:off x="3620775" y="3678150"/>
            <a:ext cx="5523225" cy="1465350"/>
          </a:xfrm>
          <a:prstGeom prst="rect">
            <a:avLst/>
          </a:prstGeom>
          <a:noFill/>
          <a:ln>
            <a:noFill/>
          </a:ln>
        </p:spPr>
      </p:pic>
      <p:pic>
        <p:nvPicPr>
          <p:cNvPr id="392" name="Google Shape;392;p26"/>
          <p:cNvPicPr preferRelativeResize="0"/>
          <p:nvPr/>
        </p:nvPicPr>
        <p:blipFill rotWithShape="1">
          <a:blip r:embed="rId5">
            <a:alphaModFix/>
          </a:blip>
          <a:srcRect b="6699" l="0" r="0" t="0"/>
          <a:stretch/>
        </p:blipFill>
        <p:spPr>
          <a:xfrm>
            <a:off x="238502" y="3204754"/>
            <a:ext cx="3049125" cy="117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Query Optimization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2.1</a:t>
            </a:r>
            <a:endParaRPr/>
          </a:p>
        </p:txBody>
      </p:sp>
      <p:sp>
        <p:nvSpPr>
          <p:cNvPr id="403" name="Google Shape;403;p2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True or False:</a:t>
            </a:r>
            <a:r>
              <a:rPr lang="en"/>
              <a:t> When evaluating potential query plans, the set of left deep join plans are always guaranteed to contain the best plan</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b="1" lang="en">
                <a:solidFill>
                  <a:schemeClr val="accent3"/>
                </a:solidFill>
              </a:rPr>
              <a:t>False</a:t>
            </a:r>
            <a:r>
              <a:rPr lang="en">
                <a:solidFill>
                  <a:schemeClr val="accent3"/>
                </a:solidFill>
              </a:rPr>
              <a:t>: this is a heuristic that System R uses to shrink the search space</a:t>
            </a:r>
            <a:endParaRPr>
              <a:solidFill>
                <a:schemeClr val="accent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2.1</a:t>
            </a:r>
            <a:endParaRPr/>
          </a:p>
        </p:txBody>
      </p:sp>
      <p:sp>
        <p:nvSpPr>
          <p:cNvPr id="409" name="Google Shape;409;p2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True or False:</a:t>
            </a:r>
            <a:r>
              <a:rPr lang="en"/>
              <a:t> As a heuristic, the System R optimizer avoids cross-products if possible</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b="1" lang="en">
                <a:solidFill>
                  <a:schemeClr val="accent3"/>
                </a:solidFill>
              </a:rPr>
              <a:t>True</a:t>
            </a:r>
            <a:endParaRPr>
              <a:solidFill>
                <a:schemeClr val="accent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2.1</a:t>
            </a:r>
            <a:endParaRPr/>
          </a:p>
        </p:txBody>
      </p:sp>
      <p:sp>
        <p:nvSpPr>
          <p:cNvPr id="415" name="Google Shape;415;p3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True or False:</a:t>
            </a:r>
            <a:r>
              <a:rPr lang="en"/>
              <a:t> A plan can result in an interesting order if it involves a sort-merge join</a:t>
            </a:r>
            <a:endParaRPr/>
          </a:p>
          <a:p>
            <a:pPr indent="0" lvl="0" marL="0" rtl="0" algn="l">
              <a:lnSpc>
                <a:spcPct val="115000"/>
              </a:lnSpc>
              <a:spcBef>
                <a:spcPts val="1600"/>
              </a:spcBef>
              <a:spcAft>
                <a:spcPts val="1600"/>
              </a:spcAft>
              <a:buSzPts val="1300"/>
              <a:buNone/>
            </a:pPr>
            <a:r>
              <a:rPr b="1" lang="en">
                <a:solidFill>
                  <a:schemeClr val="accent3"/>
                </a:solidFill>
              </a:rPr>
              <a:t>True:</a:t>
            </a:r>
            <a:r>
              <a:rPr lang="en">
                <a:solidFill>
                  <a:schemeClr val="accent3"/>
                </a:solidFill>
              </a:rPr>
              <a:t> Sort-merge join leaves the joined tables in a sorted order which may be useful for future passes and/or if the query includes an ORDER BY clause</a:t>
            </a:r>
            <a:endParaRPr>
              <a:solidFill>
                <a:schemeClr val="accent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a:t>
            </a:r>
            <a:endParaRPr/>
          </a:p>
        </p:txBody>
      </p:sp>
      <p:sp>
        <p:nvSpPr>
          <p:cNvPr id="228" name="Google Shape;228;p3"/>
          <p:cNvSpPr txBox="1"/>
          <p:nvPr/>
        </p:nvSpPr>
        <p:spPr>
          <a:xfrm>
            <a:off x="653400" y="1932700"/>
            <a:ext cx="7840800" cy="3020400"/>
          </a:xfrm>
          <a:prstGeom prst="rect">
            <a:avLst/>
          </a:prstGeom>
          <a:noFill/>
          <a:ln>
            <a:noFill/>
          </a:ln>
        </p:spPr>
        <p:txBody>
          <a:bodyPr anchorCtr="0" anchor="t" bIns="91425" lIns="91425" spcFirstLastPara="1" rIns="91425" wrap="square" tIns="91425">
            <a:noAutofit/>
          </a:bodyPr>
          <a:lstStyle/>
          <a:p>
            <a:pPr indent="0" lvl="0" marL="457200" marR="0" rtl="0" algn="l">
              <a:lnSpc>
                <a:spcPct val="90000"/>
              </a:lnSpc>
              <a:spcBef>
                <a:spcPts val="0"/>
              </a:spcBef>
              <a:spcAft>
                <a:spcPts val="0"/>
              </a:spcAft>
              <a:buClr>
                <a:srgbClr val="000000"/>
              </a:buClr>
              <a:buSzPts val="1200"/>
              <a:buFont typeface="Arial"/>
              <a:buNone/>
            </a:pPr>
            <a:r>
              <a:rPr b="0" i="0" lang="en" sz="1200" u="none" cap="none" strike="noStrike">
                <a:solidFill>
                  <a:srgbClr val="3A3A3A"/>
                </a:solidFill>
                <a:latin typeface="Courier New"/>
                <a:ea typeface="Courier New"/>
                <a:cs typeface="Courier New"/>
                <a:sym typeface="Courier New"/>
              </a:rPr>
              <a:t>SELECT travelers.name, cities.name</a:t>
            </a:r>
            <a:endParaRPr b="0" i="0" sz="1200" u="none" cap="none" strike="noStrike">
              <a:solidFill>
                <a:srgbClr val="3A3A3A"/>
              </a:solidFill>
              <a:latin typeface="Courier New"/>
              <a:ea typeface="Courier New"/>
              <a:cs typeface="Courier New"/>
              <a:sym typeface="Courier New"/>
            </a:endParaRPr>
          </a:p>
          <a:p>
            <a:pPr indent="0" lvl="0" marL="457200" marR="152400" rtl="0" algn="l">
              <a:lnSpc>
                <a:spcPct val="90000"/>
              </a:lnSpc>
              <a:spcBef>
                <a:spcPts val="0"/>
              </a:spcBef>
              <a:spcAft>
                <a:spcPts val="0"/>
              </a:spcAft>
              <a:buClr>
                <a:srgbClr val="000000"/>
              </a:buClr>
              <a:buSzPts val="1200"/>
              <a:buFont typeface="Arial"/>
              <a:buNone/>
            </a:pPr>
            <a:r>
              <a:rPr b="0" i="0" lang="en" sz="1200" u="none" cap="none" strike="noStrike">
                <a:solidFill>
                  <a:srgbClr val="3A3A3A"/>
                </a:solidFill>
                <a:latin typeface="Courier New"/>
                <a:ea typeface="Courier New"/>
                <a:cs typeface="Courier New"/>
                <a:sym typeface="Courier New"/>
              </a:rPr>
              <a:t>FROM travelers left outer join cities on city_id = dest_id</a:t>
            </a:r>
            <a:endParaRPr b="0" i="0" sz="1200" u="none" cap="none" strike="noStrike">
              <a:solidFill>
                <a:srgbClr val="3A3A3A"/>
              </a:solidFill>
              <a:latin typeface="Courier New"/>
              <a:ea typeface="Courier New"/>
              <a:cs typeface="Courier New"/>
              <a:sym typeface="Courier New"/>
            </a:endParaRPr>
          </a:p>
          <a:p>
            <a:pPr indent="0" lvl="0" marL="457200" marR="152400" rtl="0" algn="l">
              <a:lnSpc>
                <a:spcPct val="90000"/>
              </a:lnSpc>
              <a:spcBef>
                <a:spcPts val="0"/>
              </a:spcBef>
              <a:spcAft>
                <a:spcPts val="0"/>
              </a:spcAft>
              <a:buClr>
                <a:srgbClr val="000000"/>
              </a:buClr>
              <a:buSzPts val="1200"/>
              <a:buFont typeface="Arial"/>
              <a:buNone/>
            </a:pPr>
            <a:r>
              <a:rPr b="0" i="0" lang="en" sz="1200" u="none" cap="none" strike="noStrike">
                <a:solidFill>
                  <a:srgbClr val="3A3A3A"/>
                </a:solidFill>
                <a:latin typeface="Courier New"/>
                <a:ea typeface="Courier New"/>
                <a:cs typeface="Courier New"/>
                <a:sym typeface="Courier New"/>
              </a:rPr>
              <a:t>WHERE cities.name == ‘Berkeley’</a:t>
            </a:r>
            <a:endParaRPr b="0" i="0" sz="1200" u="none" cap="none" strike="noStrike">
              <a:solidFill>
                <a:srgbClr val="3A3A3A"/>
              </a:solidFill>
              <a:latin typeface="Courier New"/>
              <a:ea typeface="Courier New"/>
              <a:cs typeface="Courier New"/>
              <a:sym typeface="Courier New"/>
            </a:endParaRPr>
          </a:p>
          <a:p>
            <a:pPr indent="0" lvl="0" marL="457200" marR="152400" rtl="0" algn="l">
              <a:lnSpc>
                <a:spcPct val="90000"/>
              </a:lnSpc>
              <a:spcBef>
                <a:spcPts val="0"/>
              </a:spcBef>
              <a:spcAft>
                <a:spcPts val="0"/>
              </a:spcAft>
              <a:buClr>
                <a:srgbClr val="000000"/>
              </a:buClr>
              <a:buSzPts val="1200"/>
              <a:buFont typeface="Arial"/>
              <a:buNone/>
            </a:pPr>
            <a:r>
              <a:rPr b="0" i="0" lang="en" sz="1200" u="none" cap="none" strike="noStrike">
                <a:solidFill>
                  <a:srgbClr val="3A3A3A"/>
                </a:solidFill>
                <a:latin typeface="Courier New"/>
                <a:ea typeface="Courier New"/>
                <a:cs typeface="Courier New"/>
                <a:sym typeface="Courier New"/>
              </a:rPr>
              <a:t>ORDER BY cities.name;</a:t>
            </a:r>
            <a:endParaRPr b="0" i="0" sz="1200" u="none" cap="none" strike="noStrike">
              <a:solidFill>
                <a:srgbClr val="3A3A3A"/>
              </a:solidFill>
              <a:latin typeface="Courier New"/>
              <a:ea typeface="Courier New"/>
              <a:cs typeface="Courier New"/>
              <a:sym typeface="Courier New"/>
            </a:endParaRPr>
          </a:p>
          <a:p>
            <a:pPr indent="0" lvl="0" marL="457200" marR="152400" rtl="0" algn="l">
              <a:lnSpc>
                <a:spcPct val="90000"/>
              </a:lnSpc>
              <a:spcBef>
                <a:spcPts val="0"/>
              </a:spcBef>
              <a:spcAft>
                <a:spcPts val="0"/>
              </a:spcAft>
              <a:buClr>
                <a:srgbClr val="000000"/>
              </a:buClr>
              <a:buSzPts val="1200"/>
              <a:buFont typeface="Arial"/>
              <a:buNone/>
            </a:pPr>
            <a:r>
              <a:t/>
            </a:r>
            <a:endParaRPr b="0" i="0" sz="1200" u="none" cap="none" strike="noStrike">
              <a:solidFill>
                <a:srgbClr val="3A3A3A"/>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Many different orders to  perform all these operations </a:t>
            </a:r>
            <a:endParaRPr b="0" i="0" sz="1400" u="none" cap="none" strike="noStrike">
              <a:solidFill>
                <a:srgbClr val="000000"/>
              </a:solidFill>
              <a:latin typeface="Lato"/>
              <a:ea typeface="Lato"/>
              <a:cs typeface="Lato"/>
              <a:sym typeface="Lato"/>
            </a:endParaRPr>
          </a:p>
          <a:p>
            <a:pPr indent="-317500" lvl="0" marL="457200" marR="0" rtl="0" algn="l">
              <a:lnSpc>
                <a:spcPct val="115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We use the System R optimizer (aka Selinger optimizer)</a:t>
            </a:r>
            <a:endParaRPr b="0" i="0" sz="1400" u="none" cap="none" strike="noStrike">
              <a:solidFill>
                <a:srgbClr val="000000"/>
              </a:solidFill>
              <a:latin typeface="Lato"/>
              <a:ea typeface="Lato"/>
              <a:cs typeface="Lato"/>
              <a:sym typeface="Lato"/>
            </a:endParaRPr>
          </a:p>
          <a:p>
            <a:pPr indent="-317500" lvl="0" marL="457200" marR="0" rtl="0" algn="l">
              <a:lnSpc>
                <a:spcPct val="115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Plan space: </a:t>
            </a:r>
            <a:r>
              <a:rPr b="1" i="0" lang="en" sz="1400" u="none" cap="none" strike="noStrike">
                <a:solidFill>
                  <a:srgbClr val="000000"/>
                </a:solidFill>
                <a:latin typeface="Lato"/>
                <a:ea typeface="Lato"/>
                <a:cs typeface="Lato"/>
                <a:sym typeface="Lato"/>
              </a:rPr>
              <a:t>only left-deep trees (important!), avoid cartesian products </a:t>
            </a:r>
            <a:endParaRPr b="1" i="0" sz="1400" u="none" cap="none" strike="noStrike">
              <a:solidFill>
                <a:srgbClr val="000000"/>
              </a:solidFill>
              <a:latin typeface="Lato"/>
              <a:ea typeface="Lato"/>
              <a:cs typeface="Lato"/>
              <a:sym typeface="Lato"/>
            </a:endParaRPr>
          </a:p>
          <a:p>
            <a:pPr indent="-317500" lvl="0" marL="457200" marR="0" rtl="0" algn="l">
              <a:lnSpc>
                <a:spcPct val="115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Cost estimation: We’ll only use I/O cost for this class (exclude CPU)</a:t>
            </a:r>
            <a:endParaRPr b="0" i="0" sz="1400" u="none" cap="none" strike="noStrike">
              <a:solidFill>
                <a:srgbClr val="000000"/>
              </a:solidFill>
              <a:latin typeface="Lato"/>
              <a:ea typeface="Lato"/>
              <a:cs typeface="Lato"/>
              <a:sym typeface="Lato"/>
            </a:endParaRPr>
          </a:p>
          <a:p>
            <a:pPr indent="-317500" lvl="0" marL="457200" marR="0" rtl="0" algn="l">
              <a:lnSpc>
                <a:spcPct val="115000"/>
              </a:lnSpc>
              <a:spcBef>
                <a:spcPts val="0"/>
              </a:spcBef>
              <a:spcAft>
                <a:spcPts val="0"/>
              </a:spcAft>
              <a:buClr>
                <a:srgbClr val="000000"/>
              </a:buClr>
              <a:buSzPts val="1400"/>
              <a:buFont typeface="Lato"/>
              <a:buChar char="●"/>
            </a:pPr>
            <a:r>
              <a:rPr b="0" i="0" lang="en" sz="1400" u="none" cap="none" strike="noStrike">
                <a:solidFill>
                  <a:srgbClr val="000000"/>
                </a:solidFill>
                <a:latin typeface="Lato"/>
                <a:ea typeface="Lato"/>
                <a:cs typeface="Lato"/>
                <a:sym typeface="Lato"/>
              </a:rPr>
              <a:t>Search algorithm: dynamic programming</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2.1</a:t>
            </a:r>
            <a:endParaRPr/>
          </a:p>
        </p:txBody>
      </p:sp>
      <p:sp>
        <p:nvSpPr>
          <p:cNvPr id="421" name="Google Shape;421;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True or False:</a:t>
            </a:r>
            <a:r>
              <a:rPr lang="en"/>
              <a:t> The System R algorithm is greedy because for each pass, it only keeps the lowest cost plan for each combination of tables</a:t>
            </a:r>
            <a:endParaRPr/>
          </a:p>
          <a:p>
            <a:pPr indent="0" lvl="0" marL="0" rtl="0" algn="l">
              <a:lnSpc>
                <a:spcPct val="115000"/>
              </a:lnSpc>
              <a:spcBef>
                <a:spcPts val="1600"/>
              </a:spcBef>
              <a:spcAft>
                <a:spcPts val="1600"/>
              </a:spcAft>
              <a:buSzPts val="1300"/>
              <a:buNone/>
            </a:pPr>
            <a:r>
              <a:rPr b="1" lang="en">
                <a:solidFill>
                  <a:schemeClr val="accent3"/>
                </a:solidFill>
              </a:rPr>
              <a:t>False</a:t>
            </a:r>
            <a:r>
              <a:rPr lang="en">
                <a:solidFill>
                  <a:schemeClr val="accent3"/>
                </a:solidFill>
              </a:rPr>
              <a:t>: it is not greedy because it keeps track of interesting orders which may not be the lowest cost plan, but may result in a lower cost plan in future passes (hence the use of dynamic programming)</a:t>
            </a:r>
            <a:endParaRPr>
              <a:solidFill>
                <a:schemeClr val="accent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27" name="Google Shape;427;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28" name="Google Shape;428;p32"/>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29" name="Google Shape;429;p32"/>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35" name="Google Shape;435;p3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36" name="Google Shape;436;p33"/>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37" name="Google Shape;437;p33"/>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
        <p:nvSpPr>
          <p:cNvPr id="438" name="Google Shape;438;p33"/>
          <p:cNvSpPr txBox="1"/>
          <p:nvPr/>
        </p:nvSpPr>
        <p:spPr>
          <a:xfrm>
            <a:off x="4017650" y="3407725"/>
            <a:ext cx="4560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F.to_id = C.id</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50k tuples in City table, C.id is a PK and F.to_id is an FK, so there are 50k unique values of each. Apply formula (1 / MAX(nkeys(tab1), nkeys(tab2)))</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1 / MAX(50k, 50k) = </a:t>
            </a:r>
            <a:r>
              <a:rPr b="1" i="0" lang="en" sz="1400" u="none" cap="none" strike="noStrike">
                <a:solidFill>
                  <a:schemeClr val="accent3"/>
                </a:solidFill>
                <a:latin typeface="Arial"/>
                <a:ea typeface="Arial"/>
                <a:cs typeface="Arial"/>
                <a:sym typeface="Arial"/>
              </a:rPr>
              <a:t>1 / 50000</a:t>
            </a:r>
            <a:endParaRPr b="1" i="0" sz="1400" u="none" cap="none" strike="noStrike">
              <a:solidFill>
                <a:schemeClr val="accent3"/>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44" name="Google Shape;444;p3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45" name="Google Shape;445;p34"/>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46" name="Google Shape;446;p34"/>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
        <p:nvSpPr>
          <p:cNvPr id="447" name="Google Shape;447;p34"/>
          <p:cNvSpPr txBox="1"/>
          <p:nvPr/>
        </p:nvSpPr>
        <p:spPr>
          <a:xfrm>
            <a:off x="4017650" y="3407725"/>
            <a:ext cx="4560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F.aid = A.aid</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5k tuples in Airline table, A.aid is PK, F.aid is FK so there are 5k values of each. Apply same formula as before:</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1 / MAX(5k, 5k) = </a:t>
            </a:r>
            <a:r>
              <a:rPr b="1" i="0" lang="en" sz="1400" u="none" cap="none" strike="noStrike">
                <a:solidFill>
                  <a:schemeClr val="accent3"/>
                </a:solidFill>
                <a:latin typeface="Arial"/>
                <a:ea typeface="Arial"/>
                <a:cs typeface="Arial"/>
                <a:sym typeface="Arial"/>
              </a:rPr>
              <a:t>1 / 5000</a:t>
            </a:r>
            <a:endParaRPr b="1" i="0" sz="1400" u="none" cap="none" strike="noStrike">
              <a:solidFill>
                <a:schemeClr val="accent3"/>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53" name="Google Shape;453;p3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54" name="Google Shape;454;p35"/>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55" name="Google Shape;455;p35"/>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
        <p:nvSpPr>
          <p:cNvPr id="456" name="Google Shape;456;p35"/>
          <p:cNvSpPr txBox="1"/>
          <p:nvPr/>
        </p:nvSpPr>
        <p:spPr>
          <a:xfrm>
            <a:off x="4017650" y="3407725"/>
            <a:ext cx="48933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F.aid &gt;= 2500</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5k values of F.aid (it is a PK for table of 5k tuples); values are 1-5000, so we can apply adjusted “&gt;=” formula:</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(High(col)-value)/(High(col)-Low(col) + 1) + 1/High(col)</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(5000 - 2500)/(5000-1+1) + 1/5000</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a:t>
            </a:r>
            <a:r>
              <a:rPr b="1" i="0" lang="en" sz="1400" u="none" cap="none" strike="noStrike">
                <a:solidFill>
                  <a:schemeClr val="accent3"/>
                </a:solidFill>
                <a:latin typeface="Arial"/>
                <a:ea typeface="Arial"/>
                <a:cs typeface="Arial"/>
                <a:sym typeface="Arial"/>
              </a:rPr>
              <a:t>2501/5000</a:t>
            </a:r>
            <a:endParaRPr b="0" i="0" sz="1400" u="none" cap="none" strike="noStrike">
              <a:solidFill>
                <a:schemeClr val="accent3"/>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62" name="Google Shape;462;p3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63" name="Google Shape;463;p36"/>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64" name="Google Shape;464;p36"/>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
        <p:nvSpPr>
          <p:cNvPr id="465" name="Google Shape;465;p36"/>
          <p:cNvSpPr txBox="1"/>
          <p:nvPr/>
        </p:nvSpPr>
        <p:spPr>
          <a:xfrm>
            <a:off x="4017650" y="3407725"/>
            <a:ext cx="4560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C.population &gt; 5e6</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Use range given in description of City table and apply formula for “&gt;”:</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(High(col)-value)/(High(col)-Low(col) + 1) + 1/High(col)</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(8e6 - 5e6)/(8e6-1e6 + 1)</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a:t>
            </a:r>
            <a:r>
              <a:rPr b="1" i="0" lang="en" sz="1400" u="none" cap="none" strike="noStrike">
                <a:solidFill>
                  <a:schemeClr val="accent3"/>
                </a:solidFill>
                <a:latin typeface="Arial"/>
                <a:ea typeface="Arial"/>
                <a:cs typeface="Arial"/>
                <a:sym typeface="Arial"/>
              </a:rPr>
              <a:t>3e6/(7e6 + 1)</a:t>
            </a:r>
            <a:endParaRPr b="1"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3000000/7000001</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2.2</a:t>
            </a:r>
            <a:endParaRPr/>
          </a:p>
        </p:txBody>
      </p:sp>
      <p:sp>
        <p:nvSpPr>
          <p:cNvPr id="471" name="Google Shape;471;p3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endParaRPr/>
          </a:p>
          <a:p>
            <a:pPr indent="0" lvl="0" marL="0" rtl="0" algn="l">
              <a:lnSpc>
                <a:spcPct val="115000"/>
              </a:lnSpc>
              <a:spcBef>
                <a:spcPts val="1600"/>
              </a:spcBef>
              <a:spcAft>
                <a:spcPts val="0"/>
              </a:spcAft>
              <a:buSzPts val="1300"/>
              <a:buNone/>
            </a:pPr>
            <a:r>
              <a:rPr lang="en"/>
              <a:t>What is the selectivity of each predicate in the WHERE clause of the following query?</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72" name="Google Shape;472;p37"/>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73" name="Google Shape;473;p37"/>
          <p:cNvPicPr preferRelativeResize="0"/>
          <p:nvPr/>
        </p:nvPicPr>
        <p:blipFill rotWithShape="1">
          <a:blip r:embed="rId4">
            <a:alphaModFix/>
          </a:blip>
          <a:srcRect b="0" l="0" r="0" t="0"/>
          <a:stretch/>
        </p:blipFill>
        <p:spPr>
          <a:xfrm>
            <a:off x="809925" y="3200976"/>
            <a:ext cx="2913124" cy="1425624"/>
          </a:xfrm>
          <a:prstGeom prst="rect">
            <a:avLst/>
          </a:prstGeom>
          <a:noFill/>
          <a:ln>
            <a:noFill/>
          </a:ln>
        </p:spPr>
      </p:pic>
      <p:sp>
        <p:nvSpPr>
          <p:cNvPr id="474" name="Google Shape;474;p37"/>
          <p:cNvSpPr txBox="1"/>
          <p:nvPr/>
        </p:nvSpPr>
        <p:spPr>
          <a:xfrm>
            <a:off x="4017650" y="3407725"/>
            <a:ext cx="4560000" cy="121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Courier New"/>
                <a:ea typeface="Courier New"/>
                <a:cs typeface="Courier New"/>
                <a:sym typeface="Courier New"/>
              </a:rPr>
              <a:t>C.state = ‘California’</a:t>
            </a:r>
            <a:endParaRPr b="1" i="0" sz="14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There are 50 states, so</a:t>
            </a:r>
            <a:endParaRPr b="0"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Arial"/>
                <a:ea typeface="Arial"/>
                <a:cs typeface="Arial"/>
                <a:sym typeface="Arial"/>
              </a:rPr>
              <a:t>= </a:t>
            </a:r>
            <a:r>
              <a:rPr b="1" i="0" lang="en" sz="1400" u="none" cap="none" strike="noStrike">
                <a:solidFill>
                  <a:schemeClr val="accent3"/>
                </a:solidFill>
                <a:latin typeface="Arial"/>
                <a:ea typeface="Arial"/>
                <a:cs typeface="Arial"/>
                <a:sym typeface="Arial"/>
              </a:rPr>
              <a:t>1/50</a:t>
            </a:r>
            <a:endParaRPr b="1" i="0" sz="1400" u="none" cap="none" strike="noStrike">
              <a:solidFill>
                <a:schemeClr val="accent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2.3</a:t>
            </a:r>
            <a:endParaRPr/>
          </a:p>
        </p:txBody>
      </p:sp>
      <p:sp>
        <p:nvSpPr>
          <p:cNvPr id="480" name="Google Shape;480;p38"/>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br>
              <a:rPr lang="en"/>
            </a:br>
            <a:r>
              <a:rPr lang="en"/>
              <a:t>		    (c) Optimizer hasn’t discarded rows</a:t>
            </a:r>
            <a:br>
              <a:rPr lang="en"/>
            </a:br>
            <a:r>
              <a:rPr lang="en"/>
              <a:t>		    (d) B+ trees are of height 2</a:t>
            </a:r>
            <a:endParaRPr/>
          </a:p>
          <a:p>
            <a:pPr indent="0" lvl="0" marL="0" rtl="0" algn="l">
              <a:lnSpc>
                <a:spcPct val="115000"/>
              </a:lnSpc>
              <a:spcBef>
                <a:spcPts val="1600"/>
              </a:spcBef>
              <a:spcAft>
                <a:spcPts val="0"/>
              </a:spcAft>
              <a:buSzPts val="1300"/>
              <a:buNone/>
            </a:pPr>
            <a:r>
              <a:rPr lang="en"/>
              <a:t>Fill in each blank in the dynamic programming table for a System R Pass 1</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81" name="Google Shape;481;p38"/>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82" name="Google Shape;482;p38"/>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483" name="Google Shape;483;p38"/>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484" name="Google Shape;484;p38"/>
          <p:cNvSpPr/>
          <p:nvPr/>
        </p:nvSpPr>
        <p:spPr>
          <a:xfrm>
            <a:off x="6377750" y="440137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8"/>
          <p:cNvSpPr/>
          <p:nvPr/>
        </p:nvSpPr>
        <p:spPr>
          <a:xfrm>
            <a:off x="6377750"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8"/>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8"/>
          <p:cNvSpPr/>
          <p:nvPr/>
        </p:nvSpPr>
        <p:spPr>
          <a:xfrm>
            <a:off x="7685977" y="440137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8"/>
          <p:cNvSpPr/>
          <p:nvPr/>
        </p:nvSpPr>
        <p:spPr>
          <a:xfrm>
            <a:off x="7692390" y="411581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8"/>
          <p:cNvSpPr/>
          <p:nvPr/>
        </p:nvSpPr>
        <p:spPr>
          <a:xfrm>
            <a:off x="6371337" y="411581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2.3</a:t>
            </a:r>
            <a:endParaRPr/>
          </a:p>
        </p:txBody>
      </p:sp>
      <p:sp>
        <p:nvSpPr>
          <p:cNvPr id="495" name="Google Shape;495;p39"/>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br>
              <a:rPr lang="en"/>
            </a:br>
            <a:r>
              <a:rPr lang="en"/>
              <a:t>		    (c) Optimizer hasn’t discarded rows</a:t>
            </a:r>
            <a:br>
              <a:rPr lang="en"/>
            </a:br>
            <a:r>
              <a:rPr lang="en"/>
              <a:t>		    (d) B+ trees are of height 2</a:t>
            </a:r>
            <a:endParaRPr/>
          </a:p>
          <a:p>
            <a:pPr indent="0" lvl="0" marL="0" rtl="0" algn="l">
              <a:lnSpc>
                <a:spcPct val="115000"/>
              </a:lnSpc>
              <a:spcBef>
                <a:spcPts val="1600"/>
              </a:spcBef>
              <a:spcAft>
                <a:spcPts val="0"/>
              </a:spcAft>
              <a:buSzPts val="1300"/>
              <a:buNone/>
            </a:pPr>
            <a:r>
              <a:rPr lang="en"/>
              <a:t>Fill in each blank in the dynamic programming table for a System R Pass 1</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496" name="Google Shape;496;p39"/>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497" name="Google Shape;497;p39"/>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498" name="Google Shape;498;p39"/>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499" name="Google Shape;499;p39"/>
          <p:cNvSpPr/>
          <p:nvPr/>
        </p:nvSpPr>
        <p:spPr>
          <a:xfrm>
            <a:off x="6377750" y="440137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9"/>
          <p:cNvSpPr/>
          <p:nvPr/>
        </p:nvSpPr>
        <p:spPr>
          <a:xfrm>
            <a:off x="6377750"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9"/>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9"/>
          <p:cNvSpPr/>
          <p:nvPr/>
        </p:nvSpPr>
        <p:spPr>
          <a:xfrm>
            <a:off x="7685977" y="4401372"/>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9"/>
          <p:cNvSpPr txBox="1"/>
          <p:nvPr/>
        </p:nvSpPr>
        <p:spPr>
          <a:xfrm>
            <a:off x="1311975" y="2420075"/>
            <a:ext cx="7688700" cy="1064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2 I/Os (read root, inner page of index)</a:t>
            </a:r>
            <a:endParaRPr b="0" i="0" sz="1400" u="none" cap="none" strike="noStrike">
              <a:solidFill>
                <a:schemeClr val="accent3"/>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 (20 + 100k) (read 20 pg of index,  100k reads for unclustered)</a:t>
            </a:r>
            <a:endParaRPr b="0" i="0" sz="1400" u="none" cap="none" strike="noStrike">
              <a:solidFill>
                <a:schemeClr val="accent3"/>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 &lt;selectivity factor for F.aid &gt;= 2500 (R3)</a:t>
            </a:r>
            <a:endParaRPr b="0" i="0" sz="1400" u="none" cap="none" strike="noStrike">
              <a:solidFill>
                <a:schemeClr val="accent3"/>
              </a:solidFill>
              <a:latin typeface="Lato"/>
              <a:ea typeface="Lato"/>
              <a:cs typeface="Lato"/>
              <a:sym typeface="Lato"/>
            </a:endParaRPr>
          </a:p>
        </p:txBody>
      </p:sp>
      <p:sp>
        <p:nvSpPr>
          <p:cNvPr id="504" name="Google Shape;504;p39"/>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0"/>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2.3</a:t>
            </a:r>
            <a:endParaRPr/>
          </a:p>
        </p:txBody>
      </p:sp>
      <p:sp>
        <p:nvSpPr>
          <p:cNvPr id="510" name="Google Shape;510;p40"/>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br>
              <a:rPr lang="en"/>
            </a:br>
            <a:r>
              <a:rPr lang="en"/>
              <a:t>		    (c) Optimizer hasn’t discarded rows</a:t>
            </a:r>
            <a:br>
              <a:rPr lang="en"/>
            </a:br>
            <a:r>
              <a:rPr lang="en"/>
              <a:t>		    (d) B+ trees are of height 2</a:t>
            </a:r>
            <a:endParaRPr/>
          </a:p>
          <a:p>
            <a:pPr indent="0" lvl="0" marL="0" rtl="0" algn="l">
              <a:lnSpc>
                <a:spcPct val="115000"/>
              </a:lnSpc>
              <a:spcBef>
                <a:spcPts val="1600"/>
              </a:spcBef>
              <a:spcAft>
                <a:spcPts val="0"/>
              </a:spcAft>
              <a:buSzPts val="1300"/>
              <a:buNone/>
            </a:pPr>
            <a:r>
              <a:rPr lang="en"/>
              <a:t>Fill in each blank in the dynamic programming table for a System R Pass 1</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511" name="Google Shape;511;p40"/>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12" name="Google Shape;512;p40"/>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13" name="Google Shape;513;p40"/>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14" name="Google Shape;514;p40"/>
          <p:cNvSpPr/>
          <p:nvPr/>
        </p:nvSpPr>
        <p:spPr>
          <a:xfrm>
            <a:off x="6377750"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40"/>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0"/>
          <p:cNvSpPr txBox="1"/>
          <p:nvPr/>
        </p:nvSpPr>
        <p:spPr>
          <a:xfrm>
            <a:off x="1311975" y="2420075"/>
            <a:ext cx="7688700" cy="1064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20 I/Os (no index used, just read the pages)</a:t>
            </a:r>
            <a:endParaRPr b="0" i="0" sz="1400" u="none" cap="none" strike="noStrike">
              <a:solidFill>
                <a:schemeClr val="accent3"/>
              </a:solidFill>
              <a:latin typeface="Lato"/>
              <a:ea typeface="Lato"/>
              <a:cs typeface="Lato"/>
              <a:sym typeface="Lato"/>
            </a:endParaRPr>
          </a:p>
        </p:txBody>
      </p:sp>
      <p:sp>
        <p:nvSpPr>
          <p:cNvPr id="517" name="Google Shape;517;p40"/>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Selectivity Estimation</a:t>
            </a:r>
            <a:endParaRPr sz="3000"/>
          </a:p>
        </p:txBody>
      </p:sp>
      <p:sp>
        <p:nvSpPr>
          <p:cNvPr id="234" name="Google Shape;234;p4"/>
          <p:cNvSpPr txBox="1"/>
          <p:nvPr>
            <p:ph idx="1" type="body"/>
          </p:nvPr>
        </p:nvSpPr>
        <p:spPr>
          <a:xfrm>
            <a:off x="311700" y="1152475"/>
            <a:ext cx="85206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Proxima Nova"/>
              <a:buChar char="●"/>
            </a:pPr>
            <a:r>
              <a:rPr lang="en" sz="2400">
                <a:solidFill>
                  <a:schemeClr val="dk1"/>
                </a:solidFill>
              </a:rPr>
              <a:t>To estimate the cost of a query, add up the estimated costs of each operator in the query</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Need to know the size of the </a:t>
            </a:r>
            <a:r>
              <a:rPr b="1" lang="en" sz="2400">
                <a:solidFill>
                  <a:schemeClr val="accent5"/>
                </a:solidFill>
              </a:rPr>
              <a:t>intermediate relations </a:t>
            </a:r>
            <a:r>
              <a:rPr lang="en" sz="2400">
                <a:solidFill>
                  <a:schemeClr val="dk1"/>
                </a:solidFill>
              </a:rPr>
              <a:t>(generated from one operator and passed into another) </a:t>
            </a:r>
            <a:endParaRPr sz="2400">
              <a:solidFill>
                <a:schemeClr val="dk1"/>
              </a:solidFill>
            </a:endParaRPr>
          </a:p>
          <a:p>
            <a:pPr indent="-381000" lvl="2" marL="1371600" marR="0" rtl="0" algn="l">
              <a:lnSpc>
                <a:spcPct val="115000"/>
              </a:lnSpc>
              <a:spcBef>
                <a:spcPts val="0"/>
              </a:spcBef>
              <a:spcAft>
                <a:spcPts val="0"/>
              </a:spcAft>
              <a:buClr>
                <a:schemeClr val="dk1"/>
              </a:buClr>
              <a:buSzPts val="2400"/>
              <a:buChar char="■"/>
            </a:pPr>
            <a:r>
              <a:rPr lang="en" sz="2400">
                <a:solidFill>
                  <a:schemeClr val="dk1"/>
                </a:solidFill>
              </a:rPr>
              <a:t>Need to know the </a:t>
            </a:r>
            <a:r>
              <a:rPr b="1" lang="en" sz="2400">
                <a:solidFill>
                  <a:schemeClr val="accent5"/>
                </a:solidFill>
              </a:rPr>
              <a:t>selectivity</a:t>
            </a:r>
            <a:r>
              <a:rPr lang="en" sz="2400">
                <a:solidFill>
                  <a:schemeClr val="dk1"/>
                </a:solidFill>
              </a:rPr>
              <a:t> of predicates - what % of tuples are selected by a predicate</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 sz="2400">
                <a:solidFill>
                  <a:schemeClr val="dk1"/>
                </a:solidFill>
              </a:rPr>
              <a:t>These are all estimates: if we don’t know, we make up a value for it (selectivity = 1/10)</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 sz="2400">
                <a:solidFill>
                  <a:schemeClr val="dk1"/>
                </a:solidFill>
              </a:rPr>
              <a:t>System R assume uniform and indep. distribution of values</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2.3</a:t>
            </a:r>
            <a:endParaRPr/>
          </a:p>
        </p:txBody>
      </p:sp>
      <p:sp>
        <p:nvSpPr>
          <p:cNvPr id="523" name="Google Shape;523;p4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Assuming that </a:t>
            </a:r>
            <a:r>
              <a:rPr lang="en"/>
              <a:t>(a) System R assumptions about uniformity and independence from lecture hold, and </a:t>
            </a:r>
            <a:br>
              <a:rPr lang="en"/>
            </a:br>
            <a:r>
              <a:rPr lang="en"/>
              <a:t>		    (b) Primary key IDs are sequential, starting from 1</a:t>
            </a:r>
            <a:br>
              <a:rPr lang="en"/>
            </a:br>
            <a:r>
              <a:rPr lang="en"/>
              <a:t>		    (c) Optimizer hasn’t discarded rows</a:t>
            </a:r>
            <a:br>
              <a:rPr lang="en"/>
            </a:br>
            <a:r>
              <a:rPr lang="en"/>
              <a:t>		    (d) B+ trees are of height 2</a:t>
            </a:r>
            <a:endParaRPr/>
          </a:p>
          <a:p>
            <a:pPr indent="0" lvl="0" marL="0" rtl="0" algn="l">
              <a:lnSpc>
                <a:spcPct val="115000"/>
              </a:lnSpc>
              <a:spcBef>
                <a:spcPts val="1600"/>
              </a:spcBef>
              <a:spcAft>
                <a:spcPts val="0"/>
              </a:spcAft>
              <a:buSzPts val="1300"/>
              <a:buNone/>
            </a:pPr>
            <a:r>
              <a:rPr lang="en"/>
              <a:t>Fill in each blank in the dynamic programming table for a System R Pass 1</a:t>
            </a:r>
            <a:endParaRPr/>
          </a:p>
          <a:p>
            <a:pPr indent="0" lvl="0" marL="0" rtl="0" algn="l">
              <a:lnSpc>
                <a:spcPct val="115000"/>
              </a:lnSpc>
              <a:spcBef>
                <a:spcPts val="1600"/>
              </a:spcBef>
              <a:spcAft>
                <a:spcPts val="1600"/>
              </a:spcAft>
              <a:buSzPts val="1300"/>
              <a:buNone/>
            </a:pPr>
            <a:r>
              <a:t/>
            </a:r>
            <a:endParaRPr>
              <a:solidFill>
                <a:schemeClr val="accent3"/>
              </a:solidFill>
            </a:endParaRPr>
          </a:p>
        </p:txBody>
      </p:sp>
      <p:pic>
        <p:nvPicPr>
          <p:cNvPr id="524" name="Google Shape;524;p41"/>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25" name="Google Shape;525;p41"/>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26" name="Google Shape;526;p41"/>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27" name="Google Shape;527;p41"/>
          <p:cNvSpPr txBox="1"/>
          <p:nvPr/>
        </p:nvSpPr>
        <p:spPr>
          <a:xfrm>
            <a:off x="1311975" y="2420075"/>
            <a:ext cx="7688700" cy="1064700"/>
          </a:xfrm>
          <a:prstGeom prst="rect">
            <a:avLst/>
          </a:prstGeom>
          <a:solidFill>
            <a:srgbClr val="EFEFE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2 I/Os (read root, inner node of index)</a:t>
            </a:r>
            <a:endParaRPr b="0" i="0" sz="1400" u="none" cap="none" strike="noStrike">
              <a:solidFill>
                <a:schemeClr val="accent3"/>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 (10 + 20) (read 10 pages of index, 20 pages of data)</a:t>
            </a:r>
            <a:endParaRPr b="0" i="0" sz="1400" u="none" cap="none" strike="noStrike">
              <a:solidFill>
                <a:schemeClr val="accent3"/>
              </a:solidFill>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3"/>
                </a:solidFill>
                <a:latin typeface="Lato"/>
                <a:ea typeface="Lato"/>
                <a:cs typeface="Lato"/>
                <a:sym typeface="Lato"/>
              </a:rPr>
              <a:t>* &lt;selectivity factor for C.population &gt; 5e6&gt;</a:t>
            </a:r>
            <a:endParaRPr b="0" i="0" sz="1400" u="none" cap="none" strike="noStrike">
              <a:solidFill>
                <a:schemeClr val="accent3"/>
              </a:solidFill>
              <a:latin typeface="Lato"/>
              <a:ea typeface="Lato"/>
              <a:cs typeface="Lato"/>
              <a:sym typeface="Lato"/>
            </a:endParaRPr>
          </a:p>
        </p:txBody>
      </p:sp>
      <p:sp>
        <p:nvSpPr>
          <p:cNvPr id="528" name="Google Shape;528;p41"/>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
        <p:nvSpPr>
          <p:cNvPr id="529" name="Google Shape;529;p41"/>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15</a:t>
            </a:r>
            <a:endParaRPr b="1" i="0" sz="1000" u="none" cap="none" strike="noStrike">
              <a:solidFill>
                <a:schemeClr val="accent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2.4</a:t>
            </a:r>
            <a:endParaRPr/>
          </a:p>
        </p:txBody>
      </p:sp>
      <p:sp>
        <p:nvSpPr>
          <p:cNvPr id="535" name="Google Shape;535;p4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After pass 2</a:t>
            </a:r>
            <a:r>
              <a:rPr lang="en"/>
              <a:t>, which of the following plans could be in the dynamic programming table?</a:t>
            </a:r>
            <a:endParaRPr/>
          </a:p>
          <a:p>
            <a:pPr indent="-311150" lvl="0" marL="457200" rtl="0" algn="l">
              <a:lnSpc>
                <a:spcPct val="115000"/>
              </a:lnSpc>
              <a:spcBef>
                <a:spcPts val="1600"/>
              </a:spcBef>
              <a:spcAft>
                <a:spcPts val="0"/>
              </a:spcAft>
              <a:buSzPts val="1300"/>
              <a:buAutoNum type="arabicParenR"/>
            </a:pPr>
            <a:r>
              <a:rPr lang="en"/>
              <a:t>City [Index(III)] JOIN Airline [File scan]</a:t>
            </a:r>
            <a:endParaRPr/>
          </a:p>
          <a:p>
            <a:pPr indent="-311150" lvl="0" marL="457200" rtl="0" algn="l">
              <a:lnSpc>
                <a:spcPct val="115000"/>
              </a:lnSpc>
              <a:spcBef>
                <a:spcPts val="0"/>
              </a:spcBef>
              <a:spcAft>
                <a:spcPts val="0"/>
              </a:spcAft>
              <a:buSzPts val="1300"/>
              <a:buAutoNum type="arabicParenR"/>
            </a:pPr>
            <a:r>
              <a:rPr lang="en"/>
              <a:t>City [Index(III)] JOIN Flight [Index(I)]</a:t>
            </a:r>
            <a:endParaRPr/>
          </a:p>
          <a:p>
            <a:pPr indent="-311150" lvl="0" marL="457200" rtl="0" algn="l">
              <a:lnSpc>
                <a:spcPct val="115000"/>
              </a:lnSpc>
              <a:spcBef>
                <a:spcPts val="0"/>
              </a:spcBef>
              <a:spcAft>
                <a:spcPts val="0"/>
              </a:spcAft>
              <a:buSzPts val="1300"/>
              <a:buAutoNum type="arabicParenR"/>
            </a:pPr>
            <a:r>
              <a:rPr lang="en"/>
              <a:t>Flight [Index(II)] JOIN City [Index(III)]</a:t>
            </a:r>
            <a:endParaRPr/>
          </a:p>
        </p:txBody>
      </p:sp>
      <p:pic>
        <p:nvPicPr>
          <p:cNvPr id="536" name="Google Shape;536;p42"/>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37" name="Google Shape;537;p42"/>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38" name="Google Shape;538;p42"/>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39" name="Google Shape;539;p42"/>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15</a:t>
            </a:r>
            <a:endParaRPr b="1" i="0" sz="1000" u="none" cap="none" strike="noStrike">
              <a:solidFill>
                <a:schemeClr val="accent3"/>
              </a:solidFill>
              <a:latin typeface="Arial"/>
              <a:ea typeface="Arial"/>
              <a:cs typeface="Arial"/>
              <a:sym typeface="Arial"/>
            </a:endParaRPr>
          </a:p>
        </p:txBody>
      </p:sp>
      <p:sp>
        <p:nvSpPr>
          <p:cNvPr id="540" name="Google Shape;540;p42"/>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2.4</a:t>
            </a:r>
            <a:endParaRPr/>
          </a:p>
        </p:txBody>
      </p:sp>
      <p:sp>
        <p:nvSpPr>
          <p:cNvPr id="546" name="Google Shape;546;p43"/>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After pass 2</a:t>
            </a:r>
            <a:r>
              <a:rPr lang="en"/>
              <a:t>, which of the following plans could be in the dynamic programming table?</a:t>
            </a:r>
            <a:endParaRPr/>
          </a:p>
          <a:p>
            <a:pPr indent="-311150" lvl="0" marL="457200" rtl="0" algn="l">
              <a:lnSpc>
                <a:spcPct val="115000"/>
              </a:lnSpc>
              <a:spcBef>
                <a:spcPts val="1600"/>
              </a:spcBef>
              <a:spcAft>
                <a:spcPts val="0"/>
              </a:spcAft>
              <a:buSzPts val="1300"/>
              <a:buAutoNum type="arabicParenR"/>
            </a:pPr>
            <a:r>
              <a:rPr lang="en"/>
              <a:t>City [Index(III)] JOIN Airline [File scan] </a:t>
            </a:r>
            <a:r>
              <a:rPr b="1" lang="en" sz="1200">
                <a:solidFill>
                  <a:schemeClr val="accent3"/>
                </a:solidFill>
              </a:rPr>
              <a:t>No</a:t>
            </a:r>
            <a:r>
              <a:rPr lang="en" sz="1200">
                <a:solidFill>
                  <a:schemeClr val="accent3"/>
                </a:solidFill>
              </a:rPr>
              <a:t>: no condition joins City, Airline so this would be a cross product</a:t>
            </a:r>
            <a:endParaRPr sz="1200">
              <a:solidFill>
                <a:schemeClr val="accent3"/>
              </a:solidFill>
            </a:endParaRPr>
          </a:p>
          <a:p>
            <a:pPr indent="-311150" lvl="0" marL="457200" rtl="0" algn="l">
              <a:lnSpc>
                <a:spcPct val="115000"/>
              </a:lnSpc>
              <a:spcBef>
                <a:spcPts val="0"/>
              </a:spcBef>
              <a:spcAft>
                <a:spcPts val="0"/>
              </a:spcAft>
              <a:buSzPts val="1300"/>
              <a:buAutoNum type="arabicParenR"/>
            </a:pPr>
            <a:r>
              <a:rPr lang="en"/>
              <a:t>City [Index(III)] JOIN Flight [Index(I)]</a:t>
            </a:r>
            <a:endParaRPr/>
          </a:p>
          <a:p>
            <a:pPr indent="-311150" lvl="0" marL="457200" rtl="0" algn="l">
              <a:lnSpc>
                <a:spcPct val="115000"/>
              </a:lnSpc>
              <a:spcBef>
                <a:spcPts val="0"/>
              </a:spcBef>
              <a:spcAft>
                <a:spcPts val="0"/>
              </a:spcAft>
              <a:buSzPts val="1300"/>
              <a:buAutoNum type="arabicParenR"/>
            </a:pPr>
            <a:r>
              <a:rPr lang="en"/>
              <a:t>Flight [Index(II)] JOIN City [Index(III)]</a:t>
            </a:r>
            <a:endParaRPr/>
          </a:p>
        </p:txBody>
      </p:sp>
      <p:pic>
        <p:nvPicPr>
          <p:cNvPr id="547" name="Google Shape;547;p43"/>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48" name="Google Shape;548;p43"/>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49" name="Google Shape;549;p43"/>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50" name="Google Shape;550;p43"/>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15</a:t>
            </a:r>
            <a:endParaRPr b="1" i="0" sz="1000" u="none" cap="none" strike="noStrike">
              <a:solidFill>
                <a:schemeClr val="accent3"/>
              </a:solidFill>
              <a:latin typeface="Arial"/>
              <a:ea typeface="Arial"/>
              <a:cs typeface="Arial"/>
              <a:sym typeface="Arial"/>
            </a:endParaRPr>
          </a:p>
        </p:txBody>
      </p:sp>
      <p:sp>
        <p:nvSpPr>
          <p:cNvPr id="551" name="Google Shape;551;p43"/>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2.4</a:t>
            </a:r>
            <a:endParaRPr/>
          </a:p>
        </p:txBody>
      </p:sp>
      <p:sp>
        <p:nvSpPr>
          <p:cNvPr id="557" name="Google Shape;557;p44"/>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After pass 2</a:t>
            </a:r>
            <a:r>
              <a:rPr lang="en"/>
              <a:t>, which of the following plans could be in the dynamic programming table?</a:t>
            </a:r>
            <a:endParaRPr/>
          </a:p>
          <a:p>
            <a:pPr indent="-311150" lvl="0" marL="457200" rtl="0" algn="l">
              <a:lnSpc>
                <a:spcPct val="115000"/>
              </a:lnSpc>
              <a:spcBef>
                <a:spcPts val="1600"/>
              </a:spcBef>
              <a:spcAft>
                <a:spcPts val="0"/>
              </a:spcAft>
              <a:buSzPts val="1300"/>
              <a:buAutoNum type="arabicParenR"/>
            </a:pPr>
            <a:r>
              <a:rPr lang="en"/>
              <a:t>City [Index(III)] JOIN Airline [File scan] </a:t>
            </a:r>
            <a:r>
              <a:rPr b="1" lang="en" sz="1200">
                <a:solidFill>
                  <a:schemeClr val="accent3"/>
                </a:solidFill>
              </a:rPr>
              <a:t>No</a:t>
            </a:r>
            <a:r>
              <a:rPr lang="en" sz="1200">
                <a:solidFill>
                  <a:schemeClr val="accent3"/>
                </a:solidFill>
              </a:rPr>
              <a:t>: </a:t>
            </a:r>
            <a:r>
              <a:rPr lang="en" sz="1000">
                <a:solidFill>
                  <a:schemeClr val="accent3"/>
                </a:solidFill>
              </a:rPr>
              <a:t>no condition joins City, Airline so this would be a cross product</a:t>
            </a:r>
            <a:endParaRPr sz="1000">
              <a:solidFill>
                <a:schemeClr val="accent3"/>
              </a:solidFill>
            </a:endParaRPr>
          </a:p>
          <a:p>
            <a:pPr indent="-311150" lvl="0" marL="457200" rtl="0" algn="l">
              <a:lnSpc>
                <a:spcPct val="115000"/>
              </a:lnSpc>
              <a:spcBef>
                <a:spcPts val="0"/>
              </a:spcBef>
              <a:spcAft>
                <a:spcPts val="0"/>
              </a:spcAft>
              <a:buSzPts val="1300"/>
              <a:buAutoNum type="arabicParenR"/>
            </a:pPr>
            <a:r>
              <a:rPr lang="en"/>
              <a:t>City [Index(III)] JOIN Flight [Index(I)]     </a:t>
            </a:r>
            <a:r>
              <a:rPr b="1" lang="en">
                <a:solidFill>
                  <a:schemeClr val="accent3"/>
                </a:solidFill>
              </a:rPr>
              <a:t>Yes</a:t>
            </a:r>
            <a:r>
              <a:rPr lang="en">
                <a:solidFill>
                  <a:schemeClr val="accent3"/>
                </a:solidFill>
              </a:rPr>
              <a:t>: </a:t>
            </a:r>
            <a:r>
              <a:rPr lang="en" sz="1000">
                <a:solidFill>
                  <a:schemeClr val="accent3"/>
                </a:solidFill>
              </a:rPr>
              <a:t>City[Index(III)] kept for lowest cost, Flight [Index(I)] kept b.c. interesting order</a:t>
            </a:r>
            <a:endParaRPr sz="1000">
              <a:solidFill>
                <a:schemeClr val="accent3"/>
              </a:solidFill>
            </a:endParaRPr>
          </a:p>
          <a:p>
            <a:pPr indent="-311150" lvl="0" marL="457200" rtl="0" algn="l">
              <a:lnSpc>
                <a:spcPct val="115000"/>
              </a:lnSpc>
              <a:spcBef>
                <a:spcPts val="0"/>
              </a:spcBef>
              <a:spcAft>
                <a:spcPts val="0"/>
              </a:spcAft>
              <a:buSzPts val="1300"/>
              <a:buAutoNum type="arabicParenR"/>
            </a:pPr>
            <a:r>
              <a:rPr lang="en"/>
              <a:t>Flight [Index(II)] JOIN City [Index(III)]    </a:t>
            </a:r>
            <a:endParaRPr/>
          </a:p>
        </p:txBody>
      </p:sp>
      <p:pic>
        <p:nvPicPr>
          <p:cNvPr id="558" name="Google Shape;558;p44"/>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59" name="Google Shape;559;p44"/>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60" name="Google Shape;560;p44"/>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61" name="Google Shape;561;p44"/>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15</a:t>
            </a:r>
            <a:endParaRPr b="1" i="0" sz="1000" u="none" cap="none" strike="noStrike">
              <a:solidFill>
                <a:schemeClr val="accent3"/>
              </a:solidFill>
              <a:latin typeface="Arial"/>
              <a:ea typeface="Arial"/>
              <a:cs typeface="Arial"/>
              <a:sym typeface="Arial"/>
            </a:endParaRPr>
          </a:p>
        </p:txBody>
      </p:sp>
      <p:sp>
        <p:nvSpPr>
          <p:cNvPr id="562" name="Google Shape;562;p44"/>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5"/>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2.4</a:t>
            </a:r>
            <a:endParaRPr/>
          </a:p>
        </p:txBody>
      </p:sp>
      <p:sp>
        <p:nvSpPr>
          <p:cNvPr id="568" name="Google Shape;568;p45"/>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a:t>After pass 2</a:t>
            </a:r>
            <a:r>
              <a:rPr lang="en"/>
              <a:t>, which of the following plans could be in the dynamic programming table?</a:t>
            </a:r>
            <a:endParaRPr/>
          </a:p>
          <a:p>
            <a:pPr indent="-311150" lvl="0" marL="457200" rtl="0" algn="l">
              <a:lnSpc>
                <a:spcPct val="115000"/>
              </a:lnSpc>
              <a:spcBef>
                <a:spcPts val="1600"/>
              </a:spcBef>
              <a:spcAft>
                <a:spcPts val="0"/>
              </a:spcAft>
              <a:buSzPts val="1300"/>
              <a:buAutoNum type="arabicParenR"/>
            </a:pPr>
            <a:r>
              <a:rPr lang="en"/>
              <a:t>City [Index(III)] JOIN Airline [File scan] </a:t>
            </a:r>
            <a:r>
              <a:rPr b="1" lang="en" sz="1200">
                <a:solidFill>
                  <a:schemeClr val="accent3"/>
                </a:solidFill>
              </a:rPr>
              <a:t>No</a:t>
            </a:r>
            <a:r>
              <a:rPr lang="en" sz="1200">
                <a:solidFill>
                  <a:schemeClr val="accent3"/>
                </a:solidFill>
              </a:rPr>
              <a:t>: </a:t>
            </a:r>
            <a:r>
              <a:rPr lang="en" sz="1000">
                <a:solidFill>
                  <a:schemeClr val="accent3"/>
                </a:solidFill>
              </a:rPr>
              <a:t>no condition joins City, Airline so this would be a cross product</a:t>
            </a:r>
            <a:endParaRPr sz="1000">
              <a:solidFill>
                <a:schemeClr val="accent3"/>
              </a:solidFill>
            </a:endParaRPr>
          </a:p>
          <a:p>
            <a:pPr indent="-311150" lvl="0" marL="457200" rtl="0" algn="l">
              <a:lnSpc>
                <a:spcPct val="115000"/>
              </a:lnSpc>
              <a:spcBef>
                <a:spcPts val="0"/>
              </a:spcBef>
              <a:spcAft>
                <a:spcPts val="0"/>
              </a:spcAft>
              <a:buSzPts val="1300"/>
              <a:buAutoNum type="arabicParenR"/>
            </a:pPr>
            <a:r>
              <a:rPr lang="en"/>
              <a:t>City [Index(III)] JOIN Flight [Index(I)]     </a:t>
            </a:r>
            <a:r>
              <a:rPr b="1" lang="en">
                <a:solidFill>
                  <a:schemeClr val="accent3"/>
                </a:solidFill>
              </a:rPr>
              <a:t>Yes</a:t>
            </a:r>
            <a:r>
              <a:rPr lang="en">
                <a:solidFill>
                  <a:schemeClr val="accent3"/>
                </a:solidFill>
              </a:rPr>
              <a:t>: </a:t>
            </a:r>
            <a:r>
              <a:rPr lang="en" sz="1000">
                <a:solidFill>
                  <a:schemeClr val="accent3"/>
                </a:solidFill>
              </a:rPr>
              <a:t>City[Index(III)] kept for lowest cost, Flight [Index(I)] kept b.c. interesting order</a:t>
            </a:r>
            <a:endParaRPr sz="1000">
              <a:solidFill>
                <a:schemeClr val="accent3"/>
              </a:solidFill>
            </a:endParaRPr>
          </a:p>
          <a:p>
            <a:pPr indent="-311150" lvl="0" marL="457200" rtl="0" algn="l">
              <a:lnSpc>
                <a:spcPct val="115000"/>
              </a:lnSpc>
              <a:spcBef>
                <a:spcPts val="0"/>
              </a:spcBef>
              <a:spcAft>
                <a:spcPts val="0"/>
              </a:spcAft>
              <a:buSzPts val="1300"/>
              <a:buAutoNum type="arabicParenR"/>
            </a:pPr>
            <a:r>
              <a:rPr lang="en"/>
              <a:t>Flight [Index(II)] JOIN City [Index(III)]    </a:t>
            </a:r>
            <a:r>
              <a:rPr b="1" lang="en">
                <a:solidFill>
                  <a:schemeClr val="accent3"/>
                </a:solidFill>
              </a:rPr>
              <a:t>No: </a:t>
            </a:r>
            <a:r>
              <a:rPr lang="en" sz="1000">
                <a:solidFill>
                  <a:schemeClr val="accent3"/>
                </a:solidFill>
              </a:rPr>
              <a:t>Flight[Index(II)] would not be kept from Pass 1; it is more expensive than full scan</a:t>
            </a:r>
            <a:br>
              <a:rPr lang="en" sz="1000">
                <a:solidFill>
                  <a:schemeClr val="accent3"/>
                </a:solidFill>
              </a:rPr>
            </a:br>
            <a:r>
              <a:rPr lang="en" sz="1000">
                <a:solidFill>
                  <a:schemeClr val="accent3"/>
                </a:solidFill>
              </a:rPr>
              <a:t>							and has no interesting orders</a:t>
            </a:r>
            <a:endParaRPr sz="1000">
              <a:solidFill>
                <a:schemeClr val="accent3"/>
              </a:solidFill>
            </a:endParaRPr>
          </a:p>
        </p:txBody>
      </p:sp>
      <p:pic>
        <p:nvPicPr>
          <p:cNvPr id="569" name="Google Shape;569;p45"/>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70" name="Google Shape;570;p45"/>
          <p:cNvPicPr preferRelativeResize="0"/>
          <p:nvPr/>
        </p:nvPicPr>
        <p:blipFill rotWithShape="1">
          <a:blip r:embed="rId4">
            <a:alphaModFix/>
          </a:blip>
          <a:srcRect b="0" l="0" r="0" t="0"/>
          <a:stretch/>
        </p:blipFill>
        <p:spPr>
          <a:xfrm>
            <a:off x="809925" y="3581976"/>
            <a:ext cx="2913124" cy="1425624"/>
          </a:xfrm>
          <a:prstGeom prst="rect">
            <a:avLst/>
          </a:prstGeom>
          <a:noFill/>
          <a:ln>
            <a:noFill/>
          </a:ln>
        </p:spPr>
      </p:pic>
      <p:pic>
        <p:nvPicPr>
          <p:cNvPr id="571" name="Google Shape;571;p45"/>
          <p:cNvPicPr preferRelativeResize="0"/>
          <p:nvPr/>
        </p:nvPicPr>
        <p:blipFill rotWithShape="1">
          <a:blip r:embed="rId5">
            <a:alphaModFix/>
          </a:blip>
          <a:srcRect b="0" l="0" r="0" t="0"/>
          <a:stretch/>
        </p:blipFill>
        <p:spPr>
          <a:xfrm>
            <a:off x="3690550" y="3477350"/>
            <a:ext cx="5329502" cy="1490250"/>
          </a:xfrm>
          <a:prstGeom prst="rect">
            <a:avLst/>
          </a:prstGeom>
          <a:noFill/>
          <a:ln>
            <a:noFill/>
          </a:ln>
        </p:spPr>
      </p:pic>
      <p:sp>
        <p:nvSpPr>
          <p:cNvPr id="572" name="Google Shape;572;p45"/>
          <p:cNvSpPr/>
          <p:nvPr/>
        </p:nvSpPr>
        <p:spPr>
          <a:xfrm>
            <a:off x="7685977" y="468051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15</a:t>
            </a:r>
            <a:endParaRPr b="1" i="0" sz="1000" u="none" cap="none" strike="noStrike">
              <a:solidFill>
                <a:schemeClr val="accent3"/>
              </a:solidFill>
              <a:latin typeface="Arial"/>
              <a:ea typeface="Arial"/>
              <a:cs typeface="Arial"/>
              <a:sym typeface="Arial"/>
            </a:endParaRPr>
          </a:p>
        </p:txBody>
      </p:sp>
      <p:sp>
        <p:nvSpPr>
          <p:cNvPr id="573" name="Google Shape;573;p45"/>
          <p:cNvSpPr/>
          <p:nvPr/>
        </p:nvSpPr>
        <p:spPr>
          <a:xfrm>
            <a:off x="7685977" y="4109398"/>
            <a:ext cx="1269900" cy="23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accent3"/>
                </a:solidFill>
                <a:latin typeface="Arial"/>
                <a:ea typeface="Arial"/>
                <a:cs typeface="Arial"/>
                <a:sym typeface="Arial"/>
              </a:rPr>
              <a:t>50032</a:t>
            </a:r>
            <a:endParaRPr b="1" i="0" sz="1000" u="none" cap="none" strike="noStrike">
              <a:solidFill>
                <a:schemeClr val="accent3"/>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4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2.5</a:t>
            </a:r>
            <a:endParaRPr/>
          </a:p>
        </p:txBody>
      </p:sp>
      <p:sp>
        <p:nvSpPr>
          <p:cNvPr id="579" name="Google Shape;579;p46"/>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we want to optimize for queries similar to the query below; which of the following suggestions could reduce I/O cost?</a:t>
            </a:r>
            <a:endParaRPr/>
          </a:p>
          <a:p>
            <a:pPr indent="-311150" lvl="0" marL="457200" rtl="0" algn="l">
              <a:lnSpc>
                <a:spcPct val="115000"/>
              </a:lnSpc>
              <a:spcBef>
                <a:spcPts val="1600"/>
              </a:spcBef>
              <a:spcAft>
                <a:spcPts val="0"/>
              </a:spcAft>
              <a:buSzPts val="1300"/>
              <a:buAutoNum type="arabicParenR"/>
            </a:pPr>
            <a:r>
              <a:rPr lang="en"/>
              <a:t>Change Index(III) to be unclustered</a:t>
            </a:r>
            <a:br>
              <a:rPr lang="en"/>
            </a:br>
            <a:endParaRPr/>
          </a:p>
          <a:p>
            <a:pPr indent="-311150" lvl="0" marL="457200" rtl="0" algn="l">
              <a:lnSpc>
                <a:spcPct val="115000"/>
              </a:lnSpc>
              <a:spcBef>
                <a:spcPts val="0"/>
              </a:spcBef>
              <a:spcAft>
                <a:spcPts val="0"/>
              </a:spcAft>
              <a:buSzPts val="1300"/>
              <a:buAutoNum type="arabicParenR"/>
            </a:pPr>
            <a:r>
              <a:rPr lang="en"/>
              <a:t>Store City as a sorted file on population</a:t>
            </a:r>
            <a:endParaRPr/>
          </a:p>
        </p:txBody>
      </p:sp>
      <p:pic>
        <p:nvPicPr>
          <p:cNvPr id="580" name="Google Shape;580;p46"/>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81" name="Google Shape;581;p46"/>
          <p:cNvPicPr preferRelativeResize="0"/>
          <p:nvPr/>
        </p:nvPicPr>
        <p:blipFill rotWithShape="1">
          <a:blip r:embed="rId4">
            <a:alphaModFix/>
          </a:blip>
          <a:srcRect b="0" l="0" r="0" t="0"/>
          <a:stretch/>
        </p:blipFill>
        <p:spPr>
          <a:xfrm>
            <a:off x="809925" y="3902300"/>
            <a:ext cx="2258550" cy="1105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2.5</a:t>
            </a:r>
            <a:endParaRPr/>
          </a:p>
        </p:txBody>
      </p:sp>
      <p:sp>
        <p:nvSpPr>
          <p:cNvPr id="587" name="Google Shape;587;p47"/>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we want to optimize for queries similar to the query below; which of the following suggestions could reduce I/O cost?</a:t>
            </a:r>
            <a:endParaRPr/>
          </a:p>
          <a:p>
            <a:pPr indent="-311150" lvl="0" marL="457200" rtl="0" algn="l">
              <a:lnSpc>
                <a:spcPct val="115000"/>
              </a:lnSpc>
              <a:spcBef>
                <a:spcPts val="1600"/>
              </a:spcBef>
              <a:spcAft>
                <a:spcPts val="0"/>
              </a:spcAft>
              <a:buSzPts val="1300"/>
              <a:buAutoNum type="arabicParenR"/>
            </a:pPr>
            <a:r>
              <a:rPr lang="en"/>
              <a:t>Change Index(III) to be unclustered:  </a:t>
            </a:r>
            <a:r>
              <a:rPr lang="en">
                <a:solidFill>
                  <a:schemeClr val="accent3"/>
                </a:solidFill>
              </a:rPr>
              <a:t>Won’t reduce I/O cost. Unclustered index results in more random </a:t>
            </a:r>
            <a:br>
              <a:rPr lang="en"/>
            </a:br>
            <a:r>
              <a:rPr lang="en"/>
              <a:t>						</a:t>
            </a:r>
            <a:r>
              <a:rPr lang="en">
                <a:solidFill>
                  <a:schemeClr val="accent3"/>
                </a:solidFill>
              </a:rPr>
              <a:t>accesses so we might load a page more than once</a:t>
            </a:r>
            <a:endParaRPr>
              <a:solidFill>
                <a:schemeClr val="accent3"/>
              </a:solidFill>
            </a:endParaRPr>
          </a:p>
          <a:p>
            <a:pPr indent="-311150" lvl="0" marL="457200" rtl="0" algn="l">
              <a:lnSpc>
                <a:spcPct val="115000"/>
              </a:lnSpc>
              <a:spcBef>
                <a:spcPts val="0"/>
              </a:spcBef>
              <a:spcAft>
                <a:spcPts val="0"/>
              </a:spcAft>
              <a:buSzPts val="1300"/>
              <a:buAutoNum type="arabicParenR"/>
            </a:pPr>
            <a:r>
              <a:rPr lang="en"/>
              <a:t>Store City as a sorted file on population</a:t>
            </a:r>
            <a:endParaRPr/>
          </a:p>
        </p:txBody>
      </p:sp>
      <p:pic>
        <p:nvPicPr>
          <p:cNvPr id="588" name="Google Shape;588;p47"/>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89" name="Google Shape;589;p47"/>
          <p:cNvPicPr preferRelativeResize="0"/>
          <p:nvPr/>
        </p:nvPicPr>
        <p:blipFill rotWithShape="1">
          <a:blip r:embed="rId4">
            <a:alphaModFix/>
          </a:blip>
          <a:srcRect b="0" l="0" r="0" t="0"/>
          <a:stretch/>
        </p:blipFill>
        <p:spPr>
          <a:xfrm>
            <a:off x="809925" y="3902300"/>
            <a:ext cx="2258550" cy="11053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Query Optimization 2.5</a:t>
            </a:r>
            <a:endParaRPr/>
          </a:p>
        </p:txBody>
      </p:sp>
      <p:sp>
        <p:nvSpPr>
          <p:cNvPr id="595" name="Google Shape;595;p48"/>
          <p:cNvSpPr txBox="1"/>
          <p:nvPr>
            <p:ph idx="1" type="body"/>
          </p:nvPr>
        </p:nvSpPr>
        <p:spPr>
          <a:xfrm>
            <a:off x="729450" y="2078875"/>
            <a:ext cx="82905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Suppose we want to optimize for queries similar to the query below; which of the following suggestions could reduce I/O cost?</a:t>
            </a:r>
            <a:endParaRPr/>
          </a:p>
          <a:p>
            <a:pPr indent="-311150" lvl="0" marL="457200" rtl="0" algn="l">
              <a:lnSpc>
                <a:spcPct val="115000"/>
              </a:lnSpc>
              <a:spcBef>
                <a:spcPts val="1600"/>
              </a:spcBef>
              <a:spcAft>
                <a:spcPts val="0"/>
              </a:spcAft>
              <a:buSzPts val="1300"/>
              <a:buAutoNum type="arabicParenR"/>
            </a:pPr>
            <a:r>
              <a:rPr lang="en"/>
              <a:t>Change Index(III) to be unclustered:  </a:t>
            </a:r>
            <a:r>
              <a:rPr lang="en">
                <a:solidFill>
                  <a:schemeClr val="accent3"/>
                </a:solidFill>
              </a:rPr>
              <a:t>Won’t reduce I/O cost. Unclustered index results in more random </a:t>
            </a:r>
            <a:br>
              <a:rPr lang="en"/>
            </a:br>
            <a:r>
              <a:rPr lang="en"/>
              <a:t>						</a:t>
            </a:r>
            <a:r>
              <a:rPr lang="en">
                <a:solidFill>
                  <a:schemeClr val="accent3"/>
                </a:solidFill>
              </a:rPr>
              <a:t>accesses so we might load a page more than once</a:t>
            </a:r>
            <a:endParaRPr>
              <a:solidFill>
                <a:schemeClr val="accent3"/>
              </a:solidFill>
            </a:endParaRPr>
          </a:p>
          <a:p>
            <a:pPr indent="-311150" lvl="0" marL="457200" rtl="0" algn="l">
              <a:lnSpc>
                <a:spcPct val="115000"/>
              </a:lnSpc>
              <a:spcBef>
                <a:spcPts val="0"/>
              </a:spcBef>
              <a:spcAft>
                <a:spcPts val="0"/>
              </a:spcAft>
              <a:buSzPts val="1300"/>
              <a:buAutoNum type="arabicParenR"/>
            </a:pPr>
            <a:r>
              <a:rPr lang="en"/>
              <a:t>Store City as a sorted file on population: </a:t>
            </a:r>
            <a:r>
              <a:rPr lang="en">
                <a:solidFill>
                  <a:schemeClr val="accent3"/>
                </a:solidFill>
              </a:rPr>
              <a:t>Could reduce I/O cost by making range lookups </a:t>
            </a:r>
            <a:br>
              <a:rPr lang="en">
                <a:solidFill>
                  <a:schemeClr val="accent3"/>
                </a:solidFill>
              </a:rPr>
            </a:br>
            <a:r>
              <a:rPr lang="en">
                <a:solidFill>
                  <a:schemeClr val="accent3"/>
                </a:solidFill>
              </a:rPr>
              <a:t>						(e.g. population &gt; 5e6) more efficient</a:t>
            </a:r>
            <a:endParaRPr>
              <a:solidFill>
                <a:schemeClr val="accent3"/>
              </a:solidFill>
            </a:endParaRPr>
          </a:p>
        </p:txBody>
      </p:sp>
      <p:pic>
        <p:nvPicPr>
          <p:cNvPr id="596" name="Google Shape;596;p48"/>
          <p:cNvPicPr preferRelativeResize="0"/>
          <p:nvPr/>
        </p:nvPicPr>
        <p:blipFill rotWithShape="1">
          <a:blip r:embed="rId3">
            <a:alphaModFix/>
          </a:blip>
          <a:srcRect b="0" l="0" r="0" t="0"/>
          <a:stretch/>
        </p:blipFill>
        <p:spPr>
          <a:xfrm>
            <a:off x="5672275" y="560401"/>
            <a:ext cx="2965076" cy="1518475"/>
          </a:xfrm>
          <a:prstGeom prst="rect">
            <a:avLst/>
          </a:prstGeom>
          <a:noFill/>
          <a:ln>
            <a:noFill/>
          </a:ln>
        </p:spPr>
      </p:pic>
      <p:pic>
        <p:nvPicPr>
          <p:cNvPr id="597" name="Google Shape;597;p48"/>
          <p:cNvPicPr preferRelativeResize="0"/>
          <p:nvPr/>
        </p:nvPicPr>
        <p:blipFill rotWithShape="1">
          <a:blip r:embed="rId4">
            <a:alphaModFix/>
          </a:blip>
          <a:srcRect b="0" l="0" r="0" t="0"/>
          <a:stretch/>
        </p:blipFill>
        <p:spPr>
          <a:xfrm>
            <a:off x="809925" y="3902300"/>
            <a:ext cx="2258550" cy="11053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29194ee545d_0_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658"/>
              <a:buNone/>
            </a:pPr>
            <a:r>
              <a:rPr lang="en"/>
              <a:t>Attendance Link</a:t>
            </a:r>
            <a:endParaRPr/>
          </a:p>
        </p:txBody>
      </p:sp>
      <p:sp>
        <p:nvSpPr>
          <p:cNvPr id="603" name="Google Shape;603;g29194ee545d_0_0"/>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16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1900"/>
          </a:p>
        </p:txBody>
      </p:sp>
      <p:pic>
        <p:nvPicPr>
          <p:cNvPr id="604" name="Google Shape;604;g29194ee545d_0_0"/>
          <p:cNvPicPr preferRelativeResize="0"/>
          <p:nvPr/>
        </p:nvPicPr>
        <p:blipFill rotWithShape="1">
          <a:blip r:embed="rId4">
            <a:alphaModFix/>
          </a:blip>
          <a:srcRect b="0" l="0" r="0" t="0"/>
          <a:stretch/>
        </p:blipFill>
        <p:spPr>
          <a:xfrm>
            <a:off x="5021025" y="11430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5"/>
          <p:cNvGraphicFramePr/>
          <p:nvPr/>
        </p:nvGraphicFramePr>
        <p:xfrm>
          <a:off x="816950" y="1106494"/>
          <a:ext cx="3000000" cy="3000000"/>
        </p:xfrm>
        <a:graphic>
          <a:graphicData uri="http://schemas.openxmlformats.org/drawingml/2006/table">
            <a:tbl>
              <a:tblPr>
                <a:noFill/>
                <a:tableStyleId>{F29A2EFF-E01F-45C4-A6C2-CB3C84D01398}</a:tableStyleId>
              </a:tblPr>
              <a:tblGrid>
                <a:gridCol w="1206750"/>
                <a:gridCol w="3619250"/>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4957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(number of distinct values of c in index)</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MAX(number of distinct values of c1, number of distinct values of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|c1| and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(number of distinct values of ci)</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|ci| but not |other column|.</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c1 =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don't know |c1| or |c2|.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41" name="Google Shape;241;p5"/>
          <p:cNvSpPr txBox="1"/>
          <p:nvPr/>
        </p:nvSpPr>
        <p:spPr>
          <a:xfrm>
            <a:off x="222075" y="3416650"/>
            <a:ext cx="8350500" cy="9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Proxima Nova"/>
                <a:ea typeface="Proxima Nova"/>
                <a:cs typeface="Proxima Nova"/>
                <a:sym typeface="Proxima Nova"/>
              </a:rPr>
              <a:t>Included for completeness - don’t memorize, just put on your reference sheet</a:t>
            </a:r>
            <a:endParaRPr b="0"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Proxima Nova"/>
                <a:ea typeface="Proxima Nova"/>
                <a:cs typeface="Proxima Nova"/>
                <a:sym typeface="Proxima Nova"/>
              </a:rPr>
              <a:t>|column| = the number of distinct values for the column</a:t>
            </a:r>
            <a:endParaRPr b="1"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Proxima Nova"/>
                <a:ea typeface="Proxima Nova"/>
                <a:cs typeface="Proxima Nova"/>
                <a:sym typeface="Proxima Nova"/>
              </a:rPr>
              <a:t>Note: If you have an index on the column, you can assume you know |column|, max(c), and min(c)</a:t>
            </a:r>
            <a:endParaRPr b="1" i="0" sz="1700" u="none" cap="none" strike="noStrike">
              <a:solidFill>
                <a:srgbClr val="000000"/>
              </a:solidFill>
              <a:latin typeface="Proxima Nova"/>
              <a:ea typeface="Proxima Nova"/>
              <a:cs typeface="Proxima Nova"/>
              <a:sym typeface="Proxima Nova"/>
            </a:endParaRPr>
          </a:p>
        </p:txBody>
      </p:sp>
      <p:sp>
        <p:nvSpPr>
          <p:cNvPr id="242" name="Google Shape;242;p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Equalities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6"/>
          <p:cNvGraphicFramePr/>
          <p:nvPr/>
        </p:nvGraphicFramePr>
        <p:xfrm>
          <a:off x="816963" y="1481681"/>
          <a:ext cx="3000000" cy="3000000"/>
        </p:xfrm>
        <a:graphic>
          <a:graphicData uri="http://schemas.openxmlformats.org/drawingml/2006/table">
            <a:tbl>
              <a:tblPr>
                <a:noFill/>
                <a:tableStyleId>{F29A2EFF-E01F-45C4-A6C2-CB3C84D01398}</a:tableStyleId>
              </a:tblPr>
              <a:tblGrid>
                <a:gridCol w="1129525"/>
                <a:gridCol w="3696475"/>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(high key - v) / (high key - low key + 1)</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know 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We don't know </a:t>
                      </a:r>
                      <a:r>
                        <a:rPr lang="en" sz="1200" u="none" cap="none" strike="noStrike">
                          <a:solidFill>
                            <a:schemeClr val="dk1"/>
                          </a:solidFill>
                        </a:rPr>
                        <a:t>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(high key - v) / (high key - low key + 1) + (1 / number of distinct values of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&gt;=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max(c) and min(c).</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49" name="Google Shape;249;p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Inequalities on Integers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aphicFrame>
        <p:nvGraphicFramePr>
          <p:cNvPr id="255" name="Google Shape;255;p7"/>
          <p:cNvGraphicFramePr/>
          <p:nvPr/>
        </p:nvGraphicFramePr>
        <p:xfrm>
          <a:off x="816963" y="1481681"/>
          <a:ext cx="3000000" cy="3000000"/>
        </p:xfrm>
        <a:graphic>
          <a:graphicData uri="http://schemas.openxmlformats.org/drawingml/2006/table">
            <a:tbl>
              <a:tblPr>
                <a:noFill/>
                <a:tableStyleId>{F29A2EFF-E01F-45C4-A6C2-CB3C84D01398}</a:tableStyleId>
              </a:tblPr>
              <a:tblGrid>
                <a:gridCol w="1129525"/>
                <a:gridCol w="3727375"/>
                <a:gridCol w="26531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(v - low key) / (high key - low key + 1)</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solidFill>
                            <a:schemeClr val="dk1"/>
                          </a:solidFill>
                        </a:rPr>
                        <a:t>(v - low key) / (high key - low key + 1) + (1 / number of distinct values of 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know max(c) and min(c).</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 &lt;= v</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10</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solidFill>
                            <a:schemeClr val="dk1"/>
                          </a:solidFill>
                        </a:rPr>
                        <a:t>We don’t know max(c) and min(c).</a:t>
                      </a:r>
                      <a:endParaRPr sz="1200" u="none" cap="none" strike="noStrike">
                        <a:solidFill>
                          <a:schemeClr val="dk1"/>
                        </a:solidFill>
                      </a:endParaRPr>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56" name="Google Shape;256;p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Inequalities on Integers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aphicFrame>
        <p:nvGraphicFramePr>
          <p:cNvPr id="262" name="Google Shape;262;p8"/>
          <p:cNvGraphicFramePr/>
          <p:nvPr/>
        </p:nvGraphicFramePr>
        <p:xfrm>
          <a:off x="816963" y="1481681"/>
          <a:ext cx="3000000" cy="3000000"/>
        </p:xfrm>
        <a:graphic>
          <a:graphicData uri="http://schemas.openxmlformats.org/drawingml/2006/table">
            <a:tbl>
              <a:tblPr>
                <a:noFill/>
                <a:tableStyleId>{F29A2EFF-E01F-45C4-A6C2-CB3C84D01398}</a:tableStyleId>
              </a:tblPr>
              <a:tblGrid>
                <a:gridCol w="1206750"/>
                <a:gridCol w="3619250"/>
                <a:gridCol w="2684075"/>
              </a:tblGrid>
              <a:tr h="285750">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Predicate</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Selectivity</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 sz="1200" u="none" cap="none" strike="noStrike"/>
                        <a:t>Assumption</a:t>
                      </a:r>
                      <a:endParaRPr b="1"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p1 AND 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S(p1)S(p2)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Independent predicates</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p1 OR 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S(p1) + S(p2) - S(p1)S(p2)</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28575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NOT p</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1 - S(p)</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68575" marB="6857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263" name="Google Shape;263;p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Proxima Nova"/>
                <a:ea typeface="Proxima Nova"/>
                <a:cs typeface="Proxima Nova"/>
                <a:sym typeface="Proxima Nova"/>
              </a:rPr>
              <a:t>Selectivity Estimation - Connectives</a:t>
            </a:r>
            <a:endParaRPr b="0" i="0" sz="3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Query Optimization - Selinger</a:t>
            </a:r>
            <a:endParaRPr sz="3000"/>
          </a:p>
        </p:txBody>
      </p:sp>
      <p:sp>
        <p:nvSpPr>
          <p:cNvPr id="269" name="Google Shape;269;p9"/>
          <p:cNvSpPr txBox="1"/>
          <p:nvPr>
            <p:ph idx="1" type="body"/>
          </p:nvPr>
        </p:nvSpPr>
        <p:spPr>
          <a:xfrm>
            <a:off x="311700" y="1152475"/>
            <a:ext cx="8832300" cy="3358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400"/>
              <a:buFont typeface="Proxima Nova"/>
              <a:buChar char="●"/>
            </a:pPr>
            <a:r>
              <a:rPr lang="en" sz="2400">
                <a:solidFill>
                  <a:schemeClr val="dk1"/>
                </a:solidFill>
              </a:rPr>
              <a:t>Pass 1: find minimum cost access method for each (relation, interesting order)</a:t>
            </a:r>
            <a:endParaRPr sz="2400">
              <a:solidFill>
                <a:schemeClr val="dk1"/>
              </a:solidFill>
            </a:endParaRPr>
          </a:p>
          <a:p>
            <a:pPr indent="-381000" lvl="1" marL="914400" marR="0" rtl="0" algn="l">
              <a:lnSpc>
                <a:spcPct val="115000"/>
              </a:lnSpc>
              <a:spcBef>
                <a:spcPts val="0"/>
              </a:spcBef>
              <a:spcAft>
                <a:spcPts val="0"/>
              </a:spcAft>
              <a:buClr>
                <a:schemeClr val="dk1"/>
              </a:buClr>
              <a:buSzPts val="2400"/>
              <a:buChar char="○"/>
            </a:pPr>
            <a:r>
              <a:rPr lang="en" sz="2400">
                <a:solidFill>
                  <a:schemeClr val="dk1"/>
                </a:solidFill>
              </a:rPr>
              <a:t>Index scan, full table scans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 sz="2400">
                <a:solidFill>
                  <a:schemeClr val="dk1"/>
                </a:solidFill>
              </a:rPr>
              <a:t>Pass i (for 1 &lt; i </a:t>
            </a:r>
            <a:r>
              <a:rPr lang="en" sz="2400">
                <a:solidFill>
                  <a:srgbClr val="222222"/>
                </a:solidFill>
                <a:highlight>
                  <a:srgbClr val="FFFFFF"/>
                </a:highlight>
              </a:rPr>
              <a:t>≤ n)</a:t>
            </a:r>
            <a:r>
              <a:rPr lang="en" sz="2400">
                <a:solidFill>
                  <a:schemeClr val="dk1"/>
                </a:solidFill>
              </a:rPr>
              <a:t>: take in list of optimal plans for (i - 1 relations,  interesting order) from Pass i-1, and compute minimum cost plan for (i relations, interesting orders) (every size i subset of the n relations)</a:t>
            </a:r>
            <a:endParaRPr sz="2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