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embeddedFontLst>
    <p:embeddedFont>
      <p:font typeface="Raleway"/>
      <p:regular r:id="rId61"/>
      <p:bold r:id="rId62"/>
      <p:italic r:id="rId63"/>
      <p:boldItalic r:id="rId64"/>
    </p:embeddedFont>
    <p:embeddedFont>
      <p:font typeface="Proxima Nova"/>
      <p:regular r:id="rId65"/>
      <p:bold r:id="rId66"/>
      <p:italic r:id="rId67"/>
      <p:boldItalic r:id="rId68"/>
    </p:embeddedFont>
    <p:embeddedFont>
      <p:font typeface="Lato"/>
      <p:regular r:id="rId69"/>
      <p:bold r:id="rId70"/>
      <p:italic r:id="rId71"/>
      <p:boldItalic r:id="rId72"/>
    </p:embeddedFont>
    <p:embeddedFont>
      <p:font typeface="Helvetica Neue"/>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7" roundtripDataSignature="AMtx7mhw1tUJeROnm2awsjzMYJDLyRhz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HelveticaNeue-regular.fntdata"/><Relationship Id="rId72" Type="http://schemas.openxmlformats.org/officeDocument/2006/relationships/font" Target="fonts/Lato-boldItalic.fntdata"/><Relationship Id="rId31" Type="http://schemas.openxmlformats.org/officeDocument/2006/relationships/slide" Target="slides/slide24.xml"/><Relationship Id="rId75" Type="http://schemas.openxmlformats.org/officeDocument/2006/relationships/font" Target="fonts/HelveticaNeue-italic.fntdata"/><Relationship Id="rId30" Type="http://schemas.openxmlformats.org/officeDocument/2006/relationships/slide" Target="slides/slide23.xml"/><Relationship Id="rId74" Type="http://schemas.openxmlformats.org/officeDocument/2006/relationships/font" Target="fonts/HelveticaNeue-bold.fntdata"/><Relationship Id="rId33" Type="http://schemas.openxmlformats.org/officeDocument/2006/relationships/slide" Target="slides/slide26.xml"/><Relationship Id="rId77" Type="http://customschemas.google.com/relationships/presentationmetadata" Target="metadata"/><Relationship Id="rId32" Type="http://schemas.openxmlformats.org/officeDocument/2006/relationships/slide" Target="slides/slide25.xml"/><Relationship Id="rId76" Type="http://schemas.openxmlformats.org/officeDocument/2006/relationships/font" Target="fonts/HelveticaNeue-bold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Lato-italic.fntdata"/><Relationship Id="rId70" Type="http://schemas.openxmlformats.org/officeDocument/2006/relationships/font" Target="fonts/Lato-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aleway-bold.fntdata"/><Relationship Id="rId61" Type="http://schemas.openxmlformats.org/officeDocument/2006/relationships/font" Target="fonts/Raleway-regular.fntdata"/><Relationship Id="rId20" Type="http://schemas.openxmlformats.org/officeDocument/2006/relationships/slide" Target="slides/slide13.xml"/><Relationship Id="rId64" Type="http://schemas.openxmlformats.org/officeDocument/2006/relationships/font" Target="fonts/Raleway-boldItalic.fntdata"/><Relationship Id="rId63" Type="http://schemas.openxmlformats.org/officeDocument/2006/relationships/font" Target="fonts/Raleway-italic.fntdata"/><Relationship Id="rId22" Type="http://schemas.openxmlformats.org/officeDocument/2006/relationships/slide" Target="slides/slide15.xml"/><Relationship Id="rId66" Type="http://schemas.openxmlformats.org/officeDocument/2006/relationships/font" Target="fonts/ProximaNova-bold.fntdata"/><Relationship Id="rId21" Type="http://schemas.openxmlformats.org/officeDocument/2006/relationships/slide" Target="slides/slide14.xml"/><Relationship Id="rId65" Type="http://schemas.openxmlformats.org/officeDocument/2006/relationships/font" Target="fonts/ProximaNova-regular.fntdata"/><Relationship Id="rId24" Type="http://schemas.openxmlformats.org/officeDocument/2006/relationships/slide" Target="slides/slide17.xml"/><Relationship Id="rId68" Type="http://schemas.openxmlformats.org/officeDocument/2006/relationships/font" Target="fonts/ProximaNova-boldItalic.fntdata"/><Relationship Id="rId23" Type="http://schemas.openxmlformats.org/officeDocument/2006/relationships/slide" Target="slides/slide16.xml"/><Relationship Id="rId67" Type="http://schemas.openxmlformats.org/officeDocument/2006/relationships/font" Target="fonts/ProximaNova-italic.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berkeley-cs186/sp20-moocbase/blob/master/proj4-part1-README.md"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Lock type descriptions taken from </a:t>
            </a:r>
            <a:r>
              <a:rPr lang="en" u="sng">
                <a:solidFill>
                  <a:schemeClr val="hlink"/>
                </a:solidFill>
                <a:hlinkClick r:id="rId2"/>
              </a:rPr>
              <a:t>https://github.com/berkeley-cs186/sp20-moocbase/blob/master/proj4-part1-README.md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Try to reason about why each pair is the way it is - should be able to figure out entire matrix without having it written down for reference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[can skip]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[can skip]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93d926f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g293d926f9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check if the two schedules have every pair of conflicting operations ordered in the same way to conclude whether or not the DB ends up in the same final state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5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4"/>
          <p:cNvGrpSpPr/>
          <p:nvPr/>
        </p:nvGrpSpPr>
        <p:grpSpPr>
          <a:xfrm>
            <a:off x="830392" y="1191256"/>
            <a:ext cx="745763" cy="45826"/>
            <a:chOff x="4580561" y="2589004"/>
            <a:chExt cx="1064464" cy="25200"/>
          </a:xfrm>
        </p:grpSpPr>
        <p:sp>
          <p:nvSpPr>
            <p:cNvPr id="12" name="Google Shape;12;p5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5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5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5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76"/>
          <p:cNvGrpSpPr/>
          <p:nvPr/>
        </p:nvGrpSpPr>
        <p:grpSpPr>
          <a:xfrm>
            <a:off x="830392" y="4169130"/>
            <a:ext cx="745763" cy="45826"/>
            <a:chOff x="4580561" y="2589004"/>
            <a:chExt cx="1064464" cy="25200"/>
          </a:xfrm>
        </p:grpSpPr>
        <p:sp>
          <p:nvSpPr>
            <p:cNvPr id="75" name="Google Shape;75;p7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7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7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7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7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sp>
        <p:nvSpPr>
          <p:cNvPr id="87" name="Google Shape;87;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9" name="Google Shape;8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6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2" name="Google Shape;92;p6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3" name="Google Shape;93;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6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6" name="Google Shape;96;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9" name="Google Shape;99;p6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0" name="Google Shape;100;p6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1" name="Google Shape;101;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6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7" name="Google Shape;107;p6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8" name="Google Shape;10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6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1" name="Google Shape;111;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6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5" name="Google Shape;115;p6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6" name="Google Shape;116;p6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7" name="Google Shape;11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55"/>
          <p:cNvGrpSpPr/>
          <p:nvPr/>
        </p:nvGrpSpPr>
        <p:grpSpPr>
          <a:xfrm>
            <a:off x="830392" y="1191256"/>
            <a:ext cx="745763" cy="45826"/>
            <a:chOff x="4580561" y="2589004"/>
            <a:chExt cx="1064464" cy="25200"/>
          </a:xfrm>
        </p:grpSpPr>
        <p:sp>
          <p:nvSpPr>
            <p:cNvPr id="19" name="Google Shape;19;p5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5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6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20" name="Google Shape;120;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6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3" name="Google Shape;123;p6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4" name="Google Shape;124;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27" name="Shape 127"/>
        <p:cNvGrpSpPr/>
        <p:nvPr/>
      </p:nvGrpSpPr>
      <p:grpSpPr>
        <a:xfrm>
          <a:off x="0" y="0"/>
          <a:ext cx="0" cy="0"/>
          <a:chOff x="0" y="0"/>
          <a:chExt cx="0" cy="0"/>
        </a:xfrm>
      </p:grpSpPr>
      <p:sp>
        <p:nvSpPr>
          <p:cNvPr id="128" name="Google Shape;128;p7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Helvetica Neu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70"/>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360"/>
              </a:spcBef>
              <a:spcAft>
                <a:spcPts val="0"/>
              </a:spcAft>
              <a:buSzPts val="1800"/>
              <a:buChar char="•"/>
              <a:defRPr/>
            </a:lvl1pPr>
            <a:lvl2pPr indent="-342900" lvl="1" marL="914400" algn="l">
              <a:lnSpc>
                <a:spcPct val="115000"/>
              </a:lnSpc>
              <a:spcBef>
                <a:spcPts val="360"/>
              </a:spcBef>
              <a:spcAft>
                <a:spcPts val="0"/>
              </a:spcAft>
              <a:buSzPts val="1800"/>
              <a:buChar char="•"/>
              <a:defRPr/>
            </a:lvl2pPr>
            <a:lvl3pPr indent="-342900" lvl="2" marL="1371600" algn="l">
              <a:lnSpc>
                <a:spcPct val="115000"/>
              </a:lnSpc>
              <a:spcBef>
                <a:spcPts val="360"/>
              </a:spcBef>
              <a:spcAft>
                <a:spcPts val="0"/>
              </a:spcAft>
              <a:buSzPts val="1800"/>
              <a:buChar char="•"/>
              <a:defRPr/>
            </a:lvl3pPr>
            <a:lvl4pPr indent="-342900" lvl="3" marL="1828800" algn="l">
              <a:lnSpc>
                <a:spcPct val="115000"/>
              </a:lnSpc>
              <a:spcBef>
                <a:spcPts val="360"/>
              </a:spcBef>
              <a:spcAft>
                <a:spcPts val="0"/>
              </a:spcAft>
              <a:buSzPts val="1800"/>
              <a:buChar char="•"/>
              <a:defRPr/>
            </a:lvl4pPr>
            <a:lvl5pPr indent="-342900" lvl="4" marL="2286000" algn="l">
              <a:lnSpc>
                <a:spcPct val="115000"/>
              </a:lnSpc>
              <a:spcBef>
                <a:spcPts val="360"/>
              </a:spcBef>
              <a:spcAft>
                <a:spcPts val="0"/>
              </a:spcAft>
              <a:buSzPts val="1800"/>
              <a:buChar char="•"/>
              <a:defRPr/>
            </a:lvl5pPr>
            <a:lvl6pPr indent="-342900" lvl="5" marL="2743200" algn="l">
              <a:lnSpc>
                <a:spcPct val="115000"/>
              </a:lnSpc>
              <a:spcBef>
                <a:spcPts val="360"/>
              </a:spcBef>
              <a:spcAft>
                <a:spcPts val="0"/>
              </a:spcAft>
              <a:buClr>
                <a:schemeClr val="dk1"/>
              </a:buClr>
              <a:buSzPts val="1800"/>
              <a:buChar char="•"/>
              <a:defRPr/>
            </a:lvl6pPr>
            <a:lvl7pPr indent="-342900" lvl="6" marL="3200400" algn="l">
              <a:lnSpc>
                <a:spcPct val="115000"/>
              </a:lnSpc>
              <a:spcBef>
                <a:spcPts val="360"/>
              </a:spcBef>
              <a:spcAft>
                <a:spcPts val="0"/>
              </a:spcAft>
              <a:buClr>
                <a:schemeClr val="dk1"/>
              </a:buClr>
              <a:buSzPts val="1800"/>
              <a:buChar char="•"/>
              <a:defRPr/>
            </a:lvl7pPr>
            <a:lvl8pPr indent="-342900" lvl="7" marL="3657600" algn="l">
              <a:lnSpc>
                <a:spcPct val="115000"/>
              </a:lnSpc>
              <a:spcBef>
                <a:spcPts val="360"/>
              </a:spcBef>
              <a:spcAft>
                <a:spcPts val="0"/>
              </a:spcAft>
              <a:buClr>
                <a:schemeClr val="dk1"/>
              </a:buClr>
              <a:buSzPts val="1800"/>
              <a:buChar char="•"/>
              <a:defRPr/>
            </a:lvl8pPr>
            <a:lvl9pPr indent="-342900" lvl="8" marL="4114800" algn="l">
              <a:lnSpc>
                <a:spcPct val="115000"/>
              </a:lnSpc>
              <a:spcBef>
                <a:spcPts val="360"/>
              </a:spcBef>
              <a:spcAft>
                <a:spcPts val="0"/>
              </a:spcAft>
              <a:buClr>
                <a:schemeClr val="dk1"/>
              </a:buClr>
              <a:buSzPts val="1800"/>
              <a:buChar char="•"/>
              <a:defRPr/>
            </a:lvl9pPr>
          </a:lstStyle>
          <a:p/>
        </p:txBody>
      </p:sp>
      <p:sp>
        <p:nvSpPr>
          <p:cNvPr id="130" name="Google Shape;130;p7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 name="Shape 135"/>
        <p:cNvGrpSpPr/>
        <p:nvPr/>
      </p:nvGrpSpPr>
      <p:grpSpPr>
        <a:xfrm>
          <a:off x="0" y="0"/>
          <a:ext cx="0" cy="0"/>
          <a:chOff x="0" y="0"/>
          <a:chExt cx="0" cy="0"/>
        </a:xfrm>
      </p:grpSpPr>
      <p:sp>
        <p:nvSpPr>
          <p:cNvPr id="136" name="Google Shape;136;p7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7" name="Google Shape;137;p7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8" name="Google Shape;138;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sp>
        <p:nvSpPr>
          <p:cNvPr id="140" name="Google Shape;140;p8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1" name="Google Shape;141;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2" name="Shape 142"/>
        <p:cNvGrpSpPr/>
        <p:nvPr/>
      </p:nvGrpSpPr>
      <p:grpSpPr>
        <a:xfrm>
          <a:off x="0" y="0"/>
          <a:ext cx="0" cy="0"/>
          <a:chOff x="0" y="0"/>
          <a:chExt cx="0" cy="0"/>
        </a:xfrm>
      </p:grpSpPr>
      <p:sp>
        <p:nvSpPr>
          <p:cNvPr id="143" name="Google Shape;143;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4" name="Google Shape;144;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5" name="Google Shape;145;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6" name="Shape 146"/>
        <p:cNvGrpSpPr/>
        <p:nvPr/>
      </p:nvGrpSpPr>
      <p:grpSpPr>
        <a:xfrm>
          <a:off x="0" y="0"/>
          <a:ext cx="0" cy="0"/>
          <a:chOff x="0" y="0"/>
          <a:chExt cx="0" cy="0"/>
        </a:xfrm>
      </p:grpSpPr>
      <p:sp>
        <p:nvSpPr>
          <p:cNvPr id="147" name="Google Shape;147;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8" name="Google Shape;148;p8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49" name="Google Shape;149;p8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0" name="Google Shape;150;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sp>
        <p:nvSpPr>
          <p:cNvPr id="152" name="Google Shape;152;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3" name="Google Shape;153;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4" name="Shape 154"/>
        <p:cNvGrpSpPr/>
        <p:nvPr/>
      </p:nvGrpSpPr>
      <p:grpSpPr>
        <a:xfrm>
          <a:off x="0" y="0"/>
          <a:ext cx="0" cy="0"/>
          <a:chOff x="0" y="0"/>
          <a:chExt cx="0" cy="0"/>
        </a:xfrm>
      </p:grpSpPr>
      <p:sp>
        <p:nvSpPr>
          <p:cNvPr id="155" name="Google Shape;155;p8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6" name="Google Shape;156;p8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7" name="Google Shape;157;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3" name="Shape 23"/>
        <p:cNvGrpSpPr/>
        <p:nvPr/>
      </p:nvGrpSpPr>
      <p:grpSpPr>
        <a:xfrm>
          <a:off x="0" y="0"/>
          <a:ext cx="0" cy="0"/>
          <a:chOff x="0" y="0"/>
          <a:chExt cx="0" cy="0"/>
        </a:xfrm>
      </p:grpSpPr>
      <p:grpSp>
        <p:nvGrpSpPr>
          <p:cNvPr id="24" name="Google Shape;24;p58"/>
          <p:cNvGrpSpPr/>
          <p:nvPr/>
        </p:nvGrpSpPr>
        <p:grpSpPr>
          <a:xfrm>
            <a:off x="830392" y="4169130"/>
            <a:ext cx="745763" cy="45826"/>
            <a:chOff x="4580561" y="2589004"/>
            <a:chExt cx="1064464" cy="25200"/>
          </a:xfrm>
        </p:grpSpPr>
        <p:sp>
          <p:nvSpPr>
            <p:cNvPr id="25" name="Google Shape;25;p5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5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8" name="Google Shape;28;p5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 name="Shape 158"/>
        <p:cNvGrpSpPr/>
        <p:nvPr/>
      </p:nvGrpSpPr>
      <p:grpSpPr>
        <a:xfrm>
          <a:off x="0" y="0"/>
          <a:ext cx="0" cy="0"/>
          <a:chOff x="0" y="0"/>
          <a:chExt cx="0" cy="0"/>
        </a:xfrm>
      </p:grpSpPr>
      <p:sp>
        <p:nvSpPr>
          <p:cNvPr id="159" name="Google Shape;159;p8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0" name="Google Shape;160;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1" name="Shape 161"/>
        <p:cNvGrpSpPr/>
        <p:nvPr/>
      </p:nvGrpSpPr>
      <p:grpSpPr>
        <a:xfrm>
          <a:off x="0" y="0"/>
          <a:ext cx="0" cy="0"/>
          <a:chOff x="0" y="0"/>
          <a:chExt cx="0" cy="0"/>
        </a:xfrm>
      </p:grpSpPr>
      <p:sp>
        <p:nvSpPr>
          <p:cNvPr id="162" name="Google Shape;162;p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8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4" name="Google Shape;164;p8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5" name="Google Shape;165;p8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6" name="Google Shape;166;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7" name="Shape 167"/>
        <p:cNvGrpSpPr/>
        <p:nvPr/>
      </p:nvGrpSpPr>
      <p:grpSpPr>
        <a:xfrm>
          <a:off x="0" y="0"/>
          <a:ext cx="0" cy="0"/>
          <a:chOff x="0" y="0"/>
          <a:chExt cx="0" cy="0"/>
        </a:xfrm>
      </p:grpSpPr>
      <p:sp>
        <p:nvSpPr>
          <p:cNvPr id="168" name="Google Shape;168;p8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69" name="Google Shape;169;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0" name="Shape 170"/>
        <p:cNvGrpSpPr/>
        <p:nvPr/>
      </p:nvGrpSpPr>
      <p:grpSpPr>
        <a:xfrm>
          <a:off x="0" y="0"/>
          <a:ext cx="0" cy="0"/>
          <a:chOff x="0" y="0"/>
          <a:chExt cx="0" cy="0"/>
        </a:xfrm>
      </p:grpSpPr>
      <p:sp>
        <p:nvSpPr>
          <p:cNvPr id="171" name="Google Shape;171;p8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2" name="Google Shape;172;p8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73" name="Google Shape;173;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4" name="Shape 174"/>
        <p:cNvGrpSpPr/>
        <p:nvPr/>
      </p:nvGrpSpPr>
      <p:grpSpPr>
        <a:xfrm>
          <a:off x="0" y="0"/>
          <a:ext cx="0" cy="0"/>
          <a:chOff x="0" y="0"/>
          <a:chExt cx="0" cy="0"/>
        </a:xfrm>
      </p:grpSpPr>
      <p:sp>
        <p:nvSpPr>
          <p:cNvPr id="175" name="Google Shape;175;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9"/>
          <p:cNvGrpSpPr/>
          <p:nvPr/>
        </p:nvGrpSpPr>
        <p:grpSpPr>
          <a:xfrm>
            <a:off x="830392" y="1191256"/>
            <a:ext cx="745763" cy="45826"/>
            <a:chOff x="4580561" y="2589004"/>
            <a:chExt cx="1064464" cy="25200"/>
          </a:xfrm>
        </p:grpSpPr>
        <p:sp>
          <p:nvSpPr>
            <p:cNvPr id="32" name="Google Shape;32;p5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5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5" name="Google Shape;35;p5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6" name="Google Shape;36;p5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7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71"/>
          <p:cNvGrpSpPr/>
          <p:nvPr/>
        </p:nvGrpSpPr>
        <p:grpSpPr>
          <a:xfrm>
            <a:off x="830392" y="1191256"/>
            <a:ext cx="745763" cy="45826"/>
            <a:chOff x="4580561" y="2589004"/>
            <a:chExt cx="1064464" cy="25200"/>
          </a:xfrm>
        </p:grpSpPr>
        <p:sp>
          <p:nvSpPr>
            <p:cNvPr id="40" name="Google Shape;40;p7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7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3" name="Google Shape;43;p7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4" name="Google Shape;44;p7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7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72"/>
          <p:cNvGrpSpPr/>
          <p:nvPr/>
        </p:nvGrpSpPr>
        <p:grpSpPr>
          <a:xfrm>
            <a:off x="830392" y="1191256"/>
            <a:ext cx="745763" cy="45826"/>
            <a:chOff x="4580561" y="2589004"/>
            <a:chExt cx="1064464" cy="25200"/>
          </a:xfrm>
        </p:grpSpPr>
        <p:sp>
          <p:nvSpPr>
            <p:cNvPr id="49" name="Google Shape;49;p7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7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2" name="Google Shape;52;p7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73"/>
          <p:cNvGrpSpPr/>
          <p:nvPr/>
        </p:nvGrpSpPr>
        <p:grpSpPr>
          <a:xfrm>
            <a:off x="830392" y="1191256"/>
            <a:ext cx="745763" cy="45826"/>
            <a:chOff x="4580561" y="2589004"/>
            <a:chExt cx="1064464" cy="25200"/>
          </a:xfrm>
        </p:grpSpPr>
        <p:sp>
          <p:nvSpPr>
            <p:cNvPr id="56" name="Google Shape;56;p7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7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9" name="Google Shape;59;p7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0" name="Google Shape;60;p7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7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74"/>
          <p:cNvGrpSpPr/>
          <p:nvPr/>
        </p:nvGrpSpPr>
        <p:grpSpPr>
          <a:xfrm>
            <a:off x="830392" y="1191256"/>
            <a:ext cx="745763" cy="45826"/>
            <a:chOff x="4580561" y="2589004"/>
            <a:chExt cx="1064464" cy="25200"/>
          </a:xfrm>
        </p:grpSpPr>
        <p:sp>
          <p:nvSpPr>
            <p:cNvPr id="64" name="Google Shape;64;p7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7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7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7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7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7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5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84" name="Google Shape;84;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5" name="Google Shape;8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1" name="Shape 131"/>
        <p:cNvGrpSpPr/>
        <p:nvPr/>
      </p:nvGrpSpPr>
      <p:grpSpPr>
        <a:xfrm>
          <a:off x="0" y="0"/>
          <a:ext cx="0" cy="0"/>
          <a:chOff x="0" y="0"/>
          <a:chExt cx="0" cy="0"/>
        </a:xfrm>
      </p:grpSpPr>
      <p:sp>
        <p:nvSpPr>
          <p:cNvPr id="132" name="Google Shape;132;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3" name="Google Shape;133;p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4" name="Google Shape;13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hyperlink" Target="https://cs186berkeley.net/attendance"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4000"/>
              <a:t>CS 186 Exam Prep 8</a:t>
            </a:r>
            <a:endParaRPr sz="4000"/>
          </a:p>
          <a:p>
            <a:pPr indent="0" lvl="0" marL="0" rtl="0" algn="l">
              <a:lnSpc>
                <a:spcPct val="100000"/>
              </a:lnSpc>
              <a:spcBef>
                <a:spcPts val="0"/>
              </a:spcBef>
              <a:spcAft>
                <a:spcPts val="0"/>
              </a:spcAft>
              <a:buSzPts val="4200"/>
              <a:buNone/>
            </a:pPr>
            <a:r>
              <a:rPr lang="en" sz="3100"/>
              <a:t>Transactions &amp; Concurrency</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Locks</a:t>
            </a:r>
            <a:endParaRPr/>
          </a:p>
        </p:txBody>
      </p:sp>
      <p:sp>
        <p:nvSpPr>
          <p:cNvPr id="242" name="Google Shape;242;p10"/>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Proxima Nova"/>
              <a:buChar char="●"/>
            </a:pPr>
            <a:r>
              <a:rPr lang="en" sz="2000"/>
              <a:t>Make sure that no other transaction is modifying the resource while you are using that resource</a:t>
            </a:r>
            <a:endParaRPr sz="2000"/>
          </a:p>
          <a:p>
            <a:pPr indent="-355600" lvl="0" marL="457200" marR="0" rtl="0" algn="l">
              <a:lnSpc>
                <a:spcPct val="115000"/>
              </a:lnSpc>
              <a:spcBef>
                <a:spcPts val="0"/>
              </a:spcBef>
              <a:spcAft>
                <a:spcPts val="0"/>
              </a:spcAft>
              <a:buSzPts val="2000"/>
              <a:buChar char="●"/>
            </a:pPr>
            <a:r>
              <a:rPr lang="en" sz="2000"/>
              <a:t>Lock types: for a given resource A,</a:t>
            </a:r>
            <a:endParaRPr sz="2000"/>
          </a:p>
          <a:p>
            <a:pPr indent="-342900" lvl="1" marL="914400" rtl="0" algn="l">
              <a:lnSpc>
                <a:spcPct val="115000"/>
              </a:lnSpc>
              <a:spcBef>
                <a:spcPts val="0"/>
              </a:spcBef>
              <a:spcAft>
                <a:spcPts val="0"/>
              </a:spcAft>
              <a:buSzPts val="1800"/>
              <a:buFont typeface="Arial"/>
              <a:buChar char="○"/>
            </a:pPr>
            <a:r>
              <a:rPr b="1" lang="en" sz="1800"/>
              <a:t>S (Shared)</a:t>
            </a:r>
            <a:r>
              <a:rPr lang="en" sz="1800"/>
              <a:t> can read A and all descendants of A.</a:t>
            </a:r>
            <a:endParaRPr sz="1800"/>
          </a:p>
          <a:p>
            <a:pPr indent="-342900" lvl="1" marL="914400" rtl="0" algn="l">
              <a:lnSpc>
                <a:spcPct val="115000"/>
              </a:lnSpc>
              <a:spcBef>
                <a:spcPts val="0"/>
              </a:spcBef>
              <a:spcAft>
                <a:spcPts val="0"/>
              </a:spcAft>
              <a:buSzPts val="1800"/>
              <a:buFont typeface="Arial"/>
              <a:buChar char="○"/>
            </a:pPr>
            <a:r>
              <a:rPr b="1" lang="en" sz="1800"/>
              <a:t>X (Exclusive)</a:t>
            </a:r>
            <a:r>
              <a:rPr lang="en" sz="1800"/>
              <a:t> can read and write A and all descendants of A.</a:t>
            </a:r>
            <a:endParaRPr sz="1800"/>
          </a:p>
          <a:p>
            <a:pPr indent="-342900" lvl="1" marL="914400" rtl="0" algn="l">
              <a:lnSpc>
                <a:spcPct val="115000"/>
              </a:lnSpc>
              <a:spcBef>
                <a:spcPts val="0"/>
              </a:spcBef>
              <a:spcAft>
                <a:spcPts val="0"/>
              </a:spcAft>
              <a:buSzPts val="1800"/>
              <a:buFont typeface="Arial"/>
              <a:buChar char="○"/>
            </a:pPr>
            <a:r>
              <a:rPr b="1" lang="en" sz="1800"/>
              <a:t>IS</a:t>
            </a:r>
            <a:r>
              <a:rPr lang="en" sz="1800"/>
              <a:t> can request shared and intent-shared locks on all children (immediate descendants) of A.</a:t>
            </a:r>
            <a:endParaRPr sz="1800"/>
          </a:p>
          <a:p>
            <a:pPr indent="-342900" lvl="1" marL="914400" rtl="0" algn="l">
              <a:lnSpc>
                <a:spcPct val="115000"/>
              </a:lnSpc>
              <a:spcBef>
                <a:spcPts val="0"/>
              </a:spcBef>
              <a:spcAft>
                <a:spcPts val="0"/>
              </a:spcAft>
              <a:buSzPts val="1800"/>
              <a:buFont typeface="Arial"/>
              <a:buChar char="○"/>
            </a:pPr>
            <a:r>
              <a:rPr b="1" lang="en" sz="1800"/>
              <a:t>IX</a:t>
            </a:r>
            <a:r>
              <a:rPr lang="en" sz="1800"/>
              <a:t> can request any lock on all children of A.</a:t>
            </a:r>
            <a:endParaRPr sz="1800"/>
          </a:p>
          <a:p>
            <a:pPr indent="-342900" lvl="1" marL="914400" rtl="0" algn="l">
              <a:lnSpc>
                <a:spcPct val="115000"/>
              </a:lnSpc>
              <a:spcBef>
                <a:spcPts val="0"/>
              </a:spcBef>
              <a:spcAft>
                <a:spcPts val="0"/>
              </a:spcAft>
              <a:buSzPts val="1800"/>
              <a:buFont typeface="Arial"/>
              <a:buChar char="○"/>
            </a:pPr>
            <a:r>
              <a:rPr b="1" lang="en" sz="1800"/>
              <a:t>SIX</a:t>
            </a:r>
            <a:r>
              <a:rPr lang="en" sz="1800"/>
              <a:t> can do anything that having S or IX lets it do. We may consider requesting S or IS locks on children of A redundant and prevent this possibility.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2-Phase Locking (2PL)</a:t>
            </a:r>
            <a:endParaRPr/>
          </a:p>
        </p:txBody>
      </p:sp>
      <p:sp>
        <p:nvSpPr>
          <p:cNvPr id="248" name="Google Shape;248;p11"/>
          <p:cNvSpPr txBox="1"/>
          <p:nvPr>
            <p:ph idx="1" type="body"/>
          </p:nvPr>
        </p:nvSpPr>
        <p:spPr>
          <a:xfrm>
            <a:off x="311700" y="1152475"/>
            <a:ext cx="85851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Proxima Nova"/>
              <a:buChar char="●"/>
            </a:pPr>
            <a:r>
              <a:rPr lang="en" sz="2000"/>
              <a:t>One way to enforce conflict serializability</a:t>
            </a:r>
            <a:endParaRPr sz="2000"/>
          </a:p>
          <a:p>
            <a:pPr indent="-355600" lvl="0" marL="457200" marR="0" rtl="0" algn="l">
              <a:lnSpc>
                <a:spcPct val="115000"/>
              </a:lnSpc>
              <a:spcBef>
                <a:spcPts val="0"/>
              </a:spcBef>
              <a:spcAft>
                <a:spcPts val="0"/>
              </a:spcAft>
              <a:buSzPts val="2000"/>
              <a:buChar char="●"/>
            </a:pPr>
            <a:r>
              <a:rPr lang="en" sz="2000"/>
              <a:t>In </a:t>
            </a:r>
            <a:r>
              <a:rPr b="1" lang="en" sz="2000">
                <a:solidFill>
                  <a:schemeClr val="accent5"/>
                </a:solidFill>
              </a:rPr>
              <a:t>2-phase locking</a:t>
            </a:r>
            <a:r>
              <a:rPr lang="en" sz="2000"/>
              <a:t>,</a:t>
            </a:r>
            <a:endParaRPr sz="2000"/>
          </a:p>
          <a:p>
            <a:pPr indent="-355600" lvl="1" marL="914400" marR="0" rtl="0" algn="l">
              <a:lnSpc>
                <a:spcPct val="115000"/>
              </a:lnSpc>
              <a:spcBef>
                <a:spcPts val="0"/>
              </a:spcBef>
              <a:spcAft>
                <a:spcPts val="0"/>
              </a:spcAft>
              <a:buSzPts val="2000"/>
              <a:buChar char="○"/>
            </a:pPr>
            <a:r>
              <a:rPr lang="en" sz="2000"/>
              <a:t>a transaction may not acquire a lock after it has released any lock</a:t>
            </a:r>
            <a:endParaRPr sz="2000"/>
          </a:p>
          <a:p>
            <a:pPr indent="-355600" lvl="1" marL="914400" marR="0" rtl="0" algn="l">
              <a:lnSpc>
                <a:spcPct val="115000"/>
              </a:lnSpc>
              <a:spcBef>
                <a:spcPts val="0"/>
              </a:spcBef>
              <a:spcAft>
                <a:spcPts val="0"/>
              </a:spcAft>
              <a:buSzPts val="2000"/>
              <a:buChar char="○"/>
            </a:pPr>
            <a:r>
              <a:rPr lang="en" sz="2000"/>
              <a:t>two “phases”</a:t>
            </a:r>
            <a:endParaRPr sz="2000"/>
          </a:p>
          <a:p>
            <a:pPr indent="-355600" lvl="2" marL="1371600" marR="0" rtl="0" algn="l">
              <a:lnSpc>
                <a:spcPct val="115000"/>
              </a:lnSpc>
              <a:spcBef>
                <a:spcPts val="0"/>
              </a:spcBef>
              <a:spcAft>
                <a:spcPts val="0"/>
              </a:spcAft>
              <a:buSzPts val="2000"/>
              <a:buChar char="■"/>
            </a:pPr>
            <a:r>
              <a:rPr lang="en" sz="2000"/>
              <a:t>from start to until a lock is released, the transaction is just acquiring locks</a:t>
            </a:r>
            <a:endParaRPr sz="2000"/>
          </a:p>
          <a:p>
            <a:pPr indent="-355600" lvl="2" marL="1371600" marR="0" rtl="0" algn="l">
              <a:lnSpc>
                <a:spcPct val="115000"/>
              </a:lnSpc>
              <a:spcBef>
                <a:spcPts val="0"/>
              </a:spcBef>
              <a:spcAft>
                <a:spcPts val="0"/>
              </a:spcAft>
              <a:buSzPts val="2000"/>
              <a:buChar char="■"/>
            </a:pPr>
            <a:r>
              <a:rPr lang="en" sz="2000"/>
              <a:t>then until the end of the transaction, it is just releasing locks</a:t>
            </a:r>
            <a:endParaRPr sz="2000"/>
          </a:p>
        </p:txBody>
      </p:sp>
      <p:cxnSp>
        <p:nvCxnSpPr>
          <p:cNvPr id="249" name="Google Shape;249;p11"/>
          <p:cNvCxnSpPr/>
          <p:nvPr/>
        </p:nvCxnSpPr>
        <p:spPr>
          <a:xfrm>
            <a:off x="3361434" y="4791609"/>
            <a:ext cx="4072500" cy="0"/>
          </a:xfrm>
          <a:prstGeom prst="straightConnector1">
            <a:avLst/>
          </a:prstGeom>
          <a:noFill/>
          <a:ln cap="flat" cmpd="sng" w="38100">
            <a:solidFill>
              <a:srgbClr val="000000"/>
            </a:solidFill>
            <a:prstDash val="solid"/>
            <a:round/>
            <a:headEnd len="sm" w="sm" type="none"/>
            <a:tailEnd len="sm" w="sm" type="stealth"/>
          </a:ln>
        </p:spPr>
      </p:cxnSp>
      <p:sp>
        <p:nvSpPr>
          <p:cNvPr id="250" name="Google Shape;250;p11"/>
          <p:cNvSpPr txBox="1"/>
          <p:nvPr/>
        </p:nvSpPr>
        <p:spPr>
          <a:xfrm>
            <a:off x="4802479" y="4791613"/>
            <a:ext cx="749700" cy="22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1500" u="none" cap="none" strike="noStrike">
                <a:solidFill>
                  <a:srgbClr val="000000"/>
                </a:solidFill>
                <a:latin typeface="Helvetica Neue"/>
                <a:ea typeface="Helvetica Neue"/>
                <a:cs typeface="Helvetica Neue"/>
                <a:sym typeface="Helvetica Neue"/>
              </a:rPr>
              <a:t>time</a:t>
            </a:r>
            <a:endParaRPr b="0" i="0" sz="1500" u="none" cap="none" strike="noStrike">
              <a:solidFill>
                <a:srgbClr val="000000"/>
              </a:solidFill>
              <a:latin typeface="Arial"/>
              <a:ea typeface="Arial"/>
              <a:cs typeface="Arial"/>
              <a:sym typeface="Arial"/>
            </a:endParaRPr>
          </a:p>
        </p:txBody>
      </p:sp>
      <p:cxnSp>
        <p:nvCxnSpPr>
          <p:cNvPr id="251" name="Google Shape;251;p11"/>
          <p:cNvCxnSpPr/>
          <p:nvPr/>
        </p:nvCxnSpPr>
        <p:spPr>
          <a:xfrm rot="10800000">
            <a:off x="3376058" y="3611736"/>
            <a:ext cx="0" cy="1173000"/>
          </a:xfrm>
          <a:prstGeom prst="straightConnector1">
            <a:avLst/>
          </a:prstGeom>
          <a:noFill/>
          <a:ln cap="flat" cmpd="sng" w="38100">
            <a:solidFill>
              <a:srgbClr val="000000"/>
            </a:solidFill>
            <a:prstDash val="solid"/>
            <a:round/>
            <a:headEnd len="sm" w="sm" type="none"/>
            <a:tailEnd len="sm" w="sm" type="stealth"/>
          </a:ln>
        </p:spPr>
      </p:cxnSp>
      <p:sp>
        <p:nvSpPr>
          <p:cNvPr id="252" name="Google Shape;252;p11"/>
          <p:cNvSpPr txBox="1"/>
          <p:nvPr/>
        </p:nvSpPr>
        <p:spPr>
          <a:xfrm>
            <a:off x="1812050" y="4131798"/>
            <a:ext cx="1515600" cy="22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1500" u="none" cap="none" strike="noStrike">
                <a:solidFill>
                  <a:srgbClr val="000000"/>
                </a:solidFill>
                <a:latin typeface="Helvetica Neue"/>
                <a:ea typeface="Helvetica Neue"/>
                <a:cs typeface="Helvetica Neue"/>
                <a:sym typeface="Helvetica Neue"/>
              </a:rPr>
              <a:t># locks held</a:t>
            </a:r>
            <a:endParaRPr b="0" i="0" sz="1500" u="none" cap="none" strike="noStrike">
              <a:solidFill>
                <a:srgbClr val="000000"/>
              </a:solidFill>
              <a:latin typeface="Arial"/>
              <a:ea typeface="Arial"/>
              <a:cs typeface="Arial"/>
              <a:sym typeface="Arial"/>
            </a:endParaRPr>
          </a:p>
        </p:txBody>
      </p:sp>
      <p:sp>
        <p:nvSpPr>
          <p:cNvPr id="253" name="Google Shape;253;p11"/>
          <p:cNvSpPr/>
          <p:nvPr/>
        </p:nvSpPr>
        <p:spPr>
          <a:xfrm>
            <a:off x="3382319" y="3887423"/>
            <a:ext cx="3612900" cy="897300"/>
          </a:xfrm>
          <a:custGeom>
            <a:rect b="b" l="l" r="r" t="t"/>
            <a:pathLst>
              <a:path extrusionOk="0" h="120000" w="120000">
                <a:moveTo>
                  <a:pt x="0" y="119182"/>
                </a:moveTo>
                <a:cubicBezTo>
                  <a:pt x="1791" y="117548"/>
                  <a:pt x="3192" y="114280"/>
                  <a:pt x="4828" y="112034"/>
                </a:cubicBezTo>
                <a:cubicBezTo>
                  <a:pt x="6190" y="110195"/>
                  <a:pt x="7709" y="109276"/>
                  <a:pt x="9072" y="107234"/>
                </a:cubicBezTo>
                <a:cubicBezTo>
                  <a:pt x="11174" y="104068"/>
                  <a:pt x="13082" y="100697"/>
                  <a:pt x="15457" y="99370"/>
                </a:cubicBezTo>
                <a:cubicBezTo>
                  <a:pt x="17287" y="96000"/>
                  <a:pt x="19351" y="93140"/>
                  <a:pt x="21492" y="91404"/>
                </a:cubicBezTo>
                <a:cubicBezTo>
                  <a:pt x="21920" y="90689"/>
                  <a:pt x="24451" y="86706"/>
                  <a:pt x="25152" y="84970"/>
                </a:cubicBezTo>
                <a:cubicBezTo>
                  <a:pt x="25619" y="83846"/>
                  <a:pt x="25892" y="82212"/>
                  <a:pt x="26359" y="81089"/>
                </a:cubicBezTo>
                <a:cubicBezTo>
                  <a:pt x="26787" y="80068"/>
                  <a:pt x="27410" y="79557"/>
                  <a:pt x="27878" y="78638"/>
                </a:cubicBezTo>
                <a:cubicBezTo>
                  <a:pt x="29435" y="75472"/>
                  <a:pt x="30914" y="71693"/>
                  <a:pt x="32394" y="68323"/>
                </a:cubicBezTo>
                <a:cubicBezTo>
                  <a:pt x="33329" y="66178"/>
                  <a:pt x="34497" y="64851"/>
                  <a:pt x="35431" y="62706"/>
                </a:cubicBezTo>
                <a:cubicBezTo>
                  <a:pt x="35898" y="61582"/>
                  <a:pt x="36171" y="59948"/>
                  <a:pt x="36638" y="58825"/>
                </a:cubicBezTo>
                <a:cubicBezTo>
                  <a:pt x="37066" y="57804"/>
                  <a:pt x="37689" y="57293"/>
                  <a:pt x="38157" y="56374"/>
                </a:cubicBezTo>
                <a:cubicBezTo>
                  <a:pt x="39636" y="53310"/>
                  <a:pt x="40765" y="50246"/>
                  <a:pt x="42401" y="47693"/>
                </a:cubicBezTo>
                <a:cubicBezTo>
                  <a:pt x="43802" y="42995"/>
                  <a:pt x="45554" y="39727"/>
                  <a:pt x="46956" y="34927"/>
                </a:cubicBezTo>
                <a:cubicBezTo>
                  <a:pt x="48903" y="28289"/>
                  <a:pt x="50382" y="22365"/>
                  <a:pt x="52719" y="16646"/>
                </a:cubicBezTo>
                <a:cubicBezTo>
                  <a:pt x="54276" y="12868"/>
                  <a:pt x="56885" y="8782"/>
                  <a:pt x="58481" y="5514"/>
                </a:cubicBezTo>
                <a:cubicBezTo>
                  <a:pt x="60077" y="2246"/>
                  <a:pt x="62491" y="2859"/>
                  <a:pt x="64243" y="0"/>
                </a:cubicBezTo>
                <a:cubicBezTo>
                  <a:pt x="68760" y="2144"/>
                  <a:pt x="73238" y="5617"/>
                  <a:pt x="77560" y="9497"/>
                </a:cubicBezTo>
                <a:cubicBezTo>
                  <a:pt x="79740" y="11438"/>
                  <a:pt x="82115" y="11540"/>
                  <a:pt x="84218" y="14297"/>
                </a:cubicBezTo>
                <a:cubicBezTo>
                  <a:pt x="86904" y="17872"/>
                  <a:pt x="89824" y="22263"/>
                  <a:pt x="92433" y="26144"/>
                </a:cubicBezTo>
                <a:cubicBezTo>
                  <a:pt x="93718" y="28085"/>
                  <a:pt x="94769" y="31863"/>
                  <a:pt x="96054" y="34110"/>
                </a:cubicBezTo>
                <a:cubicBezTo>
                  <a:pt x="97689" y="39829"/>
                  <a:pt x="100064" y="44017"/>
                  <a:pt x="101505" y="50042"/>
                </a:cubicBezTo>
                <a:cubicBezTo>
                  <a:pt x="103062" y="56476"/>
                  <a:pt x="101544" y="53412"/>
                  <a:pt x="103335" y="56374"/>
                </a:cubicBezTo>
                <a:cubicBezTo>
                  <a:pt x="104036" y="62093"/>
                  <a:pt x="104581" y="68017"/>
                  <a:pt x="105165" y="73838"/>
                </a:cubicBezTo>
                <a:cubicBezTo>
                  <a:pt x="105282" y="74961"/>
                  <a:pt x="105243" y="76085"/>
                  <a:pt x="105438" y="77106"/>
                </a:cubicBezTo>
                <a:cubicBezTo>
                  <a:pt x="106606" y="82825"/>
                  <a:pt x="108241" y="86400"/>
                  <a:pt x="109682" y="91404"/>
                </a:cubicBezTo>
                <a:cubicBezTo>
                  <a:pt x="110850" y="95387"/>
                  <a:pt x="111395" y="98144"/>
                  <a:pt x="113030" y="100902"/>
                </a:cubicBezTo>
                <a:cubicBezTo>
                  <a:pt x="113731" y="106212"/>
                  <a:pt x="112719" y="99982"/>
                  <a:pt x="114548" y="105702"/>
                </a:cubicBezTo>
                <a:cubicBezTo>
                  <a:pt x="116846" y="112851"/>
                  <a:pt x="113069" y="104987"/>
                  <a:pt x="116378" y="111217"/>
                </a:cubicBezTo>
                <a:cubicBezTo>
                  <a:pt x="117858" y="117446"/>
                  <a:pt x="115950" y="110195"/>
                  <a:pt x="117858" y="115200"/>
                </a:cubicBezTo>
                <a:cubicBezTo>
                  <a:pt x="118754" y="117548"/>
                  <a:pt x="118792" y="118468"/>
                  <a:pt x="120000" y="12000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cxnSp>
        <p:nvCxnSpPr>
          <p:cNvPr id="254" name="Google Shape;254;p11"/>
          <p:cNvCxnSpPr/>
          <p:nvPr/>
        </p:nvCxnSpPr>
        <p:spPr>
          <a:xfrm>
            <a:off x="5303712" y="3691924"/>
            <a:ext cx="0" cy="1099500"/>
          </a:xfrm>
          <a:prstGeom prst="straightConnector1">
            <a:avLst/>
          </a:prstGeom>
          <a:noFill/>
          <a:ln cap="flat" cmpd="sng" w="28575">
            <a:solidFill>
              <a:srgbClr val="000000"/>
            </a:solidFill>
            <a:prstDash val="dash"/>
            <a:round/>
            <a:headEnd len="sm" w="sm" type="none"/>
            <a:tailEnd len="sm" w="sm" type="none"/>
          </a:ln>
        </p:spPr>
      </p:cxnSp>
      <p:sp>
        <p:nvSpPr>
          <p:cNvPr id="255" name="Google Shape;255;p11"/>
          <p:cNvSpPr txBox="1"/>
          <p:nvPr/>
        </p:nvSpPr>
        <p:spPr>
          <a:xfrm>
            <a:off x="5867600" y="3728580"/>
            <a:ext cx="1722000" cy="22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1500" u="none" cap="none" strike="noStrike">
                <a:solidFill>
                  <a:srgbClr val="C0504D"/>
                </a:solidFill>
                <a:latin typeface="Helvetica Neue"/>
                <a:ea typeface="Helvetica Neue"/>
                <a:cs typeface="Helvetica Neue"/>
                <a:sym typeface="Helvetica Neue"/>
              </a:rPr>
              <a:t>release phase</a:t>
            </a:r>
            <a:endParaRPr b="0" i="0" sz="1500" u="none" cap="none" strike="noStrike">
              <a:solidFill>
                <a:srgbClr val="000000"/>
              </a:solidFill>
              <a:latin typeface="Arial"/>
              <a:ea typeface="Arial"/>
              <a:cs typeface="Arial"/>
              <a:sym typeface="Arial"/>
            </a:endParaRPr>
          </a:p>
        </p:txBody>
      </p:sp>
      <p:sp>
        <p:nvSpPr>
          <p:cNvPr id="256" name="Google Shape;256;p11"/>
          <p:cNvSpPr txBox="1"/>
          <p:nvPr/>
        </p:nvSpPr>
        <p:spPr>
          <a:xfrm>
            <a:off x="3612051" y="3728580"/>
            <a:ext cx="1629000" cy="39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1500" u="none" cap="none" strike="noStrike">
                <a:solidFill>
                  <a:srgbClr val="C0504D"/>
                </a:solidFill>
                <a:latin typeface="Helvetica Neue"/>
                <a:ea typeface="Helvetica Neue"/>
                <a:cs typeface="Helvetica Neue"/>
                <a:sym typeface="Helvetica Neue"/>
              </a:rPr>
              <a:t>acquisition phase</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Strict 2-Phase Locking (Strict 2PL)</a:t>
            </a:r>
            <a:endParaRPr/>
          </a:p>
        </p:txBody>
      </p:sp>
      <p:sp>
        <p:nvSpPr>
          <p:cNvPr id="262" name="Google Shape;262;p12"/>
          <p:cNvSpPr txBox="1"/>
          <p:nvPr>
            <p:ph idx="1" type="body"/>
          </p:nvPr>
        </p:nvSpPr>
        <p:spPr>
          <a:xfrm>
            <a:off x="311700" y="1152475"/>
            <a:ext cx="8585100" cy="34164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chemeClr val="dk2"/>
              </a:buClr>
              <a:buSzPts val="1900"/>
              <a:buFont typeface="Proxima Nova"/>
              <a:buChar char="●"/>
            </a:pPr>
            <a:r>
              <a:rPr lang="en" sz="1900"/>
              <a:t>The problem is that 2PL lets another transaction read new values before the transaction commits (since locks can be released long before commit)</a:t>
            </a:r>
            <a:endParaRPr sz="1900"/>
          </a:p>
          <a:p>
            <a:pPr indent="-349250" lvl="0" marL="457200" marR="0" rtl="0" algn="l">
              <a:lnSpc>
                <a:spcPct val="115000"/>
              </a:lnSpc>
              <a:spcBef>
                <a:spcPts val="0"/>
              </a:spcBef>
              <a:spcAft>
                <a:spcPts val="0"/>
              </a:spcAft>
              <a:buSzPts val="1900"/>
              <a:buChar char="●"/>
            </a:pPr>
            <a:r>
              <a:rPr b="1" lang="en" sz="1900">
                <a:solidFill>
                  <a:schemeClr val="accent5"/>
                </a:solidFill>
              </a:rPr>
              <a:t>Strict 2PL</a:t>
            </a:r>
            <a:r>
              <a:rPr lang="en" sz="1900"/>
              <a:t> avoids cascading aborts (and guarantees conflict serializability and recoverability)</a:t>
            </a:r>
            <a:endParaRPr sz="1900"/>
          </a:p>
          <a:p>
            <a:pPr indent="-349250" lvl="1" marL="914400" marR="0" rtl="0" algn="l">
              <a:lnSpc>
                <a:spcPct val="115000"/>
              </a:lnSpc>
              <a:spcBef>
                <a:spcPts val="0"/>
              </a:spcBef>
              <a:spcAft>
                <a:spcPts val="0"/>
              </a:spcAft>
              <a:buSzPts val="1900"/>
              <a:buChar char="○"/>
            </a:pPr>
            <a:r>
              <a:rPr lang="en" sz="1900"/>
              <a:t>Same as 2PL, except only allow releasing locks at end of transaction</a:t>
            </a:r>
            <a:endParaRPr sz="1900"/>
          </a:p>
        </p:txBody>
      </p:sp>
      <p:cxnSp>
        <p:nvCxnSpPr>
          <p:cNvPr id="263" name="Google Shape;263;p12"/>
          <p:cNvCxnSpPr/>
          <p:nvPr/>
        </p:nvCxnSpPr>
        <p:spPr>
          <a:xfrm rot="10800000">
            <a:off x="3478332" y="3314381"/>
            <a:ext cx="0" cy="1537800"/>
          </a:xfrm>
          <a:prstGeom prst="straightConnector1">
            <a:avLst/>
          </a:prstGeom>
          <a:noFill/>
          <a:ln cap="flat" cmpd="sng" w="38100">
            <a:solidFill>
              <a:srgbClr val="000000"/>
            </a:solidFill>
            <a:prstDash val="solid"/>
            <a:round/>
            <a:headEnd len="sm" w="sm" type="none"/>
            <a:tailEnd len="sm" w="sm" type="stealth"/>
          </a:ln>
        </p:spPr>
      </p:cxnSp>
      <p:sp>
        <p:nvSpPr>
          <p:cNvPr id="264" name="Google Shape;264;p12"/>
          <p:cNvSpPr txBox="1"/>
          <p:nvPr/>
        </p:nvSpPr>
        <p:spPr>
          <a:xfrm>
            <a:off x="2167713" y="3987207"/>
            <a:ext cx="1281900" cy="29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1500" u="none" cap="none" strike="noStrike">
                <a:solidFill>
                  <a:srgbClr val="000000"/>
                </a:solidFill>
                <a:latin typeface="Helvetica Neue"/>
                <a:ea typeface="Helvetica Neue"/>
                <a:cs typeface="Helvetica Neue"/>
                <a:sym typeface="Helvetica Neue"/>
              </a:rPr>
              <a:t># locks held</a:t>
            </a:r>
            <a:endParaRPr b="0" i="0" sz="1500" u="none" cap="none" strike="noStrike">
              <a:solidFill>
                <a:srgbClr val="000000"/>
              </a:solidFill>
              <a:latin typeface="Arial"/>
              <a:ea typeface="Arial"/>
              <a:cs typeface="Arial"/>
              <a:sym typeface="Arial"/>
            </a:endParaRPr>
          </a:p>
        </p:txBody>
      </p:sp>
      <p:sp>
        <p:nvSpPr>
          <p:cNvPr id="265" name="Google Shape;265;p12"/>
          <p:cNvSpPr/>
          <p:nvPr/>
        </p:nvSpPr>
        <p:spPr>
          <a:xfrm>
            <a:off x="3495998" y="3650829"/>
            <a:ext cx="3056100" cy="1192200"/>
          </a:xfrm>
          <a:custGeom>
            <a:rect b="b" l="l" r="r" t="t"/>
            <a:pathLst>
              <a:path extrusionOk="0" h="120000" w="120000">
                <a:moveTo>
                  <a:pt x="0" y="119182"/>
                </a:moveTo>
                <a:cubicBezTo>
                  <a:pt x="1791" y="117548"/>
                  <a:pt x="3192" y="114280"/>
                  <a:pt x="4828" y="112034"/>
                </a:cubicBezTo>
                <a:cubicBezTo>
                  <a:pt x="6190" y="110195"/>
                  <a:pt x="7709" y="109276"/>
                  <a:pt x="9072" y="107234"/>
                </a:cubicBezTo>
                <a:cubicBezTo>
                  <a:pt x="11174" y="104068"/>
                  <a:pt x="13082" y="100697"/>
                  <a:pt x="15457" y="99370"/>
                </a:cubicBezTo>
                <a:cubicBezTo>
                  <a:pt x="17287" y="96000"/>
                  <a:pt x="19351" y="93140"/>
                  <a:pt x="21492" y="91404"/>
                </a:cubicBezTo>
                <a:cubicBezTo>
                  <a:pt x="21920" y="90689"/>
                  <a:pt x="24451" y="86706"/>
                  <a:pt x="25152" y="84970"/>
                </a:cubicBezTo>
                <a:cubicBezTo>
                  <a:pt x="25619" y="83846"/>
                  <a:pt x="25892" y="82212"/>
                  <a:pt x="26359" y="81089"/>
                </a:cubicBezTo>
                <a:cubicBezTo>
                  <a:pt x="26787" y="80068"/>
                  <a:pt x="27410" y="79557"/>
                  <a:pt x="27878" y="78638"/>
                </a:cubicBezTo>
                <a:cubicBezTo>
                  <a:pt x="29435" y="75472"/>
                  <a:pt x="30914" y="71693"/>
                  <a:pt x="32394" y="68323"/>
                </a:cubicBezTo>
                <a:cubicBezTo>
                  <a:pt x="33329" y="66178"/>
                  <a:pt x="34497" y="64851"/>
                  <a:pt x="35431" y="62706"/>
                </a:cubicBezTo>
                <a:cubicBezTo>
                  <a:pt x="35898" y="61582"/>
                  <a:pt x="36171" y="59948"/>
                  <a:pt x="36638" y="58825"/>
                </a:cubicBezTo>
                <a:cubicBezTo>
                  <a:pt x="37066" y="57804"/>
                  <a:pt x="37689" y="57293"/>
                  <a:pt x="38157" y="56374"/>
                </a:cubicBezTo>
                <a:cubicBezTo>
                  <a:pt x="39636" y="53310"/>
                  <a:pt x="40765" y="50246"/>
                  <a:pt x="42401" y="47693"/>
                </a:cubicBezTo>
                <a:cubicBezTo>
                  <a:pt x="43802" y="42995"/>
                  <a:pt x="45554" y="39727"/>
                  <a:pt x="46956" y="34927"/>
                </a:cubicBezTo>
                <a:cubicBezTo>
                  <a:pt x="48903" y="28289"/>
                  <a:pt x="50382" y="22365"/>
                  <a:pt x="52719" y="16646"/>
                </a:cubicBezTo>
                <a:cubicBezTo>
                  <a:pt x="54276" y="12868"/>
                  <a:pt x="56885" y="8782"/>
                  <a:pt x="58481" y="5514"/>
                </a:cubicBezTo>
                <a:cubicBezTo>
                  <a:pt x="60077" y="2246"/>
                  <a:pt x="62491" y="2859"/>
                  <a:pt x="64243" y="0"/>
                </a:cubicBezTo>
                <a:cubicBezTo>
                  <a:pt x="68760" y="2144"/>
                  <a:pt x="73238" y="5617"/>
                  <a:pt x="77560" y="9497"/>
                </a:cubicBezTo>
                <a:cubicBezTo>
                  <a:pt x="79740" y="11438"/>
                  <a:pt x="82115" y="11540"/>
                  <a:pt x="84218" y="14297"/>
                </a:cubicBezTo>
                <a:cubicBezTo>
                  <a:pt x="86904" y="17872"/>
                  <a:pt x="89824" y="22263"/>
                  <a:pt x="92433" y="26144"/>
                </a:cubicBezTo>
                <a:cubicBezTo>
                  <a:pt x="93718" y="28085"/>
                  <a:pt x="94769" y="31863"/>
                  <a:pt x="96054" y="34110"/>
                </a:cubicBezTo>
                <a:cubicBezTo>
                  <a:pt x="97689" y="39829"/>
                  <a:pt x="100064" y="44017"/>
                  <a:pt x="101505" y="50042"/>
                </a:cubicBezTo>
                <a:cubicBezTo>
                  <a:pt x="103062" y="56476"/>
                  <a:pt x="101544" y="53412"/>
                  <a:pt x="103335" y="56374"/>
                </a:cubicBezTo>
                <a:cubicBezTo>
                  <a:pt x="104036" y="62093"/>
                  <a:pt x="104581" y="68017"/>
                  <a:pt x="105165" y="73838"/>
                </a:cubicBezTo>
                <a:cubicBezTo>
                  <a:pt x="105282" y="74961"/>
                  <a:pt x="105243" y="76085"/>
                  <a:pt x="105438" y="77106"/>
                </a:cubicBezTo>
                <a:cubicBezTo>
                  <a:pt x="106606" y="82825"/>
                  <a:pt x="108241" y="86400"/>
                  <a:pt x="109682" y="91404"/>
                </a:cubicBezTo>
                <a:cubicBezTo>
                  <a:pt x="110850" y="95387"/>
                  <a:pt x="111395" y="98144"/>
                  <a:pt x="113030" y="100902"/>
                </a:cubicBezTo>
                <a:cubicBezTo>
                  <a:pt x="113731" y="106212"/>
                  <a:pt x="112719" y="99982"/>
                  <a:pt x="114548" y="105702"/>
                </a:cubicBezTo>
                <a:cubicBezTo>
                  <a:pt x="116846" y="112851"/>
                  <a:pt x="113069" y="104987"/>
                  <a:pt x="116378" y="111217"/>
                </a:cubicBezTo>
                <a:cubicBezTo>
                  <a:pt x="117858" y="117446"/>
                  <a:pt x="115950" y="110195"/>
                  <a:pt x="117858" y="115200"/>
                </a:cubicBezTo>
                <a:cubicBezTo>
                  <a:pt x="118754" y="117548"/>
                  <a:pt x="118792" y="118468"/>
                  <a:pt x="120000" y="12000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66" name="Google Shape;266;p12"/>
          <p:cNvSpPr txBox="1"/>
          <p:nvPr/>
        </p:nvSpPr>
        <p:spPr>
          <a:xfrm>
            <a:off x="3690328" y="3458612"/>
            <a:ext cx="1377900" cy="52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1500" u="none" cap="none" strike="noStrike">
                <a:solidFill>
                  <a:srgbClr val="C0504D"/>
                </a:solidFill>
                <a:latin typeface="Helvetica Neue"/>
                <a:ea typeface="Helvetica Neue"/>
                <a:cs typeface="Helvetica Neue"/>
                <a:sym typeface="Helvetica Neue"/>
              </a:rPr>
              <a:t>acquisition phase</a:t>
            </a:r>
            <a:endParaRPr b="0" i="0" sz="1500" u="none" cap="none" strike="noStrike">
              <a:solidFill>
                <a:srgbClr val="000000"/>
              </a:solidFill>
              <a:latin typeface="Arial"/>
              <a:ea typeface="Arial"/>
              <a:cs typeface="Arial"/>
              <a:sym typeface="Arial"/>
            </a:endParaRPr>
          </a:p>
        </p:txBody>
      </p:sp>
      <p:sp>
        <p:nvSpPr>
          <p:cNvPr id="267" name="Google Shape;267;p12"/>
          <p:cNvSpPr/>
          <p:nvPr/>
        </p:nvSpPr>
        <p:spPr>
          <a:xfrm>
            <a:off x="5121299" y="3410558"/>
            <a:ext cx="1536900" cy="144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cxnSp>
        <p:nvCxnSpPr>
          <p:cNvPr id="268" name="Google Shape;268;p12"/>
          <p:cNvCxnSpPr/>
          <p:nvPr/>
        </p:nvCxnSpPr>
        <p:spPr>
          <a:xfrm>
            <a:off x="3478332" y="4852181"/>
            <a:ext cx="3444900" cy="0"/>
          </a:xfrm>
          <a:prstGeom prst="straightConnector1">
            <a:avLst/>
          </a:prstGeom>
          <a:noFill/>
          <a:ln cap="flat" cmpd="sng" w="38100">
            <a:solidFill>
              <a:srgbClr val="000000"/>
            </a:solidFill>
            <a:prstDash val="solid"/>
            <a:round/>
            <a:headEnd len="sm" w="sm" type="none"/>
            <a:tailEnd len="sm" w="sm" type="stealth"/>
          </a:ln>
        </p:spPr>
      </p:cxnSp>
      <p:sp>
        <p:nvSpPr>
          <p:cNvPr id="269" name="Google Shape;269;p12"/>
          <p:cNvSpPr txBox="1"/>
          <p:nvPr/>
        </p:nvSpPr>
        <p:spPr>
          <a:xfrm>
            <a:off x="4697308" y="4852188"/>
            <a:ext cx="638400" cy="29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1500" u="none" cap="none" strike="noStrike">
                <a:solidFill>
                  <a:srgbClr val="000000"/>
                </a:solidFill>
                <a:latin typeface="Helvetica Neue"/>
                <a:ea typeface="Helvetica Neue"/>
                <a:cs typeface="Helvetica Neue"/>
                <a:sym typeface="Helvetica Neue"/>
              </a:rPr>
              <a:t>time</a:t>
            </a:r>
            <a:endParaRPr b="0" i="0" sz="1500" u="none" cap="none" strike="noStrike">
              <a:solidFill>
                <a:srgbClr val="000000"/>
              </a:solidFill>
              <a:latin typeface="Arial"/>
              <a:ea typeface="Arial"/>
              <a:cs typeface="Arial"/>
              <a:sym typeface="Arial"/>
            </a:endParaRPr>
          </a:p>
        </p:txBody>
      </p:sp>
      <p:cxnSp>
        <p:nvCxnSpPr>
          <p:cNvPr id="270" name="Google Shape;270;p12"/>
          <p:cNvCxnSpPr/>
          <p:nvPr/>
        </p:nvCxnSpPr>
        <p:spPr>
          <a:xfrm>
            <a:off x="5121299" y="3650829"/>
            <a:ext cx="0" cy="1201500"/>
          </a:xfrm>
          <a:prstGeom prst="straightConnector1">
            <a:avLst/>
          </a:prstGeom>
          <a:noFill/>
          <a:ln cap="flat" cmpd="sng" w="28575">
            <a:solidFill>
              <a:srgbClr val="FF0000"/>
            </a:solidFill>
            <a:prstDash val="solid"/>
            <a:round/>
            <a:headEnd len="sm" w="sm" type="none"/>
            <a:tailEnd len="sm" w="sm" type="none"/>
          </a:ln>
        </p:spPr>
      </p:cxnSp>
      <p:sp>
        <p:nvSpPr>
          <p:cNvPr id="271" name="Google Shape;271;p12"/>
          <p:cNvSpPr txBox="1"/>
          <p:nvPr/>
        </p:nvSpPr>
        <p:spPr>
          <a:xfrm>
            <a:off x="5227297" y="4083316"/>
            <a:ext cx="1749000" cy="52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1500" u="none" cap="none" strike="noStrike">
                <a:solidFill>
                  <a:srgbClr val="C0504D"/>
                </a:solidFill>
                <a:latin typeface="Helvetica Neue"/>
                <a:ea typeface="Helvetica Neue"/>
                <a:cs typeface="Helvetica Neue"/>
                <a:sym typeface="Helvetica Neue"/>
              </a:rPr>
              <a:t>release all locks at end of xact</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Deadlock Detection</a:t>
            </a:r>
            <a:endParaRPr/>
          </a:p>
        </p:txBody>
      </p:sp>
      <p:sp>
        <p:nvSpPr>
          <p:cNvPr id="277" name="Google Shape;277;p13"/>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Proxima Nova"/>
              <a:buChar char="●"/>
            </a:pPr>
            <a:r>
              <a:rPr lang="en" sz="2000"/>
              <a:t>We draw out a </a:t>
            </a:r>
            <a:r>
              <a:rPr b="1" lang="en" sz="2000">
                <a:solidFill>
                  <a:schemeClr val="accent5"/>
                </a:solidFill>
              </a:rPr>
              <a:t>“waits-for” graph</a:t>
            </a:r>
            <a:endParaRPr b="1" sz="2000">
              <a:solidFill>
                <a:schemeClr val="accent5"/>
              </a:solidFill>
            </a:endParaRPr>
          </a:p>
          <a:p>
            <a:pPr indent="-355600" lvl="1" marL="914400" marR="0" rtl="0" algn="l">
              <a:lnSpc>
                <a:spcPct val="115000"/>
              </a:lnSpc>
              <a:spcBef>
                <a:spcPts val="0"/>
              </a:spcBef>
              <a:spcAft>
                <a:spcPts val="0"/>
              </a:spcAft>
              <a:buSzPts val="2000"/>
              <a:buChar char="○"/>
            </a:pPr>
            <a:r>
              <a:rPr lang="en" sz="2000"/>
              <a:t>One node for each transaction</a:t>
            </a:r>
            <a:endParaRPr sz="2000"/>
          </a:p>
          <a:p>
            <a:pPr indent="-355600" lvl="1" marL="914400" marR="0" rtl="0" algn="l">
              <a:lnSpc>
                <a:spcPct val="115000"/>
              </a:lnSpc>
              <a:spcBef>
                <a:spcPts val="0"/>
              </a:spcBef>
              <a:spcAft>
                <a:spcPts val="0"/>
              </a:spcAft>
              <a:buSzPts val="2000"/>
              <a:buChar char="○"/>
            </a:pPr>
            <a:r>
              <a:rPr lang="en" sz="2000"/>
              <a:t>If T</a:t>
            </a:r>
            <a:r>
              <a:rPr baseline="-25000" lang="en" sz="2000"/>
              <a:t>j</a:t>
            </a:r>
            <a:r>
              <a:rPr lang="en" sz="2000"/>
              <a:t> </a:t>
            </a:r>
            <a:r>
              <a:rPr i="1" lang="en" sz="2000"/>
              <a:t>holds</a:t>
            </a:r>
            <a:r>
              <a:rPr lang="en" sz="2000"/>
              <a:t> a lock that conflicts with the lock that T</a:t>
            </a:r>
            <a:r>
              <a:rPr baseline="-25000" lang="en" sz="2000"/>
              <a:t>i</a:t>
            </a:r>
            <a:r>
              <a:rPr lang="en" sz="2000"/>
              <a:t> wants, we add an edge from T</a:t>
            </a:r>
            <a:r>
              <a:rPr baseline="-25000" lang="en" sz="2000"/>
              <a:t>i</a:t>
            </a:r>
            <a:r>
              <a:rPr lang="en" sz="2000"/>
              <a:t> to T</a:t>
            </a:r>
            <a:r>
              <a:rPr baseline="-25000" lang="en" sz="2000"/>
              <a:t>j</a:t>
            </a:r>
            <a:endParaRPr sz="2000"/>
          </a:p>
          <a:p>
            <a:pPr indent="-355600" lvl="1" marL="914400" marR="0" rtl="0" algn="l">
              <a:lnSpc>
                <a:spcPct val="115000"/>
              </a:lnSpc>
              <a:spcBef>
                <a:spcPts val="0"/>
              </a:spcBef>
              <a:spcAft>
                <a:spcPts val="0"/>
              </a:spcAft>
              <a:buSzPts val="2000"/>
              <a:buChar char="○"/>
            </a:pPr>
            <a:r>
              <a:rPr b="1" lang="en" sz="2000"/>
              <a:t>A cycle indicates a deadlock</a:t>
            </a:r>
            <a:r>
              <a:rPr lang="en" sz="2000"/>
              <a:t> (between the transactions in the cycle) - we can abort one to end the deadlock</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Deadlock Avoidance</a:t>
            </a:r>
            <a:endParaRPr/>
          </a:p>
        </p:txBody>
      </p:sp>
      <p:sp>
        <p:nvSpPr>
          <p:cNvPr id="283" name="Google Shape;283;p14"/>
          <p:cNvSpPr txBox="1"/>
          <p:nvPr>
            <p:ph idx="1" type="body"/>
          </p:nvPr>
        </p:nvSpPr>
        <p:spPr>
          <a:xfrm>
            <a:off x="311700" y="1152475"/>
            <a:ext cx="8692800" cy="34164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SzPts val="1700"/>
              <a:buChar char="●"/>
            </a:pPr>
            <a:r>
              <a:rPr lang="en" sz="1700"/>
              <a:t>Typically assign priority based on start time (starting earlier means higher priority), but can use other methods (will specify on exams)</a:t>
            </a:r>
            <a:endParaRPr sz="1700"/>
          </a:p>
          <a:p>
            <a:pPr indent="-336550" lvl="0" marL="457200" marR="0" rtl="0" algn="l">
              <a:lnSpc>
                <a:spcPct val="115000"/>
              </a:lnSpc>
              <a:spcBef>
                <a:spcPts val="0"/>
              </a:spcBef>
              <a:spcAft>
                <a:spcPts val="0"/>
              </a:spcAft>
              <a:buSzPts val="1700"/>
              <a:buChar char="●"/>
            </a:pPr>
            <a:r>
              <a:rPr lang="en" sz="1700"/>
              <a:t>Two approaches </a:t>
            </a:r>
            <a:endParaRPr sz="1700"/>
          </a:p>
          <a:p>
            <a:pPr indent="-336550" lvl="1" marL="914400" marR="0" rtl="0" algn="l">
              <a:lnSpc>
                <a:spcPct val="115000"/>
              </a:lnSpc>
              <a:spcBef>
                <a:spcPts val="0"/>
              </a:spcBef>
              <a:spcAft>
                <a:spcPts val="0"/>
              </a:spcAft>
              <a:buSzPts val="1700"/>
              <a:buChar char="○"/>
            </a:pPr>
            <a:r>
              <a:rPr b="1" lang="en" sz="1700">
                <a:solidFill>
                  <a:schemeClr val="accent5"/>
                </a:solidFill>
              </a:rPr>
              <a:t>wait-die</a:t>
            </a:r>
            <a:r>
              <a:rPr lang="en" sz="1700"/>
              <a:t>: if a transaction T</a:t>
            </a:r>
            <a:r>
              <a:rPr baseline="-25000" lang="en" sz="1700"/>
              <a:t>i</a:t>
            </a:r>
            <a:r>
              <a:rPr lang="en" sz="1700"/>
              <a:t> wants lock but T</a:t>
            </a:r>
            <a:r>
              <a:rPr baseline="-25000" lang="en" sz="1700"/>
              <a:t>j</a:t>
            </a:r>
            <a:r>
              <a:rPr lang="en" sz="1700"/>
              <a:t> has conflicting lock</a:t>
            </a:r>
            <a:endParaRPr sz="1700"/>
          </a:p>
          <a:p>
            <a:pPr indent="-336550" lvl="2" marL="1371600" marR="0" rtl="0" algn="l">
              <a:lnSpc>
                <a:spcPct val="115000"/>
              </a:lnSpc>
              <a:spcBef>
                <a:spcPts val="0"/>
              </a:spcBef>
              <a:spcAft>
                <a:spcPts val="0"/>
              </a:spcAft>
              <a:buSzPts val="1700"/>
              <a:buChar char="■"/>
            </a:pPr>
            <a:r>
              <a:rPr lang="en" sz="1700"/>
              <a:t>if T</a:t>
            </a:r>
            <a:r>
              <a:rPr baseline="-25000" lang="en" sz="1700"/>
              <a:t>i</a:t>
            </a:r>
            <a:r>
              <a:rPr lang="en" sz="1700"/>
              <a:t> is higher priority, it waits for T</a:t>
            </a:r>
            <a:r>
              <a:rPr baseline="-25000" lang="en" sz="1700"/>
              <a:t>j</a:t>
            </a:r>
            <a:r>
              <a:rPr lang="en" sz="1700"/>
              <a:t> to release conflicting lock</a:t>
            </a:r>
            <a:endParaRPr sz="1700"/>
          </a:p>
          <a:p>
            <a:pPr indent="-336550" lvl="2" marL="1371600" marR="0" rtl="0" algn="l">
              <a:lnSpc>
                <a:spcPct val="115000"/>
              </a:lnSpc>
              <a:spcBef>
                <a:spcPts val="0"/>
              </a:spcBef>
              <a:spcAft>
                <a:spcPts val="0"/>
              </a:spcAft>
              <a:buSzPts val="1700"/>
              <a:buChar char="■"/>
            </a:pPr>
            <a:r>
              <a:rPr lang="en" sz="1700"/>
              <a:t>if T</a:t>
            </a:r>
            <a:r>
              <a:rPr baseline="-25000" lang="en" sz="1700"/>
              <a:t>i</a:t>
            </a:r>
            <a:r>
              <a:rPr lang="en" sz="1700"/>
              <a:t> is lower priority, it aborts</a:t>
            </a:r>
            <a:endParaRPr sz="1700"/>
          </a:p>
          <a:p>
            <a:pPr indent="-336550" lvl="2" marL="1371600" marR="0" rtl="0" algn="l">
              <a:lnSpc>
                <a:spcPct val="115000"/>
              </a:lnSpc>
              <a:spcBef>
                <a:spcPts val="0"/>
              </a:spcBef>
              <a:spcAft>
                <a:spcPts val="0"/>
              </a:spcAft>
              <a:buSzPts val="1700"/>
              <a:buChar char="■"/>
            </a:pPr>
            <a:r>
              <a:rPr lang="en" sz="1700"/>
              <a:t>transactions can only wait on lower priority transactions → cannot have deadlock (lowest priority transactions cannot wait)</a:t>
            </a:r>
            <a:endParaRPr sz="1700"/>
          </a:p>
          <a:p>
            <a:pPr indent="-336550" lvl="1" marL="914400" marR="0" rtl="0" algn="l">
              <a:lnSpc>
                <a:spcPct val="115000"/>
              </a:lnSpc>
              <a:spcBef>
                <a:spcPts val="0"/>
              </a:spcBef>
              <a:spcAft>
                <a:spcPts val="0"/>
              </a:spcAft>
              <a:buSzPts val="1700"/>
              <a:buChar char="○"/>
            </a:pPr>
            <a:r>
              <a:rPr b="1" lang="en" sz="1700">
                <a:solidFill>
                  <a:schemeClr val="accent5"/>
                </a:solidFill>
              </a:rPr>
              <a:t>wound-wait</a:t>
            </a:r>
            <a:r>
              <a:rPr lang="en" sz="1700"/>
              <a:t>: if a transaction T</a:t>
            </a:r>
            <a:r>
              <a:rPr baseline="-25000" lang="en" sz="1700"/>
              <a:t>i</a:t>
            </a:r>
            <a:r>
              <a:rPr lang="en" sz="1700"/>
              <a:t> wants lock but T</a:t>
            </a:r>
            <a:r>
              <a:rPr baseline="-25000" lang="en" sz="1700"/>
              <a:t>j</a:t>
            </a:r>
            <a:r>
              <a:rPr lang="en" sz="1700"/>
              <a:t> has conflicting lock</a:t>
            </a:r>
            <a:endParaRPr sz="1700"/>
          </a:p>
          <a:p>
            <a:pPr indent="-336550" lvl="2" marL="1371600" rtl="0" algn="l">
              <a:lnSpc>
                <a:spcPct val="115000"/>
              </a:lnSpc>
              <a:spcBef>
                <a:spcPts val="0"/>
              </a:spcBef>
              <a:spcAft>
                <a:spcPts val="0"/>
              </a:spcAft>
              <a:buSzPts val="1700"/>
              <a:buChar char="■"/>
            </a:pPr>
            <a:r>
              <a:rPr lang="en" sz="1700"/>
              <a:t>if T</a:t>
            </a:r>
            <a:r>
              <a:rPr baseline="-25000" lang="en" sz="1700"/>
              <a:t>i</a:t>
            </a:r>
            <a:r>
              <a:rPr lang="en" sz="1700"/>
              <a:t> is higher priority, it causes T</a:t>
            </a:r>
            <a:r>
              <a:rPr baseline="-25000" lang="en" sz="1700"/>
              <a:t>j</a:t>
            </a:r>
            <a:r>
              <a:rPr lang="en" sz="1700"/>
              <a:t> to abort (“wound”)</a:t>
            </a:r>
            <a:endParaRPr sz="1700"/>
          </a:p>
          <a:p>
            <a:pPr indent="-336550" lvl="2" marL="1371600" rtl="0" algn="l">
              <a:lnSpc>
                <a:spcPct val="115000"/>
              </a:lnSpc>
              <a:spcBef>
                <a:spcPts val="0"/>
              </a:spcBef>
              <a:spcAft>
                <a:spcPts val="0"/>
              </a:spcAft>
              <a:buSzPts val="1700"/>
              <a:buChar char="■"/>
            </a:pPr>
            <a:r>
              <a:rPr lang="en" sz="1700"/>
              <a:t>if T</a:t>
            </a:r>
            <a:r>
              <a:rPr baseline="-25000" lang="en" sz="1700"/>
              <a:t>i</a:t>
            </a:r>
            <a:r>
              <a:rPr lang="en" sz="1700"/>
              <a:t> is lower priority, it waits for T</a:t>
            </a:r>
            <a:r>
              <a:rPr baseline="-25000" lang="en" sz="1700"/>
              <a:t>j</a:t>
            </a:r>
            <a:r>
              <a:rPr lang="en" sz="1700"/>
              <a:t> to finish</a:t>
            </a:r>
            <a:endParaRPr sz="1700"/>
          </a:p>
          <a:p>
            <a:pPr indent="-336550" lvl="2" marL="1371600" rtl="0" algn="l">
              <a:lnSpc>
                <a:spcPct val="115000"/>
              </a:lnSpc>
              <a:spcBef>
                <a:spcPts val="0"/>
              </a:spcBef>
              <a:spcAft>
                <a:spcPts val="0"/>
              </a:spcAft>
              <a:buSzPts val="1700"/>
              <a:buChar char="■"/>
            </a:pPr>
            <a:r>
              <a:rPr lang="en" sz="1700"/>
              <a:t>transactions can only wait on higher priority transactions → cannot have deadlock (highest priority transactions can’t wait)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Multi-granularity Locking</a:t>
            </a:r>
            <a:endParaRPr/>
          </a:p>
        </p:txBody>
      </p:sp>
      <p:sp>
        <p:nvSpPr>
          <p:cNvPr id="289" name="Google Shape;289;p15"/>
          <p:cNvSpPr txBox="1"/>
          <p:nvPr>
            <p:ph idx="1" type="body"/>
          </p:nvPr>
        </p:nvSpPr>
        <p:spPr>
          <a:xfrm>
            <a:off x="311700" y="1152475"/>
            <a:ext cx="85851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Proxima Nova"/>
              <a:buChar char="●"/>
            </a:pPr>
            <a:r>
              <a:rPr lang="en" sz="2000"/>
              <a:t>Two new lock types:</a:t>
            </a:r>
            <a:endParaRPr sz="2000"/>
          </a:p>
          <a:p>
            <a:pPr indent="-355600" lvl="1" marL="914400" marR="0" rtl="0" algn="l">
              <a:lnSpc>
                <a:spcPct val="115000"/>
              </a:lnSpc>
              <a:spcBef>
                <a:spcPts val="0"/>
              </a:spcBef>
              <a:spcAft>
                <a:spcPts val="0"/>
              </a:spcAft>
              <a:buSzPts val="2000"/>
              <a:buChar char="○"/>
            </a:pPr>
            <a:r>
              <a:rPr lang="en" sz="2000"/>
              <a:t>IS = </a:t>
            </a:r>
            <a:r>
              <a:rPr b="1" lang="en" sz="2000"/>
              <a:t>I</a:t>
            </a:r>
            <a:r>
              <a:rPr lang="en" sz="2000"/>
              <a:t>ntent to acquire </a:t>
            </a:r>
            <a:r>
              <a:rPr b="1" lang="en" sz="2000"/>
              <a:t>S</a:t>
            </a:r>
            <a:r>
              <a:rPr lang="en" sz="2000"/>
              <a:t>hared lock at a lower level</a:t>
            </a:r>
            <a:endParaRPr sz="2000"/>
          </a:p>
          <a:p>
            <a:pPr indent="-355600" lvl="1" marL="914400" marR="0" rtl="0" algn="l">
              <a:lnSpc>
                <a:spcPct val="115000"/>
              </a:lnSpc>
              <a:spcBef>
                <a:spcPts val="0"/>
              </a:spcBef>
              <a:spcAft>
                <a:spcPts val="0"/>
              </a:spcAft>
              <a:buSzPts val="2000"/>
              <a:buChar char="○"/>
            </a:pPr>
            <a:r>
              <a:rPr lang="en" sz="2000"/>
              <a:t>IX = </a:t>
            </a:r>
            <a:r>
              <a:rPr b="1" lang="en" sz="2000"/>
              <a:t>I</a:t>
            </a:r>
            <a:r>
              <a:rPr lang="en" sz="2000"/>
              <a:t>ntent to acquire e</a:t>
            </a:r>
            <a:r>
              <a:rPr b="1" lang="en" sz="2000"/>
              <a:t>X</a:t>
            </a:r>
            <a:r>
              <a:rPr lang="en" sz="2000"/>
              <a:t>clusive lock at a lower level</a:t>
            </a:r>
            <a:endParaRPr sz="2000"/>
          </a:p>
          <a:p>
            <a:pPr indent="-355600" lvl="0" marL="457200" marR="0" rtl="0" algn="l">
              <a:lnSpc>
                <a:spcPct val="115000"/>
              </a:lnSpc>
              <a:spcBef>
                <a:spcPts val="0"/>
              </a:spcBef>
              <a:spcAft>
                <a:spcPts val="0"/>
              </a:spcAft>
              <a:buSzPts val="2000"/>
              <a:buChar char="●"/>
            </a:pPr>
            <a:r>
              <a:rPr lang="en" sz="2000"/>
              <a:t>Require that a transaction has IS to acquire S, IX to acquire X</a:t>
            </a:r>
            <a:endParaRPr sz="2000"/>
          </a:p>
          <a:p>
            <a:pPr indent="-355600" lvl="1" marL="914400" marR="0" rtl="0" algn="l">
              <a:lnSpc>
                <a:spcPct val="115000"/>
              </a:lnSpc>
              <a:spcBef>
                <a:spcPts val="0"/>
              </a:spcBef>
              <a:spcAft>
                <a:spcPts val="0"/>
              </a:spcAft>
              <a:buSzPts val="2000"/>
              <a:buChar char="○"/>
            </a:pPr>
            <a:r>
              <a:rPr lang="en" sz="2000"/>
              <a:t>To get S(tuple), need: IS(database), IS(table), IS(page)</a:t>
            </a:r>
            <a:endParaRPr sz="2000"/>
          </a:p>
          <a:p>
            <a:pPr indent="-355600" lvl="2" marL="1371600" marR="0" rtl="0" algn="l">
              <a:lnSpc>
                <a:spcPct val="115000"/>
              </a:lnSpc>
              <a:spcBef>
                <a:spcPts val="0"/>
              </a:spcBef>
              <a:spcAft>
                <a:spcPts val="0"/>
              </a:spcAft>
              <a:buSzPts val="2000"/>
              <a:buChar char="■"/>
            </a:pPr>
            <a:r>
              <a:rPr lang="en" sz="2000"/>
              <a:t>IX lets you acquire S/IS locks too</a:t>
            </a:r>
            <a:endParaRPr sz="2000"/>
          </a:p>
          <a:p>
            <a:pPr indent="-355600" lvl="1" marL="914400" marR="0" rtl="0" algn="l">
              <a:lnSpc>
                <a:spcPct val="115000"/>
              </a:lnSpc>
              <a:spcBef>
                <a:spcPts val="0"/>
              </a:spcBef>
              <a:spcAft>
                <a:spcPts val="0"/>
              </a:spcAft>
              <a:buSzPts val="2000"/>
              <a:buChar char="○"/>
            </a:pPr>
            <a:r>
              <a:rPr lang="en" sz="2000"/>
              <a:t>If a transaction tries to get S(table), and sees another transaction has IX(table) → another transaction has X lock on a tuple, so we can’t get S(table) yet</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Multi-granularity Locking</a:t>
            </a:r>
            <a:endParaRPr/>
          </a:p>
        </p:txBody>
      </p:sp>
      <p:pic>
        <p:nvPicPr>
          <p:cNvPr id="295" name="Google Shape;295;p16"/>
          <p:cNvPicPr preferRelativeResize="0"/>
          <p:nvPr/>
        </p:nvPicPr>
        <p:blipFill rotWithShape="1">
          <a:blip r:embed="rId3">
            <a:alphaModFix/>
          </a:blip>
          <a:srcRect b="0" l="0" r="62286" t="0"/>
          <a:stretch/>
        </p:blipFill>
        <p:spPr>
          <a:xfrm>
            <a:off x="124825" y="1297925"/>
            <a:ext cx="3448500" cy="2746850"/>
          </a:xfrm>
          <a:prstGeom prst="rect">
            <a:avLst/>
          </a:prstGeom>
          <a:noFill/>
          <a:ln>
            <a:noFill/>
          </a:ln>
        </p:spPr>
      </p:pic>
      <p:pic>
        <p:nvPicPr>
          <p:cNvPr id="296" name="Google Shape;296;p16"/>
          <p:cNvPicPr preferRelativeResize="0"/>
          <p:nvPr/>
        </p:nvPicPr>
        <p:blipFill rotWithShape="1">
          <a:blip r:embed="rId3">
            <a:alphaModFix/>
          </a:blip>
          <a:srcRect b="0" l="38567" r="0" t="0"/>
          <a:stretch/>
        </p:blipFill>
        <p:spPr>
          <a:xfrm>
            <a:off x="3471925" y="1297925"/>
            <a:ext cx="5617325" cy="274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Multi-granularity Locking</a:t>
            </a:r>
            <a:endParaRPr/>
          </a:p>
        </p:txBody>
      </p:sp>
      <p:sp>
        <p:nvSpPr>
          <p:cNvPr id="302" name="Google Shape;302;p17"/>
          <p:cNvSpPr txBox="1"/>
          <p:nvPr>
            <p:ph idx="1" type="body"/>
          </p:nvPr>
        </p:nvSpPr>
        <p:spPr>
          <a:xfrm>
            <a:off x="311700" y="1152475"/>
            <a:ext cx="85851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Proxima Nova"/>
              <a:buChar char="●"/>
            </a:pPr>
            <a:r>
              <a:rPr lang="en" sz="2000"/>
              <a:t>What if we want to scan table AND update a page?</a:t>
            </a:r>
            <a:endParaRPr sz="2000"/>
          </a:p>
          <a:p>
            <a:pPr indent="-355600" lvl="1" marL="914400" marR="0" rtl="0" algn="l">
              <a:lnSpc>
                <a:spcPct val="115000"/>
              </a:lnSpc>
              <a:spcBef>
                <a:spcPts val="0"/>
              </a:spcBef>
              <a:spcAft>
                <a:spcPts val="0"/>
              </a:spcAft>
              <a:buSzPts val="2000"/>
              <a:buChar char="○"/>
            </a:pPr>
            <a:r>
              <a:rPr lang="en" sz="2000"/>
              <a:t>X on entire table → low concurrency</a:t>
            </a:r>
            <a:endParaRPr sz="2000"/>
          </a:p>
          <a:p>
            <a:pPr indent="-355600" lvl="1" marL="914400" marR="0" rtl="0" algn="l">
              <a:lnSpc>
                <a:spcPct val="115000"/>
              </a:lnSpc>
              <a:spcBef>
                <a:spcPts val="0"/>
              </a:spcBef>
              <a:spcAft>
                <a:spcPts val="0"/>
              </a:spcAft>
              <a:buSzPts val="2000"/>
              <a:buChar char="○"/>
            </a:pPr>
            <a:r>
              <a:rPr lang="en" sz="2000"/>
              <a:t>IX on table, S/X locks on every page → high locking overhead</a:t>
            </a:r>
            <a:endParaRPr sz="2000"/>
          </a:p>
          <a:p>
            <a:pPr indent="-355600" lvl="0" marL="457200" marR="0" rtl="0" algn="l">
              <a:lnSpc>
                <a:spcPct val="115000"/>
              </a:lnSpc>
              <a:spcBef>
                <a:spcPts val="0"/>
              </a:spcBef>
              <a:spcAft>
                <a:spcPts val="0"/>
              </a:spcAft>
              <a:buClr>
                <a:schemeClr val="dk2"/>
              </a:buClr>
              <a:buSzPts val="2000"/>
              <a:buFont typeface="Proxima Nova"/>
              <a:buChar char="●"/>
            </a:pPr>
            <a:r>
              <a:rPr lang="en" sz="2000"/>
              <a:t>One more lock type:</a:t>
            </a:r>
            <a:endParaRPr sz="2000"/>
          </a:p>
          <a:p>
            <a:pPr indent="-355600" lvl="1" marL="914400" marR="0" rtl="0" algn="l">
              <a:lnSpc>
                <a:spcPct val="115000"/>
              </a:lnSpc>
              <a:spcBef>
                <a:spcPts val="0"/>
              </a:spcBef>
              <a:spcAft>
                <a:spcPts val="0"/>
              </a:spcAft>
              <a:buSzPts val="2000"/>
              <a:buChar char="○"/>
            </a:pPr>
            <a:r>
              <a:rPr lang="en" sz="2000"/>
              <a:t>SIX = </a:t>
            </a:r>
            <a:r>
              <a:rPr b="1" lang="en" sz="2000"/>
              <a:t>S</a:t>
            </a:r>
            <a:r>
              <a:rPr lang="en" sz="2000"/>
              <a:t>hared + </a:t>
            </a:r>
            <a:r>
              <a:rPr b="1" lang="en" sz="2000"/>
              <a:t>I</a:t>
            </a:r>
            <a:r>
              <a:rPr lang="en" sz="2000"/>
              <a:t>ntent to acquire e</a:t>
            </a:r>
            <a:r>
              <a:rPr b="1" lang="en" sz="2000"/>
              <a:t>X</a:t>
            </a:r>
            <a:r>
              <a:rPr lang="en" sz="2000"/>
              <a:t>clusive lock at a lower level</a:t>
            </a:r>
            <a:endParaRPr sz="2000"/>
          </a:p>
          <a:p>
            <a:pPr indent="-355600" lvl="2" marL="1371600" marR="0" rtl="0" algn="l">
              <a:lnSpc>
                <a:spcPct val="115000"/>
              </a:lnSpc>
              <a:spcBef>
                <a:spcPts val="0"/>
              </a:spcBef>
              <a:spcAft>
                <a:spcPts val="0"/>
              </a:spcAft>
              <a:buSzPts val="2000"/>
              <a:buChar char="■"/>
            </a:pPr>
            <a:r>
              <a:rPr lang="en" sz="2000"/>
              <a:t>Basically equivalent to having both S and IX locks – can read entire table, can also acquire X locks</a:t>
            </a:r>
            <a:endParaRPr sz="2000"/>
          </a:p>
          <a:p>
            <a:pPr indent="0" lvl="0" marL="457200" marR="0" rtl="0" algn="l">
              <a:lnSpc>
                <a:spcPct val="115000"/>
              </a:lnSpc>
              <a:spcBef>
                <a:spcPts val="1600"/>
              </a:spcBef>
              <a:spcAft>
                <a:spcPts val="1600"/>
              </a:spcAft>
              <a:buSzPts val="18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Multi-granularity Locking</a:t>
            </a:r>
            <a:endParaRPr/>
          </a:p>
        </p:txBody>
      </p:sp>
      <p:pic>
        <p:nvPicPr>
          <p:cNvPr id="308" name="Google Shape;308;p18"/>
          <p:cNvPicPr preferRelativeResize="0"/>
          <p:nvPr/>
        </p:nvPicPr>
        <p:blipFill rotWithShape="1">
          <a:blip r:embed="rId3">
            <a:alphaModFix/>
          </a:blip>
          <a:srcRect b="0" l="0" r="0" t="0"/>
          <a:stretch/>
        </p:blipFill>
        <p:spPr>
          <a:xfrm>
            <a:off x="152400" y="1365175"/>
            <a:ext cx="8839200" cy="27843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Multi-granularity Locking</a:t>
            </a:r>
            <a:endParaRPr/>
          </a:p>
        </p:txBody>
      </p:sp>
      <p:sp>
        <p:nvSpPr>
          <p:cNvPr id="314" name="Google Shape;314;p19"/>
          <p:cNvSpPr txBox="1"/>
          <p:nvPr>
            <p:ph idx="1" type="body"/>
          </p:nvPr>
        </p:nvSpPr>
        <p:spPr>
          <a:xfrm>
            <a:off x="311700" y="1152475"/>
            <a:ext cx="85851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Char char="●"/>
            </a:pPr>
            <a:r>
              <a:rPr lang="en" sz="2000"/>
              <a:t>Our new compatibility matrix</a:t>
            </a:r>
            <a:endParaRPr sz="2000"/>
          </a:p>
        </p:txBody>
      </p:sp>
      <p:pic>
        <p:nvPicPr>
          <p:cNvPr id="315" name="Google Shape;315;p19"/>
          <p:cNvPicPr preferRelativeResize="0"/>
          <p:nvPr/>
        </p:nvPicPr>
        <p:blipFill rotWithShape="1">
          <a:blip r:embed="rId3">
            <a:alphaModFix/>
          </a:blip>
          <a:srcRect b="0" l="0" r="0" t="0"/>
          <a:stretch/>
        </p:blipFill>
        <p:spPr>
          <a:xfrm>
            <a:off x="2327775" y="1632225"/>
            <a:ext cx="4552950" cy="329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Transactions &amp; Concurrency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Worksheet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Transactions &amp; Concurrency 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729450" y="573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Multi-granularity Locking</a:t>
            </a:r>
            <a:endParaRPr/>
          </a:p>
        </p:txBody>
      </p:sp>
      <p:sp>
        <p:nvSpPr>
          <p:cNvPr id="331" name="Google Shape;331;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1) Suppose a transaction T</a:t>
            </a:r>
            <a:r>
              <a:rPr baseline="-25000" lang="en"/>
              <a:t>1</a:t>
            </a:r>
            <a:r>
              <a:rPr lang="en"/>
              <a:t> wants to scan a table R and update a few of its tuples. What kinds of locks should T</a:t>
            </a:r>
            <a:r>
              <a:rPr baseline="-25000" lang="en"/>
              <a:t>1</a:t>
            </a:r>
            <a:r>
              <a:rPr lang="en"/>
              <a:t> have on R, the pages of R, and the updated tuples?</a:t>
            </a:r>
            <a:endParaRPr/>
          </a:p>
          <a:p>
            <a:pPr indent="0" lvl="0" marL="457200" rtl="0" algn="l">
              <a:lnSpc>
                <a:spcPct val="115000"/>
              </a:lnSpc>
              <a:spcBef>
                <a:spcPts val="1600"/>
              </a:spcBef>
              <a:spcAft>
                <a:spcPts val="0"/>
              </a:spcAft>
              <a:buSzPts val="1300"/>
              <a:buNone/>
            </a:pPr>
            <a:r>
              <a:rPr lang="en">
                <a:solidFill>
                  <a:srgbClr val="FF0000"/>
                </a:solidFill>
              </a:rPr>
              <a:t>SIX on R</a:t>
            </a:r>
            <a:endParaRPr>
              <a:solidFill>
                <a:srgbClr val="FF0000"/>
              </a:solidFill>
            </a:endParaRPr>
          </a:p>
          <a:p>
            <a:pPr indent="0" lvl="0" marL="457200" rtl="0" algn="l">
              <a:lnSpc>
                <a:spcPct val="115000"/>
              </a:lnSpc>
              <a:spcBef>
                <a:spcPts val="1600"/>
              </a:spcBef>
              <a:spcAft>
                <a:spcPts val="0"/>
              </a:spcAft>
              <a:buSzPts val="1300"/>
              <a:buNone/>
            </a:pPr>
            <a:r>
              <a:rPr lang="en">
                <a:solidFill>
                  <a:srgbClr val="FF0000"/>
                </a:solidFill>
              </a:rPr>
              <a:t>IX on page (no need for SIX since already have S on R)</a:t>
            </a:r>
            <a:endParaRPr>
              <a:solidFill>
                <a:srgbClr val="FF0000"/>
              </a:solidFill>
            </a:endParaRPr>
          </a:p>
          <a:p>
            <a:pPr indent="0" lvl="0" marL="457200" rtl="0" algn="l">
              <a:lnSpc>
                <a:spcPct val="115000"/>
              </a:lnSpc>
              <a:spcBef>
                <a:spcPts val="1600"/>
              </a:spcBef>
              <a:spcAft>
                <a:spcPts val="1600"/>
              </a:spcAft>
              <a:buSzPts val="1300"/>
              <a:buNone/>
            </a:pPr>
            <a:r>
              <a:rPr lang="en">
                <a:solidFill>
                  <a:srgbClr val="FF0000"/>
                </a:solidFill>
              </a:rPr>
              <a:t>X on tuples being modified</a:t>
            </a: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729450" y="614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Multi-granularity Locking</a:t>
            </a:r>
            <a:endParaRPr/>
          </a:p>
        </p:txBody>
      </p:sp>
      <p:sp>
        <p:nvSpPr>
          <p:cNvPr id="337" name="Google Shape;337;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2) Is an S lock compatible with an IX lock?</a:t>
            </a:r>
            <a:endParaRPr/>
          </a:p>
          <a:p>
            <a:pPr indent="0" lvl="0" marL="457200" rtl="0" algn="l">
              <a:lnSpc>
                <a:spcPct val="115000"/>
              </a:lnSpc>
              <a:spcBef>
                <a:spcPts val="1600"/>
              </a:spcBef>
              <a:spcAft>
                <a:spcPts val="0"/>
              </a:spcAft>
              <a:buSzPts val="1300"/>
              <a:buNone/>
            </a:pPr>
            <a:r>
              <a:rPr lang="en">
                <a:solidFill>
                  <a:srgbClr val="FF0000"/>
                </a:solidFill>
              </a:rPr>
              <a:t>Suppose T</a:t>
            </a:r>
            <a:r>
              <a:rPr baseline="-25000" lang="en">
                <a:solidFill>
                  <a:srgbClr val="FF0000"/>
                </a:solidFill>
              </a:rPr>
              <a:t>1</a:t>
            </a:r>
            <a:r>
              <a:rPr lang="en">
                <a:solidFill>
                  <a:srgbClr val="FF0000"/>
                </a:solidFill>
              </a:rPr>
              <a:t> wants S(A) and T</a:t>
            </a:r>
            <a:r>
              <a:rPr baseline="-25000" lang="en">
                <a:solidFill>
                  <a:srgbClr val="FF0000"/>
                </a:solidFill>
              </a:rPr>
              <a:t>2</a:t>
            </a:r>
            <a:r>
              <a:rPr lang="en">
                <a:solidFill>
                  <a:srgbClr val="FF0000"/>
                </a:solidFill>
              </a:rPr>
              <a:t> wants IX(A).</a:t>
            </a:r>
            <a:endParaRPr>
              <a:solidFill>
                <a:srgbClr val="FF0000"/>
              </a:solidFill>
            </a:endParaRPr>
          </a:p>
          <a:p>
            <a:pPr indent="0" lvl="0" marL="457200" rtl="0" algn="l">
              <a:lnSpc>
                <a:spcPct val="115000"/>
              </a:lnSpc>
              <a:spcBef>
                <a:spcPts val="1600"/>
              </a:spcBef>
              <a:spcAft>
                <a:spcPts val="0"/>
              </a:spcAft>
              <a:buSzPts val="1300"/>
              <a:buNone/>
            </a:pPr>
            <a:r>
              <a:rPr lang="en">
                <a:solidFill>
                  <a:srgbClr val="FF0000"/>
                </a:solidFill>
              </a:rPr>
              <a:t>S(A) implies T</a:t>
            </a:r>
            <a:r>
              <a:rPr baseline="-25000" lang="en">
                <a:solidFill>
                  <a:srgbClr val="FF0000"/>
                </a:solidFill>
              </a:rPr>
              <a:t>1</a:t>
            </a:r>
            <a:r>
              <a:rPr lang="en">
                <a:solidFill>
                  <a:srgbClr val="FF0000"/>
                </a:solidFill>
              </a:rPr>
              <a:t> will read all of A.</a:t>
            </a:r>
            <a:endParaRPr>
              <a:solidFill>
                <a:srgbClr val="FF0000"/>
              </a:solidFill>
            </a:endParaRPr>
          </a:p>
          <a:p>
            <a:pPr indent="0" lvl="0" marL="457200" rtl="0" algn="l">
              <a:lnSpc>
                <a:spcPct val="115000"/>
              </a:lnSpc>
              <a:spcBef>
                <a:spcPts val="1600"/>
              </a:spcBef>
              <a:spcAft>
                <a:spcPts val="0"/>
              </a:spcAft>
              <a:buSzPts val="1300"/>
              <a:buNone/>
            </a:pPr>
            <a:r>
              <a:rPr lang="en">
                <a:solidFill>
                  <a:srgbClr val="FF0000"/>
                </a:solidFill>
              </a:rPr>
              <a:t>IX(A) implies T</a:t>
            </a:r>
            <a:r>
              <a:rPr baseline="-25000" lang="en">
                <a:solidFill>
                  <a:srgbClr val="FF0000"/>
                </a:solidFill>
              </a:rPr>
              <a:t>2</a:t>
            </a:r>
            <a:r>
              <a:rPr lang="en">
                <a:solidFill>
                  <a:srgbClr val="FF0000"/>
                </a:solidFill>
              </a:rPr>
              <a:t> will write to some of A.</a:t>
            </a:r>
            <a:endParaRPr>
              <a:solidFill>
                <a:srgbClr val="FF0000"/>
              </a:solidFill>
            </a:endParaRPr>
          </a:p>
          <a:p>
            <a:pPr indent="0" lvl="0" marL="457200" rtl="0" algn="l">
              <a:lnSpc>
                <a:spcPct val="115000"/>
              </a:lnSpc>
              <a:spcBef>
                <a:spcPts val="1600"/>
              </a:spcBef>
              <a:spcAft>
                <a:spcPts val="1600"/>
              </a:spcAft>
              <a:buSzPts val="1300"/>
              <a:buNone/>
            </a:pPr>
            <a:r>
              <a:rPr lang="en">
                <a:solidFill>
                  <a:srgbClr val="FF0000"/>
                </a:solidFill>
              </a:rPr>
              <a:t>We can’t have T</a:t>
            </a:r>
            <a:r>
              <a:rPr baseline="-25000" lang="en">
                <a:solidFill>
                  <a:srgbClr val="FF0000"/>
                </a:solidFill>
              </a:rPr>
              <a:t>1</a:t>
            </a:r>
            <a:r>
              <a:rPr lang="en">
                <a:solidFill>
                  <a:srgbClr val="FF0000"/>
                </a:solidFill>
              </a:rPr>
              <a:t> read all of A while T</a:t>
            </a:r>
            <a:r>
              <a:rPr baseline="-25000" lang="en">
                <a:solidFill>
                  <a:srgbClr val="FF0000"/>
                </a:solidFill>
              </a:rPr>
              <a:t>2</a:t>
            </a:r>
            <a:r>
              <a:rPr lang="en">
                <a:solidFill>
                  <a:srgbClr val="FF0000"/>
                </a:solidFill>
              </a:rPr>
              <a:t> is writing to some of it, so S and IX are incompatible.</a:t>
            </a:r>
            <a:endParaRPr>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638325" y="5483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Multi-granularity Locking</a:t>
            </a:r>
            <a:endParaRPr/>
          </a:p>
        </p:txBody>
      </p:sp>
      <p:sp>
        <p:nvSpPr>
          <p:cNvPr id="343" name="Google Shape;343;p24"/>
          <p:cNvSpPr txBox="1"/>
          <p:nvPr>
            <p:ph idx="1" type="body"/>
          </p:nvPr>
        </p:nvSpPr>
        <p:spPr>
          <a:xfrm>
            <a:off x="311700" y="1335650"/>
            <a:ext cx="85206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3) Consider a table which contains two pages with three tuples each, with Page 1 containing Tuples 1, 2, and 3, and Page 2 containing Tuples 4, 5, and 6.</a:t>
            </a:r>
            <a:endParaRPr/>
          </a:p>
          <a:p>
            <a:pPr indent="0" lvl="0" marL="0" rtl="0" algn="l">
              <a:lnSpc>
                <a:spcPct val="115000"/>
              </a:lnSpc>
              <a:spcBef>
                <a:spcPts val="1600"/>
              </a:spcBef>
              <a:spcAft>
                <a:spcPts val="0"/>
              </a:spcAft>
              <a:buSzPts val="1300"/>
              <a:buNone/>
            </a:pPr>
            <a:r>
              <a:rPr lang="en"/>
              <a:t>Given that a transaction T</a:t>
            </a:r>
            <a:r>
              <a:rPr baseline="-25000" lang="en"/>
              <a:t>1</a:t>
            </a:r>
            <a:r>
              <a:rPr lang="en"/>
              <a:t> has IX(table), IX(Page 1), X(Tuple 1), which locks can be granted to a second transaction T</a:t>
            </a:r>
            <a:r>
              <a:rPr baseline="-25000" lang="en"/>
              <a:t>2</a:t>
            </a:r>
            <a:r>
              <a:rPr lang="en"/>
              <a:t> on Tuple 2?</a:t>
            </a:r>
            <a:endParaRPr/>
          </a:p>
          <a:p>
            <a:pPr indent="0" lvl="0" marL="0" rtl="0" algn="l">
              <a:lnSpc>
                <a:spcPct val="115000"/>
              </a:lnSpc>
              <a:spcBef>
                <a:spcPts val="1600"/>
              </a:spcBef>
              <a:spcAft>
                <a:spcPts val="1600"/>
              </a:spcAft>
              <a:buSzPts val="1300"/>
              <a:buNone/>
            </a:pPr>
            <a:r>
              <a:rPr lang="en"/>
              <a:t>	</a:t>
            </a:r>
            <a:endParaRPr>
              <a:solidFill>
                <a:srgbClr val="FF0000"/>
              </a:solidFill>
            </a:endParaRPr>
          </a:p>
        </p:txBody>
      </p:sp>
      <p:grpSp>
        <p:nvGrpSpPr>
          <p:cNvPr id="344" name="Google Shape;344;p24"/>
          <p:cNvGrpSpPr/>
          <p:nvPr/>
        </p:nvGrpSpPr>
        <p:grpSpPr>
          <a:xfrm>
            <a:off x="311700" y="2811425"/>
            <a:ext cx="7249575" cy="2099525"/>
            <a:chOff x="311700" y="2811425"/>
            <a:chExt cx="7249575" cy="2099525"/>
          </a:xfrm>
        </p:grpSpPr>
        <p:sp>
          <p:nvSpPr>
            <p:cNvPr id="345" name="Google Shape;345;p24"/>
            <p:cNvSpPr/>
            <p:nvPr/>
          </p:nvSpPr>
          <p:spPr>
            <a:xfrm>
              <a:off x="5606525" y="3455525"/>
              <a:ext cx="10182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Page 2</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a:t>
              </a:r>
              <a:endParaRPr b="0" i="0" sz="1400" u="none" cap="none" strike="noStrike">
                <a:solidFill>
                  <a:srgbClr val="000000"/>
                </a:solidFill>
                <a:latin typeface="Proxima Nova"/>
                <a:ea typeface="Proxima Nova"/>
                <a:cs typeface="Proxima Nova"/>
                <a:sym typeface="Proxima Nova"/>
              </a:endParaRPr>
            </a:p>
          </p:txBody>
        </p:sp>
        <p:sp>
          <p:nvSpPr>
            <p:cNvPr id="346" name="Google Shape;346;p24"/>
            <p:cNvSpPr/>
            <p:nvPr/>
          </p:nvSpPr>
          <p:spPr>
            <a:xfrm>
              <a:off x="4062900" y="2811425"/>
              <a:ext cx="10182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Table</a:t>
              </a:r>
              <a:endParaRPr b="1"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Lock: </a:t>
              </a:r>
              <a:r>
                <a:rPr b="1" i="0" lang="en" sz="1400" u="none" cap="none" strike="noStrike">
                  <a:solidFill>
                    <a:srgbClr val="FF0000"/>
                  </a:solidFill>
                  <a:latin typeface="Proxima Nova"/>
                  <a:ea typeface="Proxima Nova"/>
                  <a:cs typeface="Proxima Nova"/>
                  <a:sym typeface="Proxima Nova"/>
                </a:rPr>
                <a:t>IX</a:t>
              </a:r>
              <a:endParaRPr b="1" i="0" sz="1400" u="none" cap="none" strike="noStrike">
                <a:solidFill>
                  <a:srgbClr val="FF0000"/>
                </a:solidFill>
                <a:latin typeface="Proxima Nova"/>
                <a:ea typeface="Proxima Nova"/>
                <a:cs typeface="Proxima Nova"/>
                <a:sym typeface="Proxima Nova"/>
              </a:endParaRPr>
            </a:p>
          </p:txBody>
        </p:sp>
        <p:sp>
          <p:nvSpPr>
            <p:cNvPr id="347" name="Google Shape;347;p24"/>
            <p:cNvSpPr/>
            <p:nvPr/>
          </p:nvSpPr>
          <p:spPr>
            <a:xfrm>
              <a:off x="2519300" y="3455513"/>
              <a:ext cx="10182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Page 1</a:t>
              </a:r>
              <a:endParaRPr b="1"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Lock: </a:t>
              </a:r>
              <a:r>
                <a:rPr b="1" i="0" lang="en" sz="1400" u="none" cap="none" strike="noStrike">
                  <a:solidFill>
                    <a:srgbClr val="FF0000"/>
                  </a:solidFill>
                  <a:latin typeface="Proxima Nova"/>
                  <a:ea typeface="Proxima Nova"/>
                  <a:cs typeface="Proxima Nova"/>
                  <a:sym typeface="Proxima Nova"/>
                </a:rPr>
                <a:t>IX</a:t>
              </a:r>
              <a:endParaRPr b="1" i="0" sz="1400" u="none" cap="none" strike="noStrike">
                <a:solidFill>
                  <a:srgbClr val="FF0000"/>
                </a:solidFill>
                <a:latin typeface="Proxima Nova"/>
                <a:ea typeface="Proxima Nova"/>
                <a:cs typeface="Proxima Nova"/>
                <a:sym typeface="Proxima Nova"/>
              </a:endParaRPr>
            </a:p>
          </p:txBody>
        </p:sp>
        <p:sp>
          <p:nvSpPr>
            <p:cNvPr id="348" name="Google Shape;348;p24"/>
            <p:cNvSpPr/>
            <p:nvPr/>
          </p:nvSpPr>
          <p:spPr>
            <a:xfrm>
              <a:off x="2560988"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Tuple 2</a:t>
              </a:r>
              <a:endParaRPr b="1"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Lock: </a:t>
              </a:r>
              <a:r>
                <a:rPr b="1" i="0" lang="en" sz="1400" u="none" cap="none" strike="noStrike">
                  <a:solidFill>
                    <a:srgbClr val="0000FF"/>
                  </a:solidFill>
                  <a:latin typeface="Proxima Nova"/>
                  <a:ea typeface="Proxima Nova"/>
                  <a:cs typeface="Proxima Nova"/>
                  <a:sym typeface="Proxima Nova"/>
                </a:rPr>
                <a:t>?</a:t>
              </a:r>
              <a:endParaRPr b="1" i="0" sz="1400" u="none" cap="none" strike="noStrike">
                <a:solidFill>
                  <a:srgbClr val="0000FF"/>
                </a:solidFill>
                <a:latin typeface="Proxima Nova"/>
                <a:ea typeface="Proxima Nova"/>
                <a:cs typeface="Proxima Nova"/>
                <a:sym typeface="Proxima Nova"/>
              </a:endParaRPr>
            </a:p>
          </p:txBody>
        </p:sp>
        <p:sp>
          <p:nvSpPr>
            <p:cNvPr id="349" name="Google Shape;349;p24"/>
            <p:cNvSpPr/>
            <p:nvPr/>
          </p:nvSpPr>
          <p:spPr>
            <a:xfrm>
              <a:off x="1582713"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Tuple 1</a:t>
              </a:r>
              <a:endParaRPr b="1"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Lock: </a:t>
              </a:r>
              <a:r>
                <a:rPr b="1" i="0" lang="en" sz="1400" u="none" cap="none" strike="noStrike">
                  <a:solidFill>
                    <a:srgbClr val="FF0000"/>
                  </a:solidFill>
                  <a:latin typeface="Proxima Nova"/>
                  <a:ea typeface="Proxima Nova"/>
                  <a:cs typeface="Proxima Nova"/>
                  <a:sym typeface="Proxima Nova"/>
                </a:rPr>
                <a:t>X</a:t>
              </a:r>
              <a:endParaRPr b="1" i="0" sz="1400" u="none" cap="none" strike="noStrike">
                <a:solidFill>
                  <a:srgbClr val="FF0000"/>
                </a:solidFill>
                <a:latin typeface="Proxima Nova"/>
                <a:ea typeface="Proxima Nova"/>
                <a:cs typeface="Proxima Nova"/>
                <a:sym typeface="Proxima Nova"/>
              </a:endParaRPr>
            </a:p>
          </p:txBody>
        </p:sp>
        <p:sp>
          <p:nvSpPr>
            <p:cNvPr id="350" name="Google Shape;350;p24"/>
            <p:cNvSpPr/>
            <p:nvPr/>
          </p:nvSpPr>
          <p:spPr>
            <a:xfrm>
              <a:off x="3539250"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3</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 </a:t>
              </a:r>
              <a:endParaRPr b="0" i="0" sz="1400" u="none" cap="none" strike="noStrike">
                <a:solidFill>
                  <a:srgbClr val="000000"/>
                </a:solidFill>
                <a:latin typeface="Proxima Nova"/>
                <a:ea typeface="Proxima Nova"/>
                <a:cs typeface="Proxima Nova"/>
                <a:sym typeface="Proxima Nova"/>
              </a:endParaRPr>
            </a:p>
          </p:txBody>
        </p:sp>
        <p:sp>
          <p:nvSpPr>
            <p:cNvPr id="351" name="Google Shape;351;p24"/>
            <p:cNvSpPr/>
            <p:nvPr/>
          </p:nvSpPr>
          <p:spPr>
            <a:xfrm>
              <a:off x="5648213"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5</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 </a:t>
              </a:r>
              <a:endParaRPr b="0" i="0" sz="1400" u="none" cap="none" strike="noStrike">
                <a:solidFill>
                  <a:srgbClr val="000000"/>
                </a:solidFill>
                <a:latin typeface="Proxima Nova"/>
                <a:ea typeface="Proxima Nova"/>
                <a:cs typeface="Proxima Nova"/>
                <a:sym typeface="Proxima Nova"/>
              </a:endParaRPr>
            </a:p>
          </p:txBody>
        </p:sp>
        <p:sp>
          <p:nvSpPr>
            <p:cNvPr id="352" name="Google Shape;352;p24"/>
            <p:cNvSpPr/>
            <p:nvPr/>
          </p:nvSpPr>
          <p:spPr>
            <a:xfrm>
              <a:off x="4669938"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4</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 </a:t>
              </a:r>
              <a:endParaRPr b="0" i="0" sz="1400" u="none" cap="none" strike="noStrike">
                <a:solidFill>
                  <a:srgbClr val="000000"/>
                </a:solidFill>
                <a:latin typeface="Proxima Nova"/>
                <a:ea typeface="Proxima Nova"/>
                <a:cs typeface="Proxima Nova"/>
                <a:sym typeface="Proxima Nova"/>
              </a:endParaRPr>
            </a:p>
          </p:txBody>
        </p:sp>
        <p:sp>
          <p:nvSpPr>
            <p:cNvPr id="353" name="Google Shape;353;p24"/>
            <p:cNvSpPr/>
            <p:nvPr/>
          </p:nvSpPr>
          <p:spPr>
            <a:xfrm>
              <a:off x="6626475"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6</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 </a:t>
              </a:r>
              <a:endParaRPr b="0" i="0" sz="1400" u="none" cap="none" strike="noStrike">
                <a:solidFill>
                  <a:srgbClr val="000000"/>
                </a:solidFill>
                <a:latin typeface="Proxima Nova"/>
                <a:ea typeface="Proxima Nova"/>
                <a:cs typeface="Proxima Nova"/>
                <a:sym typeface="Proxima Nova"/>
              </a:endParaRPr>
            </a:p>
          </p:txBody>
        </p:sp>
        <p:cxnSp>
          <p:nvCxnSpPr>
            <p:cNvPr id="354" name="Google Shape;354;p24"/>
            <p:cNvCxnSpPr>
              <a:stCxn id="348" idx="0"/>
              <a:endCxn id="347" idx="4"/>
            </p:cNvCxnSpPr>
            <p:nvPr/>
          </p:nvCxnSpPr>
          <p:spPr>
            <a:xfrm rot="10800000">
              <a:off x="3028388" y="4099750"/>
              <a:ext cx="0" cy="167100"/>
            </a:xfrm>
            <a:prstGeom prst="straightConnector1">
              <a:avLst/>
            </a:prstGeom>
            <a:noFill/>
            <a:ln cap="flat" cmpd="sng" w="9525">
              <a:solidFill>
                <a:schemeClr val="dk2"/>
              </a:solidFill>
              <a:prstDash val="solid"/>
              <a:round/>
              <a:headEnd len="sm" w="sm" type="none"/>
              <a:tailEnd len="sm" w="sm" type="none"/>
            </a:ln>
          </p:spPr>
        </p:cxnSp>
        <p:cxnSp>
          <p:nvCxnSpPr>
            <p:cNvPr id="355" name="Google Shape;355;p24"/>
            <p:cNvCxnSpPr>
              <a:stCxn id="347" idx="0"/>
              <a:endCxn id="346" idx="2"/>
            </p:cNvCxnSpPr>
            <p:nvPr/>
          </p:nvCxnSpPr>
          <p:spPr>
            <a:xfrm flipH="1" rot="10800000">
              <a:off x="3028400" y="3133613"/>
              <a:ext cx="1034400" cy="321900"/>
            </a:xfrm>
            <a:prstGeom prst="straightConnector1">
              <a:avLst/>
            </a:prstGeom>
            <a:noFill/>
            <a:ln cap="flat" cmpd="sng" w="9525">
              <a:solidFill>
                <a:schemeClr val="dk2"/>
              </a:solidFill>
              <a:prstDash val="solid"/>
              <a:round/>
              <a:headEnd len="sm" w="sm" type="none"/>
              <a:tailEnd len="sm" w="sm" type="none"/>
            </a:ln>
          </p:spPr>
        </p:cxnSp>
        <p:cxnSp>
          <p:nvCxnSpPr>
            <p:cNvPr id="356" name="Google Shape;356;p24"/>
            <p:cNvCxnSpPr>
              <a:stCxn id="346" idx="6"/>
              <a:endCxn id="345" idx="0"/>
            </p:cNvCxnSpPr>
            <p:nvPr/>
          </p:nvCxnSpPr>
          <p:spPr>
            <a:xfrm>
              <a:off x="5081100" y="3133475"/>
              <a:ext cx="1034400" cy="322200"/>
            </a:xfrm>
            <a:prstGeom prst="straightConnector1">
              <a:avLst/>
            </a:prstGeom>
            <a:noFill/>
            <a:ln cap="flat" cmpd="sng" w="9525">
              <a:solidFill>
                <a:schemeClr val="dk2"/>
              </a:solidFill>
              <a:prstDash val="solid"/>
              <a:round/>
              <a:headEnd len="sm" w="sm" type="none"/>
              <a:tailEnd len="sm" w="sm" type="none"/>
            </a:ln>
          </p:spPr>
        </p:cxnSp>
        <p:cxnSp>
          <p:nvCxnSpPr>
            <p:cNvPr id="357" name="Google Shape;357;p24"/>
            <p:cNvCxnSpPr>
              <a:stCxn id="351" idx="0"/>
              <a:endCxn id="345" idx="4"/>
            </p:cNvCxnSpPr>
            <p:nvPr/>
          </p:nvCxnSpPr>
          <p:spPr>
            <a:xfrm rot="10800000">
              <a:off x="6115613" y="4099750"/>
              <a:ext cx="0" cy="167100"/>
            </a:xfrm>
            <a:prstGeom prst="straightConnector1">
              <a:avLst/>
            </a:prstGeom>
            <a:noFill/>
            <a:ln cap="flat" cmpd="sng" w="9525">
              <a:solidFill>
                <a:schemeClr val="dk2"/>
              </a:solidFill>
              <a:prstDash val="solid"/>
              <a:round/>
              <a:headEnd len="sm" w="sm" type="none"/>
              <a:tailEnd len="sm" w="sm" type="none"/>
            </a:ln>
          </p:spPr>
        </p:cxnSp>
        <p:cxnSp>
          <p:nvCxnSpPr>
            <p:cNvPr id="358" name="Google Shape;358;p24"/>
            <p:cNvCxnSpPr>
              <a:stCxn id="345" idx="3"/>
              <a:endCxn id="352" idx="0"/>
            </p:cNvCxnSpPr>
            <p:nvPr/>
          </p:nvCxnSpPr>
          <p:spPr>
            <a:xfrm flipH="1">
              <a:off x="5137337" y="4005299"/>
              <a:ext cx="618300" cy="261600"/>
            </a:xfrm>
            <a:prstGeom prst="straightConnector1">
              <a:avLst/>
            </a:prstGeom>
            <a:noFill/>
            <a:ln cap="flat" cmpd="sng" w="9525">
              <a:solidFill>
                <a:schemeClr val="dk2"/>
              </a:solidFill>
              <a:prstDash val="solid"/>
              <a:round/>
              <a:headEnd len="sm" w="sm" type="none"/>
              <a:tailEnd len="sm" w="sm" type="none"/>
            </a:ln>
          </p:spPr>
        </p:cxnSp>
        <p:cxnSp>
          <p:nvCxnSpPr>
            <p:cNvPr id="359" name="Google Shape;359;p24"/>
            <p:cNvCxnSpPr>
              <a:stCxn id="345" idx="5"/>
              <a:endCxn id="353" idx="0"/>
            </p:cNvCxnSpPr>
            <p:nvPr/>
          </p:nvCxnSpPr>
          <p:spPr>
            <a:xfrm>
              <a:off x="6475613" y="4005299"/>
              <a:ext cx="618300" cy="261600"/>
            </a:xfrm>
            <a:prstGeom prst="straightConnector1">
              <a:avLst/>
            </a:prstGeom>
            <a:noFill/>
            <a:ln cap="flat" cmpd="sng" w="9525">
              <a:solidFill>
                <a:schemeClr val="dk2"/>
              </a:solidFill>
              <a:prstDash val="solid"/>
              <a:round/>
              <a:headEnd len="sm" w="sm" type="none"/>
              <a:tailEnd len="sm" w="sm" type="none"/>
            </a:ln>
          </p:spPr>
        </p:cxnSp>
        <p:cxnSp>
          <p:nvCxnSpPr>
            <p:cNvPr id="360" name="Google Shape;360;p24"/>
            <p:cNvCxnSpPr>
              <a:stCxn id="347" idx="3"/>
              <a:endCxn id="349" idx="0"/>
            </p:cNvCxnSpPr>
            <p:nvPr/>
          </p:nvCxnSpPr>
          <p:spPr>
            <a:xfrm flipH="1">
              <a:off x="2050112" y="4005287"/>
              <a:ext cx="618300" cy="261600"/>
            </a:xfrm>
            <a:prstGeom prst="straightConnector1">
              <a:avLst/>
            </a:prstGeom>
            <a:noFill/>
            <a:ln cap="flat" cmpd="sng" w="9525">
              <a:solidFill>
                <a:schemeClr val="dk2"/>
              </a:solidFill>
              <a:prstDash val="solid"/>
              <a:round/>
              <a:headEnd len="sm" w="sm" type="none"/>
              <a:tailEnd len="sm" w="sm" type="none"/>
            </a:ln>
          </p:spPr>
        </p:cxnSp>
        <p:cxnSp>
          <p:nvCxnSpPr>
            <p:cNvPr id="361" name="Google Shape;361;p24"/>
            <p:cNvCxnSpPr>
              <a:stCxn id="347" idx="5"/>
              <a:endCxn id="350" idx="0"/>
            </p:cNvCxnSpPr>
            <p:nvPr/>
          </p:nvCxnSpPr>
          <p:spPr>
            <a:xfrm>
              <a:off x="3388388" y="4005287"/>
              <a:ext cx="618300" cy="261600"/>
            </a:xfrm>
            <a:prstGeom prst="straightConnector1">
              <a:avLst/>
            </a:prstGeom>
            <a:noFill/>
            <a:ln cap="flat" cmpd="sng" w="9525">
              <a:solidFill>
                <a:schemeClr val="dk2"/>
              </a:solidFill>
              <a:prstDash val="solid"/>
              <a:round/>
              <a:headEnd len="sm" w="sm" type="none"/>
              <a:tailEnd len="sm" w="sm" type="none"/>
            </a:ln>
          </p:spPr>
        </p:cxnSp>
        <p:sp>
          <p:nvSpPr>
            <p:cNvPr id="362" name="Google Shape;362;p24"/>
            <p:cNvSpPr txBox="1"/>
            <p:nvPr/>
          </p:nvSpPr>
          <p:spPr>
            <a:xfrm>
              <a:off x="311700" y="2935200"/>
              <a:ext cx="1291500" cy="1070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FF0000"/>
                  </a:solidFill>
                  <a:latin typeface="Proxima Nova"/>
                  <a:ea typeface="Proxima Nova"/>
                  <a:cs typeface="Proxima Nova"/>
                  <a:sym typeface="Proxima Nova"/>
                </a:rPr>
                <a:t>T</a:t>
              </a:r>
              <a:r>
                <a:rPr b="0" baseline="-25000" i="0" lang="en" sz="1800" u="none" cap="none" strike="noStrike">
                  <a:solidFill>
                    <a:srgbClr val="FF0000"/>
                  </a:solidFill>
                  <a:latin typeface="Proxima Nova"/>
                  <a:ea typeface="Proxima Nova"/>
                  <a:cs typeface="Proxima Nova"/>
                  <a:sym typeface="Proxima Nova"/>
                </a:rPr>
                <a:t>1</a:t>
              </a:r>
              <a:r>
                <a:rPr b="0" i="0" lang="en" sz="1800" u="none" cap="none" strike="noStrike">
                  <a:solidFill>
                    <a:srgbClr val="FF0000"/>
                  </a:solidFill>
                  <a:latin typeface="Proxima Nova"/>
                  <a:ea typeface="Proxima Nova"/>
                  <a:cs typeface="Proxima Nova"/>
                  <a:sym typeface="Proxima Nova"/>
                </a:rPr>
                <a:t>: Red</a:t>
              </a:r>
              <a:endParaRPr b="0" i="0" sz="1800" u="none" cap="none" strike="noStrike">
                <a:solidFill>
                  <a:srgbClr val="FF0000"/>
                </a:solidFill>
                <a:latin typeface="Proxima Nova"/>
                <a:ea typeface="Proxima Nova"/>
                <a:cs typeface="Proxima Nova"/>
                <a:sym typeface="Proxima Nova"/>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0000FF"/>
                  </a:solidFill>
                  <a:latin typeface="Proxima Nova"/>
                  <a:ea typeface="Proxima Nova"/>
                  <a:cs typeface="Proxima Nova"/>
                  <a:sym typeface="Proxima Nova"/>
                </a:rPr>
                <a:t>T</a:t>
              </a:r>
              <a:r>
                <a:rPr b="0" baseline="-25000" i="0" lang="en" sz="1800" u="none" cap="none" strike="noStrike">
                  <a:solidFill>
                    <a:srgbClr val="0000FF"/>
                  </a:solidFill>
                  <a:latin typeface="Proxima Nova"/>
                  <a:ea typeface="Proxima Nova"/>
                  <a:cs typeface="Proxima Nova"/>
                  <a:sym typeface="Proxima Nova"/>
                </a:rPr>
                <a:t>2</a:t>
              </a:r>
              <a:r>
                <a:rPr b="0" i="0" lang="en" sz="1800" u="none" cap="none" strike="noStrike">
                  <a:solidFill>
                    <a:srgbClr val="0000FF"/>
                  </a:solidFill>
                  <a:latin typeface="Proxima Nova"/>
                  <a:ea typeface="Proxima Nova"/>
                  <a:cs typeface="Proxima Nova"/>
                  <a:sym typeface="Proxima Nova"/>
                </a:rPr>
                <a:t>: Blue</a:t>
              </a:r>
              <a:endParaRPr b="0" i="0" sz="1800" u="none" cap="none" strike="noStrike">
                <a:solidFill>
                  <a:srgbClr val="0000FF"/>
                </a:solidFill>
                <a:latin typeface="Proxima Nova"/>
                <a:ea typeface="Proxima Nova"/>
                <a:cs typeface="Proxima Nova"/>
                <a:sym typeface="Proxima Nov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727650" y="55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Multi-granularity Locking</a:t>
            </a:r>
            <a:endParaRPr/>
          </a:p>
        </p:txBody>
      </p:sp>
      <p:sp>
        <p:nvSpPr>
          <p:cNvPr id="368" name="Google Shape;368;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3) Consider a table which contains two pages with three tuples each, with Page 1 containing Tuples 1, 2, and 3, and Page 2 containing Tuples 4, 5, and 6.</a:t>
            </a:r>
            <a:endParaRPr/>
          </a:p>
          <a:p>
            <a:pPr indent="0" lvl="0" marL="0" rtl="0" algn="l">
              <a:lnSpc>
                <a:spcPct val="115000"/>
              </a:lnSpc>
              <a:spcBef>
                <a:spcPts val="1600"/>
              </a:spcBef>
              <a:spcAft>
                <a:spcPts val="0"/>
              </a:spcAft>
              <a:buSzPts val="1300"/>
              <a:buNone/>
            </a:pPr>
            <a:r>
              <a:rPr lang="en"/>
              <a:t>Given that a transaction T</a:t>
            </a:r>
            <a:r>
              <a:rPr baseline="-25000" lang="en"/>
              <a:t>1</a:t>
            </a:r>
            <a:r>
              <a:rPr lang="en"/>
              <a:t> has IX(table), IX(Page 1), X(Tuple 1), which locks can be granted to a second transaction T</a:t>
            </a:r>
            <a:r>
              <a:rPr baseline="-25000" lang="en"/>
              <a:t>2</a:t>
            </a:r>
            <a:r>
              <a:rPr lang="en"/>
              <a:t> on Tuple 2?</a:t>
            </a:r>
            <a:endParaRPr/>
          </a:p>
          <a:p>
            <a:pPr indent="0" lvl="0" marL="0" rtl="0" algn="l">
              <a:lnSpc>
                <a:spcPct val="115000"/>
              </a:lnSpc>
              <a:spcBef>
                <a:spcPts val="1600"/>
              </a:spcBef>
              <a:spcAft>
                <a:spcPts val="1600"/>
              </a:spcAft>
              <a:buSzPts val="1300"/>
              <a:buNone/>
            </a:pPr>
            <a:r>
              <a:rPr lang="en"/>
              <a:t>	</a:t>
            </a:r>
            <a:r>
              <a:rPr lang="en">
                <a:solidFill>
                  <a:srgbClr val="FF0000"/>
                </a:solidFill>
              </a:rPr>
              <a:t>X, S</a:t>
            </a:r>
            <a:endParaRPr>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727650" y="5897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Multi-granularity Locking</a:t>
            </a:r>
            <a:endParaRPr/>
          </a:p>
        </p:txBody>
      </p:sp>
      <p:sp>
        <p:nvSpPr>
          <p:cNvPr id="374" name="Google Shape;374;p26"/>
          <p:cNvSpPr txBox="1"/>
          <p:nvPr>
            <p:ph idx="1" type="body"/>
          </p:nvPr>
        </p:nvSpPr>
        <p:spPr>
          <a:xfrm>
            <a:off x="727650" y="144120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3) Consider a table which contains two pages with three tuples each, with Page 1 containing Tuples 1, 2, and 3, and Page 2 containing Tuples 4, 5, and 6.</a:t>
            </a:r>
            <a:endParaRPr/>
          </a:p>
          <a:p>
            <a:pPr indent="0" lvl="0" marL="0" rtl="0" algn="l">
              <a:lnSpc>
                <a:spcPct val="115000"/>
              </a:lnSpc>
              <a:spcBef>
                <a:spcPts val="1600"/>
              </a:spcBef>
              <a:spcAft>
                <a:spcPts val="0"/>
              </a:spcAft>
              <a:buSzPts val="1300"/>
              <a:buNone/>
            </a:pPr>
            <a:r>
              <a:rPr lang="en"/>
              <a:t>Given that a transaction T</a:t>
            </a:r>
            <a:r>
              <a:rPr baseline="-25000" lang="en"/>
              <a:t>1</a:t>
            </a:r>
            <a:r>
              <a:rPr lang="en"/>
              <a:t> has IS(table), S(Page 1), which locks can be granted to a second transaction T</a:t>
            </a:r>
            <a:r>
              <a:rPr baseline="-25000" lang="en"/>
              <a:t>2</a:t>
            </a:r>
            <a:r>
              <a:rPr lang="en"/>
              <a:t> on Page 1?</a:t>
            </a:r>
            <a:endParaRPr/>
          </a:p>
          <a:p>
            <a:pPr indent="0" lvl="0" marL="0" rtl="0" algn="l">
              <a:lnSpc>
                <a:spcPct val="115000"/>
              </a:lnSpc>
              <a:spcBef>
                <a:spcPts val="1600"/>
              </a:spcBef>
              <a:spcAft>
                <a:spcPts val="1600"/>
              </a:spcAft>
              <a:buSzPts val="1300"/>
              <a:buNone/>
            </a:pPr>
            <a:r>
              <a:rPr lang="en"/>
              <a:t>	</a:t>
            </a:r>
            <a:endParaRPr>
              <a:solidFill>
                <a:srgbClr val="FF0000"/>
              </a:solidFill>
            </a:endParaRPr>
          </a:p>
        </p:txBody>
      </p:sp>
      <p:grpSp>
        <p:nvGrpSpPr>
          <p:cNvPr id="375" name="Google Shape;375;p26"/>
          <p:cNvGrpSpPr/>
          <p:nvPr/>
        </p:nvGrpSpPr>
        <p:grpSpPr>
          <a:xfrm>
            <a:off x="311700" y="2811425"/>
            <a:ext cx="7249575" cy="2099525"/>
            <a:chOff x="311700" y="2811425"/>
            <a:chExt cx="7249575" cy="2099525"/>
          </a:xfrm>
        </p:grpSpPr>
        <p:sp>
          <p:nvSpPr>
            <p:cNvPr id="376" name="Google Shape;376;p26"/>
            <p:cNvSpPr/>
            <p:nvPr/>
          </p:nvSpPr>
          <p:spPr>
            <a:xfrm>
              <a:off x="5606525" y="3455525"/>
              <a:ext cx="10182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Page 2</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a:t>
              </a:r>
              <a:endParaRPr b="0" i="0" sz="1400" u="none" cap="none" strike="noStrike">
                <a:solidFill>
                  <a:srgbClr val="000000"/>
                </a:solidFill>
                <a:latin typeface="Proxima Nova"/>
                <a:ea typeface="Proxima Nova"/>
                <a:cs typeface="Proxima Nova"/>
                <a:sym typeface="Proxima Nova"/>
              </a:endParaRPr>
            </a:p>
          </p:txBody>
        </p:sp>
        <p:sp>
          <p:nvSpPr>
            <p:cNvPr id="377" name="Google Shape;377;p26"/>
            <p:cNvSpPr/>
            <p:nvPr/>
          </p:nvSpPr>
          <p:spPr>
            <a:xfrm>
              <a:off x="4062900" y="2811425"/>
              <a:ext cx="10182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Table</a:t>
              </a:r>
              <a:endParaRPr b="1"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Lock: </a:t>
              </a:r>
              <a:r>
                <a:rPr b="1" i="0" lang="en" sz="1400" u="none" cap="none" strike="noStrike">
                  <a:solidFill>
                    <a:srgbClr val="FF0000"/>
                  </a:solidFill>
                  <a:latin typeface="Proxima Nova"/>
                  <a:ea typeface="Proxima Nova"/>
                  <a:cs typeface="Proxima Nova"/>
                  <a:sym typeface="Proxima Nova"/>
                </a:rPr>
                <a:t>IS</a:t>
              </a:r>
              <a:endParaRPr b="1" i="0" sz="1400" u="none" cap="none" strike="noStrike">
                <a:solidFill>
                  <a:srgbClr val="FF0000"/>
                </a:solidFill>
                <a:latin typeface="Proxima Nova"/>
                <a:ea typeface="Proxima Nova"/>
                <a:cs typeface="Proxima Nova"/>
                <a:sym typeface="Proxima Nova"/>
              </a:endParaRPr>
            </a:p>
          </p:txBody>
        </p:sp>
        <p:sp>
          <p:nvSpPr>
            <p:cNvPr id="378" name="Google Shape;378;p26"/>
            <p:cNvSpPr/>
            <p:nvPr/>
          </p:nvSpPr>
          <p:spPr>
            <a:xfrm>
              <a:off x="2519300" y="3455513"/>
              <a:ext cx="10182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Proxima Nova"/>
                  <a:ea typeface="Proxima Nova"/>
                  <a:cs typeface="Proxima Nova"/>
                  <a:sym typeface="Proxima Nova"/>
                </a:rPr>
                <a:t>Page 1</a:t>
              </a:r>
              <a:endParaRPr b="1" i="0" sz="13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Proxima Nova"/>
                  <a:ea typeface="Proxima Nova"/>
                  <a:cs typeface="Proxima Nova"/>
                  <a:sym typeface="Proxima Nova"/>
                </a:rPr>
                <a:t>Lock: </a:t>
              </a:r>
              <a:r>
                <a:rPr b="1" i="0" lang="en" sz="1300" u="none" cap="none" strike="noStrike">
                  <a:solidFill>
                    <a:srgbClr val="FF0000"/>
                  </a:solidFill>
                  <a:latin typeface="Proxima Nova"/>
                  <a:ea typeface="Proxima Nova"/>
                  <a:cs typeface="Proxima Nova"/>
                  <a:sym typeface="Proxima Nova"/>
                </a:rPr>
                <a:t>S</a:t>
              </a:r>
              <a:r>
                <a:rPr b="1" i="0" lang="en" sz="1300" u="none" cap="none" strike="noStrike">
                  <a:solidFill>
                    <a:srgbClr val="000000"/>
                  </a:solidFill>
                  <a:latin typeface="Proxima Nova"/>
                  <a:ea typeface="Proxima Nova"/>
                  <a:cs typeface="Proxima Nova"/>
                  <a:sym typeface="Proxima Nova"/>
                </a:rPr>
                <a:t>,</a:t>
              </a:r>
              <a:r>
                <a:rPr b="1" i="0" lang="en" sz="1300" u="none" cap="none" strike="noStrike">
                  <a:solidFill>
                    <a:srgbClr val="FF0000"/>
                  </a:solidFill>
                  <a:latin typeface="Proxima Nova"/>
                  <a:ea typeface="Proxima Nova"/>
                  <a:cs typeface="Proxima Nova"/>
                  <a:sym typeface="Proxima Nova"/>
                </a:rPr>
                <a:t> </a:t>
              </a:r>
              <a:r>
                <a:rPr b="1" i="0" lang="en" sz="1300" u="none" cap="none" strike="noStrike">
                  <a:solidFill>
                    <a:srgbClr val="0000FF"/>
                  </a:solidFill>
                  <a:latin typeface="Proxima Nova"/>
                  <a:ea typeface="Proxima Nova"/>
                  <a:cs typeface="Proxima Nova"/>
                  <a:sym typeface="Proxima Nova"/>
                </a:rPr>
                <a:t>?</a:t>
              </a:r>
              <a:endParaRPr b="1" i="0" sz="1300" u="none" cap="none" strike="noStrike">
                <a:solidFill>
                  <a:srgbClr val="0000FF"/>
                </a:solidFill>
                <a:latin typeface="Proxima Nova"/>
                <a:ea typeface="Proxima Nova"/>
                <a:cs typeface="Proxima Nova"/>
                <a:sym typeface="Proxima Nova"/>
              </a:endParaRPr>
            </a:p>
          </p:txBody>
        </p:sp>
        <p:sp>
          <p:nvSpPr>
            <p:cNvPr id="379" name="Google Shape;379;p26"/>
            <p:cNvSpPr/>
            <p:nvPr/>
          </p:nvSpPr>
          <p:spPr>
            <a:xfrm>
              <a:off x="2560988"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2</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a:t>
              </a:r>
              <a:endParaRPr b="0" i="0" sz="1400" u="none" cap="none" strike="noStrike">
                <a:solidFill>
                  <a:srgbClr val="0000FF"/>
                </a:solidFill>
                <a:latin typeface="Proxima Nova"/>
                <a:ea typeface="Proxima Nova"/>
                <a:cs typeface="Proxima Nova"/>
                <a:sym typeface="Proxima Nova"/>
              </a:endParaRPr>
            </a:p>
          </p:txBody>
        </p:sp>
        <p:sp>
          <p:nvSpPr>
            <p:cNvPr id="380" name="Google Shape;380;p26"/>
            <p:cNvSpPr/>
            <p:nvPr/>
          </p:nvSpPr>
          <p:spPr>
            <a:xfrm>
              <a:off x="1582713"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1</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a:t>
              </a:r>
              <a:endParaRPr b="0" i="0" sz="1400" u="none" cap="none" strike="noStrike">
                <a:solidFill>
                  <a:srgbClr val="FF0000"/>
                </a:solidFill>
                <a:latin typeface="Proxima Nova"/>
                <a:ea typeface="Proxima Nova"/>
                <a:cs typeface="Proxima Nova"/>
                <a:sym typeface="Proxima Nova"/>
              </a:endParaRPr>
            </a:p>
          </p:txBody>
        </p:sp>
        <p:sp>
          <p:nvSpPr>
            <p:cNvPr id="381" name="Google Shape;381;p26"/>
            <p:cNvSpPr/>
            <p:nvPr/>
          </p:nvSpPr>
          <p:spPr>
            <a:xfrm>
              <a:off x="3539250"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3</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 </a:t>
              </a:r>
              <a:endParaRPr b="0" i="0" sz="1400" u="none" cap="none" strike="noStrike">
                <a:solidFill>
                  <a:srgbClr val="000000"/>
                </a:solidFill>
                <a:latin typeface="Proxima Nova"/>
                <a:ea typeface="Proxima Nova"/>
                <a:cs typeface="Proxima Nova"/>
                <a:sym typeface="Proxima Nova"/>
              </a:endParaRPr>
            </a:p>
          </p:txBody>
        </p:sp>
        <p:sp>
          <p:nvSpPr>
            <p:cNvPr id="382" name="Google Shape;382;p26"/>
            <p:cNvSpPr/>
            <p:nvPr/>
          </p:nvSpPr>
          <p:spPr>
            <a:xfrm>
              <a:off x="5648213"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5</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 </a:t>
              </a:r>
              <a:endParaRPr b="0" i="0" sz="1400" u="none" cap="none" strike="noStrike">
                <a:solidFill>
                  <a:srgbClr val="000000"/>
                </a:solidFill>
                <a:latin typeface="Proxima Nova"/>
                <a:ea typeface="Proxima Nova"/>
                <a:cs typeface="Proxima Nova"/>
                <a:sym typeface="Proxima Nova"/>
              </a:endParaRPr>
            </a:p>
          </p:txBody>
        </p:sp>
        <p:sp>
          <p:nvSpPr>
            <p:cNvPr id="383" name="Google Shape;383;p26"/>
            <p:cNvSpPr/>
            <p:nvPr/>
          </p:nvSpPr>
          <p:spPr>
            <a:xfrm>
              <a:off x="4669938"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4</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 </a:t>
              </a:r>
              <a:endParaRPr b="0" i="0" sz="1400" u="none" cap="none" strike="noStrike">
                <a:solidFill>
                  <a:srgbClr val="000000"/>
                </a:solidFill>
                <a:latin typeface="Proxima Nova"/>
                <a:ea typeface="Proxima Nova"/>
                <a:cs typeface="Proxima Nova"/>
                <a:sym typeface="Proxima Nova"/>
              </a:endParaRPr>
            </a:p>
          </p:txBody>
        </p:sp>
        <p:sp>
          <p:nvSpPr>
            <p:cNvPr id="384" name="Google Shape;384;p26"/>
            <p:cNvSpPr/>
            <p:nvPr/>
          </p:nvSpPr>
          <p:spPr>
            <a:xfrm>
              <a:off x="6626475" y="4266850"/>
              <a:ext cx="934800" cy="64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Tuple 6</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Lock: </a:t>
              </a:r>
              <a:endParaRPr b="0" i="0" sz="1400" u="none" cap="none" strike="noStrike">
                <a:solidFill>
                  <a:srgbClr val="000000"/>
                </a:solidFill>
                <a:latin typeface="Proxima Nova"/>
                <a:ea typeface="Proxima Nova"/>
                <a:cs typeface="Proxima Nova"/>
                <a:sym typeface="Proxima Nova"/>
              </a:endParaRPr>
            </a:p>
          </p:txBody>
        </p:sp>
        <p:cxnSp>
          <p:nvCxnSpPr>
            <p:cNvPr id="385" name="Google Shape;385;p26"/>
            <p:cNvCxnSpPr>
              <a:stCxn id="379" idx="0"/>
              <a:endCxn id="378" idx="4"/>
            </p:cNvCxnSpPr>
            <p:nvPr/>
          </p:nvCxnSpPr>
          <p:spPr>
            <a:xfrm rot="10800000">
              <a:off x="3028388" y="4099750"/>
              <a:ext cx="0" cy="167100"/>
            </a:xfrm>
            <a:prstGeom prst="straightConnector1">
              <a:avLst/>
            </a:prstGeom>
            <a:noFill/>
            <a:ln cap="flat" cmpd="sng" w="9525">
              <a:solidFill>
                <a:schemeClr val="dk2"/>
              </a:solidFill>
              <a:prstDash val="solid"/>
              <a:round/>
              <a:headEnd len="sm" w="sm" type="none"/>
              <a:tailEnd len="sm" w="sm" type="none"/>
            </a:ln>
          </p:spPr>
        </p:cxnSp>
        <p:cxnSp>
          <p:nvCxnSpPr>
            <p:cNvPr id="386" name="Google Shape;386;p26"/>
            <p:cNvCxnSpPr>
              <a:stCxn id="378" idx="0"/>
              <a:endCxn id="377" idx="2"/>
            </p:cNvCxnSpPr>
            <p:nvPr/>
          </p:nvCxnSpPr>
          <p:spPr>
            <a:xfrm flipH="1" rot="10800000">
              <a:off x="3028400" y="3133613"/>
              <a:ext cx="1034400" cy="321900"/>
            </a:xfrm>
            <a:prstGeom prst="straightConnector1">
              <a:avLst/>
            </a:prstGeom>
            <a:noFill/>
            <a:ln cap="flat" cmpd="sng" w="9525">
              <a:solidFill>
                <a:schemeClr val="dk2"/>
              </a:solidFill>
              <a:prstDash val="solid"/>
              <a:round/>
              <a:headEnd len="sm" w="sm" type="none"/>
              <a:tailEnd len="sm" w="sm" type="none"/>
            </a:ln>
          </p:spPr>
        </p:cxnSp>
        <p:cxnSp>
          <p:nvCxnSpPr>
            <p:cNvPr id="387" name="Google Shape;387;p26"/>
            <p:cNvCxnSpPr>
              <a:stCxn id="377" idx="6"/>
              <a:endCxn id="376" idx="0"/>
            </p:cNvCxnSpPr>
            <p:nvPr/>
          </p:nvCxnSpPr>
          <p:spPr>
            <a:xfrm>
              <a:off x="5081100" y="3133475"/>
              <a:ext cx="1034400" cy="322200"/>
            </a:xfrm>
            <a:prstGeom prst="straightConnector1">
              <a:avLst/>
            </a:prstGeom>
            <a:noFill/>
            <a:ln cap="flat" cmpd="sng" w="9525">
              <a:solidFill>
                <a:schemeClr val="dk2"/>
              </a:solidFill>
              <a:prstDash val="solid"/>
              <a:round/>
              <a:headEnd len="sm" w="sm" type="none"/>
              <a:tailEnd len="sm" w="sm" type="none"/>
            </a:ln>
          </p:spPr>
        </p:cxnSp>
        <p:cxnSp>
          <p:nvCxnSpPr>
            <p:cNvPr id="388" name="Google Shape;388;p26"/>
            <p:cNvCxnSpPr>
              <a:stCxn id="382" idx="0"/>
              <a:endCxn id="376" idx="4"/>
            </p:cNvCxnSpPr>
            <p:nvPr/>
          </p:nvCxnSpPr>
          <p:spPr>
            <a:xfrm rot="10800000">
              <a:off x="6115613" y="4099750"/>
              <a:ext cx="0" cy="167100"/>
            </a:xfrm>
            <a:prstGeom prst="straightConnector1">
              <a:avLst/>
            </a:prstGeom>
            <a:noFill/>
            <a:ln cap="flat" cmpd="sng" w="9525">
              <a:solidFill>
                <a:schemeClr val="dk2"/>
              </a:solidFill>
              <a:prstDash val="solid"/>
              <a:round/>
              <a:headEnd len="sm" w="sm" type="none"/>
              <a:tailEnd len="sm" w="sm" type="none"/>
            </a:ln>
          </p:spPr>
        </p:cxnSp>
        <p:cxnSp>
          <p:nvCxnSpPr>
            <p:cNvPr id="389" name="Google Shape;389;p26"/>
            <p:cNvCxnSpPr>
              <a:stCxn id="376" idx="3"/>
              <a:endCxn id="383" idx="0"/>
            </p:cNvCxnSpPr>
            <p:nvPr/>
          </p:nvCxnSpPr>
          <p:spPr>
            <a:xfrm flipH="1">
              <a:off x="5137337" y="4005299"/>
              <a:ext cx="618300" cy="261600"/>
            </a:xfrm>
            <a:prstGeom prst="straightConnector1">
              <a:avLst/>
            </a:prstGeom>
            <a:noFill/>
            <a:ln cap="flat" cmpd="sng" w="9525">
              <a:solidFill>
                <a:schemeClr val="dk2"/>
              </a:solidFill>
              <a:prstDash val="solid"/>
              <a:round/>
              <a:headEnd len="sm" w="sm" type="none"/>
              <a:tailEnd len="sm" w="sm" type="none"/>
            </a:ln>
          </p:spPr>
        </p:cxnSp>
        <p:cxnSp>
          <p:nvCxnSpPr>
            <p:cNvPr id="390" name="Google Shape;390;p26"/>
            <p:cNvCxnSpPr>
              <a:stCxn id="376" idx="5"/>
              <a:endCxn id="384" idx="0"/>
            </p:cNvCxnSpPr>
            <p:nvPr/>
          </p:nvCxnSpPr>
          <p:spPr>
            <a:xfrm>
              <a:off x="6475613" y="4005299"/>
              <a:ext cx="618300" cy="261600"/>
            </a:xfrm>
            <a:prstGeom prst="straightConnector1">
              <a:avLst/>
            </a:prstGeom>
            <a:noFill/>
            <a:ln cap="flat" cmpd="sng" w="9525">
              <a:solidFill>
                <a:schemeClr val="dk2"/>
              </a:solidFill>
              <a:prstDash val="solid"/>
              <a:round/>
              <a:headEnd len="sm" w="sm" type="none"/>
              <a:tailEnd len="sm" w="sm" type="none"/>
            </a:ln>
          </p:spPr>
        </p:cxnSp>
        <p:cxnSp>
          <p:nvCxnSpPr>
            <p:cNvPr id="391" name="Google Shape;391;p26"/>
            <p:cNvCxnSpPr>
              <a:stCxn id="378" idx="3"/>
              <a:endCxn id="380" idx="0"/>
            </p:cNvCxnSpPr>
            <p:nvPr/>
          </p:nvCxnSpPr>
          <p:spPr>
            <a:xfrm flipH="1">
              <a:off x="2050112" y="4005287"/>
              <a:ext cx="618300" cy="261600"/>
            </a:xfrm>
            <a:prstGeom prst="straightConnector1">
              <a:avLst/>
            </a:prstGeom>
            <a:noFill/>
            <a:ln cap="flat" cmpd="sng" w="9525">
              <a:solidFill>
                <a:schemeClr val="dk2"/>
              </a:solidFill>
              <a:prstDash val="solid"/>
              <a:round/>
              <a:headEnd len="sm" w="sm" type="none"/>
              <a:tailEnd len="sm" w="sm" type="none"/>
            </a:ln>
          </p:spPr>
        </p:cxnSp>
        <p:cxnSp>
          <p:nvCxnSpPr>
            <p:cNvPr id="392" name="Google Shape;392;p26"/>
            <p:cNvCxnSpPr>
              <a:stCxn id="378" idx="5"/>
              <a:endCxn id="381" idx="0"/>
            </p:cNvCxnSpPr>
            <p:nvPr/>
          </p:nvCxnSpPr>
          <p:spPr>
            <a:xfrm>
              <a:off x="3388388" y="4005287"/>
              <a:ext cx="618300" cy="261600"/>
            </a:xfrm>
            <a:prstGeom prst="straightConnector1">
              <a:avLst/>
            </a:prstGeom>
            <a:noFill/>
            <a:ln cap="flat" cmpd="sng" w="9525">
              <a:solidFill>
                <a:schemeClr val="dk2"/>
              </a:solidFill>
              <a:prstDash val="solid"/>
              <a:round/>
              <a:headEnd len="sm" w="sm" type="none"/>
              <a:tailEnd len="sm" w="sm" type="none"/>
            </a:ln>
          </p:spPr>
        </p:cxnSp>
        <p:sp>
          <p:nvSpPr>
            <p:cNvPr id="393" name="Google Shape;393;p26"/>
            <p:cNvSpPr txBox="1"/>
            <p:nvPr/>
          </p:nvSpPr>
          <p:spPr>
            <a:xfrm>
              <a:off x="311700" y="2935200"/>
              <a:ext cx="1291500" cy="1070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FF0000"/>
                  </a:solidFill>
                  <a:latin typeface="Proxima Nova"/>
                  <a:ea typeface="Proxima Nova"/>
                  <a:cs typeface="Proxima Nova"/>
                  <a:sym typeface="Proxima Nova"/>
                </a:rPr>
                <a:t>T</a:t>
              </a:r>
              <a:r>
                <a:rPr b="0" baseline="-25000" i="0" lang="en" sz="1800" u="none" cap="none" strike="noStrike">
                  <a:solidFill>
                    <a:srgbClr val="FF0000"/>
                  </a:solidFill>
                  <a:latin typeface="Proxima Nova"/>
                  <a:ea typeface="Proxima Nova"/>
                  <a:cs typeface="Proxima Nova"/>
                  <a:sym typeface="Proxima Nova"/>
                </a:rPr>
                <a:t>1</a:t>
              </a:r>
              <a:r>
                <a:rPr b="0" i="0" lang="en" sz="1800" u="none" cap="none" strike="noStrike">
                  <a:solidFill>
                    <a:srgbClr val="FF0000"/>
                  </a:solidFill>
                  <a:latin typeface="Proxima Nova"/>
                  <a:ea typeface="Proxima Nova"/>
                  <a:cs typeface="Proxima Nova"/>
                  <a:sym typeface="Proxima Nova"/>
                </a:rPr>
                <a:t>: Red</a:t>
              </a:r>
              <a:endParaRPr b="0" i="0" sz="1800" u="none" cap="none" strike="noStrike">
                <a:solidFill>
                  <a:srgbClr val="FF0000"/>
                </a:solidFill>
                <a:latin typeface="Proxima Nova"/>
                <a:ea typeface="Proxima Nova"/>
                <a:cs typeface="Proxima Nova"/>
                <a:sym typeface="Proxima Nova"/>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FF"/>
                  </a:solidFill>
                  <a:latin typeface="Proxima Nova"/>
                  <a:ea typeface="Proxima Nova"/>
                  <a:cs typeface="Proxima Nova"/>
                  <a:sym typeface="Proxima Nova"/>
                </a:rPr>
                <a:t>T</a:t>
              </a:r>
              <a:r>
                <a:rPr b="0" baseline="-25000" i="0" lang="en" sz="1800" u="none" cap="none" strike="noStrike">
                  <a:solidFill>
                    <a:srgbClr val="0000FF"/>
                  </a:solidFill>
                  <a:latin typeface="Proxima Nova"/>
                  <a:ea typeface="Proxima Nova"/>
                  <a:cs typeface="Proxima Nova"/>
                  <a:sym typeface="Proxima Nova"/>
                </a:rPr>
                <a:t>2</a:t>
              </a:r>
              <a:r>
                <a:rPr b="0" i="0" lang="en" sz="1800" u="none" cap="none" strike="noStrike">
                  <a:solidFill>
                    <a:srgbClr val="0000FF"/>
                  </a:solidFill>
                  <a:latin typeface="Proxima Nova"/>
                  <a:ea typeface="Proxima Nova"/>
                  <a:cs typeface="Proxima Nova"/>
                  <a:sym typeface="Proxima Nova"/>
                </a:rPr>
                <a:t>: Blue</a:t>
              </a:r>
              <a:endParaRPr b="0" i="0" sz="1800" u="none" cap="none" strike="noStrike">
                <a:solidFill>
                  <a:srgbClr val="0000FF"/>
                </a:solidFill>
                <a:latin typeface="Proxima Nova"/>
                <a:ea typeface="Proxima Nova"/>
                <a:cs typeface="Proxima Nova"/>
                <a:sym typeface="Proxima Nova"/>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7"/>
          <p:cNvSpPr txBox="1"/>
          <p:nvPr>
            <p:ph type="title"/>
          </p:nvPr>
        </p:nvSpPr>
        <p:spPr>
          <a:xfrm>
            <a:off x="729450" y="6394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Multi-granularity Locking</a:t>
            </a:r>
            <a:endParaRPr/>
          </a:p>
        </p:txBody>
      </p:sp>
      <p:sp>
        <p:nvSpPr>
          <p:cNvPr id="399" name="Google Shape;399;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 Consider a table which contains two pages with three tuples each, with Page 1 containing Tuples 1, 2, and 3, and Page 2 containing Tuples 4, 5, and 6.</a:t>
            </a:r>
            <a:endParaRPr/>
          </a:p>
          <a:p>
            <a:pPr indent="0" lvl="0" marL="0" rtl="0" algn="l">
              <a:lnSpc>
                <a:spcPct val="115000"/>
              </a:lnSpc>
              <a:spcBef>
                <a:spcPts val="1600"/>
              </a:spcBef>
              <a:spcAft>
                <a:spcPts val="0"/>
              </a:spcAft>
              <a:buSzPts val="1300"/>
              <a:buNone/>
            </a:pPr>
            <a:r>
              <a:rPr lang="en"/>
              <a:t>Given that a transaction T</a:t>
            </a:r>
            <a:r>
              <a:rPr baseline="-25000" lang="en"/>
              <a:t>1</a:t>
            </a:r>
            <a:r>
              <a:rPr lang="en"/>
              <a:t> has IS(table), S(Page 1), which locks can be granted to a second transaction T</a:t>
            </a:r>
            <a:r>
              <a:rPr baseline="-25000" lang="en"/>
              <a:t>2</a:t>
            </a:r>
            <a:r>
              <a:rPr lang="en"/>
              <a:t> on Page 1?</a:t>
            </a:r>
            <a:endParaRPr/>
          </a:p>
          <a:p>
            <a:pPr indent="0" lvl="0" marL="0" rtl="0" algn="l">
              <a:lnSpc>
                <a:spcPct val="115000"/>
              </a:lnSpc>
              <a:spcBef>
                <a:spcPts val="1600"/>
              </a:spcBef>
              <a:spcAft>
                <a:spcPts val="1600"/>
              </a:spcAft>
              <a:buSzPts val="1300"/>
              <a:buNone/>
            </a:pPr>
            <a:r>
              <a:rPr lang="en"/>
              <a:t>	</a:t>
            </a:r>
            <a:r>
              <a:rPr lang="en">
                <a:solidFill>
                  <a:srgbClr val="FF0000"/>
                </a:solidFill>
              </a:rPr>
              <a:t>S, IS</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Transactions &amp; Concurrency 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t>
            </a:r>
            <a:endParaRPr/>
          </a:p>
        </p:txBody>
      </p:sp>
      <p:sp>
        <p:nvSpPr>
          <p:cNvPr id="410" name="Google Shape;410;p29"/>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Is Transaction 1 doing Two-Phase Locking so far?</a:t>
            </a:r>
            <a:endParaRPr/>
          </a:p>
          <a:p>
            <a:pPr indent="0" lvl="0" marL="0" rtl="0" algn="l">
              <a:lnSpc>
                <a:spcPct val="115000"/>
              </a:lnSpc>
              <a:spcBef>
                <a:spcPts val="1600"/>
              </a:spcBef>
              <a:spcAft>
                <a:spcPts val="0"/>
              </a:spcAft>
              <a:buSzPts val="1300"/>
              <a:buNone/>
            </a:pPr>
            <a:r>
              <a:rPr lang="en">
                <a:solidFill>
                  <a:srgbClr val="FF0000"/>
                </a:solidFill>
              </a:rPr>
              <a:t>Answer: No; we have a lock (6) after unlock (5).</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pic>
        <p:nvPicPr>
          <p:cNvPr id="411" name="Google Shape;411;p29"/>
          <p:cNvPicPr preferRelativeResize="0"/>
          <p:nvPr/>
        </p:nvPicPr>
        <p:blipFill rotWithShape="1">
          <a:blip r:embed="rId3">
            <a:alphaModFix/>
          </a:blip>
          <a:srcRect b="0" l="0" r="3798" t="0"/>
          <a:stretch/>
        </p:blipFill>
        <p:spPr>
          <a:xfrm>
            <a:off x="4974750" y="1505725"/>
            <a:ext cx="4169250" cy="272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Transactions?</a:t>
            </a:r>
            <a:endParaRPr/>
          </a:p>
        </p:txBody>
      </p:sp>
      <p:sp>
        <p:nvSpPr>
          <p:cNvPr id="191" name="Google Shape;191;p3"/>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lang="en" sz="2000"/>
              <a:t>Usually have multiple users accessing the database concurrently</a:t>
            </a:r>
            <a:endParaRPr sz="2000"/>
          </a:p>
          <a:p>
            <a:pPr indent="-355600" lvl="0" marL="457200" rtl="0" algn="l">
              <a:lnSpc>
                <a:spcPct val="115000"/>
              </a:lnSpc>
              <a:spcBef>
                <a:spcPts val="0"/>
              </a:spcBef>
              <a:spcAft>
                <a:spcPts val="0"/>
              </a:spcAft>
              <a:buSzPts val="2000"/>
              <a:buChar char="●"/>
            </a:pPr>
            <a:r>
              <a:rPr lang="en" sz="2000"/>
              <a:t>Can cause these problems:</a:t>
            </a:r>
            <a:endParaRPr sz="2000"/>
          </a:p>
          <a:p>
            <a:pPr indent="-355600" lvl="0" marL="457200" rtl="0" algn="l">
              <a:lnSpc>
                <a:spcPct val="115000"/>
              </a:lnSpc>
              <a:spcBef>
                <a:spcPts val="0"/>
              </a:spcBef>
              <a:spcAft>
                <a:spcPts val="0"/>
              </a:spcAft>
              <a:buSzPts val="2000"/>
              <a:buChar char="●"/>
            </a:pPr>
            <a:r>
              <a:rPr b="1" lang="en" sz="2000"/>
              <a:t>Inconsistent Reads: </a:t>
            </a:r>
            <a:r>
              <a:rPr lang="en" sz="2000"/>
              <a:t>A user reads only part of what was updated (one user updates two tables, another user reads old version of one table and new version of the other table)</a:t>
            </a:r>
            <a:endParaRPr sz="2000"/>
          </a:p>
          <a:p>
            <a:pPr indent="-355600" lvl="0" marL="457200" rtl="0" algn="l">
              <a:lnSpc>
                <a:spcPct val="115000"/>
              </a:lnSpc>
              <a:spcBef>
                <a:spcPts val="0"/>
              </a:spcBef>
              <a:spcAft>
                <a:spcPts val="0"/>
              </a:spcAft>
              <a:buClr>
                <a:schemeClr val="dk1"/>
              </a:buClr>
              <a:buSzPts val="2000"/>
              <a:buFont typeface="Arial"/>
              <a:buChar char="●"/>
            </a:pPr>
            <a:r>
              <a:rPr b="1" lang="en" sz="2000"/>
              <a:t>Lost Update: </a:t>
            </a:r>
            <a:r>
              <a:rPr lang="en" sz="2000"/>
              <a:t>Two users try to update the same record so one of the updates gets lost</a:t>
            </a:r>
            <a:endParaRPr sz="2000"/>
          </a:p>
          <a:p>
            <a:pPr indent="-355600" lvl="0" marL="457200" rtl="0" algn="l">
              <a:lnSpc>
                <a:spcPct val="115000"/>
              </a:lnSpc>
              <a:spcBef>
                <a:spcPts val="0"/>
              </a:spcBef>
              <a:spcAft>
                <a:spcPts val="0"/>
              </a:spcAft>
              <a:buClr>
                <a:schemeClr val="dk1"/>
              </a:buClr>
              <a:buSzPts val="2000"/>
              <a:buFont typeface="Arial"/>
              <a:buChar char="●"/>
            </a:pPr>
            <a:r>
              <a:rPr b="1" lang="en" sz="2000"/>
              <a:t>Dirty Reads: </a:t>
            </a:r>
            <a:r>
              <a:rPr lang="en" sz="2000"/>
              <a:t>One user reads an update that was never committed (usually due to reading after abort but before rollback)</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t>
            </a:r>
            <a:endParaRPr/>
          </a:p>
        </p:txBody>
      </p:sp>
      <p:sp>
        <p:nvSpPr>
          <p:cNvPr id="417" name="Google Shape;417;p30"/>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Is Transaction 1 doing Strict Two-Phase Locking?</a:t>
            </a:r>
            <a:endParaRPr/>
          </a:p>
          <a:p>
            <a:pPr indent="0" lvl="0" marL="0" rtl="0" algn="l">
              <a:lnSpc>
                <a:spcPct val="115000"/>
              </a:lnSpc>
              <a:spcBef>
                <a:spcPts val="1600"/>
              </a:spcBef>
              <a:spcAft>
                <a:spcPts val="0"/>
              </a:spcAft>
              <a:buSzPts val="1300"/>
              <a:buNone/>
            </a:pPr>
            <a:r>
              <a:rPr lang="en">
                <a:solidFill>
                  <a:srgbClr val="FF0000"/>
                </a:solidFill>
              </a:rPr>
              <a:t>Answer: No; it's not even Two-Phase.</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pic>
        <p:nvPicPr>
          <p:cNvPr id="418" name="Google Shape;418;p30"/>
          <p:cNvPicPr preferRelativeResize="0"/>
          <p:nvPr/>
        </p:nvPicPr>
        <p:blipFill rotWithShape="1">
          <a:blip r:embed="rId3">
            <a:alphaModFix/>
          </a:blip>
          <a:srcRect b="0" l="0" r="3798" t="0"/>
          <a:stretch/>
        </p:blipFill>
        <p:spPr>
          <a:xfrm>
            <a:off x="4974750" y="1505725"/>
            <a:ext cx="4169250" cy="2724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t>
            </a:r>
            <a:endParaRPr/>
          </a:p>
        </p:txBody>
      </p:sp>
      <p:sp>
        <p:nvSpPr>
          <p:cNvPr id="424" name="Google Shape;424;p31"/>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Is this schedule conflict-serializable so far? If not, what is the cycle?</a:t>
            </a:r>
            <a:endParaRPr/>
          </a:p>
          <a:p>
            <a:pPr indent="0" lvl="0" marL="0" rtl="0" algn="l">
              <a:lnSpc>
                <a:spcPct val="115000"/>
              </a:lnSpc>
              <a:spcBef>
                <a:spcPts val="1600"/>
              </a:spcBef>
              <a:spcAft>
                <a:spcPts val="0"/>
              </a:spcAft>
              <a:buSzPts val="1300"/>
              <a:buNone/>
            </a:pPr>
            <a:r>
              <a:rPr lang="en">
                <a:solidFill>
                  <a:srgbClr val="FF0000"/>
                </a:solidFill>
              </a:rPr>
              <a:t>Answer: Yes, it is conflict-serializable; there is only one conflict (4 -&gt; 10), so it is serializable to a serial order of Txn 1 -&gt; Txn 2.</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pic>
        <p:nvPicPr>
          <p:cNvPr id="425" name="Google Shape;425;p31"/>
          <p:cNvPicPr preferRelativeResize="0"/>
          <p:nvPr/>
        </p:nvPicPr>
        <p:blipFill rotWithShape="1">
          <a:blip r:embed="rId3">
            <a:alphaModFix/>
          </a:blip>
          <a:srcRect b="0" l="0" r="3798" t="0"/>
          <a:stretch/>
        </p:blipFill>
        <p:spPr>
          <a:xfrm>
            <a:off x="4974750" y="1505725"/>
            <a:ext cx="4169250" cy="2724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4</a:t>
            </a:r>
            <a:endParaRPr/>
          </a:p>
        </p:txBody>
      </p:sp>
      <p:sp>
        <p:nvSpPr>
          <p:cNvPr id="431" name="Google Shape;431;p32"/>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Is this schedule serial so far?</a:t>
            </a:r>
            <a:endParaRPr/>
          </a:p>
          <a:p>
            <a:pPr indent="0" lvl="0" marL="0" rtl="0" algn="l">
              <a:lnSpc>
                <a:spcPct val="115000"/>
              </a:lnSpc>
              <a:spcBef>
                <a:spcPts val="1600"/>
              </a:spcBef>
              <a:spcAft>
                <a:spcPts val="0"/>
              </a:spcAft>
              <a:buSzPts val="1300"/>
              <a:buNone/>
            </a:pPr>
            <a:r>
              <a:rPr lang="en">
                <a:solidFill>
                  <a:srgbClr val="FF0000"/>
                </a:solidFill>
              </a:rPr>
              <a:t>Answer: Yes! Since all of Txn 1's operations are before Txn 2's operations, it is actually already a serial order.</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pic>
        <p:nvPicPr>
          <p:cNvPr id="432" name="Google Shape;432;p32"/>
          <p:cNvPicPr preferRelativeResize="0"/>
          <p:nvPr/>
        </p:nvPicPr>
        <p:blipFill rotWithShape="1">
          <a:blip r:embed="rId3">
            <a:alphaModFix/>
          </a:blip>
          <a:srcRect b="0" l="0" r="3798" t="0"/>
          <a:stretch/>
        </p:blipFill>
        <p:spPr>
          <a:xfrm>
            <a:off x="4974750" y="1505725"/>
            <a:ext cx="4169250" cy="2724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5</a:t>
            </a:r>
            <a:endParaRPr/>
          </a:p>
        </p:txBody>
      </p:sp>
      <p:sp>
        <p:nvSpPr>
          <p:cNvPr id="438" name="Google Shape;438;p33"/>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Is Transaction 2 doing Two-Phase Locking so far?</a:t>
            </a:r>
            <a:endParaRPr/>
          </a:p>
          <a:p>
            <a:pPr indent="0" lvl="0" marL="0" rtl="0" algn="l">
              <a:lnSpc>
                <a:spcPct val="115000"/>
              </a:lnSpc>
              <a:spcBef>
                <a:spcPts val="1600"/>
              </a:spcBef>
              <a:spcAft>
                <a:spcPts val="0"/>
              </a:spcAft>
              <a:buSzPts val="1300"/>
              <a:buNone/>
            </a:pPr>
            <a:r>
              <a:rPr lang="en">
                <a:solidFill>
                  <a:srgbClr val="FF0000"/>
                </a:solidFill>
              </a:rPr>
              <a:t>Answer: Yes. All locks (&lt; 17) are before unlocks (17, 18).</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439" name="Google Shape;439;p33"/>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440" name="Google Shape;440;p33"/>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6</a:t>
            </a:r>
            <a:endParaRPr/>
          </a:p>
        </p:txBody>
      </p:sp>
      <p:sp>
        <p:nvSpPr>
          <p:cNvPr id="446" name="Google Shape;446;p34"/>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Is Transaction 2 doing Strict Two-Phase Locking so far?</a:t>
            </a:r>
            <a:endParaRPr/>
          </a:p>
          <a:p>
            <a:pPr indent="0" lvl="0" marL="0" rtl="0" algn="l">
              <a:lnSpc>
                <a:spcPct val="115000"/>
              </a:lnSpc>
              <a:spcBef>
                <a:spcPts val="1600"/>
              </a:spcBef>
              <a:spcAft>
                <a:spcPts val="0"/>
              </a:spcAft>
              <a:buSzPts val="1300"/>
              <a:buNone/>
            </a:pPr>
            <a:r>
              <a:rPr lang="en">
                <a:solidFill>
                  <a:srgbClr val="FF0000"/>
                </a:solidFill>
              </a:rPr>
              <a:t>Answer: No! For strict two-phase, we must </a:t>
            </a:r>
            <a:r>
              <a:rPr b="1" lang="en">
                <a:solidFill>
                  <a:srgbClr val="FF0000"/>
                </a:solidFill>
              </a:rPr>
              <a:t>commit</a:t>
            </a:r>
            <a:r>
              <a:rPr lang="en">
                <a:solidFill>
                  <a:srgbClr val="FF0000"/>
                </a:solidFill>
              </a:rPr>
              <a:t> the transaction </a:t>
            </a:r>
            <a:r>
              <a:rPr b="1" lang="en">
                <a:solidFill>
                  <a:srgbClr val="FF0000"/>
                </a:solidFill>
              </a:rPr>
              <a:t>before doing any unlocks</a:t>
            </a:r>
            <a:r>
              <a:rPr lang="en">
                <a:solidFill>
                  <a:srgbClr val="FF0000"/>
                </a:solidFill>
              </a:rPr>
              <a:t>.</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447" name="Google Shape;447;p34"/>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448" name="Google Shape;448;p34"/>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7</a:t>
            </a:r>
            <a:endParaRPr/>
          </a:p>
        </p:txBody>
      </p:sp>
      <p:sp>
        <p:nvSpPr>
          <p:cNvPr id="454" name="Google Shape;454;p35"/>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Is this schedule conflict-serializable so far? If not, what is the cycle?</a:t>
            </a:r>
            <a:endParaRPr/>
          </a:p>
          <a:p>
            <a:pPr indent="0" lvl="0" marL="0" rtl="0" algn="l">
              <a:lnSpc>
                <a:spcPct val="115000"/>
              </a:lnSpc>
              <a:spcBef>
                <a:spcPts val="1600"/>
              </a:spcBef>
              <a:spcAft>
                <a:spcPts val="0"/>
              </a:spcAft>
              <a:buSzPts val="1300"/>
              <a:buNone/>
            </a:pPr>
            <a:r>
              <a:rPr lang="en">
                <a:solidFill>
                  <a:srgbClr val="FF0000"/>
                </a:solidFill>
              </a:rPr>
              <a:t>Answer: No, not anymore. We have T1 -&gt; T2 from conflict 4 -&gt; 10, and T2 -&gt; T1 from conflict 15 -&gt; 20. The cycle is T1 &lt;-&gt; T2.</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455" name="Google Shape;455;p35"/>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456" name="Google Shape;456;p35"/>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8</a:t>
            </a:r>
            <a:endParaRPr/>
          </a:p>
        </p:txBody>
      </p:sp>
      <p:sp>
        <p:nvSpPr>
          <p:cNvPr id="462" name="Google Shape;462;p36"/>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Suppose we start a new transaction, Transaction 3. What kind of locks can Transaction 3 acquire on the whole database?</a:t>
            </a:r>
            <a:endParaRPr/>
          </a:p>
          <a:p>
            <a:pPr indent="0" lvl="0" marL="0" rtl="0" algn="l">
              <a:lnSpc>
                <a:spcPct val="115000"/>
              </a:lnSpc>
              <a:spcBef>
                <a:spcPts val="1600"/>
              </a:spcBef>
              <a:spcAft>
                <a:spcPts val="0"/>
              </a:spcAft>
              <a:buSzPts val="1300"/>
              <a:buNone/>
            </a:pPr>
            <a:r>
              <a:rPr lang="en">
                <a:solidFill>
                  <a:srgbClr val="FF0000"/>
                </a:solidFill>
              </a:rPr>
              <a:t>The database currently has two IX locks held by Txn 1 and Txn 2. Looking at the compatibility matrix, we see that </a:t>
            </a:r>
            <a:r>
              <a:rPr b="1" lang="en">
                <a:solidFill>
                  <a:srgbClr val="FF0000"/>
                </a:solidFill>
              </a:rPr>
              <a:t>IS and IX</a:t>
            </a:r>
            <a:r>
              <a:rPr lang="en">
                <a:solidFill>
                  <a:srgbClr val="FF0000"/>
                </a:solidFill>
              </a:rPr>
              <a:t> are the locks compatible with IX locks, so these are the locks that Txn 3 can acquire on the database.</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463" name="Google Shape;463;p36"/>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464" name="Google Shape;464;p36"/>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9</a:t>
            </a:r>
            <a:endParaRPr/>
          </a:p>
        </p:txBody>
      </p:sp>
      <p:sp>
        <p:nvSpPr>
          <p:cNvPr id="470" name="Google Shape;470;p37"/>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Given the above answers, what kind of locks can Transaction 3 acquire on Table A?</a:t>
            </a:r>
            <a:endParaRPr/>
          </a:p>
          <a:p>
            <a:pPr indent="0" lvl="0" marL="0" rtl="0" algn="l">
              <a:lnSpc>
                <a:spcPct val="115000"/>
              </a:lnSpc>
              <a:spcBef>
                <a:spcPts val="1600"/>
              </a:spcBef>
              <a:spcAft>
                <a:spcPts val="0"/>
              </a:spcAft>
              <a:buSzPts val="1300"/>
              <a:buNone/>
            </a:pPr>
            <a:r>
              <a:rPr lang="en">
                <a:solidFill>
                  <a:srgbClr val="FF0000"/>
                </a:solidFill>
              </a:rPr>
              <a:t>On the parent of Table A (the whole database), we know we can acquire IS and IX locks (from the previous question). These locks allow us to acquire S, X, IS, IX, and SIX locks below it. </a:t>
            </a:r>
            <a:endParaRPr>
              <a:solidFill>
                <a:srgbClr val="FF0000"/>
              </a:solidFill>
            </a:endParaRPr>
          </a:p>
          <a:p>
            <a:pPr indent="0" lvl="0" marL="0" rtl="0" algn="l">
              <a:lnSpc>
                <a:spcPct val="115000"/>
              </a:lnSpc>
              <a:spcBef>
                <a:spcPts val="1600"/>
              </a:spcBef>
              <a:spcAft>
                <a:spcPts val="0"/>
              </a:spcAft>
              <a:buSzPts val="1300"/>
              <a:buNone/>
            </a:pPr>
            <a:r>
              <a:rPr lang="en">
                <a:solidFill>
                  <a:srgbClr val="FF0000"/>
                </a:solidFill>
              </a:rPr>
              <a:t>Which of these can we actually acquire? Table A currently has two IX locks held by Txn 1 and Txn 2, so the compatibility matrix says </a:t>
            </a:r>
            <a:r>
              <a:rPr b="1" lang="en">
                <a:solidFill>
                  <a:srgbClr val="FF0000"/>
                </a:solidFill>
              </a:rPr>
              <a:t>IS and IX</a:t>
            </a:r>
            <a:r>
              <a:rPr lang="en">
                <a:solidFill>
                  <a:srgbClr val="FF0000"/>
                </a:solidFill>
              </a:rPr>
              <a:t> locks only.</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471" name="Google Shape;471;p37"/>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472" name="Google Shape;472;p37"/>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10</a:t>
            </a:r>
            <a:endParaRPr/>
          </a:p>
        </p:txBody>
      </p:sp>
      <p:sp>
        <p:nvSpPr>
          <p:cNvPr id="478" name="Google Shape;478;p38"/>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Given the above answers, what kind of locks can Transaction 3 acquire on Row A3?</a:t>
            </a:r>
            <a:endParaRPr/>
          </a:p>
          <a:p>
            <a:pPr indent="0" lvl="0" marL="0" rtl="0" algn="l">
              <a:lnSpc>
                <a:spcPct val="115000"/>
              </a:lnSpc>
              <a:spcBef>
                <a:spcPts val="1600"/>
              </a:spcBef>
              <a:spcAft>
                <a:spcPts val="0"/>
              </a:spcAft>
              <a:buSzPts val="1300"/>
              <a:buNone/>
            </a:pPr>
            <a:r>
              <a:rPr lang="en">
                <a:solidFill>
                  <a:srgbClr val="FF0000"/>
                </a:solidFill>
              </a:rPr>
              <a:t>On the parent of Row A3 (Table A), we know we can acquire IS and IX locks (from the previous question). These locks allow us to acquire S, X, IS, IX, and SIX locks below it. </a:t>
            </a:r>
            <a:endParaRPr>
              <a:solidFill>
                <a:srgbClr val="FF0000"/>
              </a:solidFill>
            </a:endParaRPr>
          </a:p>
          <a:p>
            <a:pPr indent="0" lvl="0" marL="0" rtl="0" algn="l">
              <a:lnSpc>
                <a:spcPct val="115000"/>
              </a:lnSpc>
              <a:spcBef>
                <a:spcPts val="1600"/>
              </a:spcBef>
              <a:spcAft>
                <a:spcPts val="0"/>
              </a:spcAft>
              <a:buSzPts val="1300"/>
              <a:buNone/>
            </a:pPr>
            <a:r>
              <a:rPr lang="en">
                <a:solidFill>
                  <a:srgbClr val="FF0000"/>
                </a:solidFill>
              </a:rPr>
              <a:t>Which of these can we actually acquire? Row A3 has no locks currently, so we can acquire any of these! But this is a leaf node and I locks are for intermediate nodes only, so in practice we can only acquire </a:t>
            </a:r>
            <a:r>
              <a:rPr b="1" lang="en">
                <a:solidFill>
                  <a:srgbClr val="FF0000"/>
                </a:solidFill>
              </a:rPr>
              <a:t>S and X locks</a:t>
            </a:r>
            <a:r>
              <a:rPr lang="en">
                <a:solidFill>
                  <a:srgbClr val="FF0000"/>
                </a:solidFill>
              </a:rPr>
              <a:t>.</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479" name="Google Shape;479;p38"/>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480" name="Google Shape;480;p38"/>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11</a:t>
            </a:r>
            <a:endParaRPr/>
          </a:p>
        </p:txBody>
      </p:sp>
      <p:sp>
        <p:nvSpPr>
          <p:cNvPr id="486" name="Google Shape;486;p39"/>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Given the above answers, what kind of locks can Transaction 3 acquire on Table B?</a:t>
            </a:r>
            <a:endParaRPr/>
          </a:p>
          <a:p>
            <a:pPr indent="0" lvl="0" marL="0" rtl="0" algn="l">
              <a:lnSpc>
                <a:spcPct val="115000"/>
              </a:lnSpc>
              <a:spcBef>
                <a:spcPts val="1600"/>
              </a:spcBef>
              <a:spcAft>
                <a:spcPts val="0"/>
              </a:spcAft>
              <a:buSzPts val="1300"/>
              <a:buNone/>
            </a:pPr>
            <a:r>
              <a:rPr lang="en">
                <a:solidFill>
                  <a:srgbClr val="FF0000"/>
                </a:solidFill>
              </a:rPr>
              <a:t>On the parent of Table B (the whole database), we know we can acquire IS and IX locks (from the previous question). These locks allow us to acquire S, X, IS, IX, and SIX locks below it. </a:t>
            </a:r>
            <a:endParaRPr>
              <a:solidFill>
                <a:srgbClr val="FF0000"/>
              </a:solidFill>
            </a:endParaRPr>
          </a:p>
          <a:p>
            <a:pPr indent="0" lvl="0" marL="0" rtl="0" algn="l">
              <a:lnSpc>
                <a:spcPct val="115000"/>
              </a:lnSpc>
              <a:spcBef>
                <a:spcPts val="1600"/>
              </a:spcBef>
              <a:spcAft>
                <a:spcPts val="0"/>
              </a:spcAft>
              <a:buSzPts val="1300"/>
              <a:buNone/>
            </a:pPr>
            <a:r>
              <a:rPr lang="en">
                <a:solidFill>
                  <a:srgbClr val="FF0000"/>
                </a:solidFill>
              </a:rPr>
              <a:t>Which of these can we actually acquire? Table B currently has an SIX lock, so the compatibility matrix says </a:t>
            </a:r>
            <a:r>
              <a:rPr b="1" lang="en">
                <a:solidFill>
                  <a:srgbClr val="FF0000"/>
                </a:solidFill>
              </a:rPr>
              <a:t>IS locks</a:t>
            </a:r>
            <a:r>
              <a:rPr lang="en">
                <a:solidFill>
                  <a:srgbClr val="FF0000"/>
                </a:solidFill>
              </a:rPr>
              <a:t> only.</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487" name="Google Shape;487;p39"/>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488" name="Google Shape;488;p39"/>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Transactions</a:t>
            </a:r>
            <a:endParaRPr/>
          </a:p>
        </p:txBody>
      </p:sp>
      <p:sp>
        <p:nvSpPr>
          <p:cNvPr id="197" name="Google Shape;197;p4"/>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en"/>
              <a:t>A sequence of multiple actions that should be executed as a single, logical, atomic unit. Abbreviated as “Xact”. Enforces these properties:</a:t>
            </a:r>
            <a:endParaRPr/>
          </a:p>
          <a:p>
            <a:pPr indent="-342900" lvl="0" marL="457200" rtl="0" algn="l">
              <a:lnSpc>
                <a:spcPct val="115000"/>
              </a:lnSpc>
              <a:spcBef>
                <a:spcPts val="0"/>
              </a:spcBef>
              <a:spcAft>
                <a:spcPts val="0"/>
              </a:spcAft>
              <a:buSzPts val="1800"/>
              <a:buChar char="●"/>
            </a:pPr>
            <a:r>
              <a:rPr b="1" lang="en"/>
              <a:t>Atomicity</a:t>
            </a:r>
            <a:r>
              <a:rPr lang="en"/>
              <a:t>: A transaction ends in two ways: it either commits or aborts; either all actions in the Xact happen, or none happen.</a:t>
            </a:r>
            <a:endParaRPr/>
          </a:p>
          <a:p>
            <a:pPr indent="-342900" lvl="0" marL="457200" rtl="0" algn="l">
              <a:lnSpc>
                <a:spcPct val="115000"/>
              </a:lnSpc>
              <a:spcBef>
                <a:spcPts val="0"/>
              </a:spcBef>
              <a:spcAft>
                <a:spcPts val="0"/>
              </a:spcAft>
              <a:buSzPts val="1800"/>
              <a:buChar char="●"/>
            </a:pPr>
            <a:r>
              <a:rPr b="1" lang="en"/>
              <a:t>Consistency</a:t>
            </a:r>
            <a:r>
              <a:rPr lang="en"/>
              <a:t>: If the DB starts out consistent (adhering to all rules), it ends up consistent at the end of the Xact.</a:t>
            </a:r>
            <a:endParaRPr/>
          </a:p>
          <a:p>
            <a:pPr indent="-342900" lvl="0" marL="457200" rtl="0" algn="l">
              <a:lnSpc>
                <a:spcPct val="115000"/>
              </a:lnSpc>
              <a:spcBef>
                <a:spcPts val="0"/>
              </a:spcBef>
              <a:spcAft>
                <a:spcPts val="0"/>
              </a:spcAft>
              <a:buSzPts val="1800"/>
              <a:buChar char="●"/>
            </a:pPr>
            <a:r>
              <a:rPr b="1" lang="en"/>
              <a:t>Isolation</a:t>
            </a:r>
            <a:r>
              <a:rPr lang="en"/>
              <a:t>: Execution of each Xact is isolated from that of others; DBMS will ensure that each Xact executes as if it ran by itself, even with interleaved actions</a:t>
            </a:r>
            <a:endParaRPr/>
          </a:p>
          <a:p>
            <a:pPr indent="-342900" lvl="0" marL="457200" rtl="0" algn="l">
              <a:lnSpc>
                <a:spcPct val="115000"/>
              </a:lnSpc>
              <a:spcBef>
                <a:spcPts val="0"/>
              </a:spcBef>
              <a:spcAft>
                <a:spcPts val="0"/>
              </a:spcAft>
              <a:buSzPts val="1800"/>
              <a:buChar char="●"/>
            </a:pPr>
            <a:r>
              <a:rPr b="1" lang="en"/>
              <a:t>Durability</a:t>
            </a:r>
            <a:r>
              <a:rPr lang="en"/>
              <a:t>: If a Xact commits, its effects persist; the effects of a committed Xact must survive failures.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12</a:t>
            </a:r>
            <a:endParaRPr/>
          </a:p>
        </p:txBody>
      </p:sp>
      <p:sp>
        <p:nvSpPr>
          <p:cNvPr id="494" name="Google Shape;494;p40"/>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Given the above answers, what kind of locks can Transaction 3 acquire on Row B2?</a:t>
            </a:r>
            <a:endParaRPr/>
          </a:p>
          <a:p>
            <a:pPr indent="0" lvl="0" marL="0" rtl="0" algn="l">
              <a:lnSpc>
                <a:spcPct val="115000"/>
              </a:lnSpc>
              <a:spcBef>
                <a:spcPts val="1600"/>
              </a:spcBef>
              <a:spcAft>
                <a:spcPts val="0"/>
              </a:spcAft>
              <a:buSzPts val="1300"/>
              <a:buNone/>
            </a:pPr>
            <a:r>
              <a:rPr lang="en">
                <a:solidFill>
                  <a:srgbClr val="FF0000"/>
                </a:solidFill>
              </a:rPr>
              <a:t>On the parent of Row B2 (Table B), we know we can acquire IS locks (from the previous question). These locks allow us to acquire S and IS locks below it. </a:t>
            </a:r>
            <a:endParaRPr>
              <a:solidFill>
                <a:srgbClr val="FF0000"/>
              </a:solidFill>
            </a:endParaRPr>
          </a:p>
          <a:p>
            <a:pPr indent="0" lvl="0" marL="0" rtl="0" algn="l">
              <a:lnSpc>
                <a:spcPct val="115000"/>
              </a:lnSpc>
              <a:spcBef>
                <a:spcPts val="1600"/>
              </a:spcBef>
              <a:spcAft>
                <a:spcPts val="0"/>
              </a:spcAft>
              <a:buSzPts val="1300"/>
              <a:buNone/>
            </a:pPr>
            <a:r>
              <a:rPr lang="en">
                <a:solidFill>
                  <a:srgbClr val="FF0000"/>
                </a:solidFill>
              </a:rPr>
              <a:t>Which of these can we actually acquire? Row B2 has no locks currently, so we can acquire any of these! But this is a leaf node and I locks are for intermediate nodes only, so in practice we can only acquire the </a:t>
            </a:r>
            <a:r>
              <a:rPr b="1" lang="en">
                <a:solidFill>
                  <a:srgbClr val="FF0000"/>
                </a:solidFill>
              </a:rPr>
              <a:t>S lock</a:t>
            </a:r>
            <a:r>
              <a:rPr lang="en">
                <a:solidFill>
                  <a:srgbClr val="FF0000"/>
                </a:solidFill>
              </a:rPr>
              <a:t>.</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495" name="Google Shape;495;p40"/>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496" name="Google Shape;496;p40"/>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13</a:t>
            </a:r>
            <a:endParaRPr/>
          </a:p>
        </p:txBody>
      </p:sp>
      <p:sp>
        <p:nvSpPr>
          <p:cNvPr id="502" name="Google Shape;502;p41"/>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What kind of locks can Transaction 1 acquire on Row B2?</a:t>
            </a:r>
            <a:endParaRPr/>
          </a:p>
          <a:p>
            <a:pPr indent="0" lvl="0" marL="0" rtl="0" algn="l">
              <a:lnSpc>
                <a:spcPct val="115000"/>
              </a:lnSpc>
              <a:spcBef>
                <a:spcPts val="1600"/>
              </a:spcBef>
              <a:spcAft>
                <a:spcPts val="0"/>
              </a:spcAft>
              <a:buSzPts val="1300"/>
              <a:buNone/>
            </a:pPr>
            <a:r>
              <a:rPr lang="en">
                <a:solidFill>
                  <a:srgbClr val="FF0000"/>
                </a:solidFill>
              </a:rPr>
              <a:t>Transaction 1 currently holds an SIX lock on the parent of Row B2 (Table B), which allows it to acquire X and IX locks below it. </a:t>
            </a:r>
            <a:endParaRPr>
              <a:solidFill>
                <a:srgbClr val="FF0000"/>
              </a:solidFill>
            </a:endParaRPr>
          </a:p>
          <a:p>
            <a:pPr indent="0" lvl="0" marL="0" rtl="0" algn="l">
              <a:lnSpc>
                <a:spcPct val="115000"/>
              </a:lnSpc>
              <a:spcBef>
                <a:spcPts val="1600"/>
              </a:spcBef>
              <a:spcAft>
                <a:spcPts val="0"/>
              </a:spcAft>
              <a:buSzPts val="1300"/>
              <a:buNone/>
            </a:pPr>
            <a:r>
              <a:rPr lang="en">
                <a:solidFill>
                  <a:srgbClr val="FF0000"/>
                </a:solidFill>
              </a:rPr>
              <a:t>Which of these can it actually acquire? Row B2 has no locks, so it can acquire either of them; however, I locks are for intermediate nodes only, so it can just acquire the </a:t>
            </a:r>
            <a:r>
              <a:rPr b="1" lang="en">
                <a:solidFill>
                  <a:srgbClr val="FF0000"/>
                </a:solidFill>
              </a:rPr>
              <a:t>X lock</a:t>
            </a:r>
            <a:r>
              <a:rPr lang="en">
                <a:solidFill>
                  <a:srgbClr val="FF0000"/>
                </a:solidFill>
              </a:rPr>
              <a:t>.</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503" name="Google Shape;503;p41"/>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504" name="Google Shape;504;p41"/>
          <p:cNvPicPr preferRelativeResize="0"/>
          <p:nvPr/>
        </p:nvPicPr>
        <p:blipFill rotWithShape="1">
          <a:blip r:embed="rId3">
            <a:alphaModFix/>
          </a:blip>
          <a:srcRect b="0" l="0" r="0" t="0"/>
          <a:stretch/>
        </p:blipFill>
        <p:spPr>
          <a:xfrm>
            <a:off x="5051250" y="1625250"/>
            <a:ext cx="4092751" cy="16427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14</a:t>
            </a:r>
            <a:endParaRPr/>
          </a:p>
        </p:txBody>
      </p:sp>
      <p:sp>
        <p:nvSpPr>
          <p:cNvPr id="510" name="Google Shape;510;p42"/>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 have now entered a deadlock. What is the waits-for cycle between the transactions?</a:t>
            </a:r>
            <a:endParaRPr/>
          </a:p>
          <a:p>
            <a:pPr indent="0" lvl="0" marL="0" rtl="0" algn="l">
              <a:lnSpc>
                <a:spcPct val="115000"/>
              </a:lnSpc>
              <a:spcBef>
                <a:spcPts val="1600"/>
              </a:spcBef>
              <a:spcAft>
                <a:spcPts val="0"/>
              </a:spcAft>
              <a:buSzPts val="1300"/>
              <a:buNone/>
            </a:pPr>
            <a:r>
              <a:rPr lang="en">
                <a:solidFill>
                  <a:srgbClr val="FF0000"/>
                </a:solidFill>
              </a:rPr>
              <a:t>T1 (26) waits on T3 (23). </a:t>
            </a:r>
            <a:endParaRPr>
              <a:solidFill>
                <a:srgbClr val="FF0000"/>
              </a:solidFill>
            </a:endParaRPr>
          </a:p>
          <a:p>
            <a:pPr indent="0" lvl="0" marL="0" rtl="0" algn="l">
              <a:lnSpc>
                <a:spcPct val="115000"/>
              </a:lnSpc>
              <a:spcBef>
                <a:spcPts val="1600"/>
              </a:spcBef>
              <a:spcAft>
                <a:spcPts val="0"/>
              </a:spcAft>
              <a:buSzPts val="1300"/>
              <a:buNone/>
            </a:pPr>
            <a:r>
              <a:rPr lang="en">
                <a:solidFill>
                  <a:srgbClr val="FF0000"/>
                </a:solidFill>
              </a:rPr>
              <a:t>T3 (25) waits on T2 (9). </a:t>
            </a:r>
            <a:endParaRPr>
              <a:solidFill>
                <a:srgbClr val="FF0000"/>
              </a:solidFill>
            </a:endParaRPr>
          </a:p>
          <a:p>
            <a:pPr indent="0" lvl="0" marL="0" rtl="0" algn="l">
              <a:lnSpc>
                <a:spcPct val="115000"/>
              </a:lnSpc>
              <a:spcBef>
                <a:spcPts val="1600"/>
              </a:spcBef>
              <a:spcAft>
                <a:spcPts val="0"/>
              </a:spcAft>
              <a:buSzPts val="1300"/>
              <a:buNone/>
            </a:pPr>
            <a:r>
              <a:rPr lang="en">
                <a:solidFill>
                  <a:srgbClr val="FF0000"/>
                </a:solidFill>
              </a:rPr>
              <a:t>T2 (21) waits on T1 (18).</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511" name="Google Shape;511;p42"/>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512" name="Google Shape;512;p42"/>
          <p:cNvPicPr preferRelativeResize="0"/>
          <p:nvPr/>
        </p:nvPicPr>
        <p:blipFill rotWithShape="1">
          <a:blip r:embed="rId3">
            <a:alphaModFix/>
          </a:blip>
          <a:srcRect b="0" l="0" r="0" t="0"/>
          <a:stretch/>
        </p:blipFill>
        <p:spPr>
          <a:xfrm>
            <a:off x="5051250" y="2006250"/>
            <a:ext cx="4092750" cy="125859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15</a:t>
            </a:r>
            <a:endParaRPr/>
          </a:p>
        </p:txBody>
      </p:sp>
      <p:sp>
        <p:nvSpPr>
          <p:cNvPr id="518" name="Google Shape;518;p43"/>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 can end this deadlock by aborting the youngest transaction. Which transaction do we abort?</a:t>
            </a:r>
            <a:endParaRPr/>
          </a:p>
          <a:p>
            <a:pPr indent="0" lvl="0" marL="0" rtl="0" algn="l">
              <a:lnSpc>
                <a:spcPct val="115000"/>
              </a:lnSpc>
              <a:spcBef>
                <a:spcPts val="1600"/>
              </a:spcBef>
              <a:spcAft>
                <a:spcPts val="0"/>
              </a:spcAft>
              <a:buSzPts val="1300"/>
              <a:buNone/>
            </a:pPr>
            <a:r>
              <a:rPr lang="en">
                <a:solidFill>
                  <a:srgbClr val="FF0000"/>
                </a:solidFill>
              </a:rPr>
              <a:t>The youngest transaction is </a:t>
            </a:r>
            <a:r>
              <a:rPr b="1" lang="en">
                <a:solidFill>
                  <a:srgbClr val="FF0000"/>
                </a:solidFill>
              </a:rPr>
              <a:t>T3</a:t>
            </a:r>
            <a:r>
              <a:rPr lang="en">
                <a:solidFill>
                  <a:srgbClr val="FF0000"/>
                </a:solidFill>
              </a:rPr>
              <a:t>, so we abort that one.</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519" name="Google Shape;519;p43"/>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520" name="Google Shape;520;p43"/>
          <p:cNvPicPr preferRelativeResize="0"/>
          <p:nvPr/>
        </p:nvPicPr>
        <p:blipFill rotWithShape="1">
          <a:blip r:embed="rId3">
            <a:alphaModFix/>
          </a:blip>
          <a:srcRect b="0" l="0" r="0" t="0"/>
          <a:stretch/>
        </p:blipFill>
        <p:spPr>
          <a:xfrm>
            <a:off x="5051250" y="2006250"/>
            <a:ext cx="4092750" cy="125859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16</a:t>
            </a:r>
            <a:endParaRPr/>
          </a:p>
        </p:txBody>
      </p:sp>
      <p:sp>
        <p:nvSpPr>
          <p:cNvPr id="526" name="Google Shape;526;p44"/>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If we were using </a:t>
            </a:r>
            <a:r>
              <a:rPr b="1" lang="en"/>
              <a:t>wound-wait</a:t>
            </a:r>
            <a:r>
              <a:rPr lang="en"/>
              <a:t>, what is the </a:t>
            </a:r>
            <a:r>
              <a:rPr b="1" lang="en"/>
              <a:t>first operation</a:t>
            </a:r>
            <a:r>
              <a:rPr lang="en"/>
              <a:t> in this sequence that would cause a transaction to get aborted, and which transaction gets aborted?</a:t>
            </a:r>
            <a:endParaRPr/>
          </a:p>
          <a:p>
            <a:pPr indent="0" lvl="0" marL="0" rtl="0" algn="l">
              <a:lnSpc>
                <a:spcPct val="115000"/>
              </a:lnSpc>
              <a:spcBef>
                <a:spcPts val="1600"/>
              </a:spcBef>
              <a:spcAft>
                <a:spcPts val="0"/>
              </a:spcAft>
              <a:buSzPts val="1300"/>
              <a:buNone/>
            </a:pPr>
            <a:r>
              <a:rPr lang="en">
                <a:solidFill>
                  <a:srgbClr val="FF0000"/>
                </a:solidFill>
              </a:rPr>
              <a:t>In </a:t>
            </a:r>
            <a:r>
              <a:rPr b="1" lang="en">
                <a:solidFill>
                  <a:srgbClr val="FF0000"/>
                </a:solidFill>
              </a:rPr>
              <a:t>wound-wait</a:t>
            </a:r>
            <a:r>
              <a:rPr lang="en">
                <a:solidFill>
                  <a:srgbClr val="FF0000"/>
                </a:solidFill>
              </a:rPr>
              <a:t>, the only waiting that happens is lower priority waiting for higher priority. If a higher priority transaction tries to wait, it will just abort (“wound”) the transaction it is waiting on. </a:t>
            </a:r>
            <a:endParaRPr>
              <a:solidFill>
                <a:srgbClr val="FF0000"/>
              </a:solidFill>
            </a:endParaRPr>
          </a:p>
          <a:p>
            <a:pPr indent="0" lvl="0" marL="0" rtl="0" algn="l">
              <a:lnSpc>
                <a:spcPct val="115000"/>
              </a:lnSpc>
              <a:spcBef>
                <a:spcPts val="1600"/>
              </a:spcBef>
              <a:spcAft>
                <a:spcPts val="0"/>
              </a:spcAft>
              <a:buSzPts val="1300"/>
              <a:buNone/>
            </a:pPr>
            <a:r>
              <a:rPr lang="en">
                <a:solidFill>
                  <a:srgbClr val="FF0000"/>
                </a:solidFill>
              </a:rPr>
              <a:t>At (21), T2 can wait on T1. At (25), T3 can wait on T2. </a:t>
            </a:r>
            <a:r>
              <a:rPr b="1" lang="en">
                <a:solidFill>
                  <a:srgbClr val="FF0000"/>
                </a:solidFill>
              </a:rPr>
              <a:t>But at (26), T1 will not wait on T3; it will instead abort T3.</a:t>
            </a:r>
            <a:endParaRPr b="1">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527" name="Google Shape;527;p44"/>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528" name="Google Shape;528;p44"/>
          <p:cNvPicPr preferRelativeResize="0"/>
          <p:nvPr/>
        </p:nvPicPr>
        <p:blipFill rotWithShape="1">
          <a:blip r:embed="rId3">
            <a:alphaModFix/>
          </a:blip>
          <a:srcRect b="0" l="0" r="0" t="0"/>
          <a:stretch/>
        </p:blipFill>
        <p:spPr>
          <a:xfrm>
            <a:off x="5051250" y="2006250"/>
            <a:ext cx="4092750" cy="125859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17</a:t>
            </a:r>
            <a:endParaRPr/>
          </a:p>
        </p:txBody>
      </p:sp>
      <p:sp>
        <p:nvSpPr>
          <p:cNvPr id="534" name="Google Shape;534;p45"/>
          <p:cNvSpPr txBox="1"/>
          <p:nvPr>
            <p:ph idx="1" type="body"/>
          </p:nvPr>
        </p:nvSpPr>
        <p:spPr>
          <a:xfrm>
            <a:off x="729450" y="1850275"/>
            <a:ext cx="41694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If we were using </a:t>
            </a:r>
            <a:r>
              <a:rPr b="1" lang="en"/>
              <a:t>wait-die</a:t>
            </a:r>
            <a:r>
              <a:rPr lang="en"/>
              <a:t>, what is the </a:t>
            </a:r>
            <a:r>
              <a:rPr b="1" lang="en"/>
              <a:t>first operation</a:t>
            </a:r>
            <a:r>
              <a:rPr lang="en"/>
              <a:t> in this sequence that would cause a transaction to get aborted, and which transaction gets aborted?</a:t>
            </a:r>
            <a:endParaRPr/>
          </a:p>
          <a:p>
            <a:pPr indent="0" lvl="0" marL="0" rtl="0" algn="l">
              <a:lnSpc>
                <a:spcPct val="115000"/>
              </a:lnSpc>
              <a:spcBef>
                <a:spcPts val="1600"/>
              </a:spcBef>
              <a:spcAft>
                <a:spcPts val="0"/>
              </a:spcAft>
              <a:buSzPts val="1300"/>
              <a:buNone/>
            </a:pPr>
            <a:r>
              <a:rPr lang="en">
                <a:solidFill>
                  <a:srgbClr val="FF0000"/>
                </a:solidFill>
              </a:rPr>
              <a:t>In </a:t>
            </a:r>
            <a:r>
              <a:rPr b="1" lang="en">
                <a:solidFill>
                  <a:srgbClr val="FF0000"/>
                </a:solidFill>
              </a:rPr>
              <a:t>wait-die</a:t>
            </a:r>
            <a:r>
              <a:rPr lang="en">
                <a:solidFill>
                  <a:srgbClr val="FF0000"/>
                </a:solidFill>
              </a:rPr>
              <a:t>, the only waiting that happens is higher priority waiting for lower priority. If a lower priority transaction tries to wait, it will just abort itself (“die”) instead. </a:t>
            </a:r>
            <a:endParaRPr>
              <a:solidFill>
                <a:srgbClr val="FF0000"/>
              </a:solidFill>
            </a:endParaRPr>
          </a:p>
          <a:p>
            <a:pPr indent="0" lvl="0" marL="0" rtl="0" algn="l">
              <a:lnSpc>
                <a:spcPct val="115000"/>
              </a:lnSpc>
              <a:spcBef>
                <a:spcPts val="1600"/>
              </a:spcBef>
              <a:spcAft>
                <a:spcPts val="0"/>
              </a:spcAft>
              <a:buSzPts val="1300"/>
              <a:buNone/>
            </a:pPr>
            <a:r>
              <a:rPr b="1" lang="en">
                <a:solidFill>
                  <a:srgbClr val="FF0000"/>
                </a:solidFill>
              </a:rPr>
              <a:t>At (21), T2 will not wait on T1, since T2 is lower priority. Thus, T2 will abort.</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535" name="Google Shape;535;p45"/>
          <p:cNvSpPr txBox="1"/>
          <p:nvPr>
            <p:ph idx="1" type="body"/>
          </p:nvPr>
        </p:nvSpPr>
        <p:spPr>
          <a:xfrm>
            <a:off x="4959300" y="1162550"/>
            <a:ext cx="41694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Continuing with the operations...</a:t>
            </a:r>
            <a:endParaRPr>
              <a:solidFill>
                <a:srgbClr val="FF0000"/>
              </a:solidFill>
            </a:endParaRPr>
          </a:p>
        </p:txBody>
      </p:sp>
      <p:pic>
        <p:nvPicPr>
          <p:cNvPr id="536" name="Google Shape;536;p45"/>
          <p:cNvPicPr preferRelativeResize="0"/>
          <p:nvPr/>
        </p:nvPicPr>
        <p:blipFill rotWithShape="1">
          <a:blip r:embed="rId3">
            <a:alphaModFix/>
          </a:blip>
          <a:srcRect b="0" l="0" r="0" t="0"/>
          <a:stretch/>
        </p:blipFill>
        <p:spPr>
          <a:xfrm>
            <a:off x="5051250" y="2006250"/>
            <a:ext cx="4092750" cy="125859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Transactions &amp; Concurrency 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t>
            </a:r>
            <a:endParaRPr/>
          </a:p>
        </p:txBody>
      </p:sp>
      <p:sp>
        <p:nvSpPr>
          <p:cNvPr id="547" name="Google Shape;547;p47"/>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Consider a database with objects X and Y and assume that there are two transactions T1 and T2. T1 first reads X and Y and then writes X and Y. T2 reads and writes X then reads and writes Y. Create a schedule for these transactions that is </a:t>
            </a:r>
            <a:r>
              <a:rPr b="1" lang="en"/>
              <a:t>not</a:t>
            </a:r>
            <a:r>
              <a:rPr lang="en"/>
              <a:t> serializable. Explain why your schedule is not serializable.</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548" name="Google Shape;548;p47"/>
          <p:cNvSpPr txBox="1"/>
          <p:nvPr/>
        </p:nvSpPr>
        <p:spPr>
          <a:xfrm>
            <a:off x="729450" y="2674775"/>
            <a:ext cx="3634200" cy="215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In this example, T1 reads X before T2 writes X. However, T1 writes X after T2 reads/writes it.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The schedule is thus not serializable since there is no equivalent serial schedule that would have the same result (neither T1-T2 or T2-T1).</a:t>
            </a:r>
            <a:endParaRPr b="0" i="0" sz="1400" u="none" cap="none" strike="noStrike">
              <a:solidFill>
                <a:srgbClr val="000000"/>
              </a:solidFill>
              <a:latin typeface="Lato"/>
              <a:ea typeface="Lato"/>
              <a:cs typeface="Lato"/>
              <a:sym typeface="Lato"/>
            </a:endParaRPr>
          </a:p>
        </p:txBody>
      </p:sp>
      <p:pic>
        <p:nvPicPr>
          <p:cNvPr id="549" name="Google Shape;549;p47"/>
          <p:cNvPicPr preferRelativeResize="0"/>
          <p:nvPr/>
        </p:nvPicPr>
        <p:blipFill rotWithShape="1">
          <a:blip r:embed="rId3">
            <a:alphaModFix/>
          </a:blip>
          <a:srcRect b="0" l="0" r="0" t="0"/>
          <a:stretch/>
        </p:blipFill>
        <p:spPr>
          <a:xfrm>
            <a:off x="4399419" y="2674775"/>
            <a:ext cx="4536056" cy="232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t>
            </a:r>
            <a:endParaRPr/>
          </a:p>
        </p:txBody>
      </p:sp>
      <p:sp>
        <p:nvSpPr>
          <p:cNvPr id="555" name="Google Shape;555;p48"/>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Would your schedule be allowed under strict two-phase locking? Why or why not?</a:t>
            </a:r>
            <a:endParaRPr>
              <a:solidFill>
                <a:srgbClr val="FF0000"/>
              </a:solidFill>
            </a:endParaRPr>
          </a:p>
          <a:p>
            <a:pPr indent="0" lvl="0" marL="0" rtl="0" algn="l">
              <a:lnSpc>
                <a:spcPct val="115000"/>
              </a:lnSpc>
              <a:spcBef>
                <a:spcPts val="1600"/>
              </a:spcBef>
              <a:spcAft>
                <a:spcPts val="1600"/>
              </a:spcAft>
              <a:buSzPts val="1300"/>
              <a:buNone/>
            </a:pPr>
            <a:r>
              <a:t/>
            </a:r>
            <a:endParaRPr/>
          </a:p>
        </p:txBody>
      </p:sp>
      <p:sp>
        <p:nvSpPr>
          <p:cNvPr id="556" name="Google Shape;556;p48"/>
          <p:cNvSpPr txBox="1"/>
          <p:nvPr/>
        </p:nvSpPr>
        <p:spPr>
          <a:xfrm>
            <a:off x="729450" y="2341400"/>
            <a:ext cx="3634200" cy="215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No, because strict 2PL ensures serializability. Keep in mind that strict 2PL only allows releasing locks at the end of a transaction.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In the example schedule shown, when Transaction 2 attempts to acquire an exclusive lock to write X, it will have to wait for Transaction 1 to release its lock on X, which will not happen until Transaction 1 commits. This will never happen, so this schedule is not possible under strict 2PL.</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p:txBody>
      </p:sp>
      <p:pic>
        <p:nvPicPr>
          <p:cNvPr id="557" name="Google Shape;557;p48"/>
          <p:cNvPicPr preferRelativeResize="0"/>
          <p:nvPr/>
        </p:nvPicPr>
        <p:blipFill rotWithShape="1">
          <a:blip r:embed="rId3">
            <a:alphaModFix/>
          </a:blip>
          <a:srcRect b="0" l="0" r="0" t="0"/>
          <a:stretch/>
        </p:blipFill>
        <p:spPr>
          <a:xfrm>
            <a:off x="4399419" y="2293775"/>
            <a:ext cx="4536056" cy="232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9"/>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Draw the waits-for graph for this schedule.</a:t>
            </a:r>
            <a:endParaRPr>
              <a:solidFill>
                <a:srgbClr val="FF0000"/>
              </a:solidFill>
            </a:endParaRPr>
          </a:p>
        </p:txBody>
      </p:sp>
      <p:sp>
        <p:nvSpPr>
          <p:cNvPr id="563" name="Google Shape;563;p4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t>
            </a:r>
            <a:endParaRPr/>
          </a:p>
        </p:txBody>
      </p:sp>
      <p:sp>
        <p:nvSpPr>
          <p:cNvPr id="564" name="Google Shape;564;p49"/>
          <p:cNvSpPr/>
          <p:nvPr/>
        </p:nvSpPr>
        <p:spPr>
          <a:xfrm>
            <a:off x="6512150" y="1946250"/>
            <a:ext cx="625500" cy="62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T1</a:t>
            </a:r>
            <a:endParaRPr b="0" i="0" sz="1400" u="none" cap="none" strike="noStrike">
              <a:solidFill>
                <a:srgbClr val="000000"/>
              </a:solidFill>
              <a:latin typeface="Arial"/>
              <a:ea typeface="Arial"/>
              <a:cs typeface="Arial"/>
              <a:sym typeface="Arial"/>
            </a:endParaRPr>
          </a:p>
        </p:txBody>
      </p:sp>
      <p:sp>
        <p:nvSpPr>
          <p:cNvPr id="565" name="Google Shape;565;p49"/>
          <p:cNvSpPr/>
          <p:nvPr/>
        </p:nvSpPr>
        <p:spPr>
          <a:xfrm>
            <a:off x="7967000" y="1946250"/>
            <a:ext cx="625500" cy="62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T2</a:t>
            </a:r>
            <a:endParaRPr b="0" i="0" sz="1400" u="none" cap="none" strike="noStrike">
              <a:solidFill>
                <a:srgbClr val="000000"/>
              </a:solidFill>
              <a:latin typeface="Arial"/>
              <a:ea typeface="Arial"/>
              <a:cs typeface="Arial"/>
              <a:sym typeface="Arial"/>
            </a:endParaRPr>
          </a:p>
        </p:txBody>
      </p:sp>
      <p:sp>
        <p:nvSpPr>
          <p:cNvPr id="566" name="Google Shape;566;p49"/>
          <p:cNvSpPr/>
          <p:nvPr/>
        </p:nvSpPr>
        <p:spPr>
          <a:xfrm>
            <a:off x="6512150" y="3386375"/>
            <a:ext cx="625500" cy="62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T3</a:t>
            </a:r>
            <a:endParaRPr b="0" i="0" sz="1400" u="none" cap="none" strike="noStrike">
              <a:solidFill>
                <a:srgbClr val="000000"/>
              </a:solidFill>
              <a:latin typeface="Arial"/>
              <a:ea typeface="Arial"/>
              <a:cs typeface="Arial"/>
              <a:sym typeface="Arial"/>
            </a:endParaRPr>
          </a:p>
        </p:txBody>
      </p:sp>
      <p:sp>
        <p:nvSpPr>
          <p:cNvPr id="567" name="Google Shape;567;p49"/>
          <p:cNvSpPr/>
          <p:nvPr/>
        </p:nvSpPr>
        <p:spPr>
          <a:xfrm>
            <a:off x="7967000" y="3386375"/>
            <a:ext cx="625500" cy="62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T4</a:t>
            </a:r>
            <a:endParaRPr b="0" i="0" sz="1400" u="none" cap="none" strike="noStrike">
              <a:solidFill>
                <a:srgbClr val="000000"/>
              </a:solidFill>
              <a:latin typeface="Arial"/>
              <a:ea typeface="Arial"/>
              <a:cs typeface="Arial"/>
              <a:sym typeface="Arial"/>
            </a:endParaRPr>
          </a:p>
        </p:txBody>
      </p:sp>
      <p:cxnSp>
        <p:nvCxnSpPr>
          <p:cNvPr id="568" name="Google Shape;568;p49"/>
          <p:cNvCxnSpPr>
            <a:stCxn id="565" idx="3"/>
            <a:endCxn id="566" idx="7"/>
          </p:cNvCxnSpPr>
          <p:nvPr/>
        </p:nvCxnSpPr>
        <p:spPr>
          <a:xfrm flipH="1">
            <a:off x="7046102" y="2480148"/>
            <a:ext cx="1012500" cy="997800"/>
          </a:xfrm>
          <a:prstGeom prst="straightConnector1">
            <a:avLst/>
          </a:prstGeom>
          <a:noFill/>
          <a:ln cap="flat" cmpd="sng" w="9525">
            <a:solidFill>
              <a:schemeClr val="dk2"/>
            </a:solidFill>
            <a:prstDash val="solid"/>
            <a:round/>
            <a:headEnd len="sm" w="sm" type="none"/>
            <a:tailEnd len="med" w="med" type="triangle"/>
          </a:ln>
        </p:spPr>
      </p:cxnSp>
      <p:cxnSp>
        <p:nvCxnSpPr>
          <p:cNvPr id="569" name="Google Shape;569;p49"/>
          <p:cNvCxnSpPr>
            <a:stCxn id="567" idx="1"/>
            <a:endCxn id="564" idx="5"/>
          </p:cNvCxnSpPr>
          <p:nvPr/>
        </p:nvCxnSpPr>
        <p:spPr>
          <a:xfrm rot="10800000">
            <a:off x="7046102" y="2480177"/>
            <a:ext cx="1012500" cy="997800"/>
          </a:xfrm>
          <a:prstGeom prst="straightConnector1">
            <a:avLst/>
          </a:prstGeom>
          <a:noFill/>
          <a:ln cap="flat" cmpd="sng" w="9525">
            <a:solidFill>
              <a:schemeClr val="dk2"/>
            </a:solidFill>
            <a:prstDash val="solid"/>
            <a:round/>
            <a:headEnd len="sm" w="sm" type="none"/>
            <a:tailEnd len="med" w="med" type="triangle"/>
          </a:ln>
        </p:spPr>
      </p:cxnSp>
      <p:cxnSp>
        <p:nvCxnSpPr>
          <p:cNvPr id="570" name="Google Shape;570;p49"/>
          <p:cNvCxnSpPr>
            <a:stCxn id="566" idx="0"/>
            <a:endCxn id="564" idx="4"/>
          </p:cNvCxnSpPr>
          <p:nvPr/>
        </p:nvCxnSpPr>
        <p:spPr>
          <a:xfrm rot="10800000">
            <a:off x="6824900" y="2571875"/>
            <a:ext cx="0" cy="814500"/>
          </a:xfrm>
          <a:prstGeom prst="straightConnector1">
            <a:avLst/>
          </a:prstGeom>
          <a:noFill/>
          <a:ln cap="flat" cmpd="sng" w="9525">
            <a:solidFill>
              <a:schemeClr val="dk2"/>
            </a:solidFill>
            <a:prstDash val="solid"/>
            <a:round/>
            <a:headEnd len="sm" w="sm" type="none"/>
            <a:tailEnd len="med" w="med" type="triangle"/>
          </a:ln>
        </p:spPr>
      </p:cxnSp>
      <p:cxnSp>
        <p:nvCxnSpPr>
          <p:cNvPr id="571" name="Google Shape;571;p49"/>
          <p:cNvCxnSpPr>
            <a:stCxn id="564" idx="6"/>
            <a:endCxn id="565" idx="2"/>
          </p:cNvCxnSpPr>
          <p:nvPr/>
        </p:nvCxnSpPr>
        <p:spPr>
          <a:xfrm>
            <a:off x="7137650" y="2259000"/>
            <a:ext cx="829500" cy="0"/>
          </a:xfrm>
          <a:prstGeom prst="straightConnector1">
            <a:avLst/>
          </a:prstGeom>
          <a:noFill/>
          <a:ln cap="flat" cmpd="sng" w="9525">
            <a:solidFill>
              <a:schemeClr val="dk2"/>
            </a:solidFill>
            <a:prstDash val="solid"/>
            <a:round/>
            <a:headEnd len="sm" w="sm" type="none"/>
            <a:tailEnd len="med" w="med" type="triangle"/>
          </a:ln>
        </p:spPr>
      </p:cxnSp>
      <p:pic>
        <p:nvPicPr>
          <p:cNvPr id="572" name="Google Shape;572;p49"/>
          <p:cNvPicPr preferRelativeResize="0"/>
          <p:nvPr/>
        </p:nvPicPr>
        <p:blipFill rotWithShape="1">
          <a:blip r:embed="rId3">
            <a:alphaModFix/>
          </a:blip>
          <a:srcRect b="0" l="0" r="0" t="0"/>
          <a:stretch/>
        </p:blipFill>
        <p:spPr>
          <a:xfrm>
            <a:off x="503800" y="2329200"/>
            <a:ext cx="5402152" cy="157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Equivalence and Serializability</a:t>
            </a:r>
            <a:endParaRPr/>
          </a:p>
        </p:txBody>
      </p:sp>
      <p:sp>
        <p:nvSpPr>
          <p:cNvPr id="203" name="Google Shape;20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Easiest way to enforce Isolation is to run transactions one at a time (a serial schedule), but this is inefficient</a:t>
            </a:r>
            <a:endParaRPr/>
          </a:p>
          <a:p>
            <a:pPr indent="-342900" lvl="0" marL="457200" rtl="0" algn="l">
              <a:lnSpc>
                <a:spcPct val="115000"/>
              </a:lnSpc>
              <a:spcBef>
                <a:spcPts val="0"/>
              </a:spcBef>
              <a:spcAft>
                <a:spcPts val="0"/>
              </a:spcAft>
              <a:buSzPts val="1800"/>
              <a:buChar char="●"/>
            </a:pPr>
            <a:r>
              <a:rPr lang="en"/>
              <a:t>Two schedules are </a:t>
            </a:r>
            <a:r>
              <a:rPr b="1" lang="en"/>
              <a:t>equivalent</a:t>
            </a:r>
            <a:r>
              <a:rPr lang="en"/>
              <a:t> if </a:t>
            </a:r>
            <a:endParaRPr/>
          </a:p>
          <a:p>
            <a:pPr indent="-342900" lvl="1" marL="914400" rtl="0" algn="l">
              <a:lnSpc>
                <a:spcPct val="115000"/>
              </a:lnSpc>
              <a:spcBef>
                <a:spcPts val="0"/>
              </a:spcBef>
              <a:spcAft>
                <a:spcPts val="0"/>
              </a:spcAft>
              <a:buSzPts val="1800"/>
              <a:buChar char="○"/>
            </a:pPr>
            <a:r>
              <a:rPr lang="en" sz="1800"/>
              <a:t>They involve the same transactions</a:t>
            </a:r>
            <a:endParaRPr sz="1800"/>
          </a:p>
          <a:p>
            <a:pPr indent="-342900" lvl="1" marL="914400" rtl="0" algn="l">
              <a:lnSpc>
                <a:spcPct val="115000"/>
              </a:lnSpc>
              <a:spcBef>
                <a:spcPts val="0"/>
              </a:spcBef>
              <a:spcAft>
                <a:spcPts val="0"/>
              </a:spcAft>
              <a:buSzPts val="1800"/>
              <a:buChar char="○"/>
            </a:pPr>
            <a:r>
              <a:rPr lang="en" sz="1800"/>
              <a:t>Each transaction has its operations in the same order</a:t>
            </a:r>
            <a:endParaRPr sz="1800"/>
          </a:p>
          <a:p>
            <a:pPr indent="-342900" lvl="1" marL="914400" rtl="0" algn="l">
              <a:lnSpc>
                <a:spcPct val="115000"/>
              </a:lnSpc>
              <a:spcBef>
                <a:spcPts val="0"/>
              </a:spcBef>
              <a:spcAft>
                <a:spcPts val="0"/>
              </a:spcAft>
              <a:buSzPts val="1800"/>
              <a:buChar char="○"/>
            </a:pPr>
            <a:r>
              <a:rPr lang="en" sz="1800"/>
              <a:t>The final state after all the transactions is the same</a:t>
            </a:r>
            <a:endParaRPr sz="1800"/>
          </a:p>
          <a:p>
            <a:pPr indent="-342900" lvl="0" marL="457200" rtl="0" algn="l">
              <a:lnSpc>
                <a:spcPct val="115000"/>
              </a:lnSpc>
              <a:spcBef>
                <a:spcPts val="0"/>
              </a:spcBef>
              <a:spcAft>
                <a:spcPts val="0"/>
              </a:spcAft>
              <a:buSzPts val="1800"/>
              <a:buChar char="●"/>
            </a:pPr>
            <a:r>
              <a:rPr lang="en"/>
              <a:t>If a schedule is equivalent to a serial schedule, it is </a:t>
            </a:r>
            <a:r>
              <a:rPr b="1" lang="en"/>
              <a:t>serializable</a:t>
            </a:r>
            <a:endParaRPr/>
          </a:p>
          <a:p>
            <a:pPr indent="-342900" lvl="0" marL="457200" rtl="0" algn="l">
              <a:lnSpc>
                <a:spcPct val="115000"/>
              </a:lnSpc>
              <a:spcBef>
                <a:spcPts val="0"/>
              </a:spcBef>
              <a:spcAft>
                <a:spcPts val="0"/>
              </a:spcAft>
              <a:buSzPts val="1800"/>
              <a:buChar char="●"/>
            </a:pPr>
            <a:r>
              <a:rPr lang="en"/>
              <a:t>Some schedules that interleave transaction actions are serializable, but it’s hard to check.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0"/>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Are there any transactions involved in deadlock?</a:t>
            </a:r>
            <a:endParaRPr>
              <a:solidFill>
                <a:srgbClr val="FF0000"/>
              </a:solidFill>
            </a:endParaRPr>
          </a:p>
        </p:txBody>
      </p:sp>
      <p:sp>
        <p:nvSpPr>
          <p:cNvPr id="578" name="Google Shape;578;p5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4</a:t>
            </a:r>
            <a:endParaRPr/>
          </a:p>
        </p:txBody>
      </p:sp>
      <p:sp>
        <p:nvSpPr>
          <p:cNvPr id="579" name="Google Shape;579;p50"/>
          <p:cNvSpPr/>
          <p:nvPr/>
        </p:nvSpPr>
        <p:spPr>
          <a:xfrm>
            <a:off x="6512150" y="1946250"/>
            <a:ext cx="625500" cy="62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T1</a:t>
            </a:r>
            <a:endParaRPr b="0" i="0" sz="1400" u="none" cap="none" strike="noStrike">
              <a:solidFill>
                <a:srgbClr val="000000"/>
              </a:solidFill>
              <a:latin typeface="Arial"/>
              <a:ea typeface="Arial"/>
              <a:cs typeface="Arial"/>
              <a:sym typeface="Arial"/>
            </a:endParaRPr>
          </a:p>
        </p:txBody>
      </p:sp>
      <p:sp>
        <p:nvSpPr>
          <p:cNvPr id="580" name="Google Shape;580;p50"/>
          <p:cNvSpPr/>
          <p:nvPr/>
        </p:nvSpPr>
        <p:spPr>
          <a:xfrm>
            <a:off x="7967000" y="1946250"/>
            <a:ext cx="625500" cy="62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T2</a:t>
            </a:r>
            <a:endParaRPr b="0" i="0" sz="1400" u="none" cap="none" strike="noStrike">
              <a:solidFill>
                <a:srgbClr val="000000"/>
              </a:solidFill>
              <a:latin typeface="Arial"/>
              <a:ea typeface="Arial"/>
              <a:cs typeface="Arial"/>
              <a:sym typeface="Arial"/>
            </a:endParaRPr>
          </a:p>
        </p:txBody>
      </p:sp>
      <p:sp>
        <p:nvSpPr>
          <p:cNvPr id="581" name="Google Shape;581;p50"/>
          <p:cNvSpPr/>
          <p:nvPr/>
        </p:nvSpPr>
        <p:spPr>
          <a:xfrm>
            <a:off x="6512150" y="3386375"/>
            <a:ext cx="625500" cy="62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T3</a:t>
            </a:r>
            <a:endParaRPr b="0" i="0" sz="1400" u="none" cap="none" strike="noStrike">
              <a:solidFill>
                <a:srgbClr val="000000"/>
              </a:solidFill>
              <a:latin typeface="Arial"/>
              <a:ea typeface="Arial"/>
              <a:cs typeface="Arial"/>
              <a:sym typeface="Arial"/>
            </a:endParaRPr>
          </a:p>
        </p:txBody>
      </p:sp>
      <p:sp>
        <p:nvSpPr>
          <p:cNvPr id="582" name="Google Shape;582;p50"/>
          <p:cNvSpPr/>
          <p:nvPr/>
        </p:nvSpPr>
        <p:spPr>
          <a:xfrm>
            <a:off x="7967000" y="3386375"/>
            <a:ext cx="625500" cy="62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T4</a:t>
            </a:r>
            <a:endParaRPr b="0" i="0" sz="1400" u="none" cap="none" strike="noStrike">
              <a:solidFill>
                <a:srgbClr val="000000"/>
              </a:solidFill>
              <a:latin typeface="Arial"/>
              <a:ea typeface="Arial"/>
              <a:cs typeface="Arial"/>
              <a:sym typeface="Arial"/>
            </a:endParaRPr>
          </a:p>
        </p:txBody>
      </p:sp>
      <p:cxnSp>
        <p:nvCxnSpPr>
          <p:cNvPr id="583" name="Google Shape;583;p50"/>
          <p:cNvCxnSpPr>
            <a:stCxn id="580" idx="3"/>
            <a:endCxn id="581" idx="7"/>
          </p:cNvCxnSpPr>
          <p:nvPr/>
        </p:nvCxnSpPr>
        <p:spPr>
          <a:xfrm flipH="1">
            <a:off x="7046102" y="2480148"/>
            <a:ext cx="1012500" cy="997800"/>
          </a:xfrm>
          <a:prstGeom prst="straightConnector1">
            <a:avLst/>
          </a:prstGeom>
          <a:noFill/>
          <a:ln cap="flat" cmpd="sng" w="9525">
            <a:solidFill>
              <a:schemeClr val="dk2"/>
            </a:solidFill>
            <a:prstDash val="solid"/>
            <a:round/>
            <a:headEnd len="sm" w="sm" type="none"/>
            <a:tailEnd len="med" w="med" type="triangle"/>
          </a:ln>
        </p:spPr>
      </p:cxnSp>
      <p:cxnSp>
        <p:nvCxnSpPr>
          <p:cNvPr id="584" name="Google Shape;584;p50"/>
          <p:cNvCxnSpPr>
            <a:stCxn id="582" idx="1"/>
            <a:endCxn id="579" idx="5"/>
          </p:cNvCxnSpPr>
          <p:nvPr/>
        </p:nvCxnSpPr>
        <p:spPr>
          <a:xfrm rot="10800000">
            <a:off x="7046102" y="2480177"/>
            <a:ext cx="1012500" cy="997800"/>
          </a:xfrm>
          <a:prstGeom prst="straightConnector1">
            <a:avLst/>
          </a:prstGeom>
          <a:noFill/>
          <a:ln cap="flat" cmpd="sng" w="9525">
            <a:solidFill>
              <a:schemeClr val="dk2"/>
            </a:solidFill>
            <a:prstDash val="solid"/>
            <a:round/>
            <a:headEnd len="sm" w="sm" type="none"/>
            <a:tailEnd len="med" w="med" type="triangle"/>
          </a:ln>
        </p:spPr>
      </p:cxnSp>
      <p:cxnSp>
        <p:nvCxnSpPr>
          <p:cNvPr id="585" name="Google Shape;585;p50"/>
          <p:cNvCxnSpPr>
            <a:stCxn id="581" idx="0"/>
            <a:endCxn id="579" idx="4"/>
          </p:cNvCxnSpPr>
          <p:nvPr/>
        </p:nvCxnSpPr>
        <p:spPr>
          <a:xfrm rot="10800000">
            <a:off x="6824900" y="2571875"/>
            <a:ext cx="0" cy="814500"/>
          </a:xfrm>
          <a:prstGeom prst="straightConnector1">
            <a:avLst/>
          </a:prstGeom>
          <a:noFill/>
          <a:ln cap="flat" cmpd="sng" w="9525">
            <a:solidFill>
              <a:schemeClr val="dk2"/>
            </a:solidFill>
            <a:prstDash val="solid"/>
            <a:round/>
            <a:headEnd len="sm" w="sm" type="none"/>
            <a:tailEnd len="med" w="med" type="triangle"/>
          </a:ln>
        </p:spPr>
      </p:cxnSp>
      <p:cxnSp>
        <p:nvCxnSpPr>
          <p:cNvPr id="586" name="Google Shape;586;p50"/>
          <p:cNvCxnSpPr>
            <a:stCxn id="579" idx="6"/>
            <a:endCxn id="580" idx="2"/>
          </p:cNvCxnSpPr>
          <p:nvPr/>
        </p:nvCxnSpPr>
        <p:spPr>
          <a:xfrm>
            <a:off x="7137650" y="2259000"/>
            <a:ext cx="829500" cy="0"/>
          </a:xfrm>
          <a:prstGeom prst="straightConnector1">
            <a:avLst/>
          </a:prstGeom>
          <a:noFill/>
          <a:ln cap="flat" cmpd="sng" w="9525">
            <a:solidFill>
              <a:schemeClr val="dk2"/>
            </a:solidFill>
            <a:prstDash val="solid"/>
            <a:round/>
            <a:headEnd len="sm" w="sm" type="none"/>
            <a:tailEnd len="med" w="med" type="triangle"/>
          </a:ln>
        </p:spPr>
      </p:cxnSp>
      <p:sp>
        <p:nvSpPr>
          <p:cNvPr id="587" name="Google Shape;587;p50"/>
          <p:cNvSpPr txBox="1"/>
          <p:nvPr/>
        </p:nvSpPr>
        <p:spPr>
          <a:xfrm>
            <a:off x="729450" y="39245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Yes, Transactions 1, 2, &amp; 3 are deadlocked.</a:t>
            </a:r>
            <a:endParaRPr b="0" i="0" sz="1400" u="none" cap="none" strike="noStrike">
              <a:solidFill>
                <a:srgbClr val="000000"/>
              </a:solidFill>
              <a:latin typeface="Lato"/>
              <a:ea typeface="Lato"/>
              <a:cs typeface="Lato"/>
              <a:sym typeface="Lato"/>
            </a:endParaRPr>
          </a:p>
        </p:txBody>
      </p:sp>
      <p:pic>
        <p:nvPicPr>
          <p:cNvPr id="588" name="Google Shape;588;p50"/>
          <p:cNvPicPr preferRelativeResize="0"/>
          <p:nvPr/>
        </p:nvPicPr>
        <p:blipFill rotWithShape="1">
          <a:blip r:embed="rId3">
            <a:alphaModFix/>
          </a:blip>
          <a:srcRect b="0" l="0" r="0" t="0"/>
          <a:stretch/>
        </p:blipFill>
        <p:spPr>
          <a:xfrm>
            <a:off x="503800" y="2329200"/>
            <a:ext cx="5402152" cy="157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5</a:t>
            </a:r>
            <a:endParaRPr/>
          </a:p>
        </p:txBody>
      </p:sp>
      <p:sp>
        <p:nvSpPr>
          <p:cNvPr id="594" name="Google Shape;594;p51"/>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Next, assume that T1 priority &gt; T2 &gt; T3 &gt; T4. You are the database administrator and one of your users purchases an exclusive plan to ensure that their transaction, Transaction 2, runs to completion. Assuming the same schedule, what deadlock avoidance policy would you choose to make sure Transaction 2 commits?</a:t>
            </a:r>
            <a:endParaRPr>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5</a:t>
            </a:r>
            <a:endParaRPr/>
          </a:p>
        </p:txBody>
      </p:sp>
      <p:sp>
        <p:nvSpPr>
          <p:cNvPr id="600" name="Google Shape;600;p52"/>
          <p:cNvSpPr txBox="1"/>
          <p:nvPr/>
        </p:nvSpPr>
        <p:spPr>
          <a:xfrm>
            <a:off x="760775" y="3642700"/>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Choose wait-die. Under wait-die, T3 and T4 abort after steps 6 and 7 because they are attempting to acquire a lock held by a transaction with higher priority. Afterwards, both T1 and T2 run to completion.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However, under wound-wait, T3 will be killed by T2 at step 3, and T2 will be killed by T1 at step 8. Since we want to make sure Transaction 2 commits, we should choose wait-die.</a:t>
            </a:r>
            <a:endParaRPr b="0" i="0" sz="1400" u="none" cap="none" strike="noStrike">
              <a:solidFill>
                <a:srgbClr val="000000"/>
              </a:solidFill>
              <a:latin typeface="Lato"/>
              <a:ea typeface="Lato"/>
              <a:cs typeface="Lato"/>
              <a:sym typeface="Lato"/>
            </a:endParaRPr>
          </a:p>
        </p:txBody>
      </p:sp>
      <p:pic>
        <p:nvPicPr>
          <p:cNvPr id="601" name="Google Shape;601;p52"/>
          <p:cNvPicPr preferRelativeResize="0"/>
          <p:nvPr/>
        </p:nvPicPr>
        <p:blipFill rotWithShape="1">
          <a:blip r:embed="rId3">
            <a:alphaModFix/>
          </a:blip>
          <a:srcRect b="0" l="0" r="0" t="0"/>
          <a:stretch/>
        </p:blipFill>
        <p:spPr>
          <a:xfrm>
            <a:off x="843450" y="1853850"/>
            <a:ext cx="5402152" cy="157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293d926f9a3_0_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Attendance Link</a:t>
            </a:r>
            <a:endParaRPr/>
          </a:p>
        </p:txBody>
      </p:sp>
      <p:sp>
        <p:nvSpPr>
          <p:cNvPr id="607" name="Google Shape;607;g293d926f9a3_0_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sz="1900"/>
          </a:p>
          <a:p>
            <a:pPr indent="0" lvl="0" marL="0" rtl="0" algn="l">
              <a:lnSpc>
                <a:spcPct val="115000"/>
              </a:lnSpc>
              <a:spcBef>
                <a:spcPts val="0"/>
              </a:spcBef>
              <a:spcAft>
                <a:spcPts val="0"/>
              </a:spcAft>
              <a:buSzPts val="1400"/>
              <a:buNone/>
            </a:pPr>
            <a:r>
              <a:rPr lang="en" sz="1600" u="sng">
                <a:solidFill>
                  <a:srgbClr val="1155CC"/>
                </a:solidFill>
                <a:latin typeface="Arial"/>
                <a:ea typeface="Arial"/>
                <a:cs typeface="Arial"/>
                <a:sym typeface="Arial"/>
                <a:hlinkClick r:id="rId3">
                  <a:extLst>
                    <a:ext uri="{A12FA001-AC4F-418D-AE19-62706E023703}">
                      <ahyp:hlinkClr val="tx"/>
                    </a:ext>
                  </a:extLst>
                </a:hlinkClick>
              </a:rPr>
              <a:t>https://cs186berkeley.net/attendance</a:t>
            </a:r>
            <a:endParaRPr sz="1900"/>
          </a:p>
        </p:txBody>
      </p:sp>
      <p:pic>
        <p:nvPicPr>
          <p:cNvPr id="608" name="Google Shape;608;g293d926f9a3_0_0"/>
          <p:cNvPicPr preferRelativeResize="0"/>
          <p:nvPr/>
        </p:nvPicPr>
        <p:blipFill rotWithShape="1">
          <a:blip r:embed="rId4">
            <a:alphaModFix/>
          </a:blip>
          <a:srcRect b="0" l="0" r="0" t="0"/>
          <a:stretch/>
        </p:blipFill>
        <p:spPr>
          <a:xfrm>
            <a:off x="5021025" y="1143000"/>
            <a:ext cx="28575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Conflict Serializability </a:t>
            </a:r>
            <a:endParaRPr/>
          </a:p>
        </p:txBody>
      </p:sp>
      <p:sp>
        <p:nvSpPr>
          <p:cNvPr id="209" name="Google Shape;20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Proxima Nova"/>
              <a:buChar char="●"/>
            </a:pPr>
            <a:r>
              <a:rPr lang="en" sz="2000"/>
              <a:t>Two operations in a schedule </a:t>
            </a:r>
            <a:r>
              <a:rPr b="1" lang="en" sz="2000"/>
              <a:t>conflict</a:t>
            </a:r>
            <a:r>
              <a:rPr lang="en" sz="2000"/>
              <a:t> if:</a:t>
            </a:r>
            <a:endParaRPr sz="2000"/>
          </a:p>
          <a:p>
            <a:pPr indent="-355600" lvl="1" marL="914400" marR="0" rtl="0" algn="l">
              <a:lnSpc>
                <a:spcPct val="115000"/>
              </a:lnSpc>
              <a:spcBef>
                <a:spcPts val="0"/>
              </a:spcBef>
              <a:spcAft>
                <a:spcPts val="0"/>
              </a:spcAft>
              <a:buSzPts val="2000"/>
              <a:buChar char="○"/>
            </a:pPr>
            <a:r>
              <a:rPr lang="en" sz="2000"/>
              <a:t>at least one operation is a write</a:t>
            </a:r>
            <a:endParaRPr sz="2000"/>
          </a:p>
          <a:p>
            <a:pPr indent="-355600" lvl="1" marL="914400" marR="0" rtl="0" algn="l">
              <a:lnSpc>
                <a:spcPct val="115000"/>
              </a:lnSpc>
              <a:spcBef>
                <a:spcPts val="0"/>
              </a:spcBef>
              <a:spcAft>
                <a:spcPts val="0"/>
              </a:spcAft>
              <a:buSzPts val="2000"/>
              <a:buChar char="○"/>
            </a:pPr>
            <a:r>
              <a:rPr lang="en" sz="2000"/>
              <a:t>they are on </a:t>
            </a:r>
            <a:r>
              <a:rPr i="1" lang="en" sz="2000"/>
              <a:t>different</a:t>
            </a:r>
            <a:r>
              <a:rPr lang="en" sz="2000"/>
              <a:t> transactions</a:t>
            </a:r>
            <a:endParaRPr sz="2000"/>
          </a:p>
          <a:p>
            <a:pPr indent="-355600" lvl="1" marL="914400" marR="0" rtl="0" algn="l">
              <a:lnSpc>
                <a:spcPct val="115000"/>
              </a:lnSpc>
              <a:spcBef>
                <a:spcPts val="0"/>
              </a:spcBef>
              <a:spcAft>
                <a:spcPts val="0"/>
              </a:spcAft>
              <a:buSzPts val="2000"/>
              <a:buChar char="○"/>
            </a:pPr>
            <a:r>
              <a:rPr lang="en" sz="2000"/>
              <a:t>they work on the </a:t>
            </a:r>
            <a:r>
              <a:rPr i="1" lang="en" sz="2000"/>
              <a:t>same</a:t>
            </a:r>
            <a:r>
              <a:rPr lang="en" sz="2000"/>
              <a:t> resource</a:t>
            </a:r>
            <a:endParaRPr sz="2000"/>
          </a:p>
          <a:p>
            <a:pPr indent="-355600" lvl="0" marL="457200" marR="0" rtl="0" algn="l">
              <a:lnSpc>
                <a:spcPct val="115000"/>
              </a:lnSpc>
              <a:spcBef>
                <a:spcPts val="0"/>
              </a:spcBef>
              <a:spcAft>
                <a:spcPts val="0"/>
              </a:spcAft>
              <a:buSzPts val="2000"/>
              <a:buChar char="●"/>
            </a:pPr>
            <a:r>
              <a:rPr lang="en" sz="2000"/>
              <a:t>Conflicts are basically just pairs of operations that we need to be careful about</a:t>
            </a:r>
            <a:endParaRPr sz="2000"/>
          </a:p>
          <a:p>
            <a:pPr indent="0" lvl="0" marL="0" rtl="0" algn="l">
              <a:lnSpc>
                <a:spcPct val="100000"/>
              </a:lnSpc>
              <a:spcBef>
                <a:spcPts val="1600"/>
              </a:spcBef>
              <a:spcAft>
                <a:spcPts val="0"/>
              </a:spcAft>
              <a:buSzPts val="1800"/>
              <a:buNone/>
            </a:pPr>
            <a:r>
              <a:rPr lang="en" sz="3200">
                <a:solidFill>
                  <a:schemeClr val="dk1"/>
                </a:solidFill>
                <a:latin typeface="Courier New"/>
                <a:ea typeface="Courier New"/>
                <a:cs typeface="Courier New"/>
                <a:sym typeface="Courier New"/>
              </a:rPr>
              <a:t>T1: R(A) R(B)           W(A)</a:t>
            </a:r>
            <a:endParaRPr sz="3200">
              <a:solidFill>
                <a:schemeClr val="dk1"/>
              </a:solidFill>
              <a:latin typeface="Courier New"/>
              <a:ea typeface="Courier New"/>
              <a:cs typeface="Courier New"/>
              <a:sym typeface="Courier New"/>
            </a:endParaRPr>
          </a:p>
          <a:p>
            <a:pPr indent="0" lvl="0" marL="0" rtl="0" algn="l">
              <a:lnSpc>
                <a:spcPct val="100000"/>
              </a:lnSpc>
              <a:spcBef>
                <a:spcPts val="640"/>
              </a:spcBef>
              <a:spcAft>
                <a:spcPts val="0"/>
              </a:spcAft>
              <a:buSzPts val="1800"/>
              <a:buNone/>
            </a:pPr>
            <a:r>
              <a:rPr lang="en" sz="3200">
                <a:solidFill>
                  <a:schemeClr val="dk1"/>
                </a:solidFill>
                <a:latin typeface="Courier New"/>
                <a:ea typeface="Courier New"/>
                <a:cs typeface="Courier New"/>
                <a:sym typeface="Courier New"/>
              </a:rPr>
              <a:t>T2:           R(B) W(B)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Conflict Serializability</a:t>
            </a:r>
            <a:endParaRPr/>
          </a:p>
        </p:txBody>
      </p:sp>
      <p:sp>
        <p:nvSpPr>
          <p:cNvPr id="215" name="Google Shape;21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If two schedules order their conflicting pairs the same way, they are </a:t>
            </a:r>
            <a:r>
              <a:rPr b="1" lang="en"/>
              <a:t>conflict equivalent</a:t>
            </a:r>
            <a:r>
              <a:rPr lang="en"/>
              <a:t> (and thus equivalent).</a:t>
            </a:r>
            <a:endParaRPr/>
          </a:p>
          <a:p>
            <a:pPr indent="-342900" lvl="0" marL="457200" rtl="0" algn="l">
              <a:lnSpc>
                <a:spcPct val="115000"/>
              </a:lnSpc>
              <a:spcBef>
                <a:spcPts val="0"/>
              </a:spcBef>
              <a:spcAft>
                <a:spcPts val="0"/>
              </a:spcAft>
              <a:buSzPts val="1800"/>
              <a:buChar char="●"/>
            </a:pPr>
            <a:r>
              <a:rPr lang="en"/>
              <a:t>If a schedule is conflict equivalent to a serial schedule, it is </a:t>
            </a:r>
            <a:r>
              <a:rPr b="1" lang="en"/>
              <a:t>conflict serializable</a:t>
            </a:r>
            <a:r>
              <a:rPr lang="en"/>
              <a:t>.</a:t>
            </a:r>
            <a:endParaRPr/>
          </a:p>
          <a:p>
            <a:pPr indent="-342900" lvl="0" marL="457200" rtl="0" algn="l">
              <a:lnSpc>
                <a:spcPct val="115000"/>
              </a:lnSpc>
              <a:spcBef>
                <a:spcPts val="0"/>
              </a:spcBef>
              <a:spcAft>
                <a:spcPts val="0"/>
              </a:spcAft>
              <a:buSzPts val="1800"/>
              <a:buChar char="●"/>
            </a:pPr>
            <a:r>
              <a:rPr lang="en"/>
              <a:t>Conflict serializability is a more strict condition than serializability (all conflict serializable schedules are serializable, but not all serializable schedules are conflict serializable). However, it’s a lot easier to check.</a:t>
            </a:r>
            <a:endParaRPr/>
          </a:p>
          <a:p>
            <a:pPr indent="-342900" lvl="0" marL="457200" rtl="0" algn="l">
              <a:lnSpc>
                <a:spcPct val="115000"/>
              </a:lnSpc>
              <a:spcBef>
                <a:spcPts val="0"/>
              </a:spcBef>
              <a:spcAft>
                <a:spcPts val="0"/>
              </a:spcAft>
              <a:buSzPts val="1800"/>
              <a:buChar char="●"/>
            </a:pPr>
            <a:r>
              <a:rPr lang="en"/>
              <a:t>View equivalence/serializability falls in between them in terms of difficulty, but it’s NP hard to check for.</a:t>
            </a:r>
            <a:endParaRPr/>
          </a:p>
          <a:p>
            <a:pPr indent="-317500" lvl="1" marL="914400" rtl="0" algn="l">
              <a:lnSpc>
                <a:spcPct val="115000"/>
              </a:lnSpc>
              <a:spcBef>
                <a:spcPts val="0"/>
              </a:spcBef>
              <a:spcAft>
                <a:spcPts val="0"/>
              </a:spcAft>
              <a:buSzPts val="1400"/>
              <a:buChar char="○"/>
            </a:pPr>
            <a:r>
              <a:rPr lang="en"/>
              <a:t>Essentially, check same conditions as conflict serializability, except you can ignore blind writes (two writes without an interleaving read)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Conflict Serializability</a:t>
            </a:r>
            <a:endParaRPr/>
          </a:p>
        </p:txBody>
      </p:sp>
      <p:sp>
        <p:nvSpPr>
          <p:cNvPr id="221" name="Google Shape;221;p8"/>
          <p:cNvSpPr txBox="1"/>
          <p:nvPr>
            <p:ph idx="1" type="body"/>
          </p:nvPr>
        </p:nvSpPr>
        <p:spPr>
          <a:xfrm>
            <a:off x="311700" y="1152475"/>
            <a:ext cx="85851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Proxima Nova"/>
              <a:buChar char="●"/>
            </a:pPr>
            <a:r>
              <a:rPr lang="en" sz="2000"/>
              <a:t>How do we check for conflict equivalence/serializability?</a:t>
            </a:r>
            <a:endParaRPr sz="2000"/>
          </a:p>
          <a:p>
            <a:pPr indent="-355600" lvl="1" marL="914400" marR="0" rtl="0" algn="l">
              <a:lnSpc>
                <a:spcPct val="115000"/>
              </a:lnSpc>
              <a:spcBef>
                <a:spcPts val="0"/>
              </a:spcBef>
              <a:spcAft>
                <a:spcPts val="0"/>
              </a:spcAft>
              <a:buSzPts val="2000"/>
              <a:buChar char="○"/>
            </a:pPr>
            <a:r>
              <a:rPr lang="en" sz="2000"/>
              <a:t>We build a </a:t>
            </a:r>
            <a:r>
              <a:rPr b="1" lang="en" sz="2000"/>
              <a:t>dependency graph</a:t>
            </a:r>
            <a:r>
              <a:rPr lang="en" sz="2000"/>
              <a:t> (</a:t>
            </a:r>
            <a:r>
              <a:rPr b="1" lang="en" sz="2000"/>
              <a:t>precedence graph</a:t>
            </a:r>
            <a:r>
              <a:rPr lang="en" sz="2000"/>
              <a:t>)</a:t>
            </a:r>
            <a:endParaRPr sz="2000"/>
          </a:p>
          <a:p>
            <a:pPr indent="-355600" lvl="2" marL="1371600" marR="0" rtl="0" algn="l">
              <a:lnSpc>
                <a:spcPct val="115000"/>
              </a:lnSpc>
              <a:spcBef>
                <a:spcPts val="0"/>
              </a:spcBef>
              <a:spcAft>
                <a:spcPts val="0"/>
              </a:spcAft>
              <a:buSzPts val="2000"/>
              <a:buChar char="■"/>
            </a:pPr>
            <a:r>
              <a:rPr lang="en" sz="2000"/>
              <a:t>If an operation in T</a:t>
            </a:r>
            <a:r>
              <a:rPr baseline="-25000" lang="en" sz="2000"/>
              <a:t>i</a:t>
            </a:r>
            <a:r>
              <a:rPr lang="en" sz="2000"/>
              <a:t> conflicts with an operation in T</a:t>
            </a:r>
            <a:r>
              <a:rPr baseline="-25000" lang="en" sz="2000"/>
              <a:t>j</a:t>
            </a:r>
            <a:r>
              <a:rPr lang="en" sz="2000"/>
              <a:t>, and the operation in T</a:t>
            </a:r>
            <a:r>
              <a:rPr baseline="-25000" lang="en" sz="2000"/>
              <a:t>i</a:t>
            </a:r>
            <a:r>
              <a:rPr lang="en" sz="2000"/>
              <a:t> comes first, add an edge from T</a:t>
            </a:r>
            <a:r>
              <a:rPr baseline="-25000" lang="en" sz="2000"/>
              <a:t>i</a:t>
            </a:r>
            <a:r>
              <a:rPr lang="en" sz="2000"/>
              <a:t> to T</a:t>
            </a:r>
            <a:r>
              <a:rPr baseline="-25000" lang="en" sz="2000"/>
              <a:t>j</a:t>
            </a:r>
            <a:endParaRPr sz="2000"/>
          </a:p>
          <a:p>
            <a:pPr indent="-355600" lvl="2" marL="1371600" marR="0" rtl="0" algn="l">
              <a:lnSpc>
                <a:spcPct val="115000"/>
              </a:lnSpc>
              <a:spcBef>
                <a:spcPts val="0"/>
              </a:spcBef>
              <a:spcAft>
                <a:spcPts val="0"/>
              </a:spcAft>
              <a:buSzPts val="2000"/>
              <a:buChar char="■"/>
            </a:pPr>
            <a:r>
              <a:rPr lang="en" sz="2000"/>
              <a:t>Cycle → not conflict serializable</a:t>
            </a:r>
            <a:endParaRPr sz="2000"/>
          </a:p>
          <a:p>
            <a:pPr indent="0" lvl="0" marL="0" rtl="0" algn="l">
              <a:lnSpc>
                <a:spcPct val="100000"/>
              </a:lnSpc>
              <a:spcBef>
                <a:spcPts val="1600"/>
              </a:spcBef>
              <a:spcAft>
                <a:spcPts val="0"/>
              </a:spcAft>
              <a:buSzPts val="1800"/>
              <a:buNone/>
            </a:pPr>
            <a:r>
              <a:rPr lang="en" sz="3200">
                <a:solidFill>
                  <a:schemeClr val="dk1"/>
                </a:solidFill>
                <a:latin typeface="Courier New"/>
                <a:ea typeface="Courier New"/>
                <a:cs typeface="Courier New"/>
                <a:sym typeface="Courier New"/>
              </a:rPr>
              <a:t>T1: R(A) </a:t>
            </a:r>
            <a:r>
              <a:rPr lang="en" sz="3200">
                <a:solidFill>
                  <a:srgbClr val="FF0000"/>
                </a:solidFill>
                <a:latin typeface="Courier New"/>
                <a:ea typeface="Courier New"/>
                <a:cs typeface="Courier New"/>
                <a:sym typeface="Courier New"/>
              </a:rPr>
              <a:t>R(B)</a:t>
            </a:r>
            <a:r>
              <a:rPr lang="en" sz="3200">
                <a:solidFill>
                  <a:schemeClr val="dk1"/>
                </a:solidFill>
                <a:latin typeface="Courier New"/>
                <a:ea typeface="Courier New"/>
                <a:cs typeface="Courier New"/>
                <a:sym typeface="Courier New"/>
              </a:rPr>
              <a:t>           W(A)</a:t>
            </a:r>
            <a:endParaRPr sz="3200">
              <a:solidFill>
                <a:schemeClr val="dk1"/>
              </a:solidFill>
              <a:latin typeface="Courier New"/>
              <a:ea typeface="Courier New"/>
              <a:cs typeface="Courier New"/>
              <a:sym typeface="Courier New"/>
            </a:endParaRPr>
          </a:p>
          <a:p>
            <a:pPr indent="0" lvl="0" marL="0" rtl="0" algn="l">
              <a:lnSpc>
                <a:spcPct val="100000"/>
              </a:lnSpc>
              <a:spcBef>
                <a:spcPts val="640"/>
              </a:spcBef>
              <a:spcAft>
                <a:spcPts val="0"/>
              </a:spcAft>
              <a:buSzPts val="1800"/>
              <a:buNone/>
            </a:pPr>
            <a:r>
              <a:rPr lang="en" sz="3200">
                <a:solidFill>
                  <a:schemeClr val="dk1"/>
                </a:solidFill>
                <a:latin typeface="Courier New"/>
                <a:ea typeface="Courier New"/>
                <a:cs typeface="Courier New"/>
                <a:sym typeface="Courier New"/>
              </a:rPr>
              <a:t>T2:           R(B) </a:t>
            </a:r>
            <a:r>
              <a:rPr lang="en" sz="3200">
                <a:solidFill>
                  <a:srgbClr val="FF0000"/>
                </a:solidFill>
                <a:latin typeface="Courier New"/>
                <a:ea typeface="Courier New"/>
                <a:cs typeface="Courier New"/>
                <a:sym typeface="Courier New"/>
              </a:rPr>
              <a:t>W(B)</a:t>
            </a:r>
            <a:r>
              <a:rPr lang="en" sz="3200">
                <a:solidFill>
                  <a:schemeClr val="dk1"/>
                </a:solidFill>
                <a:latin typeface="Courier New"/>
                <a:ea typeface="Courier New"/>
                <a:cs typeface="Courier New"/>
                <a:sym typeface="Courier New"/>
              </a:rPr>
              <a:t> </a:t>
            </a:r>
            <a:endParaRPr sz="3200">
              <a:solidFill>
                <a:schemeClr val="dk1"/>
              </a:solidFill>
              <a:latin typeface="Courier New"/>
              <a:ea typeface="Courier New"/>
              <a:cs typeface="Courier New"/>
              <a:sym typeface="Courier New"/>
            </a:endParaRPr>
          </a:p>
          <a:p>
            <a:pPr indent="0" lvl="0" marL="0" marR="0" rtl="0" algn="ctr">
              <a:lnSpc>
                <a:spcPct val="115000"/>
              </a:lnSpc>
              <a:spcBef>
                <a:spcPts val="0"/>
              </a:spcBef>
              <a:spcAft>
                <a:spcPts val="1600"/>
              </a:spcAft>
              <a:buSzPts val="1800"/>
              <a:buNone/>
            </a:pPr>
            <a:r>
              <a:rPr lang="en" sz="3200">
                <a:solidFill>
                  <a:schemeClr val="dk1"/>
                </a:solidFill>
                <a:latin typeface="Courier New"/>
                <a:ea typeface="Courier New"/>
                <a:cs typeface="Courier New"/>
                <a:sym typeface="Courier New"/>
              </a:rPr>
              <a:t>[T1] -------------&gt; [T2]</a:t>
            </a:r>
            <a:endParaRPr sz="32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Types of Serializability</a:t>
            </a:r>
            <a:endParaRPr/>
          </a:p>
        </p:txBody>
      </p:sp>
      <p:sp>
        <p:nvSpPr>
          <p:cNvPr id="227" name="Google Shape;227;p9"/>
          <p:cNvSpPr/>
          <p:nvPr/>
        </p:nvSpPr>
        <p:spPr>
          <a:xfrm>
            <a:off x="609600" y="1028700"/>
            <a:ext cx="7924800" cy="38862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28" name="Google Shape;228;p9"/>
          <p:cNvSpPr txBox="1"/>
          <p:nvPr/>
        </p:nvSpPr>
        <p:spPr>
          <a:xfrm>
            <a:off x="881063" y="1143000"/>
            <a:ext cx="2359200" cy="39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Proxima Nova"/>
                <a:ea typeface="Proxima Nova"/>
                <a:cs typeface="Proxima Nova"/>
                <a:sym typeface="Proxima Nova"/>
              </a:rPr>
              <a:t>All Schedules</a:t>
            </a:r>
            <a:endParaRPr b="0" i="0" sz="1400" u="none" cap="none" strike="noStrike">
              <a:solidFill>
                <a:srgbClr val="000000"/>
              </a:solidFill>
              <a:latin typeface="Proxima Nova"/>
              <a:ea typeface="Proxima Nova"/>
              <a:cs typeface="Proxima Nova"/>
              <a:sym typeface="Proxima Nova"/>
            </a:endParaRPr>
          </a:p>
        </p:txBody>
      </p:sp>
      <p:sp>
        <p:nvSpPr>
          <p:cNvPr id="229" name="Google Shape;229;p9"/>
          <p:cNvSpPr/>
          <p:nvPr/>
        </p:nvSpPr>
        <p:spPr>
          <a:xfrm>
            <a:off x="4575600" y="3578175"/>
            <a:ext cx="1931700" cy="6858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30" name="Google Shape;230;p9"/>
          <p:cNvSpPr txBox="1"/>
          <p:nvPr/>
        </p:nvSpPr>
        <p:spPr>
          <a:xfrm>
            <a:off x="5038675" y="3724875"/>
            <a:ext cx="1340400" cy="39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Helvetica Neue"/>
                <a:ea typeface="Helvetica Neue"/>
                <a:cs typeface="Helvetica Neue"/>
                <a:sym typeface="Helvetica Neue"/>
              </a:rPr>
              <a:t>Serial</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a:off x="3808100" y="2220975"/>
            <a:ext cx="4077000" cy="23511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32" name="Google Shape;232;p9"/>
          <p:cNvSpPr/>
          <p:nvPr/>
        </p:nvSpPr>
        <p:spPr>
          <a:xfrm>
            <a:off x="3537175" y="1535400"/>
            <a:ext cx="4597200" cy="32235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33" name="Google Shape;233;p9"/>
          <p:cNvSpPr txBox="1"/>
          <p:nvPr/>
        </p:nvSpPr>
        <p:spPr>
          <a:xfrm>
            <a:off x="3939300" y="2296238"/>
            <a:ext cx="3204300" cy="39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Proxima Nova"/>
                <a:ea typeface="Proxima Nova"/>
                <a:cs typeface="Proxima Nova"/>
                <a:sym typeface="Proxima Nova"/>
              </a:rPr>
              <a:t>View Serializable</a:t>
            </a:r>
            <a:endParaRPr b="0" i="0" sz="1400" u="none" cap="none" strike="noStrike">
              <a:solidFill>
                <a:srgbClr val="000000"/>
              </a:solidFill>
              <a:latin typeface="Proxima Nova"/>
              <a:ea typeface="Proxima Nova"/>
              <a:cs typeface="Proxima Nova"/>
              <a:sym typeface="Proxima Nova"/>
            </a:endParaRPr>
          </a:p>
        </p:txBody>
      </p:sp>
      <p:sp>
        <p:nvSpPr>
          <p:cNvPr id="234" name="Google Shape;234;p9"/>
          <p:cNvSpPr txBox="1"/>
          <p:nvPr/>
        </p:nvSpPr>
        <p:spPr>
          <a:xfrm>
            <a:off x="4457700" y="2981231"/>
            <a:ext cx="3863700" cy="39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Helvetica Neue"/>
                <a:ea typeface="Helvetica Neue"/>
                <a:cs typeface="Helvetica Neue"/>
                <a:sym typeface="Helvetica Neue"/>
              </a:rPr>
              <a:t>Conflict Serializable</a:t>
            </a:r>
            <a:endParaRPr b="0" i="0" sz="1400" u="none" cap="none" strike="noStrike">
              <a:solidFill>
                <a:srgbClr val="000000"/>
              </a:solidFill>
              <a:latin typeface="Arial"/>
              <a:ea typeface="Arial"/>
              <a:cs typeface="Arial"/>
              <a:sym typeface="Arial"/>
            </a:endParaRPr>
          </a:p>
        </p:txBody>
      </p:sp>
      <p:sp>
        <p:nvSpPr>
          <p:cNvPr id="235" name="Google Shape;235;p9"/>
          <p:cNvSpPr/>
          <p:nvPr/>
        </p:nvSpPr>
        <p:spPr>
          <a:xfrm>
            <a:off x="4321700" y="2911088"/>
            <a:ext cx="3416100" cy="15045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36" name="Google Shape;236;p9"/>
          <p:cNvSpPr txBox="1"/>
          <p:nvPr/>
        </p:nvSpPr>
        <p:spPr>
          <a:xfrm>
            <a:off x="3808100" y="1681388"/>
            <a:ext cx="3204300" cy="39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Proxima Nova"/>
                <a:ea typeface="Proxima Nova"/>
                <a:cs typeface="Proxima Nova"/>
                <a:sym typeface="Proxima Nova"/>
              </a:rPr>
              <a:t>Serializable</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