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Proxima Nova"/>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8" roundtripDataSignature="AMtx7mjtzDlzF9kAUoadlCnxuhclZML1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fntdata"/><Relationship Id="rId30" Type="http://schemas.openxmlformats.org/officeDocument/2006/relationships/font" Target="fonts/ProximaNova-regular.fntdata"/><Relationship Id="rId11" Type="http://schemas.openxmlformats.org/officeDocument/2006/relationships/slide" Target="slides/slide6.xml"/><Relationship Id="rId33" Type="http://schemas.openxmlformats.org/officeDocument/2006/relationships/font" Target="fonts/ProximaNova-boldItalic.fntdata"/><Relationship Id="rId10" Type="http://schemas.openxmlformats.org/officeDocument/2006/relationships/slide" Target="slides/slide5.xml"/><Relationship Id="rId32" Type="http://schemas.openxmlformats.org/officeDocument/2006/relationships/font" Target="fonts/ProximaNova-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qlfiddle.com/#!15/879d1/1"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7ad54689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27ad546898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100"/>
              <a:buFont typeface="Arial"/>
              <a:buNone/>
            </a:pPr>
            <a:r>
              <a:rPr lang="en" sz="1100"/>
              <a:t>Here is the standard syntax for a declarative SQL query. Everything in brackets are optional, meaning they can be omitted from a query. This is the input format that a SQL interpreter expects from the user.</a:t>
            </a:r>
            <a:endParaRPr sz="1100"/>
          </a:p>
          <a:p>
            <a:pPr indent="0" lvl="0" marL="0" marR="0" rtl="0" algn="l">
              <a:lnSpc>
                <a:spcPct val="100000"/>
              </a:lnSpc>
              <a:spcBef>
                <a:spcPts val="0"/>
              </a:spcBef>
              <a:spcAft>
                <a:spcPts val="0"/>
              </a:spcAft>
              <a:buSzPts val="1100"/>
              <a:buNone/>
            </a:pPr>
            <a:r>
              <a:t/>
            </a:r>
            <a:endParaRPr sz="1100"/>
          </a:p>
          <a:p>
            <a:pPr indent="0" lvl="0" marL="0" marR="0" rtl="0" algn="l">
              <a:lnSpc>
                <a:spcPct val="100000"/>
              </a:lnSpc>
              <a:spcBef>
                <a:spcPts val="0"/>
              </a:spcBef>
              <a:spcAft>
                <a:spcPts val="0"/>
              </a:spcAft>
              <a:buSzPts val="1100"/>
              <a:buFont typeface="Arial"/>
              <a:buNone/>
            </a:pPr>
            <a:r>
              <a:t/>
            </a:r>
            <a:endParaRPr sz="1100"/>
          </a:p>
          <a:p>
            <a:pPr indent="0" lvl="0" marL="0" marR="0" rtl="0" algn="l">
              <a:lnSpc>
                <a:spcPct val="100000"/>
              </a:lnSpc>
              <a:spcBef>
                <a:spcPts val="0"/>
              </a:spcBef>
              <a:spcAft>
                <a:spcPts val="0"/>
              </a:spcAft>
              <a:buSzPts val="1100"/>
              <a:buFont typeface="Arial"/>
              <a:buNone/>
            </a:pPr>
            <a:r>
              <a:rPr lang="en" sz="1100"/>
              <a:t>Everything below is covered in more depth in following slides.</a:t>
            </a:r>
            <a:endParaRPr sz="1100"/>
          </a:p>
          <a:p>
            <a:pPr indent="0" lvl="0" marL="0" marR="0" rtl="0" algn="l">
              <a:lnSpc>
                <a:spcPct val="100000"/>
              </a:lnSpc>
              <a:spcBef>
                <a:spcPts val="0"/>
              </a:spcBef>
              <a:spcAft>
                <a:spcPts val="0"/>
              </a:spcAft>
              <a:buSzPts val="1100"/>
              <a:buFont typeface="Arial"/>
              <a:buNone/>
            </a:pPr>
            <a:r>
              <a:rPr lang="en" sz="1100"/>
              <a:t>-------------------------------------------------------------------------------</a:t>
            </a:r>
            <a:endParaRPr sz="1100"/>
          </a:p>
          <a:p>
            <a:pPr indent="0" lvl="0" marL="0" marR="0" rtl="0" algn="l">
              <a:lnSpc>
                <a:spcPct val="100000"/>
              </a:lnSpc>
              <a:spcBef>
                <a:spcPts val="0"/>
              </a:spcBef>
              <a:spcAft>
                <a:spcPts val="0"/>
              </a:spcAft>
              <a:buSzPts val="1100"/>
              <a:buFont typeface="Arial"/>
              <a:buNone/>
            </a:pPr>
            <a:r>
              <a:rPr b="0" i="0" lang="en" sz="1100" u="none" cap="none" strike="noStrike"/>
              <a:t>Aggregate functions include: sum, avg, count, min, max </a:t>
            </a:r>
            <a:endParaRPr/>
          </a:p>
          <a:p>
            <a:pPr indent="0" lvl="0" marL="0" marR="0" rtl="0" algn="l">
              <a:lnSpc>
                <a:spcPct val="100000"/>
              </a:lnSpc>
              <a:spcBef>
                <a:spcPts val="0"/>
              </a:spcBef>
              <a:spcAft>
                <a:spcPts val="0"/>
              </a:spcAft>
              <a:buSzPts val="1100"/>
              <a:buFont typeface="Arial"/>
              <a:buNone/>
            </a:pPr>
            <a:r>
              <a:rPr b="0" i="0" lang="en" sz="1100" u="none" cap="none" strike="noStrike"/>
              <a:t>GROUP BY takes several rows and compresses them into one row </a:t>
            </a:r>
            <a:endParaRPr/>
          </a:p>
          <a:p>
            <a:pPr indent="0" lvl="0" marL="0" marR="0" rtl="0" algn="l">
              <a:lnSpc>
                <a:spcPct val="100000"/>
              </a:lnSpc>
              <a:spcBef>
                <a:spcPts val="0"/>
              </a:spcBef>
              <a:spcAft>
                <a:spcPts val="0"/>
              </a:spcAft>
              <a:buSzPts val="1100"/>
              <a:buFont typeface="Arial"/>
              <a:buNone/>
            </a:pPr>
            <a:r>
              <a:rPr b="0" i="0" lang="en" sz="1100" u="none" cap="none" strike="noStrike"/>
              <a:t>HAVING is similar to where clause but is used in conjunction with a GROUP BY (it eliminates groups)</a:t>
            </a:r>
            <a:endParaRPr/>
          </a:p>
          <a:p>
            <a:pPr indent="0" lvl="0" marL="0" marR="0" rtl="0" algn="l">
              <a:lnSpc>
                <a:spcPct val="100000"/>
              </a:lnSpc>
              <a:spcBef>
                <a:spcPts val="0"/>
              </a:spcBef>
              <a:spcAft>
                <a:spcPts val="0"/>
              </a:spcAft>
              <a:buSzPts val="1100"/>
              <a:buFont typeface="Arial"/>
              <a:buNone/>
            </a:pPr>
            <a:r>
              <a:rPr b="0" i="0" lang="en" sz="1100" u="none" cap="none" strike="noStrike"/>
              <a:t>WHERE eliminates rows</a:t>
            </a:r>
            <a:endParaRPr b="0" i="0" sz="1100" u="none" cap="none" strike="noStrike"/>
          </a:p>
          <a:p>
            <a:pPr indent="0" lvl="0" marL="0" marR="0" rtl="0" algn="l">
              <a:lnSpc>
                <a:spcPct val="100000"/>
              </a:lnSpc>
              <a:spcBef>
                <a:spcPts val="0"/>
              </a:spcBef>
              <a:spcAft>
                <a:spcPts val="0"/>
              </a:spcAft>
              <a:buSzPts val="1100"/>
              <a:buFont typeface="Arial"/>
              <a:buNone/>
            </a:pPr>
            <a:r>
              <a:t/>
            </a:r>
            <a:endParaRPr/>
          </a:p>
          <a:p>
            <a:pPr indent="0" lvl="0" marL="0" rtl="0" algn="l">
              <a:lnSpc>
                <a:spcPct val="115000"/>
              </a:lnSpc>
              <a:spcBef>
                <a:spcPts val="0"/>
              </a:spcBef>
              <a:spcAft>
                <a:spcPts val="0"/>
              </a:spcAft>
              <a:buSzPts val="1100"/>
              <a:buNone/>
            </a:pPr>
            <a:r>
              <a:t/>
            </a:r>
            <a:endParaRPr/>
          </a:p>
          <a:p>
            <a:pPr indent="0" lvl="0" marL="0" marR="0" rtl="0" algn="l">
              <a:lnSpc>
                <a:spcPct val="100000"/>
              </a:lnSpc>
              <a:spcBef>
                <a:spcPts val="0"/>
              </a:spcBef>
              <a:spcAft>
                <a:spcPts val="0"/>
              </a:spcAft>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But humans don’t think the same way a SQL interpreter would. Instead, I present to you the logical processing order for SQL. </a:t>
            </a:r>
            <a:endParaRPr/>
          </a:p>
          <a:p>
            <a:pPr indent="-298450" lvl="0" marL="457200" rtl="0" algn="l">
              <a:lnSpc>
                <a:spcPct val="100000"/>
              </a:lnSpc>
              <a:spcBef>
                <a:spcPts val="0"/>
              </a:spcBef>
              <a:spcAft>
                <a:spcPts val="0"/>
              </a:spcAft>
              <a:buSzPts val="1100"/>
              <a:buAutoNum type="arabicPeriod"/>
            </a:pPr>
            <a:r>
              <a:rPr lang="en"/>
              <a:t>When you’re given a query problem, the first thing you should ask it, “where” is this data stored? </a:t>
            </a:r>
            <a:r>
              <a:rPr b="1" lang="en"/>
              <a:t>From</a:t>
            </a:r>
            <a:r>
              <a:rPr lang="en"/>
              <a:t> specifies which table we are drawing from.</a:t>
            </a:r>
            <a:endParaRPr/>
          </a:p>
          <a:p>
            <a:pPr indent="-298450" lvl="0" marL="457200" rtl="0" algn="l">
              <a:lnSpc>
                <a:spcPct val="100000"/>
              </a:lnSpc>
              <a:spcBef>
                <a:spcPts val="0"/>
              </a:spcBef>
              <a:spcAft>
                <a:spcPts val="0"/>
              </a:spcAft>
              <a:buSzPts val="1100"/>
              <a:buAutoNum type="arabicPeriod"/>
            </a:pPr>
            <a:r>
              <a:rPr lang="en"/>
              <a:t>Secondly, what rows do we care about? </a:t>
            </a:r>
            <a:r>
              <a:rPr b="1" lang="en"/>
              <a:t>Where </a:t>
            </a:r>
            <a:r>
              <a:rPr lang="en"/>
              <a:t>will take in a boolean predicate and return only the rows that meet the predicate condition. </a:t>
            </a:r>
            <a:endParaRPr/>
          </a:p>
          <a:p>
            <a:pPr indent="-298450" lvl="0" marL="457200" rtl="0" algn="l">
              <a:lnSpc>
                <a:spcPct val="100000"/>
              </a:lnSpc>
              <a:spcBef>
                <a:spcPts val="0"/>
              </a:spcBef>
              <a:spcAft>
                <a:spcPts val="0"/>
              </a:spcAft>
              <a:buSzPts val="1100"/>
              <a:buAutoNum type="arabicPeriod"/>
            </a:pPr>
            <a:r>
              <a:rPr lang="en"/>
              <a:t>Next, are we grouping any rows? </a:t>
            </a:r>
            <a:r>
              <a:rPr b="1" lang="en"/>
              <a:t>Group by</a:t>
            </a:r>
            <a:r>
              <a:rPr lang="en"/>
              <a:t> will take in a list of columns and group rows by the value of those columns. </a:t>
            </a:r>
            <a:endParaRPr/>
          </a:p>
          <a:p>
            <a:pPr indent="-298450" lvl="0" marL="457200" rtl="0" algn="l">
              <a:lnSpc>
                <a:spcPct val="100000"/>
              </a:lnSpc>
              <a:spcBef>
                <a:spcPts val="0"/>
              </a:spcBef>
              <a:spcAft>
                <a:spcPts val="0"/>
              </a:spcAft>
              <a:buSzPts val="1100"/>
              <a:buAutoNum type="arabicPeriod"/>
            </a:pPr>
            <a:r>
              <a:rPr lang="en"/>
              <a:t>Fourth, what groups do we care about? </a:t>
            </a:r>
            <a:r>
              <a:rPr b="1" lang="en"/>
              <a:t>Having </a:t>
            </a:r>
            <a:r>
              <a:rPr lang="en"/>
              <a:t>will take in a boolean predicate and return only the groups that meet the predicate condition. </a:t>
            </a:r>
            <a:endParaRPr/>
          </a:p>
          <a:p>
            <a:pPr indent="-298450" lvl="0" marL="457200" rtl="0" algn="l">
              <a:lnSpc>
                <a:spcPct val="100000"/>
              </a:lnSpc>
              <a:spcBef>
                <a:spcPts val="0"/>
              </a:spcBef>
              <a:spcAft>
                <a:spcPts val="0"/>
              </a:spcAft>
              <a:buSzPts val="1100"/>
              <a:buAutoNum type="arabicPeriod"/>
            </a:pPr>
            <a:r>
              <a:rPr lang="en"/>
              <a:t>Fifth, we what columns do we care about? </a:t>
            </a:r>
            <a:r>
              <a:rPr b="1" lang="en"/>
              <a:t>Select</a:t>
            </a:r>
            <a:r>
              <a:rPr lang="en"/>
              <a:t> will take in a column list and return only the columns in that list. We can also use `</a:t>
            </a:r>
            <a:r>
              <a:rPr b="1" lang="en"/>
              <a:t>distinct</a:t>
            </a:r>
            <a:r>
              <a:rPr lang="en"/>
              <a:t>` to filter out duplicates. </a:t>
            </a:r>
            <a:endParaRPr/>
          </a:p>
          <a:p>
            <a:pPr indent="-298450" lvl="0" marL="457200" rtl="0" algn="l">
              <a:lnSpc>
                <a:spcPct val="100000"/>
              </a:lnSpc>
              <a:spcBef>
                <a:spcPts val="0"/>
              </a:spcBef>
              <a:spcAft>
                <a:spcPts val="0"/>
              </a:spcAft>
              <a:buSzPts val="1100"/>
              <a:buAutoNum type="arabicPeriod"/>
            </a:pPr>
            <a:r>
              <a:rPr lang="en"/>
              <a:t>Next, we take a look at the resulting table and ask ourselves, is there any order we want our results in? </a:t>
            </a:r>
            <a:r>
              <a:rPr b="1" lang="en"/>
              <a:t>Order by </a:t>
            </a:r>
            <a:r>
              <a:rPr lang="en"/>
              <a:t>takes in a column list and orders the output by the value in those columns. You can specify whether to order in ascending mode or descending mode with ASC or DESC</a:t>
            </a:r>
            <a:endParaRPr/>
          </a:p>
          <a:p>
            <a:pPr indent="-298450" lvl="0" marL="457200" rtl="0" algn="l">
              <a:lnSpc>
                <a:spcPct val="100000"/>
              </a:lnSpc>
              <a:spcBef>
                <a:spcPts val="0"/>
              </a:spcBef>
              <a:spcAft>
                <a:spcPts val="0"/>
              </a:spcAft>
              <a:buSzPts val="1100"/>
              <a:buAutoNum type="arabicPeriod"/>
            </a:pPr>
            <a:r>
              <a:rPr lang="en"/>
              <a:t>Finally, how many rows do we care about? </a:t>
            </a:r>
            <a:r>
              <a:rPr b="1" lang="en"/>
              <a:t>Limit </a:t>
            </a:r>
            <a:r>
              <a:rPr lang="en"/>
              <a:t>takes in a number and outputs the number of rows off the top.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If there’s any takeaway you all can have from this topic on single-table SQL queries, it’s encapsulated in this slide. </a:t>
            </a:r>
            <a:endParaRPr/>
          </a:p>
          <a:p>
            <a:pPr indent="-298450" lvl="0" marL="457200" rtl="0" algn="l">
              <a:lnSpc>
                <a:spcPct val="100000"/>
              </a:lnSpc>
              <a:spcBef>
                <a:spcPts val="0"/>
              </a:spcBef>
              <a:spcAft>
                <a:spcPts val="0"/>
              </a:spcAft>
              <a:buSzPts val="1100"/>
              <a:buChar char="-"/>
            </a:pPr>
            <a:r>
              <a:rPr lang="en"/>
              <a:t>Anytime you’re given a SQL problem, this is my recommended way of approaching it! </a:t>
            </a:r>
            <a:endParaRPr/>
          </a:p>
          <a:p>
            <a:pPr indent="-298450" lvl="0" marL="457200" rtl="0" algn="l">
              <a:lnSpc>
                <a:spcPct val="100000"/>
              </a:lnSpc>
              <a:spcBef>
                <a:spcPts val="0"/>
              </a:spcBef>
              <a:spcAft>
                <a:spcPts val="0"/>
              </a:spcAft>
              <a:buSzPts val="1100"/>
              <a:buChar char="-"/>
            </a:pPr>
            <a:r>
              <a:rPr lang="en"/>
              <a:t>If you’re ever unsure of whether a query is legal or not, write down the states of the table changing in this order.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There are four types of joins that you’ll most frequently see in this class. </a:t>
            </a:r>
            <a:endParaRPr/>
          </a:p>
          <a:p>
            <a:pPr indent="-298450" lvl="0" marL="457200" rtl="0" algn="l">
              <a:lnSpc>
                <a:spcPct val="100000"/>
              </a:lnSpc>
              <a:spcBef>
                <a:spcPts val="0"/>
              </a:spcBef>
              <a:spcAft>
                <a:spcPts val="0"/>
              </a:spcAft>
              <a:buSzPts val="1100"/>
              <a:buChar char="-"/>
            </a:pPr>
            <a:r>
              <a:rPr lang="en"/>
              <a:t>Inner join, left join, right join, and full join </a:t>
            </a:r>
            <a:endParaRPr/>
          </a:p>
          <a:p>
            <a:pPr indent="-298450" lvl="0" marL="457200" rtl="0" algn="l">
              <a:lnSpc>
                <a:spcPct val="100000"/>
              </a:lnSpc>
              <a:spcBef>
                <a:spcPts val="0"/>
              </a:spcBef>
              <a:spcAft>
                <a:spcPts val="0"/>
              </a:spcAft>
              <a:buSzPts val="1100"/>
              <a:buChar char="-"/>
            </a:pPr>
            <a:r>
              <a:rPr lang="en"/>
              <a:t>In any join query, you will have two components</a:t>
            </a:r>
            <a:endParaRPr/>
          </a:p>
          <a:p>
            <a:pPr indent="-298450" lvl="1" marL="914400" rtl="0" algn="l">
              <a:lnSpc>
                <a:spcPct val="100000"/>
              </a:lnSpc>
              <a:spcBef>
                <a:spcPts val="0"/>
              </a:spcBef>
              <a:spcAft>
                <a:spcPts val="0"/>
              </a:spcAft>
              <a:buSzPts val="1100"/>
              <a:buChar char="-"/>
            </a:pPr>
            <a:r>
              <a:rPr lang="en"/>
              <a:t>First, specify the type of join</a:t>
            </a:r>
            <a:endParaRPr/>
          </a:p>
          <a:p>
            <a:pPr indent="-298450" lvl="1" marL="914400" rtl="0" algn="l">
              <a:lnSpc>
                <a:spcPct val="100000"/>
              </a:lnSpc>
              <a:spcBef>
                <a:spcPts val="0"/>
              </a:spcBef>
              <a:spcAft>
                <a:spcPts val="0"/>
              </a:spcAft>
              <a:buSzPts val="1100"/>
              <a:buChar char="-"/>
            </a:pPr>
            <a:r>
              <a:rPr lang="en"/>
              <a:t>Second, specify the join condition, which specifies which columns from each table we want to join on</a:t>
            </a:r>
            <a:endParaRPr/>
          </a:p>
          <a:p>
            <a:pPr indent="-298450" lvl="0" marL="457200" rtl="0" algn="l">
              <a:lnSpc>
                <a:spcPct val="100000"/>
              </a:lnSpc>
              <a:spcBef>
                <a:spcPts val="0"/>
              </a:spcBef>
              <a:spcAft>
                <a:spcPts val="0"/>
              </a:spcAft>
              <a:buSzPts val="1100"/>
              <a:buChar char="-"/>
            </a:pPr>
            <a:r>
              <a:rPr lang="en"/>
              <a:t>These venn diagrams illustrate how the joins work from an abstract perspective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Some additional points</a:t>
            </a:r>
            <a:endParaRPr/>
          </a:p>
          <a:p>
            <a:pPr indent="-298450" lvl="0" marL="457200" rtl="0" algn="l">
              <a:lnSpc>
                <a:spcPct val="100000"/>
              </a:lnSpc>
              <a:spcBef>
                <a:spcPts val="0"/>
              </a:spcBef>
              <a:spcAft>
                <a:spcPts val="0"/>
              </a:spcAft>
              <a:buSzPts val="1100"/>
              <a:buChar char="-"/>
            </a:pPr>
            <a:r>
              <a:rPr lang="en"/>
              <a:t>By default, SQL uses inner join, which is equivalent to joining two tables and matching up their Ids. </a:t>
            </a:r>
            <a:endParaRPr/>
          </a:p>
          <a:p>
            <a:pPr indent="-298450" lvl="0" marL="457200" rtl="0" algn="l">
              <a:lnSpc>
                <a:spcPct val="100000"/>
              </a:lnSpc>
              <a:spcBef>
                <a:spcPts val="0"/>
              </a:spcBef>
              <a:spcAft>
                <a:spcPts val="0"/>
              </a:spcAft>
              <a:buSzPts val="1100"/>
              <a:buChar char="-"/>
            </a:pPr>
            <a:r>
              <a:rPr lang="en"/>
              <a:t>Null is used to fill in the entries with no matching data points. </a:t>
            </a:r>
            <a:endParaRPr/>
          </a:p>
          <a:p>
            <a:pPr indent="-298450" lvl="1" marL="914400" rtl="0" algn="l">
              <a:lnSpc>
                <a:spcPct val="100000"/>
              </a:lnSpc>
              <a:spcBef>
                <a:spcPts val="0"/>
              </a:spcBef>
              <a:spcAft>
                <a:spcPts val="0"/>
              </a:spcAft>
              <a:buSzPts val="1100"/>
              <a:buChar char="-"/>
            </a:pPr>
            <a:r>
              <a:rPr lang="en"/>
              <a:t>Inner join is the only join that wouldn’t have any null values by definition, since the results must match on both sides. </a:t>
            </a:r>
            <a:endParaRPr/>
          </a:p>
          <a:p>
            <a:pPr indent="-298450" lvl="0" marL="457200" rtl="0" algn="l">
              <a:lnSpc>
                <a:spcPct val="100000"/>
              </a:lnSpc>
              <a:spcBef>
                <a:spcPts val="0"/>
              </a:spcBef>
              <a:spcAft>
                <a:spcPts val="0"/>
              </a:spcAft>
              <a:buSzPts val="1100"/>
              <a:buChar char="-"/>
            </a:pPr>
            <a:r>
              <a:rPr lang="en"/>
              <a:t>If there is no join condition, SQL performs a cartesian product</a:t>
            </a:r>
            <a:endParaRPr/>
          </a:p>
          <a:p>
            <a:pPr indent="-298450" lvl="1" marL="914400" rtl="0" algn="l">
              <a:lnSpc>
                <a:spcPct val="100000"/>
              </a:lnSpc>
              <a:spcBef>
                <a:spcPts val="0"/>
              </a:spcBef>
              <a:spcAft>
                <a:spcPts val="0"/>
              </a:spcAft>
              <a:buSzPts val="1100"/>
              <a:buChar char="-"/>
            </a:pPr>
            <a:r>
              <a:rPr lang="en"/>
              <a:t>Cartesian product is all possible pairs of rows, where each pair has one row from the first set and one row from the second set</a:t>
            </a:r>
            <a:endParaRPr/>
          </a:p>
          <a:p>
            <a:pPr indent="0" lvl="0" marL="0" rtl="0" algn="l">
              <a:lnSpc>
                <a:spcPct val="100000"/>
              </a:lnSpc>
              <a:spcBef>
                <a:spcPts val="0"/>
              </a:spcBef>
              <a:spcAft>
                <a:spcPts val="0"/>
              </a:spcAft>
              <a:buSzPts val="1100"/>
              <a:buNone/>
            </a:pPr>
            <a:r>
              <a:t/>
            </a:r>
            <a:endParaRPr sz="1400">
              <a:solidFill>
                <a:schemeClr val="dk1"/>
              </a:solidFill>
              <a:latin typeface="Lato"/>
              <a:ea typeface="Lato"/>
              <a:cs typeface="Lato"/>
              <a:sym typeface="La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You can use `LIKE` to search for perfect string matches! </a:t>
            </a:r>
            <a:endParaRPr/>
          </a:p>
          <a:p>
            <a:pPr indent="-298450" lvl="0" marL="457200" rtl="0" algn="l">
              <a:lnSpc>
                <a:spcPct val="100000"/>
              </a:lnSpc>
              <a:spcBef>
                <a:spcPts val="0"/>
              </a:spcBef>
              <a:spcAft>
                <a:spcPts val="0"/>
              </a:spcAft>
              <a:buSzPts val="1100"/>
              <a:buChar char="-"/>
            </a:pPr>
            <a:r>
              <a:rPr lang="en"/>
              <a:t>The underscore is a wildcard character</a:t>
            </a:r>
            <a:endParaRPr/>
          </a:p>
          <a:p>
            <a:pPr indent="-298450" lvl="0" marL="457200" rtl="0" algn="l">
              <a:lnSpc>
                <a:spcPct val="100000"/>
              </a:lnSpc>
              <a:spcBef>
                <a:spcPts val="0"/>
              </a:spcBef>
              <a:spcAft>
                <a:spcPts val="0"/>
              </a:spcAft>
              <a:buSzPts val="1100"/>
              <a:buChar char="-"/>
            </a:pPr>
            <a:r>
              <a:rPr lang="en"/>
              <a:t>The percent sign asks for zero, one, or more of any wildcard character</a:t>
            </a:r>
            <a:endParaRPr/>
          </a:p>
          <a:p>
            <a:pPr indent="-298450" lvl="0" marL="457200" rtl="0" algn="l">
              <a:lnSpc>
                <a:spcPct val="100000"/>
              </a:lnSpc>
              <a:spcBef>
                <a:spcPts val="0"/>
              </a:spcBef>
              <a:spcAft>
                <a:spcPts val="0"/>
              </a:spcAft>
              <a:buSzPts val="1100"/>
              <a:buChar char="-"/>
            </a:pPr>
            <a:r>
              <a:rPr lang="en"/>
              <a:t>Here are some examples:</a:t>
            </a:r>
            <a:endParaRPr/>
          </a:p>
          <a:p>
            <a:pPr indent="-298450" lvl="1" marL="914400" rtl="0" algn="l">
              <a:lnSpc>
                <a:spcPct val="100000"/>
              </a:lnSpc>
              <a:spcBef>
                <a:spcPts val="0"/>
              </a:spcBef>
              <a:spcAft>
                <a:spcPts val="0"/>
              </a:spcAft>
              <a:buSzPts val="1100"/>
              <a:buChar char="-"/>
            </a:pPr>
            <a:r>
              <a:rPr lang="en"/>
              <a:t>LIKE `z%` means the string starts `z` and can be any length</a:t>
            </a:r>
            <a:endParaRPr/>
          </a:p>
          <a:p>
            <a:pPr indent="-298450" lvl="1" marL="914400" rtl="0" algn="l">
              <a:lnSpc>
                <a:spcPct val="100000"/>
              </a:lnSpc>
              <a:spcBef>
                <a:spcPts val="0"/>
              </a:spcBef>
              <a:spcAft>
                <a:spcPts val="0"/>
              </a:spcAft>
              <a:buSzPts val="1100"/>
              <a:buChar char="-"/>
            </a:pPr>
            <a:r>
              <a:rPr lang="en"/>
              <a:t>LIKE `z_` means the string start with `z` and must be of length 2</a:t>
            </a:r>
            <a:endParaRPr/>
          </a:p>
          <a:p>
            <a:pPr indent="-298450" lvl="1" marL="914400" rtl="0" algn="l">
              <a:lnSpc>
                <a:spcPct val="100000"/>
              </a:lnSpc>
              <a:spcBef>
                <a:spcPts val="0"/>
              </a:spcBef>
              <a:spcAft>
                <a:spcPts val="0"/>
              </a:spcAft>
              <a:buSzPts val="1100"/>
              <a:buChar char="-"/>
            </a:pPr>
            <a:r>
              <a:rPr lang="en"/>
              <a:t>LIKE `_z%` means the string’s second letter is z.</a:t>
            </a:r>
            <a:endParaRPr/>
          </a:p>
          <a:p>
            <a:pPr indent="0" lvl="0" marL="457200" rtl="0" algn="l">
              <a:lnSpc>
                <a:spcPct val="100000"/>
              </a:lnSpc>
              <a:spcBef>
                <a:spcPts val="0"/>
              </a:spcBef>
              <a:spcAft>
                <a:spcPts val="0"/>
              </a:spcAft>
              <a:buSzPts val="1100"/>
              <a:buNone/>
            </a:pPr>
            <a:r>
              <a:t/>
            </a:r>
            <a:endParaRPr/>
          </a:p>
          <a:p>
            <a:pPr indent="-298450" lvl="0" marL="457200" rtl="0" algn="l">
              <a:lnSpc>
                <a:spcPct val="100000"/>
              </a:lnSpc>
              <a:spcBef>
                <a:spcPts val="0"/>
              </a:spcBef>
              <a:spcAft>
                <a:spcPts val="0"/>
              </a:spcAft>
              <a:buSzPts val="1100"/>
              <a:buChar char="-"/>
            </a:pPr>
            <a:r>
              <a:rPr lang="en"/>
              <a:t>You can also use `~` for regex, but this isn’t compatible with project 1 and we don’t test it heavily, so I won’t go over it.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u="sng">
                <a:solidFill>
                  <a:schemeClr val="hlink"/>
                </a:solidFill>
                <a:hlinkClick r:id="rId2"/>
              </a:rPr>
              <a:t>http://sqlfiddle.com/#!15/879d1/1</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If you attended the first week of discussion or went to lectures during the first week, most of that should’ve been review. Here are a couple points that may have not been emphasized now but will sometimes occur in exams</a:t>
            </a:r>
            <a:endParaRPr/>
          </a:p>
          <a:p>
            <a:pPr indent="-298450" lvl="0" marL="457200" rtl="0" algn="l">
              <a:lnSpc>
                <a:spcPct val="100000"/>
              </a:lnSpc>
              <a:spcBef>
                <a:spcPts val="0"/>
              </a:spcBef>
              <a:spcAft>
                <a:spcPts val="0"/>
              </a:spcAft>
              <a:buSzPts val="1100"/>
              <a:buChar char="-"/>
            </a:pPr>
            <a:r>
              <a:rPr lang="en"/>
              <a:t>First, we have sets/</a:t>
            </a:r>
            <a:endParaRPr/>
          </a:p>
          <a:p>
            <a:pPr indent="-298450" lvl="1" marL="914400" rtl="0" algn="l">
              <a:lnSpc>
                <a:spcPct val="100000"/>
              </a:lnSpc>
              <a:spcBef>
                <a:spcPts val="0"/>
              </a:spcBef>
              <a:spcAft>
                <a:spcPts val="0"/>
              </a:spcAft>
              <a:buSzPts val="1100"/>
              <a:buChar char="-"/>
            </a:pPr>
            <a:r>
              <a:rPr lang="en"/>
              <a:t>A union is all items in either set, and intersection matches items in both sets</a:t>
            </a:r>
            <a:endParaRPr/>
          </a:p>
          <a:p>
            <a:pPr indent="-298450" lvl="1" marL="914400" rtl="0" algn="l">
              <a:lnSpc>
                <a:spcPct val="100000"/>
              </a:lnSpc>
              <a:spcBef>
                <a:spcPts val="0"/>
              </a:spcBef>
              <a:spcAft>
                <a:spcPts val="0"/>
              </a:spcAft>
              <a:buSzPts val="1100"/>
              <a:buChar char="-"/>
            </a:pPr>
            <a:r>
              <a:rPr lang="en"/>
              <a:t>First point, if you want to include duplicates in your answer, you must include the ALL keyword (like union all or intersect all)</a:t>
            </a:r>
            <a:endParaRPr/>
          </a:p>
          <a:p>
            <a:pPr indent="-298450" lvl="1" marL="914400" rtl="0" algn="l">
              <a:lnSpc>
                <a:spcPct val="100000"/>
              </a:lnSpc>
              <a:spcBef>
                <a:spcPts val="0"/>
              </a:spcBef>
              <a:spcAft>
                <a:spcPts val="0"/>
              </a:spcAft>
              <a:buSzPts val="1100"/>
              <a:buChar char="-"/>
            </a:pPr>
            <a:r>
              <a:rPr lang="en"/>
              <a:t>The UNION or INTERSECTION keywords are typically used between two different queries. For example, we may union two queries with select blank from table 1 union select blank from table 2</a:t>
            </a:r>
            <a:endParaRPr/>
          </a:p>
          <a:p>
            <a:pPr indent="-298450" lvl="0" marL="457200" rtl="0" algn="l">
              <a:lnSpc>
                <a:spcPct val="100000"/>
              </a:lnSpc>
              <a:spcBef>
                <a:spcPts val="0"/>
              </a:spcBef>
              <a:spcAft>
                <a:spcPts val="0"/>
              </a:spcAft>
              <a:buSzPts val="1100"/>
              <a:buChar char="-"/>
            </a:pPr>
            <a:r>
              <a:rPr lang="en"/>
              <a:t>Next we have correlated subqueries!</a:t>
            </a:r>
            <a:endParaRPr/>
          </a:p>
          <a:p>
            <a:pPr indent="-298450" lvl="1" marL="914400" rtl="0" algn="l">
              <a:lnSpc>
                <a:spcPct val="100000"/>
              </a:lnSpc>
              <a:spcBef>
                <a:spcPts val="0"/>
              </a:spcBef>
              <a:spcAft>
                <a:spcPts val="0"/>
              </a:spcAft>
              <a:buSzPts val="1100"/>
              <a:buChar char="-"/>
            </a:pPr>
            <a:r>
              <a:rPr lang="en"/>
              <a:t>A subquery depends on values from the outer query</a:t>
            </a:r>
            <a:endParaRPr/>
          </a:p>
          <a:p>
            <a:pPr indent="-298450" lvl="1" marL="914400" rtl="0" algn="l">
              <a:lnSpc>
                <a:spcPct val="100000"/>
              </a:lnSpc>
              <a:spcBef>
                <a:spcPts val="0"/>
              </a:spcBef>
              <a:spcAft>
                <a:spcPts val="0"/>
              </a:spcAft>
              <a:buSzPts val="1100"/>
              <a:buChar char="-"/>
            </a:pPr>
            <a:r>
              <a:rPr lang="en"/>
              <a:t>An example is if we select name from sailors where the row exists in the following subquery</a:t>
            </a:r>
            <a:endParaRPr/>
          </a:p>
          <a:p>
            <a:pPr indent="-298450" lvl="2" marL="1371600" rtl="0" algn="l">
              <a:lnSpc>
                <a:spcPct val="100000"/>
              </a:lnSpc>
              <a:spcBef>
                <a:spcPts val="0"/>
              </a:spcBef>
              <a:spcAft>
                <a:spcPts val="0"/>
              </a:spcAft>
              <a:buSzPts val="1100"/>
              <a:buChar char="-"/>
            </a:pPr>
            <a:r>
              <a:rPr lang="en"/>
              <a:t>Select all from reserves where the boat ID is 102 and the sailor ID in Sailors matches the sailor ID in Reserves. </a:t>
            </a:r>
            <a:endParaRPr/>
          </a:p>
          <a:p>
            <a:pPr indent="-298450" lvl="2" marL="1371600" rtl="0" algn="l">
              <a:lnSpc>
                <a:spcPct val="100000"/>
              </a:lnSpc>
              <a:spcBef>
                <a:spcPts val="0"/>
              </a:spcBef>
              <a:spcAft>
                <a:spcPts val="0"/>
              </a:spcAft>
              <a:buSzPts val="1100"/>
              <a:buChar char="-"/>
            </a:pPr>
            <a:r>
              <a:rPr lang="en"/>
              <a:t>In this case, we are accessing the sailors table from the outer query to compute our subquery!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Next, here are some reminders for aggregations. </a:t>
            </a:r>
            <a:endParaRPr/>
          </a:p>
          <a:p>
            <a:pPr indent="-298450" lvl="0" marL="457200" rtl="0" algn="l">
              <a:lnSpc>
                <a:spcPct val="100000"/>
              </a:lnSpc>
              <a:spcBef>
                <a:spcPts val="0"/>
              </a:spcBef>
              <a:spcAft>
                <a:spcPts val="0"/>
              </a:spcAft>
              <a:buSzPts val="1100"/>
              <a:buChar char="-"/>
            </a:pPr>
            <a:r>
              <a:rPr lang="en"/>
              <a:t>An aggregation will take a group of values and squash them together in some way. An example is count, sum, and average. </a:t>
            </a:r>
            <a:endParaRPr/>
          </a:p>
          <a:p>
            <a:pPr indent="-298450" lvl="1" marL="914400" rtl="0" algn="l">
              <a:lnSpc>
                <a:spcPct val="100000"/>
              </a:lnSpc>
              <a:spcBef>
                <a:spcPts val="0"/>
              </a:spcBef>
              <a:spcAft>
                <a:spcPts val="0"/>
              </a:spcAft>
              <a:buSzPts val="1100"/>
              <a:buChar char="-"/>
            </a:pPr>
            <a:r>
              <a:rPr lang="en"/>
              <a:t>The key thing to remember is the SQL logical processing order. You can’t apply aggregations in a where clause, you have to wait until you’ve grouped! (can show the logical processing order if they are still confused) </a:t>
            </a:r>
            <a:endParaRPr/>
          </a:p>
          <a:p>
            <a:pPr indent="-298450" lvl="1" marL="914400" rtl="0" algn="l">
              <a:lnSpc>
                <a:spcPct val="100000"/>
              </a:lnSpc>
              <a:spcBef>
                <a:spcPts val="0"/>
              </a:spcBef>
              <a:spcAft>
                <a:spcPts val="0"/>
              </a:spcAft>
              <a:buSzPts val="1100"/>
              <a:buChar char="-"/>
            </a:pPr>
            <a:r>
              <a:rPr lang="en"/>
              <a:t>Null column values will be ignored by agg functions </a:t>
            </a:r>
            <a:endParaRPr/>
          </a:p>
          <a:p>
            <a:pPr indent="-298450" lvl="0" marL="457200" rtl="0" algn="l">
              <a:lnSpc>
                <a:spcPct val="100000"/>
              </a:lnSpc>
              <a:spcBef>
                <a:spcPts val="0"/>
              </a:spcBef>
              <a:spcAft>
                <a:spcPts val="0"/>
              </a:spcAft>
              <a:buSzPts val="1100"/>
              <a:buChar char="-"/>
            </a:pPr>
            <a:r>
              <a:rPr lang="en"/>
              <a:t>Next, HAVING filters out GROUPS, WHERE filters out ROWS. Thus, you shouldn’t ever use HAVING if you don’t have a GROUP BY. </a:t>
            </a:r>
            <a:endParaRPr/>
          </a:p>
          <a:p>
            <a:pPr indent="-298450" lvl="0" marL="457200" rtl="0" algn="l">
              <a:lnSpc>
                <a:spcPct val="100000"/>
              </a:lnSpc>
              <a:spcBef>
                <a:spcPts val="0"/>
              </a:spcBef>
              <a:spcAft>
                <a:spcPts val="0"/>
              </a:spcAft>
              <a:buSzPts val="1100"/>
              <a:buChar char="-"/>
            </a:pPr>
            <a:r>
              <a:rPr lang="en"/>
              <a:t>Finally, DISTINCT can remove all duplicate rows.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2"/>
          <p:cNvGrpSpPr/>
          <p:nvPr/>
        </p:nvGrpSpPr>
        <p:grpSpPr>
          <a:xfrm>
            <a:off x="830392" y="1191256"/>
            <a:ext cx="745763" cy="45826"/>
            <a:chOff x="4580561" y="2589004"/>
            <a:chExt cx="1064464" cy="25200"/>
          </a:xfrm>
        </p:grpSpPr>
        <p:sp>
          <p:nvSpPr>
            <p:cNvPr id="12" name="Google Shape;12;p2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p:txBody>
      </p:sp>
      <p:sp>
        <p:nvSpPr>
          <p:cNvPr id="15" name="Google Shape;15;p2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1"/>
          <p:cNvGrpSpPr/>
          <p:nvPr/>
        </p:nvGrpSpPr>
        <p:grpSpPr>
          <a:xfrm>
            <a:off x="830392" y="4169130"/>
            <a:ext cx="745763" cy="45826"/>
            <a:chOff x="4580561" y="2589004"/>
            <a:chExt cx="1064464" cy="25200"/>
          </a:xfrm>
        </p:grpSpPr>
        <p:sp>
          <p:nvSpPr>
            <p:cNvPr id="75" name="Google Shape;75;p3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1600"/>
              </a:spcBef>
              <a:spcAft>
                <a:spcPts val="0"/>
              </a:spcAft>
              <a:buClr>
                <a:schemeClr val="lt1"/>
              </a:buClr>
              <a:buSzPts val="1100"/>
              <a:buChar char="○"/>
              <a:defRPr>
                <a:solidFill>
                  <a:schemeClr val="lt1"/>
                </a:solidFill>
              </a:defRPr>
            </a:lvl2pPr>
            <a:lvl3pPr indent="-298450" lvl="2" marL="1371600" algn="l">
              <a:lnSpc>
                <a:spcPct val="115000"/>
              </a:lnSpc>
              <a:spcBef>
                <a:spcPts val="1600"/>
              </a:spcBef>
              <a:spcAft>
                <a:spcPts val="0"/>
              </a:spcAft>
              <a:buClr>
                <a:schemeClr val="lt1"/>
              </a:buClr>
              <a:buSzPts val="1100"/>
              <a:buChar char="■"/>
              <a:defRPr>
                <a:solidFill>
                  <a:schemeClr val="lt1"/>
                </a:solidFill>
              </a:defRPr>
            </a:lvl3pPr>
            <a:lvl4pPr indent="-298450" lvl="3" marL="1828800" algn="l">
              <a:lnSpc>
                <a:spcPct val="115000"/>
              </a:lnSpc>
              <a:spcBef>
                <a:spcPts val="1600"/>
              </a:spcBef>
              <a:spcAft>
                <a:spcPts val="0"/>
              </a:spcAft>
              <a:buClr>
                <a:schemeClr val="lt1"/>
              </a:buClr>
              <a:buSzPts val="1100"/>
              <a:buChar char="●"/>
              <a:defRPr>
                <a:solidFill>
                  <a:schemeClr val="lt1"/>
                </a:solidFill>
              </a:defRPr>
            </a:lvl4pPr>
            <a:lvl5pPr indent="-298450" lvl="4" marL="2286000" algn="l">
              <a:lnSpc>
                <a:spcPct val="115000"/>
              </a:lnSpc>
              <a:spcBef>
                <a:spcPts val="1600"/>
              </a:spcBef>
              <a:spcAft>
                <a:spcPts val="0"/>
              </a:spcAft>
              <a:buClr>
                <a:schemeClr val="lt1"/>
              </a:buClr>
              <a:buSzPts val="1100"/>
              <a:buChar char="○"/>
              <a:defRPr>
                <a:solidFill>
                  <a:schemeClr val="lt1"/>
                </a:solidFill>
              </a:defRPr>
            </a:lvl5pPr>
            <a:lvl6pPr indent="-298450" lvl="5" marL="2743200" algn="l">
              <a:lnSpc>
                <a:spcPct val="115000"/>
              </a:lnSpc>
              <a:spcBef>
                <a:spcPts val="1600"/>
              </a:spcBef>
              <a:spcAft>
                <a:spcPts val="0"/>
              </a:spcAft>
              <a:buClr>
                <a:schemeClr val="lt1"/>
              </a:buClr>
              <a:buSzPts val="1100"/>
              <a:buChar char="■"/>
              <a:defRPr>
                <a:solidFill>
                  <a:schemeClr val="lt1"/>
                </a:solidFill>
              </a:defRPr>
            </a:lvl6pPr>
            <a:lvl7pPr indent="-298450" lvl="6" marL="3200400" algn="l">
              <a:lnSpc>
                <a:spcPct val="115000"/>
              </a:lnSpc>
              <a:spcBef>
                <a:spcPts val="1600"/>
              </a:spcBef>
              <a:spcAft>
                <a:spcPts val="0"/>
              </a:spcAft>
              <a:buClr>
                <a:schemeClr val="lt1"/>
              </a:buClr>
              <a:buSzPts val="1100"/>
              <a:buChar char="●"/>
              <a:defRPr>
                <a:solidFill>
                  <a:schemeClr val="lt1"/>
                </a:solidFill>
              </a:defRPr>
            </a:lvl7pPr>
            <a:lvl8pPr indent="-298450" lvl="7" marL="3657600" algn="l">
              <a:lnSpc>
                <a:spcPct val="115000"/>
              </a:lnSpc>
              <a:spcBef>
                <a:spcPts val="1600"/>
              </a:spcBef>
              <a:spcAft>
                <a:spcPts val="0"/>
              </a:spcAft>
              <a:buClr>
                <a:schemeClr val="lt1"/>
              </a:buClr>
              <a:buSzPts val="1100"/>
              <a:buChar char="○"/>
              <a:defRPr>
                <a:solidFill>
                  <a:schemeClr val="lt1"/>
                </a:solidFill>
              </a:defRPr>
            </a:lvl8pPr>
            <a:lvl9pPr indent="-298450" lvl="8" marL="4114800" algn="l">
              <a:lnSpc>
                <a:spcPct val="115000"/>
              </a:lnSpc>
              <a:spcBef>
                <a:spcPts val="1600"/>
              </a:spcBef>
              <a:spcAft>
                <a:spcPts val="1600"/>
              </a:spcAft>
              <a:buClr>
                <a:schemeClr val="lt1"/>
              </a:buClr>
              <a:buSzPts val="1100"/>
              <a:buChar char="■"/>
              <a:defRPr>
                <a:solidFill>
                  <a:schemeClr val="lt1"/>
                </a:solidFill>
              </a:defRPr>
            </a:lvl9pPr>
          </a:lstStyle>
          <a:p/>
        </p:txBody>
      </p:sp>
      <p:sp>
        <p:nvSpPr>
          <p:cNvPr id="79" name="Google Shape;79;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7" name="Shape 17"/>
        <p:cNvGrpSpPr/>
        <p:nvPr/>
      </p:nvGrpSpPr>
      <p:grpSpPr>
        <a:xfrm>
          <a:off x="0" y="0"/>
          <a:ext cx="0" cy="0"/>
          <a:chOff x="0" y="0"/>
          <a:chExt cx="0" cy="0"/>
        </a:xfrm>
      </p:grpSpPr>
      <p:grpSp>
        <p:nvGrpSpPr>
          <p:cNvPr id="18" name="Google Shape;18;p23"/>
          <p:cNvGrpSpPr/>
          <p:nvPr/>
        </p:nvGrpSpPr>
        <p:grpSpPr>
          <a:xfrm>
            <a:off x="830392" y="4169130"/>
            <a:ext cx="745763" cy="45826"/>
            <a:chOff x="4580561" y="2589004"/>
            <a:chExt cx="1064464" cy="25200"/>
          </a:xfrm>
        </p:grpSpPr>
        <p:sp>
          <p:nvSpPr>
            <p:cNvPr id="19" name="Google Shape;19;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3"/>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2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2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24"/>
          <p:cNvGrpSpPr/>
          <p:nvPr/>
        </p:nvGrpSpPr>
        <p:grpSpPr>
          <a:xfrm>
            <a:off x="830392" y="1191256"/>
            <a:ext cx="745763" cy="45826"/>
            <a:chOff x="4580561" y="2589004"/>
            <a:chExt cx="1064464" cy="25200"/>
          </a:xfrm>
        </p:grpSpPr>
        <p:sp>
          <p:nvSpPr>
            <p:cNvPr id="26" name="Google Shape;26;p2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 name="Google Shape;28;p2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29" name="Google Shape;29;p2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0" name="Google Shape;30;p2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2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5"/>
          <p:cNvGrpSpPr/>
          <p:nvPr/>
        </p:nvGrpSpPr>
        <p:grpSpPr>
          <a:xfrm>
            <a:off x="830392" y="1191256"/>
            <a:ext cx="745763" cy="45826"/>
            <a:chOff x="4580561" y="2589004"/>
            <a:chExt cx="1064464" cy="25200"/>
          </a:xfrm>
        </p:grpSpPr>
        <p:sp>
          <p:nvSpPr>
            <p:cNvPr id="34" name="Google Shape;34;p2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37" name="Google Shape;37;p2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8" name="Google Shape;38;p2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39" name="Google Shape;39;p2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0" name="Shape 40"/>
        <p:cNvGrpSpPr/>
        <p:nvPr/>
      </p:nvGrpSpPr>
      <p:grpSpPr>
        <a:xfrm>
          <a:off x="0" y="0"/>
          <a:ext cx="0" cy="0"/>
          <a:chOff x="0" y="0"/>
          <a:chExt cx="0" cy="0"/>
        </a:xfrm>
      </p:grpSpPr>
      <p:grpSp>
        <p:nvGrpSpPr>
          <p:cNvPr id="41" name="Google Shape;41;p26"/>
          <p:cNvGrpSpPr/>
          <p:nvPr/>
        </p:nvGrpSpPr>
        <p:grpSpPr>
          <a:xfrm>
            <a:off x="830392" y="1191256"/>
            <a:ext cx="745763" cy="45826"/>
            <a:chOff x="4580561" y="2589004"/>
            <a:chExt cx="1064464" cy="25200"/>
          </a:xfrm>
        </p:grpSpPr>
        <p:sp>
          <p:nvSpPr>
            <p:cNvPr id="42" name="Google Shape;42;p2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26"/>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5" name="Google Shape;45;p2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2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 name="Google Shape;48;p27"/>
          <p:cNvGrpSpPr/>
          <p:nvPr/>
        </p:nvGrpSpPr>
        <p:grpSpPr>
          <a:xfrm>
            <a:off x="830392" y="1191256"/>
            <a:ext cx="745763" cy="45826"/>
            <a:chOff x="4580561" y="2589004"/>
            <a:chExt cx="1064464" cy="25200"/>
          </a:xfrm>
        </p:grpSpPr>
        <p:sp>
          <p:nvSpPr>
            <p:cNvPr id="49" name="Google Shape;49;p2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p27"/>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2" name="Google Shape;52;p2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2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 name="Google Shape;55;p28"/>
          <p:cNvGrpSpPr/>
          <p:nvPr/>
        </p:nvGrpSpPr>
        <p:grpSpPr>
          <a:xfrm>
            <a:off x="830392" y="1191256"/>
            <a:ext cx="745763" cy="45826"/>
            <a:chOff x="4580561" y="2589004"/>
            <a:chExt cx="1064464" cy="25200"/>
          </a:xfrm>
        </p:grpSpPr>
        <p:sp>
          <p:nvSpPr>
            <p:cNvPr id="56" name="Google Shape;56;p2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 name="Google Shape;58;p28"/>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59" name="Google Shape;59;p28"/>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0" name="Google Shape;60;p2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2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9"/>
          <p:cNvGrpSpPr/>
          <p:nvPr/>
        </p:nvGrpSpPr>
        <p:grpSpPr>
          <a:xfrm>
            <a:off x="830392" y="1191256"/>
            <a:ext cx="745763" cy="45826"/>
            <a:chOff x="4580561" y="2589004"/>
            <a:chExt cx="1064464" cy="25200"/>
          </a:xfrm>
        </p:grpSpPr>
        <p:sp>
          <p:nvSpPr>
            <p:cNvPr id="64" name="Google Shape;64;p2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2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p:txBody>
      </p:sp>
      <p:sp>
        <p:nvSpPr>
          <p:cNvPr id="67" name="Google Shape;67;p2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2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9" name="Google Shape;69;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72" name="Google Shape;72;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1pPr>
            <a:lvl2pPr lvl="1"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2pPr>
            <a:lvl3pPr lvl="2"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3pPr>
            <a:lvl4pPr lvl="3"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4pPr>
            <a:lvl5pPr lvl="4"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5pPr>
            <a:lvl6pPr lvl="5"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6pPr>
            <a:lvl7pPr lvl="6"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7pPr>
            <a:lvl8pPr lvl="7"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8pPr>
            <a:lvl9pPr lvl="8" marR="0" rtl="0" algn="l">
              <a:lnSpc>
                <a:spcPct val="100000"/>
              </a:lnSpc>
              <a:spcBef>
                <a:spcPts val="0"/>
              </a:spcBef>
              <a:spcAft>
                <a:spcPts val="0"/>
              </a:spcAft>
              <a:buClr>
                <a:srgbClr val="000000"/>
              </a:buClr>
              <a:buSzPts val="2800"/>
              <a:buFont typeface="Raleway"/>
              <a:buNone/>
              <a:defRPr b="1" i="0" sz="2800" u="none" cap="none" strike="noStrike">
                <a:solidFill>
                  <a:srgbClr val="000000"/>
                </a:solidFill>
                <a:latin typeface="Raleway"/>
                <a:ea typeface="Raleway"/>
                <a:cs typeface="Raleway"/>
                <a:sym typeface="Raleway"/>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160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1600"/>
              </a:spcBef>
              <a:spcAft>
                <a:spcPts val="160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8.png"/><Relationship Id="rId6"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cs186berkeley.net/attenda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200"/>
              <a:buNone/>
            </a:pPr>
            <a:r>
              <a:rPr lang="en" sz="4000"/>
              <a:t>CS W186 Exam Prep Section 1:</a:t>
            </a:r>
            <a:endParaRPr sz="4000"/>
          </a:p>
          <a:p>
            <a:pPr indent="0" lvl="0" marL="0" rtl="0" algn="l">
              <a:lnSpc>
                <a:spcPct val="100000"/>
              </a:lnSpc>
              <a:spcBef>
                <a:spcPts val="0"/>
              </a:spcBef>
              <a:spcAft>
                <a:spcPts val="0"/>
              </a:spcAft>
              <a:buSzPts val="4200"/>
              <a:buNone/>
            </a:pPr>
            <a:r>
              <a:rPr lang="en" sz="3100"/>
              <a:t>SQL</a:t>
            </a:r>
            <a:endParaRPr sz="3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Question 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1a</a:t>
            </a:r>
            <a:endParaRPr/>
          </a:p>
        </p:txBody>
      </p:sp>
      <p:sp>
        <p:nvSpPr>
          <p:cNvPr id="147" name="Google Shape;147;p11"/>
          <p:cNvSpPr txBox="1"/>
          <p:nvPr/>
        </p:nvSpPr>
        <p:spPr>
          <a:xfrm>
            <a:off x="729450" y="2078875"/>
            <a:ext cx="57477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0" i="0" lang="en" sz="1300" u="none" cap="none" strike="noStrike">
                <a:solidFill>
                  <a:srgbClr val="595959"/>
                </a:solidFill>
                <a:latin typeface="Lato"/>
                <a:ea typeface="Lato"/>
                <a:cs typeface="Lato"/>
                <a:sym typeface="Lato"/>
              </a:rPr>
              <a:t>Return the </a:t>
            </a:r>
            <a:r>
              <a:rPr i="0" lang="en" sz="1300" u="none" cap="none" strike="noStrike">
                <a:solidFill>
                  <a:srgbClr val="595959"/>
                </a:solidFill>
                <a:latin typeface="Courier New"/>
                <a:ea typeface="Courier New"/>
                <a:cs typeface="Courier New"/>
                <a:sym typeface="Courier New"/>
              </a:rPr>
              <a:t>bid</a:t>
            </a:r>
            <a:r>
              <a:rPr b="0" i="0" lang="en" sz="1300" u="none" cap="none" strike="noStrike">
                <a:solidFill>
                  <a:srgbClr val="595959"/>
                </a:solidFill>
                <a:latin typeface="Lato"/>
                <a:ea typeface="Lato"/>
                <a:cs typeface="Lato"/>
                <a:sym typeface="Lato"/>
              </a:rPr>
              <a:t> and </a:t>
            </a:r>
            <a:r>
              <a:rPr i="0" lang="en" sz="1300" u="none" cap="none" strike="noStrike">
                <a:solidFill>
                  <a:srgbClr val="595959"/>
                </a:solidFill>
                <a:latin typeface="Courier New"/>
                <a:ea typeface="Courier New"/>
                <a:cs typeface="Courier New"/>
                <a:sym typeface="Courier New"/>
              </a:rPr>
              <a:t>genre</a:t>
            </a:r>
            <a:r>
              <a:rPr b="0" i="0" lang="en" sz="1300" u="none" cap="none" strike="noStrike">
                <a:solidFill>
                  <a:srgbClr val="595959"/>
                </a:solidFill>
                <a:latin typeface="Lato"/>
                <a:ea typeface="Lato"/>
                <a:cs typeface="Lato"/>
                <a:sym typeface="Lato"/>
              </a:rPr>
              <a:t> of each book that has ever been checked out. Remove any duplicate rows with the same </a:t>
            </a:r>
            <a:r>
              <a:rPr i="0" lang="en" sz="1300" u="none" cap="none" strike="noStrike">
                <a:solidFill>
                  <a:srgbClr val="595959"/>
                </a:solidFill>
                <a:latin typeface="Courier New"/>
                <a:ea typeface="Courier New"/>
                <a:cs typeface="Courier New"/>
                <a:sym typeface="Courier New"/>
              </a:rPr>
              <a:t>bid</a:t>
            </a:r>
            <a:r>
              <a:rPr b="0" i="0" lang="en" sz="1300" u="none" cap="none" strike="noStrike">
                <a:solidFill>
                  <a:srgbClr val="595959"/>
                </a:solidFill>
                <a:latin typeface="Lato"/>
                <a:ea typeface="Lato"/>
                <a:cs typeface="Lato"/>
                <a:sym typeface="Lato"/>
              </a:rPr>
              <a:t> and </a:t>
            </a:r>
            <a:r>
              <a:rPr i="0" lang="en" sz="1300" u="none" cap="none" strike="noStrike">
                <a:solidFill>
                  <a:srgbClr val="595959"/>
                </a:solidFill>
                <a:latin typeface="Courier New"/>
                <a:ea typeface="Courier New"/>
                <a:cs typeface="Courier New"/>
                <a:sym typeface="Courier New"/>
              </a:rPr>
              <a:t>genre</a:t>
            </a:r>
            <a:r>
              <a:rPr b="0" i="0" lang="en" sz="1300" u="none" cap="none" strike="noStrike">
                <a:solidFill>
                  <a:srgbClr val="595959"/>
                </a:solidFill>
                <a:latin typeface="Lato"/>
                <a:ea typeface="Lato"/>
                <a:cs typeface="Lato"/>
                <a:sym typeface="Lato"/>
              </a:rPr>
              <a:t>.</a:t>
            </a:r>
            <a:endParaRPr b="0" i="0" sz="1300" u="none" cap="none" strike="noStrike">
              <a:solidFill>
                <a:srgbClr val="595959"/>
              </a:solidFill>
              <a:latin typeface="Lato"/>
              <a:ea typeface="Lato"/>
              <a:cs typeface="Lato"/>
              <a:sym typeface="Lato"/>
            </a:endParaRPr>
          </a:p>
        </p:txBody>
      </p:sp>
      <p:pic>
        <p:nvPicPr>
          <p:cNvPr id="148" name="Google Shape;148;p11"/>
          <p:cNvPicPr preferRelativeResize="0"/>
          <p:nvPr/>
        </p:nvPicPr>
        <p:blipFill rotWithShape="1">
          <a:blip r:embed="rId3">
            <a:alphaModFix/>
          </a:blip>
          <a:srcRect b="0" l="0" r="0" t="0"/>
          <a:stretch/>
        </p:blipFill>
        <p:spPr>
          <a:xfrm>
            <a:off x="6681678" y="499675"/>
            <a:ext cx="2462325" cy="2729800"/>
          </a:xfrm>
          <a:prstGeom prst="rect">
            <a:avLst/>
          </a:prstGeom>
          <a:noFill/>
          <a:ln>
            <a:noFill/>
          </a:ln>
        </p:spPr>
      </p:pic>
      <p:grpSp>
        <p:nvGrpSpPr>
          <p:cNvPr id="149" name="Google Shape;149;p11"/>
          <p:cNvGrpSpPr/>
          <p:nvPr/>
        </p:nvGrpSpPr>
        <p:grpSpPr>
          <a:xfrm>
            <a:off x="778175" y="2875625"/>
            <a:ext cx="3855900" cy="2066025"/>
            <a:chOff x="778175" y="2875625"/>
            <a:chExt cx="3855900" cy="2066025"/>
          </a:xfrm>
        </p:grpSpPr>
        <p:sp>
          <p:nvSpPr>
            <p:cNvPr id="150" name="Google Shape;150;p11"/>
            <p:cNvSpPr txBox="1"/>
            <p:nvPr/>
          </p:nvSpPr>
          <p:spPr>
            <a:xfrm>
              <a:off x="778175" y="3923450"/>
              <a:ext cx="38559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b="0" i="0" lang="en" sz="1300" u="none" cap="none" strike="noStrike">
                  <a:solidFill>
                    <a:srgbClr val="FF0000"/>
                  </a:solidFill>
                  <a:latin typeface="Lato"/>
                  <a:ea typeface="Lato"/>
                  <a:cs typeface="Lato"/>
                  <a:sym typeface="Lato"/>
                </a:rPr>
                <a:t>Need to j</a:t>
              </a:r>
              <a:r>
                <a:rPr b="0" i="0" lang="en" sz="1300" u="none" cap="none" strike="noStrike">
                  <a:solidFill>
                    <a:srgbClr val="FF0000"/>
                  </a:solidFill>
                  <a:latin typeface="Lato"/>
                  <a:ea typeface="Lato"/>
                  <a:cs typeface="Lato"/>
                  <a:sym typeface="Lato"/>
                </a:rPr>
                <a:t>oin </a:t>
              </a:r>
              <a:r>
                <a:rPr b="1" i="0" lang="en" sz="1300" u="none" cap="none" strike="noStrike">
                  <a:solidFill>
                    <a:srgbClr val="FF0000"/>
                  </a:solidFill>
                  <a:latin typeface="Lato"/>
                  <a:ea typeface="Lato"/>
                  <a:cs typeface="Lato"/>
                  <a:sym typeface="Lato"/>
                </a:rPr>
                <a:t>Books</a:t>
              </a:r>
              <a:r>
                <a:rPr b="0" i="0" lang="en" sz="1300" u="none" cap="none" strike="noStrike">
                  <a:solidFill>
                    <a:srgbClr val="FF0000"/>
                  </a:solidFill>
                  <a:latin typeface="Lato"/>
                  <a:ea typeface="Lato"/>
                  <a:cs typeface="Lato"/>
                  <a:sym typeface="Lato"/>
                </a:rPr>
                <a:t> and </a:t>
              </a:r>
              <a:r>
                <a:rPr b="1" i="0" lang="en" sz="1300" u="none" cap="none" strike="noStrike">
                  <a:solidFill>
                    <a:srgbClr val="FF0000"/>
                  </a:solidFill>
                  <a:latin typeface="Lato"/>
                  <a:ea typeface="Lato"/>
                  <a:cs typeface="Lato"/>
                  <a:sym typeface="Lato"/>
                </a:rPr>
                <a:t>Checkouts</a:t>
              </a:r>
              <a:r>
                <a:rPr b="0" i="0" lang="en" sz="1300" u="none" cap="none" strike="noStrike">
                  <a:solidFill>
                    <a:srgbClr val="FF0000"/>
                  </a:solidFill>
                  <a:latin typeface="Lato"/>
                  <a:ea typeface="Lato"/>
                  <a:cs typeface="Lato"/>
                  <a:sym typeface="Lato"/>
                </a:rPr>
                <a:t> to get </a:t>
              </a:r>
              <a:r>
                <a:rPr i="0" lang="en" sz="1300" cap="none" strike="noStrike">
                  <a:solidFill>
                    <a:srgbClr val="FF0000"/>
                  </a:solidFill>
                  <a:latin typeface="Courier New"/>
                  <a:ea typeface="Courier New"/>
                  <a:cs typeface="Courier New"/>
                  <a:sym typeface="Courier New"/>
                </a:rPr>
                <a:t>genre</a:t>
              </a:r>
              <a:r>
                <a:rPr b="0" i="0" lang="en" sz="1300" u="none" cap="none" strike="noStrike">
                  <a:solidFill>
                    <a:srgbClr val="FF0000"/>
                  </a:solidFill>
                  <a:latin typeface="Lato"/>
                  <a:ea typeface="Lato"/>
                  <a:cs typeface="Lato"/>
                  <a:sym typeface="Lato"/>
                </a:rPr>
                <a:t> and the fact that a book is checked out</a:t>
              </a:r>
              <a:endParaRPr b="0" i="0" sz="13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300"/>
                <a:buFont typeface="Arial"/>
                <a:buNone/>
              </a:pPr>
              <a:r>
                <a:rPr i="0" lang="en" sz="1300" u="none" cap="none" strike="noStrike">
                  <a:solidFill>
                    <a:srgbClr val="FF0000"/>
                  </a:solidFill>
                  <a:latin typeface="Courier New"/>
                  <a:ea typeface="Courier New"/>
                  <a:cs typeface="Courier New"/>
                  <a:sym typeface="Courier New"/>
                </a:rPr>
                <a:t>INNER JOIN </a:t>
              </a:r>
              <a:r>
                <a:rPr b="0" i="0" lang="en" sz="1300" u="none" cap="none" strike="noStrike">
                  <a:solidFill>
                    <a:srgbClr val="FF0000"/>
                  </a:solidFill>
                  <a:latin typeface="Lato"/>
                  <a:ea typeface="Lato"/>
                  <a:cs typeface="Lato"/>
                  <a:sym typeface="Lato"/>
                </a:rPr>
                <a:t> would work as well!</a:t>
              </a:r>
              <a:endParaRPr b="0" i="0" sz="1300" u="none" cap="none" strike="noStrike">
                <a:solidFill>
                  <a:srgbClr val="FF0000"/>
                </a:solidFill>
                <a:latin typeface="Lato"/>
                <a:ea typeface="Lato"/>
                <a:cs typeface="Lato"/>
                <a:sym typeface="Lato"/>
              </a:endParaRPr>
            </a:p>
          </p:txBody>
        </p:sp>
        <p:pic>
          <p:nvPicPr>
            <p:cNvPr id="151" name="Google Shape;151;p11"/>
            <p:cNvPicPr preferRelativeResize="0"/>
            <p:nvPr/>
          </p:nvPicPr>
          <p:blipFill rotWithShape="1">
            <a:blip r:embed="rId4">
              <a:alphaModFix/>
            </a:blip>
            <a:srcRect b="0" l="0" r="0" t="0"/>
            <a:stretch/>
          </p:blipFill>
          <p:spPr>
            <a:xfrm>
              <a:off x="861396" y="2875625"/>
              <a:ext cx="3572174" cy="9724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1b</a:t>
            </a:r>
            <a:endParaRPr/>
          </a:p>
        </p:txBody>
      </p:sp>
      <p:sp>
        <p:nvSpPr>
          <p:cNvPr id="157" name="Google Shape;157;p12"/>
          <p:cNvSpPr txBox="1"/>
          <p:nvPr/>
        </p:nvSpPr>
        <p:spPr>
          <a:xfrm>
            <a:off x="729450" y="2078875"/>
            <a:ext cx="56982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0" i="0" lang="en" sz="1300" u="none" cap="none" strike="noStrike">
                <a:solidFill>
                  <a:srgbClr val="595959"/>
                </a:solidFill>
                <a:latin typeface="Lato"/>
                <a:ea typeface="Lato"/>
                <a:cs typeface="Lato"/>
                <a:sym typeface="Lato"/>
              </a:rPr>
              <a:t>Find all of the fantasy book titles that have been checked out and the date when they were checked out. Even if a book hasn’t been checked out, we still want to output the title (i.e. the row should look like </a:t>
            </a:r>
            <a:r>
              <a:rPr i="0" lang="en" sz="1300" u="none" cap="none" strike="noStrike">
                <a:solidFill>
                  <a:srgbClr val="595959"/>
                </a:solidFill>
                <a:latin typeface="Courier New"/>
                <a:ea typeface="Courier New"/>
                <a:cs typeface="Courier New"/>
                <a:sym typeface="Courier New"/>
              </a:rPr>
              <a:t>(title</a:t>
            </a:r>
            <a:r>
              <a:rPr b="0" i="0" lang="en" sz="1300" u="none" cap="none" strike="noStrike">
                <a:solidFill>
                  <a:srgbClr val="595959"/>
                </a:solidFill>
                <a:latin typeface="Lato"/>
                <a:ea typeface="Lato"/>
                <a:cs typeface="Lato"/>
                <a:sym typeface="Lato"/>
              </a:rPr>
              <a:t>,  </a:t>
            </a:r>
            <a:r>
              <a:rPr i="0" lang="en" sz="1300" u="none" cap="none" strike="noStrike">
                <a:solidFill>
                  <a:srgbClr val="595959"/>
                </a:solidFill>
                <a:latin typeface="Courier New"/>
                <a:ea typeface="Courier New"/>
                <a:cs typeface="Courier New"/>
                <a:sym typeface="Courier New"/>
              </a:rPr>
              <a:t>NULL)</a:t>
            </a:r>
            <a:r>
              <a:rPr b="0" i="0" lang="en" sz="1300" u="none" cap="none" strike="noStrike">
                <a:solidFill>
                  <a:srgbClr val="595959"/>
                </a:solidFill>
                <a:latin typeface="Lato"/>
                <a:ea typeface="Lato"/>
                <a:cs typeface="Lato"/>
                <a:sym typeface="Lato"/>
              </a:rPr>
              <a:t>).</a:t>
            </a:r>
            <a:endParaRPr b="0" i="0" sz="1300" u="none" cap="none" strike="noStrike">
              <a:solidFill>
                <a:srgbClr val="595959"/>
              </a:solidFill>
              <a:latin typeface="Lato"/>
              <a:ea typeface="Lato"/>
              <a:cs typeface="Lato"/>
              <a:sym typeface="Lato"/>
            </a:endParaRPr>
          </a:p>
        </p:txBody>
      </p:sp>
      <p:sp>
        <p:nvSpPr>
          <p:cNvPr id="158" name="Google Shape;158;p12"/>
          <p:cNvSpPr txBox="1"/>
          <p:nvPr/>
        </p:nvSpPr>
        <p:spPr>
          <a:xfrm>
            <a:off x="814975" y="2911725"/>
            <a:ext cx="38559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Wanting </a:t>
            </a:r>
            <a:r>
              <a:rPr b="1" i="0" lang="en" sz="1300" u="none" cap="none" strike="noStrike">
                <a:solidFill>
                  <a:srgbClr val="FF0000"/>
                </a:solidFill>
                <a:latin typeface="Courier New"/>
                <a:ea typeface="Courier New"/>
                <a:cs typeface="Courier New"/>
                <a:sym typeface="Courier New"/>
              </a:rPr>
              <a:t>NULL</a:t>
            </a:r>
            <a:r>
              <a:rPr b="0" i="0" lang="en" sz="1300" u="none" cap="none" strike="noStrike">
                <a:solidFill>
                  <a:srgbClr val="FF0000"/>
                </a:solidFill>
                <a:latin typeface="Lato"/>
                <a:ea typeface="Lato"/>
                <a:cs typeface="Lato"/>
                <a:sym typeface="Lato"/>
              </a:rPr>
              <a:t> in the output is a good sign of a </a:t>
            </a:r>
            <a:r>
              <a:rPr i="0" lang="en" sz="1300" u="none" cap="none" strike="noStrike">
                <a:solidFill>
                  <a:srgbClr val="FF0000"/>
                </a:solidFill>
                <a:latin typeface="Courier New"/>
                <a:ea typeface="Courier New"/>
                <a:cs typeface="Courier New"/>
                <a:sym typeface="Courier New"/>
              </a:rPr>
              <a:t>LEFT OUTER</a:t>
            </a:r>
            <a:r>
              <a:rPr b="0" i="0" lang="en" sz="1300" u="none" cap="none" strike="noStrike">
                <a:solidFill>
                  <a:srgbClr val="FF0000"/>
                </a:solidFill>
                <a:latin typeface="Lato"/>
                <a:ea typeface="Lato"/>
                <a:cs typeface="Lato"/>
                <a:sym typeface="Lato"/>
              </a:rPr>
              <a:t> or </a:t>
            </a:r>
            <a:r>
              <a:rPr i="0" lang="en" sz="1300" u="none" cap="none" strike="noStrike">
                <a:solidFill>
                  <a:srgbClr val="FF0000"/>
                </a:solidFill>
                <a:latin typeface="Courier New"/>
                <a:ea typeface="Courier New"/>
                <a:cs typeface="Courier New"/>
                <a:sym typeface="Courier New"/>
              </a:rPr>
              <a:t>RIGHT OUTER</a:t>
            </a:r>
            <a:r>
              <a:rPr b="0" i="0" lang="en" sz="1300" u="none" cap="none" strike="noStrike">
                <a:solidFill>
                  <a:srgbClr val="FF0000"/>
                </a:solidFill>
                <a:latin typeface="Lato"/>
                <a:ea typeface="Lato"/>
                <a:cs typeface="Lato"/>
                <a:sym typeface="Lato"/>
              </a:rPr>
              <a:t> join</a:t>
            </a:r>
            <a:endParaRPr b="0" i="0" sz="1300" u="none" cap="none" strike="noStrike">
              <a:solidFill>
                <a:srgbClr val="FF0000"/>
              </a:solidFill>
              <a:latin typeface="Lato"/>
              <a:ea typeface="Lato"/>
              <a:cs typeface="Lato"/>
              <a:sym typeface="Lato"/>
            </a:endParaRPr>
          </a:p>
        </p:txBody>
      </p:sp>
      <p:sp>
        <p:nvSpPr>
          <p:cNvPr id="159" name="Google Shape;159;p12"/>
          <p:cNvSpPr txBox="1"/>
          <p:nvPr/>
        </p:nvSpPr>
        <p:spPr>
          <a:xfrm>
            <a:off x="784575" y="4508325"/>
            <a:ext cx="3855900" cy="42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300"/>
              <a:buFont typeface="Arial"/>
              <a:buNone/>
            </a:pPr>
            <a:r>
              <a:rPr i="0" lang="en" sz="1300" u="none" cap="none" strike="noStrike">
                <a:solidFill>
                  <a:srgbClr val="FF0000"/>
                </a:solidFill>
                <a:latin typeface="Courier New"/>
                <a:ea typeface="Courier New"/>
                <a:cs typeface="Courier New"/>
                <a:sym typeface="Courier New"/>
              </a:rPr>
              <a:t>LEFT JOIN </a:t>
            </a:r>
            <a:r>
              <a:rPr b="0" i="0" lang="en" sz="1300" u="none" cap="none" strike="noStrike">
                <a:solidFill>
                  <a:srgbClr val="FF0000"/>
                </a:solidFill>
                <a:latin typeface="Lato"/>
                <a:ea typeface="Lato"/>
                <a:cs typeface="Lato"/>
                <a:sym typeface="Lato"/>
              </a:rPr>
              <a:t> to preserve all books</a:t>
            </a:r>
            <a:endParaRPr sz="1300">
              <a:solidFill>
                <a:srgbClr val="FF0000"/>
              </a:solidFill>
              <a:latin typeface="Lato"/>
              <a:ea typeface="Lato"/>
              <a:cs typeface="Lato"/>
              <a:sym typeface="Lato"/>
            </a:endParaRPr>
          </a:p>
          <a:p>
            <a:pPr indent="0" lvl="0" marL="0" marR="0" rtl="0" algn="l">
              <a:lnSpc>
                <a:spcPct val="115000"/>
              </a:lnSpc>
              <a:spcBef>
                <a:spcPts val="0"/>
              </a:spcBef>
              <a:spcAft>
                <a:spcPts val="0"/>
              </a:spcAft>
              <a:buClr>
                <a:srgbClr val="000000"/>
              </a:buClr>
              <a:buSzPts val="1300"/>
              <a:buFont typeface="Arial"/>
              <a:buNone/>
            </a:pPr>
            <a:r>
              <a:rPr lang="en" sz="1300">
                <a:solidFill>
                  <a:srgbClr val="FF0000"/>
                </a:solidFill>
                <a:latin typeface="Lato"/>
                <a:ea typeface="Lato"/>
                <a:cs typeface="Lato"/>
                <a:sym typeface="Lato"/>
              </a:rPr>
              <a:t>U</a:t>
            </a:r>
            <a:r>
              <a:rPr b="0" i="0" lang="en" sz="1300" u="none" cap="none" strike="noStrike">
                <a:solidFill>
                  <a:srgbClr val="FF0000"/>
                </a:solidFill>
                <a:latin typeface="Lato"/>
                <a:ea typeface="Lato"/>
                <a:cs typeface="Lato"/>
                <a:sym typeface="Lato"/>
              </a:rPr>
              <a:t>se </a:t>
            </a:r>
            <a:r>
              <a:rPr i="0" lang="en" sz="1300" u="none" cap="none" strike="noStrike">
                <a:solidFill>
                  <a:srgbClr val="FF0000"/>
                </a:solidFill>
                <a:latin typeface="Courier New"/>
                <a:ea typeface="Courier New"/>
                <a:cs typeface="Courier New"/>
                <a:sym typeface="Courier New"/>
              </a:rPr>
              <a:t>WHERE</a:t>
            </a:r>
            <a:r>
              <a:rPr b="0" i="0" lang="en" sz="1300" u="none" cap="none" strike="noStrike">
                <a:solidFill>
                  <a:srgbClr val="FF0000"/>
                </a:solidFill>
                <a:latin typeface="Lato"/>
                <a:ea typeface="Lato"/>
                <a:cs typeface="Lato"/>
                <a:sym typeface="Lato"/>
              </a:rPr>
              <a:t> to filter </a:t>
            </a:r>
            <a:r>
              <a:rPr i="0" lang="en" sz="1300" cap="none" strike="noStrike">
                <a:solidFill>
                  <a:srgbClr val="FF0000"/>
                </a:solidFill>
                <a:latin typeface="Courier New"/>
                <a:ea typeface="Courier New"/>
                <a:cs typeface="Courier New"/>
                <a:sym typeface="Courier New"/>
              </a:rPr>
              <a:t>genre</a:t>
            </a:r>
            <a:r>
              <a:rPr b="0" i="0" lang="en" sz="1300" u="none" cap="none" strike="noStrike">
                <a:solidFill>
                  <a:srgbClr val="FF0000"/>
                </a:solidFill>
                <a:latin typeface="Lato"/>
                <a:ea typeface="Lato"/>
                <a:cs typeface="Lato"/>
                <a:sym typeface="Lato"/>
              </a:rPr>
              <a:t> of the joined table</a:t>
            </a:r>
            <a:endParaRPr b="0" i="0" sz="1300" u="none" cap="none" strike="noStrike">
              <a:solidFill>
                <a:srgbClr val="FF0000"/>
              </a:solidFill>
              <a:latin typeface="Lato"/>
              <a:ea typeface="Lato"/>
              <a:cs typeface="Lato"/>
              <a:sym typeface="Lato"/>
            </a:endParaRPr>
          </a:p>
        </p:txBody>
      </p:sp>
      <p:pic>
        <p:nvPicPr>
          <p:cNvPr id="160" name="Google Shape;160;p12"/>
          <p:cNvPicPr preferRelativeResize="0"/>
          <p:nvPr/>
        </p:nvPicPr>
        <p:blipFill rotWithShape="1">
          <a:blip r:embed="rId3">
            <a:alphaModFix/>
          </a:blip>
          <a:srcRect b="0" l="0" r="0" t="0"/>
          <a:stretch/>
        </p:blipFill>
        <p:spPr>
          <a:xfrm>
            <a:off x="6681678" y="499675"/>
            <a:ext cx="2462325" cy="2729800"/>
          </a:xfrm>
          <a:prstGeom prst="rect">
            <a:avLst/>
          </a:prstGeom>
          <a:noFill/>
          <a:ln>
            <a:noFill/>
          </a:ln>
        </p:spPr>
      </p:pic>
      <p:pic>
        <p:nvPicPr>
          <p:cNvPr id="161" name="Google Shape;161;p12"/>
          <p:cNvPicPr preferRelativeResize="0"/>
          <p:nvPr/>
        </p:nvPicPr>
        <p:blipFill rotWithShape="1">
          <a:blip r:embed="rId4">
            <a:alphaModFix/>
          </a:blip>
          <a:srcRect b="0" l="0" r="0" t="0"/>
          <a:stretch/>
        </p:blipFill>
        <p:spPr>
          <a:xfrm>
            <a:off x="867300" y="3540450"/>
            <a:ext cx="5108750" cy="967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1c</a:t>
            </a:r>
            <a:endParaRPr/>
          </a:p>
        </p:txBody>
      </p:sp>
      <p:sp>
        <p:nvSpPr>
          <p:cNvPr id="167" name="Google Shape;167;p13"/>
          <p:cNvSpPr txBox="1"/>
          <p:nvPr/>
        </p:nvSpPr>
        <p:spPr>
          <a:xfrm>
            <a:off x="729450" y="2078875"/>
            <a:ext cx="56982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0" i="0" lang="en" sz="1300" u="none" cap="none" strike="noStrike">
                <a:solidFill>
                  <a:srgbClr val="595959"/>
                </a:solidFill>
                <a:latin typeface="Lato"/>
                <a:ea typeface="Lato"/>
                <a:cs typeface="Lato"/>
                <a:sym typeface="Lato"/>
              </a:rPr>
              <a:t>Select the name of the book that has been checked out the most times and the corresponding checked out count. You can assume that each book was checked out a unique number of times, and that the titles of the books are all unique</a:t>
            </a:r>
            <a:endParaRPr b="0" i="0" sz="1300" u="none" cap="none" strike="noStrike">
              <a:solidFill>
                <a:srgbClr val="595959"/>
              </a:solidFill>
              <a:latin typeface="Lato"/>
              <a:ea typeface="Lato"/>
              <a:cs typeface="Lato"/>
              <a:sym typeface="Lato"/>
            </a:endParaRPr>
          </a:p>
        </p:txBody>
      </p:sp>
      <p:grpSp>
        <p:nvGrpSpPr>
          <p:cNvPr id="168" name="Google Shape;168;p13"/>
          <p:cNvGrpSpPr/>
          <p:nvPr/>
        </p:nvGrpSpPr>
        <p:grpSpPr>
          <a:xfrm>
            <a:off x="738775" y="3064125"/>
            <a:ext cx="5914500" cy="1898399"/>
            <a:chOff x="738775" y="3064125"/>
            <a:chExt cx="5914500" cy="1898399"/>
          </a:xfrm>
        </p:grpSpPr>
        <p:sp>
          <p:nvSpPr>
            <p:cNvPr id="169" name="Google Shape;169;p13"/>
            <p:cNvSpPr txBox="1"/>
            <p:nvPr/>
          </p:nvSpPr>
          <p:spPr>
            <a:xfrm>
              <a:off x="738775" y="3064125"/>
              <a:ext cx="5914500" cy="58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0" i="0" lang="en" sz="1300" u="none" cap="none" strike="noStrike">
                  <a:solidFill>
                    <a:srgbClr val="FF0000"/>
                  </a:solidFill>
                  <a:latin typeface="Lato"/>
                  <a:ea typeface="Lato"/>
                  <a:cs typeface="Lato"/>
                  <a:sym typeface="Lato"/>
                </a:rPr>
                <a:t>Want </a:t>
              </a:r>
              <a:r>
                <a:rPr b="0" i="0" lang="en" sz="1300" u="sng" cap="none" strike="noStrike">
                  <a:solidFill>
                    <a:srgbClr val="FF0000"/>
                  </a:solidFill>
                  <a:latin typeface="Lato"/>
                  <a:ea typeface="Lato"/>
                  <a:cs typeface="Lato"/>
                  <a:sym typeface="Lato"/>
                </a:rPr>
                <a:t>title</a:t>
              </a:r>
              <a:r>
                <a:rPr b="0" i="0" lang="en" sz="1300" u="none" cap="none" strike="noStrike">
                  <a:solidFill>
                    <a:srgbClr val="FF0000"/>
                  </a:solidFill>
                  <a:latin typeface="Lato"/>
                  <a:ea typeface="Lato"/>
                  <a:cs typeface="Lato"/>
                  <a:sym typeface="Lato"/>
                </a:rPr>
                <a:t> from </a:t>
              </a:r>
              <a:r>
                <a:rPr b="1" i="0" lang="en" sz="1300" u="none" cap="none" strike="noStrike">
                  <a:solidFill>
                    <a:srgbClr val="FF0000"/>
                  </a:solidFill>
                  <a:latin typeface="Lato"/>
                  <a:ea typeface="Lato"/>
                  <a:cs typeface="Lato"/>
                  <a:sym typeface="Lato"/>
                </a:rPr>
                <a:t>Books</a:t>
              </a:r>
              <a:r>
                <a:rPr b="0" i="0" lang="en" sz="1300" u="none" cap="none" strike="noStrike">
                  <a:solidFill>
                    <a:srgbClr val="FF0000"/>
                  </a:solidFill>
                  <a:latin typeface="Lato"/>
                  <a:ea typeface="Lato"/>
                  <a:cs typeface="Lato"/>
                  <a:sym typeface="Lato"/>
                </a:rPr>
                <a:t> table, # of checked out from aggregating on </a:t>
              </a:r>
              <a:r>
                <a:rPr b="1" i="0" lang="en" sz="1300" u="none" cap="none" strike="noStrike">
                  <a:solidFill>
                    <a:srgbClr val="FF0000"/>
                  </a:solidFill>
                  <a:latin typeface="Lato"/>
                  <a:ea typeface="Lato"/>
                  <a:cs typeface="Lato"/>
                  <a:sym typeface="Lato"/>
                </a:rPr>
                <a:t>Checkouts. </a:t>
              </a:r>
              <a:r>
                <a:rPr b="0" i="0" lang="en" sz="1300" u="none" cap="none" strike="noStrike">
                  <a:solidFill>
                    <a:srgbClr val="FF0000"/>
                  </a:solidFill>
                  <a:latin typeface="Lato"/>
                  <a:ea typeface="Lato"/>
                  <a:cs typeface="Lato"/>
                  <a:sym typeface="Lato"/>
                </a:rPr>
                <a:t>Group by </a:t>
              </a:r>
              <a:r>
                <a:rPr b="0" i="0" lang="en" sz="1300" u="sng" cap="none" strike="noStrike">
                  <a:solidFill>
                    <a:srgbClr val="FF0000"/>
                  </a:solidFill>
                  <a:latin typeface="Lato"/>
                  <a:ea typeface="Lato"/>
                  <a:cs typeface="Lato"/>
                  <a:sym typeface="Lato"/>
                </a:rPr>
                <a:t>title</a:t>
              </a:r>
              <a:r>
                <a:rPr b="0" i="0" lang="en" sz="1300" u="none" cap="none" strike="noStrike">
                  <a:solidFill>
                    <a:srgbClr val="FF0000"/>
                  </a:solidFill>
                  <a:latin typeface="Lato"/>
                  <a:ea typeface="Lato"/>
                  <a:cs typeface="Lato"/>
                  <a:sym typeface="Lato"/>
                </a:rPr>
                <a:t>, not </a:t>
              </a:r>
              <a:r>
                <a:rPr b="0" i="0" lang="en" sz="1300" u="sng" cap="none" strike="noStrike">
                  <a:solidFill>
                    <a:srgbClr val="FF0000"/>
                  </a:solidFill>
                  <a:latin typeface="Lato"/>
                  <a:ea typeface="Lato"/>
                  <a:cs typeface="Lato"/>
                  <a:sym typeface="Lato"/>
                </a:rPr>
                <a:t>bid</a:t>
              </a:r>
              <a:r>
                <a:rPr b="0" i="0" lang="en" sz="1300" u="none" cap="none" strike="noStrike">
                  <a:solidFill>
                    <a:srgbClr val="FF0000"/>
                  </a:solidFill>
                  <a:latin typeface="Lato"/>
                  <a:ea typeface="Lato"/>
                  <a:cs typeface="Lato"/>
                  <a:sym typeface="Lato"/>
                </a:rPr>
                <a:t> --- </a:t>
              </a:r>
              <a:r>
                <a:rPr b="0" i="0" lang="en" sz="1300" u="sng" cap="none" strike="noStrike">
                  <a:solidFill>
                    <a:srgbClr val="FF0000"/>
                  </a:solidFill>
                  <a:latin typeface="Lato"/>
                  <a:ea typeface="Lato"/>
                  <a:cs typeface="Lato"/>
                  <a:sym typeface="Lato"/>
                </a:rPr>
                <a:t>bid</a:t>
              </a:r>
              <a:r>
                <a:rPr b="0" i="0" lang="en" sz="1300" u="none" cap="none" strike="noStrike">
                  <a:solidFill>
                    <a:srgbClr val="FF0000"/>
                  </a:solidFill>
                  <a:latin typeface="Lato"/>
                  <a:ea typeface="Lato"/>
                  <a:cs typeface="Lato"/>
                  <a:sym typeface="Lato"/>
                </a:rPr>
                <a:t> is unique for each “instance” of a book!</a:t>
              </a:r>
              <a:endParaRPr b="0" i="0" sz="1300" u="none" cap="none" strike="noStrike">
                <a:solidFill>
                  <a:srgbClr val="FF0000"/>
                </a:solidFill>
                <a:latin typeface="Lato"/>
                <a:ea typeface="Lato"/>
                <a:cs typeface="Lato"/>
                <a:sym typeface="Lato"/>
              </a:endParaRPr>
            </a:p>
          </p:txBody>
        </p:sp>
        <p:pic>
          <p:nvPicPr>
            <p:cNvPr id="170" name="Google Shape;170;p13"/>
            <p:cNvPicPr preferRelativeResize="0"/>
            <p:nvPr/>
          </p:nvPicPr>
          <p:blipFill rotWithShape="1">
            <a:blip r:embed="rId3">
              <a:alphaModFix/>
            </a:blip>
            <a:srcRect b="0" l="0" r="0" t="0"/>
            <a:stretch/>
          </p:blipFill>
          <p:spPr>
            <a:xfrm>
              <a:off x="800649" y="3647624"/>
              <a:ext cx="3137899" cy="1314900"/>
            </a:xfrm>
            <a:prstGeom prst="rect">
              <a:avLst/>
            </a:prstGeom>
            <a:noFill/>
            <a:ln>
              <a:noFill/>
            </a:ln>
          </p:spPr>
        </p:pic>
      </p:grpSp>
      <p:pic>
        <p:nvPicPr>
          <p:cNvPr id="171" name="Google Shape;171;p13"/>
          <p:cNvPicPr preferRelativeResize="0"/>
          <p:nvPr/>
        </p:nvPicPr>
        <p:blipFill rotWithShape="1">
          <a:blip r:embed="rId4">
            <a:alphaModFix/>
          </a:blip>
          <a:srcRect b="0" l="0" r="0" t="0"/>
          <a:stretch/>
        </p:blipFill>
        <p:spPr>
          <a:xfrm>
            <a:off x="6681678" y="499675"/>
            <a:ext cx="2462325" cy="2729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1d</a:t>
            </a:r>
            <a:endParaRPr/>
          </a:p>
        </p:txBody>
      </p:sp>
      <p:sp>
        <p:nvSpPr>
          <p:cNvPr id="177" name="Google Shape;177;p14"/>
          <p:cNvSpPr txBox="1"/>
          <p:nvPr/>
        </p:nvSpPr>
        <p:spPr>
          <a:xfrm>
            <a:off x="729450" y="1850275"/>
            <a:ext cx="82170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0" i="0" lang="en" sz="1300" u="none" cap="none" strike="noStrike">
                <a:solidFill>
                  <a:srgbClr val="595959"/>
                </a:solidFill>
                <a:latin typeface="Lato"/>
                <a:ea typeface="Lato"/>
                <a:cs typeface="Lato"/>
                <a:sym typeface="Lato"/>
              </a:rPr>
              <a:t>Select the name of all of the pairs of libraries that have books with matching titles. Include the name of both libraries and the title of the book. There should be no duplicate rows, and no two rows that are the same except the libraries are in opposite order. To ensure this, the first library name should be alphabetically less than the second library name. T</a:t>
            </a:r>
            <a:r>
              <a:rPr b="1" i="0" lang="en" sz="1300" u="none" cap="none" strike="noStrike">
                <a:solidFill>
                  <a:srgbClr val="595959"/>
                </a:solidFill>
                <a:latin typeface="Lato"/>
                <a:ea typeface="Lato"/>
                <a:cs typeface="Lato"/>
                <a:sym typeface="Lato"/>
              </a:rPr>
              <a:t>here may be zero, one, or more than one correct answer.</a:t>
            </a:r>
            <a:endParaRPr b="1" i="0" sz="1300" u="none" cap="none" strike="noStrike">
              <a:solidFill>
                <a:srgbClr val="595959"/>
              </a:solidFill>
              <a:latin typeface="Lato"/>
              <a:ea typeface="Lato"/>
              <a:cs typeface="Lato"/>
              <a:sym typeface="Lato"/>
            </a:endParaRPr>
          </a:p>
        </p:txBody>
      </p:sp>
      <p:grpSp>
        <p:nvGrpSpPr>
          <p:cNvPr id="178" name="Google Shape;178;p14"/>
          <p:cNvGrpSpPr/>
          <p:nvPr/>
        </p:nvGrpSpPr>
        <p:grpSpPr>
          <a:xfrm>
            <a:off x="188450" y="3129525"/>
            <a:ext cx="3092400" cy="1894075"/>
            <a:chOff x="188450" y="3129525"/>
            <a:chExt cx="3092400" cy="1894075"/>
          </a:xfrm>
        </p:grpSpPr>
        <p:pic>
          <p:nvPicPr>
            <p:cNvPr id="179" name="Google Shape;179;p14"/>
            <p:cNvPicPr preferRelativeResize="0"/>
            <p:nvPr/>
          </p:nvPicPr>
          <p:blipFill rotWithShape="1">
            <a:blip r:embed="rId3">
              <a:alphaModFix/>
            </a:blip>
            <a:srcRect b="74270" l="0" r="0" t="0"/>
            <a:stretch/>
          </p:blipFill>
          <p:spPr>
            <a:xfrm>
              <a:off x="292000" y="3129525"/>
              <a:ext cx="2685351" cy="761582"/>
            </a:xfrm>
            <a:prstGeom prst="rect">
              <a:avLst/>
            </a:prstGeom>
            <a:noFill/>
            <a:ln>
              <a:noFill/>
            </a:ln>
          </p:spPr>
        </p:pic>
        <p:sp>
          <p:nvSpPr>
            <p:cNvPr id="180" name="Google Shape;180;p14"/>
            <p:cNvSpPr txBox="1"/>
            <p:nvPr/>
          </p:nvSpPr>
          <p:spPr>
            <a:xfrm>
              <a:off x="188450" y="4043500"/>
              <a:ext cx="3092400" cy="98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1" i="0" lang="en" sz="1100" u="none" cap="none" strike="noStrike">
                  <a:solidFill>
                    <a:srgbClr val="FF0000"/>
                  </a:solidFill>
                  <a:latin typeface="Lato"/>
                  <a:ea typeface="Lato"/>
                  <a:cs typeface="Lato"/>
                  <a:sym typeface="Lato"/>
                </a:rPr>
                <a:t>Incorrect</a:t>
              </a:r>
              <a:r>
                <a:rPr b="0" i="0" lang="en" sz="1100" u="none" cap="none" strike="noStrike">
                  <a:solidFill>
                    <a:srgbClr val="FF0000"/>
                  </a:solidFill>
                  <a:latin typeface="Lato"/>
                  <a:ea typeface="Lato"/>
                  <a:cs typeface="Lato"/>
                  <a:sym typeface="Lato"/>
                </a:rPr>
                <a:t>: does not return books with matching titles. Also incorrectly uses </a:t>
              </a:r>
              <a:r>
                <a:rPr b="0" i="0" lang="en" sz="1100" u="sng" cap="none" strike="noStrike">
                  <a:solidFill>
                    <a:srgbClr val="FF0000"/>
                  </a:solidFill>
                  <a:latin typeface="Lato"/>
                  <a:ea typeface="Lato"/>
                  <a:cs typeface="Lato"/>
                  <a:sym typeface="Lato"/>
                </a:rPr>
                <a:t>lname</a:t>
              </a:r>
              <a:r>
                <a:rPr b="0" i="0" lang="en" sz="1100" u="none" cap="none" strike="noStrike">
                  <a:solidFill>
                    <a:srgbClr val="FF0000"/>
                  </a:solidFill>
                  <a:latin typeface="Lato"/>
                  <a:ea typeface="Lato"/>
                  <a:cs typeface="Lato"/>
                  <a:sym typeface="Lato"/>
                </a:rPr>
                <a:t> to compare to </a:t>
              </a:r>
              <a:r>
                <a:rPr b="1" i="0" lang="en" sz="1100" u="none" cap="none" strike="noStrike">
                  <a:solidFill>
                    <a:srgbClr val="FF0000"/>
                  </a:solidFill>
                  <a:latin typeface="Lato"/>
                  <a:ea typeface="Lato"/>
                  <a:cs typeface="Lato"/>
                  <a:sym typeface="Lato"/>
                </a:rPr>
                <a:t>Books.</a:t>
              </a:r>
              <a:r>
                <a:rPr b="0" i="0" lang="en" sz="1100" u="sng" cap="none" strike="noStrike">
                  <a:solidFill>
                    <a:srgbClr val="FF0000"/>
                  </a:solidFill>
                  <a:latin typeface="Lato"/>
                  <a:ea typeface="Lato"/>
                  <a:cs typeface="Lato"/>
                  <a:sym typeface="Lato"/>
                </a:rPr>
                <a:t>library</a:t>
              </a:r>
              <a:endParaRPr b="0" i="0" sz="1100" u="sng" cap="none" strike="noStrike">
                <a:solidFill>
                  <a:srgbClr val="FF0000"/>
                </a:solidFill>
                <a:latin typeface="Lato"/>
                <a:ea typeface="Lato"/>
                <a:cs typeface="Lato"/>
                <a:sym typeface="Lato"/>
              </a:endParaRPr>
            </a:p>
          </p:txBody>
        </p:sp>
      </p:grpSp>
      <p:grpSp>
        <p:nvGrpSpPr>
          <p:cNvPr id="181" name="Google Shape;181;p14"/>
          <p:cNvGrpSpPr/>
          <p:nvPr/>
        </p:nvGrpSpPr>
        <p:grpSpPr>
          <a:xfrm>
            <a:off x="3124675" y="3073607"/>
            <a:ext cx="3092400" cy="1949993"/>
            <a:chOff x="3124675" y="3073607"/>
            <a:chExt cx="3092400" cy="1949993"/>
          </a:xfrm>
        </p:grpSpPr>
        <p:pic>
          <p:nvPicPr>
            <p:cNvPr id="182" name="Google Shape;182;p14"/>
            <p:cNvPicPr preferRelativeResize="0"/>
            <p:nvPr/>
          </p:nvPicPr>
          <p:blipFill rotWithShape="1">
            <a:blip r:embed="rId3">
              <a:alphaModFix/>
            </a:blip>
            <a:srcRect b="43473" l="0" r="0" t="24653"/>
            <a:stretch/>
          </p:blipFill>
          <p:spPr>
            <a:xfrm>
              <a:off x="3124675" y="3073607"/>
              <a:ext cx="2898250" cy="1018201"/>
            </a:xfrm>
            <a:prstGeom prst="rect">
              <a:avLst/>
            </a:prstGeom>
            <a:noFill/>
            <a:ln>
              <a:noFill/>
            </a:ln>
          </p:spPr>
        </p:pic>
        <p:sp>
          <p:nvSpPr>
            <p:cNvPr id="183" name="Google Shape;183;p14"/>
            <p:cNvSpPr txBox="1"/>
            <p:nvPr/>
          </p:nvSpPr>
          <p:spPr>
            <a:xfrm>
              <a:off x="3124675" y="4043500"/>
              <a:ext cx="3092400" cy="98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1" i="0" lang="en" sz="1100" u="none" cap="none" strike="noStrike">
                  <a:solidFill>
                    <a:srgbClr val="FF0000"/>
                  </a:solidFill>
                  <a:latin typeface="Lato"/>
                  <a:ea typeface="Lato"/>
                  <a:cs typeface="Lato"/>
                  <a:sym typeface="Lato"/>
                </a:rPr>
                <a:t>Correct</a:t>
              </a:r>
              <a:r>
                <a:rPr b="0" i="0" lang="en" sz="1100" u="none" cap="none" strike="noStrike">
                  <a:solidFill>
                    <a:srgbClr val="FF0000"/>
                  </a:solidFill>
                  <a:latin typeface="Lato"/>
                  <a:ea typeface="Lato"/>
                  <a:cs typeface="Lato"/>
                  <a:sym typeface="Lato"/>
                </a:rPr>
                <a:t>: Filters rows in cross join where the alphabetic order is respected and book titles are the same</a:t>
              </a:r>
              <a:endParaRPr b="0" i="0" sz="1100" u="none" cap="none" strike="noStrike">
                <a:solidFill>
                  <a:srgbClr val="FF0000"/>
                </a:solidFill>
                <a:latin typeface="Lato"/>
                <a:ea typeface="Lato"/>
                <a:cs typeface="Lato"/>
                <a:sym typeface="Lato"/>
              </a:endParaRPr>
            </a:p>
          </p:txBody>
        </p:sp>
      </p:grpSp>
      <p:grpSp>
        <p:nvGrpSpPr>
          <p:cNvPr id="184" name="Google Shape;184;p14"/>
          <p:cNvGrpSpPr/>
          <p:nvPr/>
        </p:nvGrpSpPr>
        <p:grpSpPr>
          <a:xfrm>
            <a:off x="6022925" y="2806029"/>
            <a:ext cx="3092400" cy="2341471"/>
            <a:chOff x="6022925" y="2806029"/>
            <a:chExt cx="3092400" cy="2341471"/>
          </a:xfrm>
        </p:grpSpPr>
        <p:pic>
          <p:nvPicPr>
            <p:cNvPr id="185" name="Google Shape;185;p14"/>
            <p:cNvPicPr preferRelativeResize="0"/>
            <p:nvPr/>
          </p:nvPicPr>
          <p:blipFill rotWithShape="1">
            <a:blip r:embed="rId3">
              <a:alphaModFix/>
            </a:blip>
            <a:srcRect b="2146" l="0" r="0" t="55237"/>
            <a:stretch/>
          </p:blipFill>
          <p:spPr>
            <a:xfrm>
              <a:off x="6182225" y="2806029"/>
              <a:ext cx="2898250" cy="1361383"/>
            </a:xfrm>
            <a:prstGeom prst="rect">
              <a:avLst/>
            </a:prstGeom>
            <a:noFill/>
            <a:ln>
              <a:noFill/>
            </a:ln>
          </p:spPr>
        </p:pic>
        <p:sp>
          <p:nvSpPr>
            <p:cNvPr id="186" name="Google Shape;186;p14"/>
            <p:cNvSpPr txBox="1"/>
            <p:nvPr/>
          </p:nvSpPr>
          <p:spPr>
            <a:xfrm>
              <a:off x="6022925" y="4167400"/>
              <a:ext cx="3092400" cy="98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1" i="0" lang="en" sz="1100" u="none" cap="none" strike="noStrike">
                  <a:solidFill>
                    <a:srgbClr val="FF0000"/>
                  </a:solidFill>
                  <a:latin typeface="Lato"/>
                  <a:ea typeface="Lato"/>
                  <a:cs typeface="Lato"/>
                  <a:sym typeface="Lato"/>
                </a:rPr>
                <a:t>Correct</a:t>
              </a:r>
              <a:r>
                <a:rPr b="0" i="0" lang="en" sz="1100" u="none" cap="none" strike="noStrike">
                  <a:solidFill>
                    <a:srgbClr val="FF0000"/>
                  </a:solidFill>
                  <a:latin typeface="Lato"/>
                  <a:ea typeface="Lato"/>
                  <a:cs typeface="Lato"/>
                  <a:sym typeface="Lato"/>
                </a:rPr>
                <a:t>: Finds book-library pairs as inner subqueries. Outer query does the cross join of these pairs such that the titles are the same and l1 is alphabetically “less than” l2</a:t>
              </a:r>
              <a:endParaRPr b="0" i="0" sz="1100" u="none" cap="none" strike="noStrike">
                <a:solidFill>
                  <a:srgbClr val="FF0000"/>
                </a:solidFill>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5"/>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Question 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6"/>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2a</a:t>
            </a:r>
            <a:endParaRPr/>
          </a:p>
        </p:txBody>
      </p:sp>
      <p:sp>
        <p:nvSpPr>
          <p:cNvPr id="197" name="Google Shape;197;p16"/>
          <p:cNvSpPr txBox="1"/>
          <p:nvPr/>
        </p:nvSpPr>
        <p:spPr>
          <a:xfrm>
            <a:off x="729450" y="2078875"/>
            <a:ext cx="5747700" cy="1018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0" i="0" lang="en" sz="1300" u="none" cap="none" strike="noStrike">
                <a:solidFill>
                  <a:srgbClr val="595959"/>
                </a:solidFill>
                <a:latin typeface="Lato"/>
                <a:ea typeface="Lato"/>
                <a:cs typeface="Lato"/>
                <a:sym typeface="Lato"/>
              </a:rPr>
              <a:t>Select all of the following queries which return the </a:t>
            </a:r>
            <a:r>
              <a:rPr b="1" i="0" lang="en" sz="1300" u="none" cap="none" strike="noStrike">
                <a:solidFill>
                  <a:srgbClr val="595959"/>
                </a:solidFill>
                <a:latin typeface="Lato"/>
                <a:ea typeface="Lato"/>
                <a:cs typeface="Lato"/>
                <a:sym typeface="Lato"/>
              </a:rPr>
              <a:t>rid</a:t>
            </a:r>
            <a:r>
              <a:rPr b="0" i="0" lang="en" sz="1300" u="none" cap="none" strike="noStrike">
                <a:solidFill>
                  <a:srgbClr val="595959"/>
                </a:solidFill>
                <a:latin typeface="Lato"/>
                <a:ea typeface="Lato"/>
                <a:cs typeface="Lato"/>
                <a:sym typeface="Lato"/>
              </a:rPr>
              <a:t> of the </a:t>
            </a:r>
            <a:r>
              <a:rPr b="1" i="0" lang="en" sz="1300" u="none" cap="none" strike="noStrike">
                <a:solidFill>
                  <a:srgbClr val="595959"/>
                </a:solidFill>
                <a:latin typeface="Lato"/>
                <a:ea typeface="Lato"/>
                <a:cs typeface="Lato"/>
                <a:sym typeface="Lato"/>
              </a:rPr>
              <a:t>Rider</a:t>
            </a:r>
            <a:r>
              <a:rPr b="0" i="0" lang="en" sz="1300" u="none" cap="none" strike="noStrike">
                <a:solidFill>
                  <a:srgbClr val="595959"/>
                </a:solidFill>
                <a:latin typeface="Lato"/>
                <a:ea typeface="Lato"/>
                <a:cs typeface="Lato"/>
                <a:sym typeface="Lato"/>
              </a:rPr>
              <a:t> with the most bikes. Assume all Riders have a unique number of bikes.</a:t>
            </a:r>
            <a:endParaRPr b="0" i="0" sz="1300" u="none" cap="none" strike="noStrike">
              <a:solidFill>
                <a:srgbClr val="595959"/>
              </a:solidFill>
              <a:latin typeface="Lato"/>
              <a:ea typeface="Lato"/>
              <a:cs typeface="Lato"/>
              <a:sym typeface="Lato"/>
            </a:endParaRPr>
          </a:p>
        </p:txBody>
      </p:sp>
      <p:pic>
        <p:nvPicPr>
          <p:cNvPr id="198" name="Google Shape;198;p16"/>
          <p:cNvPicPr preferRelativeResize="0"/>
          <p:nvPr/>
        </p:nvPicPr>
        <p:blipFill rotWithShape="1">
          <a:blip r:embed="rId3">
            <a:alphaModFix/>
          </a:blip>
          <a:srcRect b="0" l="1941" r="0" t="0"/>
          <a:stretch/>
        </p:blipFill>
        <p:spPr>
          <a:xfrm>
            <a:off x="6556107" y="509825"/>
            <a:ext cx="2587892" cy="2587251"/>
          </a:xfrm>
          <a:prstGeom prst="rect">
            <a:avLst/>
          </a:prstGeom>
          <a:noFill/>
          <a:ln>
            <a:noFill/>
          </a:ln>
        </p:spPr>
      </p:pic>
      <p:grpSp>
        <p:nvGrpSpPr>
          <p:cNvPr id="199" name="Google Shape;199;p16"/>
          <p:cNvGrpSpPr/>
          <p:nvPr/>
        </p:nvGrpSpPr>
        <p:grpSpPr>
          <a:xfrm>
            <a:off x="188450" y="3226125"/>
            <a:ext cx="2373000" cy="1797475"/>
            <a:chOff x="188450" y="3226125"/>
            <a:chExt cx="2373000" cy="1797475"/>
          </a:xfrm>
        </p:grpSpPr>
        <p:pic>
          <p:nvPicPr>
            <p:cNvPr id="200" name="Google Shape;200;p16"/>
            <p:cNvPicPr preferRelativeResize="0"/>
            <p:nvPr/>
          </p:nvPicPr>
          <p:blipFill rotWithShape="1">
            <a:blip r:embed="rId4">
              <a:alphaModFix/>
            </a:blip>
            <a:srcRect b="0" l="0" r="0" t="0"/>
            <a:stretch/>
          </p:blipFill>
          <p:spPr>
            <a:xfrm>
              <a:off x="409925" y="3226125"/>
              <a:ext cx="1893875" cy="783675"/>
            </a:xfrm>
            <a:prstGeom prst="rect">
              <a:avLst/>
            </a:prstGeom>
            <a:noFill/>
            <a:ln>
              <a:noFill/>
            </a:ln>
          </p:spPr>
        </p:pic>
        <p:sp>
          <p:nvSpPr>
            <p:cNvPr id="201" name="Google Shape;201;p16"/>
            <p:cNvSpPr txBox="1"/>
            <p:nvPr/>
          </p:nvSpPr>
          <p:spPr>
            <a:xfrm>
              <a:off x="188450" y="4043500"/>
              <a:ext cx="2373000" cy="98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1" i="0" lang="en" sz="1100" u="none" cap="none" strike="noStrike">
                  <a:solidFill>
                    <a:srgbClr val="FF0000"/>
                  </a:solidFill>
                  <a:latin typeface="Lato"/>
                  <a:ea typeface="Lato"/>
                  <a:cs typeface="Lato"/>
                  <a:sym typeface="Lato"/>
                </a:rPr>
                <a:t>Correct</a:t>
              </a:r>
              <a:r>
                <a:rPr b="0" i="0" lang="en" sz="1100" u="none" cap="none" strike="noStrike">
                  <a:solidFill>
                    <a:srgbClr val="FF0000"/>
                  </a:solidFill>
                  <a:latin typeface="Lato"/>
                  <a:ea typeface="Lato"/>
                  <a:cs typeface="Lato"/>
                  <a:sym typeface="Lato"/>
                </a:rPr>
                <a:t>: </a:t>
              </a:r>
              <a:r>
                <a:rPr b="0" i="0" lang="en" sz="1100" u="sng" cap="none" strike="noStrike">
                  <a:solidFill>
                    <a:srgbClr val="FF0000"/>
                  </a:solidFill>
                  <a:latin typeface="Lato"/>
                  <a:ea typeface="Lato"/>
                  <a:cs typeface="Lato"/>
                  <a:sym typeface="Lato"/>
                </a:rPr>
                <a:t>owner</a:t>
              </a:r>
              <a:r>
                <a:rPr b="0" i="0" lang="en" sz="1100" u="none" cap="none" strike="noStrike">
                  <a:solidFill>
                    <a:srgbClr val="FF0000"/>
                  </a:solidFill>
                  <a:latin typeface="Lato"/>
                  <a:ea typeface="Lato"/>
                  <a:cs typeface="Lato"/>
                  <a:sym typeface="Lato"/>
                </a:rPr>
                <a:t> references </a:t>
              </a:r>
              <a:r>
                <a:rPr b="0" i="0" lang="en" sz="1100" u="sng" cap="none" strike="noStrike">
                  <a:solidFill>
                    <a:srgbClr val="FF0000"/>
                  </a:solidFill>
                  <a:latin typeface="Lato"/>
                  <a:ea typeface="Lato"/>
                  <a:cs typeface="Lato"/>
                  <a:sym typeface="Lato"/>
                </a:rPr>
                <a:t>rid</a:t>
              </a:r>
              <a:r>
                <a:rPr b="0" i="0" lang="en" sz="1100" u="none" cap="none" strike="noStrike">
                  <a:solidFill>
                    <a:srgbClr val="FF0000"/>
                  </a:solidFill>
                  <a:latin typeface="Lato"/>
                  <a:ea typeface="Lato"/>
                  <a:cs typeface="Lato"/>
                  <a:sym typeface="Lato"/>
                </a:rPr>
                <a:t> so we don’t need to join on another table. Just aggregate!</a:t>
              </a:r>
              <a:endParaRPr b="0" i="0" sz="1100" u="none" cap="none" strike="noStrike">
                <a:solidFill>
                  <a:srgbClr val="FF0000"/>
                </a:solidFill>
                <a:latin typeface="Lato"/>
                <a:ea typeface="Lato"/>
                <a:cs typeface="Lato"/>
                <a:sym typeface="Lato"/>
              </a:endParaRPr>
            </a:p>
          </p:txBody>
        </p:sp>
      </p:grpSp>
      <p:grpSp>
        <p:nvGrpSpPr>
          <p:cNvPr id="202" name="Google Shape;202;p16"/>
          <p:cNvGrpSpPr/>
          <p:nvPr/>
        </p:nvGrpSpPr>
        <p:grpSpPr>
          <a:xfrm>
            <a:off x="2875375" y="3168675"/>
            <a:ext cx="2764335" cy="1854925"/>
            <a:chOff x="2875375" y="3168675"/>
            <a:chExt cx="2764335" cy="1854925"/>
          </a:xfrm>
        </p:grpSpPr>
        <p:pic>
          <p:nvPicPr>
            <p:cNvPr id="203" name="Google Shape;203;p16"/>
            <p:cNvPicPr preferRelativeResize="0"/>
            <p:nvPr/>
          </p:nvPicPr>
          <p:blipFill rotWithShape="1">
            <a:blip r:embed="rId5">
              <a:alphaModFix/>
            </a:blip>
            <a:srcRect b="0" l="0" r="0" t="0"/>
            <a:stretch/>
          </p:blipFill>
          <p:spPr>
            <a:xfrm>
              <a:off x="2875386" y="3168675"/>
              <a:ext cx="2764324" cy="898575"/>
            </a:xfrm>
            <a:prstGeom prst="rect">
              <a:avLst/>
            </a:prstGeom>
            <a:noFill/>
            <a:ln>
              <a:noFill/>
            </a:ln>
          </p:spPr>
        </p:pic>
        <p:sp>
          <p:nvSpPr>
            <p:cNvPr id="204" name="Google Shape;204;p16"/>
            <p:cNvSpPr txBox="1"/>
            <p:nvPr/>
          </p:nvSpPr>
          <p:spPr>
            <a:xfrm>
              <a:off x="2875375" y="4043500"/>
              <a:ext cx="2764200" cy="98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1" i="0" lang="en" sz="1100" u="none" cap="none" strike="noStrike">
                  <a:solidFill>
                    <a:srgbClr val="FF0000"/>
                  </a:solidFill>
                  <a:latin typeface="Lato"/>
                  <a:ea typeface="Lato"/>
                  <a:cs typeface="Lato"/>
                  <a:sym typeface="Lato"/>
                </a:rPr>
                <a:t>Correct</a:t>
              </a:r>
              <a:r>
                <a:rPr b="0" i="0" lang="en" sz="1100" u="none" cap="none" strike="noStrike">
                  <a:solidFill>
                    <a:srgbClr val="FF0000"/>
                  </a:solidFill>
                  <a:latin typeface="Lato"/>
                  <a:ea typeface="Lato"/>
                  <a:cs typeface="Lato"/>
                  <a:sym typeface="Lato"/>
                </a:rPr>
                <a:t>: returns “all” owners that have at least as many bikes as all owners. Because all riders have a unique # of bikes, this returns the 1 rider with the most bikes</a:t>
              </a:r>
              <a:endParaRPr b="0" i="0" sz="1100" u="none" cap="none" strike="noStrike">
                <a:solidFill>
                  <a:srgbClr val="FF0000"/>
                </a:solidFill>
                <a:latin typeface="Lato"/>
                <a:ea typeface="Lato"/>
                <a:cs typeface="Lato"/>
                <a:sym typeface="Lato"/>
              </a:endParaRPr>
            </a:p>
          </p:txBody>
        </p:sp>
      </p:grpSp>
      <p:grpSp>
        <p:nvGrpSpPr>
          <p:cNvPr id="205" name="Google Shape;205;p16"/>
          <p:cNvGrpSpPr/>
          <p:nvPr/>
        </p:nvGrpSpPr>
        <p:grpSpPr>
          <a:xfrm>
            <a:off x="6165900" y="3263075"/>
            <a:ext cx="3009575" cy="1726825"/>
            <a:chOff x="6165900" y="3263075"/>
            <a:chExt cx="3009575" cy="1726825"/>
          </a:xfrm>
        </p:grpSpPr>
        <p:pic>
          <p:nvPicPr>
            <p:cNvPr id="206" name="Google Shape;206;p16"/>
            <p:cNvPicPr preferRelativeResize="0"/>
            <p:nvPr/>
          </p:nvPicPr>
          <p:blipFill rotWithShape="1">
            <a:blip r:embed="rId6">
              <a:alphaModFix/>
            </a:blip>
            <a:srcRect b="0" l="0" r="0" t="0"/>
            <a:stretch/>
          </p:blipFill>
          <p:spPr>
            <a:xfrm>
              <a:off x="6165900" y="3263075"/>
              <a:ext cx="3009575" cy="640175"/>
            </a:xfrm>
            <a:prstGeom prst="rect">
              <a:avLst/>
            </a:prstGeom>
            <a:noFill/>
            <a:ln>
              <a:noFill/>
            </a:ln>
          </p:spPr>
        </p:pic>
        <p:sp>
          <p:nvSpPr>
            <p:cNvPr id="207" name="Google Shape;207;p16"/>
            <p:cNvSpPr txBox="1"/>
            <p:nvPr/>
          </p:nvSpPr>
          <p:spPr>
            <a:xfrm>
              <a:off x="6165900" y="4009800"/>
              <a:ext cx="2764200" cy="980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1" i="0" lang="en" sz="1100" u="none" cap="none" strike="noStrike">
                  <a:solidFill>
                    <a:srgbClr val="FF0000"/>
                  </a:solidFill>
                  <a:latin typeface="Lato"/>
                  <a:ea typeface="Lato"/>
                  <a:cs typeface="Lato"/>
                  <a:sym typeface="Lato"/>
                </a:rPr>
                <a:t>Incorrect</a:t>
              </a:r>
              <a:r>
                <a:rPr b="0" i="0" lang="en" sz="1100" u="none" cap="none" strike="noStrike">
                  <a:solidFill>
                    <a:srgbClr val="FF0000"/>
                  </a:solidFill>
                  <a:latin typeface="Lato"/>
                  <a:ea typeface="Lato"/>
                  <a:cs typeface="Lato"/>
                  <a:sym typeface="Lato"/>
                </a:rPr>
                <a:t>: using MAX on the table </a:t>
              </a:r>
              <a:r>
                <a:rPr b="1" i="0" lang="en" sz="1100" u="none" cap="none" strike="noStrike">
                  <a:solidFill>
                    <a:srgbClr val="FF0000"/>
                  </a:solidFill>
                  <a:latin typeface="Lato"/>
                  <a:ea typeface="Lato"/>
                  <a:cs typeface="Lato"/>
                  <a:sym typeface="Lato"/>
                </a:rPr>
                <a:t>bikes</a:t>
              </a:r>
              <a:r>
                <a:rPr b="0" i="0" lang="en" sz="1100" u="none" cap="none" strike="noStrike">
                  <a:solidFill>
                    <a:srgbClr val="FF0000"/>
                  </a:solidFill>
                  <a:latin typeface="Lato"/>
                  <a:ea typeface="Lato"/>
                  <a:cs typeface="Lato"/>
                  <a:sym typeface="Lato"/>
                </a:rPr>
                <a:t> is nonsensical (what even would be aggregated?)</a:t>
              </a:r>
              <a:endParaRPr b="0" i="0" sz="1100" u="none" cap="none" strike="noStrike">
                <a:solidFill>
                  <a:srgbClr val="FF0000"/>
                </a:solidFill>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2b</a:t>
            </a:r>
            <a:endParaRPr/>
          </a:p>
        </p:txBody>
      </p:sp>
      <p:sp>
        <p:nvSpPr>
          <p:cNvPr id="213" name="Google Shape;213;p17"/>
          <p:cNvSpPr txBox="1"/>
          <p:nvPr/>
        </p:nvSpPr>
        <p:spPr>
          <a:xfrm>
            <a:off x="729450" y="2078875"/>
            <a:ext cx="5436300" cy="49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0" i="0" lang="en" sz="1300" u="none" cap="none" strike="noStrike">
                <a:solidFill>
                  <a:srgbClr val="595959"/>
                </a:solidFill>
                <a:latin typeface="Lato"/>
                <a:ea typeface="Lato"/>
                <a:cs typeface="Lato"/>
                <a:sym typeface="Lato"/>
              </a:rPr>
              <a:t> Select the </a:t>
            </a:r>
            <a:r>
              <a:rPr b="1" i="0" lang="en" sz="1300" u="none" cap="none" strike="noStrike">
                <a:solidFill>
                  <a:srgbClr val="595959"/>
                </a:solidFill>
                <a:latin typeface="Lato"/>
                <a:ea typeface="Lato"/>
                <a:cs typeface="Lato"/>
                <a:sym typeface="Lato"/>
              </a:rPr>
              <a:t>bid</a:t>
            </a:r>
            <a:r>
              <a:rPr b="0" i="0" lang="en" sz="1300" u="none" cap="none" strike="noStrike">
                <a:solidFill>
                  <a:srgbClr val="595959"/>
                </a:solidFill>
                <a:latin typeface="Lato"/>
                <a:ea typeface="Lato"/>
                <a:cs typeface="Lato"/>
                <a:sym typeface="Lato"/>
              </a:rPr>
              <a:t> of all </a:t>
            </a:r>
            <a:r>
              <a:rPr b="1" i="0" lang="en" sz="1300" u="none" cap="none" strike="noStrike">
                <a:solidFill>
                  <a:srgbClr val="595959"/>
                </a:solidFill>
                <a:latin typeface="Lato"/>
                <a:ea typeface="Lato"/>
                <a:cs typeface="Lato"/>
                <a:sym typeface="Lato"/>
              </a:rPr>
              <a:t>Bikes </a:t>
            </a:r>
            <a:r>
              <a:rPr b="0" i="0" lang="en" sz="1300" u="none" cap="none" strike="noStrike">
                <a:solidFill>
                  <a:srgbClr val="595959"/>
                </a:solidFill>
                <a:latin typeface="Lato"/>
                <a:ea typeface="Lato"/>
                <a:cs typeface="Lato"/>
                <a:sym typeface="Lato"/>
              </a:rPr>
              <a:t>that have never been ridden</a:t>
            </a:r>
            <a:endParaRPr b="0" i="0" sz="1300" u="none" cap="none" strike="noStrike">
              <a:solidFill>
                <a:srgbClr val="595959"/>
              </a:solidFill>
              <a:latin typeface="Lato"/>
              <a:ea typeface="Lato"/>
              <a:cs typeface="Lato"/>
              <a:sym typeface="Lato"/>
            </a:endParaRPr>
          </a:p>
        </p:txBody>
      </p:sp>
      <p:pic>
        <p:nvPicPr>
          <p:cNvPr id="214" name="Google Shape;214;p17"/>
          <p:cNvPicPr preferRelativeResize="0"/>
          <p:nvPr/>
        </p:nvPicPr>
        <p:blipFill rotWithShape="1">
          <a:blip r:embed="rId3">
            <a:alphaModFix/>
          </a:blip>
          <a:srcRect b="0" l="1941" r="0" t="0"/>
          <a:stretch/>
        </p:blipFill>
        <p:spPr>
          <a:xfrm>
            <a:off x="6827850" y="509825"/>
            <a:ext cx="2316151" cy="2315574"/>
          </a:xfrm>
          <a:prstGeom prst="rect">
            <a:avLst/>
          </a:prstGeom>
          <a:noFill/>
          <a:ln>
            <a:noFill/>
          </a:ln>
        </p:spPr>
      </p:pic>
      <p:grpSp>
        <p:nvGrpSpPr>
          <p:cNvPr id="215" name="Google Shape;215;p17"/>
          <p:cNvGrpSpPr/>
          <p:nvPr/>
        </p:nvGrpSpPr>
        <p:grpSpPr>
          <a:xfrm>
            <a:off x="117625" y="2961375"/>
            <a:ext cx="2806375" cy="1952350"/>
            <a:chOff x="117625" y="2961375"/>
            <a:chExt cx="2806375" cy="1952350"/>
          </a:xfrm>
        </p:grpSpPr>
        <p:pic>
          <p:nvPicPr>
            <p:cNvPr id="216" name="Google Shape;216;p17"/>
            <p:cNvPicPr preferRelativeResize="0"/>
            <p:nvPr/>
          </p:nvPicPr>
          <p:blipFill rotWithShape="1">
            <a:blip r:embed="rId4">
              <a:alphaModFix/>
            </a:blip>
            <a:srcRect b="66789" l="0" r="0" t="0"/>
            <a:stretch/>
          </p:blipFill>
          <p:spPr>
            <a:xfrm>
              <a:off x="117625" y="2961375"/>
              <a:ext cx="2806375" cy="752850"/>
            </a:xfrm>
            <a:prstGeom prst="rect">
              <a:avLst/>
            </a:prstGeom>
            <a:noFill/>
            <a:ln>
              <a:noFill/>
            </a:ln>
          </p:spPr>
        </p:pic>
        <p:sp>
          <p:nvSpPr>
            <p:cNvPr id="217" name="Google Shape;217;p17"/>
            <p:cNvSpPr txBox="1"/>
            <p:nvPr/>
          </p:nvSpPr>
          <p:spPr>
            <a:xfrm>
              <a:off x="117625" y="3862525"/>
              <a:ext cx="2687400" cy="105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1" i="0" lang="en" sz="1100" u="none" cap="none" strike="noStrike">
                  <a:solidFill>
                    <a:srgbClr val="FF0000"/>
                  </a:solidFill>
                  <a:latin typeface="Lato"/>
                  <a:ea typeface="Lato"/>
                  <a:cs typeface="Lato"/>
                  <a:sym typeface="Lato"/>
                </a:rPr>
                <a:t>Incorrect: </a:t>
              </a:r>
              <a:r>
                <a:rPr b="0" i="0" lang="en" sz="1100" u="none" cap="none" strike="noStrike">
                  <a:solidFill>
                    <a:srgbClr val="FF0000"/>
                  </a:solidFill>
                  <a:latin typeface="Lato"/>
                  <a:ea typeface="Lato"/>
                  <a:cs typeface="Lato"/>
                  <a:sym typeface="Lato"/>
                </a:rPr>
                <a:t>Finds all bikes without an owner --- not what we want!</a:t>
              </a:r>
              <a:endParaRPr b="0" i="0" sz="1100" u="none" cap="none" strike="noStrike">
                <a:solidFill>
                  <a:srgbClr val="FF0000"/>
                </a:solidFill>
                <a:latin typeface="Lato"/>
                <a:ea typeface="Lato"/>
                <a:cs typeface="Lato"/>
                <a:sym typeface="Lato"/>
              </a:endParaRPr>
            </a:p>
          </p:txBody>
        </p:sp>
      </p:grpSp>
      <p:grpSp>
        <p:nvGrpSpPr>
          <p:cNvPr id="218" name="Google Shape;218;p17"/>
          <p:cNvGrpSpPr/>
          <p:nvPr/>
        </p:nvGrpSpPr>
        <p:grpSpPr>
          <a:xfrm>
            <a:off x="3228300" y="2961375"/>
            <a:ext cx="2812000" cy="1896675"/>
            <a:chOff x="3228300" y="2961375"/>
            <a:chExt cx="2812000" cy="1896675"/>
          </a:xfrm>
        </p:grpSpPr>
        <p:pic>
          <p:nvPicPr>
            <p:cNvPr id="219" name="Google Shape;219;p17"/>
            <p:cNvPicPr preferRelativeResize="0"/>
            <p:nvPr/>
          </p:nvPicPr>
          <p:blipFill rotWithShape="1">
            <a:blip r:embed="rId4">
              <a:alphaModFix/>
            </a:blip>
            <a:srcRect b="34837" l="0" r="0" t="31950"/>
            <a:stretch/>
          </p:blipFill>
          <p:spPr>
            <a:xfrm>
              <a:off x="3233925" y="2961375"/>
              <a:ext cx="2806375" cy="752850"/>
            </a:xfrm>
            <a:prstGeom prst="rect">
              <a:avLst/>
            </a:prstGeom>
            <a:noFill/>
            <a:ln>
              <a:noFill/>
            </a:ln>
          </p:spPr>
        </p:pic>
        <p:sp>
          <p:nvSpPr>
            <p:cNvPr id="220" name="Google Shape;220;p17"/>
            <p:cNvSpPr txBox="1"/>
            <p:nvPr/>
          </p:nvSpPr>
          <p:spPr>
            <a:xfrm>
              <a:off x="3228300" y="3806850"/>
              <a:ext cx="2687400" cy="105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1" i="0" lang="en" sz="1100" u="none" cap="none" strike="noStrike">
                  <a:solidFill>
                    <a:srgbClr val="FF0000"/>
                  </a:solidFill>
                  <a:latin typeface="Lato"/>
                  <a:ea typeface="Lato"/>
                  <a:cs typeface="Lato"/>
                  <a:sym typeface="Lato"/>
                </a:rPr>
                <a:t>Correct: </a:t>
              </a:r>
              <a:r>
                <a:rPr b="0" i="0" lang="en" sz="1100" u="none" cap="none" strike="noStrike">
                  <a:solidFill>
                    <a:srgbClr val="FF0000"/>
                  </a:solidFill>
                  <a:latin typeface="Lato"/>
                  <a:ea typeface="Lato"/>
                  <a:cs typeface="Lato"/>
                  <a:sym typeface="Lato"/>
                </a:rPr>
                <a:t>Finds all bikes in the </a:t>
              </a:r>
              <a:r>
                <a:rPr b="1" i="0" lang="en" sz="1100" u="none" cap="none" strike="noStrike">
                  <a:solidFill>
                    <a:srgbClr val="FF0000"/>
                  </a:solidFill>
                  <a:latin typeface="Lato"/>
                  <a:ea typeface="Lato"/>
                  <a:cs typeface="Lato"/>
                  <a:sym typeface="Lato"/>
                </a:rPr>
                <a:t>Bikes</a:t>
              </a:r>
              <a:r>
                <a:rPr b="0" i="0" lang="en" sz="1100" u="none" cap="none" strike="noStrike">
                  <a:solidFill>
                    <a:srgbClr val="FF0000"/>
                  </a:solidFill>
                  <a:latin typeface="Lato"/>
                  <a:ea typeface="Lato"/>
                  <a:cs typeface="Lato"/>
                  <a:sym typeface="Lato"/>
                </a:rPr>
                <a:t> table for which there are no entries in the </a:t>
              </a:r>
              <a:r>
                <a:rPr b="1" i="0" lang="en" sz="1100" u="none" cap="none" strike="noStrike">
                  <a:solidFill>
                    <a:srgbClr val="FF0000"/>
                  </a:solidFill>
                  <a:latin typeface="Lato"/>
                  <a:ea typeface="Lato"/>
                  <a:cs typeface="Lato"/>
                  <a:sym typeface="Lato"/>
                </a:rPr>
                <a:t>Rides</a:t>
              </a:r>
              <a:r>
                <a:rPr b="0" i="0" lang="en" sz="1100" u="none" cap="none" strike="noStrike">
                  <a:solidFill>
                    <a:srgbClr val="FF0000"/>
                  </a:solidFill>
                  <a:latin typeface="Lato"/>
                  <a:ea typeface="Lato"/>
                  <a:cs typeface="Lato"/>
                  <a:sym typeface="Lato"/>
                </a:rPr>
                <a:t> table</a:t>
              </a:r>
              <a:endParaRPr b="0" i="0" sz="1100" u="none" cap="none" strike="noStrike">
                <a:solidFill>
                  <a:srgbClr val="FF0000"/>
                </a:solidFill>
                <a:latin typeface="Lato"/>
                <a:ea typeface="Lato"/>
                <a:cs typeface="Lato"/>
                <a:sym typeface="Lato"/>
              </a:endParaRPr>
            </a:p>
          </p:txBody>
        </p:sp>
      </p:grpSp>
      <p:grpSp>
        <p:nvGrpSpPr>
          <p:cNvPr id="221" name="Google Shape;221;p17"/>
          <p:cNvGrpSpPr/>
          <p:nvPr/>
        </p:nvGrpSpPr>
        <p:grpSpPr>
          <a:xfrm>
            <a:off x="6261900" y="2961375"/>
            <a:ext cx="2806375" cy="1896675"/>
            <a:chOff x="6261900" y="2961375"/>
            <a:chExt cx="2806375" cy="1896675"/>
          </a:xfrm>
        </p:grpSpPr>
        <p:pic>
          <p:nvPicPr>
            <p:cNvPr id="222" name="Google Shape;222;p17"/>
            <p:cNvPicPr preferRelativeResize="0"/>
            <p:nvPr/>
          </p:nvPicPr>
          <p:blipFill rotWithShape="1">
            <a:blip r:embed="rId4">
              <a:alphaModFix/>
            </a:blip>
            <a:srcRect b="0" l="0" r="0" t="66789"/>
            <a:stretch/>
          </p:blipFill>
          <p:spPr>
            <a:xfrm>
              <a:off x="6261900" y="2961375"/>
              <a:ext cx="2806375" cy="752850"/>
            </a:xfrm>
            <a:prstGeom prst="rect">
              <a:avLst/>
            </a:prstGeom>
            <a:noFill/>
            <a:ln>
              <a:noFill/>
            </a:ln>
          </p:spPr>
        </p:pic>
        <p:sp>
          <p:nvSpPr>
            <p:cNvPr id="223" name="Google Shape;223;p17"/>
            <p:cNvSpPr txBox="1"/>
            <p:nvPr/>
          </p:nvSpPr>
          <p:spPr>
            <a:xfrm>
              <a:off x="6261900" y="3806850"/>
              <a:ext cx="2687400" cy="1051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1" i="0" lang="en" sz="1100" u="none" cap="none" strike="noStrike">
                  <a:solidFill>
                    <a:srgbClr val="FF0000"/>
                  </a:solidFill>
                  <a:latin typeface="Lato"/>
                  <a:ea typeface="Lato"/>
                  <a:cs typeface="Lato"/>
                  <a:sym typeface="Lato"/>
                </a:rPr>
                <a:t>Correct: </a:t>
              </a:r>
              <a:r>
                <a:rPr b="0" i="0" lang="en" sz="1100" u="none" cap="none" strike="noStrike">
                  <a:solidFill>
                    <a:srgbClr val="FF0000"/>
                  </a:solidFill>
                  <a:latin typeface="Lato"/>
                  <a:ea typeface="Lato"/>
                  <a:cs typeface="Lato"/>
                  <a:sym typeface="Lato"/>
                </a:rPr>
                <a:t>Finds all bikes in the </a:t>
              </a:r>
              <a:r>
                <a:rPr b="1" i="0" lang="en" sz="1100" u="none" cap="none" strike="noStrike">
                  <a:solidFill>
                    <a:srgbClr val="FF0000"/>
                  </a:solidFill>
                  <a:latin typeface="Lato"/>
                  <a:ea typeface="Lato"/>
                  <a:cs typeface="Lato"/>
                  <a:sym typeface="Lato"/>
                </a:rPr>
                <a:t>Bikes</a:t>
              </a:r>
              <a:r>
                <a:rPr b="0" i="0" lang="en" sz="1100" u="none" cap="none" strike="noStrike">
                  <a:solidFill>
                    <a:srgbClr val="FF0000"/>
                  </a:solidFill>
                  <a:latin typeface="Lato"/>
                  <a:ea typeface="Lato"/>
                  <a:cs typeface="Lato"/>
                  <a:sym typeface="Lato"/>
                </a:rPr>
                <a:t> table that do not exist in the join of </a:t>
              </a:r>
              <a:r>
                <a:rPr b="1" i="0" lang="en" sz="1100" u="none" cap="none" strike="noStrike">
                  <a:solidFill>
                    <a:srgbClr val="FF0000"/>
                  </a:solidFill>
                  <a:latin typeface="Lato"/>
                  <a:ea typeface="Lato"/>
                  <a:cs typeface="Lato"/>
                  <a:sym typeface="Lato"/>
                </a:rPr>
                <a:t>Rides</a:t>
              </a:r>
              <a:r>
                <a:rPr b="0" i="0" lang="en" sz="1100" u="none" cap="none" strike="noStrike">
                  <a:solidFill>
                    <a:srgbClr val="FF0000"/>
                  </a:solidFill>
                  <a:latin typeface="Lato"/>
                  <a:ea typeface="Lato"/>
                  <a:cs typeface="Lato"/>
                  <a:sym typeface="Lato"/>
                </a:rPr>
                <a:t> and </a:t>
              </a:r>
              <a:r>
                <a:rPr b="1" i="0" lang="en" sz="1100" u="none" cap="none" strike="noStrike">
                  <a:solidFill>
                    <a:srgbClr val="FF0000"/>
                  </a:solidFill>
                  <a:latin typeface="Lato"/>
                  <a:ea typeface="Lato"/>
                  <a:cs typeface="Lato"/>
                  <a:sym typeface="Lato"/>
                </a:rPr>
                <a:t>Bikes</a:t>
              </a:r>
              <a:endParaRPr b="0" i="0" sz="1100" u="none" cap="none" strike="noStrike">
                <a:solidFill>
                  <a:srgbClr val="FF0000"/>
                </a:solidFill>
                <a:latin typeface="Lato"/>
                <a:ea typeface="Lato"/>
                <a:cs typeface="Lato"/>
                <a:sym typeface="La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2c</a:t>
            </a:r>
            <a:endParaRPr/>
          </a:p>
        </p:txBody>
      </p:sp>
      <p:sp>
        <p:nvSpPr>
          <p:cNvPr id="229" name="Google Shape;229;p18"/>
          <p:cNvSpPr txBox="1"/>
          <p:nvPr/>
        </p:nvSpPr>
        <p:spPr>
          <a:xfrm>
            <a:off x="729450" y="1926475"/>
            <a:ext cx="8238000" cy="49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0" i="0" lang="en" sz="1300" u="none" cap="none" strike="noStrike">
                <a:solidFill>
                  <a:srgbClr val="595959"/>
                </a:solidFill>
                <a:latin typeface="Lato"/>
                <a:ea typeface="Lato"/>
                <a:cs typeface="Lato"/>
                <a:sym typeface="Lato"/>
              </a:rPr>
              <a:t>Select the </a:t>
            </a:r>
            <a:r>
              <a:rPr b="1" i="0" lang="en" sz="1300" u="none" cap="none" strike="noStrike">
                <a:solidFill>
                  <a:srgbClr val="595959"/>
                </a:solidFill>
                <a:latin typeface="Lato"/>
                <a:ea typeface="Lato"/>
                <a:cs typeface="Lato"/>
                <a:sym typeface="Lato"/>
              </a:rPr>
              <a:t>name </a:t>
            </a:r>
            <a:r>
              <a:rPr b="0" i="0" lang="en" sz="1300" u="none" cap="none" strike="noStrike">
                <a:solidFill>
                  <a:srgbClr val="595959"/>
                </a:solidFill>
                <a:latin typeface="Lato"/>
                <a:ea typeface="Lato"/>
                <a:cs typeface="Lato"/>
                <a:sym typeface="Lato"/>
              </a:rPr>
              <a:t>of the rider and the </a:t>
            </a:r>
            <a:r>
              <a:rPr b="1" i="0" lang="en" sz="1300" u="none" cap="none" strike="noStrike">
                <a:solidFill>
                  <a:srgbClr val="595959"/>
                </a:solidFill>
                <a:latin typeface="Lato"/>
                <a:ea typeface="Lato"/>
                <a:cs typeface="Lato"/>
                <a:sym typeface="Lato"/>
              </a:rPr>
              <a:t>city_name </a:t>
            </a:r>
            <a:r>
              <a:rPr b="0" i="0" lang="en" sz="1300" u="none" cap="none" strike="noStrike">
                <a:solidFill>
                  <a:srgbClr val="595959"/>
                </a:solidFill>
                <a:latin typeface="Lato"/>
                <a:ea typeface="Lato"/>
                <a:cs typeface="Lato"/>
                <a:sym typeface="Lato"/>
              </a:rPr>
              <a:t>of the </a:t>
            </a:r>
            <a:r>
              <a:rPr b="1" i="0" lang="en" sz="1300" u="none" cap="none" strike="noStrike">
                <a:solidFill>
                  <a:srgbClr val="595959"/>
                </a:solidFill>
                <a:latin typeface="Lato"/>
                <a:ea typeface="Lato"/>
                <a:cs typeface="Lato"/>
                <a:sym typeface="Lato"/>
              </a:rPr>
              <a:t>src </a:t>
            </a:r>
            <a:r>
              <a:rPr b="0" i="0" lang="en" sz="1300" u="none" cap="none" strike="noStrike">
                <a:solidFill>
                  <a:srgbClr val="595959"/>
                </a:solidFill>
                <a:latin typeface="Lato"/>
                <a:ea typeface="Lato"/>
                <a:cs typeface="Lato"/>
                <a:sym typeface="Lato"/>
              </a:rPr>
              <a:t>and </a:t>
            </a:r>
            <a:r>
              <a:rPr b="1" i="0" lang="en" sz="1300" u="none" cap="none" strike="noStrike">
                <a:solidFill>
                  <a:srgbClr val="595959"/>
                </a:solidFill>
                <a:latin typeface="Lato"/>
                <a:ea typeface="Lato"/>
                <a:cs typeface="Lato"/>
                <a:sym typeface="Lato"/>
              </a:rPr>
              <a:t>dest</a:t>
            </a:r>
            <a:r>
              <a:rPr b="0" i="0" lang="en" sz="1300" u="none" cap="none" strike="noStrike">
                <a:solidFill>
                  <a:srgbClr val="595959"/>
                </a:solidFill>
                <a:latin typeface="Lato"/>
                <a:ea typeface="Lato"/>
                <a:cs typeface="Lato"/>
                <a:sym typeface="Lato"/>
              </a:rPr>
              <a:t> locations of all their journeys for all rides. Even if a rider has not ridden a bike, we still want to output their name.</a:t>
            </a:r>
            <a:endParaRPr b="0" i="0" sz="1300" u="none" cap="none" strike="noStrike">
              <a:solidFill>
                <a:srgbClr val="595959"/>
              </a:solidFill>
              <a:latin typeface="Lato"/>
              <a:ea typeface="Lato"/>
              <a:cs typeface="Lato"/>
              <a:sym typeface="Lato"/>
            </a:endParaRPr>
          </a:p>
        </p:txBody>
      </p:sp>
      <p:pic>
        <p:nvPicPr>
          <p:cNvPr id="230" name="Google Shape;230;p18"/>
          <p:cNvPicPr preferRelativeResize="0"/>
          <p:nvPr/>
        </p:nvPicPr>
        <p:blipFill rotWithShape="1">
          <a:blip r:embed="rId3">
            <a:alphaModFix/>
          </a:blip>
          <a:srcRect b="0" l="0" r="0" t="0"/>
          <a:stretch/>
        </p:blipFill>
        <p:spPr>
          <a:xfrm>
            <a:off x="759175" y="2571750"/>
            <a:ext cx="4149982" cy="2419326"/>
          </a:xfrm>
          <a:prstGeom prst="rect">
            <a:avLst/>
          </a:prstGeom>
          <a:noFill/>
          <a:ln>
            <a:noFill/>
          </a:ln>
        </p:spPr>
      </p:pic>
      <p:sp>
        <p:nvSpPr>
          <p:cNvPr id="231" name="Google Shape;231;p18"/>
          <p:cNvSpPr txBox="1"/>
          <p:nvPr/>
        </p:nvSpPr>
        <p:spPr>
          <a:xfrm>
            <a:off x="5189475" y="2953125"/>
            <a:ext cx="3079500" cy="160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FF0000"/>
                </a:solidFill>
                <a:latin typeface="Lato"/>
                <a:ea typeface="Lato"/>
                <a:cs typeface="Lato"/>
                <a:sym typeface="Lato"/>
              </a:rPr>
              <a:t>None of these are correct!</a:t>
            </a:r>
            <a:endParaRPr b="1" i="0" sz="1100" u="none" cap="none" strike="noStrike">
              <a:solidFill>
                <a:srgbClr val="FF0000"/>
              </a:solidFill>
              <a:latin typeface="Lato"/>
              <a:ea typeface="Lato"/>
              <a:cs typeface="Lato"/>
              <a:sym typeface="Lato"/>
            </a:endParaRPr>
          </a:p>
          <a:p>
            <a:pPr indent="0" lvl="0" marL="0" marR="0" rtl="0" algn="l">
              <a:lnSpc>
                <a:spcPct val="115000"/>
              </a:lnSpc>
              <a:spcBef>
                <a:spcPts val="1600"/>
              </a:spcBef>
              <a:spcAft>
                <a:spcPts val="1600"/>
              </a:spcAft>
              <a:buClr>
                <a:srgbClr val="000000"/>
              </a:buClr>
              <a:buSzPts val="1100"/>
              <a:buFont typeface="Arial"/>
              <a:buNone/>
            </a:pPr>
            <a:r>
              <a:rPr b="0" i="0" lang="en" sz="1100" u="none" cap="none" strike="noStrike">
                <a:solidFill>
                  <a:srgbClr val="FF0000"/>
                </a:solidFill>
                <a:latin typeface="Lato"/>
                <a:ea typeface="Lato"/>
                <a:cs typeface="Lato"/>
                <a:sym typeface="Lato"/>
              </a:rPr>
              <a:t>The INNER JOINs and WHERE clauses will filter out rows with NULL values produced by the OUTER JOIN.</a:t>
            </a:r>
            <a:endParaRPr b="0" i="0" sz="1100" u="none" cap="none" strike="noStrike">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9"/>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Question 2c</a:t>
            </a:r>
            <a:endParaRPr/>
          </a:p>
        </p:txBody>
      </p:sp>
      <p:sp>
        <p:nvSpPr>
          <p:cNvPr id="237" name="Google Shape;237;p19"/>
          <p:cNvSpPr txBox="1"/>
          <p:nvPr/>
        </p:nvSpPr>
        <p:spPr>
          <a:xfrm>
            <a:off x="729450" y="1926475"/>
            <a:ext cx="8238000" cy="49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0" i="0" lang="en" sz="1300" u="none" cap="none" strike="noStrike">
                <a:solidFill>
                  <a:srgbClr val="595959"/>
                </a:solidFill>
                <a:latin typeface="Lato"/>
                <a:ea typeface="Lato"/>
                <a:cs typeface="Lato"/>
                <a:sym typeface="Lato"/>
              </a:rPr>
              <a:t>Select the </a:t>
            </a:r>
            <a:r>
              <a:rPr b="1" i="0" lang="en" sz="1300" u="none" cap="none" strike="noStrike">
                <a:solidFill>
                  <a:srgbClr val="595959"/>
                </a:solidFill>
                <a:latin typeface="Lato"/>
                <a:ea typeface="Lato"/>
                <a:cs typeface="Lato"/>
                <a:sym typeface="Lato"/>
              </a:rPr>
              <a:t>name </a:t>
            </a:r>
            <a:r>
              <a:rPr b="0" i="0" lang="en" sz="1300" u="none" cap="none" strike="noStrike">
                <a:solidFill>
                  <a:srgbClr val="595959"/>
                </a:solidFill>
                <a:latin typeface="Lato"/>
                <a:ea typeface="Lato"/>
                <a:cs typeface="Lato"/>
                <a:sym typeface="Lato"/>
              </a:rPr>
              <a:t>of the rider and the </a:t>
            </a:r>
            <a:r>
              <a:rPr b="1" i="0" lang="en" sz="1300" u="none" cap="none" strike="noStrike">
                <a:solidFill>
                  <a:srgbClr val="595959"/>
                </a:solidFill>
                <a:latin typeface="Lato"/>
                <a:ea typeface="Lato"/>
                <a:cs typeface="Lato"/>
                <a:sym typeface="Lato"/>
              </a:rPr>
              <a:t>city_name </a:t>
            </a:r>
            <a:r>
              <a:rPr b="0" i="0" lang="en" sz="1300" u="none" cap="none" strike="noStrike">
                <a:solidFill>
                  <a:srgbClr val="595959"/>
                </a:solidFill>
                <a:latin typeface="Lato"/>
                <a:ea typeface="Lato"/>
                <a:cs typeface="Lato"/>
                <a:sym typeface="Lato"/>
              </a:rPr>
              <a:t>of the </a:t>
            </a:r>
            <a:r>
              <a:rPr b="1" i="0" lang="en" sz="1300" u="none" cap="none" strike="noStrike">
                <a:solidFill>
                  <a:srgbClr val="595959"/>
                </a:solidFill>
                <a:latin typeface="Lato"/>
                <a:ea typeface="Lato"/>
                <a:cs typeface="Lato"/>
                <a:sym typeface="Lato"/>
              </a:rPr>
              <a:t>src </a:t>
            </a:r>
            <a:r>
              <a:rPr b="0" i="0" lang="en" sz="1300" u="none" cap="none" strike="noStrike">
                <a:solidFill>
                  <a:srgbClr val="595959"/>
                </a:solidFill>
                <a:latin typeface="Lato"/>
                <a:ea typeface="Lato"/>
                <a:cs typeface="Lato"/>
                <a:sym typeface="Lato"/>
              </a:rPr>
              <a:t>and </a:t>
            </a:r>
            <a:r>
              <a:rPr b="1" i="0" lang="en" sz="1300" u="none" cap="none" strike="noStrike">
                <a:solidFill>
                  <a:srgbClr val="595959"/>
                </a:solidFill>
                <a:latin typeface="Lato"/>
                <a:ea typeface="Lato"/>
                <a:cs typeface="Lato"/>
                <a:sym typeface="Lato"/>
              </a:rPr>
              <a:t>dest</a:t>
            </a:r>
            <a:r>
              <a:rPr b="0" i="0" lang="en" sz="1300" u="none" cap="none" strike="noStrike">
                <a:solidFill>
                  <a:srgbClr val="595959"/>
                </a:solidFill>
                <a:latin typeface="Lato"/>
                <a:ea typeface="Lato"/>
                <a:cs typeface="Lato"/>
                <a:sym typeface="Lato"/>
              </a:rPr>
              <a:t> locations of all their journeys for all rides. Even if a rider has not ridden a bike, we still want to output their name.</a:t>
            </a:r>
            <a:endParaRPr b="0" i="0" sz="1300" u="none" cap="none" strike="noStrike">
              <a:solidFill>
                <a:srgbClr val="595959"/>
              </a:solidFill>
              <a:latin typeface="Lato"/>
              <a:ea typeface="Lato"/>
              <a:cs typeface="Lato"/>
              <a:sym typeface="Lato"/>
            </a:endParaRPr>
          </a:p>
        </p:txBody>
      </p:sp>
      <p:sp>
        <p:nvSpPr>
          <p:cNvPr id="238" name="Google Shape;238;p19"/>
          <p:cNvSpPr txBox="1"/>
          <p:nvPr/>
        </p:nvSpPr>
        <p:spPr>
          <a:xfrm>
            <a:off x="846400" y="2535525"/>
            <a:ext cx="6426900" cy="38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 sz="1100" u="none" cap="none" strike="noStrike">
                <a:solidFill>
                  <a:srgbClr val="FF0000"/>
                </a:solidFill>
                <a:latin typeface="Lato"/>
                <a:ea typeface="Lato"/>
                <a:cs typeface="Lato"/>
                <a:sym typeface="Lato"/>
              </a:rPr>
              <a:t>How would we construct a correct answer? </a:t>
            </a:r>
            <a:endParaRPr b="0" i="0" sz="1100" u="none" cap="none" strike="noStrike">
              <a:solidFill>
                <a:srgbClr val="FF0000"/>
              </a:solidFill>
              <a:latin typeface="Lato"/>
              <a:ea typeface="Lato"/>
              <a:cs typeface="Lato"/>
              <a:sym typeface="Lato"/>
            </a:endParaRPr>
          </a:p>
        </p:txBody>
      </p:sp>
      <p:sp>
        <p:nvSpPr>
          <p:cNvPr id="239" name="Google Shape;239;p19"/>
          <p:cNvSpPr txBox="1"/>
          <p:nvPr/>
        </p:nvSpPr>
        <p:spPr>
          <a:xfrm>
            <a:off x="846400" y="2916225"/>
            <a:ext cx="6426900" cy="380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 sz="1100" u="none" cap="none" strike="noStrike">
                <a:solidFill>
                  <a:srgbClr val="FF0000"/>
                </a:solidFill>
                <a:latin typeface="Lato"/>
                <a:ea typeface="Lato"/>
                <a:cs typeface="Lato"/>
                <a:sym typeface="Lato"/>
              </a:rPr>
              <a:t>Need to do a JOIN on </a:t>
            </a:r>
            <a:r>
              <a:rPr b="1" i="0" lang="en" sz="1100" u="none" cap="none" strike="noStrike">
                <a:solidFill>
                  <a:srgbClr val="FF0000"/>
                </a:solidFill>
                <a:latin typeface="Lato"/>
                <a:ea typeface="Lato"/>
                <a:cs typeface="Lato"/>
                <a:sym typeface="Lato"/>
              </a:rPr>
              <a:t>Locations</a:t>
            </a:r>
            <a:r>
              <a:rPr b="0" i="0" lang="en" sz="1100" u="none" cap="none" strike="noStrike">
                <a:solidFill>
                  <a:srgbClr val="FF0000"/>
                </a:solidFill>
                <a:latin typeface="Lato"/>
                <a:ea typeface="Lato"/>
                <a:cs typeface="Lato"/>
                <a:sym typeface="Lato"/>
              </a:rPr>
              <a:t> to get the </a:t>
            </a:r>
            <a:r>
              <a:rPr b="0" i="0" lang="en" sz="1100" u="sng" cap="none" strike="noStrike">
                <a:solidFill>
                  <a:srgbClr val="FF0000"/>
                </a:solidFill>
                <a:latin typeface="Lato"/>
                <a:ea typeface="Lato"/>
                <a:cs typeface="Lato"/>
                <a:sym typeface="Lato"/>
              </a:rPr>
              <a:t>city_name</a:t>
            </a:r>
            <a:r>
              <a:rPr b="0" i="0" lang="en" sz="1100" u="none" cap="none" strike="noStrike">
                <a:solidFill>
                  <a:srgbClr val="FF0000"/>
                </a:solidFill>
                <a:latin typeface="Lato"/>
                <a:ea typeface="Lato"/>
                <a:cs typeface="Lato"/>
                <a:sym typeface="Lato"/>
              </a:rPr>
              <a:t>, but need to do this </a:t>
            </a:r>
            <a:r>
              <a:rPr b="0" i="1" lang="en" sz="1100" u="none" cap="none" strike="noStrike">
                <a:solidFill>
                  <a:srgbClr val="FF0000"/>
                </a:solidFill>
                <a:latin typeface="Lato"/>
                <a:ea typeface="Lato"/>
                <a:cs typeface="Lato"/>
                <a:sym typeface="Lato"/>
              </a:rPr>
              <a:t>before</a:t>
            </a:r>
            <a:r>
              <a:rPr b="0" i="0" lang="en" sz="1100" u="none" cap="none" strike="noStrike">
                <a:solidFill>
                  <a:srgbClr val="FF0000"/>
                </a:solidFill>
                <a:latin typeface="Lato"/>
                <a:ea typeface="Lato"/>
                <a:cs typeface="Lato"/>
                <a:sym typeface="Lato"/>
              </a:rPr>
              <a:t> the join onto riders</a:t>
            </a:r>
            <a:endParaRPr b="0" i="0" sz="1100" u="none" cap="none" strike="noStrike">
              <a:solidFill>
                <a:srgbClr val="FF0000"/>
              </a:solidFill>
              <a:latin typeface="Lato"/>
              <a:ea typeface="Lato"/>
              <a:cs typeface="Lato"/>
              <a:sym typeface="Lato"/>
            </a:endParaRPr>
          </a:p>
        </p:txBody>
      </p:sp>
      <p:pic>
        <p:nvPicPr>
          <p:cNvPr id="240" name="Google Shape;240;p19"/>
          <p:cNvPicPr preferRelativeResize="0"/>
          <p:nvPr/>
        </p:nvPicPr>
        <p:blipFill rotWithShape="1">
          <a:blip r:embed="rId3">
            <a:alphaModFix/>
          </a:blip>
          <a:srcRect b="0" l="0" r="0" t="0"/>
          <a:stretch/>
        </p:blipFill>
        <p:spPr>
          <a:xfrm>
            <a:off x="945850" y="3539076"/>
            <a:ext cx="5123350" cy="1093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SQL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7ad5468980_0_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Attendance Link</a:t>
            </a:r>
            <a:endParaRPr/>
          </a:p>
        </p:txBody>
      </p:sp>
      <p:sp>
        <p:nvSpPr>
          <p:cNvPr id="246" name="Google Shape;246;g27ad5468980_0_0"/>
          <p:cNvSpPr txBox="1"/>
          <p:nvPr>
            <p:ph idx="1" type="body"/>
          </p:nvPr>
        </p:nvSpPr>
        <p:spPr>
          <a:xfrm>
            <a:off x="729325" y="2078875"/>
            <a:ext cx="71502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t/>
            </a:r>
            <a:endParaRPr sz="1900"/>
          </a:p>
          <a:p>
            <a:pPr indent="0" lvl="0" marL="0" rtl="0" algn="l">
              <a:lnSpc>
                <a:spcPct val="115000"/>
              </a:lnSpc>
              <a:spcBef>
                <a:spcPts val="0"/>
              </a:spcBef>
              <a:spcAft>
                <a:spcPts val="0"/>
              </a:spcAft>
              <a:buSzPts val="1400"/>
              <a:buNone/>
            </a:pPr>
            <a:r>
              <a:rPr lang="en" sz="3000" u="sng">
                <a:solidFill>
                  <a:srgbClr val="1155CC"/>
                </a:solidFill>
                <a:latin typeface="Arial"/>
                <a:ea typeface="Arial"/>
                <a:cs typeface="Arial"/>
                <a:sym typeface="Arial"/>
                <a:hlinkClick r:id="rId3">
                  <a:extLst>
                    <a:ext uri="{A12FA001-AC4F-418D-AE19-62706E023703}">
                      <ahyp:hlinkClr val="tx"/>
                    </a:ext>
                  </a:extLst>
                </a:hlinkClick>
              </a:rPr>
              <a:t>https://cs186berkeley.net/attendance</a:t>
            </a:r>
            <a:endParaRPr sz="3300"/>
          </a:p>
          <a:p>
            <a:pPr indent="0" lvl="0" marL="0" rtl="0" algn="l">
              <a:lnSpc>
                <a:spcPct val="115000"/>
              </a:lnSpc>
              <a:spcBef>
                <a:spcPts val="0"/>
              </a:spcBef>
              <a:spcAft>
                <a:spcPts val="0"/>
              </a:spcAft>
              <a:buSzPts val="1400"/>
              <a:buNone/>
            </a:pPr>
            <a:r>
              <a:t/>
            </a:r>
            <a:endParaRPr sz="3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Single-Table SQL</a:t>
            </a:r>
            <a:endParaRPr/>
          </a:p>
          <a:p>
            <a:pPr indent="0" lvl="0" marL="0" marR="0" rtl="0" algn="l">
              <a:lnSpc>
                <a:spcPct val="100000"/>
              </a:lnSpc>
              <a:spcBef>
                <a:spcPts val="0"/>
              </a:spcBef>
              <a:spcAft>
                <a:spcPts val="0"/>
              </a:spcAft>
              <a:buClr>
                <a:schemeClr val="dk1"/>
              </a:buClr>
              <a:buSzPts val="2600"/>
              <a:buFont typeface="Arial"/>
              <a:buNone/>
            </a:pPr>
            <a:r>
              <a:t/>
            </a:r>
            <a:endParaRPr/>
          </a:p>
        </p:txBody>
      </p:sp>
      <p:sp>
        <p:nvSpPr>
          <p:cNvPr id="97" name="Google Shape;97;p3"/>
          <p:cNvSpPr txBox="1"/>
          <p:nvPr>
            <p:ph idx="1" type="body"/>
          </p:nvPr>
        </p:nvSpPr>
        <p:spPr>
          <a:xfrm>
            <a:off x="729450" y="1853850"/>
            <a:ext cx="7688700" cy="2261100"/>
          </a:xfrm>
          <a:prstGeom prst="rect">
            <a:avLst/>
          </a:prstGeom>
          <a:noFill/>
          <a:ln>
            <a:noFill/>
          </a:ln>
        </p:spPr>
        <p:txBody>
          <a:bodyPr anchorCtr="0" anchor="t" bIns="91425" lIns="91425" spcFirstLastPara="1" rIns="91425" wrap="square" tIns="91425">
            <a:noAutofit/>
          </a:bodyPr>
          <a:lstStyle/>
          <a:p>
            <a:pPr indent="0" lvl="0" marL="0" marR="0" rtl="0" algn="l">
              <a:lnSpc>
                <a:spcPct val="135000"/>
              </a:lnSpc>
              <a:spcBef>
                <a:spcPts val="0"/>
              </a:spcBef>
              <a:spcAft>
                <a:spcPts val="0"/>
              </a:spcAft>
              <a:buClr>
                <a:schemeClr val="dk2"/>
              </a:buClr>
              <a:buSzPts val="1300"/>
              <a:buFont typeface="Arial"/>
              <a:buNone/>
            </a:pPr>
            <a:r>
              <a:rPr i="0" lang="en" sz="1800" u="none" cap="none" strike="noStrike">
                <a:solidFill>
                  <a:schemeClr val="accent5"/>
                </a:solidFill>
                <a:latin typeface="Consolas"/>
                <a:ea typeface="Consolas"/>
                <a:cs typeface="Consolas"/>
                <a:sym typeface="Consolas"/>
              </a:rPr>
              <a:t>SELECT [DISTINCT]</a:t>
            </a:r>
            <a:r>
              <a:rPr i="0" lang="en" sz="1800" u="none" cap="none" strike="noStrike">
                <a:solidFill>
                  <a:srgbClr val="FF0000"/>
                </a:solidFill>
                <a:latin typeface="Consolas"/>
                <a:ea typeface="Consolas"/>
                <a:cs typeface="Consolas"/>
                <a:sym typeface="Consolas"/>
              </a:rPr>
              <a:t> </a:t>
            </a:r>
            <a:r>
              <a:rPr i="0" lang="en" sz="1800" u="none" cap="none" strike="noStrike">
                <a:solidFill>
                  <a:srgbClr val="6AA84F"/>
                </a:solidFill>
                <a:latin typeface="Consolas"/>
                <a:ea typeface="Consolas"/>
                <a:cs typeface="Consolas"/>
                <a:sym typeface="Consolas"/>
              </a:rPr>
              <a:t>&lt;column list&gt;</a:t>
            </a:r>
            <a:br>
              <a:rPr i="0" lang="en" sz="1800" u="none" cap="none" strike="noStrike">
                <a:solidFill>
                  <a:srgbClr val="6AA84F"/>
                </a:solidFill>
                <a:latin typeface="Consolas"/>
                <a:ea typeface="Consolas"/>
                <a:cs typeface="Consolas"/>
                <a:sym typeface="Consolas"/>
              </a:rPr>
            </a:br>
            <a:r>
              <a:rPr i="0" lang="en" sz="1800" u="none" cap="none" strike="noStrike">
                <a:solidFill>
                  <a:srgbClr val="6AA84F"/>
                </a:solidFill>
                <a:latin typeface="Consolas"/>
                <a:ea typeface="Consolas"/>
                <a:cs typeface="Consolas"/>
                <a:sym typeface="Consolas"/>
              </a:rPr>
              <a:t>	</a:t>
            </a:r>
            <a:r>
              <a:rPr i="0" lang="en" sz="1800" u="none" cap="none" strike="noStrike">
                <a:solidFill>
                  <a:schemeClr val="accent5"/>
                </a:solidFill>
                <a:latin typeface="Consolas"/>
                <a:ea typeface="Consolas"/>
                <a:cs typeface="Consolas"/>
                <a:sym typeface="Consolas"/>
              </a:rPr>
              <a:t>FROM</a:t>
            </a:r>
            <a:r>
              <a:rPr i="0" lang="en" sz="1800" u="none" cap="none" strike="noStrike">
                <a:solidFill>
                  <a:schemeClr val="dk2"/>
                </a:solidFill>
                <a:latin typeface="Consolas"/>
                <a:ea typeface="Consolas"/>
                <a:cs typeface="Consolas"/>
                <a:sym typeface="Consolas"/>
              </a:rPr>
              <a:t> </a:t>
            </a:r>
            <a:r>
              <a:rPr i="0" lang="en" sz="1800" u="none" cap="none" strike="noStrike">
                <a:solidFill>
                  <a:srgbClr val="434343"/>
                </a:solidFill>
                <a:latin typeface="Consolas"/>
                <a:ea typeface="Consolas"/>
                <a:cs typeface="Consolas"/>
                <a:sym typeface="Consolas"/>
              </a:rPr>
              <a:t>&lt;table1&gt;</a:t>
            </a:r>
            <a:br>
              <a:rPr i="0" lang="en" sz="1800" u="none" cap="none" strike="noStrike">
                <a:solidFill>
                  <a:srgbClr val="434343"/>
                </a:solidFill>
                <a:latin typeface="Consolas"/>
                <a:ea typeface="Consolas"/>
                <a:cs typeface="Consolas"/>
                <a:sym typeface="Consolas"/>
              </a:rPr>
            </a:br>
            <a:r>
              <a:rPr i="0" lang="en" sz="1800" u="none" cap="none" strike="noStrike">
                <a:solidFill>
                  <a:srgbClr val="434343"/>
                </a:solidFill>
                <a:latin typeface="Consolas"/>
                <a:ea typeface="Consolas"/>
                <a:cs typeface="Consolas"/>
                <a:sym typeface="Consolas"/>
              </a:rPr>
              <a:t>	</a:t>
            </a:r>
            <a:r>
              <a:rPr i="0" lang="en" sz="1800" u="none" cap="none" strike="noStrike">
                <a:solidFill>
                  <a:srgbClr val="000000"/>
                </a:solidFill>
                <a:latin typeface="Consolas"/>
                <a:ea typeface="Consolas"/>
                <a:cs typeface="Consolas"/>
                <a:sym typeface="Consolas"/>
              </a:rPr>
              <a:t>[</a:t>
            </a:r>
            <a:r>
              <a:rPr i="0" lang="en" sz="1800" cap="none" strike="noStrike">
                <a:solidFill>
                  <a:schemeClr val="accent5"/>
                </a:solidFill>
                <a:latin typeface="Consolas"/>
                <a:ea typeface="Consolas"/>
                <a:cs typeface="Consolas"/>
                <a:sym typeface="Consolas"/>
              </a:rPr>
              <a:t>WHERE</a:t>
            </a:r>
            <a:r>
              <a:rPr i="0" lang="en" sz="1800" u="none" cap="none" strike="noStrike">
                <a:solidFill>
                  <a:schemeClr val="dk2"/>
                </a:solidFill>
                <a:latin typeface="Consolas"/>
                <a:ea typeface="Consolas"/>
                <a:cs typeface="Consolas"/>
                <a:sym typeface="Consolas"/>
              </a:rPr>
              <a:t> </a:t>
            </a:r>
            <a:r>
              <a:rPr i="0" lang="en" sz="1800" u="none" cap="none" strike="noStrike">
                <a:solidFill>
                  <a:schemeClr val="accent1"/>
                </a:solidFill>
                <a:latin typeface="Consolas"/>
                <a:ea typeface="Consolas"/>
                <a:cs typeface="Consolas"/>
                <a:sym typeface="Consolas"/>
              </a:rPr>
              <a:t>&lt;predicate&gt;</a:t>
            </a:r>
            <a:r>
              <a:rPr i="0" lang="en" sz="1800" u="none" cap="none" strike="noStrike">
                <a:solidFill>
                  <a:srgbClr val="000000"/>
                </a:solidFill>
                <a:latin typeface="Consolas"/>
                <a:ea typeface="Consolas"/>
                <a:cs typeface="Consolas"/>
                <a:sym typeface="Consolas"/>
              </a:rPr>
              <a:t>]</a:t>
            </a:r>
            <a:br>
              <a:rPr i="0" lang="en" sz="1800" u="none" cap="none" strike="noStrike">
                <a:solidFill>
                  <a:srgbClr val="000000"/>
                </a:solidFill>
                <a:latin typeface="Consolas"/>
                <a:ea typeface="Consolas"/>
                <a:cs typeface="Consolas"/>
                <a:sym typeface="Consolas"/>
              </a:rPr>
            </a:br>
            <a:r>
              <a:rPr i="0" lang="en" sz="1800" u="none" cap="none" strike="noStrike">
                <a:solidFill>
                  <a:srgbClr val="000000"/>
                </a:solidFill>
                <a:latin typeface="Consolas"/>
                <a:ea typeface="Consolas"/>
                <a:cs typeface="Consolas"/>
                <a:sym typeface="Consolas"/>
              </a:rPr>
              <a:t>	</a:t>
            </a:r>
            <a:r>
              <a:rPr i="0" lang="en" sz="1800" u="none" cap="none" strike="noStrike">
                <a:solidFill>
                  <a:srgbClr val="000000"/>
                </a:solidFill>
                <a:latin typeface="Consolas"/>
                <a:ea typeface="Consolas"/>
                <a:cs typeface="Consolas"/>
                <a:sym typeface="Consolas"/>
              </a:rPr>
              <a:t>[</a:t>
            </a:r>
            <a:r>
              <a:rPr i="0" lang="en" sz="1800" u="none" cap="none" strike="noStrike">
                <a:solidFill>
                  <a:schemeClr val="accent5"/>
                </a:solidFill>
                <a:latin typeface="Consolas"/>
                <a:ea typeface="Consolas"/>
                <a:cs typeface="Consolas"/>
                <a:sym typeface="Consolas"/>
              </a:rPr>
              <a:t>GROUP BY</a:t>
            </a:r>
            <a:r>
              <a:rPr i="0" lang="en" sz="1800" u="none" cap="none" strike="noStrike">
                <a:solidFill>
                  <a:srgbClr val="6AA84F"/>
                </a:solidFill>
                <a:latin typeface="Consolas"/>
                <a:ea typeface="Consolas"/>
                <a:cs typeface="Consolas"/>
                <a:sym typeface="Consolas"/>
              </a:rPr>
              <a:t> &lt;column list&gt;</a:t>
            </a:r>
            <a:r>
              <a:rPr i="0" lang="en" sz="1800" u="none" cap="none" strike="noStrike">
                <a:solidFill>
                  <a:srgbClr val="000000"/>
                </a:solidFill>
                <a:latin typeface="Consolas"/>
                <a:ea typeface="Consolas"/>
                <a:cs typeface="Consolas"/>
                <a:sym typeface="Consolas"/>
              </a:rPr>
              <a:t>]</a:t>
            </a:r>
            <a:br>
              <a:rPr i="0" lang="en" sz="1800" u="none" cap="none" strike="noStrike">
                <a:solidFill>
                  <a:srgbClr val="000000"/>
                </a:solidFill>
                <a:latin typeface="Consolas"/>
                <a:ea typeface="Consolas"/>
                <a:cs typeface="Consolas"/>
                <a:sym typeface="Consolas"/>
              </a:rPr>
            </a:br>
            <a:r>
              <a:rPr i="0" lang="en" sz="1800" u="none" cap="none" strike="noStrike">
                <a:solidFill>
                  <a:srgbClr val="000000"/>
                </a:solidFill>
                <a:latin typeface="Consolas"/>
                <a:ea typeface="Consolas"/>
                <a:cs typeface="Consolas"/>
                <a:sym typeface="Consolas"/>
              </a:rPr>
              <a:t>	[</a:t>
            </a:r>
            <a:r>
              <a:rPr i="0" lang="en" sz="1800" u="none" cap="none" strike="noStrike">
                <a:solidFill>
                  <a:schemeClr val="accent5"/>
                </a:solidFill>
                <a:latin typeface="Consolas"/>
                <a:ea typeface="Consolas"/>
                <a:cs typeface="Consolas"/>
                <a:sym typeface="Consolas"/>
              </a:rPr>
              <a:t>HAVING</a:t>
            </a:r>
            <a:r>
              <a:rPr i="0" lang="en" sz="1800" u="none" cap="none" strike="noStrike">
                <a:solidFill>
                  <a:schemeClr val="dk2"/>
                </a:solidFill>
                <a:latin typeface="Consolas"/>
                <a:ea typeface="Consolas"/>
                <a:cs typeface="Consolas"/>
                <a:sym typeface="Consolas"/>
              </a:rPr>
              <a:t> </a:t>
            </a:r>
            <a:r>
              <a:rPr i="0" lang="en" sz="1800" u="none" cap="none" strike="noStrike">
                <a:solidFill>
                  <a:schemeClr val="accent1"/>
                </a:solidFill>
                <a:latin typeface="Consolas"/>
                <a:ea typeface="Consolas"/>
                <a:cs typeface="Consolas"/>
                <a:sym typeface="Consolas"/>
              </a:rPr>
              <a:t>&lt;predicate&gt;</a:t>
            </a:r>
            <a:r>
              <a:rPr i="0" lang="en" sz="1800" u="none" cap="none" strike="noStrike">
                <a:solidFill>
                  <a:srgbClr val="000000"/>
                </a:solidFill>
                <a:latin typeface="Consolas"/>
                <a:ea typeface="Consolas"/>
                <a:cs typeface="Consolas"/>
                <a:sym typeface="Consolas"/>
              </a:rPr>
              <a:t>]</a:t>
            </a:r>
            <a:br>
              <a:rPr i="0" lang="en" sz="1800" u="none" cap="none" strike="noStrike">
                <a:solidFill>
                  <a:schemeClr val="dk2"/>
                </a:solidFill>
                <a:latin typeface="Consolas"/>
                <a:ea typeface="Consolas"/>
                <a:cs typeface="Consolas"/>
                <a:sym typeface="Consolas"/>
              </a:rPr>
            </a:br>
            <a:r>
              <a:rPr i="0" lang="en" sz="1800" u="none" cap="none" strike="noStrike">
                <a:solidFill>
                  <a:schemeClr val="dk2"/>
                </a:solidFill>
                <a:latin typeface="Consolas"/>
                <a:ea typeface="Consolas"/>
                <a:cs typeface="Consolas"/>
                <a:sym typeface="Consolas"/>
              </a:rPr>
              <a:t>	</a:t>
            </a:r>
            <a:r>
              <a:rPr i="0" lang="en" sz="1800" u="none" cap="none" strike="noStrike">
                <a:solidFill>
                  <a:srgbClr val="000000"/>
                </a:solidFill>
                <a:latin typeface="Consolas"/>
                <a:ea typeface="Consolas"/>
                <a:cs typeface="Consolas"/>
                <a:sym typeface="Consolas"/>
              </a:rPr>
              <a:t>[</a:t>
            </a:r>
            <a:r>
              <a:rPr i="0" lang="en" sz="1800" u="none" cap="none" strike="noStrike">
                <a:solidFill>
                  <a:schemeClr val="accent5"/>
                </a:solidFill>
                <a:latin typeface="Consolas"/>
                <a:ea typeface="Consolas"/>
                <a:cs typeface="Consolas"/>
                <a:sym typeface="Consolas"/>
              </a:rPr>
              <a:t>ORDER BY </a:t>
            </a:r>
            <a:r>
              <a:rPr i="0" lang="en" sz="1800" u="none" cap="none" strike="noStrike">
                <a:solidFill>
                  <a:srgbClr val="6AA84F"/>
                </a:solidFill>
                <a:latin typeface="Consolas"/>
                <a:ea typeface="Consolas"/>
                <a:cs typeface="Consolas"/>
                <a:sym typeface="Consolas"/>
              </a:rPr>
              <a:t>&lt;column list&gt;</a:t>
            </a:r>
            <a:r>
              <a:rPr i="0" lang="en" sz="1800" u="none" cap="none" strike="noStrike">
                <a:solidFill>
                  <a:schemeClr val="dk2"/>
                </a:solidFill>
                <a:latin typeface="Consolas"/>
                <a:ea typeface="Consolas"/>
                <a:cs typeface="Consolas"/>
                <a:sym typeface="Consolas"/>
              </a:rPr>
              <a:t> </a:t>
            </a:r>
            <a:r>
              <a:rPr i="0" lang="en" sz="1800" u="none" cap="none" strike="noStrike">
                <a:solidFill>
                  <a:schemeClr val="accent5"/>
                </a:solidFill>
                <a:latin typeface="Consolas"/>
                <a:ea typeface="Consolas"/>
                <a:cs typeface="Consolas"/>
                <a:sym typeface="Consolas"/>
              </a:rPr>
              <a:t>[DESC/ASC]</a:t>
            </a:r>
            <a:r>
              <a:rPr i="0" lang="en" sz="1800" u="none" cap="none" strike="noStrike">
                <a:solidFill>
                  <a:srgbClr val="000000"/>
                </a:solidFill>
                <a:latin typeface="Consolas"/>
                <a:ea typeface="Consolas"/>
                <a:cs typeface="Consolas"/>
                <a:sym typeface="Consolas"/>
              </a:rPr>
              <a:t>]</a:t>
            </a:r>
            <a:br>
              <a:rPr i="0" lang="en" sz="1800" u="none" cap="none" strike="noStrike">
                <a:solidFill>
                  <a:srgbClr val="FF0000"/>
                </a:solidFill>
                <a:latin typeface="Consolas"/>
                <a:ea typeface="Consolas"/>
                <a:cs typeface="Consolas"/>
                <a:sym typeface="Consolas"/>
              </a:rPr>
            </a:br>
            <a:r>
              <a:rPr i="0" lang="en" sz="1800" u="none" cap="none" strike="noStrike">
                <a:solidFill>
                  <a:srgbClr val="FF0000"/>
                </a:solidFill>
                <a:latin typeface="Consolas"/>
                <a:ea typeface="Consolas"/>
                <a:cs typeface="Consolas"/>
                <a:sym typeface="Consolas"/>
              </a:rPr>
              <a:t>	</a:t>
            </a:r>
            <a:r>
              <a:rPr i="0" lang="en" sz="1800" u="none" cap="none" strike="noStrike">
                <a:solidFill>
                  <a:srgbClr val="000000"/>
                </a:solidFill>
                <a:latin typeface="Consolas"/>
                <a:ea typeface="Consolas"/>
                <a:cs typeface="Consolas"/>
                <a:sym typeface="Consolas"/>
              </a:rPr>
              <a:t>[</a:t>
            </a:r>
            <a:r>
              <a:rPr i="0" lang="en" sz="1800" u="none" cap="none" strike="noStrike">
                <a:solidFill>
                  <a:schemeClr val="accent5"/>
                </a:solidFill>
                <a:latin typeface="Consolas"/>
                <a:ea typeface="Consolas"/>
                <a:cs typeface="Consolas"/>
                <a:sym typeface="Consolas"/>
              </a:rPr>
              <a:t>LIMIT</a:t>
            </a:r>
            <a:r>
              <a:rPr i="0" lang="en" sz="1800" u="none" cap="none" strike="noStrike">
                <a:solidFill>
                  <a:schemeClr val="dk2"/>
                </a:solidFill>
                <a:latin typeface="Consolas"/>
                <a:ea typeface="Consolas"/>
                <a:cs typeface="Consolas"/>
                <a:sym typeface="Consolas"/>
              </a:rPr>
              <a:t> </a:t>
            </a:r>
            <a:r>
              <a:rPr i="0" lang="en" sz="1800" u="none" cap="none" strike="noStrike">
                <a:solidFill>
                  <a:srgbClr val="434343"/>
                </a:solidFill>
                <a:latin typeface="Consolas"/>
                <a:ea typeface="Consolas"/>
                <a:cs typeface="Consolas"/>
                <a:sym typeface="Consolas"/>
              </a:rPr>
              <a:t>&lt;a</a:t>
            </a:r>
            <a:r>
              <a:rPr i="0" lang="en" sz="1800" u="none" cap="none" strike="noStrike">
                <a:solidFill>
                  <a:srgbClr val="434343"/>
                </a:solidFill>
                <a:latin typeface="Consolas"/>
                <a:ea typeface="Consolas"/>
                <a:cs typeface="Consolas"/>
                <a:sym typeface="Consolas"/>
              </a:rPr>
              <a:t>mount&gt;</a:t>
            </a:r>
            <a:r>
              <a:rPr i="0" lang="en" sz="1800" u="none" cap="none" strike="noStrike">
                <a:solidFill>
                  <a:srgbClr val="000000"/>
                </a:solidFill>
                <a:latin typeface="Consolas"/>
                <a:ea typeface="Consolas"/>
                <a:cs typeface="Consolas"/>
                <a:sym typeface="Consolas"/>
              </a:rPr>
              <a:t>];</a:t>
            </a:r>
            <a:endParaRPr sz="18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idx="1" type="body"/>
          </p:nvPr>
        </p:nvSpPr>
        <p:spPr>
          <a:xfrm>
            <a:off x="237750" y="1853850"/>
            <a:ext cx="8835000" cy="3879000"/>
          </a:xfrm>
          <a:prstGeom prst="rect">
            <a:avLst/>
          </a:prstGeom>
          <a:noFill/>
          <a:ln>
            <a:noFill/>
          </a:ln>
        </p:spPr>
        <p:txBody>
          <a:bodyPr anchorCtr="0" anchor="t" bIns="91425" lIns="91425" spcFirstLastPara="1" rIns="91425" wrap="square" tIns="91425">
            <a:noAutofit/>
          </a:bodyPr>
          <a:lstStyle/>
          <a:p>
            <a:pPr indent="-336550" lvl="0" marL="457200" rtl="0" algn="l">
              <a:lnSpc>
                <a:spcPct val="135000"/>
              </a:lnSpc>
              <a:spcBef>
                <a:spcPts val="0"/>
              </a:spcBef>
              <a:spcAft>
                <a:spcPts val="0"/>
              </a:spcAft>
              <a:buSzPts val="1700"/>
              <a:buFont typeface="Consolas"/>
              <a:buAutoNum type="arabicPeriod"/>
            </a:pPr>
            <a:r>
              <a:rPr lang="en" sz="1700">
                <a:solidFill>
                  <a:schemeClr val="accent5"/>
                </a:solidFill>
                <a:latin typeface="Consolas"/>
                <a:ea typeface="Consolas"/>
                <a:cs typeface="Consolas"/>
                <a:sym typeface="Consolas"/>
              </a:rPr>
              <a:t>FROM</a:t>
            </a:r>
            <a:r>
              <a:rPr lang="en" sz="1700">
                <a:latin typeface="Consolas"/>
                <a:ea typeface="Consolas"/>
                <a:cs typeface="Consolas"/>
                <a:sym typeface="Consolas"/>
              </a:rPr>
              <a:t> </a:t>
            </a:r>
            <a:r>
              <a:rPr lang="en" sz="1700">
                <a:solidFill>
                  <a:srgbClr val="674EA7"/>
                </a:solidFill>
                <a:latin typeface="Consolas"/>
                <a:ea typeface="Consolas"/>
                <a:cs typeface="Consolas"/>
                <a:sym typeface="Consolas"/>
              </a:rPr>
              <a:t>&lt;table1&gt;</a:t>
            </a:r>
            <a:r>
              <a:rPr lang="en" sz="1700">
                <a:solidFill>
                  <a:srgbClr val="434343"/>
                </a:solidFill>
                <a:latin typeface="Consolas"/>
                <a:ea typeface="Consolas"/>
                <a:cs typeface="Consolas"/>
                <a:sym typeface="Consolas"/>
              </a:rPr>
              <a:t> </a:t>
            </a:r>
            <a:r>
              <a:rPr lang="en" sz="1700">
                <a:solidFill>
                  <a:srgbClr val="434343"/>
                </a:solidFill>
              </a:rPr>
              <a:t>- </a:t>
            </a:r>
            <a:r>
              <a:rPr lang="en" sz="1500">
                <a:solidFill>
                  <a:schemeClr val="dk1"/>
                </a:solidFill>
              </a:rPr>
              <a:t>which table are we drawing data </a:t>
            </a:r>
            <a:r>
              <a:rPr b="1" lang="en" sz="1500">
                <a:solidFill>
                  <a:schemeClr val="dk1"/>
                </a:solidFill>
              </a:rPr>
              <a:t>from</a:t>
            </a:r>
            <a:endParaRPr b="1" sz="1500">
              <a:solidFill>
                <a:schemeClr val="dk1"/>
              </a:solidFill>
            </a:endParaRPr>
          </a:p>
          <a:p>
            <a:pPr indent="-336550" lvl="0" marL="457200" rtl="0" algn="l">
              <a:lnSpc>
                <a:spcPct val="135000"/>
              </a:lnSpc>
              <a:spcBef>
                <a:spcPts val="0"/>
              </a:spcBef>
              <a:spcAft>
                <a:spcPts val="0"/>
              </a:spcAft>
              <a:buSzPts val="1700"/>
              <a:buFont typeface="Consolas"/>
              <a:buAutoNum type="arabicPeriod"/>
            </a:pPr>
            <a:r>
              <a:rPr lang="en" sz="1700">
                <a:solidFill>
                  <a:schemeClr val="dk1"/>
                </a:solidFill>
                <a:latin typeface="Consolas"/>
                <a:ea typeface="Consolas"/>
                <a:cs typeface="Consolas"/>
                <a:sym typeface="Consolas"/>
              </a:rPr>
              <a:t>[</a:t>
            </a:r>
            <a:r>
              <a:rPr lang="en" sz="1700">
                <a:solidFill>
                  <a:schemeClr val="accent5"/>
                </a:solidFill>
                <a:latin typeface="Consolas"/>
                <a:ea typeface="Consolas"/>
                <a:cs typeface="Consolas"/>
                <a:sym typeface="Consolas"/>
              </a:rPr>
              <a:t>WHERE</a:t>
            </a:r>
            <a:r>
              <a:rPr lang="en" sz="1700">
                <a:latin typeface="Consolas"/>
                <a:ea typeface="Consolas"/>
                <a:cs typeface="Consolas"/>
                <a:sym typeface="Consolas"/>
              </a:rPr>
              <a:t> </a:t>
            </a:r>
            <a:r>
              <a:rPr lang="en" sz="1700">
                <a:solidFill>
                  <a:schemeClr val="accent1"/>
                </a:solidFill>
                <a:latin typeface="Consolas"/>
                <a:ea typeface="Consolas"/>
                <a:cs typeface="Consolas"/>
                <a:sym typeface="Consolas"/>
              </a:rPr>
              <a:t>&lt;predicate&gt;</a:t>
            </a:r>
            <a:r>
              <a:rPr lang="en" sz="1700">
                <a:solidFill>
                  <a:schemeClr val="dk1"/>
                </a:solidFill>
                <a:latin typeface="Consolas"/>
                <a:ea typeface="Consolas"/>
                <a:cs typeface="Consolas"/>
                <a:sym typeface="Consolas"/>
              </a:rPr>
              <a:t>] </a:t>
            </a:r>
            <a:r>
              <a:rPr lang="en" sz="1700">
                <a:solidFill>
                  <a:schemeClr val="dk1"/>
                </a:solidFill>
              </a:rPr>
              <a:t>- </a:t>
            </a:r>
            <a:r>
              <a:rPr lang="en" sz="1500">
                <a:solidFill>
                  <a:schemeClr val="dk1"/>
                </a:solidFill>
              </a:rPr>
              <a:t>only keep rows </a:t>
            </a:r>
            <a:r>
              <a:rPr b="1" lang="en" sz="1500">
                <a:solidFill>
                  <a:schemeClr val="dk1"/>
                </a:solidFill>
              </a:rPr>
              <a:t>where </a:t>
            </a:r>
            <a:r>
              <a:rPr lang="en" sz="1500">
                <a:solidFill>
                  <a:schemeClr val="accent1"/>
                </a:solidFill>
                <a:latin typeface="Consolas"/>
                <a:ea typeface="Consolas"/>
                <a:cs typeface="Consolas"/>
                <a:sym typeface="Consolas"/>
              </a:rPr>
              <a:t>&lt;predicate&gt;</a:t>
            </a:r>
            <a:r>
              <a:rPr lang="en" sz="1500">
                <a:solidFill>
                  <a:schemeClr val="dk1"/>
                </a:solidFill>
              </a:rPr>
              <a:t> is satisfied</a:t>
            </a:r>
            <a:endParaRPr sz="1500">
              <a:solidFill>
                <a:schemeClr val="dk1"/>
              </a:solidFill>
              <a:latin typeface="Consolas"/>
              <a:ea typeface="Consolas"/>
              <a:cs typeface="Consolas"/>
              <a:sym typeface="Consolas"/>
            </a:endParaRPr>
          </a:p>
          <a:p>
            <a:pPr indent="-336550" lvl="0" marL="457200" rtl="0" algn="l">
              <a:lnSpc>
                <a:spcPct val="135000"/>
              </a:lnSpc>
              <a:spcBef>
                <a:spcPts val="0"/>
              </a:spcBef>
              <a:spcAft>
                <a:spcPts val="0"/>
              </a:spcAft>
              <a:buSzPts val="1700"/>
              <a:buFont typeface="Consolas"/>
              <a:buAutoNum type="arabicPeriod"/>
            </a:pPr>
            <a:r>
              <a:rPr lang="en" sz="1700">
                <a:solidFill>
                  <a:schemeClr val="dk1"/>
                </a:solidFill>
                <a:latin typeface="Consolas"/>
                <a:ea typeface="Consolas"/>
                <a:cs typeface="Consolas"/>
                <a:sym typeface="Consolas"/>
              </a:rPr>
              <a:t>[</a:t>
            </a:r>
            <a:r>
              <a:rPr lang="en" sz="1700">
                <a:solidFill>
                  <a:schemeClr val="accent5"/>
                </a:solidFill>
                <a:latin typeface="Consolas"/>
                <a:ea typeface="Consolas"/>
                <a:cs typeface="Consolas"/>
                <a:sym typeface="Consolas"/>
              </a:rPr>
              <a:t>GROUP BY</a:t>
            </a:r>
            <a:r>
              <a:rPr lang="en" sz="1700">
                <a:solidFill>
                  <a:srgbClr val="6AA84F"/>
                </a:solidFill>
                <a:latin typeface="Consolas"/>
                <a:ea typeface="Consolas"/>
                <a:cs typeface="Consolas"/>
                <a:sym typeface="Consolas"/>
              </a:rPr>
              <a:t> &lt;column list&gt;</a:t>
            </a:r>
            <a:r>
              <a:rPr lang="en" sz="1700">
                <a:solidFill>
                  <a:schemeClr val="dk1"/>
                </a:solidFill>
                <a:latin typeface="Consolas"/>
                <a:ea typeface="Consolas"/>
                <a:cs typeface="Consolas"/>
                <a:sym typeface="Consolas"/>
              </a:rPr>
              <a:t>] </a:t>
            </a:r>
            <a:r>
              <a:rPr lang="en" sz="1700">
                <a:solidFill>
                  <a:schemeClr val="dk1"/>
                </a:solidFill>
              </a:rPr>
              <a:t>- </a:t>
            </a:r>
            <a:r>
              <a:rPr b="1" lang="en" sz="1500">
                <a:solidFill>
                  <a:schemeClr val="dk1"/>
                </a:solidFill>
              </a:rPr>
              <a:t>group </a:t>
            </a:r>
            <a:r>
              <a:rPr lang="en" sz="1500">
                <a:solidFill>
                  <a:schemeClr val="dk1"/>
                </a:solidFill>
              </a:rPr>
              <a:t>together rows </a:t>
            </a:r>
            <a:r>
              <a:rPr b="1" lang="en" sz="1500">
                <a:solidFill>
                  <a:schemeClr val="dk1"/>
                </a:solidFill>
              </a:rPr>
              <a:t>by </a:t>
            </a:r>
            <a:r>
              <a:rPr lang="en" sz="1500">
                <a:solidFill>
                  <a:schemeClr val="dk1"/>
                </a:solidFill>
              </a:rPr>
              <a:t>value of columns in</a:t>
            </a:r>
            <a:r>
              <a:rPr lang="en" sz="1500">
                <a:solidFill>
                  <a:schemeClr val="dk1"/>
                </a:solidFill>
                <a:latin typeface="Consolas"/>
                <a:ea typeface="Consolas"/>
                <a:cs typeface="Consolas"/>
                <a:sym typeface="Consolas"/>
              </a:rPr>
              <a:t> </a:t>
            </a:r>
            <a:r>
              <a:rPr lang="en" sz="1500">
                <a:solidFill>
                  <a:srgbClr val="6AA84F"/>
                </a:solidFill>
                <a:latin typeface="Consolas"/>
                <a:ea typeface="Consolas"/>
                <a:cs typeface="Consolas"/>
                <a:sym typeface="Consolas"/>
              </a:rPr>
              <a:t>&lt;column list&gt;</a:t>
            </a:r>
            <a:endParaRPr sz="1500">
              <a:solidFill>
                <a:schemeClr val="dk1"/>
              </a:solidFill>
              <a:latin typeface="Consolas"/>
              <a:ea typeface="Consolas"/>
              <a:cs typeface="Consolas"/>
              <a:sym typeface="Consolas"/>
            </a:endParaRPr>
          </a:p>
          <a:p>
            <a:pPr indent="-336550" lvl="0" marL="457200" rtl="0" algn="l">
              <a:lnSpc>
                <a:spcPct val="135000"/>
              </a:lnSpc>
              <a:spcBef>
                <a:spcPts val="0"/>
              </a:spcBef>
              <a:spcAft>
                <a:spcPts val="0"/>
              </a:spcAft>
              <a:buSzPts val="1700"/>
              <a:buFont typeface="Consolas"/>
              <a:buAutoNum type="arabicPeriod"/>
            </a:pPr>
            <a:r>
              <a:rPr lang="en" sz="1700">
                <a:solidFill>
                  <a:schemeClr val="dk1"/>
                </a:solidFill>
                <a:latin typeface="Consolas"/>
                <a:ea typeface="Consolas"/>
                <a:cs typeface="Consolas"/>
                <a:sym typeface="Consolas"/>
              </a:rPr>
              <a:t>[</a:t>
            </a:r>
            <a:r>
              <a:rPr lang="en" sz="1700">
                <a:solidFill>
                  <a:schemeClr val="accent5"/>
                </a:solidFill>
                <a:latin typeface="Consolas"/>
                <a:ea typeface="Consolas"/>
                <a:cs typeface="Consolas"/>
                <a:sym typeface="Consolas"/>
              </a:rPr>
              <a:t>HAVING</a:t>
            </a:r>
            <a:r>
              <a:rPr lang="en" sz="1700">
                <a:latin typeface="Consolas"/>
                <a:ea typeface="Consolas"/>
                <a:cs typeface="Consolas"/>
                <a:sym typeface="Consolas"/>
              </a:rPr>
              <a:t> </a:t>
            </a:r>
            <a:r>
              <a:rPr lang="en" sz="1700">
                <a:solidFill>
                  <a:schemeClr val="accent1"/>
                </a:solidFill>
                <a:latin typeface="Consolas"/>
                <a:ea typeface="Consolas"/>
                <a:cs typeface="Consolas"/>
                <a:sym typeface="Consolas"/>
              </a:rPr>
              <a:t>&lt;predicate&gt;</a:t>
            </a:r>
            <a:r>
              <a:rPr lang="en" sz="1700">
                <a:solidFill>
                  <a:schemeClr val="dk1"/>
                </a:solidFill>
                <a:latin typeface="Consolas"/>
                <a:ea typeface="Consolas"/>
                <a:cs typeface="Consolas"/>
                <a:sym typeface="Consolas"/>
              </a:rPr>
              <a:t>] </a:t>
            </a:r>
            <a:r>
              <a:rPr lang="en" sz="1700">
                <a:solidFill>
                  <a:schemeClr val="dk1"/>
                </a:solidFill>
              </a:rPr>
              <a:t>- </a:t>
            </a:r>
            <a:r>
              <a:rPr lang="en" sz="1500">
                <a:solidFill>
                  <a:schemeClr val="dk1"/>
                </a:solidFill>
              </a:rPr>
              <a:t>only keep groups </a:t>
            </a:r>
            <a:r>
              <a:rPr b="1" lang="en" sz="1500">
                <a:solidFill>
                  <a:schemeClr val="dk1"/>
                </a:solidFill>
              </a:rPr>
              <a:t>having</a:t>
            </a:r>
            <a:r>
              <a:rPr lang="en" sz="1500">
                <a:solidFill>
                  <a:schemeClr val="dk1"/>
                </a:solidFill>
              </a:rPr>
              <a:t> </a:t>
            </a:r>
            <a:r>
              <a:rPr lang="en" sz="1500">
                <a:solidFill>
                  <a:schemeClr val="accent1"/>
                </a:solidFill>
                <a:latin typeface="Consolas"/>
                <a:ea typeface="Consolas"/>
                <a:cs typeface="Consolas"/>
                <a:sym typeface="Consolas"/>
              </a:rPr>
              <a:t>&lt;predicate&gt;</a:t>
            </a:r>
            <a:r>
              <a:rPr lang="en" sz="1500">
                <a:solidFill>
                  <a:schemeClr val="dk1"/>
                </a:solidFill>
              </a:rPr>
              <a:t> satisfied</a:t>
            </a:r>
            <a:endParaRPr sz="1500">
              <a:solidFill>
                <a:schemeClr val="dk1"/>
              </a:solidFill>
              <a:latin typeface="Consolas"/>
              <a:ea typeface="Consolas"/>
              <a:cs typeface="Consolas"/>
              <a:sym typeface="Consolas"/>
            </a:endParaRPr>
          </a:p>
          <a:p>
            <a:pPr indent="-336550" lvl="0" marL="457200" rtl="0" algn="l">
              <a:lnSpc>
                <a:spcPct val="135000"/>
              </a:lnSpc>
              <a:spcBef>
                <a:spcPts val="0"/>
              </a:spcBef>
              <a:spcAft>
                <a:spcPts val="0"/>
              </a:spcAft>
              <a:buSzPts val="1700"/>
              <a:buFont typeface="Consolas"/>
              <a:buAutoNum type="arabicPeriod"/>
            </a:pPr>
            <a:r>
              <a:rPr lang="en" sz="1700">
                <a:solidFill>
                  <a:schemeClr val="accent5"/>
                </a:solidFill>
                <a:latin typeface="Consolas"/>
                <a:ea typeface="Consolas"/>
                <a:cs typeface="Consolas"/>
                <a:sym typeface="Consolas"/>
              </a:rPr>
              <a:t>SELECT </a:t>
            </a:r>
            <a:r>
              <a:rPr lang="en" sz="1700">
                <a:solidFill>
                  <a:srgbClr val="6AA84F"/>
                </a:solidFill>
                <a:latin typeface="Consolas"/>
                <a:ea typeface="Consolas"/>
                <a:cs typeface="Consolas"/>
                <a:sym typeface="Consolas"/>
              </a:rPr>
              <a:t>&lt;column list&gt;</a:t>
            </a:r>
            <a:r>
              <a:rPr lang="en" sz="1700">
                <a:solidFill>
                  <a:schemeClr val="dk1"/>
                </a:solidFill>
              </a:rPr>
              <a:t> - </a:t>
            </a:r>
            <a:r>
              <a:rPr b="1" lang="en" sz="1500">
                <a:solidFill>
                  <a:schemeClr val="dk1"/>
                </a:solidFill>
              </a:rPr>
              <a:t>select</a:t>
            </a:r>
            <a:r>
              <a:rPr lang="en" sz="1500">
                <a:solidFill>
                  <a:schemeClr val="dk1"/>
                </a:solidFill>
              </a:rPr>
              <a:t> columns in </a:t>
            </a:r>
            <a:r>
              <a:rPr lang="en" sz="1500">
                <a:solidFill>
                  <a:srgbClr val="6AA84F"/>
                </a:solidFill>
                <a:latin typeface="Consolas"/>
                <a:ea typeface="Consolas"/>
                <a:cs typeface="Consolas"/>
                <a:sym typeface="Consolas"/>
              </a:rPr>
              <a:t>&lt;column list&gt;</a:t>
            </a:r>
            <a:r>
              <a:rPr lang="en" sz="1500">
                <a:solidFill>
                  <a:schemeClr val="dk1"/>
                </a:solidFill>
              </a:rPr>
              <a:t> to keep</a:t>
            </a:r>
            <a:endParaRPr sz="1500">
              <a:solidFill>
                <a:schemeClr val="dk1"/>
              </a:solidFill>
            </a:endParaRPr>
          </a:p>
          <a:p>
            <a:pPr indent="-336550" lvl="1" marL="914400" rtl="0" algn="l">
              <a:lnSpc>
                <a:spcPct val="135000"/>
              </a:lnSpc>
              <a:spcBef>
                <a:spcPts val="0"/>
              </a:spcBef>
              <a:spcAft>
                <a:spcPts val="0"/>
              </a:spcAft>
              <a:buClr>
                <a:schemeClr val="dk1"/>
              </a:buClr>
              <a:buSzPts val="1700"/>
              <a:buAutoNum type="alphaLcPeriod"/>
            </a:pPr>
            <a:r>
              <a:rPr lang="en" sz="1700">
                <a:solidFill>
                  <a:schemeClr val="accent5"/>
                </a:solidFill>
                <a:latin typeface="Consolas"/>
                <a:ea typeface="Consolas"/>
                <a:cs typeface="Consolas"/>
                <a:sym typeface="Consolas"/>
              </a:rPr>
              <a:t>[DISTINCT]</a:t>
            </a:r>
            <a:r>
              <a:rPr lang="en" sz="1700">
                <a:solidFill>
                  <a:srgbClr val="000000"/>
                </a:solidFill>
              </a:rPr>
              <a:t> - </a:t>
            </a:r>
            <a:r>
              <a:rPr lang="en" sz="1500">
                <a:solidFill>
                  <a:schemeClr val="dk1"/>
                </a:solidFill>
              </a:rPr>
              <a:t>keep only </a:t>
            </a:r>
            <a:r>
              <a:rPr b="1" lang="en" sz="1500">
                <a:solidFill>
                  <a:schemeClr val="dk1"/>
                </a:solidFill>
              </a:rPr>
              <a:t>distinct </a:t>
            </a:r>
            <a:r>
              <a:rPr lang="en" sz="1500">
                <a:solidFill>
                  <a:schemeClr val="dk1"/>
                </a:solidFill>
              </a:rPr>
              <a:t>rows (filter out duplicates)</a:t>
            </a:r>
            <a:endParaRPr sz="1500">
              <a:solidFill>
                <a:schemeClr val="dk1"/>
              </a:solidFill>
            </a:endParaRPr>
          </a:p>
          <a:p>
            <a:pPr indent="-336550" lvl="0" marL="457200" rtl="0" algn="l">
              <a:lnSpc>
                <a:spcPct val="135000"/>
              </a:lnSpc>
              <a:spcBef>
                <a:spcPts val="0"/>
              </a:spcBef>
              <a:spcAft>
                <a:spcPts val="0"/>
              </a:spcAft>
              <a:buSzPts val="1700"/>
              <a:buFont typeface="Consolas"/>
              <a:buAutoNum type="arabicPeriod"/>
            </a:pPr>
            <a:r>
              <a:rPr lang="en" sz="1700">
                <a:solidFill>
                  <a:schemeClr val="dk1"/>
                </a:solidFill>
                <a:latin typeface="Consolas"/>
                <a:ea typeface="Consolas"/>
                <a:cs typeface="Consolas"/>
                <a:sym typeface="Consolas"/>
              </a:rPr>
              <a:t>[</a:t>
            </a:r>
            <a:r>
              <a:rPr lang="en" sz="1700">
                <a:solidFill>
                  <a:schemeClr val="accent5"/>
                </a:solidFill>
                <a:latin typeface="Consolas"/>
                <a:ea typeface="Consolas"/>
                <a:cs typeface="Consolas"/>
                <a:sym typeface="Consolas"/>
              </a:rPr>
              <a:t>ORDER BY </a:t>
            </a:r>
            <a:r>
              <a:rPr lang="en" sz="1700">
                <a:solidFill>
                  <a:srgbClr val="6AA84F"/>
                </a:solidFill>
                <a:latin typeface="Consolas"/>
                <a:ea typeface="Consolas"/>
                <a:cs typeface="Consolas"/>
                <a:sym typeface="Consolas"/>
              </a:rPr>
              <a:t>&lt;column list&gt;</a:t>
            </a:r>
            <a:r>
              <a:rPr lang="en" sz="1700">
                <a:latin typeface="Consolas"/>
                <a:ea typeface="Consolas"/>
                <a:cs typeface="Consolas"/>
                <a:sym typeface="Consolas"/>
              </a:rPr>
              <a:t> </a:t>
            </a:r>
            <a:r>
              <a:rPr lang="en" sz="1700">
                <a:solidFill>
                  <a:schemeClr val="accent5"/>
                </a:solidFill>
                <a:latin typeface="Consolas"/>
                <a:ea typeface="Consolas"/>
                <a:cs typeface="Consolas"/>
                <a:sym typeface="Consolas"/>
              </a:rPr>
              <a:t>[DESC/ASC]</a:t>
            </a:r>
            <a:r>
              <a:rPr lang="en" sz="1700">
                <a:solidFill>
                  <a:schemeClr val="dk1"/>
                </a:solidFill>
                <a:latin typeface="Consolas"/>
                <a:ea typeface="Consolas"/>
                <a:cs typeface="Consolas"/>
                <a:sym typeface="Consolas"/>
              </a:rPr>
              <a:t>] </a:t>
            </a:r>
            <a:r>
              <a:rPr lang="en" sz="1700">
                <a:solidFill>
                  <a:schemeClr val="dk1"/>
                </a:solidFill>
              </a:rPr>
              <a:t>- </a:t>
            </a:r>
            <a:r>
              <a:rPr b="1" lang="en" sz="1500">
                <a:solidFill>
                  <a:schemeClr val="dk1"/>
                </a:solidFill>
              </a:rPr>
              <a:t>order </a:t>
            </a:r>
            <a:r>
              <a:rPr lang="en" sz="1500">
                <a:solidFill>
                  <a:schemeClr val="dk1"/>
                </a:solidFill>
              </a:rPr>
              <a:t>the output </a:t>
            </a:r>
            <a:r>
              <a:rPr b="1" lang="en" sz="1500">
                <a:solidFill>
                  <a:schemeClr val="dk1"/>
                </a:solidFill>
              </a:rPr>
              <a:t>by</a:t>
            </a:r>
            <a:r>
              <a:rPr lang="en" sz="1500">
                <a:solidFill>
                  <a:schemeClr val="dk1"/>
                </a:solidFill>
              </a:rPr>
              <a:t> value of the columns in </a:t>
            </a:r>
            <a:r>
              <a:rPr lang="en" sz="1500">
                <a:solidFill>
                  <a:srgbClr val="6AA84F"/>
                </a:solidFill>
                <a:latin typeface="Consolas"/>
                <a:ea typeface="Consolas"/>
                <a:cs typeface="Consolas"/>
                <a:sym typeface="Consolas"/>
              </a:rPr>
              <a:t>&lt;column list&gt;</a:t>
            </a:r>
            <a:r>
              <a:rPr lang="en" sz="1500">
                <a:solidFill>
                  <a:schemeClr val="dk1"/>
                </a:solidFill>
              </a:rPr>
              <a:t>,  </a:t>
            </a:r>
            <a:r>
              <a:rPr lang="en" sz="1500">
                <a:solidFill>
                  <a:schemeClr val="dk1"/>
                </a:solidFill>
                <a:latin typeface="Consolas"/>
                <a:ea typeface="Consolas"/>
                <a:cs typeface="Consolas"/>
                <a:sym typeface="Consolas"/>
              </a:rPr>
              <a:t>ASC</a:t>
            </a:r>
            <a:r>
              <a:rPr lang="en" sz="1500">
                <a:solidFill>
                  <a:schemeClr val="dk1"/>
                </a:solidFill>
              </a:rPr>
              <a:t>ending by default </a:t>
            </a:r>
            <a:endParaRPr sz="1500">
              <a:solidFill>
                <a:schemeClr val="dk1"/>
              </a:solidFill>
            </a:endParaRPr>
          </a:p>
          <a:p>
            <a:pPr indent="-336550" lvl="0" marL="457200" rtl="0" algn="l">
              <a:lnSpc>
                <a:spcPct val="135000"/>
              </a:lnSpc>
              <a:spcBef>
                <a:spcPts val="0"/>
              </a:spcBef>
              <a:spcAft>
                <a:spcPts val="0"/>
              </a:spcAft>
              <a:buSzPts val="1700"/>
              <a:buFont typeface="Consolas"/>
              <a:buAutoNum type="arabicPeriod"/>
            </a:pPr>
            <a:r>
              <a:rPr lang="en" sz="1700">
                <a:solidFill>
                  <a:schemeClr val="dk1"/>
                </a:solidFill>
                <a:latin typeface="Consolas"/>
                <a:ea typeface="Consolas"/>
                <a:cs typeface="Consolas"/>
                <a:sym typeface="Consolas"/>
              </a:rPr>
              <a:t>[</a:t>
            </a:r>
            <a:r>
              <a:rPr lang="en" sz="1700">
                <a:solidFill>
                  <a:schemeClr val="accent5"/>
                </a:solidFill>
                <a:latin typeface="Consolas"/>
                <a:ea typeface="Consolas"/>
                <a:cs typeface="Consolas"/>
                <a:sym typeface="Consolas"/>
              </a:rPr>
              <a:t>LIMIT</a:t>
            </a:r>
            <a:r>
              <a:rPr lang="en" sz="1700">
                <a:latin typeface="Consolas"/>
                <a:ea typeface="Consolas"/>
                <a:cs typeface="Consolas"/>
                <a:sym typeface="Consolas"/>
              </a:rPr>
              <a:t> </a:t>
            </a:r>
            <a:r>
              <a:rPr lang="en" sz="1700">
                <a:solidFill>
                  <a:srgbClr val="CC0000"/>
                </a:solidFill>
                <a:latin typeface="Consolas"/>
                <a:ea typeface="Consolas"/>
                <a:cs typeface="Consolas"/>
                <a:sym typeface="Consolas"/>
              </a:rPr>
              <a:t>&lt;amount&gt;</a:t>
            </a:r>
            <a:r>
              <a:rPr lang="en" sz="1700">
                <a:solidFill>
                  <a:schemeClr val="dk1"/>
                </a:solidFill>
                <a:latin typeface="Consolas"/>
                <a:ea typeface="Consolas"/>
                <a:cs typeface="Consolas"/>
                <a:sym typeface="Consolas"/>
              </a:rPr>
              <a:t>] </a:t>
            </a:r>
            <a:r>
              <a:rPr lang="en" sz="1700">
                <a:solidFill>
                  <a:schemeClr val="dk1"/>
                </a:solidFill>
              </a:rPr>
              <a:t>- </a:t>
            </a:r>
            <a:r>
              <a:rPr b="1" lang="en" sz="1500">
                <a:solidFill>
                  <a:schemeClr val="dk1"/>
                </a:solidFill>
              </a:rPr>
              <a:t>limit</a:t>
            </a:r>
            <a:r>
              <a:rPr lang="en" sz="1500">
                <a:solidFill>
                  <a:schemeClr val="dk1"/>
                </a:solidFill>
              </a:rPr>
              <a:t> the output to just the first</a:t>
            </a:r>
            <a:r>
              <a:rPr lang="en" sz="1500">
                <a:solidFill>
                  <a:schemeClr val="dk1"/>
                </a:solidFill>
                <a:latin typeface="Consolas"/>
                <a:ea typeface="Consolas"/>
                <a:cs typeface="Consolas"/>
                <a:sym typeface="Consolas"/>
              </a:rPr>
              <a:t> </a:t>
            </a:r>
            <a:r>
              <a:rPr lang="en" sz="1500">
                <a:solidFill>
                  <a:srgbClr val="CC0000"/>
                </a:solidFill>
                <a:latin typeface="Consolas"/>
                <a:ea typeface="Consolas"/>
                <a:cs typeface="Consolas"/>
                <a:sym typeface="Consolas"/>
              </a:rPr>
              <a:t>&lt;amount&gt;</a:t>
            </a:r>
            <a:r>
              <a:rPr lang="en" sz="1500">
                <a:solidFill>
                  <a:srgbClr val="434343"/>
                </a:solidFill>
                <a:latin typeface="Consolas"/>
                <a:ea typeface="Consolas"/>
                <a:cs typeface="Consolas"/>
                <a:sym typeface="Consolas"/>
              </a:rPr>
              <a:t> </a:t>
            </a:r>
            <a:r>
              <a:rPr lang="en" sz="1500">
                <a:solidFill>
                  <a:schemeClr val="dk1"/>
                </a:solidFill>
              </a:rPr>
              <a:t>rows</a:t>
            </a:r>
            <a:endParaRPr sz="1500">
              <a:solidFill>
                <a:schemeClr val="dk1"/>
              </a:solidFill>
            </a:endParaRPr>
          </a:p>
        </p:txBody>
      </p:sp>
      <p:sp>
        <p:nvSpPr>
          <p:cNvPr id="103" name="Google Shape;103;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Single-Table SQL: Logical Processing Order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animEffect filter="fade" transition="in">
                                      <p:cBhvr>
                                        <p:cTn dur="1"/>
                                        <p:tgtEl>
                                          <p:spTgt spid="1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animEffect filter="fade" transition="in">
                                      <p:cBhvr>
                                        <p:cTn dur="1"/>
                                        <p:tgtEl>
                                          <p:spTgt spid="1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animEffect filter="fade" transition="in">
                                      <p:cBhvr>
                                        <p:cTn dur="1"/>
                                        <p:tgtEl>
                                          <p:spTgt spid="1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animEffect filter="fade" transition="in">
                                      <p:cBhvr>
                                        <p:cTn dur="1"/>
                                        <p:tgtEl>
                                          <p:spTgt spid="1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animEffect filter="fade" transition="in">
                                      <p:cBhvr>
                                        <p:cTn dur="1"/>
                                        <p:tgtEl>
                                          <p:spTgt spid="10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5" st="5"/>
                                            </p:txEl>
                                          </p:spTgt>
                                        </p:tgtEl>
                                        <p:attrNameLst>
                                          <p:attrName>style.visibility</p:attrName>
                                        </p:attrNameLst>
                                      </p:cBhvr>
                                      <p:to>
                                        <p:strVal val="visible"/>
                                      </p:to>
                                    </p:set>
                                    <p:animEffect filter="fade" transition="in">
                                      <p:cBhvr>
                                        <p:cTn dur="1"/>
                                        <p:tgtEl>
                                          <p:spTgt spid="10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6" st="6"/>
                                            </p:txEl>
                                          </p:spTgt>
                                        </p:tgtEl>
                                        <p:attrNameLst>
                                          <p:attrName>style.visibility</p:attrName>
                                        </p:attrNameLst>
                                      </p:cBhvr>
                                      <p:to>
                                        <p:strVal val="visible"/>
                                      </p:to>
                                    </p:set>
                                    <p:animEffect filter="fade" transition="in">
                                      <p:cBhvr>
                                        <p:cTn dur="1"/>
                                        <p:tgtEl>
                                          <p:spTgt spid="10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xEl>
                                              <p:pRg end="7" st="7"/>
                                            </p:txEl>
                                          </p:spTgt>
                                        </p:tgtEl>
                                        <p:attrNameLst>
                                          <p:attrName>style.visibility</p:attrName>
                                        </p:attrNameLst>
                                      </p:cBhvr>
                                      <p:to>
                                        <p:strVal val="visible"/>
                                      </p:to>
                                    </p:set>
                                    <p:animEffect filter="fade" transition="in">
                                      <p:cBhvr>
                                        <p:cTn dur="1"/>
                                        <p:tgtEl>
                                          <p:spTgt spid="10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745075" y="1317725"/>
            <a:ext cx="8087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Join Variants</a:t>
            </a:r>
            <a:endParaRPr/>
          </a:p>
        </p:txBody>
      </p:sp>
      <p:pic>
        <p:nvPicPr>
          <p:cNvPr id="109" name="Google Shape;109;p5"/>
          <p:cNvPicPr preferRelativeResize="0"/>
          <p:nvPr/>
        </p:nvPicPr>
        <p:blipFill rotWithShape="1">
          <a:blip r:embed="rId3">
            <a:alphaModFix/>
          </a:blip>
          <a:srcRect b="0" l="0" r="7499" t="52482"/>
          <a:stretch/>
        </p:blipFill>
        <p:spPr>
          <a:xfrm>
            <a:off x="3040425" y="511150"/>
            <a:ext cx="6103574" cy="1269100"/>
          </a:xfrm>
          <a:prstGeom prst="rect">
            <a:avLst/>
          </a:prstGeom>
          <a:noFill/>
          <a:ln>
            <a:noFill/>
          </a:ln>
        </p:spPr>
      </p:pic>
      <p:sp>
        <p:nvSpPr>
          <p:cNvPr id="110" name="Google Shape;110;p5"/>
          <p:cNvSpPr txBox="1"/>
          <p:nvPr/>
        </p:nvSpPr>
        <p:spPr>
          <a:xfrm>
            <a:off x="654150" y="1890425"/>
            <a:ext cx="7835700" cy="382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Courier New"/>
                <a:ea typeface="Courier New"/>
                <a:cs typeface="Courier New"/>
                <a:sym typeface="Courier New"/>
              </a:rPr>
              <a:t>SELECT * FROM </a:t>
            </a:r>
            <a:endParaRPr b="0" i="0" sz="1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Courier New"/>
                <a:ea typeface="Courier New"/>
                <a:cs typeface="Courier New"/>
                <a:sym typeface="Courier New"/>
              </a:rPr>
              <a:t>T1 INNER JOIN T2</a:t>
            </a:r>
            <a:endParaRPr b="0" i="0" sz="1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Courier New"/>
                <a:ea typeface="Courier New"/>
                <a:cs typeface="Courier New"/>
                <a:sym typeface="Courier New"/>
              </a:rPr>
              <a:t>ON T1.a = T2.a;</a:t>
            </a:r>
            <a:endParaRPr b="0" i="0" sz="1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The different types of joins determine what we do with rows that don’t ever match the “join condition”</a:t>
            </a:r>
            <a:endParaRPr b="0" i="0" sz="1600" u="none" cap="none" strike="noStrike">
              <a:solidFill>
                <a:srgbClr val="000000"/>
              </a:solidFill>
              <a:latin typeface="Arial"/>
              <a:ea typeface="Arial"/>
              <a:cs typeface="Arial"/>
              <a:sym typeface="Arial"/>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Default is </a:t>
            </a:r>
            <a:r>
              <a:rPr i="0" lang="en" sz="1600" u="none" cap="none" strike="noStrike">
                <a:solidFill>
                  <a:srgbClr val="000000"/>
                </a:solidFill>
                <a:latin typeface="Courier New"/>
                <a:ea typeface="Courier New"/>
                <a:cs typeface="Courier New"/>
                <a:sym typeface="Courier New"/>
              </a:rPr>
              <a:t>INNER JOIN</a:t>
            </a:r>
            <a:r>
              <a:rPr b="0" i="0" lang="en" sz="1600" u="none" cap="none" strike="noStrike">
                <a:solidFill>
                  <a:srgbClr val="000000"/>
                </a:solidFill>
                <a:latin typeface="Arial"/>
                <a:ea typeface="Arial"/>
                <a:cs typeface="Arial"/>
                <a:sym typeface="Arial"/>
              </a:rPr>
              <a:t> === </a:t>
            </a:r>
            <a:r>
              <a:rPr i="0" lang="en" sz="1600" u="none" cap="none" strike="noStrike">
                <a:solidFill>
                  <a:srgbClr val="000000"/>
                </a:solidFill>
                <a:latin typeface="Courier New"/>
                <a:ea typeface="Courier New"/>
                <a:cs typeface="Courier New"/>
                <a:sym typeface="Courier New"/>
              </a:rPr>
              <a:t>FROM t1, t2 WHERE t1.id = t2.id</a:t>
            </a:r>
            <a:endParaRPr i="0" sz="1600" u="none" cap="none" strike="noStrike">
              <a:solidFill>
                <a:srgbClr val="000000"/>
              </a:solidFill>
              <a:latin typeface="Courier New"/>
              <a:ea typeface="Courier New"/>
              <a:cs typeface="Courier New"/>
              <a:sym typeface="Courier New"/>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Fill entries with no matching data with </a:t>
            </a:r>
            <a:r>
              <a:rPr i="0" lang="en" sz="1600" u="none" cap="none" strike="noStrike">
                <a:solidFill>
                  <a:srgbClr val="000000"/>
                </a:solidFill>
                <a:latin typeface="Courier New"/>
                <a:ea typeface="Courier New"/>
                <a:cs typeface="Courier New"/>
                <a:sym typeface="Courier New"/>
              </a:rPr>
              <a:t>NULL</a:t>
            </a:r>
            <a:endParaRPr i="0" sz="1600" u="none" cap="none" strike="noStrike">
              <a:solidFill>
                <a:srgbClr val="000000"/>
              </a:solidFill>
              <a:latin typeface="Courier New"/>
              <a:ea typeface="Courier New"/>
              <a:cs typeface="Courier New"/>
              <a:sym typeface="Courier New"/>
            </a:endParaRPr>
          </a:p>
          <a:p>
            <a:pPr indent="-330200" lvl="0" marL="457200" marR="0" rtl="0" algn="l">
              <a:lnSpc>
                <a:spcPct val="100000"/>
              </a:lnSpc>
              <a:spcBef>
                <a:spcPts val="0"/>
              </a:spcBef>
              <a:spcAft>
                <a:spcPts val="0"/>
              </a:spcAft>
              <a:buClr>
                <a:srgbClr val="000000"/>
              </a:buClr>
              <a:buSzPts val="1600"/>
              <a:buFont typeface="Arial"/>
              <a:buChar char="●"/>
            </a:pPr>
            <a:r>
              <a:rPr b="0" i="0" lang="en" sz="1600" u="none" cap="none" strike="noStrike">
                <a:solidFill>
                  <a:srgbClr val="000000"/>
                </a:solidFill>
                <a:latin typeface="Arial"/>
                <a:ea typeface="Arial"/>
                <a:cs typeface="Arial"/>
                <a:sym typeface="Arial"/>
              </a:rPr>
              <a:t>If no join condition, return cartesian product</a:t>
            </a:r>
            <a:r>
              <a:rPr lang="en" sz="1600"/>
              <a:t> (i.e. </a:t>
            </a:r>
            <a:r>
              <a:rPr lang="en" sz="1600">
                <a:latin typeface="Courier New"/>
                <a:ea typeface="Courier New"/>
                <a:cs typeface="Courier New"/>
                <a:sym typeface="Courier New"/>
              </a:rPr>
              <a:t>FROM t1, t2</a:t>
            </a:r>
            <a:r>
              <a:rPr lang="en" sz="1600"/>
              <a:t>)</a:t>
            </a:r>
            <a:endParaRPr b="0" i="0" sz="1600" u="none" cap="none" strike="noStrike">
              <a:solidFill>
                <a:srgbClr val="000000"/>
              </a:solidFill>
              <a:latin typeface="Arial"/>
              <a:ea typeface="Arial"/>
              <a:cs typeface="Arial"/>
              <a:sym typeface="Arial"/>
            </a:endParaRPr>
          </a:p>
        </p:txBody>
      </p:sp>
      <p:cxnSp>
        <p:nvCxnSpPr>
          <p:cNvPr id="111" name="Google Shape;111;p5"/>
          <p:cNvCxnSpPr/>
          <p:nvPr/>
        </p:nvCxnSpPr>
        <p:spPr>
          <a:xfrm flipH="1">
            <a:off x="3218725" y="2407650"/>
            <a:ext cx="1663500" cy="328200"/>
          </a:xfrm>
          <a:prstGeom prst="straightConnector1">
            <a:avLst/>
          </a:prstGeom>
          <a:noFill/>
          <a:ln cap="flat" cmpd="sng" w="9525">
            <a:solidFill>
              <a:schemeClr val="dk2"/>
            </a:solidFill>
            <a:prstDash val="solid"/>
            <a:round/>
            <a:headEnd len="sm" w="sm" type="none"/>
            <a:tailEnd len="med" w="med" type="triangle"/>
          </a:ln>
        </p:spPr>
      </p:cxnSp>
      <p:sp>
        <p:nvSpPr>
          <p:cNvPr id="112" name="Google Shape;112;p5"/>
          <p:cNvSpPr txBox="1"/>
          <p:nvPr/>
        </p:nvSpPr>
        <p:spPr>
          <a:xfrm>
            <a:off x="4882225" y="1999050"/>
            <a:ext cx="1827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n" sz="1900" u="none" cap="none" strike="noStrike">
                <a:solidFill>
                  <a:srgbClr val="000000"/>
                </a:solidFill>
                <a:latin typeface="Arial"/>
                <a:ea typeface="Arial"/>
                <a:cs typeface="Arial"/>
                <a:sym typeface="Arial"/>
              </a:rPr>
              <a:t>Join Condition</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String Comparison</a:t>
            </a:r>
            <a:endParaRPr/>
          </a:p>
        </p:txBody>
      </p:sp>
      <p:sp>
        <p:nvSpPr>
          <p:cNvPr id="118" name="Google Shape;118;p6"/>
          <p:cNvSpPr txBox="1"/>
          <p:nvPr>
            <p:ph idx="1" type="body"/>
          </p:nvPr>
        </p:nvSpPr>
        <p:spPr>
          <a:xfrm>
            <a:off x="729450" y="1853850"/>
            <a:ext cx="8122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800">
                <a:latin typeface="Consolas"/>
                <a:ea typeface="Consolas"/>
                <a:cs typeface="Consolas"/>
                <a:sym typeface="Consolas"/>
              </a:rPr>
              <a:t>LIKE</a:t>
            </a:r>
            <a:r>
              <a:rPr lang="en" sz="1800"/>
              <a:t>: following expression follows SQL specified format</a:t>
            </a:r>
            <a:endParaRPr sz="1600"/>
          </a:p>
          <a:p>
            <a:pPr indent="-330200" lvl="0" marL="457200" rtl="0" algn="l">
              <a:lnSpc>
                <a:spcPct val="115000"/>
              </a:lnSpc>
              <a:spcBef>
                <a:spcPts val="1600"/>
              </a:spcBef>
              <a:spcAft>
                <a:spcPts val="0"/>
              </a:spcAft>
              <a:buSzPts val="1600"/>
              <a:buChar char="●"/>
            </a:pPr>
            <a:r>
              <a:rPr b="1" lang="en" sz="1600"/>
              <a:t>_: Any single character</a:t>
            </a:r>
            <a:endParaRPr b="1" sz="1600"/>
          </a:p>
          <a:p>
            <a:pPr indent="-330200" lvl="0" marL="457200" rtl="0" algn="l">
              <a:lnSpc>
                <a:spcPct val="115000"/>
              </a:lnSpc>
              <a:spcBef>
                <a:spcPts val="0"/>
              </a:spcBef>
              <a:spcAft>
                <a:spcPts val="0"/>
              </a:spcAft>
              <a:buSzPts val="1600"/>
              <a:buChar char="●"/>
            </a:pPr>
            <a:r>
              <a:rPr b="1" lang="en" sz="1600"/>
              <a:t>%: Zero, one, or more characters</a:t>
            </a:r>
            <a:endParaRPr b="1" sz="1600"/>
          </a:p>
          <a:p>
            <a:pPr indent="0" lvl="0" marL="0" rtl="0" algn="l">
              <a:lnSpc>
                <a:spcPct val="150000"/>
              </a:lnSpc>
              <a:spcBef>
                <a:spcPts val="1600"/>
              </a:spcBef>
              <a:spcAft>
                <a:spcPts val="0"/>
              </a:spcAft>
              <a:buSzPts val="1300"/>
              <a:buNone/>
            </a:pPr>
            <a:r>
              <a:rPr b="1" lang="en" sz="1600"/>
              <a:t>Examples:</a:t>
            </a:r>
            <a:endParaRPr b="1" sz="1600"/>
          </a:p>
          <a:p>
            <a:pPr indent="-330200" lvl="0" marL="457200" rtl="0" algn="l">
              <a:lnSpc>
                <a:spcPct val="150000"/>
              </a:lnSpc>
              <a:spcBef>
                <a:spcPts val="0"/>
              </a:spcBef>
              <a:spcAft>
                <a:spcPts val="0"/>
              </a:spcAft>
              <a:buSzPts val="1600"/>
              <a:buChar char="●"/>
            </a:pPr>
            <a:r>
              <a:rPr lang="en" sz="1600"/>
              <a:t>LIKE ‘z%’     starts with z</a:t>
            </a:r>
            <a:endParaRPr sz="1600"/>
          </a:p>
          <a:p>
            <a:pPr indent="-330200" lvl="0" marL="457200" rtl="0" algn="l">
              <a:lnSpc>
                <a:spcPct val="150000"/>
              </a:lnSpc>
              <a:spcBef>
                <a:spcPts val="0"/>
              </a:spcBef>
              <a:spcAft>
                <a:spcPts val="0"/>
              </a:spcAft>
              <a:buSzPts val="1600"/>
              <a:buChar char="●"/>
            </a:pPr>
            <a:r>
              <a:rPr lang="en" sz="1600"/>
              <a:t>LIKE ‘z_’      exactly 2 letters, 1st is z</a:t>
            </a:r>
            <a:endParaRPr sz="1600"/>
          </a:p>
          <a:p>
            <a:pPr indent="-330200" lvl="0" marL="457200" rtl="0" algn="l">
              <a:lnSpc>
                <a:spcPct val="150000"/>
              </a:lnSpc>
              <a:spcBef>
                <a:spcPts val="0"/>
              </a:spcBef>
              <a:spcAft>
                <a:spcPts val="0"/>
              </a:spcAft>
              <a:buSzPts val="1600"/>
              <a:buChar char="●"/>
            </a:pPr>
            <a:r>
              <a:rPr lang="en" sz="1600"/>
              <a:t>LIKE ‘_z%’    2nd letter is a z</a:t>
            </a:r>
            <a:endParaRPr sz="1600"/>
          </a:p>
          <a:p>
            <a:pPr indent="0" lvl="0" marL="914400" rtl="0" algn="l">
              <a:lnSpc>
                <a:spcPct val="115000"/>
              </a:lnSpc>
              <a:spcBef>
                <a:spcPts val="0"/>
              </a:spcBef>
              <a:spcAft>
                <a:spcPts val="1600"/>
              </a:spcAft>
              <a:buSzPts val="1300"/>
              <a:buNone/>
            </a:pPr>
            <a:r>
              <a:t/>
            </a:r>
            <a:endParaRPr sz="1600"/>
          </a:p>
        </p:txBody>
      </p:sp>
      <p:sp>
        <p:nvSpPr>
          <p:cNvPr id="119" name="Google Shape;119;p6"/>
          <p:cNvSpPr txBox="1"/>
          <p:nvPr/>
        </p:nvSpPr>
        <p:spPr>
          <a:xfrm>
            <a:off x="782850" y="4671175"/>
            <a:ext cx="6090600" cy="323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1" i="0" lang="en" sz="1600" u="none" cap="none" strike="noStrike">
                <a:solidFill>
                  <a:schemeClr val="dk2"/>
                </a:solidFill>
                <a:latin typeface="Proxima Nova"/>
                <a:ea typeface="Proxima Nova"/>
                <a:cs typeface="Proxima Nova"/>
                <a:sym typeface="Proxima Nova"/>
              </a:rPr>
              <a:t>Note: </a:t>
            </a:r>
            <a:r>
              <a:rPr b="1" i="0" lang="en" sz="1600" u="none" cap="none" strike="noStrike">
                <a:solidFill>
                  <a:schemeClr val="dk2"/>
                </a:solidFill>
                <a:latin typeface="Consolas"/>
                <a:ea typeface="Consolas"/>
                <a:cs typeface="Consolas"/>
                <a:sym typeface="Consolas"/>
              </a:rPr>
              <a:t>~</a:t>
            </a:r>
            <a:r>
              <a:rPr b="1" i="0" lang="en" sz="1600" u="none" cap="none" strike="noStrike">
                <a:solidFill>
                  <a:schemeClr val="dk2"/>
                </a:solidFill>
                <a:latin typeface="Proxima Nova"/>
                <a:ea typeface="Proxima Nova"/>
                <a:cs typeface="Proxima Nova"/>
                <a:sym typeface="Proxima Nova"/>
              </a:rPr>
              <a:t> cannot be used in SQLite </a:t>
            </a:r>
            <a:endParaRPr b="1"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More SQL Things</a:t>
            </a:r>
            <a:endParaRPr/>
          </a:p>
          <a:p>
            <a:pPr indent="0" lvl="0" marL="0" rtl="0" algn="l">
              <a:lnSpc>
                <a:spcPct val="100000"/>
              </a:lnSpc>
              <a:spcBef>
                <a:spcPts val="0"/>
              </a:spcBef>
              <a:spcAft>
                <a:spcPts val="0"/>
              </a:spcAft>
              <a:buSzPts val="2600"/>
              <a:buNone/>
            </a:pPr>
            <a:r>
              <a:t/>
            </a:r>
            <a:endParaRPr/>
          </a:p>
        </p:txBody>
      </p:sp>
      <p:sp>
        <p:nvSpPr>
          <p:cNvPr id="125" name="Google Shape;125;p7"/>
          <p:cNvSpPr txBox="1"/>
          <p:nvPr>
            <p:ph idx="1" type="body"/>
          </p:nvPr>
        </p:nvSpPr>
        <p:spPr>
          <a:xfrm>
            <a:off x="729450" y="1853850"/>
            <a:ext cx="7688700" cy="226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700"/>
              <a:t>Sets</a:t>
            </a:r>
            <a:r>
              <a:rPr lang="en" sz="1400"/>
              <a:t> - a collection with no duplicates</a:t>
            </a:r>
            <a:endParaRPr sz="1400"/>
          </a:p>
          <a:p>
            <a:pPr indent="-317500" lvl="1" marL="914400" rtl="0" algn="l">
              <a:lnSpc>
                <a:spcPct val="115000"/>
              </a:lnSpc>
              <a:spcBef>
                <a:spcPts val="0"/>
              </a:spcBef>
              <a:spcAft>
                <a:spcPts val="0"/>
              </a:spcAft>
              <a:buSzPts val="1400"/>
              <a:buChar char="-"/>
            </a:pPr>
            <a:r>
              <a:rPr lang="en" sz="1400">
                <a:latin typeface="Courier New"/>
                <a:ea typeface="Courier New"/>
                <a:cs typeface="Courier New"/>
                <a:sym typeface="Courier New"/>
              </a:rPr>
              <a:t>UNION</a:t>
            </a:r>
            <a:r>
              <a:rPr lang="en" sz="1400"/>
              <a:t> - all items in either set, </a:t>
            </a:r>
            <a:r>
              <a:rPr lang="en" sz="1400">
                <a:latin typeface="Courier New"/>
                <a:ea typeface="Courier New"/>
                <a:cs typeface="Courier New"/>
                <a:sym typeface="Courier New"/>
              </a:rPr>
              <a:t>INTERSECTION</a:t>
            </a:r>
            <a:r>
              <a:rPr lang="en" sz="1400"/>
              <a:t> - all items in both sets. </a:t>
            </a:r>
            <a:endParaRPr sz="1400"/>
          </a:p>
          <a:p>
            <a:pPr indent="-317500" lvl="1" marL="914400" rtl="0" algn="l">
              <a:lnSpc>
                <a:spcPct val="115000"/>
              </a:lnSpc>
              <a:spcBef>
                <a:spcPts val="0"/>
              </a:spcBef>
              <a:spcAft>
                <a:spcPts val="0"/>
              </a:spcAft>
              <a:buSzPts val="1400"/>
              <a:buChar char="-"/>
            </a:pPr>
            <a:r>
              <a:rPr lang="en" sz="1400"/>
              <a:t>In SQL, these don’t have to be used on sets (there can be duplicates in the inputs). No duplicates in the final set! </a:t>
            </a:r>
            <a:endParaRPr sz="1400"/>
          </a:p>
          <a:p>
            <a:pPr indent="-317500" lvl="1" marL="914400" rtl="0" algn="l">
              <a:lnSpc>
                <a:spcPct val="115000"/>
              </a:lnSpc>
              <a:spcBef>
                <a:spcPts val="0"/>
              </a:spcBef>
              <a:spcAft>
                <a:spcPts val="0"/>
              </a:spcAft>
              <a:buSzPts val="1400"/>
              <a:buChar char="-"/>
            </a:pPr>
            <a:r>
              <a:rPr lang="en" sz="1400"/>
              <a:t>Must add ALL to include duplicates - </a:t>
            </a:r>
            <a:r>
              <a:rPr lang="en" sz="1400">
                <a:latin typeface="Courier New"/>
                <a:ea typeface="Courier New"/>
                <a:cs typeface="Courier New"/>
                <a:sym typeface="Courier New"/>
              </a:rPr>
              <a:t>UNION ALL</a:t>
            </a:r>
            <a:r>
              <a:rPr lang="en" sz="1400"/>
              <a:t>, </a:t>
            </a:r>
            <a:r>
              <a:rPr lang="en" sz="1400">
                <a:latin typeface="Courier New"/>
                <a:ea typeface="Courier New"/>
                <a:cs typeface="Courier New"/>
                <a:sym typeface="Courier New"/>
              </a:rPr>
              <a:t>INTERSECTION ALL</a:t>
            </a:r>
            <a:endParaRPr sz="1400">
              <a:latin typeface="Courier New"/>
              <a:ea typeface="Courier New"/>
              <a:cs typeface="Courier New"/>
              <a:sym typeface="Courier New"/>
            </a:endParaRPr>
          </a:p>
          <a:p>
            <a:pPr indent="-317500" lvl="1" marL="914400" rtl="0" algn="l">
              <a:lnSpc>
                <a:spcPct val="115000"/>
              </a:lnSpc>
              <a:spcBef>
                <a:spcPts val="0"/>
              </a:spcBef>
              <a:spcAft>
                <a:spcPts val="0"/>
              </a:spcAft>
              <a:buSzPts val="1400"/>
              <a:buChar char="-"/>
            </a:pPr>
            <a:r>
              <a:rPr lang="en" sz="1400"/>
              <a:t>Used between two queries (</a:t>
            </a:r>
            <a:r>
              <a:rPr lang="en" sz="1400">
                <a:latin typeface="Courier New"/>
                <a:ea typeface="Courier New"/>
                <a:cs typeface="Courier New"/>
                <a:sym typeface="Courier New"/>
              </a:rPr>
              <a:t>SELECT … FROM … UNION SELECT … FROM …</a:t>
            </a:r>
            <a:r>
              <a:rPr lang="en" sz="1400"/>
              <a:t>)</a:t>
            </a:r>
            <a:endParaRPr sz="1400"/>
          </a:p>
          <a:p>
            <a:pPr indent="-336550" lvl="0" marL="457200" rtl="0" algn="l">
              <a:lnSpc>
                <a:spcPct val="115000"/>
              </a:lnSpc>
              <a:spcBef>
                <a:spcPts val="0"/>
              </a:spcBef>
              <a:spcAft>
                <a:spcPts val="0"/>
              </a:spcAft>
              <a:buSzPts val="1700"/>
              <a:buChar char="-"/>
            </a:pPr>
            <a:r>
              <a:rPr lang="en" sz="1700"/>
              <a:t>Correlated Query</a:t>
            </a:r>
            <a:endParaRPr sz="1700"/>
          </a:p>
          <a:p>
            <a:pPr indent="-317500" lvl="1" marL="914400" rtl="0" algn="l">
              <a:lnSpc>
                <a:spcPct val="115000"/>
              </a:lnSpc>
              <a:spcBef>
                <a:spcPts val="0"/>
              </a:spcBef>
              <a:spcAft>
                <a:spcPts val="0"/>
              </a:spcAft>
              <a:buSzPts val="1400"/>
              <a:buChar char="-"/>
            </a:pPr>
            <a:r>
              <a:rPr lang="en" sz="1400"/>
              <a:t>Subquery depends on values from the outer query, subquery is recalculated for every row of the outer query’s table</a:t>
            </a:r>
            <a:endParaRPr sz="1400"/>
          </a:p>
          <a:p>
            <a:pPr indent="-317500" lvl="1" marL="914400" rtl="0" algn="l">
              <a:lnSpc>
                <a:spcPct val="115000"/>
              </a:lnSpc>
              <a:spcBef>
                <a:spcPts val="0"/>
              </a:spcBef>
              <a:spcAft>
                <a:spcPts val="0"/>
              </a:spcAft>
              <a:buSzPts val="1400"/>
              <a:buFont typeface="Courier New"/>
              <a:buChar char="-"/>
            </a:pPr>
            <a:r>
              <a:rPr lang="en" sz="1400">
                <a:latin typeface="Courier New"/>
                <a:ea typeface="Courier New"/>
                <a:cs typeface="Courier New"/>
                <a:sym typeface="Courier New"/>
              </a:rPr>
              <a:t>SELECT S.sname FROM Sailors S WHERE EXISTS (SELECT * FROM Reserves R WHERE R.bid=102 AND S.sid=R.sid)</a:t>
            </a:r>
            <a:endParaRPr sz="1400">
              <a:latin typeface="Courier New"/>
              <a:ea typeface="Courier New"/>
              <a:cs typeface="Courier New"/>
              <a:sym typeface="Courier New"/>
            </a:endParaRPr>
          </a:p>
          <a:p>
            <a:pPr indent="0" lvl="0" marL="0" rtl="0" algn="l">
              <a:lnSpc>
                <a:spcPct val="115000"/>
              </a:lnSpc>
              <a:spcBef>
                <a:spcPts val="1600"/>
              </a:spcBef>
              <a:spcAft>
                <a:spcPts val="1600"/>
              </a:spcAft>
              <a:buSzPts val="1300"/>
              <a:buNone/>
            </a:pPr>
            <a:r>
              <a:t/>
            </a:r>
            <a:endParaRPr sz="1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0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000"/>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1000"/>
                                        <p:tgtEl>
                                          <p:spTgt spid="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Effect filter="fade" transition="in">
                                      <p:cBhvr>
                                        <p:cTn dur="1000"/>
                                        <p:tgtEl>
                                          <p:spTgt spid="1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animEffect filter="fade" transition="in">
                                      <p:cBhvr>
                                        <p:cTn dur="1000"/>
                                        <p:tgtEl>
                                          <p:spTgt spid="1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6" st="6"/>
                                            </p:txEl>
                                          </p:spTgt>
                                        </p:tgtEl>
                                        <p:attrNameLst>
                                          <p:attrName>style.visibility</p:attrName>
                                        </p:attrNameLst>
                                      </p:cBhvr>
                                      <p:to>
                                        <p:strVal val="visible"/>
                                      </p:to>
                                    </p:set>
                                    <p:animEffect filter="fade" transition="in">
                                      <p:cBhvr>
                                        <p:cTn dur="1000"/>
                                        <p:tgtEl>
                                          <p:spTgt spid="1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7" st="7"/>
                                            </p:txEl>
                                          </p:spTgt>
                                        </p:tgtEl>
                                        <p:attrNameLst>
                                          <p:attrName>style.visibility</p:attrName>
                                        </p:attrNameLst>
                                      </p:cBhvr>
                                      <p:to>
                                        <p:strVal val="visible"/>
                                      </p:to>
                                    </p:set>
                                    <p:animEffect filter="fade" transition="in">
                                      <p:cBhvr>
                                        <p:cTn dur="1000"/>
                                        <p:tgtEl>
                                          <p:spTgt spid="12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8" st="8"/>
                                            </p:txEl>
                                          </p:spTgt>
                                        </p:tgtEl>
                                        <p:attrNameLst>
                                          <p:attrName>style.visibility</p:attrName>
                                        </p:attrNameLst>
                                      </p:cBhvr>
                                      <p:to>
                                        <p:strVal val="visible"/>
                                      </p:to>
                                    </p:set>
                                    <p:animEffect filter="fade" transition="in">
                                      <p:cBhvr>
                                        <p:cTn dur="1000"/>
                                        <p:tgtEl>
                                          <p:spTgt spid="12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600"/>
              <a:buNone/>
            </a:pPr>
            <a:r>
              <a:rPr lang="en"/>
              <a:t>More SQL Things</a:t>
            </a:r>
            <a:endParaRPr/>
          </a:p>
        </p:txBody>
      </p:sp>
      <p:sp>
        <p:nvSpPr>
          <p:cNvPr id="131" name="Google Shape;131;p8"/>
          <p:cNvSpPr txBox="1"/>
          <p:nvPr>
            <p:ph idx="1" type="body"/>
          </p:nvPr>
        </p:nvSpPr>
        <p:spPr>
          <a:xfrm>
            <a:off x="729450" y="1853850"/>
            <a:ext cx="7688700" cy="2261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n" sz="1600"/>
              <a:t>Aggregations - </a:t>
            </a:r>
            <a:r>
              <a:rPr lang="en" sz="1600">
                <a:latin typeface="Courier New"/>
                <a:ea typeface="Courier New"/>
                <a:cs typeface="Courier New"/>
                <a:sym typeface="Courier New"/>
              </a:rPr>
              <a:t>COUNT, SUM, AVG,</a:t>
            </a:r>
            <a:r>
              <a:rPr lang="en" sz="1600"/>
              <a:t>  etc.</a:t>
            </a:r>
            <a:endParaRPr sz="1600"/>
          </a:p>
          <a:p>
            <a:pPr indent="-330200" lvl="1" marL="914400" rtl="0" algn="l">
              <a:lnSpc>
                <a:spcPct val="115000"/>
              </a:lnSpc>
              <a:spcBef>
                <a:spcPts val="0"/>
              </a:spcBef>
              <a:spcAft>
                <a:spcPts val="0"/>
              </a:spcAft>
              <a:buSzPts val="1600"/>
              <a:buChar char="-"/>
            </a:pPr>
            <a:r>
              <a:rPr lang="en" sz="1600"/>
              <a:t>Using an aggregate in </a:t>
            </a:r>
            <a:r>
              <a:rPr b="1" lang="en" sz="1600">
                <a:latin typeface="Courier New"/>
                <a:ea typeface="Courier New"/>
                <a:cs typeface="Courier New"/>
                <a:sym typeface="Courier New"/>
              </a:rPr>
              <a:t>WHERE</a:t>
            </a:r>
            <a:r>
              <a:rPr b="1" lang="en" sz="1600"/>
              <a:t> </a:t>
            </a:r>
            <a:r>
              <a:rPr lang="en" sz="1600"/>
              <a:t>is </a:t>
            </a:r>
            <a:r>
              <a:rPr b="1" lang="en" sz="1600"/>
              <a:t>not</a:t>
            </a:r>
            <a:r>
              <a:rPr lang="en" sz="1600"/>
              <a:t> allowed! WHERE </a:t>
            </a:r>
            <a:r>
              <a:rPr b="1" lang="en" sz="1600"/>
              <a:t>count(*)</a:t>
            </a:r>
            <a:r>
              <a:rPr lang="en" sz="1600"/>
              <a:t> </a:t>
            </a:r>
            <a:r>
              <a:rPr b="1" lang="en" sz="1600"/>
              <a:t>&gt; 500 </a:t>
            </a:r>
            <a:r>
              <a:rPr lang="en" sz="1600"/>
              <a:t>is an </a:t>
            </a:r>
            <a:r>
              <a:rPr b="1" lang="en" sz="1600"/>
              <a:t>invalid </a:t>
            </a:r>
            <a:r>
              <a:rPr lang="en" sz="1600"/>
              <a:t>query!</a:t>
            </a:r>
            <a:endParaRPr sz="1600"/>
          </a:p>
          <a:p>
            <a:pPr indent="-330200" lvl="1" marL="914400" rtl="0" algn="l">
              <a:lnSpc>
                <a:spcPct val="115000"/>
              </a:lnSpc>
              <a:spcBef>
                <a:spcPts val="0"/>
              </a:spcBef>
              <a:spcAft>
                <a:spcPts val="0"/>
              </a:spcAft>
              <a:buSzPts val="1600"/>
              <a:buChar char="-"/>
            </a:pPr>
            <a:r>
              <a:rPr lang="en" sz="1600">
                <a:latin typeface="Courier New"/>
                <a:ea typeface="Courier New"/>
                <a:cs typeface="Courier New"/>
                <a:sym typeface="Courier New"/>
              </a:rPr>
              <a:t>NULL</a:t>
            </a:r>
            <a:r>
              <a:rPr lang="en" sz="1600"/>
              <a:t> column values are ignored by aggregate functions</a:t>
            </a:r>
            <a:endParaRPr sz="1600"/>
          </a:p>
          <a:p>
            <a:pPr indent="-330200" lvl="0" marL="457200" rtl="0" algn="l">
              <a:lnSpc>
                <a:spcPct val="115000"/>
              </a:lnSpc>
              <a:spcBef>
                <a:spcPts val="0"/>
              </a:spcBef>
              <a:spcAft>
                <a:spcPts val="0"/>
              </a:spcAft>
              <a:buSzPts val="1600"/>
              <a:buChar char="-"/>
            </a:pPr>
            <a:r>
              <a:rPr lang="en" sz="1600"/>
              <a:t>Don’t use </a:t>
            </a:r>
            <a:r>
              <a:rPr b="1" lang="en" sz="1600">
                <a:latin typeface="Courier New"/>
                <a:ea typeface="Courier New"/>
                <a:cs typeface="Courier New"/>
                <a:sym typeface="Courier New"/>
              </a:rPr>
              <a:t>HAVING</a:t>
            </a:r>
            <a:r>
              <a:rPr b="1" lang="en" sz="1600"/>
              <a:t> </a:t>
            </a:r>
            <a:r>
              <a:rPr lang="en" sz="1600"/>
              <a:t>without </a:t>
            </a:r>
            <a:r>
              <a:rPr b="1" lang="en" sz="1600">
                <a:latin typeface="Courier New"/>
                <a:ea typeface="Courier New"/>
                <a:cs typeface="Courier New"/>
                <a:sym typeface="Courier New"/>
              </a:rPr>
              <a:t>GROUP BY</a:t>
            </a:r>
            <a:r>
              <a:rPr b="1" lang="en" sz="1600"/>
              <a:t> - </a:t>
            </a:r>
            <a:r>
              <a:rPr lang="en" sz="1600"/>
              <a:t>Just use </a:t>
            </a:r>
            <a:r>
              <a:rPr b="1" lang="en" sz="1600">
                <a:latin typeface="Courier New"/>
                <a:ea typeface="Courier New"/>
                <a:cs typeface="Courier New"/>
                <a:sym typeface="Courier New"/>
              </a:rPr>
              <a:t>WHERE</a:t>
            </a:r>
            <a:r>
              <a:rPr b="1" lang="en" sz="1600"/>
              <a:t> </a:t>
            </a:r>
            <a:r>
              <a:rPr lang="en" sz="1600"/>
              <a:t>instead!</a:t>
            </a:r>
            <a:endParaRPr sz="1600"/>
          </a:p>
          <a:p>
            <a:pPr indent="-330200" lvl="0" marL="457200" rtl="0" algn="l">
              <a:lnSpc>
                <a:spcPct val="115000"/>
              </a:lnSpc>
              <a:spcBef>
                <a:spcPts val="0"/>
              </a:spcBef>
              <a:spcAft>
                <a:spcPts val="0"/>
              </a:spcAft>
              <a:buSzPts val="1600"/>
              <a:buChar char="-"/>
            </a:pPr>
            <a:r>
              <a:rPr b="1" lang="en" sz="1600">
                <a:latin typeface="Courier New"/>
                <a:ea typeface="Courier New"/>
                <a:cs typeface="Courier New"/>
                <a:sym typeface="Courier New"/>
              </a:rPr>
              <a:t>DISTINCT</a:t>
            </a:r>
            <a:r>
              <a:rPr lang="en" sz="1600"/>
              <a:t> removes all </a:t>
            </a:r>
            <a:r>
              <a:rPr b="1" lang="en" sz="1600"/>
              <a:t>duplicate rows</a:t>
            </a:r>
            <a:endParaRPr b="1" sz="1600"/>
          </a:p>
          <a:p>
            <a:pPr indent="0" lvl="0" marL="457200" rtl="0" algn="l">
              <a:lnSpc>
                <a:spcPct val="115000"/>
              </a:lnSpc>
              <a:spcBef>
                <a:spcPts val="1600"/>
              </a:spcBef>
              <a:spcAft>
                <a:spcPts val="0"/>
              </a:spcAft>
              <a:buSzPts val="1300"/>
              <a:buNone/>
            </a:pPr>
            <a:r>
              <a:t/>
            </a:r>
            <a:endParaRPr b="1" sz="1600"/>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0" st="0"/>
                                            </p:txEl>
                                          </p:spTgt>
                                        </p:tgtEl>
                                        <p:attrNameLst>
                                          <p:attrName>style.visibility</p:attrName>
                                        </p:attrNameLst>
                                      </p:cBhvr>
                                      <p:to>
                                        <p:strVal val="visible"/>
                                      </p:to>
                                    </p:set>
                                    <p:animEffect filter="fade" transition="in">
                                      <p:cBhvr>
                                        <p:cTn dur="1000"/>
                                        <p:tgtEl>
                                          <p:spTgt spid="1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1" st="1"/>
                                            </p:txEl>
                                          </p:spTgt>
                                        </p:tgtEl>
                                        <p:attrNameLst>
                                          <p:attrName>style.visibility</p:attrName>
                                        </p:attrNameLst>
                                      </p:cBhvr>
                                      <p:to>
                                        <p:strVal val="visible"/>
                                      </p:to>
                                    </p:set>
                                    <p:animEffect filter="fade" transition="in">
                                      <p:cBhvr>
                                        <p:cTn dur="1000"/>
                                        <p:tgtEl>
                                          <p:spTgt spid="1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2" st="2"/>
                                            </p:txEl>
                                          </p:spTgt>
                                        </p:tgtEl>
                                        <p:attrNameLst>
                                          <p:attrName>style.visibility</p:attrName>
                                        </p:attrNameLst>
                                      </p:cBhvr>
                                      <p:to>
                                        <p:strVal val="visible"/>
                                      </p:to>
                                    </p:set>
                                    <p:animEffect filter="fade" transition="in">
                                      <p:cBhvr>
                                        <p:cTn dur="1000"/>
                                        <p:tgtEl>
                                          <p:spTgt spid="1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3" st="3"/>
                                            </p:txEl>
                                          </p:spTgt>
                                        </p:tgtEl>
                                        <p:attrNameLst>
                                          <p:attrName>style.visibility</p:attrName>
                                        </p:attrNameLst>
                                      </p:cBhvr>
                                      <p:to>
                                        <p:strVal val="visible"/>
                                      </p:to>
                                    </p:set>
                                    <p:animEffect filter="fade" transition="in">
                                      <p:cBhvr>
                                        <p:cTn dur="1000"/>
                                        <p:tgtEl>
                                          <p:spTgt spid="1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4" st="4"/>
                                            </p:txEl>
                                          </p:spTgt>
                                        </p:tgtEl>
                                        <p:attrNameLst>
                                          <p:attrName>style.visibility</p:attrName>
                                        </p:attrNameLst>
                                      </p:cBhvr>
                                      <p:to>
                                        <p:strVal val="visible"/>
                                      </p:to>
                                    </p:set>
                                    <p:animEffect filter="fade" transition="in">
                                      <p:cBhvr>
                                        <p:cTn dur="1000"/>
                                        <p:tgtEl>
                                          <p:spTgt spid="13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5" st="5"/>
                                            </p:txEl>
                                          </p:spTgt>
                                        </p:tgtEl>
                                        <p:attrNameLst>
                                          <p:attrName>style.visibility</p:attrName>
                                        </p:attrNameLst>
                                      </p:cBhvr>
                                      <p:to>
                                        <p:strVal val="visible"/>
                                      </p:to>
                                    </p:set>
                                    <p:animEffect filter="fade" transition="in">
                                      <p:cBhvr>
                                        <p:cTn dur="1000"/>
                                        <p:tgtEl>
                                          <p:spTgt spid="13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6" st="6"/>
                                            </p:txEl>
                                          </p:spTgt>
                                        </p:tgtEl>
                                        <p:attrNameLst>
                                          <p:attrName>style.visibility</p:attrName>
                                        </p:attrNameLst>
                                      </p:cBhvr>
                                      <p:to>
                                        <p:strVal val="visible"/>
                                      </p:to>
                                    </p:set>
                                    <p:animEffect filter="fade" transition="in">
                                      <p:cBhvr>
                                        <p:cTn dur="1000"/>
                                        <p:tgtEl>
                                          <p:spTgt spid="13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xEl>
                                              <p:pRg end="7" st="7"/>
                                            </p:txEl>
                                          </p:spTgt>
                                        </p:tgtEl>
                                        <p:attrNameLst>
                                          <p:attrName>style.visibility</p:attrName>
                                        </p:attrNameLst>
                                      </p:cBhvr>
                                      <p:to>
                                        <p:strVal val="visible"/>
                                      </p:to>
                                    </p:set>
                                    <p:animEffect filter="fade" transition="in">
                                      <p:cBhvr>
                                        <p:cTn dur="1000"/>
                                        <p:tgtEl>
                                          <p:spTgt spid="13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Worksheet</a:t>
            </a:r>
            <a:endParaRPr/>
          </a:p>
          <a:p>
            <a:pPr indent="0" lvl="0" marL="0" rtl="0" algn="l">
              <a:lnSpc>
                <a:spcPct val="100000"/>
              </a:lnSpc>
              <a:spcBef>
                <a:spcPts val="0"/>
              </a:spcBef>
              <a:spcAft>
                <a:spcPts val="0"/>
              </a:spcAft>
              <a:buSzPts val="3600"/>
              <a:buNone/>
            </a:pPr>
            <a:r>
              <a:t/>
            </a:r>
            <a:endParaRPr sz="2000">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