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 id="214748367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Lst>
  <p:sldSz cy="5143500" cx="9144000"/>
  <p:notesSz cx="6858000" cy="9144000"/>
  <p:embeddedFontLst>
    <p:embeddedFont>
      <p:font typeface="Proxima Nova"/>
      <p:regular r:id="rId93"/>
      <p:bold r:id="rId94"/>
      <p:italic r:id="rId95"/>
      <p:boldItalic r:id="rId96"/>
    </p:embeddedFont>
    <p:embeddedFont>
      <p:font typeface="Helvetica Neue"/>
      <p:regular r:id="rId97"/>
      <p:bold r:id="rId98"/>
      <p:italic r:id="rId99"/>
      <p:boldItalic r:id="rId10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752">
          <p15:clr>
            <a:srgbClr val="9AA0A6"/>
          </p15:clr>
        </p15:guide>
      </p15:sldGuideLst>
    </p:ext>
    <p:ext uri="GoogleSlidesCustomDataVersion2">
      <go:slidesCustomData xmlns:go="http://customooxmlschemas.google.com/" r:id="rId101" roundtripDataSignature="AMtx7migHlm7C7/tQgtirMF3Oscn4fDt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D3D3D7-8920-4C3C-AE1E-BC1EC0F9E8A3}">
  <a:tblStyle styleId="{73D3D3D7-8920-4C3C-AE1E-BC1EC0F9E8A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75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1" Type="http://customschemas.google.com/relationships/presentationmetadata" Target="metadata"/><Relationship Id="rId100" Type="http://schemas.openxmlformats.org/officeDocument/2006/relationships/font" Target="fonts/HelveticaNeue-boldItalic.fntdata"/><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95" Type="http://schemas.openxmlformats.org/officeDocument/2006/relationships/font" Target="fonts/ProximaNova-italic.fntdata"/><Relationship Id="rId94" Type="http://schemas.openxmlformats.org/officeDocument/2006/relationships/font" Target="fonts/ProximaNova-bold.fntdata"/><Relationship Id="rId97" Type="http://schemas.openxmlformats.org/officeDocument/2006/relationships/font" Target="fonts/HelveticaNeue-regular.fntdata"/><Relationship Id="rId96" Type="http://schemas.openxmlformats.org/officeDocument/2006/relationships/font" Target="fonts/ProximaNova-boldItalic.fntdata"/><Relationship Id="rId11" Type="http://schemas.openxmlformats.org/officeDocument/2006/relationships/slide" Target="slides/slide3.xml"/><Relationship Id="rId99" Type="http://schemas.openxmlformats.org/officeDocument/2006/relationships/font" Target="fonts/HelveticaNeue-italic.fntdata"/><Relationship Id="rId10" Type="http://schemas.openxmlformats.org/officeDocument/2006/relationships/slide" Target="slides/slide2.xml"/><Relationship Id="rId98" Type="http://schemas.openxmlformats.org/officeDocument/2006/relationships/font" Target="fonts/HelveticaNeue-bold.fntdata"/><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font" Target="fonts/ProximaNova-regular.fntdata"/><Relationship Id="rId92" Type="http://schemas.openxmlformats.org/officeDocument/2006/relationships/slide" Target="slides/slide8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74" name="Google Shape;274;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82" name="Google Shape;282;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90" name="Google Shape;290;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98" name="Google Shape;29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06" name="Google Shape;30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14" name="Google Shape;314;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22" name="Google Shape;322;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30" name="Google Shape;330;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38" name="Google Shape;338;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46" name="Google Shape;346;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54" name="Google Shape;354;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62" name="Google Shape;362;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70" name="Google Shape;370;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78" name="Google Shape;378;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86" name="Google Shape;386;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94" name="Google Shape;394;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02" name="Google Shape;402;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10" name="Google Shape;410;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18" name="Google Shape;418;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26" name="Google Shape;426;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3: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3" name="Google Shape;43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34" name="Google Shape;434;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42" name="Google Shape;442;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50" name="Google Shape;450;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58" name="Google Shape;458;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4: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5: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77" name="Google Shape;477;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38: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p3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7: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p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4: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46: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p4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47: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9" name="Google Shape;599;p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48: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5" name="Google Shape;605;p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49: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p4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5: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50: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8" name="Google Shape;658;p5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51: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0" name="Google Shape;710;p5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52: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6" name="Google Shape;716;p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53: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2" name="Google Shape;722;p5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 interesting orders </a:t>
            </a:r>
            <a:r>
              <a:rPr i="1" lang="en"/>
              <a:t>may</a:t>
            </a:r>
            <a:r>
              <a:rPr lang="en"/>
              <a:t> help reduce the cost of later joins -- you won’t know until you get there, which is why we keep these around.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54: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8" name="Google Shape;728;p5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55: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5" name="Google Shape;735;p5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56: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2" name="Google Shape;742;p5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57: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9" name="Google Shape;749;p5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58: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6" name="Google Shape;756;p5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59: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3" name="Google Shape;763;p5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6: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0" name="Google Shape;770;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6" name="Google Shape;776;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2" name="Google Shape;782;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8" name="Google Shape;788;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4" name="Google Shape;794;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1" name="Google Shape;801;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8" name="Google Shape;808;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4" name="Google Shape;814;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0" name="Google Shape;820;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6" name="Google Shape;826;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7: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
              <a:buFont typeface="Calibri"/>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2" name="Google Shape;832;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8" name="Google Shape;838;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4" name="Google Shape;844;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0" name="Google Shape;850;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6" name="Google Shape;856;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3" name="Google Shape;863;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0" name="Google Shape;870;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7" name="Google Shape;877;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4" name="Google Shape;884;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1" name="Google Shape;891;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8: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81: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8" name="Google Shape;898;p8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82: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4" name="Google Shape;904;p8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p83: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0" name="Google Shape;910;p8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p84: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6" name="Google Shape;916;p8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24dde08c4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2" name="Google Shape;922;g24dde08c4b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p9: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8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8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p8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6" name="Google Shape;56;p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sp>
        <p:nvSpPr>
          <p:cNvPr id="58" name="Google Shape;58;p9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9" name="Google Shape;59;p9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0" name="Google Shape;60;p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1" name="Shape 61"/>
        <p:cNvGrpSpPr/>
        <p:nvPr/>
      </p:nvGrpSpPr>
      <p:grpSpPr>
        <a:xfrm>
          <a:off x="0" y="0"/>
          <a:ext cx="0" cy="0"/>
          <a:chOff x="0" y="0"/>
          <a:chExt cx="0" cy="0"/>
        </a:xfrm>
      </p:grpSpPr>
      <p:sp>
        <p:nvSpPr>
          <p:cNvPr id="62" name="Google Shape;62;p9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rmAutofit/>
          </a:bodyPr>
          <a:lstStyle>
            <a:lvl1pPr lvl="0" marR="0" algn="ctr">
              <a:lnSpc>
                <a:spcPct val="100000"/>
              </a:lnSpc>
              <a:spcBef>
                <a:spcPts val="0"/>
              </a:spcBef>
              <a:spcAft>
                <a:spcPts val="0"/>
              </a:spcAft>
              <a:buClr>
                <a:schemeClr val="dk1"/>
              </a:buClr>
              <a:buSzPts val="28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2800"/>
              <a:buNone/>
              <a:defRPr sz="1800"/>
            </a:lvl2pPr>
            <a:lvl3pPr lvl="2" algn="l">
              <a:lnSpc>
                <a:spcPct val="100000"/>
              </a:lnSpc>
              <a:spcBef>
                <a:spcPts val="0"/>
              </a:spcBef>
              <a:spcAft>
                <a:spcPts val="0"/>
              </a:spcAft>
              <a:buSzPts val="2800"/>
              <a:buNone/>
              <a:defRPr sz="1800"/>
            </a:lvl3pPr>
            <a:lvl4pPr lvl="3" algn="l">
              <a:lnSpc>
                <a:spcPct val="100000"/>
              </a:lnSpc>
              <a:spcBef>
                <a:spcPts val="0"/>
              </a:spcBef>
              <a:spcAft>
                <a:spcPts val="0"/>
              </a:spcAft>
              <a:buSzPts val="2800"/>
              <a:buNone/>
              <a:defRPr sz="1800"/>
            </a:lvl4pPr>
            <a:lvl5pPr lvl="4" algn="l">
              <a:lnSpc>
                <a:spcPct val="100000"/>
              </a:lnSpc>
              <a:spcBef>
                <a:spcPts val="0"/>
              </a:spcBef>
              <a:spcAft>
                <a:spcPts val="0"/>
              </a:spcAft>
              <a:buSzPts val="2800"/>
              <a:buNone/>
              <a:defRPr sz="1800"/>
            </a:lvl5pPr>
            <a:lvl6pPr lvl="5" algn="l">
              <a:lnSpc>
                <a:spcPct val="100000"/>
              </a:lnSpc>
              <a:spcBef>
                <a:spcPts val="0"/>
              </a:spcBef>
              <a:spcAft>
                <a:spcPts val="0"/>
              </a:spcAft>
              <a:buSzPts val="2800"/>
              <a:buNone/>
              <a:defRPr sz="1800"/>
            </a:lvl6pPr>
            <a:lvl7pPr lvl="6" algn="l">
              <a:lnSpc>
                <a:spcPct val="100000"/>
              </a:lnSpc>
              <a:spcBef>
                <a:spcPts val="0"/>
              </a:spcBef>
              <a:spcAft>
                <a:spcPts val="0"/>
              </a:spcAft>
              <a:buSzPts val="2800"/>
              <a:buNone/>
              <a:defRPr sz="1800"/>
            </a:lvl7pPr>
            <a:lvl8pPr lvl="7" algn="l">
              <a:lnSpc>
                <a:spcPct val="100000"/>
              </a:lnSpc>
              <a:spcBef>
                <a:spcPts val="0"/>
              </a:spcBef>
              <a:spcAft>
                <a:spcPts val="0"/>
              </a:spcAft>
              <a:buSzPts val="2800"/>
              <a:buNone/>
              <a:defRPr sz="1800"/>
            </a:lvl8pPr>
            <a:lvl9pPr lvl="8" algn="l">
              <a:lnSpc>
                <a:spcPct val="100000"/>
              </a:lnSpc>
              <a:spcBef>
                <a:spcPts val="0"/>
              </a:spcBef>
              <a:spcAft>
                <a:spcPts val="0"/>
              </a:spcAft>
              <a:buSzPts val="2800"/>
              <a:buNone/>
              <a:defRPr sz="1800"/>
            </a:lvl9pPr>
          </a:lstStyle>
          <a:p/>
        </p:txBody>
      </p:sp>
      <p:sp>
        <p:nvSpPr>
          <p:cNvPr id="63" name="Google Shape;63;p9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rmAutofit/>
          </a:bodyPr>
          <a:lstStyle>
            <a:lvl1pPr indent="-431800" lvl="0" marL="457200" marR="0" algn="l">
              <a:lnSpc>
                <a:spcPct val="115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15000"/>
              </a:lnSpc>
              <a:spcBef>
                <a:spcPts val="12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15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15000"/>
              </a:lnSpc>
              <a:spcBef>
                <a:spcPts val="1200"/>
              </a:spcBef>
              <a:spcAft>
                <a:spcPts val="12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4" name="Google Shape;64;p91"/>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5" name="Google Shape;65;p9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6" name="Google Shape;66;p9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9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9" name="Google Shape;69;p9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0" name="Google Shape;70;p9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1" name="Google Shape;71;p9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sp>
        <p:nvSpPr>
          <p:cNvPr id="73" name="Google Shape;73;p1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4" name="Google Shape;74;p1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5" name="Google Shape;75;p1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8" name="Google Shape;78;p1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p11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1" name="Google Shape;81;p11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2" name="Google Shape;82;p1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 name="Shape 83"/>
        <p:cNvGrpSpPr/>
        <p:nvPr/>
      </p:nvGrpSpPr>
      <p:grpSpPr>
        <a:xfrm>
          <a:off x="0" y="0"/>
          <a:ext cx="0" cy="0"/>
          <a:chOff x="0" y="0"/>
          <a:chExt cx="0" cy="0"/>
        </a:xfrm>
      </p:grpSpPr>
      <p:sp>
        <p:nvSpPr>
          <p:cNvPr id="84" name="Google Shape;84;p1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5" name="Google Shape;85;p1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8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8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11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1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9" name="Google Shape;89;p11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0" name="Google Shape;90;p11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1" name="Google Shape;91;p1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2" name="Shape 92"/>
        <p:cNvGrpSpPr/>
        <p:nvPr/>
      </p:nvGrpSpPr>
      <p:grpSpPr>
        <a:xfrm>
          <a:off x="0" y="0"/>
          <a:ext cx="0" cy="0"/>
          <a:chOff x="0" y="0"/>
          <a:chExt cx="0" cy="0"/>
        </a:xfrm>
      </p:grpSpPr>
      <p:sp>
        <p:nvSpPr>
          <p:cNvPr id="93" name="Google Shape;93;p12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94" name="Google Shape;94;p1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5" name="Shape 95"/>
        <p:cNvGrpSpPr/>
        <p:nvPr/>
      </p:nvGrpSpPr>
      <p:grpSpPr>
        <a:xfrm>
          <a:off x="0" y="0"/>
          <a:ext cx="0" cy="0"/>
          <a:chOff x="0" y="0"/>
          <a:chExt cx="0" cy="0"/>
        </a:xfrm>
      </p:grpSpPr>
      <p:sp>
        <p:nvSpPr>
          <p:cNvPr id="96" name="Google Shape;96;p12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7" name="Google Shape;97;p12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8" name="Google Shape;98;p1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1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101" name="Shape 101"/>
        <p:cNvGrpSpPr/>
        <p:nvPr/>
      </p:nvGrpSpPr>
      <p:grpSpPr>
        <a:xfrm>
          <a:off x="0" y="0"/>
          <a:ext cx="0" cy="0"/>
          <a:chOff x="0" y="0"/>
          <a:chExt cx="0" cy="0"/>
        </a:xfrm>
      </p:grpSpPr>
      <p:sp>
        <p:nvSpPr>
          <p:cNvPr id="102" name="Google Shape;102;p123"/>
          <p:cNvSpPr txBox="1"/>
          <p:nvPr>
            <p:ph type="title"/>
          </p:nvPr>
        </p:nvSpPr>
        <p:spPr>
          <a:xfrm>
            <a:off x="1137865" y="1362755"/>
            <a:ext cx="6868200" cy="6390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SzPts val="2800"/>
              <a:buNone/>
              <a:defRPr b="0" i="0" sz="1800">
                <a:solidFill>
                  <a:schemeClr val="dk1"/>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3" name="Google Shape;103;p123"/>
          <p:cNvSpPr txBox="1"/>
          <p:nvPr>
            <p:ph idx="1" type="body"/>
          </p:nvPr>
        </p:nvSpPr>
        <p:spPr>
          <a:xfrm>
            <a:off x="620399" y="1280113"/>
            <a:ext cx="7903200" cy="2430300"/>
          </a:xfrm>
          <a:prstGeom prst="rect">
            <a:avLst/>
          </a:prstGeom>
          <a:noFill/>
          <a:ln>
            <a:noFill/>
          </a:ln>
        </p:spPr>
        <p:txBody>
          <a:bodyPr anchorCtr="0" anchor="t" bIns="0" lIns="0" spcFirstLastPara="1" rIns="0" wrap="square" tIns="0">
            <a:normAutofit/>
          </a:bodyPr>
          <a:lstStyle>
            <a:lvl1pPr indent="-228600" lvl="0" marL="457200" algn="l">
              <a:lnSpc>
                <a:spcPct val="115000"/>
              </a:lnSpc>
              <a:spcBef>
                <a:spcPts val="0"/>
              </a:spcBef>
              <a:spcAft>
                <a:spcPts val="0"/>
              </a:spcAft>
              <a:buSzPts val="1800"/>
              <a:buNone/>
              <a:defRPr b="0" i="0" sz="3200">
                <a:solidFill>
                  <a:schemeClr val="dk1"/>
                </a:solidFill>
                <a:latin typeface="Helvetica Neue"/>
                <a:ea typeface="Helvetica Neue"/>
                <a:cs typeface="Helvetica Neue"/>
                <a:sym typeface="Helvetica Neue"/>
              </a:defRPr>
            </a:lvl1pPr>
            <a:lvl2pPr indent="-228600" lvl="1" marL="914400" algn="l">
              <a:lnSpc>
                <a:spcPct val="115000"/>
              </a:lnSpc>
              <a:spcBef>
                <a:spcPts val="1200"/>
              </a:spcBef>
              <a:spcAft>
                <a:spcPts val="0"/>
              </a:spcAft>
              <a:buSzPts val="1400"/>
              <a:buNone/>
              <a:defRPr/>
            </a:lvl2pPr>
            <a:lvl3pPr indent="-228600" lvl="2" marL="1371600" algn="l">
              <a:lnSpc>
                <a:spcPct val="115000"/>
              </a:lnSpc>
              <a:spcBef>
                <a:spcPts val="1200"/>
              </a:spcBef>
              <a:spcAft>
                <a:spcPts val="0"/>
              </a:spcAft>
              <a:buSzPts val="1400"/>
              <a:buNone/>
              <a:defRPr/>
            </a:lvl3pPr>
            <a:lvl4pPr indent="-228600" lvl="3" marL="1828800" algn="l">
              <a:lnSpc>
                <a:spcPct val="115000"/>
              </a:lnSpc>
              <a:spcBef>
                <a:spcPts val="1200"/>
              </a:spcBef>
              <a:spcAft>
                <a:spcPts val="0"/>
              </a:spcAft>
              <a:buSzPts val="1400"/>
              <a:buNone/>
              <a:defRPr/>
            </a:lvl4pPr>
            <a:lvl5pPr indent="-228600" lvl="4" marL="2286000" algn="l">
              <a:lnSpc>
                <a:spcPct val="115000"/>
              </a:lnSpc>
              <a:spcBef>
                <a:spcPts val="1200"/>
              </a:spcBef>
              <a:spcAft>
                <a:spcPts val="0"/>
              </a:spcAft>
              <a:buSzPts val="1400"/>
              <a:buNone/>
              <a:defRPr/>
            </a:lvl5pPr>
            <a:lvl6pPr indent="-228600" lvl="5" marL="2743200" algn="l">
              <a:lnSpc>
                <a:spcPct val="115000"/>
              </a:lnSpc>
              <a:spcBef>
                <a:spcPts val="1200"/>
              </a:spcBef>
              <a:spcAft>
                <a:spcPts val="0"/>
              </a:spcAft>
              <a:buSzPts val="1400"/>
              <a:buNone/>
              <a:defRPr/>
            </a:lvl6pPr>
            <a:lvl7pPr indent="-228600" lvl="6" marL="3200400" algn="l">
              <a:lnSpc>
                <a:spcPct val="115000"/>
              </a:lnSpc>
              <a:spcBef>
                <a:spcPts val="1200"/>
              </a:spcBef>
              <a:spcAft>
                <a:spcPts val="0"/>
              </a:spcAft>
              <a:buSzPts val="1400"/>
              <a:buNone/>
              <a:defRPr/>
            </a:lvl7pPr>
            <a:lvl8pPr indent="-228600" lvl="7" marL="3657600" algn="l">
              <a:lnSpc>
                <a:spcPct val="115000"/>
              </a:lnSpc>
              <a:spcBef>
                <a:spcPts val="1200"/>
              </a:spcBef>
              <a:spcAft>
                <a:spcPts val="0"/>
              </a:spcAft>
              <a:buSzPts val="1400"/>
              <a:buNone/>
              <a:defRPr/>
            </a:lvl8pPr>
            <a:lvl9pPr indent="-228600" lvl="8" marL="4114800" algn="l">
              <a:lnSpc>
                <a:spcPct val="115000"/>
              </a:lnSpc>
              <a:spcBef>
                <a:spcPts val="1200"/>
              </a:spcBef>
              <a:spcAft>
                <a:spcPts val="1200"/>
              </a:spcAft>
              <a:buSzPts val="1400"/>
              <a:buNone/>
              <a:defRPr/>
            </a:lvl9pPr>
          </a:lstStyle>
          <a:p/>
        </p:txBody>
      </p:sp>
      <p:sp>
        <p:nvSpPr>
          <p:cNvPr id="104" name="Google Shape;104;p123"/>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5" name="Google Shape;105;p123"/>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6" name="Google Shape;106;p12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800">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3" name="Shape 113"/>
        <p:cNvGrpSpPr/>
        <p:nvPr/>
      </p:nvGrpSpPr>
      <p:grpSpPr>
        <a:xfrm>
          <a:off x="0" y="0"/>
          <a:ext cx="0" cy="0"/>
          <a:chOff x="0" y="0"/>
          <a:chExt cx="0" cy="0"/>
        </a:xfrm>
      </p:grpSpPr>
      <p:sp>
        <p:nvSpPr>
          <p:cNvPr id="114" name="Google Shape;114;p9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Font typeface="Arial"/>
              <a:buNone/>
              <a:defRPr sz="1800"/>
            </a:lvl2pPr>
            <a:lvl3pPr lvl="2" algn="l">
              <a:lnSpc>
                <a:spcPct val="100000"/>
              </a:lnSpc>
              <a:spcBef>
                <a:spcPts val="0"/>
              </a:spcBef>
              <a:spcAft>
                <a:spcPts val="0"/>
              </a:spcAft>
              <a:buSzPts val="1800"/>
              <a:buFont typeface="Arial"/>
              <a:buNone/>
              <a:defRPr sz="1800"/>
            </a:lvl3pPr>
            <a:lvl4pPr lvl="3" algn="l">
              <a:lnSpc>
                <a:spcPct val="100000"/>
              </a:lnSpc>
              <a:spcBef>
                <a:spcPts val="0"/>
              </a:spcBef>
              <a:spcAft>
                <a:spcPts val="0"/>
              </a:spcAft>
              <a:buSzPts val="1800"/>
              <a:buFont typeface="Arial"/>
              <a:buNone/>
              <a:defRPr sz="1800"/>
            </a:lvl4pPr>
            <a:lvl5pPr lvl="4" algn="l">
              <a:lnSpc>
                <a:spcPct val="100000"/>
              </a:lnSpc>
              <a:spcBef>
                <a:spcPts val="0"/>
              </a:spcBef>
              <a:spcAft>
                <a:spcPts val="0"/>
              </a:spcAft>
              <a:buSzPts val="1800"/>
              <a:buFont typeface="Arial"/>
              <a:buNone/>
              <a:defRPr sz="1800"/>
            </a:lvl5pPr>
            <a:lvl6pPr lvl="5" algn="l">
              <a:lnSpc>
                <a:spcPct val="100000"/>
              </a:lnSpc>
              <a:spcBef>
                <a:spcPts val="0"/>
              </a:spcBef>
              <a:spcAft>
                <a:spcPts val="0"/>
              </a:spcAft>
              <a:buSzPts val="1800"/>
              <a:buFont typeface="Arial"/>
              <a:buNone/>
              <a:defRPr sz="1800"/>
            </a:lvl6pPr>
            <a:lvl7pPr lvl="6" algn="l">
              <a:lnSpc>
                <a:spcPct val="100000"/>
              </a:lnSpc>
              <a:spcBef>
                <a:spcPts val="0"/>
              </a:spcBef>
              <a:spcAft>
                <a:spcPts val="0"/>
              </a:spcAft>
              <a:buSzPts val="1800"/>
              <a:buFont typeface="Arial"/>
              <a:buNone/>
              <a:defRPr sz="1800"/>
            </a:lvl7pPr>
            <a:lvl8pPr lvl="7" algn="l">
              <a:lnSpc>
                <a:spcPct val="100000"/>
              </a:lnSpc>
              <a:spcBef>
                <a:spcPts val="0"/>
              </a:spcBef>
              <a:spcAft>
                <a:spcPts val="0"/>
              </a:spcAft>
              <a:buSzPts val="1800"/>
              <a:buFont typeface="Arial"/>
              <a:buNone/>
              <a:defRPr sz="1800"/>
            </a:lvl8pPr>
            <a:lvl9pPr lvl="8" algn="l">
              <a:lnSpc>
                <a:spcPct val="100000"/>
              </a:lnSpc>
              <a:spcBef>
                <a:spcPts val="0"/>
              </a:spcBef>
              <a:spcAft>
                <a:spcPts val="0"/>
              </a:spcAft>
              <a:buSzPts val="1800"/>
              <a:buFont typeface="Arial"/>
              <a:buNone/>
              <a:defRPr sz="1800"/>
            </a:lvl9pPr>
          </a:lstStyle>
          <a:p/>
        </p:txBody>
      </p:sp>
      <p:sp>
        <p:nvSpPr>
          <p:cNvPr id="115" name="Google Shape;115;p94"/>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6" name="Google Shape;116;p9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17" name="Google Shape;117;p9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18" name="Google Shape;118;p9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9" name="Shape 119"/>
        <p:cNvGrpSpPr/>
        <p:nvPr/>
      </p:nvGrpSpPr>
      <p:grpSpPr>
        <a:xfrm>
          <a:off x="0" y="0"/>
          <a:ext cx="0" cy="0"/>
          <a:chOff x="0" y="0"/>
          <a:chExt cx="0" cy="0"/>
        </a:xfrm>
      </p:grpSpPr>
      <p:sp>
        <p:nvSpPr>
          <p:cNvPr id="120" name="Google Shape;120;p96"/>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Font typeface="Arial"/>
              <a:buNone/>
              <a:defRPr sz="1800"/>
            </a:lvl2pPr>
            <a:lvl3pPr lvl="2" algn="l">
              <a:lnSpc>
                <a:spcPct val="100000"/>
              </a:lnSpc>
              <a:spcBef>
                <a:spcPts val="0"/>
              </a:spcBef>
              <a:spcAft>
                <a:spcPts val="0"/>
              </a:spcAft>
              <a:buSzPts val="1800"/>
              <a:buFont typeface="Arial"/>
              <a:buNone/>
              <a:defRPr sz="1800"/>
            </a:lvl3pPr>
            <a:lvl4pPr lvl="3" algn="l">
              <a:lnSpc>
                <a:spcPct val="100000"/>
              </a:lnSpc>
              <a:spcBef>
                <a:spcPts val="0"/>
              </a:spcBef>
              <a:spcAft>
                <a:spcPts val="0"/>
              </a:spcAft>
              <a:buSzPts val="1800"/>
              <a:buFont typeface="Arial"/>
              <a:buNone/>
              <a:defRPr sz="1800"/>
            </a:lvl4pPr>
            <a:lvl5pPr lvl="4" algn="l">
              <a:lnSpc>
                <a:spcPct val="100000"/>
              </a:lnSpc>
              <a:spcBef>
                <a:spcPts val="0"/>
              </a:spcBef>
              <a:spcAft>
                <a:spcPts val="0"/>
              </a:spcAft>
              <a:buSzPts val="1800"/>
              <a:buFont typeface="Arial"/>
              <a:buNone/>
              <a:defRPr sz="1800"/>
            </a:lvl5pPr>
            <a:lvl6pPr lvl="5" algn="l">
              <a:lnSpc>
                <a:spcPct val="100000"/>
              </a:lnSpc>
              <a:spcBef>
                <a:spcPts val="0"/>
              </a:spcBef>
              <a:spcAft>
                <a:spcPts val="0"/>
              </a:spcAft>
              <a:buSzPts val="1800"/>
              <a:buFont typeface="Arial"/>
              <a:buNone/>
              <a:defRPr sz="1800"/>
            </a:lvl6pPr>
            <a:lvl7pPr lvl="6" algn="l">
              <a:lnSpc>
                <a:spcPct val="100000"/>
              </a:lnSpc>
              <a:spcBef>
                <a:spcPts val="0"/>
              </a:spcBef>
              <a:spcAft>
                <a:spcPts val="0"/>
              </a:spcAft>
              <a:buSzPts val="1800"/>
              <a:buFont typeface="Arial"/>
              <a:buNone/>
              <a:defRPr sz="1800"/>
            </a:lvl7pPr>
            <a:lvl8pPr lvl="7" algn="l">
              <a:lnSpc>
                <a:spcPct val="100000"/>
              </a:lnSpc>
              <a:spcBef>
                <a:spcPts val="0"/>
              </a:spcBef>
              <a:spcAft>
                <a:spcPts val="0"/>
              </a:spcAft>
              <a:buSzPts val="1800"/>
              <a:buFont typeface="Arial"/>
              <a:buNone/>
              <a:defRPr sz="1800"/>
            </a:lvl8pPr>
            <a:lvl9pPr lvl="8" algn="l">
              <a:lnSpc>
                <a:spcPct val="100000"/>
              </a:lnSpc>
              <a:spcBef>
                <a:spcPts val="0"/>
              </a:spcBef>
              <a:spcAft>
                <a:spcPts val="0"/>
              </a:spcAft>
              <a:buSzPts val="1800"/>
              <a:buFont typeface="Arial"/>
              <a:buNone/>
              <a:defRPr sz="1800"/>
            </a:lvl9pPr>
          </a:lstStyle>
          <a:p/>
        </p:txBody>
      </p:sp>
      <p:sp>
        <p:nvSpPr>
          <p:cNvPr id="121" name="Google Shape;121;p96"/>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22" name="Google Shape;122;p9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23" name="Google Shape;123;p9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24" name="Google Shape;124;p9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5" name="Shape 125"/>
        <p:cNvGrpSpPr/>
        <p:nvPr/>
      </p:nvGrpSpPr>
      <p:grpSpPr>
        <a:xfrm>
          <a:off x="0" y="0"/>
          <a:ext cx="0" cy="0"/>
          <a:chOff x="0" y="0"/>
          <a:chExt cx="0" cy="0"/>
        </a:xfrm>
      </p:grpSpPr>
      <p:sp>
        <p:nvSpPr>
          <p:cNvPr id="126" name="Google Shape;126;p97"/>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Font typeface="Arial"/>
              <a:buNone/>
              <a:defRPr sz="1800"/>
            </a:lvl2pPr>
            <a:lvl3pPr lvl="2" algn="l">
              <a:lnSpc>
                <a:spcPct val="100000"/>
              </a:lnSpc>
              <a:spcBef>
                <a:spcPts val="0"/>
              </a:spcBef>
              <a:spcAft>
                <a:spcPts val="0"/>
              </a:spcAft>
              <a:buSzPts val="1800"/>
              <a:buFont typeface="Arial"/>
              <a:buNone/>
              <a:defRPr sz="1800"/>
            </a:lvl3pPr>
            <a:lvl4pPr lvl="3" algn="l">
              <a:lnSpc>
                <a:spcPct val="100000"/>
              </a:lnSpc>
              <a:spcBef>
                <a:spcPts val="0"/>
              </a:spcBef>
              <a:spcAft>
                <a:spcPts val="0"/>
              </a:spcAft>
              <a:buSzPts val="1800"/>
              <a:buFont typeface="Arial"/>
              <a:buNone/>
              <a:defRPr sz="1800"/>
            </a:lvl4pPr>
            <a:lvl5pPr lvl="4" algn="l">
              <a:lnSpc>
                <a:spcPct val="100000"/>
              </a:lnSpc>
              <a:spcBef>
                <a:spcPts val="0"/>
              </a:spcBef>
              <a:spcAft>
                <a:spcPts val="0"/>
              </a:spcAft>
              <a:buSzPts val="1800"/>
              <a:buFont typeface="Arial"/>
              <a:buNone/>
              <a:defRPr sz="1800"/>
            </a:lvl5pPr>
            <a:lvl6pPr lvl="5" algn="l">
              <a:lnSpc>
                <a:spcPct val="100000"/>
              </a:lnSpc>
              <a:spcBef>
                <a:spcPts val="0"/>
              </a:spcBef>
              <a:spcAft>
                <a:spcPts val="0"/>
              </a:spcAft>
              <a:buSzPts val="1800"/>
              <a:buFont typeface="Arial"/>
              <a:buNone/>
              <a:defRPr sz="1800"/>
            </a:lvl6pPr>
            <a:lvl7pPr lvl="6" algn="l">
              <a:lnSpc>
                <a:spcPct val="100000"/>
              </a:lnSpc>
              <a:spcBef>
                <a:spcPts val="0"/>
              </a:spcBef>
              <a:spcAft>
                <a:spcPts val="0"/>
              </a:spcAft>
              <a:buSzPts val="1800"/>
              <a:buFont typeface="Arial"/>
              <a:buNone/>
              <a:defRPr sz="1800"/>
            </a:lvl7pPr>
            <a:lvl8pPr lvl="7" algn="l">
              <a:lnSpc>
                <a:spcPct val="100000"/>
              </a:lnSpc>
              <a:spcBef>
                <a:spcPts val="0"/>
              </a:spcBef>
              <a:spcAft>
                <a:spcPts val="0"/>
              </a:spcAft>
              <a:buSzPts val="1800"/>
              <a:buFont typeface="Arial"/>
              <a:buNone/>
              <a:defRPr sz="1800"/>
            </a:lvl8pPr>
            <a:lvl9pPr lvl="8" algn="l">
              <a:lnSpc>
                <a:spcPct val="100000"/>
              </a:lnSpc>
              <a:spcBef>
                <a:spcPts val="0"/>
              </a:spcBef>
              <a:spcAft>
                <a:spcPts val="0"/>
              </a:spcAft>
              <a:buSzPts val="1800"/>
              <a:buFont typeface="Arial"/>
              <a:buNone/>
              <a:defRPr sz="1800"/>
            </a:lvl9pPr>
          </a:lstStyle>
          <a:p/>
        </p:txBody>
      </p:sp>
      <p:sp>
        <p:nvSpPr>
          <p:cNvPr id="127" name="Google Shape;127;p97"/>
          <p:cNvSpPr txBox="1"/>
          <p:nvPr>
            <p:ph idx="1" type="body"/>
          </p:nvPr>
        </p:nvSpPr>
        <p:spPr>
          <a:xfrm>
            <a:off x="722313" y="2180035"/>
            <a:ext cx="7772400" cy="11253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28" name="Google Shape;128;p9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29" name="Google Shape;129;p9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30" name="Google Shape;130;p9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p9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33" name="Google Shape;133;p9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34" name="Google Shape;134;p9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135" name="Shape 135"/>
        <p:cNvGrpSpPr/>
        <p:nvPr/>
      </p:nvGrpSpPr>
      <p:grpSpPr>
        <a:xfrm>
          <a:off x="0" y="0"/>
          <a:ext cx="0" cy="0"/>
          <a:chOff x="0" y="0"/>
          <a:chExt cx="0" cy="0"/>
        </a:xfrm>
      </p:grpSpPr>
      <p:sp>
        <p:nvSpPr>
          <p:cNvPr id="136" name="Google Shape;136;p99"/>
          <p:cNvSpPr txBox="1"/>
          <p:nvPr>
            <p:ph type="title"/>
          </p:nvPr>
        </p:nvSpPr>
        <p:spPr>
          <a:xfrm>
            <a:off x="1295400" y="0"/>
            <a:ext cx="71628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Font typeface="Arial"/>
              <a:buNone/>
              <a:defRPr sz="1800"/>
            </a:lvl2pPr>
            <a:lvl3pPr lvl="2" algn="l">
              <a:lnSpc>
                <a:spcPct val="100000"/>
              </a:lnSpc>
              <a:spcBef>
                <a:spcPts val="0"/>
              </a:spcBef>
              <a:spcAft>
                <a:spcPts val="0"/>
              </a:spcAft>
              <a:buSzPts val="1800"/>
              <a:buFont typeface="Arial"/>
              <a:buNone/>
              <a:defRPr sz="1800"/>
            </a:lvl3pPr>
            <a:lvl4pPr lvl="3" algn="l">
              <a:lnSpc>
                <a:spcPct val="100000"/>
              </a:lnSpc>
              <a:spcBef>
                <a:spcPts val="0"/>
              </a:spcBef>
              <a:spcAft>
                <a:spcPts val="0"/>
              </a:spcAft>
              <a:buSzPts val="1800"/>
              <a:buFont typeface="Arial"/>
              <a:buNone/>
              <a:defRPr sz="1800"/>
            </a:lvl4pPr>
            <a:lvl5pPr lvl="4" algn="l">
              <a:lnSpc>
                <a:spcPct val="100000"/>
              </a:lnSpc>
              <a:spcBef>
                <a:spcPts val="0"/>
              </a:spcBef>
              <a:spcAft>
                <a:spcPts val="0"/>
              </a:spcAft>
              <a:buSzPts val="1800"/>
              <a:buFont typeface="Arial"/>
              <a:buNone/>
              <a:defRPr sz="1800"/>
            </a:lvl5pPr>
            <a:lvl6pPr lvl="5" algn="l">
              <a:lnSpc>
                <a:spcPct val="100000"/>
              </a:lnSpc>
              <a:spcBef>
                <a:spcPts val="0"/>
              </a:spcBef>
              <a:spcAft>
                <a:spcPts val="0"/>
              </a:spcAft>
              <a:buSzPts val="1800"/>
              <a:buFont typeface="Arial"/>
              <a:buNone/>
              <a:defRPr sz="1800"/>
            </a:lvl6pPr>
            <a:lvl7pPr lvl="6" algn="l">
              <a:lnSpc>
                <a:spcPct val="100000"/>
              </a:lnSpc>
              <a:spcBef>
                <a:spcPts val="0"/>
              </a:spcBef>
              <a:spcAft>
                <a:spcPts val="0"/>
              </a:spcAft>
              <a:buSzPts val="1800"/>
              <a:buFont typeface="Arial"/>
              <a:buNone/>
              <a:defRPr sz="1800"/>
            </a:lvl7pPr>
            <a:lvl8pPr lvl="7" algn="l">
              <a:lnSpc>
                <a:spcPct val="100000"/>
              </a:lnSpc>
              <a:spcBef>
                <a:spcPts val="0"/>
              </a:spcBef>
              <a:spcAft>
                <a:spcPts val="0"/>
              </a:spcAft>
              <a:buSzPts val="1800"/>
              <a:buFont typeface="Arial"/>
              <a:buNone/>
              <a:defRPr sz="1800"/>
            </a:lvl8pPr>
            <a:lvl9pPr lvl="8" algn="l">
              <a:lnSpc>
                <a:spcPct val="100000"/>
              </a:lnSpc>
              <a:spcBef>
                <a:spcPts val="0"/>
              </a:spcBef>
              <a:spcAft>
                <a:spcPts val="0"/>
              </a:spcAft>
              <a:buSzPts val="1800"/>
              <a:buFont typeface="Arial"/>
              <a:buNone/>
              <a:defRPr sz="1800"/>
            </a:lvl9pPr>
          </a:lstStyle>
          <a:p/>
        </p:txBody>
      </p:sp>
      <p:sp>
        <p:nvSpPr>
          <p:cNvPr id="137" name="Google Shape;137;p99"/>
          <p:cNvSpPr txBox="1"/>
          <p:nvPr>
            <p:ph idx="1" type="body"/>
          </p:nvPr>
        </p:nvSpPr>
        <p:spPr>
          <a:xfrm>
            <a:off x="685800" y="1085850"/>
            <a:ext cx="3810000" cy="38289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8" name="Google Shape;138;p99"/>
          <p:cNvSpPr/>
          <p:nvPr>
            <p:ph idx="2" type="clipArt"/>
          </p:nvPr>
        </p:nvSpPr>
        <p:spPr>
          <a:xfrm>
            <a:off x="4648200" y="1085850"/>
            <a:ext cx="3810000" cy="3828900"/>
          </a:xfrm>
          <a:prstGeom prst="rect">
            <a:avLst/>
          </a:prstGeom>
          <a:noFill/>
          <a:ln>
            <a:noFill/>
          </a:ln>
        </p:spPr>
      </p:sp>
      <p:sp>
        <p:nvSpPr>
          <p:cNvPr id="139" name="Google Shape;139;p9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9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0" name="Shape 140"/>
        <p:cNvGrpSpPr/>
        <p:nvPr/>
      </p:nvGrpSpPr>
      <p:grpSpPr>
        <a:xfrm>
          <a:off x="0" y="0"/>
          <a:ext cx="0" cy="0"/>
          <a:chOff x="0" y="0"/>
          <a:chExt cx="0" cy="0"/>
        </a:xfrm>
      </p:grpSpPr>
      <p:sp>
        <p:nvSpPr>
          <p:cNvPr id="141" name="Google Shape;141;p10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Font typeface="Arial"/>
              <a:buNone/>
              <a:defRPr sz="1800"/>
            </a:lvl2pPr>
            <a:lvl3pPr lvl="2" algn="l">
              <a:lnSpc>
                <a:spcPct val="100000"/>
              </a:lnSpc>
              <a:spcBef>
                <a:spcPts val="0"/>
              </a:spcBef>
              <a:spcAft>
                <a:spcPts val="0"/>
              </a:spcAft>
              <a:buSzPts val="1800"/>
              <a:buFont typeface="Arial"/>
              <a:buNone/>
              <a:defRPr sz="1800"/>
            </a:lvl3pPr>
            <a:lvl4pPr lvl="3" algn="l">
              <a:lnSpc>
                <a:spcPct val="100000"/>
              </a:lnSpc>
              <a:spcBef>
                <a:spcPts val="0"/>
              </a:spcBef>
              <a:spcAft>
                <a:spcPts val="0"/>
              </a:spcAft>
              <a:buSzPts val="1800"/>
              <a:buFont typeface="Arial"/>
              <a:buNone/>
              <a:defRPr sz="1800"/>
            </a:lvl4pPr>
            <a:lvl5pPr lvl="4" algn="l">
              <a:lnSpc>
                <a:spcPct val="100000"/>
              </a:lnSpc>
              <a:spcBef>
                <a:spcPts val="0"/>
              </a:spcBef>
              <a:spcAft>
                <a:spcPts val="0"/>
              </a:spcAft>
              <a:buSzPts val="1800"/>
              <a:buFont typeface="Arial"/>
              <a:buNone/>
              <a:defRPr sz="1800"/>
            </a:lvl5pPr>
            <a:lvl6pPr lvl="5" algn="l">
              <a:lnSpc>
                <a:spcPct val="100000"/>
              </a:lnSpc>
              <a:spcBef>
                <a:spcPts val="0"/>
              </a:spcBef>
              <a:spcAft>
                <a:spcPts val="0"/>
              </a:spcAft>
              <a:buSzPts val="1800"/>
              <a:buFont typeface="Arial"/>
              <a:buNone/>
              <a:defRPr sz="1800"/>
            </a:lvl6pPr>
            <a:lvl7pPr lvl="6" algn="l">
              <a:lnSpc>
                <a:spcPct val="100000"/>
              </a:lnSpc>
              <a:spcBef>
                <a:spcPts val="0"/>
              </a:spcBef>
              <a:spcAft>
                <a:spcPts val="0"/>
              </a:spcAft>
              <a:buSzPts val="1800"/>
              <a:buFont typeface="Arial"/>
              <a:buNone/>
              <a:defRPr sz="1800"/>
            </a:lvl7pPr>
            <a:lvl8pPr lvl="7" algn="l">
              <a:lnSpc>
                <a:spcPct val="100000"/>
              </a:lnSpc>
              <a:spcBef>
                <a:spcPts val="0"/>
              </a:spcBef>
              <a:spcAft>
                <a:spcPts val="0"/>
              </a:spcAft>
              <a:buSzPts val="1800"/>
              <a:buFont typeface="Arial"/>
              <a:buNone/>
              <a:defRPr sz="1800"/>
            </a:lvl8pPr>
            <a:lvl9pPr lvl="8" algn="l">
              <a:lnSpc>
                <a:spcPct val="100000"/>
              </a:lnSpc>
              <a:spcBef>
                <a:spcPts val="0"/>
              </a:spcBef>
              <a:spcAft>
                <a:spcPts val="0"/>
              </a:spcAft>
              <a:buSzPts val="1800"/>
              <a:buFont typeface="Arial"/>
              <a:buNone/>
              <a:defRPr sz="1800"/>
            </a:lvl9pPr>
          </a:lstStyle>
          <a:p/>
        </p:txBody>
      </p:sp>
      <p:sp>
        <p:nvSpPr>
          <p:cNvPr id="142" name="Google Shape;142;p100"/>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3" name="Google Shape;143;p100"/>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4" name="Google Shape;144;p100"/>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45" name="Google Shape;145;p10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46" name="Google Shape;146;p10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7" name="Shape 147"/>
        <p:cNvGrpSpPr/>
        <p:nvPr/>
      </p:nvGrpSpPr>
      <p:grpSpPr>
        <a:xfrm>
          <a:off x="0" y="0"/>
          <a:ext cx="0" cy="0"/>
          <a:chOff x="0" y="0"/>
          <a:chExt cx="0" cy="0"/>
        </a:xfrm>
      </p:grpSpPr>
      <p:sp>
        <p:nvSpPr>
          <p:cNvPr id="148" name="Google Shape;148;p10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Font typeface="Arial"/>
              <a:buNone/>
              <a:defRPr sz="1800"/>
            </a:lvl2pPr>
            <a:lvl3pPr lvl="2" algn="l">
              <a:lnSpc>
                <a:spcPct val="100000"/>
              </a:lnSpc>
              <a:spcBef>
                <a:spcPts val="0"/>
              </a:spcBef>
              <a:spcAft>
                <a:spcPts val="0"/>
              </a:spcAft>
              <a:buSzPts val="1800"/>
              <a:buFont typeface="Arial"/>
              <a:buNone/>
              <a:defRPr sz="1800"/>
            </a:lvl3pPr>
            <a:lvl4pPr lvl="3" algn="l">
              <a:lnSpc>
                <a:spcPct val="100000"/>
              </a:lnSpc>
              <a:spcBef>
                <a:spcPts val="0"/>
              </a:spcBef>
              <a:spcAft>
                <a:spcPts val="0"/>
              </a:spcAft>
              <a:buSzPts val="1800"/>
              <a:buFont typeface="Arial"/>
              <a:buNone/>
              <a:defRPr sz="1800"/>
            </a:lvl4pPr>
            <a:lvl5pPr lvl="4" algn="l">
              <a:lnSpc>
                <a:spcPct val="100000"/>
              </a:lnSpc>
              <a:spcBef>
                <a:spcPts val="0"/>
              </a:spcBef>
              <a:spcAft>
                <a:spcPts val="0"/>
              </a:spcAft>
              <a:buSzPts val="1800"/>
              <a:buFont typeface="Arial"/>
              <a:buNone/>
              <a:defRPr sz="1800"/>
            </a:lvl5pPr>
            <a:lvl6pPr lvl="5" algn="l">
              <a:lnSpc>
                <a:spcPct val="100000"/>
              </a:lnSpc>
              <a:spcBef>
                <a:spcPts val="0"/>
              </a:spcBef>
              <a:spcAft>
                <a:spcPts val="0"/>
              </a:spcAft>
              <a:buSzPts val="1800"/>
              <a:buFont typeface="Arial"/>
              <a:buNone/>
              <a:defRPr sz="1800"/>
            </a:lvl6pPr>
            <a:lvl7pPr lvl="6" algn="l">
              <a:lnSpc>
                <a:spcPct val="100000"/>
              </a:lnSpc>
              <a:spcBef>
                <a:spcPts val="0"/>
              </a:spcBef>
              <a:spcAft>
                <a:spcPts val="0"/>
              </a:spcAft>
              <a:buSzPts val="1800"/>
              <a:buFont typeface="Arial"/>
              <a:buNone/>
              <a:defRPr sz="1800"/>
            </a:lvl7pPr>
            <a:lvl8pPr lvl="7" algn="l">
              <a:lnSpc>
                <a:spcPct val="100000"/>
              </a:lnSpc>
              <a:spcBef>
                <a:spcPts val="0"/>
              </a:spcBef>
              <a:spcAft>
                <a:spcPts val="0"/>
              </a:spcAft>
              <a:buSzPts val="1800"/>
              <a:buFont typeface="Arial"/>
              <a:buNone/>
              <a:defRPr sz="1800"/>
            </a:lvl8pPr>
            <a:lvl9pPr lvl="8" algn="l">
              <a:lnSpc>
                <a:spcPct val="100000"/>
              </a:lnSpc>
              <a:spcBef>
                <a:spcPts val="0"/>
              </a:spcBef>
              <a:spcAft>
                <a:spcPts val="0"/>
              </a:spcAft>
              <a:buSzPts val="1800"/>
              <a:buFont typeface="Arial"/>
              <a:buNone/>
              <a:defRPr sz="1800"/>
            </a:lvl9pPr>
          </a:lstStyle>
          <a:p/>
        </p:txBody>
      </p:sp>
      <p:sp>
        <p:nvSpPr>
          <p:cNvPr id="149" name="Google Shape;149;p101"/>
          <p:cNvSpPr txBox="1"/>
          <p:nvPr>
            <p:ph idx="1" type="body"/>
          </p:nvPr>
        </p:nvSpPr>
        <p:spPr>
          <a:xfrm>
            <a:off x="457200" y="1151335"/>
            <a:ext cx="4040100" cy="4800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50" name="Google Shape;150;p101"/>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51" name="Google Shape;151;p101"/>
          <p:cNvSpPr txBox="1"/>
          <p:nvPr>
            <p:ph idx="3" type="body"/>
          </p:nvPr>
        </p:nvSpPr>
        <p:spPr>
          <a:xfrm>
            <a:off x="4645025" y="1151335"/>
            <a:ext cx="4041900" cy="4800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52" name="Google Shape;152;p101"/>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53" name="Google Shape;153;p101"/>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4" name="Google Shape;154;p10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5" name="Google Shape;155;p10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6" name="Shape 156"/>
        <p:cNvGrpSpPr/>
        <p:nvPr/>
      </p:nvGrpSpPr>
      <p:grpSpPr>
        <a:xfrm>
          <a:off x="0" y="0"/>
          <a:ext cx="0" cy="0"/>
          <a:chOff x="0" y="0"/>
          <a:chExt cx="0" cy="0"/>
        </a:xfrm>
      </p:grpSpPr>
      <p:sp>
        <p:nvSpPr>
          <p:cNvPr id="157" name="Google Shape;157;p10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Font typeface="Arial"/>
              <a:buNone/>
              <a:defRPr sz="1800"/>
            </a:lvl2pPr>
            <a:lvl3pPr lvl="2" algn="l">
              <a:lnSpc>
                <a:spcPct val="100000"/>
              </a:lnSpc>
              <a:spcBef>
                <a:spcPts val="0"/>
              </a:spcBef>
              <a:spcAft>
                <a:spcPts val="0"/>
              </a:spcAft>
              <a:buSzPts val="1800"/>
              <a:buFont typeface="Arial"/>
              <a:buNone/>
              <a:defRPr sz="1800"/>
            </a:lvl3pPr>
            <a:lvl4pPr lvl="3" algn="l">
              <a:lnSpc>
                <a:spcPct val="100000"/>
              </a:lnSpc>
              <a:spcBef>
                <a:spcPts val="0"/>
              </a:spcBef>
              <a:spcAft>
                <a:spcPts val="0"/>
              </a:spcAft>
              <a:buSzPts val="1800"/>
              <a:buFont typeface="Arial"/>
              <a:buNone/>
              <a:defRPr sz="1800"/>
            </a:lvl4pPr>
            <a:lvl5pPr lvl="4" algn="l">
              <a:lnSpc>
                <a:spcPct val="100000"/>
              </a:lnSpc>
              <a:spcBef>
                <a:spcPts val="0"/>
              </a:spcBef>
              <a:spcAft>
                <a:spcPts val="0"/>
              </a:spcAft>
              <a:buSzPts val="1800"/>
              <a:buFont typeface="Arial"/>
              <a:buNone/>
              <a:defRPr sz="1800"/>
            </a:lvl5pPr>
            <a:lvl6pPr lvl="5" algn="l">
              <a:lnSpc>
                <a:spcPct val="100000"/>
              </a:lnSpc>
              <a:spcBef>
                <a:spcPts val="0"/>
              </a:spcBef>
              <a:spcAft>
                <a:spcPts val="0"/>
              </a:spcAft>
              <a:buSzPts val="1800"/>
              <a:buFont typeface="Arial"/>
              <a:buNone/>
              <a:defRPr sz="1800"/>
            </a:lvl6pPr>
            <a:lvl7pPr lvl="6" algn="l">
              <a:lnSpc>
                <a:spcPct val="100000"/>
              </a:lnSpc>
              <a:spcBef>
                <a:spcPts val="0"/>
              </a:spcBef>
              <a:spcAft>
                <a:spcPts val="0"/>
              </a:spcAft>
              <a:buSzPts val="1800"/>
              <a:buFont typeface="Arial"/>
              <a:buNone/>
              <a:defRPr sz="1800"/>
            </a:lvl7pPr>
            <a:lvl8pPr lvl="7" algn="l">
              <a:lnSpc>
                <a:spcPct val="100000"/>
              </a:lnSpc>
              <a:spcBef>
                <a:spcPts val="0"/>
              </a:spcBef>
              <a:spcAft>
                <a:spcPts val="0"/>
              </a:spcAft>
              <a:buSzPts val="1800"/>
              <a:buFont typeface="Arial"/>
              <a:buNone/>
              <a:defRPr sz="1800"/>
            </a:lvl8pPr>
            <a:lvl9pPr lvl="8" algn="l">
              <a:lnSpc>
                <a:spcPct val="100000"/>
              </a:lnSpc>
              <a:spcBef>
                <a:spcPts val="0"/>
              </a:spcBef>
              <a:spcAft>
                <a:spcPts val="0"/>
              </a:spcAft>
              <a:buSzPts val="1800"/>
              <a:buFont typeface="Arial"/>
              <a:buNone/>
              <a:defRPr sz="1800"/>
            </a:lvl9pPr>
          </a:lstStyle>
          <a:p/>
        </p:txBody>
      </p:sp>
      <p:sp>
        <p:nvSpPr>
          <p:cNvPr id="158" name="Google Shape;158;p10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9" name="Google Shape;159;p10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0" name="Google Shape;160;p10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1" name="Shape 161"/>
        <p:cNvGrpSpPr/>
        <p:nvPr/>
      </p:nvGrpSpPr>
      <p:grpSpPr>
        <a:xfrm>
          <a:off x="0" y="0"/>
          <a:ext cx="0" cy="0"/>
          <a:chOff x="0" y="0"/>
          <a:chExt cx="0" cy="0"/>
        </a:xfrm>
      </p:grpSpPr>
      <p:sp>
        <p:nvSpPr>
          <p:cNvPr id="162" name="Google Shape;162;p103"/>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Font typeface="Arial"/>
              <a:buNone/>
              <a:defRPr sz="1800"/>
            </a:lvl2pPr>
            <a:lvl3pPr lvl="2" algn="l">
              <a:lnSpc>
                <a:spcPct val="100000"/>
              </a:lnSpc>
              <a:spcBef>
                <a:spcPts val="0"/>
              </a:spcBef>
              <a:spcAft>
                <a:spcPts val="0"/>
              </a:spcAft>
              <a:buSzPts val="1800"/>
              <a:buFont typeface="Arial"/>
              <a:buNone/>
              <a:defRPr sz="1800"/>
            </a:lvl3pPr>
            <a:lvl4pPr lvl="3" algn="l">
              <a:lnSpc>
                <a:spcPct val="100000"/>
              </a:lnSpc>
              <a:spcBef>
                <a:spcPts val="0"/>
              </a:spcBef>
              <a:spcAft>
                <a:spcPts val="0"/>
              </a:spcAft>
              <a:buSzPts val="1800"/>
              <a:buFont typeface="Arial"/>
              <a:buNone/>
              <a:defRPr sz="1800"/>
            </a:lvl4pPr>
            <a:lvl5pPr lvl="4" algn="l">
              <a:lnSpc>
                <a:spcPct val="100000"/>
              </a:lnSpc>
              <a:spcBef>
                <a:spcPts val="0"/>
              </a:spcBef>
              <a:spcAft>
                <a:spcPts val="0"/>
              </a:spcAft>
              <a:buSzPts val="1800"/>
              <a:buFont typeface="Arial"/>
              <a:buNone/>
              <a:defRPr sz="1800"/>
            </a:lvl5pPr>
            <a:lvl6pPr lvl="5" algn="l">
              <a:lnSpc>
                <a:spcPct val="100000"/>
              </a:lnSpc>
              <a:spcBef>
                <a:spcPts val="0"/>
              </a:spcBef>
              <a:spcAft>
                <a:spcPts val="0"/>
              </a:spcAft>
              <a:buSzPts val="1800"/>
              <a:buFont typeface="Arial"/>
              <a:buNone/>
              <a:defRPr sz="1800"/>
            </a:lvl6pPr>
            <a:lvl7pPr lvl="6" algn="l">
              <a:lnSpc>
                <a:spcPct val="100000"/>
              </a:lnSpc>
              <a:spcBef>
                <a:spcPts val="0"/>
              </a:spcBef>
              <a:spcAft>
                <a:spcPts val="0"/>
              </a:spcAft>
              <a:buSzPts val="1800"/>
              <a:buFont typeface="Arial"/>
              <a:buNone/>
              <a:defRPr sz="1800"/>
            </a:lvl7pPr>
            <a:lvl8pPr lvl="7" algn="l">
              <a:lnSpc>
                <a:spcPct val="100000"/>
              </a:lnSpc>
              <a:spcBef>
                <a:spcPts val="0"/>
              </a:spcBef>
              <a:spcAft>
                <a:spcPts val="0"/>
              </a:spcAft>
              <a:buSzPts val="1800"/>
              <a:buFont typeface="Arial"/>
              <a:buNone/>
              <a:defRPr sz="1800"/>
            </a:lvl8pPr>
            <a:lvl9pPr lvl="8" algn="l">
              <a:lnSpc>
                <a:spcPct val="100000"/>
              </a:lnSpc>
              <a:spcBef>
                <a:spcPts val="0"/>
              </a:spcBef>
              <a:spcAft>
                <a:spcPts val="0"/>
              </a:spcAft>
              <a:buSzPts val="1800"/>
              <a:buFont typeface="Arial"/>
              <a:buNone/>
              <a:defRPr sz="1800"/>
            </a:lvl9pPr>
          </a:lstStyle>
          <a:p/>
        </p:txBody>
      </p:sp>
      <p:sp>
        <p:nvSpPr>
          <p:cNvPr id="163" name="Google Shape;163;p103"/>
          <p:cNvSpPr txBox="1"/>
          <p:nvPr>
            <p:ph idx="1" type="body"/>
          </p:nvPr>
        </p:nvSpPr>
        <p:spPr>
          <a:xfrm>
            <a:off x="3575050" y="204788"/>
            <a:ext cx="5111700" cy="43896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4" name="Google Shape;164;p103"/>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65" name="Google Shape;165;p10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6" name="Google Shape;166;p10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7" name="Google Shape;167;p10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8" name="Shape 168"/>
        <p:cNvGrpSpPr/>
        <p:nvPr/>
      </p:nvGrpSpPr>
      <p:grpSpPr>
        <a:xfrm>
          <a:off x="0" y="0"/>
          <a:ext cx="0" cy="0"/>
          <a:chOff x="0" y="0"/>
          <a:chExt cx="0" cy="0"/>
        </a:xfrm>
      </p:grpSpPr>
      <p:sp>
        <p:nvSpPr>
          <p:cNvPr id="169" name="Google Shape;169;p104"/>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Font typeface="Arial"/>
              <a:buNone/>
              <a:defRPr sz="1800"/>
            </a:lvl2pPr>
            <a:lvl3pPr lvl="2" algn="l">
              <a:lnSpc>
                <a:spcPct val="100000"/>
              </a:lnSpc>
              <a:spcBef>
                <a:spcPts val="0"/>
              </a:spcBef>
              <a:spcAft>
                <a:spcPts val="0"/>
              </a:spcAft>
              <a:buSzPts val="1800"/>
              <a:buFont typeface="Arial"/>
              <a:buNone/>
              <a:defRPr sz="1800"/>
            </a:lvl3pPr>
            <a:lvl4pPr lvl="3" algn="l">
              <a:lnSpc>
                <a:spcPct val="100000"/>
              </a:lnSpc>
              <a:spcBef>
                <a:spcPts val="0"/>
              </a:spcBef>
              <a:spcAft>
                <a:spcPts val="0"/>
              </a:spcAft>
              <a:buSzPts val="1800"/>
              <a:buFont typeface="Arial"/>
              <a:buNone/>
              <a:defRPr sz="1800"/>
            </a:lvl4pPr>
            <a:lvl5pPr lvl="4" algn="l">
              <a:lnSpc>
                <a:spcPct val="100000"/>
              </a:lnSpc>
              <a:spcBef>
                <a:spcPts val="0"/>
              </a:spcBef>
              <a:spcAft>
                <a:spcPts val="0"/>
              </a:spcAft>
              <a:buSzPts val="1800"/>
              <a:buFont typeface="Arial"/>
              <a:buNone/>
              <a:defRPr sz="1800"/>
            </a:lvl5pPr>
            <a:lvl6pPr lvl="5" algn="l">
              <a:lnSpc>
                <a:spcPct val="100000"/>
              </a:lnSpc>
              <a:spcBef>
                <a:spcPts val="0"/>
              </a:spcBef>
              <a:spcAft>
                <a:spcPts val="0"/>
              </a:spcAft>
              <a:buSzPts val="1800"/>
              <a:buFont typeface="Arial"/>
              <a:buNone/>
              <a:defRPr sz="1800"/>
            </a:lvl6pPr>
            <a:lvl7pPr lvl="6" algn="l">
              <a:lnSpc>
                <a:spcPct val="100000"/>
              </a:lnSpc>
              <a:spcBef>
                <a:spcPts val="0"/>
              </a:spcBef>
              <a:spcAft>
                <a:spcPts val="0"/>
              </a:spcAft>
              <a:buSzPts val="1800"/>
              <a:buFont typeface="Arial"/>
              <a:buNone/>
              <a:defRPr sz="1800"/>
            </a:lvl7pPr>
            <a:lvl8pPr lvl="7" algn="l">
              <a:lnSpc>
                <a:spcPct val="100000"/>
              </a:lnSpc>
              <a:spcBef>
                <a:spcPts val="0"/>
              </a:spcBef>
              <a:spcAft>
                <a:spcPts val="0"/>
              </a:spcAft>
              <a:buSzPts val="1800"/>
              <a:buFont typeface="Arial"/>
              <a:buNone/>
              <a:defRPr sz="1800"/>
            </a:lvl8pPr>
            <a:lvl9pPr lvl="8" algn="l">
              <a:lnSpc>
                <a:spcPct val="100000"/>
              </a:lnSpc>
              <a:spcBef>
                <a:spcPts val="0"/>
              </a:spcBef>
              <a:spcAft>
                <a:spcPts val="0"/>
              </a:spcAft>
              <a:buSzPts val="1800"/>
              <a:buFont typeface="Arial"/>
              <a:buNone/>
              <a:defRPr sz="1800"/>
            </a:lvl9pPr>
          </a:lstStyle>
          <a:p/>
        </p:txBody>
      </p:sp>
      <p:sp>
        <p:nvSpPr>
          <p:cNvPr id="170" name="Google Shape;170;p104"/>
          <p:cNvSpPr/>
          <p:nvPr>
            <p:ph idx="2" type="pic"/>
          </p:nvPr>
        </p:nvSpPr>
        <p:spPr>
          <a:xfrm>
            <a:off x="1792288" y="459581"/>
            <a:ext cx="5486400" cy="3086100"/>
          </a:xfrm>
          <a:prstGeom prst="rect">
            <a:avLst/>
          </a:prstGeom>
          <a:noFill/>
          <a:ln>
            <a:noFill/>
          </a:ln>
        </p:spPr>
      </p:sp>
      <p:sp>
        <p:nvSpPr>
          <p:cNvPr id="171" name="Google Shape;171;p104"/>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72" name="Google Shape;172;p10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73" name="Google Shape;173;p10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74" name="Google Shape;174;p10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5" name="Shape 175"/>
        <p:cNvGrpSpPr/>
        <p:nvPr/>
      </p:nvGrpSpPr>
      <p:grpSpPr>
        <a:xfrm>
          <a:off x="0" y="0"/>
          <a:ext cx="0" cy="0"/>
          <a:chOff x="0" y="0"/>
          <a:chExt cx="0" cy="0"/>
        </a:xfrm>
      </p:grpSpPr>
      <p:sp>
        <p:nvSpPr>
          <p:cNvPr id="176" name="Google Shape;176;p10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Font typeface="Arial"/>
              <a:buNone/>
              <a:defRPr sz="1800"/>
            </a:lvl2pPr>
            <a:lvl3pPr lvl="2" algn="l">
              <a:lnSpc>
                <a:spcPct val="100000"/>
              </a:lnSpc>
              <a:spcBef>
                <a:spcPts val="0"/>
              </a:spcBef>
              <a:spcAft>
                <a:spcPts val="0"/>
              </a:spcAft>
              <a:buSzPts val="1800"/>
              <a:buFont typeface="Arial"/>
              <a:buNone/>
              <a:defRPr sz="1800"/>
            </a:lvl3pPr>
            <a:lvl4pPr lvl="3" algn="l">
              <a:lnSpc>
                <a:spcPct val="100000"/>
              </a:lnSpc>
              <a:spcBef>
                <a:spcPts val="0"/>
              </a:spcBef>
              <a:spcAft>
                <a:spcPts val="0"/>
              </a:spcAft>
              <a:buSzPts val="1800"/>
              <a:buFont typeface="Arial"/>
              <a:buNone/>
              <a:defRPr sz="1800"/>
            </a:lvl4pPr>
            <a:lvl5pPr lvl="4" algn="l">
              <a:lnSpc>
                <a:spcPct val="100000"/>
              </a:lnSpc>
              <a:spcBef>
                <a:spcPts val="0"/>
              </a:spcBef>
              <a:spcAft>
                <a:spcPts val="0"/>
              </a:spcAft>
              <a:buSzPts val="1800"/>
              <a:buFont typeface="Arial"/>
              <a:buNone/>
              <a:defRPr sz="1800"/>
            </a:lvl5pPr>
            <a:lvl6pPr lvl="5" algn="l">
              <a:lnSpc>
                <a:spcPct val="100000"/>
              </a:lnSpc>
              <a:spcBef>
                <a:spcPts val="0"/>
              </a:spcBef>
              <a:spcAft>
                <a:spcPts val="0"/>
              </a:spcAft>
              <a:buSzPts val="1800"/>
              <a:buFont typeface="Arial"/>
              <a:buNone/>
              <a:defRPr sz="1800"/>
            </a:lvl6pPr>
            <a:lvl7pPr lvl="6" algn="l">
              <a:lnSpc>
                <a:spcPct val="100000"/>
              </a:lnSpc>
              <a:spcBef>
                <a:spcPts val="0"/>
              </a:spcBef>
              <a:spcAft>
                <a:spcPts val="0"/>
              </a:spcAft>
              <a:buSzPts val="1800"/>
              <a:buFont typeface="Arial"/>
              <a:buNone/>
              <a:defRPr sz="1800"/>
            </a:lvl7pPr>
            <a:lvl8pPr lvl="7" algn="l">
              <a:lnSpc>
                <a:spcPct val="100000"/>
              </a:lnSpc>
              <a:spcBef>
                <a:spcPts val="0"/>
              </a:spcBef>
              <a:spcAft>
                <a:spcPts val="0"/>
              </a:spcAft>
              <a:buSzPts val="1800"/>
              <a:buFont typeface="Arial"/>
              <a:buNone/>
              <a:defRPr sz="1800"/>
            </a:lvl8pPr>
            <a:lvl9pPr lvl="8" algn="l">
              <a:lnSpc>
                <a:spcPct val="100000"/>
              </a:lnSpc>
              <a:spcBef>
                <a:spcPts val="0"/>
              </a:spcBef>
              <a:spcAft>
                <a:spcPts val="0"/>
              </a:spcAft>
              <a:buSzPts val="1800"/>
              <a:buFont typeface="Arial"/>
              <a:buNone/>
              <a:defRPr sz="1800"/>
            </a:lvl9pPr>
          </a:lstStyle>
          <a:p/>
        </p:txBody>
      </p:sp>
      <p:sp>
        <p:nvSpPr>
          <p:cNvPr id="177" name="Google Shape;177;p105"/>
          <p:cNvSpPr txBox="1"/>
          <p:nvPr>
            <p:ph idx="1" type="body"/>
          </p:nvPr>
        </p:nvSpPr>
        <p:spPr>
          <a:xfrm rot="5400000">
            <a:off x="2874749" y="-1217400"/>
            <a:ext cx="3394500" cy="82296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8" name="Google Shape;178;p10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79" name="Google Shape;179;p10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80" name="Google Shape;180;p10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1" name="Shape 181"/>
        <p:cNvGrpSpPr/>
        <p:nvPr/>
      </p:nvGrpSpPr>
      <p:grpSpPr>
        <a:xfrm>
          <a:off x="0" y="0"/>
          <a:ext cx="0" cy="0"/>
          <a:chOff x="0" y="0"/>
          <a:chExt cx="0" cy="0"/>
        </a:xfrm>
      </p:grpSpPr>
      <p:sp>
        <p:nvSpPr>
          <p:cNvPr id="182" name="Google Shape;182;p106"/>
          <p:cNvSpPr txBox="1"/>
          <p:nvPr>
            <p:ph type="title"/>
          </p:nvPr>
        </p:nvSpPr>
        <p:spPr>
          <a:xfrm rot="5400000">
            <a:off x="5463749" y="1371628"/>
            <a:ext cx="4388700"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Font typeface="Arial"/>
              <a:buNone/>
              <a:defRPr sz="1800"/>
            </a:lvl2pPr>
            <a:lvl3pPr lvl="2" algn="l">
              <a:lnSpc>
                <a:spcPct val="100000"/>
              </a:lnSpc>
              <a:spcBef>
                <a:spcPts val="0"/>
              </a:spcBef>
              <a:spcAft>
                <a:spcPts val="0"/>
              </a:spcAft>
              <a:buSzPts val="1800"/>
              <a:buFont typeface="Arial"/>
              <a:buNone/>
              <a:defRPr sz="1800"/>
            </a:lvl3pPr>
            <a:lvl4pPr lvl="3" algn="l">
              <a:lnSpc>
                <a:spcPct val="100000"/>
              </a:lnSpc>
              <a:spcBef>
                <a:spcPts val="0"/>
              </a:spcBef>
              <a:spcAft>
                <a:spcPts val="0"/>
              </a:spcAft>
              <a:buSzPts val="1800"/>
              <a:buFont typeface="Arial"/>
              <a:buNone/>
              <a:defRPr sz="1800"/>
            </a:lvl4pPr>
            <a:lvl5pPr lvl="4" algn="l">
              <a:lnSpc>
                <a:spcPct val="100000"/>
              </a:lnSpc>
              <a:spcBef>
                <a:spcPts val="0"/>
              </a:spcBef>
              <a:spcAft>
                <a:spcPts val="0"/>
              </a:spcAft>
              <a:buSzPts val="1800"/>
              <a:buFont typeface="Arial"/>
              <a:buNone/>
              <a:defRPr sz="1800"/>
            </a:lvl5pPr>
            <a:lvl6pPr lvl="5" algn="l">
              <a:lnSpc>
                <a:spcPct val="100000"/>
              </a:lnSpc>
              <a:spcBef>
                <a:spcPts val="0"/>
              </a:spcBef>
              <a:spcAft>
                <a:spcPts val="0"/>
              </a:spcAft>
              <a:buSzPts val="1800"/>
              <a:buFont typeface="Arial"/>
              <a:buNone/>
              <a:defRPr sz="1800"/>
            </a:lvl6pPr>
            <a:lvl7pPr lvl="6" algn="l">
              <a:lnSpc>
                <a:spcPct val="100000"/>
              </a:lnSpc>
              <a:spcBef>
                <a:spcPts val="0"/>
              </a:spcBef>
              <a:spcAft>
                <a:spcPts val="0"/>
              </a:spcAft>
              <a:buSzPts val="1800"/>
              <a:buFont typeface="Arial"/>
              <a:buNone/>
              <a:defRPr sz="1800"/>
            </a:lvl7pPr>
            <a:lvl8pPr lvl="7" algn="l">
              <a:lnSpc>
                <a:spcPct val="100000"/>
              </a:lnSpc>
              <a:spcBef>
                <a:spcPts val="0"/>
              </a:spcBef>
              <a:spcAft>
                <a:spcPts val="0"/>
              </a:spcAft>
              <a:buSzPts val="1800"/>
              <a:buFont typeface="Arial"/>
              <a:buNone/>
              <a:defRPr sz="1800"/>
            </a:lvl8pPr>
            <a:lvl9pPr lvl="8" algn="l">
              <a:lnSpc>
                <a:spcPct val="100000"/>
              </a:lnSpc>
              <a:spcBef>
                <a:spcPts val="0"/>
              </a:spcBef>
              <a:spcAft>
                <a:spcPts val="0"/>
              </a:spcAft>
              <a:buSzPts val="1800"/>
              <a:buFont typeface="Arial"/>
              <a:buNone/>
              <a:defRPr sz="1800"/>
            </a:lvl9pPr>
          </a:lstStyle>
          <a:p/>
        </p:txBody>
      </p:sp>
      <p:sp>
        <p:nvSpPr>
          <p:cNvPr id="183" name="Google Shape;183;p106"/>
          <p:cNvSpPr txBox="1"/>
          <p:nvPr>
            <p:ph idx="1" type="body"/>
          </p:nvPr>
        </p:nvSpPr>
        <p:spPr>
          <a:xfrm rot="5400000">
            <a:off x="1272750" y="-609571"/>
            <a:ext cx="4388700" cy="60198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4" name="Google Shape;184;p10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85" name="Google Shape;185;p10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86" name="Google Shape;186;p10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0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0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10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0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0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0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0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0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0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1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4.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2.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8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8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8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9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09" name="Google Shape;109;p9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0" name="Google Shape;110;p9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11" name="Google Shape;111;p9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12" name="Google Shape;112;p9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 Id="rId3" Type="http://schemas.openxmlformats.org/officeDocument/2006/relationships/hyperlink" Target="https://cs186berkeley.net/attendance"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
          <p:cNvSpPr txBox="1"/>
          <p:nvPr>
            <p:ph type="ctrTitle"/>
          </p:nvPr>
        </p:nvSpPr>
        <p:spPr>
          <a:xfrm>
            <a:off x="464100" y="1963350"/>
            <a:ext cx="8368200" cy="986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i="0" lang="en" sz="5200" u="none" cap="none" strike="noStrike">
                <a:solidFill>
                  <a:srgbClr val="000000"/>
                </a:solidFill>
                <a:latin typeface="Proxima Nova"/>
                <a:ea typeface="Proxima Nova"/>
                <a:cs typeface="Proxima Nova"/>
                <a:sym typeface="Proxima Nova"/>
              </a:rPr>
              <a:t>Discussion </a:t>
            </a:r>
            <a:r>
              <a:rPr lang="en">
                <a:solidFill>
                  <a:srgbClr val="000000"/>
                </a:solidFill>
              </a:rPr>
              <a:t>7</a:t>
            </a:r>
            <a:endParaRPr>
              <a:solidFill>
                <a:srgbClr val="000000"/>
              </a:solidFill>
              <a:latin typeface="Proxima Nova"/>
              <a:ea typeface="Proxima Nova"/>
              <a:cs typeface="Proxima Nova"/>
              <a:sym typeface="Proxima Nova"/>
            </a:endParaRPr>
          </a:p>
        </p:txBody>
      </p:sp>
      <p:sp>
        <p:nvSpPr>
          <p:cNvPr id="192" name="Google Shape;192;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Selectivity and Query Optimization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0"/>
          <p:cNvSpPr txBox="1"/>
          <p:nvPr>
            <p:ph idx="1" type="body"/>
          </p:nvPr>
        </p:nvSpPr>
        <p:spPr>
          <a:xfrm>
            <a:off x="457200" y="1200150"/>
            <a:ext cx="4349400" cy="3394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3200"/>
              <a:buNone/>
            </a:pPr>
            <a:r>
              <a:rPr lang="en" sz="2400">
                <a:latin typeface="Proxima Nova"/>
                <a:ea typeface="Proxima Nova"/>
                <a:cs typeface="Proxima Nova"/>
                <a:sym typeface="Proxima Nova"/>
              </a:rPr>
              <a:t>How many tuples are selected by the following query?</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ts val="3200"/>
              <a:buNone/>
            </a:pPr>
            <a:r>
              <a:rPr lang="en" sz="2400">
                <a:latin typeface="Courier New"/>
                <a:ea typeface="Courier New"/>
                <a:cs typeface="Courier New"/>
                <a:sym typeface="Courier New"/>
              </a:rPr>
              <a:t>SELECT * FROM R</a:t>
            </a:r>
            <a:r>
              <a:rPr lang="en" sz="2400">
                <a:latin typeface="Proxima Nova"/>
                <a:ea typeface="Proxima Nova"/>
                <a:cs typeface="Proxima Nova"/>
                <a:sym typeface="Proxima Nova"/>
              </a:rPr>
              <a:t> </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ts val="3200"/>
              <a:buNone/>
            </a:pPr>
            <a:r>
              <a:t/>
            </a:r>
            <a:endParaRPr sz="2400">
              <a:solidFill>
                <a:srgbClr val="FF0000"/>
              </a:solidFill>
              <a:latin typeface="Proxima Nova"/>
              <a:ea typeface="Proxima Nova"/>
              <a:cs typeface="Proxima Nova"/>
              <a:sym typeface="Proxima Nova"/>
            </a:endParaRPr>
          </a:p>
          <a:p>
            <a:pPr indent="0" lvl="0" marL="0" marR="0" rtl="0" algn="l">
              <a:lnSpc>
                <a:spcPct val="115000"/>
              </a:lnSpc>
              <a:spcBef>
                <a:spcPts val="1200"/>
              </a:spcBef>
              <a:spcAft>
                <a:spcPts val="0"/>
              </a:spcAft>
              <a:buClr>
                <a:schemeClr val="dk1"/>
              </a:buClr>
              <a:buSzPts val="1100"/>
              <a:buFont typeface="Arial"/>
              <a:buNone/>
            </a:pPr>
            <a:r>
              <a:t/>
            </a:r>
            <a:endParaRPr i="0" sz="3200" u="none" cap="none" strike="noStrike">
              <a:solidFill>
                <a:schemeClr val="dk1"/>
              </a:solidFill>
              <a:latin typeface="Proxima Nova"/>
              <a:ea typeface="Proxima Nova"/>
              <a:cs typeface="Proxima Nova"/>
              <a:sym typeface="Proxima Nova"/>
            </a:endParaRPr>
          </a:p>
          <a:p>
            <a:pPr indent="-139700" lvl="0" marL="342900" marR="0" rtl="0" algn="l">
              <a:lnSpc>
                <a:spcPct val="100000"/>
              </a:lnSpc>
              <a:spcBef>
                <a:spcPts val="0"/>
              </a:spcBef>
              <a:spcAft>
                <a:spcPts val="0"/>
              </a:spcAft>
              <a:buClr>
                <a:schemeClr val="dk1"/>
              </a:buClr>
              <a:buSzPts val="3200"/>
              <a:buFont typeface="Arial"/>
              <a:buNone/>
            </a:pPr>
            <a:r>
              <a:t/>
            </a:r>
            <a:endParaRPr i="0" sz="3200" u="none" cap="none" strike="noStrike">
              <a:solidFill>
                <a:schemeClr val="dk1"/>
              </a:solidFill>
              <a:latin typeface="Proxima Nova"/>
              <a:ea typeface="Proxima Nova"/>
              <a:cs typeface="Proxima Nova"/>
              <a:sym typeface="Proxima Nova"/>
            </a:endParaRPr>
          </a:p>
        </p:txBody>
      </p:sp>
      <p:sp>
        <p:nvSpPr>
          <p:cNvPr id="277" name="Google Shape;277;p10"/>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Worksheet</a:t>
            </a:r>
            <a:endParaRPr b="0" i="0" sz="3000" u="none" cap="none" strike="noStrike">
              <a:solidFill>
                <a:srgbClr val="000000"/>
              </a:solidFill>
              <a:latin typeface="Proxima Nova"/>
              <a:ea typeface="Proxima Nova"/>
              <a:cs typeface="Proxima Nova"/>
              <a:sym typeface="Proxima Nova"/>
            </a:endParaRPr>
          </a:p>
        </p:txBody>
      </p:sp>
      <p:sp>
        <p:nvSpPr>
          <p:cNvPr id="278" name="Google Shape;278;p10"/>
          <p:cNvSpPr txBox="1"/>
          <p:nvPr/>
        </p:nvSpPr>
        <p:spPr>
          <a:xfrm>
            <a:off x="4723200" y="1123950"/>
            <a:ext cx="4212900" cy="36225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R(a, b, c) has 1000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a with 50 unique integer values, uniformly distributed in the range [1, 50]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b with 100 unique float values, uniformly distributed in the range [1, 100]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no index on c</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columns are independent</a:t>
            </a:r>
            <a:endParaRPr b="0" i="0" sz="21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1"/>
          <p:cNvSpPr txBox="1"/>
          <p:nvPr>
            <p:ph idx="1" type="body"/>
          </p:nvPr>
        </p:nvSpPr>
        <p:spPr>
          <a:xfrm>
            <a:off x="457200" y="1200150"/>
            <a:ext cx="4349400" cy="33945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72043"/>
              <a:buNone/>
            </a:pPr>
            <a:r>
              <a:rPr lang="en" sz="2400">
                <a:latin typeface="Proxima Nova"/>
                <a:ea typeface="Proxima Nova"/>
                <a:cs typeface="Proxima Nova"/>
                <a:sym typeface="Proxima Nova"/>
              </a:rPr>
              <a:t>How many tuples are selected by the following query?</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ct val="172043"/>
              <a:buNone/>
            </a:pPr>
            <a:r>
              <a:rPr lang="en" sz="2400">
                <a:latin typeface="Courier New"/>
                <a:ea typeface="Courier New"/>
                <a:cs typeface="Courier New"/>
                <a:sym typeface="Courier New"/>
              </a:rPr>
              <a:t>SELECT * FROM R</a:t>
            </a:r>
            <a:r>
              <a:rPr lang="en" sz="2400">
                <a:latin typeface="Proxima Nova"/>
                <a:ea typeface="Proxima Nova"/>
                <a:cs typeface="Proxima Nova"/>
                <a:sym typeface="Proxima Nova"/>
              </a:rPr>
              <a:t> </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ct val="172043"/>
              <a:buNone/>
            </a:pPr>
            <a:r>
              <a:t/>
            </a:r>
            <a:endParaRPr sz="2400">
              <a:solidFill>
                <a:srgbClr val="FF0000"/>
              </a:solidFill>
              <a:latin typeface="Proxima Nova"/>
              <a:ea typeface="Proxima Nova"/>
              <a:cs typeface="Proxima Nova"/>
              <a:sym typeface="Proxima Nova"/>
            </a:endParaRPr>
          </a:p>
          <a:p>
            <a:pPr indent="0" lvl="0" marL="0" rtl="0" algn="l">
              <a:lnSpc>
                <a:spcPct val="115000"/>
              </a:lnSpc>
              <a:spcBef>
                <a:spcPts val="1200"/>
              </a:spcBef>
              <a:spcAft>
                <a:spcPts val="0"/>
              </a:spcAft>
              <a:buSzPct val="172043"/>
              <a:buNone/>
            </a:pPr>
            <a:r>
              <a:rPr lang="en" sz="2400">
                <a:solidFill>
                  <a:srgbClr val="FF0000"/>
                </a:solidFill>
                <a:latin typeface="Proxima Nova"/>
                <a:ea typeface="Proxima Nova"/>
                <a:cs typeface="Proxima Nova"/>
                <a:sym typeface="Proxima Nova"/>
              </a:rPr>
              <a:t>1000 tuples</a:t>
            </a:r>
            <a:endParaRPr sz="2400">
              <a:solidFill>
                <a:srgbClr val="FF0000"/>
              </a:solidFill>
              <a:latin typeface="Proxima Nova"/>
              <a:ea typeface="Proxima Nova"/>
              <a:cs typeface="Proxima Nova"/>
              <a:sym typeface="Proxima Nova"/>
            </a:endParaRPr>
          </a:p>
          <a:p>
            <a:pPr indent="0" lvl="0" marL="0" rtl="0" algn="l">
              <a:lnSpc>
                <a:spcPct val="115000"/>
              </a:lnSpc>
              <a:spcBef>
                <a:spcPts val="1200"/>
              </a:spcBef>
              <a:spcAft>
                <a:spcPts val="0"/>
              </a:spcAft>
              <a:buSzPct val="172043"/>
              <a:buNone/>
            </a:pPr>
            <a:r>
              <a:rPr lang="en" sz="2400">
                <a:solidFill>
                  <a:srgbClr val="FF0000"/>
                </a:solidFill>
                <a:latin typeface="Proxima Nova"/>
                <a:ea typeface="Proxima Nova"/>
                <a:cs typeface="Proxima Nova"/>
                <a:sym typeface="Proxima Nova"/>
              </a:rPr>
              <a:t>(no predicates, select all)</a:t>
            </a:r>
            <a:endParaRPr>
              <a:solidFill>
                <a:srgbClr val="000000"/>
              </a:solidFill>
              <a:latin typeface="Proxima Nova"/>
              <a:ea typeface="Proxima Nova"/>
              <a:cs typeface="Proxima Nova"/>
              <a:sym typeface="Proxima Nova"/>
            </a:endParaRPr>
          </a:p>
          <a:p>
            <a:pPr indent="0" lvl="0" marL="0" marR="0" rtl="0" algn="l">
              <a:lnSpc>
                <a:spcPct val="115000"/>
              </a:lnSpc>
              <a:spcBef>
                <a:spcPts val="1200"/>
              </a:spcBef>
              <a:spcAft>
                <a:spcPts val="0"/>
              </a:spcAft>
              <a:buClr>
                <a:schemeClr val="dk1"/>
              </a:buClr>
              <a:buSzPct val="34375"/>
              <a:buFont typeface="Arial"/>
              <a:buNone/>
            </a:pPr>
            <a:r>
              <a:t/>
            </a:r>
            <a:endParaRPr i="0" sz="3200" u="none" cap="none" strike="noStrike">
              <a:solidFill>
                <a:schemeClr val="dk1"/>
              </a:solidFill>
              <a:latin typeface="Proxima Nova"/>
              <a:ea typeface="Proxima Nova"/>
              <a:cs typeface="Proxima Nova"/>
              <a:sym typeface="Proxima Nova"/>
            </a:endParaRPr>
          </a:p>
          <a:p>
            <a:pPr indent="-139700" lvl="0" marL="342900" marR="0" rtl="0" algn="l">
              <a:lnSpc>
                <a:spcPct val="100000"/>
              </a:lnSpc>
              <a:spcBef>
                <a:spcPts val="0"/>
              </a:spcBef>
              <a:spcAft>
                <a:spcPts val="0"/>
              </a:spcAft>
              <a:buClr>
                <a:schemeClr val="dk1"/>
              </a:buClr>
              <a:buSzPct val="100000"/>
              <a:buFont typeface="Arial"/>
              <a:buNone/>
            </a:pPr>
            <a:r>
              <a:t/>
            </a:r>
            <a:endParaRPr i="0" sz="3200" u="none" cap="none" strike="noStrike">
              <a:solidFill>
                <a:schemeClr val="dk1"/>
              </a:solidFill>
              <a:latin typeface="Proxima Nova"/>
              <a:ea typeface="Proxima Nova"/>
              <a:cs typeface="Proxima Nova"/>
              <a:sym typeface="Proxima Nova"/>
            </a:endParaRPr>
          </a:p>
        </p:txBody>
      </p:sp>
      <p:sp>
        <p:nvSpPr>
          <p:cNvPr id="285" name="Google Shape;285;p11"/>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Worksheet</a:t>
            </a:r>
            <a:endParaRPr b="0" i="0" sz="3000" u="none" cap="none" strike="noStrike">
              <a:solidFill>
                <a:srgbClr val="000000"/>
              </a:solidFill>
              <a:latin typeface="Proxima Nova"/>
              <a:ea typeface="Proxima Nova"/>
              <a:cs typeface="Proxima Nova"/>
              <a:sym typeface="Proxima Nova"/>
            </a:endParaRPr>
          </a:p>
        </p:txBody>
      </p:sp>
      <p:sp>
        <p:nvSpPr>
          <p:cNvPr id="286" name="Google Shape;286;p11"/>
          <p:cNvSpPr txBox="1"/>
          <p:nvPr/>
        </p:nvSpPr>
        <p:spPr>
          <a:xfrm>
            <a:off x="4723200" y="1123950"/>
            <a:ext cx="4212900" cy="36225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R(a, b, c) has 1000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a with 50 unique integer values, uniformly distributed in the range [1, 50]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b with 100 unique float values, uniformly distributed in the range [1, 100]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no index on c</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columns are independent</a:t>
            </a:r>
            <a:endParaRPr b="0" i="0" sz="21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2"/>
          <p:cNvSpPr txBox="1"/>
          <p:nvPr>
            <p:ph idx="1" type="body"/>
          </p:nvPr>
        </p:nvSpPr>
        <p:spPr>
          <a:xfrm>
            <a:off x="457200" y="1200150"/>
            <a:ext cx="4349400" cy="3394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3200"/>
              <a:buNone/>
            </a:pPr>
            <a:r>
              <a:rPr lang="en" sz="2400">
                <a:latin typeface="Proxima Nova"/>
                <a:ea typeface="Proxima Nova"/>
                <a:cs typeface="Proxima Nova"/>
                <a:sym typeface="Proxima Nova"/>
              </a:rPr>
              <a:t>How many tuples are selected by the following query?</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ts val="3200"/>
              <a:buNone/>
            </a:pPr>
            <a:r>
              <a:rPr lang="en" sz="2400">
                <a:latin typeface="Courier New"/>
                <a:ea typeface="Courier New"/>
                <a:cs typeface="Courier New"/>
                <a:sym typeface="Courier New"/>
              </a:rPr>
              <a:t>SELECT * FROM R</a:t>
            </a:r>
            <a:endParaRPr sz="2400">
              <a:latin typeface="Courier New"/>
              <a:ea typeface="Courier New"/>
              <a:cs typeface="Courier New"/>
              <a:sym typeface="Courier New"/>
            </a:endParaRPr>
          </a:p>
          <a:p>
            <a:pPr indent="457200" lvl="0" marL="0" rtl="0" algn="l">
              <a:lnSpc>
                <a:spcPct val="115000"/>
              </a:lnSpc>
              <a:spcBef>
                <a:spcPts val="1200"/>
              </a:spcBef>
              <a:spcAft>
                <a:spcPts val="0"/>
              </a:spcAft>
              <a:buSzPts val="3200"/>
              <a:buNone/>
            </a:pPr>
            <a:r>
              <a:rPr lang="en" sz="2400">
                <a:latin typeface="Courier New"/>
                <a:ea typeface="Courier New"/>
                <a:cs typeface="Courier New"/>
                <a:sym typeface="Courier New"/>
              </a:rPr>
              <a:t>WHERE a = 42;</a:t>
            </a:r>
            <a:r>
              <a:rPr lang="en" sz="2400">
                <a:latin typeface="Proxima Nova"/>
                <a:ea typeface="Proxima Nova"/>
                <a:cs typeface="Proxima Nova"/>
                <a:sym typeface="Proxima Nova"/>
              </a:rPr>
              <a:t> </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ts val="3200"/>
              <a:buNone/>
            </a:pPr>
            <a:r>
              <a:t/>
            </a:r>
            <a:endParaRPr sz="2400">
              <a:solidFill>
                <a:srgbClr val="FF0000"/>
              </a:solidFill>
              <a:latin typeface="Proxima Nova"/>
              <a:ea typeface="Proxima Nova"/>
              <a:cs typeface="Proxima Nova"/>
              <a:sym typeface="Proxima Nova"/>
            </a:endParaRPr>
          </a:p>
          <a:p>
            <a:pPr indent="-139700" lvl="0" marL="342900" marR="0" rtl="0" algn="l">
              <a:lnSpc>
                <a:spcPct val="100000"/>
              </a:lnSpc>
              <a:spcBef>
                <a:spcPts val="1200"/>
              </a:spcBef>
              <a:spcAft>
                <a:spcPts val="0"/>
              </a:spcAft>
              <a:buClr>
                <a:schemeClr val="dk1"/>
              </a:buClr>
              <a:buSzPts val="3200"/>
              <a:buFont typeface="Arial"/>
              <a:buNone/>
            </a:pPr>
            <a:r>
              <a:t/>
            </a:r>
            <a:endParaRPr i="0" sz="3200" u="none" cap="none" strike="noStrike">
              <a:solidFill>
                <a:schemeClr val="dk1"/>
              </a:solidFill>
              <a:latin typeface="Proxima Nova"/>
              <a:ea typeface="Proxima Nova"/>
              <a:cs typeface="Proxima Nova"/>
              <a:sym typeface="Proxima Nova"/>
            </a:endParaRPr>
          </a:p>
        </p:txBody>
      </p:sp>
      <p:sp>
        <p:nvSpPr>
          <p:cNvPr id="293" name="Google Shape;293;p12"/>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Worksheet</a:t>
            </a:r>
            <a:endParaRPr b="0" i="0" sz="3000" u="none" cap="none" strike="noStrike">
              <a:solidFill>
                <a:srgbClr val="000000"/>
              </a:solidFill>
              <a:latin typeface="Proxima Nova"/>
              <a:ea typeface="Proxima Nova"/>
              <a:cs typeface="Proxima Nova"/>
              <a:sym typeface="Proxima Nova"/>
            </a:endParaRPr>
          </a:p>
        </p:txBody>
      </p:sp>
      <p:sp>
        <p:nvSpPr>
          <p:cNvPr id="294" name="Google Shape;294;p12"/>
          <p:cNvSpPr txBox="1"/>
          <p:nvPr/>
        </p:nvSpPr>
        <p:spPr>
          <a:xfrm>
            <a:off x="4723200" y="1123950"/>
            <a:ext cx="4212900" cy="36225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R(a, b, c) has 1000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a with 50 unique integer values, uniformly distributed in the range [1, 50]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b with 100 unique float values, uniformly distributed in the range [1, 100]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no index on c</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columns are independent</a:t>
            </a:r>
            <a:endParaRPr b="0" i="0" sz="21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3"/>
          <p:cNvSpPr txBox="1"/>
          <p:nvPr>
            <p:ph idx="1" type="body"/>
          </p:nvPr>
        </p:nvSpPr>
        <p:spPr>
          <a:xfrm>
            <a:off x="457200" y="1200150"/>
            <a:ext cx="4349400" cy="33945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72043"/>
              <a:buNone/>
            </a:pPr>
            <a:r>
              <a:rPr lang="en" sz="2400">
                <a:latin typeface="Proxima Nova"/>
                <a:ea typeface="Proxima Nova"/>
                <a:cs typeface="Proxima Nova"/>
                <a:sym typeface="Proxima Nova"/>
              </a:rPr>
              <a:t>How many tuples are selected by the following query?</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ct val="172043"/>
              <a:buNone/>
            </a:pPr>
            <a:r>
              <a:rPr lang="en" sz="2400">
                <a:latin typeface="Courier New"/>
                <a:ea typeface="Courier New"/>
                <a:cs typeface="Courier New"/>
                <a:sym typeface="Courier New"/>
              </a:rPr>
              <a:t>SELECT * FROM R</a:t>
            </a:r>
            <a:endParaRPr sz="2400">
              <a:latin typeface="Courier New"/>
              <a:ea typeface="Courier New"/>
              <a:cs typeface="Courier New"/>
              <a:sym typeface="Courier New"/>
            </a:endParaRPr>
          </a:p>
          <a:p>
            <a:pPr indent="457200" lvl="0" marL="0" rtl="0" algn="l">
              <a:lnSpc>
                <a:spcPct val="115000"/>
              </a:lnSpc>
              <a:spcBef>
                <a:spcPts val="1200"/>
              </a:spcBef>
              <a:spcAft>
                <a:spcPts val="0"/>
              </a:spcAft>
              <a:buSzPct val="172043"/>
              <a:buNone/>
            </a:pPr>
            <a:r>
              <a:rPr lang="en" sz="2400">
                <a:latin typeface="Courier New"/>
                <a:ea typeface="Courier New"/>
                <a:cs typeface="Courier New"/>
                <a:sym typeface="Courier New"/>
              </a:rPr>
              <a:t>WHERE a = 42;</a:t>
            </a:r>
            <a:r>
              <a:rPr lang="en" sz="2400">
                <a:latin typeface="Proxima Nova"/>
                <a:ea typeface="Proxima Nova"/>
                <a:cs typeface="Proxima Nova"/>
                <a:sym typeface="Proxima Nova"/>
              </a:rPr>
              <a:t> </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ct val="172043"/>
              <a:buNone/>
            </a:pPr>
            <a:r>
              <a:t/>
            </a:r>
            <a:endParaRPr sz="2400">
              <a:solidFill>
                <a:srgbClr val="FF0000"/>
              </a:solidFill>
              <a:latin typeface="Proxima Nova"/>
              <a:ea typeface="Proxima Nova"/>
              <a:cs typeface="Proxima Nova"/>
              <a:sym typeface="Proxima Nova"/>
            </a:endParaRPr>
          </a:p>
          <a:p>
            <a:pPr indent="0" lvl="0" marL="0" rtl="0" algn="l">
              <a:lnSpc>
                <a:spcPct val="115000"/>
              </a:lnSpc>
              <a:spcBef>
                <a:spcPts val="1200"/>
              </a:spcBef>
              <a:spcAft>
                <a:spcPts val="0"/>
              </a:spcAft>
              <a:buSzPct val="172043"/>
              <a:buNone/>
            </a:pPr>
            <a:r>
              <a:rPr lang="en" sz="2400">
                <a:solidFill>
                  <a:srgbClr val="FF0000"/>
                </a:solidFill>
                <a:latin typeface="Proxima Nova"/>
                <a:ea typeface="Proxima Nova"/>
                <a:cs typeface="Proxima Nova"/>
                <a:sym typeface="Proxima Nova"/>
              </a:rPr>
              <a:t>50 unique values in </a:t>
            </a:r>
            <a:r>
              <a:rPr b="1" lang="en" sz="2400">
                <a:solidFill>
                  <a:srgbClr val="FF0000"/>
                </a:solidFill>
                <a:latin typeface="Proxima Nova"/>
                <a:ea typeface="Proxima Nova"/>
                <a:cs typeface="Proxima Nova"/>
                <a:sym typeface="Proxima Nova"/>
              </a:rPr>
              <a:t>a</a:t>
            </a:r>
            <a:endParaRPr b="1" sz="2400">
              <a:solidFill>
                <a:srgbClr val="FF0000"/>
              </a:solidFill>
              <a:latin typeface="Proxima Nova"/>
              <a:ea typeface="Proxima Nova"/>
              <a:cs typeface="Proxima Nova"/>
              <a:sym typeface="Proxima Nova"/>
            </a:endParaRPr>
          </a:p>
          <a:p>
            <a:pPr indent="0" lvl="0" marL="0" rtl="0" algn="l">
              <a:lnSpc>
                <a:spcPct val="115000"/>
              </a:lnSpc>
              <a:spcBef>
                <a:spcPts val="1200"/>
              </a:spcBef>
              <a:spcAft>
                <a:spcPts val="0"/>
              </a:spcAft>
              <a:buSzPct val="172043"/>
              <a:buNone/>
            </a:pPr>
            <a:r>
              <a:rPr lang="en" sz="2400">
                <a:solidFill>
                  <a:srgbClr val="FF0000"/>
                </a:solidFill>
                <a:latin typeface="Proxima Nova"/>
                <a:ea typeface="Proxima Nova"/>
                <a:cs typeface="Proxima Nova"/>
                <a:sym typeface="Proxima Nova"/>
              </a:rPr>
              <a:t>1/50 * (1000 tuples) = 20 tuples </a:t>
            </a:r>
            <a:endParaRPr sz="2400">
              <a:solidFill>
                <a:srgbClr val="FF0000"/>
              </a:solidFill>
              <a:latin typeface="Proxima Nova"/>
              <a:ea typeface="Proxima Nova"/>
              <a:cs typeface="Proxima Nova"/>
              <a:sym typeface="Proxima Nova"/>
            </a:endParaRPr>
          </a:p>
          <a:p>
            <a:pPr indent="0" lvl="0" marL="0" rtl="0" algn="l">
              <a:lnSpc>
                <a:spcPct val="115000"/>
              </a:lnSpc>
              <a:spcBef>
                <a:spcPts val="1200"/>
              </a:spcBef>
              <a:spcAft>
                <a:spcPts val="1200"/>
              </a:spcAft>
              <a:buSzPct val="172043"/>
              <a:buNone/>
            </a:pPr>
            <a:r>
              <a:t/>
            </a:r>
            <a:endParaRPr sz="2400">
              <a:solidFill>
                <a:srgbClr val="FF0000"/>
              </a:solidFill>
              <a:latin typeface="Proxima Nova"/>
              <a:ea typeface="Proxima Nova"/>
              <a:cs typeface="Proxima Nova"/>
              <a:sym typeface="Proxima Nova"/>
            </a:endParaRPr>
          </a:p>
        </p:txBody>
      </p:sp>
      <p:sp>
        <p:nvSpPr>
          <p:cNvPr id="301" name="Google Shape;301;p13"/>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Worksheet</a:t>
            </a:r>
            <a:endParaRPr b="0" i="0" sz="3000" u="none" cap="none" strike="noStrike">
              <a:solidFill>
                <a:srgbClr val="000000"/>
              </a:solidFill>
              <a:latin typeface="Proxima Nova"/>
              <a:ea typeface="Proxima Nova"/>
              <a:cs typeface="Proxima Nova"/>
              <a:sym typeface="Proxima Nova"/>
            </a:endParaRPr>
          </a:p>
        </p:txBody>
      </p:sp>
      <p:sp>
        <p:nvSpPr>
          <p:cNvPr id="302" name="Google Shape;302;p13"/>
          <p:cNvSpPr txBox="1"/>
          <p:nvPr/>
        </p:nvSpPr>
        <p:spPr>
          <a:xfrm>
            <a:off x="4723200" y="1123950"/>
            <a:ext cx="4212900" cy="36225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R(a, b, c) has 1000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a with 50 unique integer values, uniformly distributed in the range [1, 50]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b with 100 unique float values, uniformly distributed in the range [1, 100]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no index on c</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columns are independent</a:t>
            </a:r>
            <a:endParaRPr b="0" i="0" sz="21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4"/>
          <p:cNvSpPr txBox="1"/>
          <p:nvPr>
            <p:ph idx="1" type="body"/>
          </p:nvPr>
        </p:nvSpPr>
        <p:spPr>
          <a:xfrm>
            <a:off x="457200" y="1200150"/>
            <a:ext cx="4349400" cy="3394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3200"/>
              <a:buNone/>
            </a:pPr>
            <a:r>
              <a:rPr lang="en" sz="2400">
                <a:latin typeface="Proxima Nova"/>
                <a:ea typeface="Proxima Nova"/>
                <a:cs typeface="Proxima Nova"/>
                <a:sym typeface="Proxima Nova"/>
              </a:rPr>
              <a:t>How many tuples are selected by the following query?</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ts val="3200"/>
              <a:buNone/>
            </a:pPr>
            <a:r>
              <a:rPr lang="en" sz="2400">
                <a:latin typeface="Courier New"/>
                <a:ea typeface="Courier New"/>
                <a:cs typeface="Courier New"/>
                <a:sym typeface="Courier New"/>
              </a:rPr>
              <a:t>SELECT * FROM R</a:t>
            </a:r>
            <a:endParaRPr sz="2400">
              <a:latin typeface="Courier New"/>
              <a:ea typeface="Courier New"/>
              <a:cs typeface="Courier New"/>
              <a:sym typeface="Courier New"/>
            </a:endParaRPr>
          </a:p>
          <a:p>
            <a:pPr indent="457200" lvl="0" marL="0" rtl="0" algn="l">
              <a:lnSpc>
                <a:spcPct val="115000"/>
              </a:lnSpc>
              <a:spcBef>
                <a:spcPts val="1200"/>
              </a:spcBef>
              <a:spcAft>
                <a:spcPts val="0"/>
              </a:spcAft>
              <a:buSzPts val="3200"/>
              <a:buNone/>
            </a:pPr>
            <a:r>
              <a:rPr lang="en" sz="2400">
                <a:latin typeface="Courier New"/>
                <a:ea typeface="Courier New"/>
                <a:cs typeface="Courier New"/>
                <a:sym typeface="Courier New"/>
              </a:rPr>
              <a:t>WHERE c = 42;</a:t>
            </a:r>
            <a:r>
              <a:rPr lang="en" sz="2400">
                <a:latin typeface="Proxima Nova"/>
                <a:ea typeface="Proxima Nova"/>
                <a:cs typeface="Proxima Nova"/>
                <a:sym typeface="Proxima Nova"/>
              </a:rPr>
              <a:t> </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ts val="3200"/>
              <a:buNone/>
            </a:pPr>
            <a:r>
              <a:t/>
            </a:r>
            <a:endParaRPr sz="2400">
              <a:solidFill>
                <a:srgbClr val="FF0000"/>
              </a:solidFill>
              <a:latin typeface="Proxima Nova"/>
              <a:ea typeface="Proxima Nova"/>
              <a:cs typeface="Proxima Nova"/>
              <a:sym typeface="Proxima Nova"/>
            </a:endParaRPr>
          </a:p>
          <a:p>
            <a:pPr indent="-139700" lvl="0" marL="342900" marR="0" rtl="0" algn="l">
              <a:lnSpc>
                <a:spcPct val="100000"/>
              </a:lnSpc>
              <a:spcBef>
                <a:spcPts val="1200"/>
              </a:spcBef>
              <a:spcAft>
                <a:spcPts val="0"/>
              </a:spcAft>
              <a:buClr>
                <a:schemeClr val="dk1"/>
              </a:buClr>
              <a:buSzPts val="3200"/>
              <a:buFont typeface="Arial"/>
              <a:buNone/>
            </a:pPr>
            <a:r>
              <a:t/>
            </a:r>
            <a:endParaRPr i="0" sz="3200" u="none" cap="none" strike="noStrike">
              <a:solidFill>
                <a:schemeClr val="dk1"/>
              </a:solidFill>
              <a:latin typeface="Proxima Nova"/>
              <a:ea typeface="Proxima Nova"/>
              <a:cs typeface="Proxima Nova"/>
              <a:sym typeface="Proxima Nova"/>
            </a:endParaRPr>
          </a:p>
        </p:txBody>
      </p:sp>
      <p:sp>
        <p:nvSpPr>
          <p:cNvPr id="309" name="Google Shape;309;p14"/>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Worksheet</a:t>
            </a:r>
            <a:endParaRPr b="0" i="0" sz="3000" u="none" cap="none" strike="noStrike">
              <a:solidFill>
                <a:srgbClr val="000000"/>
              </a:solidFill>
              <a:latin typeface="Proxima Nova"/>
              <a:ea typeface="Proxima Nova"/>
              <a:cs typeface="Proxima Nova"/>
              <a:sym typeface="Proxima Nova"/>
            </a:endParaRPr>
          </a:p>
        </p:txBody>
      </p:sp>
      <p:sp>
        <p:nvSpPr>
          <p:cNvPr id="310" name="Google Shape;310;p14"/>
          <p:cNvSpPr txBox="1"/>
          <p:nvPr/>
        </p:nvSpPr>
        <p:spPr>
          <a:xfrm>
            <a:off x="4723200" y="1123950"/>
            <a:ext cx="4212900" cy="36225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R(a, b, c) has 1000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a with 50 unique integer values, uniformly distributed in the range [1, 50]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b with 100 unique float values, uniformly distributed in the range [1, 100]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no index on c</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columns are independent</a:t>
            </a:r>
            <a:endParaRPr b="0" i="0" sz="21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5"/>
          <p:cNvSpPr txBox="1"/>
          <p:nvPr>
            <p:ph idx="1" type="body"/>
          </p:nvPr>
        </p:nvSpPr>
        <p:spPr>
          <a:xfrm>
            <a:off x="457200" y="1200150"/>
            <a:ext cx="4349400" cy="33945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72043"/>
              <a:buNone/>
            </a:pPr>
            <a:r>
              <a:rPr lang="en" sz="2400">
                <a:latin typeface="Proxima Nova"/>
                <a:ea typeface="Proxima Nova"/>
                <a:cs typeface="Proxima Nova"/>
                <a:sym typeface="Proxima Nova"/>
              </a:rPr>
              <a:t>How many tuples are selected by the following query?</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ct val="172043"/>
              <a:buNone/>
            </a:pPr>
            <a:r>
              <a:rPr lang="en" sz="2400">
                <a:latin typeface="Courier New"/>
                <a:ea typeface="Courier New"/>
                <a:cs typeface="Courier New"/>
                <a:sym typeface="Courier New"/>
              </a:rPr>
              <a:t>SELECT * FROM R</a:t>
            </a:r>
            <a:endParaRPr sz="2400">
              <a:latin typeface="Courier New"/>
              <a:ea typeface="Courier New"/>
              <a:cs typeface="Courier New"/>
              <a:sym typeface="Courier New"/>
            </a:endParaRPr>
          </a:p>
          <a:p>
            <a:pPr indent="457200" lvl="0" marL="0" rtl="0" algn="l">
              <a:lnSpc>
                <a:spcPct val="115000"/>
              </a:lnSpc>
              <a:spcBef>
                <a:spcPts val="1200"/>
              </a:spcBef>
              <a:spcAft>
                <a:spcPts val="0"/>
              </a:spcAft>
              <a:buSzPct val="172043"/>
              <a:buNone/>
            </a:pPr>
            <a:r>
              <a:rPr lang="en" sz="2400">
                <a:latin typeface="Courier New"/>
                <a:ea typeface="Courier New"/>
                <a:cs typeface="Courier New"/>
                <a:sym typeface="Courier New"/>
              </a:rPr>
              <a:t>WHERE c = 42;</a:t>
            </a:r>
            <a:r>
              <a:rPr lang="en" sz="2400">
                <a:latin typeface="Proxima Nova"/>
                <a:ea typeface="Proxima Nova"/>
                <a:cs typeface="Proxima Nova"/>
                <a:sym typeface="Proxima Nova"/>
              </a:rPr>
              <a:t> </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ct val="172043"/>
              <a:buNone/>
            </a:pPr>
            <a:r>
              <a:t/>
            </a:r>
            <a:endParaRPr sz="2400">
              <a:solidFill>
                <a:srgbClr val="FF0000"/>
              </a:solidFill>
              <a:latin typeface="Proxima Nova"/>
              <a:ea typeface="Proxima Nova"/>
              <a:cs typeface="Proxima Nova"/>
              <a:sym typeface="Proxima Nova"/>
            </a:endParaRPr>
          </a:p>
          <a:p>
            <a:pPr indent="0" lvl="0" marL="0" rtl="0" algn="l">
              <a:lnSpc>
                <a:spcPct val="115000"/>
              </a:lnSpc>
              <a:spcBef>
                <a:spcPts val="1200"/>
              </a:spcBef>
              <a:spcAft>
                <a:spcPts val="0"/>
              </a:spcAft>
              <a:buSzPct val="172043"/>
              <a:buNone/>
            </a:pPr>
            <a:r>
              <a:rPr lang="en" sz="2400">
                <a:solidFill>
                  <a:srgbClr val="FF0000"/>
                </a:solidFill>
                <a:latin typeface="Proxima Nova"/>
                <a:ea typeface="Proxima Nova"/>
                <a:cs typeface="Proxima Nova"/>
                <a:sym typeface="Proxima Nova"/>
              </a:rPr>
              <a:t>no information about </a:t>
            </a:r>
            <a:r>
              <a:rPr b="1" lang="en" sz="2400">
                <a:solidFill>
                  <a:srgbClr val="FF0000"/>
                </a:solidFill>
                <a:latin typeface="Proxima Nova"/>
                <a:ea typeface="Proxima Nova"/>
                <a:cs typeface="Proxima Nova"/>
                <a:sym typeface="Proxima Nova"/>
              </a:rPr>
              <a:t>c</a:t>
            </a:r>
            <a:endParaRPr b="1" sz="2400">
              <a:solidFill>
                <a:srgbClr val="FF0000"/>
              </a:solidFill>
              <a:latin typeface="Proxima Nova"/>
              <a:ea typeface="Proxima Nova"/>
              <a:cs typeface="Proxima Nova"/>
              <a:sym typeface="Proxima Nova"/>
            </a:endParaRPr>
          </a:p>
          <a:p>
            <a:pPr indent="0" lvl="0" marL="0" rtl="0" algn="l">
              <a:lnSpc>
                <a:spcPct val="115000"/>
              </a:lnSpc>
              <a:spcBef>
                <a:spcPts val="1200"/>
              </a:spcBef>
              <a:spcAft>
                <a:spcPts val="0"/>
              </a:spcAft>
              <a:buSzPct val="172043"/>
              <a:buNone/>
            </a:pPr>
            <a:r>
              <a:rPr lang="en" sz="2400">
                <a:solidFill>
                  <a:srgbClr val="FF0000"/>
                </a:solidFill>
                <a:latin typeface="Proxima Nova"/>
                <a:ea typeface="Proxima Nova"/>
                <a:cs typeface="Proxima Nova"/>
                <a:sym typeface="Proxima Nova"/>
              </a:rPr>
              <a:t>1/10 * (1000 tuples) = 100 tuples </a:t>
            </a:r>
            <a:endParaRPr sz="2400">
              <a:solidFill>
                <a:srgbClr val="FF0000"/>
              </a:solidFill>
              <a:latin typeface="Proxima Nova"/>
              <a:ea typeface="Proxima Nova"/>
              <a:cs typeface="Proxima Nova"/>
              <a:sym typeface="Proxima Nova"/>
            </a:endParaRPr>
          </a:p>
          <a:p>
            <a:pPr indent="0" lvl="0" marL="0" rtl="0" algn="l">
              <a:lnSpc>
                <a:spcPct val="115000"/>
              </a:lnSpc>
              <a:spcBef>
                <a:spcPts val="1200"/>
              </a:spcBef>
              <a:spcAft>
                <a:spcPts val="1200"/>
              </a:spcAft>
              <a:buSzPct val="172043"/>
              <a:buNone/>
            </a:pPr>
            <a:r>
              <a:t/>
            </a:r>
            <a:endParaRPr sz="2400">
              <a:solidFill>
                <a:srgbClr val="FF0000"/>
              </a:solidFill>
              <a:latin typeface="Proxima Nova"/>
              <a:ea typeface="Proxima Nova"/>
              <a:cs typeface="Proxima Nova"/>
              <a:sym typeface="Proxima Nova"/>
            </a:endParaRPr>
          </a:p>
        </p:txBody>
      </p:sp>
      <p:sp>
        <p:nvSpPr>
          <p:cNvPr id="317" name="Google Shape;317;p15"/>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Worksheet</a:t>
            </a:r>
            <a:endParaRPr b="0" i="0" sz="3000" u="none" cap="none" strike="noStrike">
              <a:solidFill>
                <a:srgbClr val="000000"/>
              </a:solidFill>
              <a:latin typeface="Proxima Nova"/>
              <a:ea typeface="Proxima Nova"/>
              <a:cs typeface="Proxima Nova"/>
              <a:sym typeface="Proxima Nova"/>
            </a:endParaRPr>
          </a:p>
        </p:txBody>
      </p:sp>
      <p:sp>
        <p:nvSpPr>
          <p:cNvPr id="318" name="Google Shape;318;p15"/>
          <p:cNvSpPr txBox="1"/>
          <p:nvPr/>
        </p:nvSpPr>
        <p:spPr>
          <a:xfrm>
            <a:off x="4723200" y="1123950"/>
            <a:ext cx="4212900" cy="36225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R(a, b, c) has 1000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a with 50 unique integer values, uniformly distributed in the range [1, 50]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b with 100 unique float values, uniformly distributed in the range [1, 100]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no index on c</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columns are independent</a:t>
            </a:r>
            <a:endParaRPr b="0" i="0" sz="21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6"/>
          <p:cNvSpPr txBox="1"/>
          <p:nvPr>
            <p:ph idx="1" type="body"/>
          </p:nvPr>
        </p:nvSpPr>
        <p:spPr>
          <a:xfrm>
            <a:off x="457200" y="1200150"/>
            <a:ext cx="4570500" cy="3394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3200"/>
              <a:buNone/>
            </a:pPr>
            <a:r>
              <a:rPr lang="en" sz="2400">
                <a:latin typeface="Proxima Nova"/>
                <a:ea typeface="Proxima Nova"/>
                <a:cs typeface="Proxima Nova"/>
                <a:sym typeface="Proxima Nova"/>
              </a:rPr>
              <a:t>How many tuples are selected by the following query?</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ts val="3200"/>
              <a:buNone/>
            </a:pPr>
            <a:r>
              <a:rPr lang="en" sz="2400">
                <a:latin typeface="Courier New"/>
                <a:ea typeface="Courier New"/>
                <a:cs typeface="Courier New"/>
                <a:sym typeface="Courier New"/>
              </a:rPr>
              <a:t>SELECT * FROM R</a:t>
            </a:r>
            <a:endParaRPr sz="2400">
              <a:latin typeface="Courier New"/>
              <a:ea typeface="Courier New"/>
              <a:cs typeface="Courier New"/>
              <a:sym typeface="Courier New"/>
            </a:endParaRPr>
          </a:p>
          <a:p>
            <a:pPr indent="457200" lvl="0" marL="0" rtl="0" algn="l">
              <a:lnSpc>
                <a:spcPct val="115000"/>
              </a:lnSpc>
              <a:spcBef>
                <a:spcPts val="1200"/>
              </a:spcBef>
              <a:spcAft>
                <a:spcPts val="0"/>
              </a:spcAft>
              <a:buSzPts val="3200"/>
              <a:buNone/>
            </a:pPr>
            <a:r>
              <a:rPr lang="en" sz="2400">
                <a:latin typeface="Courier New"/>
                <a:ea typeface="Courier New"/>
                <a:cs typeface="Courier New"/>
                <a:sym typeface="Courier New"/>
              </a:rPr>
              <a:t>WHERE a &lt;= 25;</a:t>
            </a:r>
            <a:r>
              <a:rPr lang="en" sz="2400">
                <a:latin typeface="Proxima Nova"/>
                <a:ea typeface="Proxima Nova"/>
                <a:cs typeface="Proxima Nova"/>
                <a:sym typeface="Proxima Nova"/>
              </a:rPr>
              <a:t> </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ts val="3200"/>
              <a:buNone/>
            </a:pPr>
            <a:r>
              <a:t/>
            </a:r>
            <a:endParaRPr sz="2400">
              <a:solidFill>
                <a:srgbClr val="FF0000"/>
              </a:solidFill>
              <a:latin typeface="Proxima Nova"/>
              <a:ea typeface="Proxima Nova"/>
              <a:cs typeface="Proxima Nova"/>
              <a:sym typeface="Proxima Nova"/>
            </a:endParaRPr>
          </a:p>
          <a:p>
            <a:pPr indent="-139700" lvl="0" marL="342900" marR="0" rtl="0" algn="l">
              <a:lnSpc>
                <a:spcPct val="100000"/>
              </a:lnSpc>
              <a:spcBef>
                <a:spcPts val="1200"/>
              </a:spcBef>
              <a:spcAft>
                <a:spcPts val="0"/>
              </a:spcAft>
              <a:buClr>
                <a:schemeClr val="dk1"/>
              </a:buClr>
              <a:buSzPts val="3200"/>
              <a:buFont typeface="Arial"/>
              <a:buNone/>
            </a:pPr>
            <a:r>
              <a:t/>
            </a:r>
            <a:endParaRPr i="0" sz="3200" u="none" cap="none" strike="noStrike">
              <a:solidFill>
                <a:schemeClr val="dk1"/>
              </a:solidFill>
              <a:latin typeface="Proxima Nova"/>
              <a:ea typeface="Proxima Nova"/>
              <a:cs typeface="Proxima Nova"/>
              <a:sym typeface="Proxima Nova"/>
            </a:endParaRPr>
          </a:p>
        </p:txBody>
      </p:sp>
      <p:sp>
        <p:nvSpPr>
          <p:cNvPr id="325" name="Google Shape;325;p16"/>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Worksheet</a:t>
            </a:r>
            <a:endParaRPr b="0" i="0" sz="3000" u="none" cap="none" strike="noStrike">
              <a:solidFill>
                <a:srgbClr val="000000"/>
              </a:solidFill>
              <a:latin typeface="Proxima Nova"/>
              <a:ea typeface="Proxima Nova"/>
              <a:cs typeface="Proxima Nova"/>
              <a:sym typeface="Proxima Nova"/>
            </a:endParaRPr>
          </a:p>
        </p:txBody>
      </p:sp>
      <p:sp>
        <p:nvSpPr>
          <p:cNvPr id="326" name="Google Shape;326;p16"/>
          <p:cNvSpPr txBox="1"/>
          <p:nvPr/>
        </p:nvSpPr>
        <p:spPr>
          <a:xfrm>
            <a:off x="4723200" y="1123950"/>
            <a:ext cx="4212900" cy="36225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R(a, b, c) has 1000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a with 50 unique integer values, uniformly distributed in the range [1, 50]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b with 100 unique float values, uniformly distributed in the range [1, 100]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no index on c</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columns are independent</a:t>
            </a:r>
            <a:endParaRPr b="0" i="0" sz="21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7"/>
          <p:cNvSpPr txBox="1"/>
          <p:nvPr>
            <p:ph idx="1" type="body"/>
          </p:nvPr>
        </p:nvSpPr>
        <p:spPr>
          <a:xfrm>
            <a:off x="457200" y="1200150"/>
            <a:ext cx="4570500" cy="38214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688"/>
              <a:buNone/>
            </a:pPr>
            <a:r>
              <a:rPr lang="en" sz="1795">
                <a:latin typeface="Proxima Nova"/>
                <a:ea typeface="Proxima Nova"/>
                <a:cs typeface="Proxima Nova"/>
                <a:sym typeface="Proxima Nova"/>
              </a:rPr>
              <a:t>How many tuples are selected by the following query?</a:t>
            </a:r>
            <a:endParaRPr sz="1795">
              <a:latin typeface="Proxima Nova"/>
              <a:ea typeface="Proxima Nova"/>
              <a:cs typeface="Proxima Nova"/>
              <a:sym typeface="Proxima Nova"/>
            </a:endParaRPr>
          </a:p>
          <a:p>
            <a:pPr indent="0" lvl="0" marL="0" rtl="0" algn="l">
              <a:lnSpc>
                <a:spcPct val="95000"/>
              </a:lnSpc>
              <a:spcBef>
                <a:spcPts val="1200"/>
              </a:spcBef>
              <a:spcAft>
                <a:spcPts val="0"/>
              </a:spcAft>
              <a:buSzPts val="688"/>
              <a:buNone/>
            </a:pPr>
            <a:r>
              <a:rPr lang="en" sz="1619">
                <a:latin typeface="Courier New"/>
                <a:ea typeface="Courier New"/>
                <a:cs typeface="Courier New"/>
                <a:sym typeface="Courier New"/>
              </a:rPr>
              <a:t>SELECT * FROM R</a:t>
            </a:r>
            <a:endParaRPr sz="1619">
              <a:latin typeface="Courier New"/>
              <a:ea typeface="Courier New"/>
              <a:cs typeface="Courier New"/>
              <a:sym typeface="Courier New"/>
            </a:endParaRPr>
          </a:p>
          <a:p>
            <a:pPr indent="457200" lvl="0" marL="0" rtl="0" algn="l">
              <a:lnSpc>
                <a:spcPct val="95000"/>
              </a:lnSpc>
              <a:spcBef>
                <a:spcPts val="1200"/>
              </a:spcBef>
              <a:spcAft>
                <a:spcPts val="0"/>
              </a:spcAft>
              <a:buSzPts val="688"/>
              <a:buNone/>
            </a:pPr>
            <a:r>
              <a:rPr lang="en" sz="1619">
                <a:latin typeface="Courier New"/>
                <a:ea typeface="Courier New"/>
                <a:cs typeface="Courier New"/>
                <a:sym typeface="Courier New"/>
              </a:rPr>
              <a:t>WHERE a &lt;= 25;</a:t>
            </a:r>
            <a:r>
              <a:rPr lang="en" sz="1619">
                <a:latin typeface="Proxima Nova"/>
                <a:ea typeface="Proxima Nova"/>
                <a:cs typeface="Proxima Nova"/>
                <a:sym typeface="Proxima Nova"/>
              </a:rPr>
              <a:t> </a:t>
            </a:r>
            <a:endParaRPr sz="1619">
              <a:solidFill>
                <a:srgbClr val="FF0000"/>
              </a:solidFill>
              <a:latin typeface="Proxima Nova"/>
              <a:ea typeface="Proxima Nova"/>
              <a:cs typeface="Proxima Nova"/>
              <a:sym typeface="Proxima Nova"/>
            </a:endParaRPr>
          </a:p>
          <a:p>
            <a:pPr indent="0" lvl="0" marL="0" rtl="0" algn="l">
              <a:lnSpc>
                <a:spcPct val="95000"/>
              </a:lnSpc>
              <a:spcBef>
                <a:spcPts val="1000"/>
              </a:spcBef>
              <a:spcAft>
                <a:spcPts val="0"/>
              </a:spcAft>
              <a:buSzPts val="688"/>
              <a:buNone/>
            </a:pPr>
            <a:r>
              <a:rPr lang="en" sz="1619">
                <a:solidFill>
                  <a:srgbClr val="FF0000"/>
                </a:solidFill>
                <a:latin typeface="Proxima Nova"/>
                <a:ea typeface="Proxima Nova"/>
                <a:cs typeface="Proxima Nova"/>
                <a:sym typeface="Proxima Nova"/>
              </a:rPr>
              <a:t>Sel(</a:t>
            </a:r>
            <a:r>
              <a:rPr b="1" lang="en" sz="1619">
                <a:solidFill>
                  <a:srgbClr val="FF0000"/>
                </a:solidFill>
                <a:latin typeface="Proxima Nova"/>
                <a:ea typeface="Proxima Nova"/>
                <a:cs typeface="Proxima Nova"/>
                <a:sym typeface="Proxima Nova"/>
              </a:rPr>
              <a:t>a &lt;= 25</a:t>
            </a:r>
            <a:r>
              <a:rPr lang="en" sz="1619">
                <a:solidFill>
                  <a:srgbClr val="FF0000"/>
                </a:solidFill>
                <a:latin typeface="Proxima Nova"/>
                <a:ea typeface="Proxima Nova"/>
                <a:cs typeface="Proxima Nova"/>
                <a:sym typeface="Proxima Nova"/>
              </a:rPr>
              <a:t>)</a:t>
            </a:r>
            <a:endParaRPr sz="1619">
              <a:solidFill>
                <a:srgbClr val="FF0000"/>
              </a:solidFill>
              <a:latin typeface="Proxima Nova"/>
              <a:ea typeface="Proxima Nova"/>
              <a:cs typeface="Proxima Nova"/>
              <a:sym typeface="Proxima Nova"/>
            </a:endParaRPr>
          </a:p>
          <a:p>
            <a:pPr indent="457200" lvl="0" marL="0" rtl="0" algn="l">
              <a:lnSpc>
                <a:spcPct val="95000"/>
              </a:lnSpc>
              <a:spcBef>
                <a:spcPts val="1200"/>
              </a:spcBef>
              <a:spcAft>
                <a:spcPts val="0"/>
              </a:spcAft>
              <a:buSzPts val="688"/>
              <a:buNone/>
            </a:pPr>
            <a:r>
              <a:rPr lang="en" sz="1619">
                <a:solidFill>
                  <a:srgbClr val="FF0000"/>
                </a:solidFill>
                <a:latin typeface="Proxima Nova"/>
                <a:ea typeface="Proxima Nova"/>
                <a:cs typeface="Proxima Nova"/>
                <a:sym typeface="Proxima Nova"/>
              </a:rPr>
              <a:t>= (25 - 1)/(50 - 1 + 1) + 1/50</a:t>
            </a:r>
            <a:endParaRPr sz="1619">
              <a:solidFill>
                <a:srgbClr val="FF0000"/>
              </a:solidFill>
              <a:latin typeface="Proxima Nova"/>
              <a:ea typeface="Proxima Nova"/>
              <a:cs typeface="Proxima Nova"/>
              <a:sym typeface="Proxima Nova"/>
            </a:endParaRPr>
          </a:p>
          <a:p>
            <a:pPr indent="457200" lvl="0" marL="0" rtl="0" algn="l">
              <a:lnSpc>
                <a:spcPct val="95000"/>
              </a:lnSpc>
              <a:spcBef>
                <a:spcPts val="1200"/>
              </a:spcBef>
              <a:spcAft>
                <a:spcPts val="0"/>
              </a:spcAft>
              <a:buSzPts val="688"/>
              <a:buNone/>
            </a:pPr>
            <a:r>
              <a:rPr lang="en" sz="1619">
                <a:solidFill>
                  <a:srgbClr val="FF0000"/>
                </a:solidFill>
                <a:latin typeface="Proxima Nova"/>
                <a:ea typeface="Proxima Nova"/>
                <a:cs typeface="Proxima Nova"/>
                <a:sym typeface="Proxima Nova"/>
              </a:rPr>
              <a:t>= 1/2</a:t>
            </a:r>
            <a:endParaRPr sz="1619">
              <a:solidFill>
                <a:srgbClr val="FF0000"/>
              </a:solidFill>
              <a:latin typeface="Proxima Nova"/>
              <a:ea typeface="Proxima Nova"/>
              <a:cs typeface="Proxima Nova"/>
              <a:sym typeface="Proxima Nova"/>
            </a:endParaRPr>
          </a:p>
          <a:p>
            <a:pPr indent="0" lvl="0" marL="0" rtl="0" algn="l">
              <a:lnSpc>
                <a:spcPct val="95000"/>
              </a:lnSpc>
              <a:spcBef>
                <a:spcPts val="1200"/>
              </a:spcBef>
              <a:spcAft>
                <a:spcPts val="1200"/>
              </a:spcAft>
              <a:buSzPts val="688"/>
              <a:buNone/>
            </a:pPr>
            <a:r>
              <a:rPr lang="en" sz="1619">
                <a:solidFill>
                  <a:srgbClr val="FF0000"/>
                </a:solidFill>
                <a:latin typeface="Proxima Nova"/>
                <a:ea typeface="Proxima Nova"/>
                <a:cs typeface="Proxima Nova"/>
                <a:sym typeface="Proxima Nova"/>
              </a:rPr>
              <a:t>1/2 * (1000 tuples) = 500 tuples</a:t>
            </a:r>
            <a:endParaRPr i="0" sz="1300" u="none" cap="none" strike="noStrike">
              <a:solidFill>
                <a:schemeClr val="dk1"/>
              </a:solidFill>
              <a:latin typeface="Proxima Nova"/>
              <a:ea typeface="Proxima Nova"/>
              <a:cs typeface="Proxima Nova"/>
              <a:sym typeface="Proxima Nova"/>
            </a:endParaRPr>
          </a:p>
        </p:txBody>
      </p:sp>
      <p:sp>
        <p:nvSpPr>
          <p:cNvPr id="333" name="Google Shape;333;p17"/>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Worksheet</a:t>
            </a:r>
            <a:endParaRPr b="0" i="0" sz="3000" u="none" cap="none" strike="noStrike">
              <a:solidFill>
                <a:srgbClr val="000000"/>
              </a:solidFill>
              <a:latin typeface="Proxima Nova"/>
              <a:ea typeface="Proxima Nova"/>
              <a:cs typeface="Proxima Nova"/>
              <a:sym typeface="Proxima Nova"/>
            </a:endParaRPr>
          </a:p>
        </p:txBody>
      </p:sp>
      <p:sp>
        <p:nvSpPr>
          <p:cNvPr id="334" name="Google Shape;334;p17"/>
          <p:cNvSpPr txBox="1"/>
          <p:nvPr/>
        </p:nvSpPr>
        <p:spPr>
          <a:xfrm>
            <a:off x="4723200" y="1123950"/>
            <a:ext cx="4212900" cy="36225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R(a, b, c) has 1000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a with 50 unique integer values, uniformly distributed in the range [1, 50]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b with 100 unique float values, uniformly distributed in the range [1, 100]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no index on c</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columns are independent</a:t>
            </a:r>
            <a:endParaRPr b="0" i="0" sz="21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8"/>
          <p:cNvSpPr txBox="1"/>
          <p:nvPr>
            <p:ph idx="1" type="body"/>
          </p:nvPr>
        </p:nvSpPr>
        <p:spPr>
          <a:xfrm>
            <a:off x="457200" y="1200150"/>
            <a:ext cx="4570500" cy="3394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3200"/>
              <a:buNone/>
            </a:pPr>
            <a:r>
              <a:rPr lang="en" sz="2400">
                <a:latin typeface="Proxima Nova"/>
                <a:ea typeface="Proxima Nova"/>
                <a:cs typeface="Proxima Nova"/>
                <a:sym typeface="Proxima Nova"/>
              </a:rPr>
              <a:t>How many tuples are selected by the following query?</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ts val="3200"/>
              <a:buNone/>
            </a:pPr>
            <a:r>
              <a:rPr lang="en" sz="2400">
                <a:latin typeface="Courier New"/>
                <a:ea typeface="Courier New"/>
                <a:cs typeface="Courier New"/>
                <a:sym typeface="Courier New"/>
              </a:rPr>
              <a:t>SELECT * FROM R</a:t>
            </a:r>
            <a:endParaRPr sz="2400">
              <a:latin typeface="Courier New"/>
              <a:ea typeface="Courier New"/>
              <a:cs typeface="Courier New"/>
              <a:sym typeface="Courier New"/>
            </a:endParaRPr>
          </a:p>
          <a:p>
            <a:pPr indent="457200" lvl="0" marL="0" rtl="0" algn="l">
              <a:lnSpc>
                <a:spcPct val="115000"/>
              </a:lnSpc>
              <a:spcBef>
                <a:spcPts val="1200"/>
              </a:spcBef>
              <a:spcAft>
                <a:spcPts val="0"/>
              </a:spcAft>
              <a:buSzPts val="3200"/>
              <a:buNone/>
            </a:pPr>
            <a:r>
              <a:rPr lang="en" sz="2400">
                <a:latin typeface="Courier New"/>
                <a:ea typeface="Courier New"/>
                <a:cs typeface="Courier New"/>
                <a:sym typeface="Courier New"/>
              </a:rPr>
              <a:t>WHERE b &lt;= 25;</a:t>
            </a:r>
            <a:r>
              <a:rPr lang="en" sz="2400">
                <a:latin typeface="Proxima Nova"/>
                <a:ea typeface="Proxima Nova"/>
                <a:cs typeface="Proxima Nova"/>
                <a:sym typeface="Proxima Nova"/>
              </a:rPr>
              <a:t> </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ts val="3200"/>
              <a:buNone/>
            </a:pPr>
            <a:r>
              <a:t/>
            </a:r>
            <a:endParaRPr sz="2400">
              <a:solidFill>
                <a:srgbClr val="FF0000"/>
              </a:solidFill>
              <a:latin typeface="Proxima Nova"/>
              <a:ea typeface="Proxima Nova"/>
              <a:cs typeface="Proxima Nova"/>
              <a:sym typeface="Proxima Nova"/>
            </a:endParaRPr>
          </a:p>
          <a:p>
            <a:pPr indent="-139700" lvl="0" marL="342900" marR="0" rtl="0" algn="l">
              <a:lnSpc>
                <a:spcPct val="100000"/>
              </a:lnSpc>
              <a:spcBef>
                <a:spcPts val="1200"/>
              </a:spcBef>
              <a:spcAft>
                <a:spcPts val="0"/>
              </a:spcAft>
              <a:buClr>
                <a:schemeClr val="dk1"/>
              </a:buClr>
              <a:buSzPts val="3200"/>
              <a:buFont typeface="Arial"/>
              <a:buNone/>
            </a:pPr>
            <a:r>
              <a:t/>
            </a:r>
            <a:endParaRPr i="0" sz="3200" u="none" cap="none" strike="noStrike">
              <a:solidFill>
                <a:schemeClr val="dk1"/>
              </a:solidFill>
              <a:latin typeface="Proxima Nova"/>
              <a:ea typeface="Proxima Nova"/>
              <a:cs typeface="Proxima Nova"/>
              <a:sym typeface="Proxima Nova"/>
            </a:endParaRPr>
          </a:p>
        </p:txBody>
      </p:sp>
      <p:sp>
        <p:nvSpPr>
          <p:cNvPr id="341" name="Google Shape;341;p18"/>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Worksheet</a:t>
            </a:r>
            <a:endParaRPr b="0" i="0" sz="3000" u="none" cap="none" strike="noStrike">
              <a:solidFill>
                <a:srgbClr val="000000"/>
              </a:solidFill>
              <a:latin typeface="Proxima Nova"/>
              <a:ea typeface="Proxima Nova"/>
              <a:cs typeface="Proxima Nova"/>
              <a:sym typeface="Proxima Nova"/>
            </a:endParaRPr>
          </a:p>
        </p:txBody>
      </p:sp>
      <p:sp>
        <p:nvSpPr>
          <p:cNvPr id="342" name="Google Shape;342;p18"/>
          <p:cNvSpPr txBox="1"/>
          <p:nvPr/>
        </p:nvSpPr>
        <p:spPr>
          <a:xfrm>
            <a:off x="4723200" y="1123950"/>
            <a:ext cx="4212900" cy="36225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R(a, b, c) has 1000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a with 50 unique integer values, uniformly distributed in the range [1, 50]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b with 100 unique float values, uniformly distributed in the range [1, 100]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no index on c</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columns are independent</a:t>
            </a:r>
            <a:endParaRPr b="0" i="0" sz="21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9"/>
          <p:cNvSpPr txBox="1"/>
          <p:nvPr>
            <p:ph idx="1" type="body"/>
          </p:nvPr>
        </p:nvSpPr>
        <p:spPr>
          <a:xfrm>
            <a:off x="457200" y="1200150"/>
            <a:ext cx="6228900" cy="3695100"/>
          </a:xfrm>
          <a:prstGeom prst="rect">
            <a:avLst/>
          </a:prstGeom>
          <a:noFill/>
          <a:ln>
            <a:noFill/>
          </a:ln>
        </p:spPr>
        <p:txBody>
          <a:bodyPr anchorCtr="0" anchor="t" bIns="91425" lIns="91425" spcFirstLastPara="1" rIns="79900" wrap="square" tIns="91425">
            <a:normAutofit fontScale="25000" lnSpcReduction="20000"/>
          </a:bodyPr>
          <a:lstStyle/>
          <a:p>
            <a:pPr indent="0" lvl="0" marL="0" rtl="0" algn="l">
              <a:lnSpc>
                <a:spcPct val="115000"/>
              </a:lnSpc>
              <a:spcBef>
                <a:spcPts val="0"/>
              </a:spcBef>
              <a:spcAft>
                <a:spcPts val="0"/>
              </a:spcAft>
              <a:buSzPct val="179397"/>
              <a:buNone/>
            </a:pPr>
            <a:r>
              <a:rPr lang="en" sz="7135">
                <a:latin typeface="Proxima Nova"/>
                <a:ea typeface="Proxima Nova"/>
                <a:cs typeface="Proxima Nova"/>
                <a:sym typeface="Proxima Nova"/>
              </a:rPr>
              <a:t>How many tuples are selected </a:t>
            </a:r>
            <a:endParaRPr sz="7135">
              <a:latin typeface="Proxima Nova"/>
              <a:ea typeface="Proxima Nova"/>
              <a:cs typeface="Proxima Nova"/>
              <a:sym typeface="Proxima Nova"/>
            </a:endParaRPr>
          </a:p>
          <a:p>
            <a:pPr indent="0" lvl="0" marL="0" rtl="0" algn="l">
              <a:lnSpc>
                <a:spcPct val="115000"/>
              </a:lnSpc>
              <a:spcBef>
                <a:spcPts val="1200"/>
              </a:spcBef>
              <a:spcAft>
                <a:spcPts val="0"/>
              </a:spcAft>
              <a:buSzPct val="179397"/>
              <a:buNone/>
            </a:pPr>
            <a:r>
              <a:rPr lang="en" sz="7135">
                <a:latin typeface="Proxima Nova"/>
                <a:ea typeface="Proxima Nova"/>
                <a:cs typeface="Proxima Nova"/>
                <a:sym typeface="Proxima Nova"/>
              </a:rPr>
              <a:t>by the following query?</a:t>
            </a:r>
            <a:endParaRPr sz="7135">
              <a:latin typeface="Proxima Nova"/>
              <a:ea typeface="Proxima Nova"/>
              <a:cs typeface="Proxima Nova"/>
              <a:sym typeface="Proxima Nova"/>
            </a:endParaRPr>
          </a:p>
          <a:p>
            <a:pPr indent="0" lvl="0" marL="0" rtl="0" algn="l">
              <a:lnSpc>
                <a:spcPct val="115000"/>
              </a:lnSpc>
              <a:spcBef>
                <a:spcPts val="1200"/>
              </a:spcBef>
              <a:spcAft>
                <a:spcPts val="0"/>
              </a:spcAft>
              <a:buSzPct val="179397"/>
              <a:buNone/>
            </a:pPr>
            <a:r>
              <a:rPr lang="en" sz="7135">
                <a:latin typeface="Courier New"/>
                <a:ea typeface="Courier New"/>
                <a:cs typeface="Courier New"/>
                <a:sym typeface="Courier New"/>
              </a:rPr>
              <a:t>SELECT * FROM R</a:t>
            </a:r>
            <a:endParaRPr sz="7135">
              <a:latin typeface="Courier New"/>
              <a:ea typeface="Courier New"/>
              <a:cs typeface="Courier New"/>
              <a:sym typeface="Courier New"/>
            </a:endParaRPr>
          </a:p>
          <a:p>
            <a:pPr indent="457200" lvl="0" marL="0" rtl="0" algn="l">
              <a:lnSpc>
                <a:spcPct val="115000"/>
              </a:lnSpc>
              <a:spcBef>
                <a:spcPts val="1200"/>
              </a:spcBef>
              <a:spcAft>
                <a:spcPts val="0"/>
              </a:spcAft>
              <a:buSzPct val="179397"/>
              <a:buNone/>
            </a:pPr>
            <a:r>
              <a:rPr lang="en" sz="7135">
                <a:latin typeface="Courier New"/>
                <a:ea typeface="Courier New"/>
                <a:cs typeface="Courier New"/>
                <a:sym typeface="Courier New"/>
              </a:rPr>
              <a:t>WHERE b &lt;= 25;</a:t>
            </a:r>
            <a:r>
              <a:rPr lang="en" sz="7135">
                <a:latin typeface="Proxima Nova"/>
                <a:ea typeface="Proxima Nova"/>
                <a:cs typeface="Proxima Nova"/>
                <a:sym typeface="Proxima Nova"/>
              </a:rPr>
              <a:t> </a:t>
            </a:r>
            <a:endParaRPr sz="7135">
              <a:solidFill>
                <a:srgbClr val="FF0000"/>
              </a:solidFill>
              <a:latin typeface="Proxima Nova"/>
              <a:ea typeface="Proxima Nova"/>
              <a:cs typeface="Proxima Nova"/>
              <a:sym typeface="Proxima Nova"/>
            </a:endParaRPr>
          </a:p>
          <a:p>
            <a:pPr indent="0" lvl="0" marL="0" rtl="0" algn="l">
              <a:lnSpc>
                <a:spcPct val="115000"/>
              </a:lnSpc>
              <a:spcBef>
                <a:spcPts val="1000"/>
              </a:spcBef>
              <a:spcAft>
                <a:spcPts val="0"/>
              </a:spcAft>
              <a:buSzPct val="179397"/>
              <a:buNone/>
            </a:pPr>
            <a:r>
              <a:rPr lang="en" sz="7135">
                <a:solidFill>
                  <a:srgbClr val="FF0000"/>
                </a:solidFill>
                <a:latin typeface="Proxima Nova"/>
                <a:ea typeface="Proxima Nova"/>
                <a:cs typeface="Proxima Nova"/>
                <a:sym typeface="Proxima Nova"/>
              </a:rPr>
              <a:t>Sel(</a:t>
            </a:r>
            <a:r>
              <a:rPr b="1" lang="en" sz="7135">
                <a:solidFill>
                  <a:srgbClr val="FF0000"/>
                </a:solidFill>
                <a:latin typeface="Proxima Nova"/>
                <a:ea typeface="Proxima Nova"/>
                <a:cs typeface="Proxima Nova"/>
                <a:sym typeface="Proxima Nova"/>
              </a:rPr>
              <a:t>b &lt;= 25</a:t>
            </a:r>
            <a:r>
              <a:rPr lang="en" sz="7135">
                <a:solidFill>
                  <a:srgbClr val="FF0000"/>
                </a:solidFill>
                <a:latin typeface="Proxima Nova"/>
                <a:ea typeface="Proxima Nova"/>
                <a:cs typeface="Proxima Nova"/>
                <a:sym typeface="Proxima Nova"/>
              </a:rPr>
              <a:t>)</a:t>
            </a:r>
            <a:endParaRPr sz="7135">
              <a:solidFill>
                <a:srgbClr val="FF0000"/>
              </a:solidFill>
              <a:latin typeface="Proxima Nova"/>
              <a:ea typeface="Proxima Nova"/>
              <a:cs typeface="Proxima Nova"/>
              <a:sym typeface="Proxima Nova"/>
            </a:endParaRPr>
          </a:p>
          <a:p>
            <a:pPr indent="457200" lvl="0" marL="0" rtl="0" algn="l">
              <a:lnSpc>
                <a:spcPct val="115000"/>
              </a:lnSpc>
              <a:spcBef>
                <a:spcPts val="1200"/>
              </a:spcBef>
              <a:spcAft>
                <a:spcPts val="0"/>
              </a:spcAft>
              <a:buSzPct val="179397"/>
              <a:buNone/>
            </a:pPr>
            <a:r>
              <a:rPr lang="en" sz="7135">
                <a:solidFill>
                  <a:srgbClr val="FF0000"/>
                </a:solidFill>
                <a:latin typeface="Proxima Nova"/>
                <a:ea typeface="Proxima Nova"/>
                <a:cs typeface="Proxima Nova"/>
                <a:sym typeface="Proxima Nova"/>
              </a:rPr>
              <a:t>= (25 - 1)/(100 - 1) </a:t>
            </a:r>
            <a:endParaRPr sz="7135">
              <a:solidFill>
                <a:srgbClr val="FF0000"/>
              </a:solidFill>
              <a:latin typeface="Proxima Nova"/>
              <a:ea typeface="Proxima Nova"/>
              <a:cs typeface="Proxima Nova"/>
              <a:sym typeface="Proxima Nova"/>
            </a:endParaRPr>
          </a:p>
          <a:p>
            <a:pPr indent="457200" lvl="0" marL="0" rtl="0" algn="l">
              <a:lnSpc>
                <a:spcPct val="115000"/>
              </a:lnSpc>
              <a:spcBef>
                <a:spcPts val="1200"/>
              </a:spcBef>
              <a:spcAft>
                <a:spcPts val="0"/>
              </a:spcAft>
              <a:buSzPct val="179397"/>
              <a:buNone/>
            </a:pPr>
            <a:r>
              <a:rPr lang="en" sz="7135">
                <a:solidFill>
                  <a:srgbClr val="FF0000"/>
                </a:solidFill>
                <a:latin typeface="Proxima Nova"/>
                <a:ea typeface="Proxima Nova"/>
                <a:cs typeface="Proxima Nova"/>
                <a:sym typeface="Proxima Nova"/>
              </a:rPr>
              <a:t>= 24/99 = 0.2424...</a:t>
            </a:r>
            <a:endParaRPr sz="7135">
              <a:solidFill>
                <a:srgbClr val="FF0000"/>
              </a:solidFill>
              <a:latin typeface="Proxima Nova"/>
              <a:ea typeface="Proxima Nova"/>
              <a:cs typeface="Proxima Nova"/>
              <a:sym typeface="Proxima Nova"/>
            </a:endParaRPr>
          </a:p>
          <a:p>
            <a:pPr indent="0" lvl="0" marL="0" rtl="0" algn="l">
              <a:lnSpc>
                <a:spcPct val="115000"/>
              </a:lnSpc>
              <a:spcBef>
                <a:spcPts val="1200"/>
              </a:spcBef>
              <a:spcAft>
                <a:spcPts val="0"/>
              </a:spcAft>
              <a:buSzPct val="179397"/>
              <a:buNone/>
            </a:pPr>
            <a:r>
              <a:rPr lang="en" sz="7135">
                <a:solidFill>
                  <a:srgbClr val="FF0000"/>
                </a:solidFill>
                <a:latin typeface="Proxima Nova"/>
                <a:ea typeface="Proxima Nova"/>
                <a:cs typeface="Proxima Nova"/>
                <a:sym typeface="Proxima Nova"/>
              </a:rPr>
              <a:t>floor(0.2424... * (1000 tuples)) = 242 tuples</a:t>
            </a:r>
            <a:endParaRPr sz="7135">
              <a:solidFill>
                <a:srgbClr val="FF0000"/>
              </a:solidFill>
              <a:latin typeface="Proxima Nova"/>
              <a:ea typeface="Proxima Nova"/>
              <a:cs typeface="Proxima Nova"/>
              <a:sym typeface="Proxima Nova"/>
            </a:endParaRPr>
          </a:p>
          <a:p>
            <a:pPr indent="0" lvl="0" marL="0" marR="0" rtl="0" algn="l">
              <a:lnSpc>
                <a:spcPct val="115000"/>
              </a:lnSpc>
              <a:spcBef>
                <a:spcPts val="1200"/>
              </a:spcBef>
              <a:spcAft>
                <a:spcPts val="0"/>
              </a:spcAft>
              <a:buClr>
                <a:schemeClr val="dk1"/>
              </a:buClr>
              <a:buSzPct val="34375"/>
              <a:buFont typeface="Arial"/>
              <a:buNone/>
            </a:pPr>
            <a:r>
              <a:t/>
            </a:r>
            <a:endParaRPr i="0" sz="3200" u="none" cap="none" strike="noStrike">
              <a:solidFill>
                <a:schemeClr val="dk1"/>
              </a:solidFill>
              <a:latin typeface="Proxima Nova"/>
              <a:ea typeface="Proxima Nova"/>
              <a:cs typeface="Proxima Nova"/>
              <a:sym typeface="Proxima Nova"/>
            </a:endParaRPr>
          </a:p>
          <a:p>
            <a:pPr indent="-139700" lvl="0" marL="342900" marR="0" rtl="0" algn="l">
              <a:lnSpc>
                <a:spcPct val="100000"/>
              </a:lnSpc>
              <a:spcBef>
                <a:spcPts val="0"/>
              </a:spcBef>
              <a:spcAft>
                <a:spcPts val="0"/>
              </a:spcAft>
              <a:buClr>
                <a:schemeClr val="dk1"/>
              </a:buClr>
              <a:buSzPct val="100000"/>
              <a:buFont typeface="Arial"/>
              <a:buNone/>
            </a:pPr>
            <a:r>
              <a:t/>
            </a:r>
            <a:endParaRPr i="0" sz="3200" u="none" cap="none" strike="noStrike">
              <a:solidFill>
                <a:schemeClr val="dk1"/>
              </a:solidFill>
              <a:latin typeface="Proxima Nova"/>
              <a:ea typeface="Proxima Nova"/>
              <a:cs typeface="Proxima Nova"/>
              <a:sym typeface="Proxima Nova"/>
            </a:endParaRPr>
          </a:p>
        </p:txBody>
      </p:sp>
      <p:sp>
        <p:nvSpPr>
          <p:cNvPr id="349" name="Google Shape;349;p19"/>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Worksheet</a:t>
            </a:r>
            <a:endParaRPr b="0" i="0" sz="3000" u="none" cap="none" strike="noStrike">
              <a:solidFill>
                <a:srgbClr val="000000"/>
              </a:solidFill>
              <a:latin typeface="Proxima Nova"/>
              <a:ea typeface="Proxima Nova"/>
              <a:cs typeface="Proxima Nova"/>
              <a:sym typeface="Proxima Nova"/>
            </a:endParaRPr>
          </a:p>
        </p:txBody>
      </p:sp>
      <p:sp>
        <p:nvSpPr>
          <p:cNvPr id="350" name="Google Shape;350;p19"/>
          <p:cNvSpPr txBox="1"/>
          <p:nvPr/>
        </p:nvSpPr>
        <p:spPr>
          <a:xfrm>
            <a:off x="4723200" y="1123950"/>
            <a:ext cx="4212900" cy="36225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R(a, b, c) has 1000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a with 50 unique integer values, uniformly distributed in the range [1, 50]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b with 100 unique float values, uniformly distributed in the range [1, 100]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no index on c</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columns are independent</a:t>
            </a:r>
            <a:endParaRPr b="0" i="0" sz="21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Announcements</a:t>
            </a:r>
            <a:endParaRPr/>
          </a:p>
        </p:txBody>
      </p:sp>
      <p:sp>
        <p:nvSpPr>
          <p:cNvPr id="198" name="Google Shape;198;p2"/>
          <p:cNvSpPr txBox="1"/>
          <p:nvPr/>
        </p:nvSpPr>
        <p:spPr>
          <a:xfrm>
            <a:off x="308400" y="1287550"/>
            <a:ext cx="8520600" cy="33771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Project 4 has been released. Part 1 due 10/24. Part 2 due 11/7.</a:t>
            </a:r>
            <a:endParaRPr sz="1800">
              <a:solidFill>
                <a:schemeClr val="dk2"/>
              </a:solidFill>
              <a:latin typeface="Proxima Nova"/>
              <a:ea typeface="Proxima Nova"/>
              <a:cs typeface="Proxima Nova"/>
              <a:sym typeface="Proxima Nova"/>
            </a:endParaRPr>
          </a:p>
          <a:p>
            <a:pPr indent="-342900" lvl="0" marL="457200" rtl="0" algn="l">
              <a:lnSpc>
                <a:spcPct val="150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Vitamin 7 (QO) due 10/21</a:t>
            </a:r>
            <a:endParaRPr sz="1800">
              <a:solidFill>
                <a:schemeClr val="dk2"/>
              </a:solidFill>
              <a:latin typeface="Proxima Nova"/>
              <a:ea typeface="Proxima Nova"/>
              <a:cs typeface="Proxima Nova"/>
              <a:sym typeface="Proxima Nova"/>
            </a:endParaRPr>
          </a:p>
          <a:p>
            <a:pPr indent="-342900" lvl="0" marL="457200" rtl="0" algn="l">
              <a:lnSpc>
                <a:spcPct val="150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Vitamin 8 (Transactions and Concurrency) due 10/28</a:t>
            </a:r>
            <a:endParaRPr sz="1800">
              <a:solidFill>
                <a:schemeClr val="dk2"/>
              </a:solidFill>
              <a:latin typeface="Proxima Nova"/>
              <a:ea typeface="Proxima Nova"/>
              <a:cs typeface="Proxima Nova"/>
              <a:sym typeface="Proxima Nova"/>
            </a:endParaRPr>
          </a:p>
          <a:p>
            <a:pPr indent="-342900" lvl="0" marL="457200" rtl="0" algn="l">
              <a:lnSpc>
                <a:spcPct val="150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Please fill out mid-semester feedback form 🤓🙏</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0"/>
          <p:cNvSpPr txBox="1"/>
          <p:nvPr>
            <p:ph idx="1" type="body"/>
          </p:nvPr>
        </p:nvSpPr>
        <p:spPr>
          <a:xfrm>
            <a:off x="457200" y="1200150"/>
            <a:ext cx="4570500" cy="3394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3200"/>
              <a:buNone/>
            </a:pPr>
            <a:r>
              <a:rPr lang="en" sz="2400">
                <a:latin typeface="Proxima Nova"/>
                <a:ea typeface="Proxima Nova"/>
                <a:cs typeface="Proxima Nova"/>
                <a:sym typeface="Proxima Nova"/>
              </a:rPr>
              <a:t>How many tuples are selected by the following query?</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ts val="3200"/>
              <a:buNone/>
            </a:pPr>
            <a:r>
              <a:rPr lang="en" sz="2400">
                <a:latin typeface="Courier New"/>
                <a:ea typeface="Courier New"/>
                <a:cs typeface="Courier New"/>
                <a:sym typeface="Courier New"/>
              </a:rPr>
              <a:t>SELECT * FROM R</a:t>
            </a:r>
            <a:endParaRPr sz="2400">
              <a:latin typeface="Courier New"/>
              <a:ea typeface="Courier New"/>
              <a:cs typeface="Courier New"/>
              <a:sym typeface="Courier New"/>
            </a:endParaRPr>
          </a:p>
          <a:p>
            <a:pPr indent="457200" lvl="0" marL="0" rtl="0" algn="l">
              <a:lnSpc>
                <a:spcPct val="115000"/>
              </a:lnSpc>
              <a:spcBef>
                <a:spcPts val="1200"/>
              </a:spcBef>
              <a:spcAft>
                <a:spcPts val="0"/>
              </a:spcAft>
              <a:buSzPts val="3200"/>
              <a:buNone/>
            </a:pPr>
            <a:r>
              <a:rPr lang="en" sz="2400">
                <a:latin typeface="Courier New"/>
                <a:ea typeface="Courier New"/>
                <a:cs typeface="Courier New"/>
                <a:sym typeface="Courier New"/>
              </a:rPr>
              <a:t>WHERE c &lt;= 25;</a:t>
            </a:r>
            <a:r>
              <a:rPr lang="en" sz="2400">
                <a:latin typeface="Proxima Nova"/>
                <a:ea typeface="Proxima Nova"/>
                <a:cs typeface="Proxima Nova"/>
                <a:sym typeface="Proxima Nova"/>
              </a:rPr>
              <a:t> </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ts val="3200"/>
              <a:buNone/>
            </a:pPr>
            <a:r>
              <a:t/>
            </a:r>
            <a:endParaRPr sz="2400">
              <a:solidFill>
                <a:srgbClr val="FF0000"/>
              </a:solidFill>
              <a:latin typeface="Proxima Nova"/>
              <a:ea typeface="Proxima Nova"/>
              <a:cs typeface="Proxima Nova"/>
              <a:sym typeface="Proxima Nova"/>
            </a:endParaRPr>
          </a:p>
          <a:p>
            <a:pPr indent="-139700" lvl="0" marL="342900" marR="0" rtl="0" algn="l">
              <a:lnSpc>
                <a:spcPct val="100000"/>
              </a:lnSpc>
              <a:spcBef>
                <a:spcPts val="1200"/>
              </a:spcBef>
              <a:spcAft>
                <a:spcPts val="0"/>
              </a:spcAft>
              <a:buClr>
                <a:schemeClr val="dk1"/>
              </a:buClr>
              <a:buSzPts val="3200"/>
              <a:buFont typeface="Arial"/>
              <a:buNone/>
            </a:pPr>
            <a:r>
              <a:t/>
            </a:r>
            <a:endParaRPr i="0" sz="3200" u="none" cap="none" strike="noStrike">
              <a:solidFill>
                <a:schemeClr val="dk1"/>
              </a:solidFill>
              <a:latin typeface="Proxima Nova"/>
              <a:ea typeface="Proxima Nova"/>
              <a:cs typeface="Proxima Nova"/>
              <a:sym typeface="Proxima Nova"/>
            </a:endParaRPr>
          </a:p>
        </p:txBody>
      </p:sp>
      <p:sp>
        <p:nvSpPr>
          <p:cNvPr id="357" name="Google Shape;357;p20"/>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Worksheet</a:t>
            </a:r>
            <a:endParaRPr b="0" i="0" sz="3000" u="none" cap="none" strike="noStrike">
              <a:solidFill>
                <a:srgbClr val="000000"/>
              </a:solidFill>
              <a:latin typeface="Proxima Nova"/>
              <a:ea typeface="Proxima Nova"/>
              <a:cs typeface="Proxima Nova"/>
              <a:sym typeface="Proxima Nova"/>
            </a:endParaRPr>
          </a:p>
        </p:txBody>
      </p:sp>
      <p:sp>
        <p:nvSpPr>
          <p:cNvPr id="358" name="Google Shape;358;p20"/>
          <p:cNvSpPr txBox="1"/>
          <p:nvPr/>
        </p:nvSpPr>
        <p:spPr>
          <a:xfrm>
            <a:off x="4723200" y="1123950"/>
            <a:ext cx="4212900" cy="36225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R(a, b, c) has 1000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a with 50 unique integer values, uniformly distributed in the range [1, 50]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b with 100 unique float values, uniformly distributed in the range [1, 100]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no index on c</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columns are independent</a:t>
            </a:r>
            <a:endParaRPr b="0" i="0" sz="21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1"/>
          <p:cNvSpPr txBox="1"/>
          <p:nvPr>
            <p:ph idx="1" type="body"/>
          </p:nvPr>
        </p:nvSpPr>
        <p:spPr>
          <a:xfrm>
            <a:off x="457200" y="1200150"/>
            <a:ext cx="4570500" cy="3394500"/>
          </a:xfrm>
          <a:prstGeom prst="rect">
            <a:avLst/>
          </a:prstGeom>
          <a:noFill/>
          <a:ln>
            <a:noFill/>
          </a:ln>
        </p:spPr>
        <p:txBody>
          <a:bodyPr anchorCtr="0" anchor="t" bIns="91425" lIns="91425" spcFirstLastPara="1" rIns="91425" wrap="square" tIns="91425">
            <a:normAutofit fontScale="62500" lnSpcReduction="10000"/>
          </a:bodyPr>
          <a:lstStyle/>
          <a:p>
            <a:pPr indent="0" lvl="0" marL="0" rtl="0" algn="l">
              <a:lnSpc>
                <a:spcPct val="115000"/>
              </a:lnSpc>
              <a:spcBef>
                <a:spcPts val="0"/>
              </a:spcBef>
              <a:spcAft>
                <a:spcPts val="0"/>
              </a:spcAft>
              <a:buSzPct val="213333"/>
              <a:buNone/>
            </a:pPr>
            <a:r>
              <a:rPr lang="en" sz="2400">
                <a:latin typeface="Proxima Nova"/>
                <a:ea typeface="Proxima Nova"/>
                <a:cs typeface="Proxima Nova"/>
                <a:sym typeface="Proxima Nova"/>
              </a:rPr>
              <a:t>How many tuples are selected by the following query?</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ct val="213333"/>
              <a:buNone/>
            </a:pPr>
            <a:r>
              <a:rPr lang="en" sz="2400">
                <a:latin typeface="Courier New"/>
                <a:ea typeface="Courier New"/>
                <a:cs typeface="Courier New"/>
                <a:sym typeface="Courier New"/>
              </a:rPr>
              <a:t>SELECT * FROM R</a:t>
            </a:r>
            <a:endParaRPr sz="2400">
              <a:latin typeface="Courier New"/>
              <a:ea typeface="Courier New"/>
              <a:cs typeface="Courier New"/>
              <a:sym typeface="Courier New"/>
            </a:endParaRPr>
          </a:p>
          <a:p>
            <a:pPr indent="457200" lvl="0" marL="0" rtl="0" algn="l">
              <a:lnSpc>
                <a:spcPct val="115000"/>
              </a:lnSpc>
              <a:spcBef>
                <a:spcPts val="1200"/>
              </a:spcBef>
              <a:spcAft>
                <a:spcPts val="0"/>
              </a:spcAft>
              <a:buSzPct val="213333"/>
              <a:buNone/>
            </a:pPr>
            <a:r>
              <a:rPr lang="en" sz="2400">
                <a:latin typeface="Courier New"/>
                <a:ea typeface="Courier New"/>
                <a:cs typeface="Courier New"/>
                <a:sym typeface="Courier New"/>
              </a:rPr>
              <a:t>WHERE c &lt;= 25;</a:t>
            </a:r>
            <a:r>
              <a:rPr lang="en" sz="2400">
                <a:latin typeface="Proxima Nova"/>
                <a:ea typeface="Proxima Nova"/>
                <a:cs typeface="Proxima Nova"/>
                <a:sym typeface="Proxima Nova"/>
              </a:rPr>
              <a:t> </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ct val="213333"/>
              <a:buNone/>
            </a:pPr>
            <a:r>
              <a:t/>
            </a:r>
            <a:endParaRPr sz="2400">
              <a:solidFill>
                <a:srgbClr val="FF0000"/>
              </a:solidFill>
              <a:latin typeface="Proxima Nova"/>
              <a:ea typeface="Proxima Nova"/>
              <a:cs typeface="Proxima Nova"/>
              <a:sym typeface="Proxima Nova"/>
            </a:endParaRPr>
          </a:p>
          <a:p>
            <a:pPr indent="0" lvl="0" marL="0" rtl="0" algn="l">
              <a:lnSpc>
                <a:spcPct val="115000"/>
              </a:lnSpc>
              <a:spcBef>
                <a:spcPts val="1200"/>
              </a:spcBef>
              <a:spcAft>
                <a:spcPts val="0"/>
              </a:spcAft>
              <a:buSzPct val="213333"/>
              <a:buNone/>
            </a:pPr>
            <a:r>
              <a:rPr lang="en" sz="2400">
                <a:solidFill>
                  <a:srgbClr val="FF0000"/>
                </a:solidFill>
                <a:latin typeface="Proxima Nova"/>
                <a:ea typeface="Proxima Nova"/>
                <a:cs typeface="Proxima Nova"/>
                <a:sym typeface="Proxima Nova"/>
              </a:rPr>
              <a:t>no information about </a:t>
            </a:r>
            <a:r>
              <a:rPr b="1" lang="en" sz="2400">
                <a:solidFill>
                  <a:srgbClr val="FF0000"/>
                </a:solidFill>
                <a:latin typeface="Proxima Nova"/>
                <a:ea typeface="Proxima Nova"/>
                <a:cs typeface="Proxima Nova"/>
                <a:sym typeface="Proxima Nova"/>
              </a:rPr>
              <a:t>c</a:t>
            </a:r>
            <a:endParaRPr b="1" sz="2400">
              <a:solidFill>
                <a:srgbClr val="FF0000"/>
              </a:solidFill>
              <a:latin typeface="Proxima Nova"/>
              <a:ea typeface="Proxima Nova"/>
              <a:cs typeface="Proxima Nova"/>
              <a:sym typeface="Proxima Nova"/>
            </a:endParaRPr>
          </a:p>
          <a:p>
            <a:pPr indent="0" lvl="0" marL="0" rtl="0" algn="l">
              <a:lnSpc>
                <a:spcPct val="115000"/>
              </a:lnSpc>
              <a:spcBef>
                <a:spcPts val="1200"/>
              </a:spcBef>
              <a:spcAft>
                <a:spcPts val="0"/>
              </a:spcAft>
              <a:buSzPct val="213333"/>
              <a:buNone/>
            </a:pPr>
            <a:r>
              <a:rPr lang="en" sz="2400">
                <a:solidFill>
                  <a:srgbClr val="FF0000"/>
                </a:solidFill>
                <a:latin typeface="Proxima Nova"/>
                <a:ea typeface="Proxima Nova"/>
                <a:cs typeface="Proxima Nova"/>
                <a:sym typeface="Proxima Nova"/>
              </a:rPr>
              <a:t>1/10 * (1000 tuples) = 100 tuples</a:t>
            </a:r>
            <a:endParaRPr sz="2400">
              <a:solidFill>
                <a:srgbClr val="FF0000"/>
              </a:solidFill>
              <a:latin typeface="Proxima Nova"/>
              <a:ea typeface="Proxima Nova"/>
              <a:cs typeface="Proxima Nova"/>
              <a:sym typeface="Proxima Nova"/>
            </a:endParaRPr>
          </a:p>
          <a:p>
            <a:pPr indent="0" lvl="0" marL="0" marR="0" rtl="0" algn="l">
              <a:lnSpc>
                <a:spcPct val="115000"/>
              </a:lnSpc>
              <a:spcBef>
                <a:spcPts val="1200"/>
              </a:spcBef>
              <a:spcAft>
                <a:spcPts val="0"/>
              </a:spcAft>
              <a:buClr>
                <a:schemeClr val="dk1"/>
              </a:buClr>
              <a:buSzPct val="34375"/>
              <a:buFont typeface="Arial"/>
              <a:buNone/>
            </a:pPr>
            <a:r>
              <a:t/>
            </a:r>
            <a:endParaRPr i="0" sz="3200" u="none" cap="none" strike="noStrike">
              <a:solidFill>
                <a:schemeClr val="dk1"/>
              </a:solidFill>
              <a:latin typeface="Proxima Nova"/>
              <a:ea typeface="Proxima Nova"/>
              <a:cs typeface="Proxima Nova"/>
              <a:sym typeface="Proxima Nova"/>
            </a:endParaRPr>
          </a:p>
          <a:p>
            <a:pPr indent="-139700" lvl="0" marL="342900" marR="0" rtl="0" algn="l">
              <a:lnSpc>
                <a:spcPct val="100000"/>
              </a:lnSpc>
              <a:spcBef>
                <a:spcPts val="0"/>
              </a:spcBef>
              <a:spcAft>
                <a:spcPts val="0"/>
              </a:spcAft>
              <a:buClr>
                <a:schemeClr val="dk1"/>
              </a:buClr>
              <a:buSzPct val="100000"/>
              <a:buFont typeface="Arial"/>
              <a:buNone/>
            </a:pPr>
            <a:r>
              <a:t/>
            </a:r>
            <a:endParaRPr i="0" sz="3200" u="none" cap="none" strike="noStrike">
              <a:solidFill>
                <a:schemeClr val="dk1"/>
              </a:solidFill>
              <a:latin typeface="Proxima Nova"/>
              <a:ea typeface="Proxima Nova"/>
              <a:cs typeface="Proxima Nova"/>
              <a:sym typeface="Proxima Nova"/>
            </a:endParaRPr>
          </a:p>
        </p:txBody>
      </p:sp>
      <p:sp>
        <p:nvSpPr>
          <p:cNvPr id="365" name="Google Shape;365;p21"/>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Worksheet</a:t>
            </a:r>
            <a:endParaRPr b="0" i="0" sz="3000" u="none" cap="none" strike="noStrike">
              <a:solidFill>
                <a:srgbClr val="000000"/>
              </a:solidFill>
              <a:latin typeface="Proxima Nova"/>
              <a:ea typeface="Proxima Nova"/>
              <a:cs typeface="Proxima Nova"/>
              <a:sym typeface="Proxima Nova"/>
            </a:endParaRPr>
          </a:p>
        </p:txBody>
      </p:sp>
      <p:sp>
        <p:nvSpPr>
          <p:cNvPr id="366" name="Google Shape;366;p21"/>
          <p:cNvSpPr txBox="1"/>
          <p:nvPr/>
        </p:nvSpPr>
        <p:spPr>
          <a:xfrm>
            <a:off x="4723200" y="1123950"/>
            <a:ext cx="4212900" cy="36225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R(a, b, c) has 1000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a with 50 unique integer values, uniformly distributed in the range [1, 50]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b with 100 unique float values, uniformly distributed in the range [1, 100]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no index on c</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columns are independent</a:t>
            </a:r>
            <a:endParaRPr b="0" i="0" sz="21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2"/>
          <p:cNvSpPr txBox="1"/>
          <p:nvPr>
            <p:ph idx="1" type="body"/>
          </p:nvPr>
        </p:nvSpPr>
        <p:spPr>
          <a:xfrm>
            <a:off x="457200" y="1200150"/>
            <a:ext cx="4570500" cy="3394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3200"/>
              <a:buNone/>
            </a:pPr>
            <a:r>
              <a:rPr lang="en" sz="2400">
                <a:latin typeface="Proxima Nova"/>
                <a:ea typeface="Proxima Nova"/>
                <a:cs typeface="Proxima Nova"/>
                <a:sym typeface="Proxima Nova"/>
              </a:rPr>
              <a:t>How many tuples are selected by the following query?</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ts val="3200"/>
              <a:buNone/>
            </a:pPr>
            <a:r>
              <a:rPr lang="en" sz="2400">
                <a:latin typeface="Courier New"/>
                <a:ea typeface="Courier New"/>
                <a:cs typeface="Courier New"/>
                <a:sym typeface="Courier New"/>
              </a:rPr>
              <a:t>SELECT * FROM R</a:t>
            </a:r>
            <a:endParaRPr sz="2400">
              <a:latin typeface="Courier New"/>
              <a:ea typeface="Courier New"/>
              <a:cs typeface="Courier New"/>
              <a:sym typeface="Courier New"/>
            </a:endParaRPr>
          </a:p>
          <a:p>
            <a:pPr indent="457200" lvl="0" marL="0" rtl="0" algn="l">
              <a:lnSpc>
                <a:spcPct val="115000"/>
              </a:lnSpc>
              <a:spcBef>
                <a:spcPts val="1200"/>
              </a:spcBef>
              <a:spcAft>
                <a:spcPts val="0"/>
              </a:spcAft>
              <a:buSzPts val="3200"/>
              <a:buNone/>
            </a:pPr>
            <a:r>
              <a:rPr lang="en" sz="2400">
                <a:latin typeface="Courier New"/>
                <a:ea typeface="Courier New"/>
                <a:cs typeface="Courier New"/>
                <a:sym typeface="Courier New"/>
              </a:rPr>
              <a:t>WHERE a &lt;= 25</a:t>
            </a:r>
            <a:endParaRPr sz="2400">
              <a:latin typeface="Courier New"/>
              <a:ea typeface="Courier New"/>
              <a:cs typeface="Courier New"/>
              <a:sym typeface="Courier New"/>
            </a:endParaRPr>
          </a:p>
          <a:p>
            <a:pPr indent="457200" lvl="0" marL="0" rtl="0" algn="l">
              <a:lnSpc>
                <a:spcPct val="115000"/>
              </a:lnSpc>
              <a:spcBef>
                <a:spcPts val="1200"/>
              </a:spcBef>
              <a:spcAft>
                <a:spcPts val="0"/>
              </a:spcAft>
              <a:buSzPts val="3200"/>
              <a:buNone/>
            </a:pPr>
            <a:r>
              <a:rPr lang="en" sz="2400">
                <a:latin typeface="Courier New"/>
                <a:ea typeface="Courier New"/>
                <a:cs typeface="Courier New"/>
                <a:sym typeface="Courier New"/>
              </a:rPr>
              <a:t>  AND b &lt;= 25;</a:t>
            </a:r>
            <a:endParaRPr sz="2400">
              <a:solidFill>
                <a:srgbClr val="FF0000"/>
              </a:solidFill>
              <a:latin typeface="Proxima Nova"/>
              <a:ea typeface="Proxima Nova"/>
              <a:cs typeface="Proxima Nova"/>
              <a:sym typeface="Proxima Nova"/>
            </a:endParaRPr>
          </a:p>
          <a:p>
            <a:pPr indent="0" lvl="0" marL="0" marR="0" rtl="0" algn="l">
              <a:lnSpc>
                <a:spcPct val="115000"/>
              </a:lnSpc>
              <a:spcBef>
                <a:spcPts val="1200"/>
              </a:spcBef>
              <a:spcAft>
                <a:spcPts val="0"/>
              </a:spcAft>
              <a:buClr>
                <a:schemeClr val="dk1"/>
              </a:buClr>
              <a:buSzPts val="1100"/>
              <a:buFont typeface="Arial"/>
              <a:buNone/>
            </a:pPr>
            <a:r>
              <a:t/>
            </a:r>
            <a:endParaRPr i="0" sz="3200" u="none" cap="none" strike="noStrike">
              <a:solidFill>
                <a:schemeClr val="dk1"/>
              </a:solidFill>
              <a:latin typeface="Proxima Nova"/>
              <a:ea typeface="Proxima Nova"/>
              <a:cs typeface="Proxima Nova"/>
              <a:sym typeface="Proxima Nova"/>
            </a:endParaRPr>
          </a:p>
        </p:txBody>
      </p:sp>
      <p:sp>
        <p:nvSpPr>
          <p:cNvPr id="373" name="Google Shape;373;p22"/>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Worksheet</a:t>
            </a:r>
            <a:endParaRPr b="0" i="0" sz="3000" u="none" cap="none" strike="noStrike">
              <a:solidFill>
                <a:srgbClr val="000000"/>
              </a:solidFill>
              <a:latin typeface="Proxima Nova"/>
              <a:ea typeface="Proxima Nova"/>
              <a:cs typeface="Proxima Nova"/>
              <a:sym typeface="Proxima Nova"/>
            </a:endParaRPr>
          </a:p>
        </p:txBody>
      </p:sp>
      <p:sp>
        <p:nvSpPr>
          <p:cNvPr id="374" name="Google Shape;374;p22"/>
          <p:cNvSpPr txBox="1"/>
          <p:nvPr/>
        </p:nvSpPr>
        <p:spPr>
          <a:xfrm>
            <a:off x="4723200" y="1123950"/>
            <a:ext cx="4212900" cy="36225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R(a, b, c) has 1000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a with 50 unique integer values, uniformly distributed in the range [1, 50]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b with 100 unique float values, uniformly distributed in the range [1, 100]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no index on c</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columns are independent</a:t>
            </a:r>
            <a:endParaRPr b="0" i="0" sz="21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3"/>
          <p:cNvSpPr txBox="1"/>
          <p:nvPr>
            <p:ph idx="1" type="body"/>
          </p:nvPr>
        </p:nvSpPr>
        <p:spPr>
          <a:xfrm>
            <a:off x="457200" y="1200150"/>
            <a:ext cx="5794500" cy="33945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72043"/>
              <a:buNone/>
            </a:pPr>
            <a:r>
              <a:rPr lang="en" sz="2400">
                <a:latin typeface="Proxima Nova"/>
                <a:ea typeface="Proxima Nova"/>
                <a:cs typeface="Proxima Nova"/>
                <a:sym typeface="Proxima Nova"/>
              </a:rPr>
              <a:t>How many tuples are selected </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ct val="172043"/>
              <a:buNone/>
            </a:pPr>
            <a:r>
              <a:rPr lang="en" sz="2400">
                <a:latin typeface="Proxima Nova"/>
                <a:ea typeface="Proxima Nova"/>
                <a:cs typeface="Proxima Nova"/>
                <a:sym typeface="Proxima Nova"/>
              </a:rPr>
              <a:t>by the following query?</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ct val="172043"/>
              <a:buNone/>
            </a:pPr>
            <a:r>
              <a:rPr lang="en" sz="2400">
                <a:latin typeface="Courier New"/>
                <a:ea typeface="Courier New"/>
                <a:cs typeface="Courier New"/>
                <a:sym typeface="Courier New"/>
              </a:rPr>
              <a:t>SELECT * FROM R</a:t>
            </a:r>
            <a:endParaRPr sz="2400">
              <a:latin typeface="Courier New"/>
              <a:ea typeface="Courier New"/>
              <a:cs typeface="Courier New"/>
              <a:sym typeface="Courier New"/>
            </a:endParaRPr>
          </a:p>
          <a:p>
            <a:pPr indent="457200" lvl="0" marL="0" rtl="0" algn="l">
              <a:lnSpc>
                <a:spcPct val="115000"/>
              </a:lnSpc>
              <a:spcBef>
                <a:spcPts val="1200"/>
              </a:spcBef>
              <a:spcAft>
                <a:spcPts val="0"/>
              </a:spcAft>
              <a:buSzPct val="172043"/>
              <a:buNone/>
            </a:pPr>
            <a:r>
              <a:rPr lang="en" sz="2400">
                <a:latin typeface="Courier New"/>
                <a:ea typeface="Courier New"/>
                <a:cs typeface="Courier New"/>
                <a:sym typeface="Courier New"/>
              </a:rPr>
              <a:t>WHERE a &lt;= 25</a:t>
            </a:r>
            <a:endParaRPr sz="2400">
              <a:latin typeface="Courier New"/>
              <a:ea typeface="Courier New"/>
              <a:cs typeface="Courier New"/>
              <a:sym typeface="Courier New"/>
            </a:endParaRPr>
          </a:p>
          <a:p>
            <a:pPr indent="457200" lvl="0" marL="0" rtl="0" algn="l">
              <a:lnSpc>
                <a:spcPct val="115000"/>
              </a:lnSpc>
              <a:spcBef>
                <a:spcPts val="1200"/>
              </a:spcBef>
              <a:spcAft>
                <a:spcPts val="0"/>
              </a:spcAft>
              <a:buSzPct val="172043"/>
              <a:buNone/>
            </a:pPr>
            <a:r>
              <a:rPr lang="en" sz="2400">
                <a:latin typeface="Courier New"/>
                <a:ea typeface="Courier New"/>
                <a:cs typeface="Courier New"/>
                <a:sym typeface="Courier New"/>
              </a:rPr>
              <a:t>  </a:t>
            </a:r>
            <a:r>
              <a:rPr b="1" lang="en" sz="2400">
                <a:latin typeface="Courier New"/>
                <a:ea typeface="Courier New"/>
                <a:cs typeface="Courier New"/>
                <a:sym typeface="Courier New"/>
              </a:rPr>
              <a:t>AND</a:t>
            </a:r>
            <a:r>
              <a:rPr lang="en" sz="2400">
                <a:latin typeface="Courier New"/>
                <a:ea typeface="Courier New"/>
                <a:cs typeface="Courier New"/>
                <a:sym typeface="Courier New"/>
              </a:rPr>
              <a:t> b &lt;= 25;</a:t>
            </a:r>
            <a:endParaRPr sz="2400">
              <a:solidFill>
                <a:srgbClr val="FF0000"/>
              </a:solidFill>
              <a:latin typeface="Proxima Nova"/>
              <a:ea typeface="Proxima Nova"/>
              <a:cs typeface="Proxima Nova"/>
              <a:sym typeface="Proxima Nova"/>
            </a:endParaRPr>
          </a:p>
          <a:p>
            <a:pPr indent="0" lvl="0" marL="0" marR="0" rtl="0" algn="l">
              <a:lnSpc>
                <a:spcPct val="115000"/>
              </a:lnSpc>
              <a:spcBef>
                <a:spcPts val="1000"/>
              </a:spcBef>
              <a:spcAft>
                <a:spcPts val="0"/>
              </a:spcAft>
              <a:buClr>
                <a:schemeClr val="dk1"/>
              </a:buClr>
              <a:buSzPct val="45833"/>
              <a:buFont typeface="Arial"/>
              <a:buNone/>
            </a:pPr>
            <a:r>
              <a:rPr lang="en" sz="2400">
                <a:solidFill>
                  <a:srgbClr val="FF0000"/>
                </a:solidFill>
                <a:latin typeface="Proxima Nova"/>
                <a:ea typeface="Proxima Nova"/>
                <a:cs typeface="Proxima Nova"/>
                <a:sym typeface="Proxima Nova"/>
              </a:rPr>
              <a:t>Sel(</a:t>
            </a:r>
            <a:r>
              <a:rPr b="1" lang="en" sz="2400">
                <a:solidFill>
                  <a:srgbClr val="FF0000"/>
                </a:solidFill>
                <a:latin typeface="Proxima Nova"/>
                <a:ea typeface="Proxima Nova"/>
                <a:cs typeface="Proxima Nova"/>
                <a:sym typeface="Proxima Nova"/>
              </a:rPr>
              <a:t>a &lt;= 25</a:t>
            </a:r>
            <a:r>
              <a:rPr lang="en" sz="2400">
                <a:solidFill>
                  <a:srgbClr val="FF0000"/>
                </a:solidFill>
                <a:latin typeface="Proxima Nova"/>
                <a:ea typeface="Proxima Nova"/>
                <a:cs typeface="Proxima Nova"/>
                <a:sym typeface="Proxima Nova"/>
              </a:rPr>
              <a:t>) * Sel(</a:t>
            </a:r>
            <a:r>
              <a:rPr b="1" lang="en" sz="2400">
                <a:solidFill>
                  <a:srgbClr val="FF0000"/>
                </a:solidFill>
                <a:latin typeface="Proxima Nova"/>
                <a:ea typeface="Proxima Nova"/>
                <a:cs typeface="Proxima Nova"/>
                <a:sym typeface="Proxima Nova"/>
              </a:rPr>
              <a:t>b &lt;= 25</a:t>
            </a:r>
            <a:r>
              <a:rPr lang="en" sz="2400">
                <a:solidFill>
                  <a:srgbClr val="FF0000"/>
                </a:solidFill>
                <a:latin typeface="Proxima Nova"/>
                <a:ea typeface="Proxima Nova"/>
                <a:cs typeface="Proxima Nova"/>
                <a:sym typeface="Proxima Nova"/>
              </a:rPr>
              <a:t>)</a:t>
            </a:r>
            <a:endParaRPr sz="2400">
              <a:solidFill>
                <a:srgbClr val="FF0000"/>
              </a:solidFill>
              <a:latin typeface="Proxima Nova"/>
              <a:ea typeface="Proxima Nova"/>
              <a:cs typeface="Proxima Nova"/>
              <a:sym typeface="Proxima Nova"/>
            </a:endParaRPr>
          </a:p>
          <a:p>
            <a:pPr indent="457200" lvl="0" marL="0" marR="0" rtl="0" algn="l">
              <a:lnSpc>
                <a:spcPct val="115000"/>
              </a:lnSpc>
              <a:spcBef>
                <a:spcPts val="0"/>
              </a:spcBef>
              <a:spcAft>
                <a:spcPts val="0"/>
              </a:spcAft>
              <a:buClr>
                <a:schemeClr val="dk1"/>
              </a:buClr>
              <a:buSzPct val="45833"/>
              <a:buFont typeface="Arial"/>
              <a:buNone/>
            </a:pPr>
            <a:r>
              <a:rPr lang="en" sz="2400">
                <a:solidFill>
                  <a:srgbClr val="FF0000"/>
                </a:solidFill>
                <a:latin typeface="Proxima Nova"/>
                <a:ea typeface="Proxima Nova"/>
                <a:cs typeface="Proxima Nova"/>
                <a:sym typeface="Proxima Nova"/>
              </a:rPr>
              <a:t>= ½ * </a:t>
            </a:r>
            <a:r>
              <a:rPr lang="en" sz="1800">
                <a:solidFill>
                  <a:srgbClr val="FF0000"/>
                </a:solidFill>
                <a:latin typeface="Proxima Nova"/>
                <a:ea typeface="Proxima Nova"/>
                <a:cs typeface="Proxima Nova"/>
                <a:sym typeface="Proxima Nova"/>
              </a:rPr>
              <a:t>24/99</a:t>
            </a:r>
            <a:r>
              <a:rPr lang="en" sz="2400">
                <a:solidFill>
                  <a:srgbClr val="FF0000"/>
                </a:solidFill>
                <a:latin typeface="Proxima Nova"/>
                <a:ea typeface="Proxima Nova"/>
                <a:cs typeface="Proxima Nova"/>
                <a:sym typeface="Proxima Nova"/>
              </a:rPr>
              <a:t> = 0.1212...</a:t>
            </a:r>
            <a:endParaRPr sz="2400">
              <a:solidFill>
                <a:srgbClr val="FF0000"/>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ct val="45833"/>
              <a:buFont typeface="Arial"/>
              <a:buNone/>
            </a:pPr>
            <a:r>
              <a:rPr lang="en" sz="2400">
                <a:solidFill>
                  <a:srgbClr val="FF0000"/>
                </a:solidFill>
                <a:latin typeface="Proxima Nova"/>
                <a:ea typeface="Proxima Nova"/>
                <a:cs typeface="Proxima Nova"/>
                <a:sym typeface="Proxima Nova"/>
              </a:rPr>
              <a:t>floor(0.1212... * (1000 tuples)) = 121 tuples</a:t>
            </a:r>
            <a:endParaRPr sz="2400">
              <a:solidFill>
                <a:srgbClr val="FF0000"/>
              </a:solidFill>
              <a:latin typeface="Proxima Nova"/>
              <a:ea typeface="Proxima Nova"/>
              <a:cs typeface="Proxima Nova"/>
              <a:sym typeface="Proxima Nova"/>
            </a:endParaRPr>
          </a:p>
          <a:p>
            <a:pPr indent="-139700" lvl="0" marL="342900" marR="0" rtl="0" algn="l">
              <a:lnSpc>
                <a:spcPct val="100000"/>
              </a:lnSpc>
              <a:spcBef>
                <a:spcPts val="0"/>
              </a:spcBef>
              <a:spcAft>
                <a:spcPts val="0"/>
              </a:spcAft>
              <a:buClr>
                <a:schemeClr val="dk1"/>
              </a:buClr>
              <a:buSzPct val="100000"/>
              <a:buFont typeface="Arial"/>
              <a:buNone/>
            </a:pPr>
            <a:r>
              <a:t/>
            </a:r>
            <a:endParaRPr i="0" sz="3200" u="none" cap="none" strike="noStrike">
              <a:solidFill>
                <a:schemeClr val="dk1"/>
              </a:solidFill>
              <a:latin typeface="Proxima Nova"/>
              <a:ea typeface="Proxima Nova"/>
              <a:cs typeface="Proxima Nova"/>
              <a:sym typeface="Proxima Nova"/>
            </a:endParaRPr>
          </a:p>
        </p:txBody>
      </p:sp>
      <p:sp>
        <p:nvSpPr>
          <p:cNvPr id="381" name="Google Shape;381;p23"/>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Worksheet</a:t>
            </a:r>
            <a:endParaRPr b="0" i="0" sz="3000" u="none" cap="none" strike="noStrike">
              <a:solidFill>
                <a:srgbClr val="000000"/>
              </a:solidFill>
              <a:latin typeface="Proxima Nova"/>
              <a:ea typeface="Proxima Nova"/>
              <a:cs typeface="Proxima Nova"/>
              <a:sym typeface="Proxima Nova"/>
            </a:endParaRPr>
          </a:p>
        </p:txBody>
      </p:sp>
      <p:sp>
        <p:nvSpPr>
          <p:cNvPr id="382" name="Google Shape;382;p23"/>
          <p:cNvSpPr txBox="1"/>
          <p:nvPr/>
        </p:nvSpPr>
        <p:spPr>
          <a:xfrm>
            <a:off x="4723200" y="1123950"/>
            <a:ext cx="4212900" cy="36225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R(a, b, c) has 1000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a with 50 unique integer values, uniformly distributed in the range [1, 50]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b with 100 unique float values, uniformly distributed in the range [1, 100]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no index on c</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columns are independent</a:t>
            </a:r>
            <a:endParaRPr b="0" i="0" sz="21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4"/>
          <p:cNvSpPr txBox="1"/>
          <p:nvPr>
            <p:ph idx="1" type="body"/>
          </p:nvPr>
        </p:nvSpPr>
        <p:spPr>
          <a:xfrm>
            <a:off x="457200" y="1200150"/>
            <a:ext cx="4570500" cy="3394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3200"/>
              <a:buNone/>
            </a:pPr>
            <a:r>
              <a:rPr lang="en" sz="2400">
                <a:latin typeface="Proxima Nova"/>
                <a:ea typeface="Proxima Nova"/>
                <a:cs typeface="Proxima Nova"/>
                <a:sym typeface="Proxima Nova"/>
              </a:rPr>
              <a:t>How many tuples are selected by the following query?</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ts val="3200"/>
              <a:buNone/>
            </a:pPr>
            <a:r>
              <a:rPr lang="en" sz="2400">
                <a:latin typeface="Courier New"/>
                <a:ea typeface="Courier New"/>
                <a:cs typeface="Courier New"/>
                <a:sym typeface="Courier New"/>
              </a:rPr>
              <a:t>SELECT * FROM R</a:t>
            </a:r>
            <a:endParaRPr sz="2400">
              <a:latin typeface="Courier New"/>
              <a:ea typeface="Courier New"/>
              <a:cs typeface="Courier New"/>
              <a:sym typeface="Courier New"/>
            </a:endParaRPr>
          </a:p>
          <a:p>
            <a:pPr indent="457200" lvl="0" marL="0" rtl="0" algn="l">
              <a:lnSpc>
                <a:spcPct val="115000"/>
              </a:lnSpc>
              <a:spcBef>
                <a:spcPts val="1200"/>
              </a:spcBef>
              <a:spcAft>
                <a:spcPts val="0"/>
              </a:spcAft>
              <a:buSzPts val="3200"/>
              <a:buNone/>
            </a:pPr>
            <a:r>
              <a:rPr lang="en" sz="2400">
                <a:latin typeface="Courier New"/>
                <a:ea typeface="Courier New"/>
                <a:cs typeface="Courier New"/>
                <a:sym typeface="Courier New"/>
              </a:rPr>
              <a:t>WHERE a &lt;= 25</a:t>
            </a:r>
            <a:endParaRPr sz="2400">
              <a:latin typeface="Courier New"/>
              <a:ea typeface="Courier New"/>
              <a:cs typeface="Courier New"/>
              <a:sym typeface="Courier New"/>
            </a:endParaRPr>
          </a:p>
          <a:p>
            <a:pPr indent="457200" lvl="0" marL="0" rtl="0" algn="l">
              <a:lnSpc>
                <a:spcPct val="115000"/>
              </a:lnSpc>
              <a:spcBef>
                <a:spcPts val="1200"/>
              </a:spcBef>
              <a:spcAft>
                <a:spcPts val="0"/>
              </a:spcAft>
              <a:buSzPts val="3200"/>
              <a:buNone/>
            </a:pPr>
            <a:r>
              <a:rPr lang="en" sz="2400">
                <a:latin typeface="Courier New"/>
                <a:ea typeface="Courier New"/>
                <a:cs typeface="Courier New"/>
                <a:sym typeface="Courier New"/>
              </a:rPr>
              <a:t>  AND c &lt;= 25;</a:t>
            </a:r>
            <a:endParaRPr sz="2400">
              <a:solidFill>
                <a:srgbClr val="FF0000"/>
              </a:solidFill>
              <a:latin typeface="Proxima Nova"/>
              <a:ea typeface="Proxima Nova"/>
              <a:cs typeface="Proxima Nova"/>
              <a:sym typeface="Proxima Nova"/>
            </a:endParaRPr>
          </a:p>
          <a:p>
            <a:pPr indent="0" lvl="0" marL="0" marR="0" rtl="0" algn="l">
              <a:lnSpc>
                <a:spcPct val="115000"/>
              </a:lnSpc>
              <a:spcBef>
                <a:spcPts val="1200"/>
              </a:spcBef>
              <a:spcAft>
                <a:spcPts val="0"/>
              </a:spcAft>
              <a:buClr>
                <a:schemeClr val="dk1"/>
              </a:buClr>
              <a:buSzPts val="1100"/>
              <a:buFont typeface="Arial"/>
              <a:buNone/>
            </a:pPr>
            <a:r>
              <a:t/>
            </a:r>
            <a:endParaRPr i="0" sz="3200" u="none" cap="none" strike="noStrike">
              <a:solidFill>
                <a:schemeClr val="dk1"/>
              </a:solidFill>
              <a:latin typeface="Proxima Nova"/>
              <a:ea typeface="Proxima Nova"/>
              <a:cs typeface="Proxima Nova"/>
              <a:sym typeface="Proxima Nova"/>
            </a:endParaRPr>
          </a:p>
        </p:txBody>
      </p:sp>
      <p:sp>
        <p:nvSpPr>
          <p:cNvPr id="389" name="Google Shape;389;p24"/>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Worksheet</a:t>
            </a:r>
            <a:endParaRPr b="0" i="0" sz="3000" u="none" cap="none" strike="noStrike">
              <a:solidFill>
                <a:srgbClr val="000000"/>
              </a:solidFill>
              <a:latin typeface="Proxima Nova"/>
              <a:ea typeface="Proxima Nova"/>
              <a:cs typeface="Proxima Nova"/>
              <a:sym typeface="Proxima Nova"/>
            </a:endParaRPr>
          </a:p>
        </p:txBody>
      </p:sp>
      <p:sp>
        <p:nvSpPr>
          <p:cNvPr id="390" name="Google Shape;390;p24"/>
          <p:cNvSpPr txBox="1"/>
          <p:nvPr/>
        </p:nvSpPr>
        <p:spPr>
          <a:xfrm>
            <a:off x="4723200" y="1123950"/>
            <a:ext cx="4212900" cy="36225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R(a, b, c) has 1000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a with 50 unique integer values, uniformly distributed in the range [1, 50]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b with 100 unique float values, uniformly distributed in the range [1, 100]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no index on c</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columns are independent</a:t>
            </a:r>
            <a:endParaRPr b="0" i="0" sz="21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5"/>
          <p:cNvSpPr txBox="1"/>
          <p:nvPr>
            <p:ph idx="1" type="body"/>
          </p:nvPr>
        </p:nvSpPr>
        <p:spPr>
          <a:xfrm>
            <a:off x="457200" y="1200150"/>
            <a:ext cx="4570500" cy="33945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72043"/>
              <a:buNone/>
            </a:pPr>
            <a:r>
              <a:rPr lang="en" sz="2400">
                <a:latin typeface="Proxima Nova"/>
                <a:ea typeface="Proxima Nova"/>
                <a:cs typeface="Proxima Nova"/>
                <a:sym typeface="Proxima Nova"/>
              </a:rPr>
              <a:t>How many tuples are selected by the following query?</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ct val="172043"/>
              <a:buNone/>
            </a:pPr>
            <a:r>
              <a:rPr lang="en" sz="2400">
                <a:latin typeface="Courier New"/>
                <a:ea typeface="Courier New"/>
                <a:cs typeface="Courier New"/>
                <a:sym typeface="Courier New"/>
              </a:rPr>
              <a:t>SELECT * FROM R</a:t>
            </a:r>
            <a:endParaRPr sz="2400">
              <a:latin typeface="Courier New"/>
              <a:ea typeface="Courier New"/>
              <a:cs typeface="Courier New"/>
              <a:sym typeface="Courier New"/>
            </a:endParaRPr>
          </a:p>
          <a:p>
            <a:pPr indent="457200" lvl="0" marL="0" rtl="0" algn="l">
              <a:lnSpc>
                <a:spcPct val="115000"/>
              </a:lnSpc>
              <a:spcBef>
                <a:spcPts val="1200"/>
              </a:spcBef>
              <a:spcAft>
                <a:spcPts val="0"/>
              </a:spcAft>
              <a:buSzPct val="172043"/>
              <a:buNone/>
            </a:pPr>
            <a:r>
              <a:rPr lang="en" sz="2400">
                <a:latin typeface="Courier New"/>
                <a:ea typeface="Courier New"/>
                <a:cs typeface="Courier New"/>
                <a:sym typeface="Courier New"/>
              </a:rPr>
              <a:t>WHERE a &lt;= 25</a:t>
            </a:r>
            <a:endParaRPr sz="2400">
              <a:latin typeface="Courier New"/>
              <a:ea typeface="Courier New"/>
              <a:cs typeface="Courier New"/>
              <a:sym typeface="Courier New"/>
            </a:endParaRPr>
          </a:p>
          <a:p>
            <a:pPr indent="457200" lvl="0" marL="0" rtl="0" algn="l">
              <a:lnSpc>
                <a:spcPct val="115000"/>
              </a:lnSpc>
              <a:spcBef>
                <a:spcPts val="1200"/>
              </a:spcBef>
              <a:spcAft>
                <a:spcPts val="0"/>
              </a:spcAft>
              <a:buSzPct val="172043"/>
              <a:buNone/>
            </a:pPr>
            <a:r>
              <a:rPr lang="en" sz="2400">
                <a:latin typeface="Courier New"/>
                <a:ea typeface="Courier New"/>
                <a:cs typeface="Courier New"/>
                <a:sym typeface="Courier New"/>
              </a:rPr>
              <a:t>  </a:t>
            </a:r>
            <a:r>
              <a:rPr b="1" lang="en" sz="2400">
                <a:latin typeface="Courier New"/>
                <a:ea typeface="Courier New"/>
                <a:cs typeface="Courier New"/>
                <a:sym typeface="Courier New"/>
              </a:rPr>
              <a:t>AND</a:t>
            </a:r>
            <a:r>
              <a:rPr lang="en" sz="2400">
                <a:latin typeface="Courier New"/>
                <a:ea typeface="Courier New"/>
                <a:cs typeface="Courier New"/>
                <a:sym typeface="Courier New"/>
              </a:rPr>
              <a:t> c &lt;= 25;</a:t>
            </a:r>
            <a:endParaRPr sz="2400">
              <a:solidFill>
                <a:srgbClr val="FF0000"/>
              </a:solidFill>
              <a:latin typeface="Proxima Nova"/>
              <a:ea typeface="Proxima Nova"/>
              <a:cs typeface="Proxima Nova"/>
              <a:sym typeface="Proxima Nova"/>
            </a:endParaRPr>
          </a:p>
          <a:p>
            <a:pPr indent="0" lvl="0" marL="0" marR="0" rtl="0" algn="l">
              <a:lnSpc>
                <a:spcPct val="115000"/>
              </a:lnSpc>
              <a:spcBef>
                <a:spcPts val="1200"/>
              </a:spcBef>
              <a:spcAft>
                <a:spcPts val="0"/>
              </a:spcAft>
              <a:buClr>
                <a:schemeClr val="dk1"/>
              </a:buClr>
              <a:buSzPct val="45833"/>
              <a:buFont typeface="Arial"/>
              <a:buNone/>
            </a:pPr>
            <a:r>
              <a:rPr lang="en" sz="2400">
                <a:solidFill>
                  <a:srgbClr val="FF0000"/>
                </a:solidFill>
                <a:latin typeface="Proxima Nova"/>
                <a:ea typeface="Proxima Nova"/>
                <a:cs typeface="Proxima Nova"/>
                <a:sym typeface="Proxima Nova"/>
              </a:rPr>
              <a:t>Sel(</a:t>
            </a:r>
            <a:r>
              <a:rPr b="1" lang="en" sz="2400">
                <a:solidFill>
                  <a:srgbClr val="FF0000"/>
                </a:solidFill>
                <a:latin typeface="Proxima Nova"/>
                <a:ea typeface="Proxima Nova"/>
                <a:cs typeface="Proxima Nova"/>
                <a:sym typeface="Proxima Nova"/>
              </a:rPr>
              <a:t>a &lt;= 25</a:t>
            </a:r>
            <a:r>
              <a:rPr lang="en" sz="2400">
                <a:solidFill>
                  <a:srgbClr val="FF0000"/>
                </a:solidFill>
                <a:latin typeface="Proxima Nova"/>
                <a:ea typeface="Proxima Nova"/>
                <a:cs typeface="Proxima Nova"/>
                <a:sym typeface="Proxima Nova"/>
              </a:rPr>
              <a:t>) * Sel(</a:t>
            </a:r>
            <a:r>
              <a:rPr b="1" lang="en" sz="2400">
                <a:solidFill>
                  <a:srgbClr val="FF0000"/>
                </a:solidFill>
                <a:latin typeface="Proxima Nova"/>
                <a:ea typeface="Proxima Nova"/>
                <a:cs typeface="Proxima Nova"/>
                <a:sym typeface="Proxima Nova"/>
              </a:rPr>
              <a:t>c &lt;= 25</a:t>
            </a:r>
            <a:r>
              <a:rPr lang="en" sz="2400">
                <a:solidFill>
                  <a:srgbClr val="FF0000"/>
                </a:solidFill>
                <a:latin typeface="Proxima Nova"/>
                <a:ea typeface="Proxima Nova"/>
                <a:cs typeface="Proxima Nova"/>
                <a:sym typeface="Proxima Nova"/>
              </a:rPr>
              <a:t>)</a:t>
            </a:r>
            <a:endParaRPr sz="2400">
              <a:solidFill>
                <a:srgbClr val="FF0000"/>
              </a:solidFill>
              <a:latin typeface="Proxima Nova"/>
              <a:ea typeface="Proxima Nova"/>
              <a:cs typeface="Proxima Nova"/>
              <a:sym typeface="Proxima Nova"/>
            </a:endParaRPr>
          </a:p>
          <a:p>
            <a:pPr indent="457200" lvl="0" marL="0" marR="0" rtl="0" algn="l">
              <a:lnSpc>
                <a:spcPct val="115000"/>
              </a:lnSpc>
              <a:spcBef>
                <a:spcPts val="0"/>
              </a:spcBef>
              <a:spcAft>
                <a:spcPts val="0"/>
              </a:spcAft>
              <a:buClr>
                <a:schemeClr val="dk1"/>
              </a:buClr>
              <a:buSzPct val="45833"/>
              <a:buFont typeface="Arial"/>
              <a:buNone/>
            </a:pPr>
            <a:r>
              <a:rPr lang="en" sz="2400">
                <a:solidFill>
                  <a:srgbClr val="FF0000"/>
                </a:solidFill>
                <a:latin typeface="Proxima Nova"/>
                <a:ea typeface="Proxima Nova"/>
                <a:cs typeface="Proxima Nova"/>
                <a:sym typeface="Proxima Nova"/>
              </a:rPr>
              <a:t>= ½ * 1/10 =  1/20</a:t>
            </a:r>
            <a:endParaRPr sz="2400">
              <a:solidFill>
                <a:srgbClr val="FF0000"/>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ct val="45833"/>
              <a:buFont typeface="Arial"/>
              <a:buNone/>
            </a:pPr>
            <a:r>
              <a:rPr lang="en" sz="2400">
                <a:solidFill>
                  <a:srgbClr val="FF0000"/>
                </a:solidFill>
                <a:latin typeface="Proxima Nova"/>
                <a:ea typeface="Proxima Nova"/>
                <a:cs typeface="Proxima Nova"/>
                <a:sym typeface="Proxima Nova"/>
              </a:rPr>
              <a:t>1/20 * (1000 tuples) = 50 tuples</a:t>
            </a:r>
            <a:endParaRPr sz="2400">
              <a:solidFill>
                <a:srgbClr val="FF0000"/>
              </a:solidFill>
              <a:latin typeface="Proxima Nova"/>
              <a:ea typeface="Proxima Nova"/>
              <a:cs typeface="Proxima Nova"/>
              <a:sym typeface="Proxima Nova"/>
            </a:endParaRPr>
          </a:p>
          <a:p>
            <a:pPr indent="-139700" lvl="0" marL="342900" marR="0" rtl="0" algn="l">
              <a:lnSpc>
                <a:spcPct val="100000"/>
              </a:lnSpc>
              <a:spcBef>
                <a:spcPts val="0"/>
              </a:spcBef>
              <a:spcAft>
                <a:spcPts val="0"/>
              </a:spcAft>
              <a:buClr>
                <a:schemeClr val="dk1"/>
              </a:buClr>
              <a:buSzPct val="100000"/>
              <a:buFont typeface="Arial"/>
              <a:buNone/>
            </a:pPr>
            <a:r>
              <a:t/>
            </a:r>
            <a:endParaRPr i="0" sz="3200" u="none" cap="none" strike="noStrike">
              <a:solidFill>
                <a:schemeClr val="dk1"/>
              </a:solidFill>
              <a:latin typeface="Proxima Nova"/>
              <a:ea typeface="Proxima Nova"/>
              <a:cs typeface="Proxima Nova"/>
              <a:sym typeface="Proxima Nova"/>
            </a:endParaRPr>
          </a:p>
        </p:txBody>
      </p:sp>
      <p:sp>
        <p:nvSpPr>
          <p:cNvPr id="397" name="Google Shape;397;p25"/>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Worksheet</a:t>
            </a:r>
            <a:endParaRPr b="0" i="0" sz="3000" u="none" cap="none" strike="noStrike">
              <a:solidFill>
                <a:srgbClr val="000000"/>
              </a:solidFill>
              <a:latin typeface="Proxima Nova"/>
              <a:ea typeface="Proxima Nova"/>
              <a:cs typeface="Proxima Nova"/>
              <a:sym typeface="Proxima Nova"/>
            </a:endParaRPr>
          </a:p>
        </p:txBody>
      </p:sp>
      <p:sp>
        <p:nvSpPr>
          <p:cNvPr id="398" name="Google Shape;398;p25"/>
          <p:cNvSpPr txBox="1"/>
          <p:nvPr/>
        </p:nvSpPr>
        <p:spPr>
          <a:xfrm>
            <a:off x="4723200" y="1123950"/>
            <a:ext cx="4212900" cy="36225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R(a, b, c) has 1000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a with 50 unique integer values, uniformly distributed in the range [1, 50]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b with 100 unique float values, uniformly distributed in the range [1, 100]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no index on c</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columns are independent</a:t>
            </a:r>
            <a:endParaRPr b="0" i="0" sz="21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6"/>
          <p:cNvSpPr txBox="1"/>
          <p:nvPr>
            <p:ph idx="1" type="body"/>
          </p:nvPr>
        </p:nvSpPr>
        <p:spPr>
          <a:xfrm>
            <a:off x="457200" y="1200150"/>
            <a:ext cx="4570500" cy="3394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3200"/>
              <a:buNone/>
            </a:pPr>
            <a:r>
              <a:rPr lang="en" sz="2400">
                <a:latin typeface="Proxima Nova"/>
                <a:ea typeface="Proxima Nova"/>
                <a:cs typeface="Proxima Nova"/>
                <a:sym typeface="Proxima Nova"/>
              </a:rPr>
              <a:t>How many tuples are selected by the following query?</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ts val="3200"/>
              <a:buNone/>
            </a:pPr>
            <a:r>
              <a:rPr lang="en" sz="2400">
                <a:latin typeface="Courier New"/>
                <a:ea typeface="Courier New"/>
                <a:cs typeface="Courier New"/>
                <a:sym typeface="Courier New"/>
              </a:rPr>
              <a:t>SELECT * FROM R</a:t>
            </a:r>
            <a:endParaRPr sz="2400">
              <a:latin typeface="Courier New"/>
              <a:ea typeface="Courier New"/>
              <a:cs typeface="Courier New"/>
              <a:sym typeface="Courier New"/>
            </a:endParaRPr>
          </a:p>
          <a:p>
            <a:pPr indent="457200" lvl="0" marL="0" rtl="0" algn="l">
              <a:lnSpc>
                <a:spcPct val="115000"/>
              </a:lnSpc>
              <a:spcBef>
                <a:spcPts val="1200"/>
              </a:spcBef>
              <a:spcAft>
                <a:spcPts val="0"/>
              </a:spcAft>
              <a:buSzPts val="3200"/>
              <a:buNone/>
            </a:pPr>
            <a:r>
              <a:rPr lang="en" sz="2400">
                <a:latin typeface="Courier New"/>
                <a:ea typeface="Courier New"/>
                <a:cs typeface="Courier New"/>
                <a:sym typeface="Courier New"/>
              </a:rPr>
              <a:t>WHERE a &lt;= 25</a:t>
            </a:r>
            <a:endParaRPr sz="2400">
              <a:latin typeface="Courier New"/>
              <a:ea typeface="Courier New"/>
              <a:cs typeface="Courier New"/>
              <a:sym typeface="Courier New"/>
            </a:endParaRPr>
          </a:p>
          <a:p>
            <a:pPr indent="457200" lvl="0" marL="0" rtl="0" algn="l">
              <a:lnSpc>
                <a:spcPct val="115000"/>
              </a:lnSpc>
              <a:spcBef>
                <a:spcPts val="1200"/>
              </a:spcBef>
              <a:spcAft>
                <a:spcPts val="0"/>
              </a:spcAft>
              <a:buSzPts val="3200"/>
              <a:buNone/>
            </a:pPr>
            <a:r>
              <a:rPr lang="en" sz="2400">
                <a:latin typeface="Courier New"/>
                <a:ea typeface="Courier New"/>
                <a:cs typeface="Courier New"/>
                <a:sym typeface="Courier New"/>
              </a:rPr>
              <a:t>  AND a &gt; 10;</a:t>
            </a:r>
            <a:endParaRPr sz="2400">
              <a:solidFill>
                <a:srgbClr val="FF0000"/>
              </a:solidFill>
              <a:latin typeface="Proxima Nova"/>
              <a:ea typeface="Proxima Nova"/>
              <a:cs typeface="Proxima Nova"/>
              <a:sym typeface="Proxima Nova"/>
            </a:endParaRPr>
          </a:p>
          <a:p>
            <a:pPr indent="0" lvl="0" marL="0" marR="0" rtl="0" algn="l">
              <a:lnSpc>
                <a:spcPct val="115000"/>
              </a:lnSpc>
              <a:spcBef>
                <a:spcPts val="1200"/>
              </a:spcBef>
              <a:spcAft>
                <a:spcPts val="0"/>
              </a:spcAft>
              <a:buClr>
                <a:schemeClr val="dk1"/>
              </a:buClr>
              <a:buSzPts val="1100"/>
              <a:buFont typeface="Arial"/>
              <a:buNone/>
            </a:pPr>
            <a:r>
              <a:t/>
            </a:r>
            <a:endParaRPr i="0" sz="3200" u="none" cap="none" strike="noStrike">
              <a:solidFill>
                <a:schemeClr val="dk1"/>
              </a:solidFill>
              <a:latin typeface="Proxima Nova"/>
              <a:ea typeface="Proxima Nova"/>
              <a:cs typeface="Proxima Nova"/>
              <a:sym typeface="Proxima Nova"/>
            </a:endParaRPr>
          </a:p>
        </p:txBody>
      </p:sp>
      <p:sp>
        <p:nvSpPr>
          <p:cNvPr id="405" name="Google Shape;405;p26"/>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Worksheet</a:t>
            </a:r>
            <a:endParaRPr b="0" i="0" sz="3000" u="none" cap="none" strike="noStrike">
              <a:solidFill>
                <a:srgbClr val="000000"/>
              </a:solidFill>
              <a:latin typeface="Proxima Nova"/>
              <a:ea typeface="Proxima Nova"/>
              <a:cs typeface="Proxima Nova"/>
              <a:sym typeface="Proxima Nova"/>
            </a:endParaRPr>
          </a:p>
        </p:txBody>
      </p:sp>
      <p:sp>
        <p:nvSpPr>
          <p:cNvPr id="406" name="Google Shape;406;p26"/>
          <p:cNvSpPr txBox="1"/>
          <p:nvPr/>
        </p:nvSpPr>
        <p:spPr>
          <a:xfrm>
            <a:off x="4723200" y="1123950"/>
            <a:ext cx="4212900" cy="36225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R(a, b, c) has 1000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a with 50 unique integer values, uniformly distributed in the range [1, 50]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b with 100 unique float values, uniformly distributed in the range [1, 100]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no index on c</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columns are independent</a:t>
            </a:r>
            <a:endParaRPr b="0" i="0" sz="21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7"/>
          <p:cNvSpPr txBox="1"/>
          <p:nvPr>
            <p:ph idx="1" type="body"/>
          </p:nvPr>
        </p:nvSpPr>
        <p:spPr>
          <a:xfrm>
            <a:off x="457200" y="1234800"/>
            <a:ext cx="4579800" cy="33597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72043"/>
              <a:buNone/>
            </a:pPr>
            <a:r>
              <a:rPr lang="en" sz="2400">
                <a:latin typeface="Proxima Nova"/>
                <a:ea typeface="Proxima Nova"/>
                <a:cs typeface="Proxima Nova"/>
                <a:sym typeface="Proxima Nova"/>
              </a:rPr>
              <a:t>How many tuples are selected by the following query?</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ct val="172043"/>
              <a:buNone/>
            </a:pPr>
            <a:r>
              <a:rPr lang="en" sz="2400">
                <a:latin typeface="Courier New"/>
                <a:ea typeface="Courier New"/>
                <a:cs typeface="Courier New"/>
                <a:sym typeface="Courier New"/>
              </a:rPr>
              <a:t>SELECT * FROM R</a:t>
            </a:r>
            <a:endParaRPr sz="2400">
              <a:latin typeface="Courier New"/>
              <a:ea typeface="Courier New"/>
              <a:cs typeface="Courier New"/>
              <a:sym typeface="Courier New"/>
            </a:endParaRPr>
          </a:p>
          <a:p>
            <a:pPr indent="457200" lvl="0" marL="0" rtl="0" algn="l">
              <a:lnSpc>
                <a:spcPct val="115000"/>
              </a:lnSpc>
              <a:spcBef>
                <a:spcPts val="1200"/>
              </a:spcBef>
              <a:spcAft>
                <a:spcPts val="0"/>
              </a:spcAft>
              <a:buSzPct val="172043"/>
              <a:buNone/>
            </a:pPr>
            <a:r>
              <a:rPr lang="en" sz="2400">
                <a:latin typeface="Courier New"/>
                <a:ea typeface="Courier New"/>
                <a:cs typeface="Courier New"/>
                <a:sym typeface="Courier New"/>
              </a:rPr>
              <a:t>WHERE a &lt;= 25</a:t>
            </a:r>
            <a:endParaRPr sz="2400">
              <a:latin typeface="Courier New"/>
              <a:ea typeface="Courier New"/>
              <a:cs typeface="Courier New"/>
              <a:sym typeface="Courier New"/>
            </a:endParaRPr>
          </a:p>
          <a:p>
            <a:pPr indent="457200" lvl="0" marL="0" rtl="0" algn="l">
              <a:lnSpc>
                <a:spcPct val="115000"/>
              </a:lnSpc>
              <a:spcBef>
                <a:spcPts val="1200"/>
              </a:spcBef>
              <a:spcAft>
                <a:spcPts val="0"/>
              </a:spcAft>
              <a:buSzPct val="172043"/>
              <a:buNone/>
            </a:pPr>
            <a:r>
              <a:rPr lang="en" sz="2400">
                <a:latin typeface="Courier New"/>
                <a:ea typeface="Courier New"/>
                <a:cs typeface="Courier New"/>
                <a:sym typeface="Courier New"/>
              </a:rPr>
              <a:t>  </a:t>
            </a:r>
            <a:r>
              <a:rPr b="1" lang="en" sz="2400">
                <a:latin typeface="Courier New"/>
                <a:ea typeface="Courier New"/>
                <a:cs typeface="Courier New"/>
                <a:sym typeface="Courier New"/>
              </a:rPr>
              <a:t>AND</a:t>
            </a:r>
            <a:r>
              <a:rPr lang="en" sz="2400">
                <a:latin typeface="Courier New"/>
                <a:ea typeface="Courier New"/>
                <a:cs typeface="Courier New"/>
                <a:sym typeface="Courier New"/>
              </a:rPr>
              <a:t> a &gt; 10;</a:t>
            </a:r>
            <a:endParaRPr sz="2400">
              <a:solidFill>
                <a:srgbClr val="FF0000"/>
              </a:solidFill>
              <a:latin typeface="Proxima Nova"/>
              <a:ea typeface="Proxima Nova"/>
              <a:cs typeface="Proxima Nova"/>
              <a:sym typeface="Proxima Nova"/>
            </a:endParaRPr>
          </a:p>
          <a:p>
            <a:pPr indent="0" lvl="0" marL="0" marR="0" rtl="0" algn="l">
              <a:lnSpc>
                <a:spcPct val="115000"/>
              </a:lnSpc>
              <a:spcBef>
                <a:spcPts val="1200"/>
              </a:spcBef>
              <a:spcAft>
                <a:spcPts val="0"/>
              </a:spcAft>
              <a:buClr>
                <a:schemeClr val="dk1"/>
              </a:buClr>
              <a:buSzPct val="45833"/>
              <a:buFont typeface="Arial"/>
              <a:buNone/>
            </a:pPr>
            <a:r>
              <a:rPr lang="en" sz="2400">
                <a:solidFill>
                  <a:srgbClr val="FF0000"/>
                </a:solidFill>
                <a:latin typeface="Proxima Nova"/>
                <a:ea typeface="Proxima Nova"/>
                <a:cs typeface="Proxima Nova"/>
                <a:sym typeface="Proxima Nova"/>
              </a:rPr>
              <a:t>sel(10 &lt; a &lt;= 25)</a:t>
            </a:r>
            <a:endParaRPr sz="2400">
              <a:solidFill>
                <a:srgbClr val="FF0000"/>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ct val="45833"/>
              <a:buFont typeface="Arial"/>
              <a:buNone/>
            </a:pPr>
            <a:r>
              <a:rPr lang="en" sz="2400">
                <a:solidFill>
                  <a:srgbClr val="FF0000"/>
                </a:solidFill>
                <a:latin typeface="Proxima Nova"/>
                <a:ea typeface="Proxima Nova"/>
                <a:cs typeface="Proxima Nova"/>
                <a:sym typeface="Proxima Nova"/>
              </a:rPr>
              <a:t>= (25 - 10) / 50 = 0.3</a:t>
            </a:r>
            <a:endParaRPr sz="2400">
              <a:solidFill>
                <a:srgbClr val="FF0000"/>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ct val="45833"/>
              <a:buFont typeface="Arial"/>
              <a:buNone/>
            </a:pPr>
            <a:r>
              <a:rPr lang="en" sz="2400">
                <a:solidFill>
                  <a:srgbClr val="FF0000"/>
                </a:solidFill>
                <a:latin typeface="Proxima Nova"/>
                <a:ea typeface="Proxima Nova"/>
                <a:cs typeface="Proxima Nova"/>
                <a:sym typeface="Proxima Nova"/>
              </a:rPr>
              <a:t>0.3 * (1000 tuples) = 300 tuples</a:t>
            </a:r>
            <a:endParaRPr sz="2400">
              <a:solidFill>
                <a:srgbClr val="FF0000"/>
              </a:solidFill>
              <a:latin typeface="Proxima Nova"/>
              <a:ea typeface="Proxima Nova"/>
              <a:cs typeface="Proxima Nova"/>
              <a:sym typeface="Proxima Nova"/>
            </a:endParaRPr>
          </a:p>
          <a:p>
            <a:pPr indent="-139700" lvl="0" marL="342900" marR="0" rtl="0" algn="l">
              <a:lnSpc>
                <a:spcPct val="100000"/>
              </a:lnSpc>
              <a:spcBef>
                <a:spcPts val="0"/>
              </a:spcBef>
              <a:spcAft>
                <a:spcPts val="0"/>
              </a:spcAft>
              <a:buClr>
                <a:schemeClr val="dk1"/>
              </a:buClr>
              <a:buSzPct val="100000"/>
              <a:buFont typeface="Arial"/>
              <a:buNone/>
            </a:pPr>
            <a:r>
              <a:t/>
            </a:r>
            <a:endParaRPr i="0" sz="3200" u="none" cap="none" strike="noStrike">
              <a:solidFill>
                <a:schemeClr val="dk1"/>
              </a:solidFill>
              <a:latin typeface="Proxima Nova"/>
              <a:ea typeface="Proxima Nova"/>
              <a:cs typeface="Proxima Nova"/>
              <a:sym typeface="Proxima Nova"/>
            </a:endParaRPr>
          </a:p>
        </p:txBody>
      </p:sp>
      <p:sp>
        <p:nvSpPr>
          <p:cNvPr id="413" name="Google Shape;413;p27"/>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Worksheet</a:t>
            </a:r>
            <a:endParaRPr b="0" i="0" sz="3000" u="none" cap="none" strike="noStrike">
              <a:solidFill>
                <a:srgbClr val="000000"/>
              </a:solidFill>
              <a:latin typeface="Proxima Nova"/>
              <a:ea typeface="Proxima Nova"/>
              <a:cs typeface="Proxima Nova"/>
              <a:sym typeface="Proxima Nova"/>
            </a:endParaRPr>
          </a:p>
        </p:txBody>
      </p:sp>
      <p:sp>
        <p:nvSpPr>
          <p:cNvPr id="414" name="Google Shape;414;p27"/>
          <p:cNvSpPr txBox="1"/>
          <p:nvPr/>
        </p:nvSpPr>
        <p:spPr>
          <a:xfrm>
            <a:off x="4723200" y="1123950"/>
            <a:ext cx="4212900" cy="36225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R(a, b, c) has 1000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a with 50 unique integer values, </a:t>
            </a:r>
            <a:r>
              <a:rPr b="1" i="0" lang="en" sz="2100" u="none" cap="none" strike="noStrike">
                <a:solidFill>
                  <a:schemeClr val="dk1"/>
                </a:solidFill>
                <a:latin typeface="Proxima Nova"/>
                <a:ea typeface="Proxima Nova"/>
                <a:cs typeface="Proxima Nova"/>
                <a:sym typeface="Proxima Nova"/>
              </a:rPr>
              <a:t>uniformly distributed in the range [1, 50]</a:t>
            </a:r>
            <a:endParaRPr b="1"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b with 100 unique float values, uniformly distributed in the range [1, 100]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no index on c</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columns are independent</a:t>
            </a:r>
            <a:endParaRPr b="0" i="0" sz="21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8"/>
          <p:cNvSpPr txBox="1"/>
          <p:nvPr>
            <p:ph idx="1" type="body"/>
          </p:nvPr>
        </p:nvSpPr>
        <p:spPr>
          <a:xfrm>
            <a:off x="457200" y="1123950"/>
            <a:ext cx="4570500" cy="3394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3200"/>
              <a:buNone/>
            </a:pPr>
            <a:r>
              <a:rPr lang="en" sz="2400">
                <a:latin typeface="Proxima Nova"/>
                <a:ea typeface="Proxima Nova"/>
                <a:cs typeface="Proxima Nova"/>
                <a:sym typeface="Proxima Nova"/>
              </a:rPr>
              <a:t>How many tuples are selected by the following query?</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ts val="3200"/>
              <a:buNone/>
            </a:pPr>
            <a:r>
              <a:rPr lang="en" sz="2400">
                <a:latin typeface="Courier New"/>
                <a:ea typeface="Courier New"/>
                <a:cs typeface="Courier New"/>
                <a:sym typeface="Courier New"/>
              </a:rPr>
              <a:t>SELECT * FROM R</a:t>
            </a:r>
            <a:endParaRPr sz="2400">
              <a:latin typeface="Courier New"/>
              <a:ea typeface="Courier New"/>
              <a:cs typeface="Courier New"/>
              <a:sym typeface="Courier New"/>
            </a:endParaRPr>
          </a:p>
          <a:p>
            <a:pPr indent="457200" lvl="0" marL="0" rtl="0" algn="l">
              <a:lnSpc>
                <a:spcPct val="115000"/>
              </a:lnSpc>
              <a:spcBef>
                <a:spcPts val="1200"/>
              </a:spcBef>
              <a:spcAft>
                <a:spcPts val="0"/>
              </a:spcAft>
              <a:buSzPts val="3200"/>
              <a:buNone/>
            </a:pPr>
            <a:r>
              <a:rPr lang="en" sz="2400">
                <a:latin typeface="Courier New"/>
                <a:ea typeface="Courier New"/>
                <a:cs typeface="Courier New"/>
                <a:sym typeface="Courier New"/>
              </a:rPr>
              <a:t>WHERE a &lt;= 25</a:t>
            </a:r>
            <a:endParaRPr sz="2400">
              <a:latin typeface="Courier New"/>
              <a:ea typeface="Courier New"/>
              <a:cs typeface="Courier New"/>
              <a:sym typeface="Courier New"/>
            </a:endParaRPr>
          </a:p>
          <a:p>
            <a:pPr indent="457200" lvl="0" marL="0" rtl="0" algn="l">
              <a:lnSpc>
                <a:spcPct val="115000"/>
              </a:lnSpc>
              <a:spcBef>
                <a:spcPts val="1200"/>
              </a:spcBef>
              <a:spcAft>
                <a:spcPts val="0"/>
              </a:spcAft>
              <a:buSzPts val="3200"/>
              <a:buNone/>
            </a:pPr>
            <a:r>
              <a:rPr lang="en" sz="2400">
                <a:latin typeface="Courier New"/>
                <a:ea typeface="Courier New"/>
                <a:cs typeface="Courier New"/>
                <a:sym typeface="Courier New"/>
              </a:rPr>
              <a:t>   OR b &lt;= 25;</a:t>
            </a:r>
            <a:endParaRPr sz="2400">
              <a:solidFill>
                <a:srgbClr val="FF0000"/>
              </a:solidFill>
              <a:latin typeface="Proxima Nova"/>
              <a:ea typeface="Proxima Nova"/>
              <a:cs typeface="Proxima Nova"/>
              <a:sym typeface="Proxima Nova"/>
            </a:endParaRPr>
          </a:p>
          <a:p>
            <a:pPr indent="0" lvl="0" marL="0" marR="0" rtl="0" algn="l">
              <a:lnSpc>
                <a:spcPct val="115000"/>
              </a:lnSpc>
              <a:spcBef>
                <a:spcPts val="1200"/>
              </a:spcBef>
              <a:spcAft>
                <a:spcPts val="0"/>
              </a:spcAft>
              <a:buClr>
                <a:schemeClr val="dk1"/>
              </a:buClr>
              <a:buSzPts val="1100"/>
              <a:buFont typeface="Arial"/>
              <a:buNone/>
            </a:pPr>
            <a:r>
              <a:t/>
            </a:r>
            <a:endParaRPr i="0" sz="3200" u="none" cap="none" strike="noStrike">
              <a:solidFill>
                <a:schemeClr val="dk1"/>
              </a:solidFill>
              <a:latin typeface="Proxima Nova"/>
              <a:ea typeface="Proxima Nova"/>
              <a:cs typeface="Proxima Nova"/>
              <a:sym typeface="Proxima Nova"/>
            </a:endParaRPr>
          </a:p>
        </p:txBody>
      </p:sp>
      <p:sp>
        <p:nvSpPr>
          <p:cNvPr id="421" name="Google Shape;421;p28"/>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Worksheet</a:t>
            </a:r>
            <a:endParaRPr b="0" i="0" sz="3000" u="none" cap="none" strike="noStrike">
              <a:solidFill>
                <a:srgbClr val="000000"/>
              </a:solidFill>
              <a:latin typeface="Proxima Nova"/>
              <a:ea typeface="Proxima Nova"/>
              <a:cs typeface="Proxima Nova"/>
              <a:sym typeface="Proxima Nova"/>
            </a:endParaRPr>
          </a:p>
        </p:txBody>
      </p:sp>
      <p:sp>
        <p:nvSpPr>
          <p:cNvPr id="422" name="Google Shape;422;p28"/>
          <p:cNvSpPr txBox="1"/>
          <p:nvPr/>
        </p:nvSpPr>
        <p:spPr>
          <a:xfrm>
            <a:off x="4723200" y="1123950"/>
            <a:ext cx="4212900" cy="36225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R(a, b, c) has 1000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a with 50 unique integer values, uniformly distributed in the range [1, 50]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b with 100 unique float values, uniformly distributed in the range [1, 100]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no index on c</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columns are independent</a:t>
            </a:r>
            <a:endParaRPr b="0" i="0" sz="21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9"/>
          <p:cNvSpPr txBox="1"/>
          <p:nvPr>
            <p:ph idx="1" type="body"/>
          </p:nvPr>
        </p:nvSpPr>
        <p:spPr>
          <a:xfrm>
            <a:off x="457200" y="1123950"/>
            <a:ext cx="5605800" cy="33945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2100">
                <a:latin typeface="Proxima Nova"/>
                <a:ea typeface="Proxima Nova"/>
                <a:cs typeface="Proxima Nova"/>
                <a:sym typeface="Proxima Nova"/>
              </a:rPr>
              <a:t>How many tuples are selected</a:t>
            </a:r>
            <a:endParaRPr sz="2100">
              <a:latin typeface="Proxima Nova"/>
              <a:ea typeface="Proxima Nova"/>
              <a:cs typeface="Proxima Nova"/>
              <a:sym typeface="Proxima Nova"/>
            </a:endParaRPr>
          </a:p>
          <a:p>
            <a:pPr indent="0" lvl="0" marL="0" rtl="0" algn="l">
              <a:lnSpc>
                <a:spcPct val="95000"/>
              </a:lnSpc>
              <a:spcBef>
                <a:spcPts val="1200"/>
              </a:spcBef>
              <a:spcAft>
                <a:spcPts val="0"/>
              </a:spcAft>
              <a:buSzPts val="688"/>
              <a:buNone/>
            </a:pPr>
            <a:r>
              <a:rPr lang="en" sz="2100">
                <a:latin typeface="Proxima Nova"/>
                <a:ea typeface="Proxima Nova"/>
                <a:cs typeface="Proxima Nova"/>
                <a:sym typeface="Proxima Nova"/>
              </a:rPr>
              <a:t>by the following query?</a:t>
            </a:r>
            <a:endParaRPr sz="2100">
              <a:latin typeface="Proxima Nova"/>
              <a:ea typeface="Proxima Nova"/>
              <a:cs typeface="Proxima Nova"/>
              <a:sym typeface="Proxima Nova"/>
            </a:endParaRPr>
          </a:p>
          <a:p>
            <a:pPr indent="0" lvl="0" marL="0" rtl="0" algn="l">
              <a:lnSpc>
                <a:spcPct val="95000"/>
              </a:lnSpc>
              <a:spcBef>
                <a:spcPts val="1200"/>
              </a:spcBef>
              <a:spcAft>
                <a:spcPts val="0"/>
              </a:spcAft>
              <a:buSzPts val="688"/>
              <a:buNone/>
            </a:pPr>
            <a:r>
              <a:rPr lang="en" sz="2100">
                <a:latin typeface="Courier New"/>
                <a:ea typeface="Courier New"/>
                <a:cs typeface="Courier New"/>
                <a:sym typeface="Courier New"/>
              </a:rPr>
              <a:t>SELECT * FROM R</a:t>
            </a:r>
            <a:endParaRPr sz="2100">
              <a:latin typeface="Courier New"/>
              <a:ea typeface="Courier New"/>
              <a:cs typeface="Courier New"/>
              <a:sym typeface="Courier New"/>
            </a:endParaRPr>
          </a:p>
          <a:p>
            <a:pPr indent="457200" lvl="0" marL="0" rtl="0" algn="l">
              <a:lnSpc>
                <a:spcPct val="95000"/>
              </a:lnSpc>
              <a:spcBef>
                <a:spcPts val="1200"/>
              </a:spcBef>
              <a:spcAft>
                <a:spcPts val="0"/>
              </a:spcAft>
              <a:buSzPts val="688"/>
              <a:buNone/>
            </a:pPr>
            <a:r>
              <a:rPr lang="en" sz="2100">
                <a:latin typeface="Courier New"/>
                <a:ea typeface="Courier New"/>
                <a:cs typeface="Courier New"/>
                <a:sym typeface="Courier New"/>
              </a:rPr>
              <a:t>WHERE a &lt;= 25</a:t>
            </a:r>
            <a:endParaRPr sz="2100">
              <a:latin typeface="Courier New"/>
              <a:ea typeface="Courier New"/>
              <a:cs typeface="Courier New"/>
              <a:sym typeface="Courier New"/>
            </a:endParaRPr>
          </a:p>
          <a:p>
            <a:pPr indent="457200" lvl="0" marL="0" rtl="0" algn="l">
              <a:lnSpc>
                <a:spcPct val="95000"/>
              </a:lnSpc>
              <a:spcBef>
                <a:spcPts val="1200"/>
              </a:spcBef>
              <a:spcAft>
                <a:spcPts val="0"/>
              </a:spcAft>
              <a:buSzPts val="688"/>
              <a:buNone/>
            </a:pPr>
            <a:r>
              <a:rPr lang="en" sz="2100">
                <a:latin typeface="Courier New"/>
                <a:ea typeface="Courier New"/>
                <a:cs typeface="Courier New"/>
                <a:sym typeface="Courier New"/>
              </a:rPr>
              <a:t>   </a:t>
            </a:r>
            <a:r>
              <a:rPr b="1" lang="en" sz="2100">
                <a:latin typeface="Courier New"/>
                <a:ea typeface="Courier New"/>
                <a:cs typeface="Courier New"/>
                <a:sym typeface="Courier New"/>
              </a:rPr>
              <a:t>OR</a:t>
            </a:r>
            <a:r>
              <a:rPr lang="en" sz="2100">
                <a:latin typeface="Courier New"/>
                <a:ea typeface="Courier New"/>
                <a:cs typeface="Courier New"/>
                <a:sym typeface="Courier New"/>
              </a:rPr>
              <a:t> b &lt;= 25;</a:t>
            </a:r>
            <a:endParaRPr sz="2100">
              <a:solidFill>
                <a:srgbClr val="FF0000"/>
              </a:solidFill>
              <a:latin typeface="Proxima Nova"/>
              <a:ea typeface="Proxima Nova"/>
              <a:cs typeface="Proxima Nova"/>
              <a:sym typeface="Proxima Nova"/>
            </a:endParaRPr>
          </a:p>
          <a:p>
            <a:pPr indent="0" lvl="0" marL="0" marR="0" rtl="0" algn="l">
              <a:lnSpc>
                <a:spcPct val="95000"/>
              </a:lnSpc>
              <a:spcBef>
                <a:spcPts val="1200"/>
              </a:spcBef>
              <a:spcAft>
                <a:spcPts val="0"/>
              </a:spcAft>
              <a:buClr>
                <a:schemeClr val="dk1"/>
              </a:buClr>
              <a:buSzPts val="688"/>
              <a:buFont typeface="Arial"/>
              <a:buNone/>
            </a:pPr>
            <a:r>
              <a:rPr lang="en" sz="2100">
                <a:solidFill>
                  <a:srgbClr val="FF0000"/>
                </a:solidFill>
                <a:latin typeface="Proxima Nova"/>
                <a:ea typeface="Proxima Nova"/>
                <a:cs typeface="Proxima Nova"/>
                <a:sym typeface="Proxima Nova"/>
              </a:rPr>
              <a:t>Sel(</a:t>
            </a:r>
            <a:r>
              <a:rPr b="1" lang="en" sz="2100">
                <a:solidFill>
                  <a:srgbClr val="FF0000"/>
                </a:solidFill>
                <a:latin typeface="Proxima Nova"/>
                <a:ea typeface="Proxima Nova"/>
                <a:cs typeface="Proxima Nova"/>
                <a:sym typeface="Proxima Nova"/>
              </a:rPr>
              <a:t>a &lt;= 25</a:t>
            </a:r>
            <a:r>
              <a:rPr lang="en" sz="2100">
                <a:solidFill>
                  <a:srgbClr val="FF0000"/>
                </a:solidFill>
                <a:latin typeface="Proxima Nova"/>
                <a:ea typeface="Proxima Nova"/>
                <a:cs typeface="Proxima Nova"/>
                <a:sym typeface="Proxima Nova"/>
              </a:rPr>
              <a:t>) + Sel(</a:t>
            </a:r>
            <a:r>
              <a:rPr b="1" lang="en" sz="2100">
                <a:solidFill>
                  <a:srgbClr val="FF0000"/>
                </a:solidFill>
                <a:latin typeface="Proxima Nova"/>
                <a:ea typeface="Proxima Nova"/>
                <a:cs typeface="Proxima Nova"/>
                <a:sym typeface="Proxima Nova"/>
              </a:rPr>
              <a:t>b &lt;= 25</a:t>
            </a:r>
            <a:r>
              <a:rPr lang="en" sz="2100">
                <a:solidFill>
                  <a:srgbClr val="FF0000"/>
                </a:solidFill>
                <a:latin typeface="Proxima Nova"/>
                <a:ea typeface="Proxima Nova"/>
                <a:cs typeface="Proxima Nova"/>
                <a:sym typeface="Proxima Nova"/>
              </a:rPr>
              <a:t>) </a:t>
            </a:r>
            <a:endParaRPr sz="2100">
              <a:solidFill>
                <a:srgbClr val="FF0000"/>
              </a:solidFill>
              <a:latin typeface="Proxima Nova"/>
              <a:ea typeface="Proxima Nova"/>
              <a:cs typeface="Proxima Nova"/>
              <a:sym typeface="Proxima Nova"/>
            </a:endParaRPr>
          </a:p>
          <a:p>
            <a:pPr indent="0" lvl="0" marL="0" marR="0" rtl="0" algn="l">
              <a:lnSpc>
                <a:spcPct val="95000"/>
              </a:lnSpc>
              <a:spcBef>
                <a:spcPts val="0"/>
              </a:spcBef>
              <a:spcAft>
                <a:spcPts val="0"/>
              </a:spcAft>
              <a:buClr>
                <a:schemeClr val="dk1"/>
              </a:buClr>
              <a:buSzPts val="688"/>
              <a:buFont typeface="Arial"/>
              <a:buNone/>
            </a:pPr>
            <a:r>
              <a:rPr lang="en" sz="2100">
                <a:solidFill>
                  <a:srgbClr val="FF0000"/>
                </a:solidFill>
                <a:latin typeface="Proxima Nova"/>
                <a:ea typeface="Proxima Nova"/>
                <a:cs typeface="Proxima Nova"/>
                <a:sym typeface="Proxima Nova"/>
              </a:rPr>
              <a:t>- Sel(</a:t>
            </a:r>
            <a:r>
              <a:rPr b="1" lang="en" sz="2100">
                <a:solidFill>
                  <a:srgbClr val="FF0000"/>
                </a:solidFill>
                <a:latin typeface="Proxima Nova"/>
                <a:ea typeface="Proxima Nova"/>
                <a:cs typeface="Proxima Nova"/>
                <a:sym typeface="Proxima Nova"/>
              </a:rPr>
              <a:t>a &lt;= 25</a:t>
            </a:r>
            <a:r>
              <a:rPr lang="en" sz="2100">
                <a:solidFill>
                  <a:srgbClr val="FF0000"/>
                </a:solidFill>
                <a:latin typeface="Proxima Nova"/>
                <a:ea typeface="Proxima Nova"/>
                <a:cs typeface="Proxima Nova"/>
                <a:sym typeface="Proxima Nova"/>
              </a:rPr>
              <a:t>) * Sel(</a:t>
            </a:r>
            <a:r>
              <a:rPr b="1" lang="en" sz="2100">
                <a:solidFill>
                  <a:srgbClr val="FF0000"/>
                </a:solidFill>
                <a:latin typeface="Proxima Nova"/>
                <a:ea typeface="Proxima Nova"/>
                <a:cs typeface="Proxima Nova"/>
                <a:sym typeface="Proxima Nova"/>
              </a:rPr>
              <a:t>b &lt;= 25</a:t>
            </a:r>
            <a:r>
              <a:rPr lang="en" sz="2100">
                <a:solidFill>
                  <a:srgbClr val="FF0000"/>
                </a:solidFill>
                <a:latin typeface="Proxima Nova"/>
                <a:ea typeface="Proxima Nova"/>
                <a:cs typeface="Proxima Nova"/>
                <a:sym typeface="Proxima Nova"/>
              </a:rPr>
              <a:t>)</a:t>
            </a:r>
            <a:endParaRPr sz="2100">
              <a:solidFill>
                <a:srgbClr val="FF0000"/>
              </a:solidFill>
              <a:latin typeface="Proxima Nova"/>
              <a:ea typeface="Proxima Nova"/>
              <a:cs typeface="Proxima Nova"/>
              <a:sym typeface="Proxima Nova"/>
            </a:endParaRPr>
          </a:p>
          <a:p>
            <a:pPr indent="457200" lvl="0" marL="0" marR="0" rtl="0" algn="l">
              <a:lnSpc>
                <a:spcPct val="95000"/>
              </a:lnSpc>
              <a:spcBef>
                <a:spcPts val="0"/>
              </a:spcBef>
              <a:spcAft>
                <a:spcPts val="0"/>
              </a:spcAft>
              <a:buClr>
                <a:schemeClr val="dk1"/>
              </a:buClr>
              <a:buSzPts val="688"/>
              <a:buFont typeface="Arial"/>
              <a:buNone/>
            </a:pPr>
            <a:r>
              <a:rPr lang="en" sz="1600">
                <a:solidFill>
                  <a:srgbClr val="FF0000"/>
                </a:solidFill>
                <a:latin typeface="Proxima Nova"/>
                <a:ea typeface="Proxima Nova"/>
                <a:cs typeface="Proxima Nova"/>
                <a:sym typeface="Proxima Nova"/>
              </a:rPr>
              <a:t>= ½ + 24/99 - ½ * 24/99 </a:t>
            </a:r>
            <a:endParaRPr sz="1600">
              <a:solidFill>
                <a:srgbClr val="FF0000"/>
              </a:solidFill>
              <a:latin typeface="Proxima Nova"/>
              <a:ea typeface="Proxima Nova"/>
              <a:cs typeface="Proxima Nova"/>
              <a:sym typeface="Proxima Nova"/>
            </a:endParaRPr>
          </a:p>
          <a:p>
            <a:pPr indent="0" lvl="0" marL="457200" marR="0" rtl="0" algn="l">
              <a:lnSpc>
                <a:spcPct val="95000"/>
              </a:lnSpc>
              <a:spcBef>
                <a:spcPts val="0"/>
              </a:spcBef>
              <a:spcAft>
                <a:spcPts val="0"/>
              </a:spcAft>
              <a:buClr>
                <a:schemeClr val="dk1"/>
              </a:buClr>
              <a:buSzPts val="688"/>
              <a:buFont typeface="Arial"/>
              <a:buNone/>
            </a:pPr>
            <a:r>
              <a:rPr lang="en" sz="1600">
                <a:solidFill>
                  <a:srgbClr val="FF0000"/>
                </a:solidFill>
                <a:latin typeface="Proxima Nova"/>
                <a:ea typeface="Proxima Nova"/>
                <a:cs typeface="Proxima Nova"/>
                <a:sym typeface="Proxima Nova"/>
              </a:rPr>
              <a:t>= 0.62121...</a:t>
            </a:r>
            <a:endParaRPr sz="1600">
              <a:solidFill>
                <a:srgbClr val="FF0000"/>
              </a:solidFill>
              <a:latin typeface="Proxima Nova"/>
              <a:ea typeface="Proxima Nova"/>
              <a:cs typeface="Proxima Nova"/>
              <a:sym typeface="Proxima Nova"/>
            </a:endParaRPr>
          </a:p>
          <a:p>
            <a:pPr indent="0" lvl="0" marL="0" marR="0" rtl="0" algn="l">
              <a:lnSpc>
                <a:spcPct val="95000"/>
              </a:lnSpc>
              <a:spcBef>
                <a:spcPts val="0"/>
              </a:spcBef>
              <a:spcAft>
                <a:spcPts val="0"/>
              </a:spcAft>
              <a:buClr>
                <a:schemeClr val="dk1"/>
              </a:buClr>
              <a:buSzPts val="688"/>
              <a:buFont typeface="Arial"/>
              <a:buNone/>
            </a:pPr>
            <a:r>
              <a:rPr lang="en" sz="2100">
                <a:solidFill>
                  <a:srgbClr val="FF0000"/>
                </a:solidFill>
                <a:latin typeface="Proxima Nova"/>
                <a:ea typeface="Proxima Nova"/>
                <a:cs typeface="Proxima Nova"/>
                <a:sym typeface="Proxima Nova"/>
              </a:rPr>
              <a:t>0.62121... * (1000 tuples) = 621 tuples</a:t>
            </a:r>
            <a:endParaRPr sz="2100">
              <a:solidFill>
                <a:srgbClr val="FF0000"/>
              </a:solidFill>
              <a:latin typeface="Proxima Nova"/>
              <a:ea typeface="Proxima Nova"/>
              <a:cs typeface="Proxima Nova"/>
              <a:sym typeface="Proxima Nova"/>
            </a:endParaRPr>
          </a:p>
          <a:p>
            <a:pPr indent="-139700" lvl="0" marL="342900" marR="0" rtl="0" algn="l">
              <a:lnSpc>
                <a:spcPct val="80000"/>
              </a:lnSpc>
              <a:spcBef>
                <a:spcPts val="0"/>
              </a:spcBef>
              <a:spcAft>
                <a:spcPts val="0"/>
              </a:spcAft>
              <a:buClr>
                <a:schemeClr val="dk1"/>
              </a:buClr>
              <a:buSzPts val="2000"/>
              <a:buFont typeface="Arial"/>
              <a:buNone/>
            </a:pPr>
            <a:r>
              <a:t/>
            </a:r>
            <a:endParaRPr i="0" sz="2000" u="none" cap="none" strike="noStrike">
              <a:solidFill>
                <a:schemeClr val="dk1"/>
              </a:solidFill>
              <a:latin typeface="Proxima Nova"/>
              <a:ea typeface="Proxima Nova"/>
              <a:cs typeface="Proxima Nova"/>
              <a:sym typeface="Proxima Nova"/>
            </a:endParaRPr>
          </a:p>
        </p:txBody>
      </p:sp>
      <p:sp>
        <p:nvSpPr>
          <p:cNvPr id="429" name="Google Shape;429;p29"/>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Worksheet</a:t>
            </a:r>
            <a:endParaRPr b="0" i="0" sz="3000" u="none" cap="none" strike="noStrike">
              <a:solidFill>
                <a:srgbClr val="000000"/>
              </a:solidFill>
              <a:latin typeface="Proxima Nova"/>
              <a:ea typeface="Proxima Nova"/>
              <a:cs typeface="Proxima Nova"/>
              <a:sym typeface="Proxima Nova"/>
            </a:endParaRPr>
          </a:p>
        </p:txBody>
      </p:sp>
      <p:sp>
        <p:nvSpPr>
          <p:cNvPr id="430" name="Google Shape;430;p29"/>
          <p:cNvSpPr txBox="1"/>
          <p:nvPr/>
        </p:nvSpPr>
        <p:spPr>
          <a:xfrm>
            <a:off x="4723200" y="1123950"/>
            <a:ext cx="4212900" cy="36225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R(a, b, c) has 1000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a with 50 unique integer values, uniformly distributed in the range [1, 50]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b with 100 unique float values, uniformly distributed in the range [1, 100]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no index on c</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columns are independent</a:t>
            </a:r>
            <a:endParaRPr b="0" i="0" sz="21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Selectivity Estimation</a:t>
            </a:r>
            <a:endParaRPr>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0"/>
          <p:cNvSpPr txBox="1"/>
          <p:nvPr>
            <p:ph idx="1" type="body"/>
          </p:nvPr>
        </p:nvSpPr>
        <p:spPr>
          <a:xfrm>
            <a:off x="457200" y="1200150"/>
            <a:ext cx="4570500" cy="3394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3200"/>
              <a:buNone/>
            </a:pPr>
            <a:r>
              <a:rPr lang="en" sz="2400">
                <a:latin typeface="Proxima Nova"/>
                <a:ea typeface="Proxima Nova"/>
                <a:cs typeface="Proxima Nova"/>
                <a:sym typeface="Proxima Nova"/>
              </a:rPr>
              <a:t>How many tuples are selected by the following query?</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ts val="3200"/>
              <a:buNone/>
            </a:pPr>
            <a:r>
              <a:rPr lang="en" sz="2400">
                <a:latin typeface="Courier New"/>
                <a:ea typeface="Courier New"/>
                <a:cs typeface="Courier New"/>
                <a:sym typeface="Courier New"/>
              </a:rPr>
              <a:t>SELECT * FROM R</a:t>
            </a:r>
            <a:endParaRPr sz="2400">
              <a:latin typeface="Courier New"/>
              <a:ea typeface="Courier New"/>
              <a:cs typeface="Courier New"/>
              <a:sym typeface="Courier New"/>
            </a:endParaRPr>
          </a:p>
          <a:p>
            <a:pPr indent="457200" lvl="0" marL="0" rtl="0" algn="l">
              <a:lnSpc>
                <a:spcPct val="115000"/>
              </a:lnSpc>
              <a:spcBef>
                <a:spcPts val="1200"/>
              </a:spcBef>
              <a:spcAft>
                <a:spcPts val="0"/>
              </a:spcAft>
              <a:buSzPts val="3200"/>
              <a:buNone/>
            </a:pPr>
            <a:r>
              <a:rPr lang="en" sz="2400">
                <a:latin typeface="Courier New"/>
                <a:ea typeface="Courier New"/>
                <a:cs typeface="Courier New"/>
                <a:sym typeface="Courier New"/>
              </a:rPr>
              <a:t>WHERE a = c;</a:t>
            </a:r>
            <a:endParaRPr sz="2400">
              <a:solidFill>
                <a:srgbClr val="FF0000"/>
              </a:solidFill>
              <a:latin typeface="Proxima Nova"/>
              <a:ea typeface="Proxima Nova"/>
              <a:cs typeface="Proxima Nova"/>
              <a:sym typeface="Proxima Nova"/>
            </a:endParaRPr>
          </a:p>
          <a:p>
            <a:pPr indent="0" lvl="0" marL="0" marR="0" rtl="0" algn="l">
              <a:lnSpc>
                <a:spcPct val="115000"/>
              </a:lnSpc>
              <a:spcBef>
                <a:spcPts val="1200"/>
              </a:spcBef>
              <a:spcAft>
                <a:spcPts val="0"/>
              </a:spcAft>
              <a:buClr>
                <a:schemeClr val="dk1"/>
              </a:buClr>
              <a:buSzPts val="1100"/>
              <a:buFont typeface="Arial"/>
              <a:buNone/>
            </a:pPr>
            <a:r>
              <a:t/>
            </a:r>
            <a:endParaRPr sz="2400">
              <a:solidFill>
                <a:srgbClr val="FF0000"/>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t/>
            </a:r>
            <a:endParaRPr i="0" sz="3200" u="none" cap="none" strike="noStrike">
              <a:solidFill>
                <a:schemeClr val="dk1"/>
              </a:solidFill>
              <a:latin typeface="Proxima Nova"/>
              <a:ea typeface="Proxima Nova"/>
              <a:cs typeface="Proxima Nova"/>
              <a:sym typeface="Proxima Nova"/>
            </a:endParaRPr>
          </a:p>
        </p:txBody>
      </p:sp>
      <p:sp>
        <p:nvSpPr>
          <p:cNvPr id="437" name="Google Shape;437;p30"/>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Worksheet</a:t>
            </a:r>
            <a:endParaRPr b="0" i="0" sz="3000" u="none" cap="none" strike="noStrike">
              <a:solidFill>
                <a:srgbClr val="000000"/>
              </a:solidFill>
              <a:latin typeface="Proxima Nova"/>
              <a:ea typeface="Proxima Nova"/>
              <a:cs typeface="Proxima Nova"/>
              <a:sym typeface="Proxima Nova"/>
            </a:endParaRPr>
          </a:p>
        </p:txBody>
      </p:sp>
      <p:sp>
        <p:nvSpPr>
          <p:cNvPr id="438" name="Google Shape;438;p30"/>
          <p:cNvSpPr txBox="1"/>
          <p:nvPr/>
        </p:nvSpPr>
        <p:spPr>
          <a:xfrm>
            <a:off x="4723200" y="1123950"/>
            <a:ext cx="4212900" cy="36225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R(a, b, c) has 1000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a with 50 unique integer values, uniformly distributed in the range [1, 50]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b with 100 unique float values, uniformly distributed in the range [1, 100]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no index on c</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columns are independent</a:t>
            </a:r>
            <a:endParaRPr b="0" i="0" sz="21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1"/>
          <p:cNvSpPr txBox="1"/>
          <p:nvPr>
            <p:ph idx="1" type="body"/>
          </p:nvPr>
        </p:nvSpPr>
        <p:spPr>
          <a:xfrm>
            <a:off x="457200" y="1200150"/>
            <a:ext cx="4570500" cy="33945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44144"/>
              <a:buNone/>
            </a:pPr>
            <a:r>
              <a:rPr lang="en" sz="2400">
                <a:latin typeface="Proxima Nova"/>
                <a:ea typeface="Proxima Nova"/>
                <a:cs typeface="Proxima Nova"/>
                <a:sym typeface="Proxima Nova"/>
              </a:rPr>
              <a:t>How many tuples are selected by the following query?</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ct val="144144"/>
              <a:buNone/>
            </a:pPr>
            <a:r>
              <a:rPr lang="en" sz="2400">
                <a:latin typeface="Courier New"/>
                <a:ea typeface="Courier New"/>
                <a:cs typeface="Courier New"/>
                <a:sym typeface="Courier New"/>
              </a:rPr>
              <a:t>SELECT * FROM R</a:t>
            </a:r>
            <a:endParaRPr sz="2400">
              <a:latin typeface="Courier New"/>
              <a:ea typeface="Courier New"/>
              <a:cs typeface="Courier New"/>
              <a:sym typeface="Courier New"/>
            </a:endParaRPr>
          </a:p>
          <a:p>
            <a:pPr indent="457200" lvl="0" marL="0" rtl="0" algn="l">
              <a:lnSpc>
                <a:spcPct val="115000"/>
              </a:lnSpc>
              <a:spcBef>
                <a:spcPts val="1200"/>
              </a:spcBef>
              <a:spcAft>
                <a:spcPts val="0"/>
              </a:spcAft>
              <a:buSzPct val="144144"/>
              <a:buNone/>
            </a:pPr>
            <a:r>
              <a:rPr lang="en" sz="2400">
                <a:latin typeface="Courier New"/>
                <a:ea typeface="Courier New"/>
                <a:cs typeface="Courier New"/>
                <a:sym typeface="Courier New"/>
              </a:rPr>
              <a:t>WHERE a = c;</a:t>
            </a:r>
            <a:endParaRPr sz="2400">
              <a:solidFill>
                <a:srgbClr val="FF0000"/>
              </a:solidFill>
              <a:latin typeface="Proxima Nova"/>
              <a:ea typeface="Proxima Nova"/>
              <a:cs typeface="Proxima Nova"/>
              <a:sym typeface="Proxima Nova"/>
            </a:endParaRPr>
          </a:p>
          <a:p>
            <a:pPr indent="0" lvl="0" marL="0" marR="0" rtl="0" algn="l">
              <a:lnSpc>
                <a:spcPct val="115000"/>
              </a:lnSpc>
              <a:spcBef>
                <a:spcPts val="1200"/>
              </a:spcBef>
              <a:spcAft>
                <a:spcPts val="0"/>
              </a:spcAft>
              <a:buClr>
                <a:schemeClr val="dk1"/>
              </a:buClr>
              <a:buSzPct val="45833"/>
              <a:buFont typeface="Arial"/>
              <a:buNone/>
            </a:pPr>
            <a:r>
              <a:t/>
            </a:r>
            <a:endParaRPr sz="2400">
              <a:solidFill>
                <a:srgbClr val="FF0000"/>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ct val="45833"/>
              <a:buFont typeface="Arial"/>
              <a:buNone/>
            </a:pPr>
            <a:r>
              <a:rPr lang="en" sz="2400">
                <a:solidFill>
                  <a:srgbClr val="FF0000"/>
                </a:solidFill>
                <a:latin typeface="Proxima Nova"/>
                <a:ea typeface="Proxima Nova"/>
                <a:cs typeface="Proxima Nova"/>
                <a:sym typeface="Proxima Nova"/>
              </a:rPr>
              <a:t>no information about </a:t>
            </a:r>
            <a:r>
              <a:rPr b="1" lang="en" sz="2400">
                <a:solidFill>
                  <a:srgbClr val="FF0000"/>
                </a:solidFill>
                <a:latin typeface="Proxima Nova"/>
                <a:ea typeface="Proxima Nova"/>
                <a:cs typeface="Proxima Nova"/>
                <a:sym typeface="Proxima Nova"/>
              </a:rPr>
              <a:t>c</a:t>
            </a:r>
            <a:endParaRPr b="1" sz="2400">
              <a:solidFill>
                <a:srgbClr val="FF0000"/>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ct val="45833"/>
              <a:buFont typeface="Arial"/>
              <a:buNone/>
            </a:pPr>
            <a:r>
              <a:rPr lang="en" sz="2400">
                <a:solidFill>
                  <a:srgbClr val="FF0000"/>
                </a:solidFill>
                <a:latin typeface="Proxima Nova"/>
                <a:ea typeface="Proxima Nova"/>
                <a:cs typeface="Proxima Nova"/>
                <a:sym typeface="Proxima Nova"/>
              </a:rPr>
              <a:t>1/50 * (1000 tuples) = 20 tuples</a:t>
            </a:r>
            <a:endParaRPr sz="2400">
              <a:solidFill>
                <a:srgbClr val="FF0000"/>
              </a:solidFill>
              <a:latin typeface="Proxima Nova"/>
              <a:ea typeface="Proxima Nova"/>
              <a:cs typeface="Proxima Nova"/>
              <a:sym typeface="Proxima Nova"/>
            </a:endParaRPr>
          </a:p>
          <a:p>
            <a:pPr indent="-139700" lvl="0" marL="342900" marR="0" rtl="0" algn="l">
              <a:lnSpc>
                <a:spcPct val="100000"/>
              </a:lnSpc>
              <a:spcBef>
                <a:spcPts val="0"/>
              </a:spcBef>
              <a:spcAft>
                <a:spcPts val="0"/>
              </a:spcAft>
              <a:buClr>
                <a:schemeClr val="dk1"/>
              </a:buClr>
              <a:buSzPct val="100000"/>
              <a:buFont typeface="Arial"/>
              <a:buNone/>
            </a:pPr>
            <a:r>
              <a:t/>
            </a:r>
            <a:endParaRPr i="0" sz="3200" u="none" cap="none" strike="noStrike">
              <a:solidFill>
                <a:schemeClr val="dk1"/>
              </a:solidFill>
              <a:latin typeface="Proxima Nova"/>
              <a:ea typeface="Proxima Nova"/>
              <a:cs typeface="Proxima Nova"/>
              <a:sym typeface="Proxima Nova"/>
            </a:endParaRPr>
          </a:p>
        </p:txBody>
      </p:sp>
      <p:sp>
        <p:nvSpPr>
          <p:cNvPr id="445" name="Google Shape;445;p31"/>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Worksheet</a:t>
            </a:r>
            <a:endParaRPr b="0" i="0" sz="3000" u="none" cap="none" strike="noStrike">
              <a:solidFill>
                <a:srgbClr val="000000"/>
              </a:solidFill>
              <a:latin typeface="Proxima Nova"/>
              <a:ea typeface="Proxima Nova"/>
              <a:cs typeface="Proxima Nova"/>
              <a:sym typeface="Proxima Nova"/>
            </a:endParaRPr>
          </a:p>
        </p:txBody>
      </p:sp>
      <p:sp>
        <p:nvSpPr>
          <p:cNvPr id="446" name="Google Shape;446;p31"/>
          <p:cNvSpPr txBox="1"/>
          <p:nvPr/>
        </p:nvSpPr>
        <p:spPr>
          <a:xfrm>
            <a:off x="4723200" y="1123950"/>
            <a:ext cx="4212900" cy="36225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R(a, b, c) has 1000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a with 50 unique integer values, uniformly distributed in the range [1, 50]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b with 100 unique float values, uniformly distributed in the range [1, 100]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no index on c</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columns are independent</a:t>
            </a:r>
            <a:endParaRPr b="0" i="0" sz="21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2"/>
          <p:cNvSpPr txBox="1"/>
          <p:nvPr>
            <p:ph idx="1" type="body"/>
          </p:nvPr>
        </p:nvSpPr>
        <p:spPr>
          <a:xfrm>
            <a:off x="457200" y="1200150"/>
            <a:ext cx="4349400" cy="33945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3200"/>
              <a:buNone/>
            </a:pPr>
            <a:r>
              <a:rPr lang="en" sz="2400">
                <a:latin typeface="Proxima Nova"/>
                <a:ea typeface="Proxima Nova"/>
                <a:cs typeface="Proxima Nova"/>
                <a:sym typeface="Proxima Nova"/>
              </a:rPr>
              <a:t>How many tuples are selected by the following query?</a:t>
            </a:r>
            <a:endParaRPr sz="2400">
              <a:latin typeface="Proxima Nova"/>
              <a:ea typeface="Proxima Nova"/>
              <a:cs typeface="Proxima Nova"/>
              <a:sym typeface="Proxima Nova"/>
            </a:endParaRPr>
          </a:p>
          <a:p>
            <a:pPr indent="0" lvl="0" marL="0" rtl="0" algn="l">
              <a:lnSpc>
                <a:spcPct val="115000"/>
              </a:lnSpc>
              <a:spcBef>
                <a:spcPts val="1200"/>
              </a:spcBef>
              <a:spcAft>
                <a:spcPts val="0"/>
              </a:spcAft>
              <a:buSzPts val="3200"/>
              <a:buNone/>
            </a:pPr>
            <a:r>
              <a:rPr lang="en" sz="2400">
                <a:latin typeface="Courier New"/>
                <a:ea typeface="Courier New"/>
                <a:cs typeface="Courier New"/>
                <a:sym typeface="Courier New"/>
              </a:rPr>
              <a:t>SELECT * FROM R,S</a:t>
            </a:r>
            <a:endParaRPr sz="2400">
              <a:latin typeface="Courier New"/>
              <a:ea typeface="Courier New"/>
              <a:cs typeface="Courier New"/>
              <a:sym typeface="Courier New"/>
            </a:endParaRPr>
          </a:p>
          <a:p>
            <a:pPr indent="457200" lvl="0" marL="0" rtl="0" algn="l">
              <a:lnSpc>
                <a:spcPct val="115000"/>
              </a:lnSpc>
              <a:spcBef>
                <a:spcPts val="1200"/>
              </a:spcBef>
              <a:spcAft>
                <a:spcPts val="0"/>
              </a:spcAft>
              <a:buSzPts val="3200"/>
              <a:buNone/>
            </a:pPr>
            <a:r>
              <a:rPr lang="en" sz="2400">
                <a:latin typeface="Courier New"/>
                <a:ea typeface="Courier New"/>
                <a:cs typeface="Courier New"/>
                <a:sym typeface="Courier New"/>
              </a:rPr>
              <a:t>WHERE R.a = S.a;</a:t>
            </a:r>
            <a:endParaRPr sz="2400">
              <a:latin typeface="Courier New"/>
              <a:ea typeface="Courier New"/>
              <a:cs typeface="Courier New"/>
              <a:sym typeface="Courier New"/>
            </a:endParaRPr>
          </a:p>
          <a:p>
            <a:pPr indent="0" lvl="0" marL="0" rtl="0" algn="l">
              <a:lnSpc>
                <a:spcPct val="115000"/>
              </a:lnSpc>
              <a:spcBef>
                <a:spcPts val="1200"/>
              </a:spcBef>
              <a:spcAft>
                <a:spcPts val="0"/>
              </a:spcAft>
              <a:buSzPts val="3200"/>
              <a:buNone/>
            </a:pPr>
            <a:r>
              <a:t/>
            </a:r>
            <a:endParaRPr sz="2400">
              <a:solidFill>
                <a:srgbClr val="FF0000"/>
              </a:solidFill>
              <a:latin typeface="Proxima Nova"/>
              <a:ea typeface="Proxima Nova"/>
              <a:cs typeface="Proxima Nova"/>
              <a:sym typeface="Proxima Nova"/>
            </a:endParaRPr>
          </a:p>
          <a:p>
            <a:pPr indent="0" lvl="0" marL="0" marR="0" rtl="0" algn="l">
              <a:lnSpc>
                <a:spcPct val="115000"/>
              </a:lnSpc>
              <a:spcBef>
                <a:spcPts val="1200"/>
              </a:spcBef>
              <a:spcAft>
                <a:spcPts val="0"/>
              </a:spcAft>
              <a:buClr>
                <a:schemeClr val="dk1"/>
              </a:buClr>
              <a:buSzPts val="1100"/>
              <a:buFont typeface="Arial"/>
              <a:buNone/>
            </a:pPr>
            <a:r>
              <a:t/>
            </a:r>
            <a:endParaRPr i="0" sz="3200" u="none" cap="none" strike="noStrike">
              <a:solidFill>
                <a:schemeClr val="dk1"/>
              </a:solidFill>
              <a:latin typeface="Proxima Nova"/>
              <a:ea typeface="Proxima Nova"/>
              <a:cs typeface="Proxima Nova"/>
              <a:sym typeface="Proxima Nova"/>
            </a:endParaRPr>
          </a:p>
          <a:p>
            <a:pPr indent="-139700" lvl="0" marL="342900" marR="0" rtl="0" algn="l">
              <a:lnSpc>
                <a:spcPct val="100000"/>
              </a:lnSpc>
              <a:spcBef>
                <a:spcPts val="0"/>
              </a:spcBef>
              <a:spcAft>
                <a:spcPts val="0"/>
              </a:spcAft>
              <a:buClr>
                <a:schemeClr val="dk1"/>
              </a:buClr>
              <a:buSzPts val="3200"/>
              <a:buFont typeface="Arial"/>
              <a:buNone/>
            </a:pPr>
            <a:r>
              <a:t/>
            </a:r>
            <a:endParaRPr i="0" sz="3200" u="none" cap="none" strike="noStrike">
              <a:solidFill>
                <a:schemeClr val="dk1"/>
              </a:solidFill>
              <a:latin typeface="Proxima Nova"/>
              <a:ea typeface="Proxima Nova"/>
              <a:cs typeface="Proxima Nova"/>
              <a:sym typeface="Proxima Nova"/>
            </a:endParaRPr>
          </a:p>
        </p:txBody>
      </p:sp>
      <p:sp>
        <p:nvSpPr>
          <p:cNvPr id="453" name="Google Shape;453;p32"/>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Worksheet</a:t>
            </a:r>
            <a:endParaRPr b="0" i="0" sz="3000" u="none" cap="none" strike="noStrike">
              <a:solidFill>
                <a:srgbClr val="000000"/>
              </a:solidFill>
              <a:latin typeface="Proxima Nova"/>
              <a:ea typeface="Proxima Nova"/>
              <a:cs typeface="Proxima Nova"/>
              <a:sym typeface="Proxima Nova"/>
            </a:endParaRPr>
          </a:p>
        </p:txBody>
      </p:sp>
      <p:sp>
        <p:nvSpPr>
          <p:cNvPr id="454" name="Google Shape;454;p32"/>
          <p:cNvSpPr txBox="1"/>
          <p:nvPr/>
        </p:nvSpPr>
        <p:spPr>
          <a:xfrm>
            <a:off x="4723200" y="1123950"/>
            <a:ext cx="4212900" cy="36225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R(a, b, c) has 1000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R.a with 50 unique integer values, uniformly distributed in the range [1, 50]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S(a) has 500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S.a with 25 unique integer values, uniformly distributed in the range [1, 25]</a:t>
            </a:r>
            <a:endParaRPr b="0" i="0" sz="21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3"/>
          <p:cNvSpPr txBox="1"/>
          <p:nvPr>
            <p:ph idx="1" type="body"/>
          </p:nvPr>
        </p:nvSpPr>
        <p:spPr>
          <a:xfrm>
            <a:off x="457200" y="1200150"/>
            <a:ext cx="7120800" cy="33945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70575"/>
              <a:buNone/>
            </a:pPr>
            <a:r>
              <a:rPr lang="en" sz="7504">
                <a:latin typeface="Proxima Nova"/>
                <a:ea typeface="Proxima Nova"/>
                <a:cs typeface="Proxima Nova"/>
                <a:sym typeface="Proxima Nova"/>
              </a:rPr>
              <a:t>How many tuples are selected </a:t>
            </a:r>
            <a:endParaRPr sz="7504">
              <a:latin typeface="Proxima Nova"/>
              <a:ea typeface="Proxima Nova"/>
              <a:cs typeface="Proxima Nova"/>
              <a:sym typeface="Proxima Nova"/>
            </a:endParaRPr>
          </a:p>
          <a:p>
            <a:pPr indent="0" lvl="0" marL="0" rtl="0" algn="l">
              <a:lnSpc>
                <a:spcPct val="115000"/>
              </a:lnSpc>
              <a:spcBef>
                <a:spcPts val="1200"/>
              </a:spcBef>
              <a:spcAft>
                <a:spcPts val="0"/>
              </a:spcAft>
              <a:buSzPct val="170575"/>
              <a:buNone/>
            </a:pPr>
            <a:r>
              <a:rPr lang="en" sz="7504">
                <a:latin typeface="Proxima Nova"/>
                <a:ea typeface="Proxima Nova"/>
                <a:cs typeface="Proxima Nova"/>
                <a:sym typeface="Proxima Nova"/>
              </a:rPr>
              <a:t>by the following query?</a:t>
            </a:r>
            <a:endParaRPr sz="7504">
              <a:latin typeface="Proxima Nova"/>
              <a:ea typeface="Proxima Nova"/>
              <a:cs typeface="Proxima Nova"/>
              <a:sym typeface="Proxima Nova"/>
            </a:endParaRPr>
          </a:p>
          <a:p>
            <a:pPr indent="0" lvl="0" marL="0" rtl="0" algn="l">
              <a:lnSpc>
                <a:spcPct val="115000"/>
              </a:lnSpc>
              <a:spcBef>
                <a:spcPts val="1200"/>
              </a:spcBef>
              <a:spcAft>
                <a:spcPts val="0"/>
              </a:spcAft>
              <a:buSzPct val="170575"/>
              <a:buNone/>
            </a:pPr>
            <a:r>
              <a:rPr lang="en" sz="7504">
                <a:latin typeface="Courier New"/>
                <a:ea typeface="Courier New"/>
                <a:cs typeface="Courier New"/>
                <a:sym typeface="Courier New"/>
              </a:rPr>
              <a:t>SELECT * FROM R,S</a:t>
            </a:r>
            <a:endParaRPr sz="7504">
              <a:latin typeface="Courier New"/>
              <a:ea typeface="Courier New"/>
              <a:cs typeface="Courier New"/>
              <a:sym typeface="Courier New"/>
            </a:endParaRPr>
          </a:p>
          <a:p>
            <a:pPr indent="457200" lvl="0" marL="0" rtl="0" algn="l">
              <a:lnSpc>
                <a:spcPct val="115000"/>
              </a:lnSpc>
              <a:spcBef>
                <a:spcPts val="1200"/>
              </a:spcBef>
              <a:spcAft>
                <a:spcPts val="0"/>
              </a:spcAft>
              <a:buSzPct val="170575"/>
              <a:buNone/>
            </a:pPr>
            <a:r>
              <a:rPr lang="en" sz="7504">
                <a:latin typeface="Courier New"/>
                <a:ea typeface="Courier New"/>
                <a:cs typeface="Courier New"/>
                <a:sym typeface="Courier New"/>
              </a:rPr>
              <a:t>WHERE R.a = S.a;</a:t>
            </a:r>
            <a:endParaRPr sz="7504">
              <a:latin typeface="Courier New"/>
              <a:ea typeface="Courier New"/>
              <a:cs typeface="Courier New"/>
              <a:sym typeface="Courier New"/>
            </a:endParaRPr>
          </a:p>
          <a:p>
            <a:pPr indent="-139700" lvl="0" marL="342900" rtl="0" algn="l">
              <a:lnSpc>
                <a:spcPct val="115000"/>
              </a:lnSpc>
              <a:spcBef>
                <a:spcPts val="1200"/>
              </a:spcBef>
              <a:spcAft>
                <a:spcPts val="0"/>
              </a:spcAft>
              <a:buSzPct val="170575"/>
              <a:buNone/>
            </a:pPr>
            <a:r>
              <a:t/>
            </a:r>
            <a:endParaRPr sz="7504">
              <a:solidFill>
                <a:srgbClr val="FF0000"/>
              </a:solidFill>
              <a:latin typeface="Proxima Nova"/>
              <a:ea typeface="Proxima Nova"/>
              <a:cs typeface="Proxima Nova"/>
              <a:sym typeface="Proxima Nova"/>
            </a:endParaRPr>
          </a:p>
          <a:p>
            <a:pPr indent="-139700" lvl="0" marL="342900" rtl="0" algn="l">
              <a:lnSpc>
                <a:spcPct val="115000"/>
              </a:lnSpc>
              <a:spcBef>
                <a:spcPts val="1200"/>
              </a:spcBef>
              <a:spcAft>
                <a:spcPts val="0"/>
              </a:spcAft>
              <a:buSzPct val="170575"/>
              <a:buNone/>
            </a:pPr>
            <a:r>
              <a:rPr lang="en" sz="7504">
                <a:solidFill>
                  <a:srgbClr val="FF0000"/>
                </a:solidFill>
                <a:latin typeface="Proxima Nova"/>
                <a:ea typeface="Proxima Nova"/>
                <a:cs typeface="Proxima Nova"/>
                <a:sym typeface="Proxima Nova"/>
              </a:rPr>
              <a:t>Sel(</a:t>
            </a:r>
            <a:r>
              <a:rPr b="1" lang="en" sz="7504">
                <a:solidFill>
                  <a:srgbClr val="FF0000"/>
                </a:solidFill>
                <a:latin typeface="Proxima Nova"/>
                <a:ea typeface="Proxima Nova"/>
                <a:cs typeface="Proxima Nova"/>
                <a:sym typeface="Proxima Nova"/>
              </a:rPr>
              <a:t>R.a = S.a</a:t>
            </a:r>
            <a:r>
              <a:rPr lang="en" sz="7504">
                <a:solidFill>
                  <a:srgbClr val="FF0000"/>
                </a:solidFill>
                <a:latin typeface="Proxima Nova"/>
                <a:ea typeface="Proxima Nova"/>
                <a:cs typeface="Proxima Nova"/>
                <a:sym typeface="Proxima Nova"/>
              </a:rPr>
              <a:t>)</a:t>
            </a:r>
            <a:endParaRPr sz="7504">
              <a:solidFill>
                <a:srgbClr val="FF0000"/>
              </a:solidFill>
              <a:latin typeface="Proxima Nova"/>
              <a:ea typeface="Proxima Nova"/>
              <a:cs typeface="Proxima Nova"/>
              <a:sym typeface="Proxima Nova"/>
            </a:endParaRPr>
          </a:p>
          <a:p>
            <a:pPr indent="114300" lvl="0" marL="342900" rtl="0" algn="l">
              <a:lnSpc>
                <a:spcPct val="115000"/>
              </a:lnSpc>
              <a:spcBef>
                <a:spcPts val="1200"/>
              </a:spcBef>
              <a:spcAft>
                <a:spcPts val="0"/>
              </a:spcAft>
              <a:buClr>
                <a:schemeClr val="dk1"/>
              </a:buClr>
              <a:buSzPts val="275"/>
              <a:buFont typeface="Arial"/>
              <a:buNone/>
            </a:pPr>
            <a:r>
              <a:rPr lang="en" sz="7504">
                <a:solidFill>
                  <a:srgbClr val="FF0000"/>
                </a:solidFill>
                <a:latin typeface="Proxima Nova"/>
                <a:ea typeface="Proxima Nova"/>
                <a:cs typeface="Proxima Nova"/>
                <a:sym typeface="Proxima Nova"/>
              </a:rPr>
              <a:t>= 1/MAX(50, 25) = 1/50</a:t>
            </a:r>
            <a:endParaRPr sz="7504">
              <a:solidFill>
                <a:srgbClr val="FF0000"/>
              </a:solidFill>
              <a:latin typeface="Proxima Nova"/>
              <a:ea typeface="Proxima Nova"/>
              <a:cs typeface="Proxima Nova"/>
              <a:sym typeface="Proxima Nova"/>
            </a:endParaRPr>
          </a:p>
          <a:p>
            <a:pPr indent="-139700" lvl="0" marL="342900" rtl="0" algn="l">
              <a:lnSpc>
                <a:spcPct val="115000"/>
              </a:lnSpc>
              <a:spcBef>
                <a:spcPts val="1200"/>
              </a:spcBef>
              <a:spcAft>
                <a:spcPts val="0"/>
              </a:spcAft>
              <a:buSzPct val="170575"/>
              <a:buNone/>
            </a:pPr>
            <a:r>
              <a:rPr lang="en" sz="7504">
                <a:solidFill>
                  <a:srgbClr val="FF0000"/>
                </a:solidFill>
                <a:latin typeface="Proxima Nova"/>
                <a:ea typeface="Proxima Nova"/>
                <a:cs typeface="Proxima Nova"/>
                <a:sym typeface="Proxima Nova"/>
              </a:rPr>
              <a:t>1/50 * (1000 tuples * 500 tuples) = 10,000 tuples</a:t>
            </a:r>
            <a:endParaRPr sz="7504">
              <a:solidFill>
                <a:srgbClr val="FF0000"/>
              </a:solidFill>
              <a:latin typeface="Proxima Nova"/>
              <a:ea typeface="Proxima Nova"/>
              <a:cs typeface="Proxima Nova"/>
              <a:sym typeface="Proxima Nova"/>
            </a:endParaRPr>
          </a:p>
          <a:p>
            <a:pPr indent="0" lvl="0" marL="0" marR="0" rtl="0" algn="l">
              <a:lnSpc>
                <a:spcPct val="115000"/>
              </a:lnSpc>
              <a:spcBef>
                <a:spcPts val="1200"/>
              </a:spcBef>
              <a:spcAft>
                <a:spcPts val="0"/>
              </a:spcAft>
              <a:buClr>
                <a:schemeClr val="dk1"/>
              </a:buClr>
              <a:buSzPct val="34375"/>
              <a:buFont typeface="Arial"/>
              <a:buNone/>
            </a:pPr>
            <a:r>
              <a:t/>
            </a:r>
            <a:endParaRPr i="0" sz="3200" u="none" cap="none" strike="noStrike">
              <a:solidFill>
                <a:schemeClr val="dk1"/>
              </a:solidFill>
              <a:latin typeface="Proxima Nova"/>
              <a:ea typeface="Proxima Nova"/>
              <a:cs typeface="Proxima Nova"/>
              <a:sym typeface="Proxima Nova"/>
            </a:endParaRPr>
          </a:p>
          <a:p>
            <a:pPr indent="-139700" lvl="0" marL="342900" marR="0" rtl="0" algn="l">
              <a:lnSpc>
                <a:spcPct val="100000"/>
              </a:lnSpc>
              <a:spcBef>
                <a:spcPts val="0"/>
              </a:spcBef>
              <a:spcAft>
                <a:spcPts val="0"/>
              </a:spcAft>
              <a:buClr>
                <a:schemeClr val="dk1"/>
              </a:buClr>
              <a:buSzPct val="100000"/>
              <a:buFont typeface="Arial"/>
              <a:buNone/>
            </a:pPr>
            <a:r>
              <a:t/>
            </a:r>
            <a:endParaRPr i="0" sz="3200" u="none" cap="none" strike="noStrike">
              <a:solidFill>
                <a:schemeClr val="dk1"/>
              </a:solidFill>
              <a:latin typeface="Proxima Nova"/>
              <a:ea typeface="Proxima Nova"/>
              <a:cs typeface="Proxima Nova"/>
              <a:sym typeface="Proxima Nova"/>
            </a:endParaRPr>
          </a:p>
        </p:txBody>
      </p:sp>
      <p:sp>
        <p:nvSpPr>
          <p:cNvPr id="461" name="Google Shape;461;p33"/>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Worksheet</a:t>
            </a:r>
            <a:endParaRPr b="0" i="0" sz="3000" u="none" cap="none" strike="noStrike">
              <a:solidFill>
                <a:srgbClr val="000000"/>
              </a:solidFill>
              <a:latin typeface="Proxima Nova"/>
              <a:ea typeface="Proxima Nova"/>
              <a:cs typeface="Proxima Nova"/>
              <a:sym typeface="Proxima Nova"/>
            </a:endParaRPr>
          </a:p>
        </p:txBody>
      </p:sp>
      <p:sp>
        <p:nvSpPr>
          <p:cNvPr id="462" name="Google Shape;462;p33"/>
          <p:cNvSpPr txBox="1"/>
          <p:nvPr/>
        </p:nvSpPr>
        <p:spPr>
          <a:xfrm>
            <a:off x="4723200" y="1123950"/>
            <a:ext cx="4212900" cy="36225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R(a, b, c) has 1000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R.a with 50 unique integer values, uniformly distributed in the range [1, 50]</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S(a) has 500 tuples</a:t>
            </a:r>
            <a:endParaRPr b="0" i="0" sz="2100" u="none" cap="none" strike="noStrike">
              <a:solidFill>
                <a:schemeClr val="dk1"/>
              </a:solidFill>
              <a:latin typeface="Proxima Nova"/>
              <a:ea typeface="Proxima Nova"/>
              <a:cs typeface="Proxima Nova"/>
              <a:sym typeface="Proxima Nova"/>
            </a:endParaRPr>
          </a:p>
          <a:p>
            <a:pPr indent="-361950" lvl="0" marL="457200" marR="0" rtl="0" algn="l">
              <a:lnSpc>
                <a:spcPct val="115000"/>
              </a:lnSpc>
              <a:spcBef>
                <a:spcPts val="0"/>
              </a:spcBef>
              <a:spcAft>
                <a:spcPts val="0"/>
              </a:spcAft>
              <a:buClr>
                <a:schemeClr val="dk1"/>
              </a:buClr>
              <a:buSzPts val="2100"/>
              <a:buFont typeface="Proxima Nova"/>
              <a:buChar char="•"/>
            </a:pPr>
            <a:r>
              <a:rPr b="0" i="0" lang="en" sz="2100" u="none" cap="none" strike="noStrike">
                <a:solidFill>
                  <a:schemeClr val="dk1"/>
                </a:solidFill>
                <a:latin typeface="Proxima Nova"/>
                <a:ea typeface="Proxima Nova"/>
                <a:cs typeface="Proxima Nova"/>
                <a:sym typeface="Proxima Nova"/>
              </a:rPr>
              <a:t>index on S.a with 25 unique integer values, uniformly distributed in the range [1, 25]</a:t>
            </a:r>
            <a:endParaRPr b="0" i="0" sz="21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Query Optimization</a:t>
            </a:r>
            <a:endParaRPr>
              <a:latin typeface="Proxima Nova"/>
              <a:ea typeface="Proxima Nova"/>
              <a:cs typeface="Proxima Nova"/>
              <a:sym typeface="Proxima Nov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Iterators</a:t>
            </a:r>
            <a:endParaRPr sz="3000"/>
          </a:p>
        </p:txBody>
      </p:sp>
      <p:sp>
        <p:nvSpPr>
          <p:cNvPr id="473" name="Google Shape;473;p35"/>
          <p:cNvSpPr txBox="1"/>
          <p:nvPr>
            <p:ph idx="1" type="body"/>
          </p:nvPr>
        </p:nvSpPr>
        <p:spPr>
          <a:xfrm>
            <a:off x="311700" y="1152475"/>
            <a:ext cx="8520600" cy="3358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SzPts val="2400"/>
              <a:buChar char="●"/>
            </a:pPr>
            <a:r>
              <a:rPr lang="en" sz="2400"/>
              <a:t>Recall: relational operators operate on relations and return relations</a:t>
            </a:r>
            <a:endParaRPr sz="2400"/>
          </a:p>
          <a:p>
            <a:pPr indent="-381000" lvl="0" marL="457200" marR="0" rtl="0" algn="l">
              <a:lnSpc>
                <a:spcPct val="115000"/>
              </a:lnSpc>
              <a:spcBef>
                <a:spcPts val="0"/>
              </a:spcBef>
              <a:spcAft>
                <a:spcPts val="0"/>
              </a:spcAft>
              <a:buSzPts val="2400"/>
              <a:buChar char="●"/>
            </a:pPr>
            <a:r>
              <a:rPr lang="en" sz="2400"/>
              <a:t>We can implement this as: operate on an iterator (of the input relation) and return an iterator (of the output)</a:t>
            </a:r>
            <a:endParaRPr sz="2400"/>
          </a:p>
          <a:p>
            <a:pPr indent="-381000" lvl="1" marL="914400" marR="0" rtl="0" algn="l">
              <a:lnSpc>
                <a:spcPct val="115000"/>
              </a:lnSpc>
              <a:spcBef>
                <a:spcPts val="0"/>
              </a:spcBef>
              <a:spcAft>
                <a:spcPts val="0"/>
              </a:spcAft>
              <a:buSzPts val="2400"/>
              <a:buChar char="○"/>
            </a:pPr>
            <a:r>
              <a:rPr lang="en" sz="2400"/>
              <a:t>Optionally choose if we wish to </a:t>
            </a:r>
            <a:r>
              <a:rPr b="1" lang="en" sz="2400">
                <a:solidFill>
                  <a:schemeClr val="accent5"/>
                </a:solidFill>
              </a:rPr>
              <a:t>materialize</a:t>
            </a:r>
            <a:r>
              <a:rPr lang="en" sz="2400"/>
              <a:t> the output relation (write it to disk) or </a:t>
            </a:r>
            <a:r>
              <a:rPr b="1" lang="en" sz="2400">
                <a:solidFill>
                  <a:schemeClr val="accent5"/>
                </a:solidFill>
              </a:rPr>
              <a:t>stream</a:t>
            </a:r>
            <a:r>
              <a:rPr lang="en" sz="2400"/>
              <a:t> it to the next operator</a:t>
            </a:r>
            <a:endParaRPr sz="2400"/>
          </a:p>
          <a:p>
            <a:pPr indent="0" lvl="0" marL="0" marR="0" rtl="0" algn="l">
              <a:lnSpc>
                <a:spcPct val="115000"/>
              </a:lnSpc>
              <a:spcBef>
                <a:spcPts val="1600"/>
              </a:spcBef>
              <a:spcAft>
                <a:spcPts val="1600"/>
              </a:spcAft>
              <a:buSzPts val="1800"/>
              <a:buNone/>
            </a:pPr>
            <a:r>
              <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6"/>
          <p:cNvSpPr txBox="1"/>
          <p:nvPr/>
        </p:nvSpPr>
        <p:spPr>
          <a:xfrm>
            <a:off x="457200" y="1062100"/>
            <a:ext cx="6072300" cy="3772800"/>
          </a:xfrm>
          <a:prstGeom prst="rect">
            <a:avLst/>
          </a:prstGeom>
          <a:noFill/>
          <a:ln>
            <a:noFill/>
          </a:ln>
        </p:spPr>
        <p:txBody>
          <a:bodyPr anchorCtr="0" anchor="t" bIns="45700" lIns="91425" spcFirstLastPara="1" rIns="91425" wrap="square" tIns="45700">
            <a:noAutofit/>
          </a:bodyPr>
          <a:lstStyle/>
          <a:p>
            <a:pPr indent="-292100" lvl="0" marL="342900" marR="0" rtl="0" algn="l">
              <a:lnSpc>
                <a:spcPct val="100000"/>
              </a:lnSpc>
              <a:spcBef>
                <a:spcPts val="0"/>
              </a:spcBef>
              <a:spcAft>
                <a:spcPts val="0"/>
              </a:spcAft>
              <a:buClr>
                <a:srgbClr val="000000"/>
              </a:buClr>
              <a:buSzPts val="2400"/>
              <a:buFont typeface="Proxima Nova"/>
              <a:buChar char="•"/>
            </a:pPr>
            <a:r>
              <a:rPr b="0" i="0" lang="en" sz="2400" u="none" cap="none" strike="noStrike">
                <a:solidFill>
                  <a:srgbClr val="000000"/>
                </a:solidFill>
                <a:latin typeface="Proxima Nova"/>
                <a:ea typeface="Proxima Nova"/>
                <a:cs typeface="Proxima Nova"/>
                <a:sym typeface="Proxima Nova"/>
              </a:rPr>
              <a:t>We can represent relational algebra expressions as trees</a:t>
            </a:r>
            <a:endParaRPr b="0" i="0" sz="2400" u="none" cap="none" strike="noStrike">
              <a:solidFill>
                <a:srgbClr val="000000"/>
              </a:solidFill>
              <a:latin typeface="Proxima Nova"/>
              <a:ea typeface="Proxima Nova"/>
              <a:cs typeface="Proxima Nova"/>
              <a:sym typeface="Proxima Nova"/>
            </a:endParaRPr>
          </a:p>
          <a:p>
            <a:pPr indent="-292100" lvl="0" marL="342900" marR="0" rtl="0" algn="l">
              <a:lnSpc>
                <a:spcPct val="100000"/>
              </a:lnSpc>
              <a:spcBef>
                <a:spcPts val="640"/>
              </a:spcBef>
              <a:spcAft>
                <a:spcPts val="0"/>
              </a:spcAft>
              <a:buClr>
                <a:srgbClr val="000000"/>
              </a:buClr>
              <a:buSzPts val="2400"/>
              <a:buFont typeface="Proxima Nova"/>
              <a:buChar char="•"/>
            </a:pPr>
            <a:r>
              <a:rPr b="0" i="0" lang="en" sz="2400" u="none" cap="none" strike="noStrike">
                <a:solidFill>
                  <a:srgbClr val="000000"/>
                </a:solidFill>
                <a:latin typeface="Proxima Nova"/>
                <a:ea typeface="Proxima Nova"/>
                <a:cs typeface="Proxima Nova"/>
                <a:sym typeface="Proxima Nova"/>
              </a:rPr>
              <a:t>Order of operators affects I/Os and resource usage, but not necessarily output</a:t>
            </a:r>
            <a:endParaRPr b="0" i="0" sz="2400" u="none" cap="none" strike="noStrike">
              <a:solidFill>
                <a:srgbClr val="000000"/>
              </a:solidFill>
              <a:latin typeface="Proxima Nova"/>
              <a:ea typeface="Proxima Nova"/>
              <a:cs typeface="Proxima Nova"/>
              <a:sym typeface="Proxima Nova"/>
            </a:endParaRPr>
          </a:p>
        </p:txBody>
      </p:sp>
      <p:sp>
        <p:nvSpPr>
          <p:cNvPr id="480" name="Google Shape;480;p36"/>
          <p:cNvSpPr txBox="1"/>
          <p:nvPr/>
        </p:nvSpPr>
        <p:spPr>
          <a:xfrm>
            <a:off x="6124915" y="1660461"/>
            <a:ext cx="635100" cy="294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Calibri"/>
              <a:buNone/>
            </a:pPr>
            <a:r>
              <a:t/>
            </a:r>
            <a:endParaRPr b="0" i="0" sz="1400" u="none" cap="none" strike="noStrike">
              <a:solidFill>
                <a:srgbClr val="000000"/>
              </a:solidFill>
              <a:latin typeface="Arial"/>
              <a:ea typeface="Arial"/>
              <a:cs typeface="Arial"/>
              <a:sym typeface="Arial"/>
            </a:endParaRPr>
          </a:p>
        </p:txBody>
      </p:sp>
      <p:sp>
        <p:nvSpPr>
          <p:cNvPr id="481" name="Google Shape;481;p36"/>
          <p:cNvSpPr txBox="1"/>
          <p:nvPr/>
        </p:nvSpPr>
        <p:spPr>
          <a:xfrm>
            <a:off x="920125" y="3293496"/>
            <a:ext cx="4613700" cy="10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700"/>
              <a:buFont typeface="Calibri"/>
              <a:buNone/>
            </a:pPr>
            <a:r>
              <a:rPr b="1" i="0" lang="en" sz="2800" u="none" cap="none" strike="noStrike">
                <a:solidFill>
                  <a:schemeClr val="dk1"/>
                </a:solidFill>
                <a:latin typeface="Calibri"/>
                <a:ea typeface="Calibri"/>
                <a:cs typeface="Calibri"/>
                <a:sym typeface="Calibri"/>
              </a:rPr>
              <a:t>π</a:t>
            </a:r>
            <a:r>
              <a:rPr b="0" i="0" lang="en" sz="2800" u="none" cap="none" strike="noStrike">
                <a:solidFill>
                  <a:schemeClr val="dk1"/>
                </a:solidFill>
                <a:latin typeface="Calibri"/>
                <a:ea typeface="Calibri"/>
                <a:cs typeface="Calibri"/>
                <a:sym typeface="Calibri"/>
              </a:rPr>
              <a:t>…(</a:t>
            </a:r>
            <a:r>
              <a:rPr b="1" i="0" lang="en" sz="2800" u="none" cap="none" strike="noStrike">
                <a:solidFill>
                  <a:schemeClr val="dk1"/>
                </a:solidFill>
                <a:latin typeface="Helvetica Neue"/>
                <a:ea typeface="Helvetica Neue"/>
                <a:cs typeface="Helvetica Neue"/>
                <a:sym typeface="Helvetica Neue"/>
              </a:rPr>
              <a:t>σ</a:t>
            </a:r>
            <a:r>
              <a:rPr b="0" i="0" lang="en" sz="2800" u="none" cap="none" strike="noStrike">
                <a:solidFill>
                  <a:schemeClr val="dk1"/>
                </a:solidFill>
                <a:latin typeface="Calibri"/>
                <a:ea typeface="Calibri"/>
                <a:cs typeface="Calibri"/>
                <a:sym typeface="Calibri"/>
              </a:rPr>
              <a:t>…(Sailors </a:t>
            </a:r>
            <a:r>
              <a:rPr b="1" i="0" lang="en" sz="2800" u="none" cap="none" strike="noStrike">
                <a:solidFill>
                  <a:schemeClr val="dk1"/>
                </a:solidFill>
                <a:latin typeface="Helvetica Neue"/>
                <a:ea typeface="Helvetica Neue"/>
                <a:cs typeface="Helvetica Neue"/>
                <a:sym typeface="Helvetica Neue"/>
              </a:rPr>
              <a:t>⋈</a:t>
            </a:r>
            <a:r>
              <a:rPr b="0" i="0" lang="en" sz="2800" u="none" cap="none" strike="noStrike">
                <a:solidFill>
                  <a:schemeClr val="dk1"/>
                </a:solidFill>
                <a:latin typeface="Calibri"/>
                <a:ea typeface="Calibri"/>
                <a:cs typeface="Calibri"/>
                <a:sym typeface="Calibri"/>
              </a:rPr>
              <a:t>… Reserves))</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700"/>
              <a:buFont typeface="Calibri"/>
              <a:buNone/>
            </a:pPr>
            <a:r>
              <a:rPr b="1" i="0" lang="en" sz="2800" u="none" cap="none" strike="noStrike">
                <a:solidFill>
                  <a:schemeClr val="dk1"/>
                </a:solidFill>
                <a:latin typeface="Helvetica Neue"/>
                <a:ea typeface="Helvetica Neue"/>
                <a:cs typeface="Helvetica Neue"/>
                <a:sym typeface="Helvetica Neue"/>
              </a:rPr>
              <a:t>σ</a:t>
            </a:r>
            <a:r>
              <a:rPr b="0" i="0" lang="en" sz="2800" u="none" cap="none" strike="noStrike">
                <a:solidFill>
                  <a:schemeClr val="dk1"/>
                </a:solidFill>
                <a:latin typeface="Calibri"/>
                <a:ea typeface="Calibri"/>
                <a:cs typeface="Calibri"/>
                <a:sym typeface="Calibri"/>
              </a:rPr>
              <a:t>…(</a:t>
            </a:r>
            <a:r>
              <a:rPr b="1" i="0" lang="en" sz="2800" u="none" cap="none" strike="noStrike">
                <a:solidFill>
                  <a:schemeClr val="dk1"/>
                </a:solidFill>
                <a:latin typeface="Calibri"/>
                <a:ea typeface="Calibri"/>
                <a:cs typeface="Calibri"/>
                <a:sym typeface="Calibri"/>
              </a:rPr>
              <a:t>π</a:t>
            </a:r>
            <a:r>
              <a:rPr b="0" i="0" lang="en" sz="2800" u="none" cap="none" strike="noStrike">
                <a:solidFill>
                  <a:schemeClr val="dk1"/>
                </a:solidFill>
                <a:latin typeface="Calibri"/>
                <a:ea typeface="Calibri"/>
                <a:cs typeface="Calibri"/>
                <a:sym typeface="Calibri"/>
              </a:rPr>
              <a:t>…(Sailors </a:t>
            </a:r>
            <a:r>
              <a:rPr b="1" i="0" lang="en" sz="2800" u="none" cap="none" strike="noStrike">
                <a:solidFill>
                  <a:schemeClr val="dk1"/>
                </a:solidFill>
                <a:latin typeface="Helvetica Neue"/>
                <a:ea typeface="Helvetica Neue"/>
                <a:cs typeface="Helvetica Neue"/>
                <a:sym typeface="Helvetica Neue"/>
              </a:rPr>
              <a:t>⋈</a:t>
            </a:r>
            <a:r>
              <a:rPr b="0" i="0" lang="en" sz="2800" u="none" cap="none" strike="noStrike">
                <a:solidFill>
                  <a:schemeClr val="dk1"/>
                </a:solidFill>
                <a:latin typeface="Calibri"/>
                <a:ea typeface="Calibri"/>
                <a:cs typeface="Calibri"/>
                <a:sym typeface="Calibri"/>
              </a:rPr>
              <a:t>… Reserves))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00"/>
              <a:buFont typeface="Calibri"/>
              <a:buNone/>
            </a:pPr>
            <a:r>
              <a:t/>
            </a:r>
            <a:endParaRPr b="1" i="0" sz="2800" u="none" cap="none" strike="noStrike">
              <a:solidFill>
                <a:srgbClr val="000000"/>
              </a:solidFill>
              <a:latin typeface="Calibri"/>
              <a:ea typeface="Calibri"/>
              <a:cs typeface="Calibri"/>
              <a:sym typeface="Calibri"/>
            </a:endParaRPr>
          </a:p>
        </p:txBody>
      </p:sp>
      <p:pic>
        <p:nvPicPr>
          <p:cNvPr id="482" name="Google Shape;482;p36"/>
          <p:cNvPicPr preferRelativeResize="0"/>
          <p:nvPr/>
        </p:nvPicPr>
        <p:blipFill rotWithShape="1">
          <a:blip r:embed="rId3">
            <a:alphaModFix/>
          </a:blip>
          <a:srcRect b="0" l="0" r="0" t="0"/>
          <a:stretch/>
        </p:blipFill>
        <p:spPr>
          <a:xfrm>
            <a:off x="6217900" y="1662001"/>
            <a:ext cx="2926093" cy="2843899"/>
          </a:xfrm>
          <a:prstGeom prst="rect">
            <a:avLst/>
          </a:prstGeom>
          <a:noFill/>
          <a:ln>
            <a:noFill/>
          </a:ln>
        </p:spPr>
      </p:pic>
      <p:sp>
        <p:nvSpPr>
          <p:cNvPr id="483" name="Google Shape;483;p36"/>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Query Optimization - Background</a:t>
            </a:r>
            <a:endParaRPr b="0" i="0" sz="3000" u="none" cap="none" strike="noStrike">
              <a:solidFill>
                <a:srgbClr val="000000"/>
              </a:solidFill>
              <a:latin typeface="Proxima Nova"/>
              <a:ea typeface="Proxima Nova"/>
              <a:cs typeface="Proxima Nova"/>
              <a:sym typeface="Proxima Nova"/>
            </a:endParaRPr>
          </a:p>
        </p:txBody>
      </p:sp>
      <p:sp>
        <p:nvSpPr>
          <p:cNvPr id="484" name="Google Shape;484;p36"/>
          <p:cNvSpPr txBox="1"/>
          <p:nvPr/>
        </p:nvSpPr>
        <p:spPr>
          <a:xfrm>
            <a:off x="658050" y="4407475"/>
            <a:ext cx="6159900" cy="52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s</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Query Optimization - Alternate Plans</a:t>
            </a:r>
            <a:endParaRPr sz="3000"/>
          </a:p>
        </p:txBody>
      </p:sp>
      <p:sp>
        <p:nvSpPr>
          <p:cNvPr id="490" name="Google Shape;490;p38"/>
          <p:cNvSpPr txBox="1"/>
          <p:nvPr>
            <p:ph idx="1" type="body"/>
          </p:nvPr>
        </p:nvSpPr>
        <p:spPr>
          <a:xfrm>
            <a:off x="311700" y="1152475"/>
            <a:ext cx="8520600" cy="33588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1"/>
              </a:buClr>
              <a:buSzPts val="2000"/>
              <a:buFont typeface="Proxima Nova"/>
              <a:buChar char="●"/>
            </a:pPr>
            <a:r>
              <a:rPr lang="en" sz="2000">
                <a:solidFill>
                  <a:schemeClr val="dk1"/>
                </a:solidFill>
              </a:rPr>
              <a:t>Given a plan, some things we can do are:</a:t>
            </a:r>
            <a:endParaRPr sz="2000">
              <a:solidFill>
                <a:schemeClr val="dk1"/>
              </a:solidFill>
            </a:endParaRPr>
          </a:p>
          <a:p>
            <a:pPr indent="-355600" lvl="1" marL="914400" marR="0" rtl="0" algn="l">
              <a:lnSpc>
                <a:spcPct val="115000"/>
              </a:lnSpc>
              <a:spcBef>
                <a:spcPts val="0"/>
              </a:spcBef>
              <a:spcAft>
                <a:spcPts val="0"/>
              </a:spcAft>
              <a:buClr>
                <a:schemeClr val="dk1"/>
              </a:buClr>
              <a:buSzPts val="2000"/>
              <a:buChar char="○"/>
            </a:pPr>
            <a:r>
              <a:rPr b="1" lang="en" sz="2000">
                <a:solidFill>
                  <a:schemeClr val="dk1"/>
                </a:solidFill>
              </a:rPr>
              <a:t>Push selections/projections down the tree</a:t>
            </a:r>
            <a:endParaRPr b="1" sz="2000">
              <a:solidFill>
                <a:schemeClr val="dk1"/>
              </a:solidFill>
            </a:endParaRPr>
          </a:p>
          <a:p>
            <a:pPr indent="-355600" lvl="1" marL="914400" marR="0" rtl="0" algn="l">
              <a:lnSpc>
                <a:spcPct val="115000"/>
              </a:lnSpc>
              <a:spcBef>
                <a:spcPts val="0"/>
              </a:spcBef>
              <a:spcAft>
                <a:spcPts val="0"/>
              </a:spcAft>
              <a:buClr>
                <a:schemeClr val="dk1"/>
              </a:buClr>
              <a:buSzPts val="2000"/>
              <a:buChar char="○"/>
            </a:pPr>
            <a:r>
              <a:rPr b="1" lang="en" sz="2000">
                <a:solidFill>
                  <a:schemeClr val="dk1"/>
                </a:solidFill>
              </a:rPr>
              <a:t>Materialize intermediate relations</a:t>
            </a:r>
            <a:r>
              <a:rPr lang="en" sz="2000">
                <a:solidFill>
                  <a:schemeClr val="dk1"/>
                </a:solidFill>
              </a:rPr>
              <a:t> (write to a temp file)</a:t>
            </a:r>
            <a:endParaRPr sz="2000">
              <a:solidFill>
                <a:schemeClr val="dk1"/>
              </a:solidFill>
            </a:endParaRPr>
          </a:p>
          <a:p>
            <a:pPr indent="-355600" lvl="2" marL="1371600" marR="0" rtl="0" algn="l">
              <a:lnSpc>
                <a:spcPct val="115000"/>
              </a:lnSpc>
              <a:spcBef>
                <a:spcPts val="0"/>
              </a:spcBef>
              <a:spcAft>
                <a:spcPts val="0"/>
              </a:spcAft>
              <a:buClr>
                <a:schemeClr val="dk1"/>
              </a:buClr>
              <a:buSzPts val="2000"/>
              <a:buChar char="■"/>
            </a:pPr>
            <a:r>
              <a:rPr lang="en" sz="2000">
                <a:solidFill>
                  <a:schemeClr val="dk1"/>
                </a:solidFill>
              </a:rPr>
              <a:t>Results in additional write I/Os, but is better in the long run</a:t>
            </a:r>
            <a:endParaRPr sz="2000">
              <a:solidFill>
                <a:schemeClr val="dk1"/>
              </a:solidFill>
            </a:endParaRPr>
          </a:p>
          <a:p>
            <a:pPr indent="-355600" lvl="1" marL="914400" marR="0" rtl="0" algn="l">
              <a:lnSpc>
                <a:spcPct val="115000"/>
              </a:lnSpc>
              <a:spcBef>
                <a:spcPts val="0"/>
              </a:spcBef>
              <a:spcAft>
                <a:spcPts val="0"/>
              </a:spcAft>
              <a:buClr>
                <a:schemeClr val="dk1"/>
              </a:buClr>
              <a:buSzPts val="2000"/>
              <a:buChar char="○"/>
            </a:pPr>
            <a:r>
              <a:rPr b="1" lang="en" sz="2000">
                <a:solidFill>
                  <a:schemeClr val="dk1"/>
                </a:solidFill>
              </a:rPr>
              <a:t>Use indices</a:t>
            </a:r>
            <a:r>
              <a:rPr lang="en" sz="2000">
                <a:solidFill>
                  <a:schemeClr val="dk1"/>
                </a:solidFill>
              </a:rPr>
              <a:t> (e.g. INLJ)</a:t>
            </a:r>
            <a:endParaRPr sz="20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Query Optimization - Alternate Plans</a:t>
            </a:r>
            <a:endParaRPr sz="3000"/>
          </a:p>
        </p:txBody>
      </p:sp>
      <p:sp>
        <p:nvSpPr>
          <p:cNvPr id="496" name="Google Shape;496;p37"/>
          <p:cNvSpPr txBox="1"/>
          <p:nvPr>
            <p:ph idx="1" type="body"/>
          </p:nvPr>
        </p:nvSpPr>
        <p:spPr>
          <a:xfrm>
            <a:off x="311700" y="1152475"/>
            <a:ext cx="8520600" cy="33588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chemeClr val="dk1"/>
              </a:buClr>
              <a:buSzPts val="1700"/>
              <a:buFont typeface="Proxima Nova"/>
              <a:buChar char="●"/>
            </a:pPr>
            <a:r>
              <a:rPr lang="en" sz="1700">
                <a:solidFill>
                  <a:schemeClr val="dk1"/>
                </a:solidFill>
              </a:rPr>
              <a:t>Given a plan, some things we can do are:</a:t>
            </a:r>
            <a:endParaRPr sz="1700">
              <a:solidFill>
                <a:schemeClr val="dk1"/>
              </a:solidFill>
            </a:endParaRPr>
          </a:p>
          <a:p>
            <a:pPr indent="-336550" lvl="1" marL="914400" marR="0" rtl="0" algn="l">
              <a:lnSpc>
                <a:spcPct val="115000"/>
              </a:lnSpc>
              <a:spcBef>
                <a:spcPts val="0"/>
              </a:spcBef>
              <a:spcAft>
                <a:spcPts val="0"/>
              </a:spcAft>
              <a:buClr>
                <a:schemeClr val="dk1"/>
              </a:buClr>
              <a:buSzPts val="1700"/>
              <a:buChar char="○"/>
            </a:pPr>
            <a:r>
              <a:rPr b="1" lang="en" sz="1700">
                <a:solidFill>
                  <a:schemeClr val="dk1"/>
                </a:solidFill>
              </a:rPr>
              <a:t>Push selections/projections down the tree</a:t>
            </a:r>
            <a:endParaRPr b="1" sz="1700">
              <a:solidFill>
                <a:schemeClr val="dk1"/>
              </a:solidFill>
            </a:endParaRPr>
          </a:p>
          <a:p>
            <a:pPr indent="-336550" lvl="2" marL="1371600" marR="0" rtl="0" algn="l">
              <a:lnSpc>
                <a:spcPct val="115000"/>
              </a:lnSpc>
              <a:spcBef>
                <a:spcPts val="0"/>
              </a:spcBef>
              <a:spcAft>
                <a:spcPts val="0"/>
              </a:spcAft>
              <a:buClr>
                <a:schemeClr val="dk1"/>
              </a:buClr>
              <a:buSzPts val="1700"/>
              <a:buChar char="■"/>
            </a:pPr>
            <a:r>
              <a:rPr lang="en" sz="1700">
                <a:solidFill>
                  <a:schemeClr val="dk1"/>
                </a:solidFill>
              </a:rPr>
              <a:t>The earlier we reduce the size of our input data, the fewer I/Os are incurred as we traverse up the tree</a:t>
            </a:r>
            <a:endParaRPr sz="1700">
              <a:solidFill>
                <a:schemeClr val="dk1"/>
              </a:solidFill>
            </a:endParaRPr>
          </a:p>
          <a:p>
            <a:pPr indent="-336550" lvl="2" marL="1371600" marR="0" rtl="0" algn="l">
              <a:lnSpc>
                <a:spcPct val="115000"/>
              </a:lnSpc>
              <a:spcBef>
                <a:spcPts val="0"/>
              </a:spcBef>
              <a:spcAft>
                <a:spcPts val="0"/>
              </a:spcAft>
              <a:buClr>
                <a:schemeClr val="dk1"/>
              </a:buClr>
              <a:buSzPts val="1700"/>
              <a:buChar char="■"/>
            </a:pPr>
            <a:r>
              <a:rPr lang="en" sz="1700">
                <a:solidFill>
                  <a:schemeClr val="dk1"/>
                </a:solidFill>
              </a:rPr>
              <a:t>Only affects I/O cost if materialized, or if operator only makes one pass (so not right relation of BNLJ)</a:t>
            </a:r>
            <a:endParaRPr sz="1700">
              <a:solidFill>
                <a:schemeClr val="dk1"/>
              </a:solidFill>
            </a:endParaRPr>
          </a:p>
        </p:txBody>
      </p:sp>
      <p:pic>
        <p:nvPicPr>
          <p:cNvPr id="497" name="Google Shape;497;p37"/>
          <p:cNvPicPr preferRelativeResize="0"/>
          <p:nvPr/>
        </p:nvPicPr>
        <p:blipFill rotWithShape="1">
          <a:blip r:embed="rId3">
            <a:alphaModFix/>
          </a:blip>
          <a:srcRect b="0" l="0" r="0" t="0"/>
          <a:stretch/>
        </p:blipFill>
        <p:spPr>
          <a:xfrm>
            <a:off x="1495425" y="3000363"/>
            <a:ext cx="6153150" cy="21431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Query Optimization - Materializing</a:t>
            </a:r>
            <a:endParaRPr sz="3000"/>
          </a:p>
        </p:txBody>
      </p:sp>
      <p:sp>
        <p:nvSpPr>
          <p:cNvPr id="503" name="Google Shape;503;p39"/>
          <p:cNvSpPr/>
          <p:nvPr/>
        </p:nvSpPr>
        <p:spPr>
          <a:xfrm>
            <a:off x="1356251" y="1322525"/>
            <a:ext cx="1044300" cy="815700"/>
          </a:xfrm>
          <a:prstGeom prst="ellipse">
            <a:avLst/>
          </a:prstGeom>
          <a:noFill/>
          <a:ln cap="flat" cmpd="sng" w="19050">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Proxima Nova"/>
                <a:ea typeface="Proxima Nova"/>
                <a:cs typeface="Proxima Nova"/>
                <a:sym typeface="Proxima Nova"/>
              </a:rPr>
              <a:t>⨝</a:t>
            </a:r>
            <a:br>
              <a:rPr b="0" i="0" lang="en" sz="2000" u="none" cap="none" strike="noStrike">
                <a:solidFill>
                  <a:srgbClr val="000000"/>
                </a:solidFill>
                <a:latin typeface="Proxima Nova"/>
                <a:ea typeface="Proxima Nova"/>
                <a:cs typeface="Proxima Nova"/>
                <a:sym typeface="Proxima Nova"/>
              </a:rPr>
            </a:br>
            <a:r>
              <a:rPr b="0" i="0" lang="en" sz="2000" u="none" cap="none" strike="noStrike">
                <a:solidFill>
                  <a:srgbClr val="000000"/>
                </a:solidFill>
                <a:latin typeface="Proxima Nova"/>
                <a:ea typeface="Proxima Nova"/>
                <a:cs typeface="Proxima Nova"/>
                <a:sym typeface="Proxima Nova"/>
              </a:rPr>
              <a:t>PNLJ</a:t>
            </a:r>
            <a:endParaRPr b="0" i="0" sz="2000" u="none" cap="none" strike="noStrike">
              <a:solidFill>
                <a:srgbClr val="000000"/>
              </a:solidFill>
              <a:latin typeface="Proxima Nova"/>
              <a:ea typeface="Proxima Nova"/>
              <a:cs typeface="Proxima Nova"/>
              <a:sym typeface="Proxima Nova"/>
            </a:endParaRPr>
          </a:p>
        </p:txBody>
      </p:sp>
      <p:sp>
        <p:nvSpPr>
          <p:cNvPr id="504" name="Google Shape;504;p39"/>
          <p:cNvSpPr/>
          <p:nvPr/>
        </p:nvSpPr>
        <p:spPr>
          <a:xfrm>
            <a:off x="311700" y="2480713"/>
            <a:ext cx="1044300" cy="815700"/>
          </a:xfrm>
          <a:prstGeom prst="ellipse">
            <a:avLst/>
          </a:prstGeom>
          <a:noFill/>
          <a:ln cap="flat" cmpd="sng" w="19050">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Proxima Nova"/>
                <a:ea typeface="Proxima Nova"/>
                <a:cs typeface="Proxima Nova"/>
                <a:sym typeface="Proxima Nova"/>
              </a:rPr>
              <a:t>Scan A</a:t>
            </a:r>
            <a:endParaRPr b="0" i="0" sz="2000" u="none" cap="none" strike="noStrike">
              <a:solidFill>
                <a:srgbClr val="000000"/>
              </a:solidFill>
              <a:latin typeface="Proxima Nova"/>
              <a:ea typeface="Proxima Nova"/>
              <a:cs typeface="Proxima Nova"/>
              <a:sym typeface="Proxima Nova"/>
            </a:endParaRPr>
          </a:p>
        </p:txBody>
      </p:sp>
      <p:sp>
        <p:nvSpPr>
          <p:cNvPr id="505" name="Google Shape;505;p39"/>
          <p:cNvSpPr/>
          <p:nvPr/>
        </p:nvSpPr>
        <p:spPr>
          <a:xfrm>
            <a:off x="2400801" y="2480713"/>
            <a:ext cx="1044300" cy="815700"/>
          </a:xfrm>
          <a:prstGeom prst="ellipse">
            <a:avLst/>
          </a:prstGeom>
          <a:noFill/>
          <a:ln cap="flat" cmpd="sng" w="19050">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Proxima Nova"/>
                <a:ea typeface="Proxima Nova"/>
                <a:cs typeface="Proxima Nova"/>
                <a:sym typeface="Proxima Nova"/>
              </a:rPr>
              <a:t>𝝈</a:t>
            </a:r>
            <a:r>
              <a:rPr b="0" baseline="-25000" i="0" lang="en" sz="1900" u="none" cap="none" strike="noStrike">
                <a:solidFill>
                  <a:srgbClr val="000000"/>
                </a:solidFill>
                <a:latin typeface="Proxima Nova"/>
                <a:ea typeface="Proxima Nova"/>
                <a:cs typeface="Proxima Nova"/>
                <a:sym typeface="Proxima Nova"/>
              </a:rPr>
              <a:t>age &lt; 25</a:t>
            </a:r>
            <a:endParaRPr b="0" baseline="-25000" i="0" sz="1900" u="none" cap="none" strike="noStrike">
              <a:solidFill>
                <a:srgbClr val="000000"/>
              </a:solidFill>
              <a:latin typeface="Proxima Nova"/>
              <a:ea typeface="Proxima Nova"/>
              <a:cs typeface="Proxima Nova"/>
              <a:sym typeface="Proxima Nova"/>
            </a:endParaRPr>
          </a:p>
        </p:txBody>
      </p:sp>
      <p:sp>
        <p:nvSpPr>
          <p:cNvPr id="506" name="Google Shape;506;p39"/>
          <p:cNvSpPr/>
          <p:nvPr/>
        </p:nvSpPr>
        <p:spPr>
          <a:xfrm>
            <a:off x="2400801" y="3753157"/>
            <a:ext cx="1044300" cy="815700"/>
          </a:xfrm>
          <a:prstGeom prst="ellipse">
            <a:avLst/>
          </a:prstGeom>
          <a:noFill/>
          <a:ln cap="flat" cmpd="sng" w="19050">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Proxima Nova"/>
                <a:ea typeface="Proxima Nova"/>
                <a:cs typeface="Proxima Nova"/>
                <a:sym typeface="Proxima Nova"/>
              </a:rPr>
              <a:t>Scan B</a:t>
            </a:r>
            <a:endParaRPr b="0" baseline="-25000" i="0" sz="2000" u="none" cap="none" strike="noStrike">
              <a:solidFill>
                <a:srgbClr val="000000"/>
              </a:solidFill>
              <a:latin typeface="Proxima Nova"/>
              <a:ea typeface="Proxima Nova"/>
              <a:cs typeface="Proxima Nova"/>
              <a:sym typeface="Proxima Nova"/>
            </a:endParaRPr>
          </a:p>
        </p:txBody>
      </p:sp>
      <p:cxnSp>
        <p:nvCxnSpPr>
          <p:cNvPr id="507" name="Google Shape;507;p39"/>
          <p:cNvCxnSpPr>
            <a:stCxn id="503" idx="4"/>
            <a:endCxn id="504" idx="0"/>
          </p:cNvCxnSpPr>
          <p:nvPr/>
        </p:nvCxnSpPr>
        <p:spPr>
          <a:xfrm flipH="1">
            <a:off x="833801" y="2138225"/>
            <a:ext cx="1044600" cy="342600"/>
          </a:xfrm>
          <a:prstGeom prst="straightConnector1">
            <a:avLst/>
          </a:prstGeom>
          <a:noFill/>
          <a:ln cap="flat" cmpd="sng" w="9525">
            <a:solidFill>
              <a:srgbClr val="000000"/>
            </a:solidFill>
            <a:prstDash val="solid"/>
            <a:round/>
            <a:headEnd len="sm" w="sm" type="none"/>
            <a:tailEnd len="sm" w="sm" type="none"/>
          </a:ln>
        </p:spPr>
      </p:cxnSp>
      <p:cxnSp>
        <p:nvCxnSpPr>
          <p:cNvPr id="508" name="Google Shape;508;p39"/>
          <p:cNvCxnSpPr>
            <a:stCxn id="503" idx="4"/>
            <a:endCxn id="505" idx="0"/>
          </p:cNvCxnSpPr>
          <p:nvPr/>
        </p:nvCxnSpPr>
        <p:spPr>
          <a:xfrm>
            <a:off x="1878401" y="2138225"/>
            <a:ext cx="1044600" cy="342600"/>
          </a:xfrm>
          <a:prstGeom prst="straightConnector1">
            <a:avLst/>
          </a:prstGeom>
          <a:noFill/>
          <a:ln cap="flat" cmpd="sng" w="9525">
            <a:solidFill>
              <a:srgbClr val="000000"/>
            </a:solidFill>
            <a:prstDash val="solid"/>
            <a:round/>
            <a:headEnd len="sm" w="sm" type="none"/>
            <a:tailEnd len="sm" w="sm" type="none"/>
          </a:ln>
        </p:spPr>
      </p:cxnSp>
      <p:cxnSp>
        <p:nvCxnSpPr>
          <p:cNvPr id="509" name="Google Shape;509;p39"/>
          <p:cNvCxnSpPr>
            <a:stCxn id="505" idx="4"/>
            <a:endCxn id="506" idx="0"/>
          </p:cNvCxnSpPr>
          <p:nvPr/>
        </p:nvCxnSpPr>
        <p:spPr>
          <a:xfrm>
            <a:off x="2922951" y="3296413"/>
            <a:ext cx="0" cy="456600"/>
          </a:xfrm>
          <a:prstGeom prst="straightConnector1">
            <a:avLst/>
          </a:prstGeom>
          <a:noFill/>
          <a:ln cap="flat" cmpd="sng" w="9525">
            <a:solidFill>
              <a:srgbClr val="000000"/>
            </a:solidFill>
            <a:prstDash val="solid"/>
            <a:round/>
            <a:headEnd len="sm" w="sm" type="none"/>
            <a:tailEnd len="sm" w="sm" type="none"/>
          </a:ln>
        </p:spPr>
      </p:cxnSp>
      <p:sp>
        <p:nvSpPr>
          <p:cNvPr id="510" name="Google Shape;510;p39"/>
          <p:cNvSpPr txBox="1"/>
          <p:nvPr>
            <p:ph idx="1" type="body"/>
          </p:nvPr>
        </p:nvSpPr>
        <p:spPr>
          <a:xfrm>
            <a:off x="3812150" y="1152475"/>
            <a:ext cx="53319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a:solidFill>
                  <a:schemeClr val="dk1"/>
                </a:solidFill>
              </a:rPr>
              <a:t>Table A: takes 50 I/Os to perform a scan</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Table B: takes 100 I/Os to perform a scan</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Sel(B.age &lt; 25) = 0.5, [B] = 100</a:t>
            </a:r>
            <a:endParaRPr sz="2000">
              <a:solidFill>
                <a:schemeClr val="dk1"/>
              </a:solidFill>
            </a:endParaRPr>
          </a:p>
          <a:p>
            <a:pPr indent="0" lvl="0" marL="0" rtl="0" algn="l">
              <a:lnSpc>
                <a:spcPct val="115000"/>
              </a:lnSpc>
              <a:spcBef>
                <a:spcPts val="1600"/>
              </a:spcBef>
              <a:spcAft>
                <a:spcPts val="0"/>
              </a:spcAft>
              <a:buSzPts val="1800"/>
              <a:buNone/>
            </a:pPr>
            <a:r>
              <a:rPr lang="en" sz="2000">
                <a:solidFill>
                  <a:schemeClr val="dk1"/>
                </a:solidFill>
              </a:rPr>
              <a:t>Without materializing, we’re performing </a:t>
            </a:r>
            <a:endParaRPr sz="2000">
              <a:solidFill>
                <a:schemeClr val="dk1"/>
              </a:solidFill>
            </a:endParaRPr>
          </a:p>
          <a:p>
            <a:pPr indent="0" lvl="0" marL="0" rtl="0" algn="l">
              <a:lnSpc>
                <a:spcPct val="115000"/>
              </a:lnSpc>
              <a:spcBef>
                <a:spcPts val="0"/>
              </a:spcBef>
              <a:spcAft>
                <a:spcPts val="0"/>
              </a:spcAft>
              <a:buSzPts val="1800"/>
              <a:buNone/>
            </a:pPr>
            <a:r>
              <a:rPr lang="en" sz="1900">
                <a:solidFill>
                  <a:schemeClr val="dk1"/>
                </a:solidFill>
              </a:rPr>
              <a:t>𝝈</a:t>
            </a:r>
            <a:r>
              <a:rPr baseline="-25000" lang="en" sz="1900">
                <a:solidFill>
                  <a:schemeClr val="dk1"/>
                </a:solidFill>
              </a:rPr>
              <a:t>age &lt; 25</a:t>
            </a:r>
            <a:r>
              <a:rPr lang="en" sz="1900">
                <a:solidFill>
                  <a:schemeClr val="dk1"/>
                </a:solidFill>
              </a:rPr>
              <a:t> on the fly each time in PNLJ, and scanning the entire table B for each page of A. </a:t>
            </a:r>
            <a:endParaRPr sz="1900">
              <a:solidFill>
                <a:schemeClr val="dk1"/>
              </a:solidFill>
            </a:endParaRPr>
          </a:p>
          <a:p>
            <a:pPr indent="0" lvl="0" marL="0" rtl="0" algn="l">
              <a:lnSpc>
                <a:spcPct val="115000"/>
              </a:lnSpc>
              <a:spcBef>
                <a:spcPts val="0"/>
              </a:spcBef>
              <a:spcAft>
                <a:spcPts val="0"/>
              </a:spcAft>
              <a:buSzPts val="1800"/>
              <a:buNone/>
            </a:pPr>
            <a:r>
              <a:rPr b="1" lang="en" sz="1900">
                <a:solidFill>
                  <a:schemeClr val="dk1"/>
                </a:solidFill>
              </a:rPr>
              <a:t>Cost =</a:t>
            </a:r>
            <a:r>
              <a:rPr lang="en" sz="1900">
                <a:solidFill>
                  <a:schemeClr val="dk1"/>
                </a:solidFill>
              </a:rPr>
              <a:t> </a:t>
            </a:r>
            <a:r>
              <a:rPr i="1" lang="en" sz="1900">
                <a:solidFill>
                  <a:schemeClr val="dk1"/>
                </a:solidFill>
              </a:rPr>
              <a:t>Scan A</a:t>
            </a:r>
            <a:r>
              <a:rPr lang="en" sz="1900">
                <a:solidFill>
                  <a:schemeClr val="dk1"/>
                </a:solidFill>
              </a:rPr>
              <a:t> (50) + </a:t>
            </a:r>
            <a:r>
              <a:rPr i="1" lang="en" sz="1900">
                <a:solidFill>
                  <a:schemeClr val="dk1"/>
                </a:solidFill>
              </a:rPr>
              <a:t>PNLJ</a:t>
            </a:r>
            <a:r>
              <a:rPr lang="en" sz="1900">
                <a:solidFill>
                  <a:schemeClr val="dk1"/>
                </a:solidFill>
              </a:rPr>
              <a:t> (50*100)</a:t>
            </a:r>
            <a:endParaRPr sz="1900">
              <a:solidFill>
                <a:schemeClr val="dk1"/>
              </a:solidFill>
            </a:endParaRPr>
          </a:p>
          <a:p>
            <a:pPr indent="457200" lvl="0" marL="0" rtl="0" algn="l">
              <a:lnSpc>
                <a:spcPct val="115000"/>
              </a:lnSpc>
              <a:spcBef>
                <a:spcPts val="0"/>
              </a:spcBef>
              <a:spcAft>
                <a:spcPts val="0"/>
              </a:spcAft>
              <a:buSzPts val="1800"/>
              <a:buNone/>
            </a:pPr>
            <a:r>
              <a:rPr lang="en" sz="1900">
                <a:solidFill>
                  <a:schemeClr val="dk1"/>
                </a:solidFill>
              </a:rPr>
              <a:t>  → 5,050 I/Os in total</a:t>
            </a:r>
            <a:endParaRPr sz="19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sz="3000"/>
              <a:t>Selectivity Estimation</a:t>
            </a:r>
            <a:endParaRPr sz="3000"/>
          </a:p>
        </p:txBody>
      </p:sp>
      <p:sp>
        <p:nvSpPr>
          <p:cNvPr id="209" name="Google Shape;209;p4"/>
          <p:cNvSpPr txBox="1"/>
          <p:nvPr>
            <p:ph idx="1" type="body"/>
          </p:nvPr>
        </p:nvSpPr>
        <p:spPr>
          <a:xfrm>
            <a:off x="311700" y="1152475"/>
            <a:ext cx="8520600" cy="3892800"/>
          </a:xfrm>
          <a:prstGeom prst="rect">
            <a:avLst/>
          </a:prstGeom>
          <a:noFill/>
          <a:ln>
            <a:noFill/>
          </a:ln>
        </p:spPr>
        <p:txBody>
          <a:bodyPr anchorCtr="0" anchor="t" bIns="91425" lIns="91425" spcFirstLastPara="1" rIns="91425" wrap="square" tIns="91425">
            <a:normAutofit/>
          </a:bodyPr>
          <a:lstStyle/>
          <a:p>
            <a:pPr indent="-374650" lvl="0" marL="457200" marR="0" rtl="0" algn="l">
              <a:lnSpc>
                <a:spcPct val="115000"/>
              </a:lnSpc>
              <a:spcBef>
                <a:spcPts val="0"/>
              </a:spcBef>
              <a:spcAft>
                <a:spcPts val="0"/>
              </a:spcAft>
              <a:buClr>
                <a:schemeClr val="dk1"/>
              </a:buClr>
              <a:buSzPts val="2300"/>
              <a:buFont typeface="Proxima Nova"/>
              <a:buChar char="●"/>
            </a:pPr>
            <a:r>
              <a:rPr lang="en" sz="2300">
                <a:solidFill>
                  <a:schemeClr val="dk1"/>
                </a:solidFill>
              </a:rPr>
              <a:t>To estimate cost of a query, we add up the estimated costs of each operator (step) in the query</a:t>
            </a:r>
            <a:endParaRPr sz="2300">
              <a:solidFill>
                <a:schemeClr val="dk1"/>
              </a:solidFill>
            </a:endParaRPr>
          </a:p>
          <a:p>
            <a:pPr indent="-368300" lvl="1" marL="914400" marR="0" rtl="0" algn="l">
              <a:lnSpc>
                <a:spcPct val="115000"/>
              </a:lnSpc>
              <a:spcBef>
                <a:spcPts val="0"/>
              </a:spcBef>
              <a:spcAft>
                <a:spcPts val="0"/>
              </a:spcAft>
              <a:buClr>
                <a:schemeClr val="dk1"/>
              </a:buClr>
              <a:buSzPts val="2200"/>
              <a:buChar char="○"/>
            </a:pPr>
            <a:r>
              <a:rPr lang="en" sz="2200">
                <a:solidFill>
                  <a:schemeClr val="dk1"/>
                </a:solidFill>
              </a:rPr>
              <a:t>Need to know the size of the </a:t>
            </a:r>
            <a:r>
              <a:rPr b="1" lang="en" sz="2200">
                <a:solidFill>
                  <a:schemeClr val="accent5"/>
                </a:solidFill>
              </a:rPr>
              <a:t>intermediate relations </a:t>
            </a:r>
            <a:r>
              <a:rPr lang="en" sz="2200">
                <a:solidFill>
                  <a:schemeClr val="dk1"/>
                </a:solidFill>
              </a:rPr>
              <a:t>(table generated between operators) in order to do this!</a:t>
            </a:r>
            <a:endParaRPr sz="2200">
              <a:solidFill>
                <a:schemeClr val="dk1"/>
              </a:solidFill>
            </a:endParaRPr>
          </a:p>
          <a:p>
            <a:pPr indent="-368300" lvl="2" marL="1371600" marR="0" rtl="0" algn="l">
              <a:lnSpc>
                <a:spcPct val="115000"/>
              </a:lnSpc>
              <a:spcBef>
                <a:spcPts val="0"/>
              </a:spcBef>
              <a:spcAft>
                <a:spcPts val="0"/>
              </a:spcAft>
              <a:buClr>
                <a:schemeClr val="dk1"/>
              </a:buClr>
              <a:buSzPts val="2200"/>
              <a:buChar char="■"/>
            </a:pPr>
            <a:r>
              <a:rPr lang="en" sz="2200">
                <a:solidFill>
                  <a:schemeClr val="dk1"/>
                </a:solidFill>
              </a:rPr>
              <a:t>Need </a:t>
            </a:r>
            <a:r>
              <a:rPr b="1" lang="en" sz="2200">
                <a:solidFill>
                  <a:schemeClr val="accent5"/>
                </a:solidFill>
              </a:rPr>
              <a:t>selectivity</a:t>
            </a:r>
            <a:r>
              <a:rPr lang="en" sz="2200">
                <a:solidFill>
                  <a:schemeClr val="dk1"/>
                </a:solidFill>
              </a:rPr>
              <a:t> of predicates - what % of tuples are selected by a predicate - to estimate intermediate relation’s size</a:t>
            </a:r>
            <a:endParaRPr sz="2200">
              <a:solidFill>
                <a:schemeClr val="dk1"/>
              </a:solidFill>
            </a:endParaRPr>
          </a:p>
          <a:p>
            <a:pPr indent="0" lvl="0" marL="0" marR="0" rtl="0" algn="l">
              <a:lnSpc>
                <a:spcPct val="115000"/>
              </a:lnSpc>
              <a:spcBef>
                <a:spcPts val="1600"/>
              </a:spcBef>
              <a:spcAft>
                <a:spcPts val="1600"/>
              </a:spcAft>
              <a:buSzPts val="1800"/>
              <a:buNone/>
            </a:pPr>
            <a:r>
              <a:rPr lang="en" sz="2300">
                <a:solidFill>
                  <a:schemeClr val="dk1"/>
                </a:solidFill>
              </a:rPr>
              <a:t>NOTE: These are all estimates: if we don’t know, approximate (we use </a:t>
            </a:r>
            <a:r>
              <a:rPr b="1" lang="en" sz="2300">
                <a:solidFill>
                  <a:schemeClr val="dk1"/>
                </a:solidFill>
              </a:rPr>
              <a:t>selectivity = 1/10</a:t>
            </a:r>
            <a:r>
              <a:rPr lang="en" sz="2300">
                <a:solidFill>
                  <a:schemeClr val="dk1"/>
                </a:solidFill>
              </a:rPr>
              <a:t> in this class as a default)</a:t>
            </a:r>
            <a:endParaRPr sz="23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Query Optimization - Materializing</a:t>
            </a:r>
            <a:endParaRPr sz="3000"/>
          </a:p>
        </p:txBody>
      </p:sp>
      <p:sp>
        <p:nvSpPr>
          <p:cNvPr id="516" name="Google Shape;516;p40"/>
          <p:cNvSpPr/>
          <p:nvPr/>
        </p:nvSpPr>
        <p:spPr>
          <a:xfrm>
            <a:off x="1291835" y="1170125"/>
            <a:ext cx="980100" cy="673800"/>
          </a:xfrm>
          <a:prstGeom prst="ellipse">
            <a:avLst/>
          </a:prstGeom>
          <a:noFill/>
          <a:ln cap="flat" cmpd="sng" w="19050">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Proxima Nova"/>
                <a:ea typeface="Proxima Nova"/>
                <a:cs typeface="Proxima Nova"/>
                <a:sym typeface="Proxima Nova"/>
              </a:rPr>
              <a:t>⨝</a:t>
            </a:r>
            <a:br>
              <a:rPr b="0" i="0" lang="en" sz="1800" u="none" cap="none" strike="noStrike">
                <a:solidFill>
                  <a:srgbClr val="000000"/>
                </a:solidFill>
                <a:latin typeface="Proxima Nova"/>
                <a:ea typeface="Proxima Nova"/>
                <a:cs typeface="Proxima Nova"/>
                <a:sym typeface="Proxima Nova"/>
              </a:rPr>
            </a:br>
            <a:r>
              <a:rPr b="0" i="0" lang="en" sz="1800" u="none" cap="none" strike="noStrike">
                <a:solidFill>
                  <a:srgbClr val="000000"/>
                </a:solidFill>
                <a:latin typeface="Proxima Nova"/>
                <a:ea typeface="Proxima Nova"/>
                <a:cs typeface="Proxima Nova"/>
                <a:sym typeface="Proxima Nova"/>
              </a:rPr>
              <a:t>PNLJ</a:t>
            </a:r>
            <a:endParaRPr b="0" i="0" sz="1800" u="none" cap="none" strike="noStrike">
              <a:solidFill>
                <a:srgbClr val="000000"/>
              </a:solidFill>
              <a:latin typeface="Proxima Nova"/>
              <a:ea typeface="Proxima Nova"/>
              <a:cs typeface="Proxima Nova"/>
              <a:sym typeface="Proxima Nova"/>
            </a:endParaRPr>
          </a:p>
        </p:txBody>
      </p:sp>
      <p:sp>
        <p:nvSpPr>
          <p:cNvPr id="517" name="Google Shape;517;p40"/>
          <p:cNvSpPr/>
          <p:nvPr/>
        </p:nvSpPr>
        <p:spPr>
          <a:xfrm>
            <a:off x="311698" y="2126746"/>
            <a:ext cx="980100" cy="673800"/>
          </a:xfrm>
          <a:prstGeom prst="ellipse">
            <a:avLst/>
          </a:prstGeom>
          <a:noFill/>
          <a:ln cap="flat" cmpd="sng" w="19050">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Proxima Nova"/>
                <a:ea typeface="Proxima Nova"/>
                <a:cs typeface="Proxima Nova"/>
                <a:sym typeface="Proxima Nova"/>
              </a:rPr>
              <a:t>Scan A</a:t>
            </a:r>
            <a:endParaRPr b="0" i="0" sz="1800" u="none" cap="none" strike="noStrike">
              <a:solidFill>
                <a:srgbClr val="000000"/>
              </a:solidFill>
              <a:latin typeface="Proxima Nova"/>
              <a:ea typeface="Proxima Nova"/>
              <a:cs typeface="Proxima Nova"/>
              <a:sym typeface="Proxima Nova"/>
            </a:endParaRPr>
          </a:p>
        </p:txBody>
      </p:sp>
      <p:sp>
        <p:nvSpPr>
          <p:cNvPr id="518" name="Google Shape;518;p40"/>
          <p:cNvSpPr/>
          <p:nvPr/>
        </p:nvSpPr>
        <p:spPr>
          <a:xfrm>
            <a:off x="2271972" y="3177737"/>
            <a:ext cx="980100" cy="673800"/>
          </a:xfrm>
          <a:prstGeom prst="ellipse">
            <a:avLst/>
          </a:prstGeom>
          <a:noFill/>
          <a:ln cap="flat" cmpd="sng" w="19050">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Proxima Nova"/>
                <a:ea typeface="Proxima Nova"/>
                <a:cs typeface="Proxima Nova"/>
                <a:sym typeface="Proxima Nova"/>
              </a:rPr>
              <a:t>𝝈</a:t>
            </a:r>
            <a:r>
              <a:rPr b="0" baseline="-25000" i="0" lang="en" sz="1700" u="none" cap="none" strike="noStrike">
                <a:solidFill>
                  <a:srgbClr val="000000"/>
                </a:solidFill>
                <a:latin typeface="Proxima Nova"/>
                <a:ea typeface="Proxima Nova"/>
                <a:cs typeface="Proxima Nova"/>
                <a:sym typeface="Proxima Nova"/>
              </a:rPr>
              <a:t>age &lt; 25</a:t>
            </a:r>
            <a:endParaRPr b="0" baseline="-25000" i="0" sz="1700" u="none" cap="none" strike="noStrike">
              <a:solidFill>
                <a:srgbClr val="000000"/>
              </a:solidFill>
              <a:latin typeface="Proxima Nova"/>
              <a:ea typeface="Proxima Nova"/>
              <a:cs typeface="Proxima Nova"/>
              <a:sym typeface="Proxima Nova"/>
            </a:endParaRPr>
          </a:p>
        </p:txBody>
      </p:sp>
      <p:sp>
        <p:nvSpPr>
          <p:cNvPr id="519" name="Google Shape;519;p40"/>
          <p:cNvSpPr/>
          <p:nvPr/>
        </p:nvSpPr>
        <p:spPr>
          <a:xfrm>
            <a:off x="2271972" y="4228729"/>
            <a:ext cx="980100" cy="673800"/>
          </a:xfrm>
          <a:prstGeom prst="ellipse">
            <a:avLst/>
          </a:prstGeom>
          <a:noFill/>
          <a:ln cap="flat" cmpd="sng" w="19050">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Proxima Nova"/>
                <a:ea typeface="Proxima Nova"/>
                <a:cs typeface="Proxima Nova"/>
                <a:sym typeface="Proxima Nova"/>
              </a:rPr>
              <a:t>Scan B</a:t>
            </a:r>
            <a:endParaRPr b="0" baseline="-25000" i="0" sz="1800" u="none" cap="none" strike="noStrike">
              <a:solidFill>
                <a:srgbClr val="000000"/>
              </a:solidFill>
              <a:latin typeface="Proxima Nova"/>
              <a:ea typeface="Proxima Nova"/>
              <a:cs typeface="Proxima Nova"/>
              <a:sym typeface="Proxima Nova"/>
            </a:endParaRPr>
          </a:p>
        </p:txBody>
      </p:sp>
      <p:sp>
        <p:nvSpPr>
          <p:cNvPr id="520" name="Google Shape;520;p40"/>
          <p:cNvSpPr/>
          <p:nvPr/>
        </p:nvSpPr>
        <p:spPr>
          <a:xfrm>
            <a:off x="2271972" y="2126746"/>
            <a:ext cx="980100" cy="6738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Proxima Nova"/>
                <a:ea typeface="Proxima Nova"/>
                <a:cs typeface="Proxima Nova"/>
                <a:sym typeface="Proxima Nova"/>
              </a:rPr>
              <a:t>MAT</a:t>
            </a:r>
            <a:endParaRPr b="0" baseline="-25000" i="0" sz="1800" u="none" cap="none" strike="noStrike">
              <a:solidFill>
                <a:srgbClr val="000000"/>
              </a:solidFill>
              <a:latin typeface="Proxima Nova"/>
              <a:ea typeface="Proxima Nova"/>
              <a:cs typeface="Proxima Nova"/>
              <a:sym typeface="Proxima Nova"/>
            </a:endParaRPr>
          </a:p>
        </p:txBody>
      </p:sp>
      <p:cxnSp>
        <p:nvCxnSpPr>
          <p:cNvPr id="521" name="Google Shape;521;p40"/>
          <p:cNvCxnSpPr>
            <a:stCxn id="516" idx="4"/>
            <a:endCxn id="517" idx="0"/>
          </p:cNvCxnSpPr>
          <p:nvPr/>
        </p:nvCxnSpPr>
        <p:spPr>
          <a:xfrm flipH="1">
            <a:off x="801785" y="1843925"/>
            <a:ext cx="980100" cy="282900"/>
          </a:xfrm>
          <a:prstGeom prst="straightConnector1">
            <a:avLst/>
          </a:prstGeom>
          <a:noFill/>
          <a:ln cap="flat" cmpd="sng" w="9525">
            <a:solidFill>
              <a:srgbClr val="000000"/>
            </a:solidFill>
            <a:prstDash val="solid"/>
            <a:round/>
            <a:headEnd len="sm" w="sm" type="none"/>
            <a:tailEnd len="sm" w="sm" type="none"/>
          </a:ln>
        </p:spPr>
      </p:cxnSp>
      <p:cxnSp>
        <p:nvCxnSpPr>
          <p:cNvPr id="522" name="Google Shape;522;p40"/>
          <p:cNvCxnSpPr>
            <a:stCxn id="516" idx="4"/>
            <a:endCxn id="520" idx="0"/>
          </p:cNvCxnSpPr>
          <p:nvPr/>
        </p:nvCxnSpPr>
        <p:spPr>
          <a:xfrm>
            <a:off x="1781885" y="1843925"/>
            <a:ext cx="980100" cy="282900"/>
          </a:xfrm>
          <a:prstGeom prst="straightConnector1">
            <a:avLst/>
          </a:prstGeom>
          <a:noFill/>
          <a:ln cap="flat" cmpd="sng" w="9525">
            <a:solidFill>
              <a:srgbClr val="000000"/>
            </a:solidFill>
            <a:prstDash val="solid"/>
            <a:round/>
            <a:headEnd len="sm" w="sm" type="none"/>
            <a:tailEnd len="sm" w="sm" type="none"/>
          </a:ln>
        </p:spPr>
      </p:cxnSp>
      <p:cxnSp>
        <p:nvCxnSpPr>
          <p:cNvPr id="523" name="Google Shape;523;p40"/>
          <p:cNvCxnSpPr>
            <a:stCxn id="520" idx="4"/>
            <a:endCxn id="518" idx="0"/>
          </p:cNvCxnSpPr>
          <p:nvPr/>
        </p:nvCxnSpPr>
        <p:spPr>
          <a:xfrm>
            <a:off x="2762022" y="2800546"/>
            <a:ext cx="0" cy="377100"/>
          </a:xfrm>
          <a:prstGeom prst="straightConnector1">
            <a:avLst/>
          </a:prstGeom>
          <a:noFill/>
          <a:ln cap="flat" cmpd="sng" w="9525">
            <a:solidFill>
              <a:srgbClr val="000000"/>
            </a:solidFill>
            <a:prstDash val="solid"/>
            <a:round/>
            <a:headEnd len="sm" w="sm" type="none"/>
            <a:tailEnd len="sm" w="sm" type="none"/>
          </a:ln>
        </p:spPr>
      </p:cxnSp>
      <p:cxnSp>
        <p:nvCxnSpPr>
          <p:cNvPr id="524" name="Google Shape;524;p40"/>
          <p:cNvCxnSpPr>
            <a:stCxn id="518" idx="4"/>
            <a:endCxn id="519" idx="0"/>
          </p:cNvCxnSpPr>
          <p:nvPr/>
        </p:nvCxnSpPr>
        <p:spPr>
          <a:xfrm>
            <a:off x="2762022" y="3851537"/>
            <a:ext cx="0" cy="377100"/>
          </a:xfrm>
          <a:prstGeom prst="straightConnector1">
            <a:avLst/>
          </a:prstGeom>
          <a:noFill/>
          <a:ln cap="flat" cmpd="sng" w="9525">
            <a:solidFill>
              <a:srgbClr val="000000"/>
            </a:solidFill>
            <a:prstDash val="solid"/>
            <a:round/>
            <a:headEnd len="sm" w="sm" type="none"/>
            <a:tailEnd len="sm" w="sm" type="none"/>
          </a:ln>
        </p:spPr>
      </p:cxnSp>
      <p:sp>
        <p:nvSpPr>
          <p:cNvPr id="525" name="Google Shape;525;p40"/>
          <p:cNvSpPr txBox="1"/>
          <p:nvPr>
            <p:ph idx="1" type="body"/>
          </p:nvPr>
        </p:nvSpPr>
        <p:spPr>
          <a:xfrm>
            <a:off x="3574000" y="1152475"/>
            <a:ext cx="5481600" cy="3603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a:solidFill>
                  <a:schemeClr val="dk1"/>
                </a:solidFill>
              </a:rPr>
              <a:t>Table A: takes 50 I/Os to perform a scan</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Table B: takes 100 I/Os to perform a scan</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Sel(B.age &lt; 25) = 0.5, [B] = 100</a:t>
            </a:r>
            <a:endParaRPr sz="2000">
              <a:solidFill>
                <a:schemeClr val="dk1"/>
              </a:solidFill>
            </a:endParaRPr>
          </a:p>
          <a:p>
            <a:pPr indent="0" lvl="0" marL="0" rtl="0" algn="l">
              <a:lnSpc>
                <a:spcPct val="115000"/>
              </a:lnSpc>
              <a:spcBef>
                <a:spcPts val="1600"/>
              </a:spcBef>
              <a:spcAft>
                <a:spcPts val="0"/>
              </a:spcAft>
              <a:buSzPts val="1800"/>
              <a:buNone/>
            </a:pPr>
            <a:r>
              <a:rPr lang="en" sz="2000">
                <a:solidFill>
                  <a:schemeClr val="dk1"/>
                </a:solidFill>
              </a:rPr>
              <a:t>By materializing the intermediate relation, we’re applying </a:t>
            </a:r>
            <a:r>
              <a:rPr lang="en" sz="1900">
                <a:solidFill>
                  <a:schemeClr val="dk1"/>
                </a:solidFill>
              </a:rPr>
              <a:t>𝝈</a:t>
            </a:r>
            <a:r>
              <a:rPr baseline="-25000" lang="en" sz="1900">
                <a:solidFill>
                  <a:schemeClr val="dk1"/>
                </a:solidFill>
              </a:rPr>
              <a:t>age &lt; 25</a:t>
            </a:r>
            <a:r>
              <a:rPr lang="en" sz="1900">
                <a:solidFill>
                  <a:schemeClr val="dk1"/>
                </a:solidFill>
              </a:rPr>
              <a:t> before PNLJ, and performing the join on the </a:t>
            </a:r>
            <a:r>
              <a:rPr i="1" lang="en" sz="1900">
                <a:solidFill>
                  <a:schemeClr val="dk1"/>
                </a:solidFill>
              </a:rPr>
              <a:t>result</a:t>
            </a:r>
            <a:r>
              <a:rPr lang="en" sz="1900">
                <a:solidFill>
                  <a:schemeClr val="dk1"/>
                </a:solidFill>
              </a:rPr>
              <a:t> of the selection. </a:t>
            </a:r>
            <a:endParaRPr sz="19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900">
                <a:solidFill>
                  <a:schemeClr val="dk1"/>
                </a:solidFill>
              </a:rPr>
              <a:t>Cost =</a:t>
            </a:r>
            <a:r>
              <a:rPr lang="en" sz="1900">
                <a:solidFill>
                  <a:schemeClr val="dk1"/>
                </a:solidFill>
              </a:rPr>
              <a:t> </a:t>
            </a:r>
            <a:r>
              <a:rPr i="1" lang="en" sz="1900">
                <a:solidFill>
                  <a:schemeClr val="dk1"/>
                </a:solidFill>
              </a:rPr>
              <a:t>Scan A</a:t>
            </a:r>
            <a:r>
              <a:rPr lang="en" sz="1900">
                <a:solidFill>
                  <a:schemeClr val="dk1"/>
                </a:solidFill>
              </a:rPr>
              <a:t> (50) + </a:t>
            </a:r>
            <a:r>
              <a:rPr i="1" lang="en" sz="1900">
                <a:solidFill>
                  <a:schemeClr val="dk1"/>
                </a:solidFill>
              </a:rPr>
              <a:t>Scan B</a:t>
            </a:r>
            <a:r>
              <a:rPr lang="en" sz="1900">
                <a:solidFill>
                  <a:schemeClr val="dk1"/>
                </a:solidFill>
              </a:rPr>
              <a:t> (100) </a:t>
            </a:r>
            <a:endParaRPr sz="19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sz="1900">
                <a:solidFill>
                  <a:schemeClr val="dk1"/>
                </a:solidFill>
              </a:rPr>
              <a:t>    + </a:t>
            </a:r>
            <a:r>
              <a:rPr i="1" lang="en" sz="1900">
                <a:solidFill>
                  <a:schemeClr val="dk1"/>
                </a:solidFill>
              </a:rPr>
              <a:t>Materialize</a:t>
            </a:r>
            <a:r>
              <a:rPr lang="en" sz="1900">
                <a:solidFill>
                  <a:schemeClr val="dk1"/>
                </a:solidFill>
              </a:rPr>
              <a:t> (100 * 0.5) + </a:t>
            </a:r>
            <a:r>
              <a:rPr i="1" lang="en" sz="1900">
                <a:solidFill>
                  <a:schemeClr val="dk1"/>
                </a:solidFill>
              </a:rPr>
              <a:t>PNLJ</a:t>
            </a:r>
            <a:r>
              <a:rPr lang="en" sz="1900">
                <a:solidFill>
                  <a:schemeClr val="dk1"/>
                </a:solidFill>
              </a:rPr>
              <a:t> (50 * 50)</a:t>
            </a:r>
            <a:endParaRPr sz="19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900">
                <a:solidFill>
                  <a:schemeClr val="dk1"/>
                </a:solidFill>
              </a:rPr>
              <a:t>  → 2,700 I/Os in total</a:t>
            </a:r>
            <a:endParaRPr sz="19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500"/>
              <a:t>Query Optimization - Caution When Calculating Join Costs</a:t>
            </a:r>
            <a:endParaRPr sz="2500"/>
          </a:p>
        </p:txBody>
      </p:sp>
      <p:sp>
        <p:nvSpPr>
          <p:cNvPr id="531" name="Google Shape;531;p41"/>
          <p:cNvSpPr txBox="1"/>
          <p:nvPr>
            <p:ph idx="1" type="body"/>
          </p:nvPr>
        </p:nvSpPr>
        <p:spPr>
          <a:xfrm>
            <a:off x="311700" y="1152475"/>
            <a:ext cx="8520600" cy="2049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We </a:t>
            </a:r>
            <a:r>
              <a:rPr b="1" lang="en">
                <a:solidFill>
                  <a:srgbClr val="0097A7"/>
                </a:solidFill>
              </a:rPr>
              <a:t>cannot blindly apply</a:t>
            </a:r>
            <a:r>
              <a:rPr lang="en">
                <a:solidFill>
                  <a:srgbClr val="000000"/>
                </a:solidFill>
              </a:rPr>
              <a:t> the join cost formulas</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Join cost depends on whether previous operators materialize intermediate relations OR stream them in as input</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Remember query optimization involves optimizing for the cheapest </a:t>
            </a:r>
            <a:r>
              <a:rPr i="1" lang="en">
                <a:solidFill>
                  <a:srgbClr val="000000"/>
                </a:solidFill>
              </a:rPr>
              <a:t>estimated</a:t>
            </a:r>
            <a:r>
              <a:rPr lang="en">
                <a:solidFill>
                  <a:srgbClr val="000000"/>
                </a:solidFill>
              </a:rPr>
              <a:t> query plan across ALL passes; therefore, previous passes must be taken into account</a:t>
            </a:r>
            <a:endParaRPr>
              <a:solidFill>
                <a:srgbClr val="000000"/>
              </a:solidFill>
            </a:endParaRPr>
          </a:p>
        </p:txBody>
      </p:sp>
      <p:pic>
        <p:nvPicPr>
          <p:cNvPr id="532" name="Google Shape;532;p41"/>
          <p:cNvPicPr preferRelativeResize="0"/>
          <p:nvPr/>
        </p:nvPicPr>
        <p:blipFill rotWithShape="1">
          <a:blip r:embed="rId3">
            <a:alphaModFix/>
          </a:blip>
          <a:srcRect b="0" l="0" r="0" t="0"/>
          <a:stretch/>
        </p:blipFill>
        <p:spPr>
          <a:xfrm>
            <a:off x="3630213" y="3137500"/>
            <a:ext cx="1883574" cy="188357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Query Optimization - Join Considerations</a:t>
            </a:r>
            <a:endParaRPr/>
          </a:p>
        </p:txBody>
      </p:sp>
      <p:sp>
        <p:nvSpPr>
          <p:cNvPr id="538" name="Google Shape;538;p42"/>
          <p:cNvSpPr txBox="1"/>
          <p:nvPr>
            <p:ph idx="1" type="body"/>
          </p:nvPr>
        </p:nvSpPr>
        <p:spPr>
          <a:xfrm>
            <a:off x="3411150" y="1152475"/>
            <a:ext cx="5421300" cy="859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a:solidFill>
                  <a:schemeClr val="dk1"/>
                </a:solidFill>
              </a:rPr>
              <a:t>Table A: takes 50 I/Os to perform a scan</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Table B: takes 100 I/Os to perform a scan</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B = 5 buffer pages</a:t>
            </a:r>
            <a:endParaRPr sz="2000">
              <a:solidFill>
                <a:schemeClr val="dk1"/>
              </a:solidFill>
            </a:endParaRPr>
          </a:p>
        </p:txBody>
      </p:sp>
      <p:sp>
        <p:nvSpPr>
          <p:cNvPr id="539" name="Google Shape;539;p42"/>
          <p:cNvSpPr/>
          <p:nvPr/>
        </p:nvSpPr>
        <p:spPr>
          <a:xfrm>
            <a:off x="1247584" y="1357325"/>
            <a:ext cx="936000" cy="639900"/>
          </a:xfrm>
          <a:prstGeom prst="ellipse">
            <a:avLst/>
          </a:prstGeom>
          <a:noFill/>
          <a:ln cap="flat" cmpd="sng" w="19050">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Proxima Nova"/>
                <a:ea typeface="Proxima Nova"/>
                <a:cs typeface="Proxima Nova"/>
                <a:sym typeface="Proxima Nova"/>
              </a:rPr>
              <a:t>⨝</a:t>
            </a:r>
            <a:br>
              <a:rPr b="0" i="0" lang="en" sz="1800" u="none" cap="none" strike="noStrike">
                <a:solidFill>
                  <a:srgbClr val="000000"/>
                </a:solidFill>
                <a:latin typeface="Proxima Nova"/>
                <a:ea typeface="Proxima Nova"/>
                <a:cs typeface="Proxima Nova"/>
                <a:sym typeface="Proxima Nova"/>
              </a:rPr>
            </a:br>
            <a:r>
              <a:rPr b="0" i="0" lang="en" sz="1800" u="none" cap="none" strike="noStrike">
                <a:solidFill>
                  <a:srgbClr val="000000"/>
                </a:solidFill>
                <a:latin typeface="Proxima Nova"/>
                <a:ea typeface="Proxima Nova"/>
                <a:cs typeface="Proxima Nova"/>
                <a:sym typeface="Proxima Nova"/>
              </a:rPr>
              <a:t>BNLJ</a:t>
            </a:r>
            <a:endParaRPr b="0" i="0" sz="1800" u="none" cap="none" strike="noStrike">
              <a:solidFill>
                <a:srgbClr val="000000"/>
              </a:solidFill>
              <a:latin typeface="Proxima Nova"/>
              <a:ea typeface="Proxima Nova"/>
              <a:cs typeface="Proxima Nova"/>
              <a:sym typeface="Proxima Nova"/>
            </a:endParaRPr>
          </a:p>
        </p:txBody>
      </p:sp>
      <p:sp>
        <p:nvSpPr>
          <p:cNvPr id="540" name="Google Shape;540;p42"/>
          <p:cNvSpPr/>
          <p:nvPr/>
        </p:nvSpPr>
        <p:spPr>
          <a:xfrm>
            <a:off x="2183468" y="3264268"/>
            <a:ext cx="936000" cy="639900"/>
          </a:xfrm>
          <a:prstGeom prst="ellipse">
            <a:avLst/>
          </a:prstGeom>
          <a:noFill/>
          <a:ln cap="flat" cmpd="sng" w="19050">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Proxima Nova"/>
                <a:ea typeface="Proxima Nova"/>
                <a:cs typeface="Proxima Nova"/>
                <a:sym typeface="Proxima Nova"/>
              </a:rPr>
              <a:t>Scan B</a:t>
            </a:r>
            <a:endParaRPr b="0" baseline="-25000" i="0" sz="1800" u="none" cap="none" strike="noStrike">
              <a:solidFill>
                <a:srgbClr val="000000"/>
              </a:solidFill>
              <a:latin typeface="Proxima Nova"/>
              <a:ea typeface="Proxima Nova"/>
              <a:cs typeface="Proxima Nova"/>
              <a:sym typeface="Proxima Nova"/>
            </a:endParaRPr>
          </a:p>
        </p:txBody>
      </p:sp>
      <p:sp>
        <p:nvSpPr>
          <p:cNvPr id="541" name="Google Shape;541;p42"/>
          <p:cNvSpPr/>
          <p:nvPr/>
        </p:nvSpPr>
        <p:spPr>
          <a:xfrm>
            <a:off x="2183468" y="2265964"/>
            <a:ext cx="936000" cy="6399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Proxima Nova"/>
                <a:ea typeface="Proxima Nova"/>
                <a:cs typeface="Proxima Nova"/>
                <a:sym typeface="Proxima Nova"/>
              </a:rPr>
              <a:t>MAT</a:t>
            </a:r>
            <a:endParaRPr b="0" baseline="-25000" i="0" sz="1800" u="none" cap="none" strike="noStrike">
              <a:solidFill>
                <a:srgbClr val="000000"/>
              </a:solidFill>
              <a:latin typeface="Proxima Nova"/>
              <a:ea typeface="Proxima Nova"/>
              <a:cs typeface="Proxima Nova"/>
              <a:sym typeface="Proxima Nova"/>
            </a:endParaRPr>
          </a:p>
        </p:txBody>
      </p:sp>
      <p:cxnSp>
        <p:nvCxnSpPr>
          <p:cNvPr id="542" name="Google Shape;542;p42"/>
          <p:cNvCxnSpPr>
            <a:stCxn id="539" idx="4"/>
          </p:cNvCxnSpPr>
          <p:nvPr/>
        </p:nvCxnSpPr>
        <p:spPr>
          <a:xfrm flipH="1">
            <a:off x="779584" y="1997225"/>
            <a:ext cx="936000" cy="268800"/>
          </a:xfrm>
          <a:prstGeom prst="straightConnector1">
            <a:avLst/>
          </a:prstGeom>
          <a:noFill/>
          <a:ln cap="flat" cmpd="sng" w="9525">
            <a:solidFill>
              <a:srgbClr val="000000"/>
            </a:solidFill>
            <a:prstDash val="solid"/>
            <a:round/>
            <a:headEnd len="sm" w="sm" type="none"/>
            <a:tailEnd len="sm" w="sm" type="none"/>
          </a:ln>
        </p:spPr>
      </p:cxnSp>
      <p:cxnSp>
        <p:nvCxnSpPr>
          <p:cNvPr id="543" name="Google Shape;543;p42"/>
          <p:cNvCxnSpPr>
            <a:stCxn id="539" idx="4"/>
            <a:endCxn id="541" idx="0"/>
          </p:cNvCxnSpPr>
          <p:nvPr/>
        </p:nvCxnSpPr>
        <p:spPr>
          <a:xfrm>
            <a:off x="1715584" y="1997225"/>
            <a:ext cx="936000" cy="268800"/>
          </a:xfrm>
          <a:prstGeom prst="straightConnector1">
            <a:avLst/>
          </a:prstGeom>
          <a:noFill/>
          <a:ln cap="flat" cmpd="sng" w="9525">
            <a:solidFill>
              <a:srgbClr val="000000"/>
            </a:solidFill>
            <a:prstDash val="solid"/>
            <a:round/>
            <a:headEnd len="sm" w="sm" type="none"/>
            <a:tailEnd len="sm" w="sm" type="none"/>
          </a:ln>
        </p:spPr>
      </p:cxnSp>
      <p:cxnSp>
        <p:nvCxnSpPr>
          <p:cNvPr id="544" name="Google Shape;544;p42"/>
          <p:cNvCxnSpPr>
            <a:stCxn id="541" idx="4"/>
          </p:cNvCxnSpPr>
          <p:nvPr/>
        </p:nvCxnSpPr>
        <p:spPr>
          <a:xfrm>
            <a:off x="2651468" y="2905864"/>
            <a:ext cx="0" cy="358200"/>
          </a:xfrm>
          <a:prstGeom prst="straightConnector1">
            <a:avLst/>
          </a:prstGeom>
          <a:noFill/>
          <a:ln cap="flat" cmpd="sng" w="9525">
            <a:solidFill>
              <a:srgbClr val="000000"/>
            </a:solidFill>
            <a:prstDash val="solid"/>
            <a:round/>
            <a:headEnd len="sm" w="sm" type="none"/>
            <a:tailEnd len="sm" w="sm" type="none"/>
          </a:ln>
        </p:spPr>
      </p:cxnSp>
      <p:sp>
        <p:nvSpPr>
          <p:cNvPr id="545" name="Google Shape;545;p42"/>
          <p:cNvSpPr/>
          <p:nvPr/>
        </p:nvSpPr>
        <p:spPr>
          <a:xfrm>
            <a:off x="311693" y="3264268"/>
            <a:ext cx="936000" cy="639900"/>
          </a:xfrm>
          <a:prstGeom prst="ellipse">
            <a:avLst/>
          </a:prstGeom>
          <a:noFill/>
          <a:ln cap="flat" cmpd="sng" w="19050">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Proxima Nova"/>
                <a:ea typeface="Proxima Nova"/>
                <a:cs typeface="Proxima Nova"/>
                <a:sym typeface="Proxima Nova"/>
              </a:rPr>
              <a:t>Scan A</a:t>
            </a:r>
            <a:endParaRPr b="0" baseline="-25000" i="0" sz="1800" u="none" cap="none" strike="noStrike">
              <a:solidFill>
                <a:srgbClr val="000000"/>
              </a:solidFill>
              <a:latin typeface="Proxima Nova"/>
              <a:ea typeface="Proxima Nova"/>
              <a:cs typeface="Proxima Nova"/>
              <a:sym typeface="Proxima Nova"/>
            </a:endParaRPr>
          </a:p>
        </p:txBody>
      </p:sp>
      <p:sp>
        <p:nvSpPr>
          <p:cNvPr id="546" name="Google Shape;546;p42"/>
          <p:cNvSpPr/>
          <p:nvPr/>
        </p:nvSpPr>
        <p:spPr>
          <a:xfrm>
            <a:off x="311693" y="2265964"/>
            <a:ext cx="936000" cy="6399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Proxima Nova"/>
                <a:ea typeface="Proxima Nova"/>
                <a:cs typeface="Proxima Nova"/>
                <a:sym typeface="Proxima Nova"/>
              </a:rPr>
              <a:t>MAT</a:t>
            </a:r>
            <a:endParaRPr b="0" baseline="-25000" i="0" sz="1800" u="none" cap="none" strike="noStrike">
              <a:solidFill>
                <a:srgbClr val="000000"/>
              </a:solidFill>
              <a:latin typeface="Proxima Nova"/>
              <a:ea typeface="Proxima Nova"/>
              <a:cs typeface="Proxima Nova"/>
              <a:sym typeface="Proxima Nova"/>
            </a:endParaRPr>
          </a:p>
        </p:txBody>
      </p:sp>
      <p:cxnSp>
        <p:nvCxnSpPr>
          <p:cNvPr id="547" name="Google Shape;547;p42"/>
          <p:cNvCxnSpPr>
            <a:stCxn id="546" idx="4"/>
          </p:cNvCxnSpPr>
          <p:nvPr/>
        </p:nvCxnSpPr>
        <p:spPr>
          <a:xfrm>
            <a:off x="779693" y="2905864"/>
            <a:ext cx="0" cy="358200"/>
          </a:xfrm>
          <a:prstGeom prst="straightConnector1">
            <a:avLst/>
          </a:prstGeom>
          <a:noFill/>
          <a:ln cap="flat" cmpd="sng" w="9525">
            <a:solidFill>
              <a:srgbClr val="000000"/>
            </a:solidFill>
            <a:prstDash val="solid"/>
            <a:round/>
            <a:headEnd len="sm" w="sm" type="none"/>
            <a:tailEnd len="sm" w="sm" type="none"/>
          </a:ln>
        </p:spPr>
      </p:cxnSp>
      <p:sp>
        <p:nvSpPr>
          <p:cNvPr id="548" name="Google Shape;548;p42"/>
          <p:cNvSpPr txBox="1"/>
          <p:nvPr>
            <p:ph idx="1" type="body"/>
          </p:nvPr>
        </p:nvSpPr>
        <p:spPr>
          <a:xfrm>
            <a:off x="3071825" y="2295475"/>
            <a:ext cx="6000900" cy="2539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a:solidFill>
                  <a:schemeClr val="dk1"/>
                </a:solidFill>
              </a:rPr>
              <a:t>Cost of performing this query plan involves cost of scanning A &amp; B + cost of materializing intermediate relations + cost of joining A &amp; B</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Cost = (50 + 100) + (50 + 100) + </a:t>
            </a:r>
            <a:br>
              <a:rPr lang="en" sz="2000">
                <a:solidFill>
                  <a:schemeClr val="dk1"/>
                </a:solidFill>
              </a:rPr>
            </a:br>
            <a:r>
              <a:rPr lang="en" sz="2000">
                <a:solidFill>
                  <a:schemeClr val="dk1"/>
                </a:solidFill>
              </a:rPr>
              <a:t>50 + ⌈50/3⌉*100 = </a:t>
            </a:r>
            <a:r>
              <a:rPr b="1" lang="en" sz="2000">
                <a:solidFill>
                  <a:schemeClr val="dk1"/>
                </a:solidFill>
              </a:rPr>
              <a:t>2050 I/Os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The last 2 terms come from the BNLJ formula, and previous terms come from previous operators</a:t>
            </a:r>
            <a:endParaRPr sz="20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Query Optimization - Join Considerations</a:t>
            </a:r>
            <a:endParaRPr/>
          </a:p>
        </p:txBody>
      </p:sp>
      <p:sp>
        <p:nvSpPr>
          <p:cNvPr id="554" name="Google Shape;554;p43"/>
          <p:cNvSpPr txBox="1"/>
          <p:nvPr>
            <p:ph idx="1" type="body"/>
          </p:nvPr>
        </p:nvSpPr>
        <p:spPr>
          <a:xfrm>
            <a:off x="3411150" y="1152475"/>
            <a:ext cx="5421300" cy="859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a:solidFill>
                  <a:schemeClr val="dk1"/>
                </a:solidFill>
              </a:rPr>
              <a:t>Table A: takes 50 I/Os to perform a scan</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Table B: takes 100 I/Os to perform a scan</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B = 5 buffer pages</a:t>
            </a:r>
            <a:endParaRPr sz="2000">
              <a:solidFill>
                <a:schemeClr val="dk1"/>
              </a:solidFill>
            </a:endParaRPr>
          </a:p>
        </p:txBody>
      </p:sp>
      <p:sp>
        <p:nvSpPr>
          <p:cNvPr id="555" name="Google Shape;555;p43"/>
          <p:cNvSpPr/>
          <p:nvPr/>
        </p:nvSpPr>
        <p:spPr>
          <a:xfrm>
            <a:off x="1247584" y="1357325"/>
            <a:ext cx="936000" cy="639900"/>
          </a:xfrm>
          <a:prstGeom prst="ellipse">
            <a:avLst/>
          </a:prstGeom>
          <a:noFill/>
          <a:ln cap="flat" cmpd="sng" w="19050">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Proxima Nova"/>
                <a:ea typeface="Proxima Nova"/>
                <a:cs typeface="Proxima Nova"/>
                <a:sym typeface="Proxima Nova"/>
              </a:rPr>
              <a:t>⨝</a:t>
            </a:r>
            <a:br>
              <a:rPr b="0" i="0" lang="en" sz="1800" u="none" cap="none" strike="noStrike">
                <a:solidFill>
                  <a:srgbClr val="000000"/>
                </a:solidFill>
                <a:latin typeface="Proxima Nova"/>
                <a:ea typeface="Proxima Nova"/>
                <a:cs typeface="Proxima Nova"/>
                <a:sym typeface="Proxima Nova"/>
              </a:rPr>
            </a:br>
            <a:r>
              <a:rPr b="0" i="0" lang="en" sz="1800" u="none" cap="none" strike="noStrike">
                <a:solidFill>
                  <a:srgbClr val="000000"/>
                </a:solidFill>
                <a:latin typeface="Proxima Nova"/>
                <a:ea typeface="Proxima Nova"/>
                <a:cs typeface="Proxima Nova"/>
                <a:sym typeface="Proxima Nova"/>
              </a:rPr>
              <a:t>BNLJ</a:t>
            </a:r>
            <a:endParaRPr b="0" i="0" sz="1800" u="none" cap="none" strike="noStrike">
              <a:solidFill>
                <a:srgbClr val="000000"/>
              </a:solidFill>
              <a:latin typeface="Proxima Nova"/>
              <a:ea typeface="Proxima Nova"/>
              <a:cs typeface="Proxima Nova"/>
              <a:sym typeface="Proxima Nova"/>
            </a:endParaRPr>
          </a:p>
        </p:txBody>
      </p:sp>
      <p:sp>
        <p:nvSpPr>
          <p:cNvPr id="556" name="Google Shape;556;p43"/>
          <p:cNvSpPr/>
          <p:nvPr/>
        </p:nvSpPr>
        <p:spPr>
          <a:xfrm>
            <a:off x="2183468" y="2654668"/>
            <a:ext cx="936000" cy="639900"/>
          </a:xfrm>
          <a:prstGeom prst="ellipse">
            <a:avLst/>
          </a:prstGeom>
          <a:noFill/>
          <a:ln cap="flat" cmpd="sng" w="19050">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Proxima Nova"/>
                <a:ea typeface="Proxima Nova"/>
                <a:cs typeface="Proxima Nova"/>
                <a:sym typeface="Proxima Nova"/>
              </a:rPr>
              <a:t>Scan B</a:t>
            </a:r>
            <a:endParaRPr b="0" baseline="-25000" i="0" sz="1800" u="none" cap="none" strike="noStrike">
              <a:solidFill>
                <a:srgbClr val="000000"/>
              </a:solidFill>
              <a:latin typeface="Proxima Nova"/>
              <a:ea typeface="Proxima Nova"/>
              <a:cs typeface="Proxima Nova"/>
              <a:sym typeface="Proxima Nova"/>
            </a:endParaRPr>
          </a:p>
        </p:txBody>
      </p:sp>
      <p:cxnSp>
        <p:nvCxnSpPr>
          <p:cNvPr id="557" name="Google Shape;557;p43"/>
          <p:cNvCxnSpPr>
            <a:stCxn id="555" idx="4"/>
          </p:cNvCxnSpPr>
          <p:nvPr/>
        </p:nvCxnSpPr>
        <p:spPr>
          <a:xfrm flipH="1">
            <a:off x="779584" y="1997225"/>
            <a:ext cx="936000" cy="268800"/>
          </a:xfrm>
          <a:prstGeom prst="straightConnector1">
            <a:avLst/>
          </a:prstGeom>
          <a:noFill/>
          <a:ln cap="flat" cmpd="sng" w="9525">
            <a:solidFill>
              <a:srgbClr val="000000"/>
            </a:solidFill>
            <a:prstDash val="solid"/>
            <a:round/>
            <a:headEnd len="sm" w="sm" type="none"/>
            <a:tailEnd len="sm" w="sm" type="none"/>
          </a:ln>
        </p:spPr>
      </p:cxnSp>
      <p:cxnSp>
        <p:nvCxnSpPr>
          <p:cNvPr id="558" name="Google Shape;558;p43"/>
          <p:cNvCxnSpPr>
            <a:stCxn id="555" idx="4"/>
          </p:cNvCxnSpPr>
          <p:nvPr/>
        </p:nvCxnSpPr>
        <p:spPr>
          <a:xfrm>
            <a:off x="1715584" y="1997225"/>
            <a:ext cx="936000" cy="268800"/>
          </a:xfrm>
          <a:prstGeom prst="straightConnector1">
            <a:avLst/>
          </a:prstGeom>
          <a:noFill/>
          <a:ln cap="flat" cmpd="sng" w="9525">
            <a:solidFill>
              <a:srgbClr val="000000"/>
            </a:solidFill>
            <a:prstDash val="solid"/>
            <a:round/>
            <a:headEnd len="sm" w="sm" type="none"/>
            <a:tailEnd len="sm" w="sm" type="none"/>
          </a:ln>
        </p:spPr>
      </p:cxnSp>
      <p:cxnSp>
        <p:nvCxnSpPr>
          <p:cNvPr id="559" name="Google Shape;559;p43"/>
          <p:cNvCxnSpPr/>
          <p:nvPr/>
        </p:nvCxnSpPr>
        <p:spPr>
          <a:xfrm>
            <a:off x="2649150" y="2262200"/>
            <a:ext cx="2400" cy="392400"/>
          </a:xfrm>
          <a:prstGeom prst="straightConnector1">
            <a:avLst/>
          </a:prstGeom>
          <a:noFill/>
          <a:ln cap="flat" cmpd="sng" w="9525">
            <a:solidFill>
              <a:srgbClr val="000000"/>
            </a:solidFill>
            <a:prstDash val="solid"/>
            <a:round/>
            <a:headEnd len="sm" w="sm" type="none"/>
            <a:tailEnd len="sm" w="sm" type="none"/>
          </a:ln>
        </p:spPr>
      </p:cxnSp>
      <p:sp>
        <p:nvSpPr>
          <p:cNvPr id="560" name="Google Shape;560;p43"/>
          <p:cNvSpPr/>
          <p:nvPr/>
        </p:nvSpPr>
        <p:spPr>
          <a:xfrm>
            <a:off x="311693" y="2654668"/>
            <a:ext cx="936000" cy="639900"/>
          </a:xfrm>
          <a:prstGeom prst="ellipse">
            <a:avLst/>
          </a:prstGeom>
          <a:noFill/>
          <a:ln cap="flat" cmpd="sng" w="19050">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Proxima Nova"/>
                <a:ea typeface="Proxima Nova"/>
                <a:cs typeface="Proxima Nova"/>
                <a:sym typeface="Proxima Nova"/>
              </a:rPr>
              <a:t>Scan A</a:t>
            </a:r>
            <a:endParaRPr b="0" baseline="-25000" i="0" sz="1800" u="none" cap="none" strike="noStrike">
              <a:solidFill>
                <a:srgbClr val="000000"/>
              </a:solidFill>
              <a:latin typeface="Proxima Nova"/>
              <a:ea typeface="Proxima Nova"/>
              <a:cs typeface="Proxima Nova"/>
              <a:sym typeface="Proxima Nova"/>
            </a:endParaRPr>
          </a:p>
        </p:txBody>
      </p:sp>
      <p:cxnSp>
        <p:nvCxnSpPr>
          <p:cNvPr id="561" name="Google Shape;561;p43"/>
          <p:cNvCxnSpPr/>
          <p:nvPr/>
        </p:nvCxnSpPr>
        <p:spPr>
          <a:xfrm>
            <a:off x="773900" y="2262200"/>
            <a:ext cx="5700" cy="392400"/>
          </a:xfrm>
          <a:prstGeom prst="straightConnector1">
            <a:avLst/>
          </a:prstGeom>
          <a:noFill/>
          <a:ln cap="flat" cmpd="sng" w="9525">
            <a:solidFill>
              <a:srgbClr val="000000"/>
            </a:solidFill>
            <a:prstDash val="solid"/>
            <a:round/>
            <a:headEnd len="sm" w="sm" type="none"/>
            <a:tailEnd len="sm" w="sm" type="none"/>
          </a:ln>
        </p:spPr>
      </p:cxnSp>
      <p:sp>
        <p:nvSpPr>
          <p:cNvPr id="562" name="Google Shape;562;p43"/>
          <p:cNvSpPr txBox="1"/>
          <p:nvPr>
            <p:ph idx="1" type="body"/>
          </p:nvPr>
        </p:nvSpPr>
        <p:spPr>
          <a:xfrm>
            <a:off x="3071825" y="2371675"/>
            <a:ext cx="6000900" cy="2539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a:solidFill>
                  <a:schemeClr val="dk1"/>
                </a:solidFill>
              </a:rPr>
              <a:t>Cost of performing this query plan involves cost of joining A &amp; B, which includes scan cost</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Cost = 50 + ⌈50/3⌉*100 = </a:t>
            </a:r>
            <a:r>
              <a:rPr b="1" lang="en" sz="2000">
                <a:solidFill>
                  <a:schemeClr val="dk1"/>
                </a:solidFill>
              </a:rPr>
              <a:t>1750 I/Os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Here we apply the BNLJ formula directly since there is no materialization and no other operators that might reduce the number of pages provided as input to the BNLJ operator</a:t>
            </a:r>
            <a:endParaRPr sz="20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Query Optimization - Join Considerations</a:t>
            </a:r>
            <a:endParaRPr/>
          </a:p>
        </p:txBody>
      </p:sp>
      <p:sp>
        <p:nvSpPr>
          <p:cNvPr id="568" name="Google Shape;568;p44"/>
          <p:cNvSpPr txBox="1"/>
          <p:nvPr>
            <p:ph idx="1" type="body"/>
          </p:nvPr>
        </p:nvSpPr>
        <p:spPr>
          <a:xfrm>
            <a:off x="3411150" y="847675"/>
            <a:ext cx="5421300" cy="859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a:solidFill>
                  <a:schemeClr val="dk1"/>
                </a:solidFill>
              </a:rPr>
              <a:t>Table A: takes 50 I/Os to perform a scan</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Table B: takes 100 I/Os to perform a scan</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B = 5 buffer pages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Sel(A.age &lt; 25) = 0.5</a:t>
            </a:r>
            <a:endParaRPr sz="2000">
              <a:solidFill>
                <a:schemeClr val="dk1"/>
              </a:solidFill>
            </a:endParaRPr>
          </a:p>
        </p:txBody>
      </p:sp>
      <p:sp>
        <p:nvSpPr>
          <p:cNvPr id="569" name="Google Shape;569;p44"/>
          <p:cNvSpPr/>
          <p:nvPr/>
        </p:nvSpPr>
        <p:spPr>
          <a:xfrm>
            <a:off x="1247584" y="1357325"/>
            <a:ext cx="936000" cy="639900"/>
          </a:xfrm>
          <a:prstGeom prst="ellipse">
            <a:avLst/>
          </a:prstGeom>
          <a:noFill/>
          <a:ln cap="flat" cmpd="sng" w="19050">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Proxima Nova"/>
                <a:ea typeface="Proxima Nova"/>
                <a:cs typeface="Proxima Nova"/>
                <a:sym typeface="Proxima Nova"/>
              </a:rPr>
              <a:t>⨝</a:t>
            </a:r>
            <a:br>
              <a:rPr b="0" i="0" lang="en" sz="1800" u="none" cap="none" strike="noStrike">
                <a:solidFill>
                  <a:srgbClr val="000000"/>
                </a:solidFill>
                <a:latin typeface="Proxima Nova"/>
                <a:ea typeface="Proxima Nova"/>
                <a:cs typeface="Proxima Nova"/>
                <a:sym typeface="Proxima Nova"/>
              </a:rPr>
            </a:br>
            <a:r>
              <a:rPr b="0" i="0" lang="en" sz="1800" u="none" cap="none" strike="noStrike">
                <a:solidFill>
                  <a:srgbClr val="000000"/>
                </a:solidFill>
                <a:latin typeface="Proxima Nova"/>
                <a:ea typeface="Proxima Nova"/>
                <a:cs typeface="Proxima Nova"/>
                <a:sym typeface="Proxima Nova"/>
              </a:rPr>
              <a:t>BNLJ</a:t>
            </a:r>
            <a:endParaRPr b="0" i="0" sz="1800" u="none" cap="none" strike="noStrike">
              <a:solidFill>
                <a:srgbClr val="000000"/>
              </a:solidFill>
              <a:latin typeface="Proxima Nova"/>
              <a:ea typeface="Proxima Nova"/>
              <a:cs typeface="Proxima Nova"/>
              <a:sym typeface="Proxima Nova"/>
            </a:endParaRPr>
          </a:p>
        </p:txBody>
      </p:sp>
      <p:sp>
        <p:nvSpPr>
          <p:cNvPr id="570" name="Google Shape;570;p44"/>
          <p:cNvSpPr/>
          <p:nvPr/>
        </p:nvSpPr>
        <p:spPr>
          <a:xfrm>
            <a:off x="2135818" y="2282968"/>
            <a:ext cx="936000" cy="639900"/>
          </a:xfrm>
          <a:prstGeom prst="ellipse">
            <a:avLst/>
          </a:prstGeom>
          <a:noFill/>
          <a:ln cap="flat" cmpd="sng" w="19050">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Proxima Nova"/>
                <a:ea typeface="Proxima Nova"/>
                <a:cs typeface="Proxima Nova"/>
                <a:sym typeface="Proxima Nova"/>
              </a:rPr>
              <a:t>Scan B</a:t>
            </a:r>
            <a:endParaRPr b="0" baseline="-25000" i="0" sz="1800" u="none" cap="none" strike="noStrike">
              <a:solidFill>
                <a:srgbClr val="000000"/>
              </a:solidFill>
              <a:latin typeface="Proxima Nova"/>
              <a:ea typeface="Proxima Nova"/>
              <a:cs typeface="Proxima Nova"/>
              <a:sym typeface="Proxima Nova"/>
            </a:endParaRPr>
          </a:p>
        </p:txBody>
      </p:sp>
      <p:cxnSp>
        <p:nvCxnSpPr>
          <p:cNvPr id="571" name="Google Shape;571;p44"/>
          <p:cNvCxnSpPr>
            <a:stCxn id="569" idx="4"/>
          </p:cNvCxnSpPr>
          <p:nvPr/>
        </p:nvCxnSpPr>
        <p:spPr>
          <a:xfrm flipH="1">
            <a:off x="779584" y="1997225"/>
            <a:ext cx="936000" cy="268800"/>
          </a:xfrm>
          <a:prstGeom prst="straightConnector1">
            <a:avLst/>
          </a:prstGeom>
          <a:noFill/>
          <a:ln cap="flat" cmpd="sng" w="9525">
            <a:solidFill>
              <a:srgbClr val="000000"/>
            </a:solidFill>
            <a:prstDash val="solid"/>
            <a:round/>
            <a:headEnd len="sm" w="sm" type="none"/>
            <a:tailEnd len="sm" w="sm" type="none"/>
          </a:ln>
        </p:spPr>
      </p:cxnSp>
      <p:cxnSp>
        <p:nvCxnSpPr>
          <p:cNvPr id="572" name="Google Shape;572;p44"/>
          <p:cNvCxnSpPr>
            <a:stCxn id="569" idx="4"/>
            <a:endCxn id="570" idx="0"/>
          </p:cNvCxnSpPr>
          <p:nvPr/>
        </p:nvCxnSpPr>
        <p:spPr>
          <a:xfrm>
            <a:off x="1715584" y="1997225"/>
            <a:ext cx="888300" cy="285600"/>
          </a:xfrm>
          <a:prstGeom prst="straightConnector1">
            <a:avLst/>
          </a:prstGeom>
          <a:noFill/>
          <a:ln cap="flat" cmpd="sng" w="9525">
            <a:solidFill>
              <a:srgbClr val="000000"/>
            </a:solidFill>
            <a:prstDash val="solid"/>
            <a:round/>
            <a:headEnd len="sm" w="sm" type="none"/>
            <a:tailEnd len="sm" w="sm" type="none"/>
          </a:ln>
        </p:spPr>
      </p:cxnSp>
      <p:sp>
        <p:nvSpPr>
          <p:cNvPr id="573" name="Google Shape;573;p44"/>
          <p:cNvSpPr/>
          <p:nvPr/>
        </p:nvSpPr>
        <p:spPr>
          <a:xfrm>
            <a:off x="311693" y="3332293"/>
            <a:ext cx="936000" cy="639900"/>
          </a:xfrm>
          <a:prstGeom prst="ellipse">
            <a:avLst/>
          </a:prstGeom>
          <a:noFill/>
          <a:ln cap="flat" cmpd="sng" w="19050">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Proxima Nova"/>
                <a:ea typeface="Proxima Nova"/>
                <a:cs typeface="Proxima Nova"/>
                <a:sym typeface="Proxima Nova"/>
              </a:rPr>
              <a:t>Scan A</a:t>
            </a:r>
            <a:endParaRPr b="0" baseline="-25000" i="0" sz="1800" u="none" cap="none" strike="noStrike">
              <a:solidFill>
                <a:srgbClr val="000000"/>
              </a:solidFill>
              <a:latin typeface="Proxima Nova"/>
              <a:ea typeface="Proxima Nova"/>
              <a:cs typeface="Proxima Nova"/>
              <a:sym typeface="Proxima Nova"/>
            </a:endParaRPr>
          </a:p>
        </p:txBody>
      </p:sp>
      <p:cxnSp>
        <p:nvCxnSpPr>
          <p:cNvPr id="574" name="Google Shape;574;p44"/>
          <p:cNvCxnSpPr/>
          <p:nvPr/>
        </p:nvCxnSpPr>
        <p:spPr>
          <a:xfrm>
            <a:off x="773900" y="2939825"/>
            <a:ext cx="5700" cy="392400"/>
          </a:xfrm>
          <a:prstGeom prst="straightConnector1">
            <a:avLst/>
          </a:prstGeom>
          <a:noFill/>
          <a:ln cap="flat" cmpd="sng" w="9525">
            <a:solidFill>
              <a:srgbClr val="000000"/>
            </a:solidFill>
            <a:prstDash val="solid"/>
            <a:round/>
            <a:headEnd len="sm" w="sm" type="none"/>
            <a:tailEnd len="sm" w="sm" type="none"/>
          </a:ln>
        </p:spPr>
      </p:cxnSp>
      <p:sp>
        <p:nvSpPr>
          <p:cNvPr id="575" name="Google Shape;575;p44"/>
          <p:cNvSpPr txBox="1"/>
          <p:nvPr>
            <p:ph idx="1" type="body"/>
          </p:nvPr>
        </p:nvSpPr>
        <p:spPr>
          <a:xfrm>
            <a:off x="3071825" y="2219275"/>
            <a:ext cx="6000900" cy="2539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a:solidFill>
                  <a:schemeClr val="dk1"/>
                </a:solidFill>
              </a:rPr>
              <a:t>Cost of performing this query plan involves cost of joining A &amp; B, which includes scan cost, and also considering how many pages of A are provided as input to the BNLJ operator</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Cost = 50 + ⌈25/3⌉*100 = </a:t>
            </a:r>
            <a:r>
              <a:rPr b="1" lang="en" sz="2000">
                <a:solidFill>
                  <a:schemeClr val="dk1"/>
                </a:solidFill>
              </a:rPr>
              <a:t>950 I/Os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Only 25 pages from A move on to the join, so the number of times B must be scanned decreases (the last term)</a:t>
            </a:r>
            <a:endParaRPr sz="2000">
              <a:solidFill>
                <a:schemeClr val="dk1"/>
              </a:solidFill>
            </a:endParaRPr>
          </a:p>
        </p:txBody>
      </p:sp>
      <p:sp>
        <p:nvSpPr>
          <p:cNvPr id="576" name="Google Shape;576;p44"/>
          <p:cNvSpPr/>
          <p:nvPr/>
        </p:nvSpPr>
        <p:spPr>
          <a:xfrm>
            <a:off x="289647" y="2266037"/>
            <a:ext cx="980100" cy="673800"/>
          </a:xfrm>
          <a:prstGeom prst="ellipse">
            <a:avLst/>
          </a:prstGeom>
          <a:noFill/>
          <a:ln cap="flat" cmpd="sng" w="19050">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Proxima Nova"/>
                <a:ea typeface="Proxima Nova"/>
                <a:cs typeface="Proxima Nova"/>
                <a:sym typeface="Proxima Nova"/>
              </a:rPr>
              <a:t>𝝈</a:t>
            </a:r>
            <a:r>
              <a:rPr b="0" baseline="-25000" i="0" lang="en" sz="1700" u="none" cap="none" strike="noStrike">
                <a:solidFill>
                  <a:srgbClr val="000000"/>
                </a:solidFill>
                <a:latin typeface="Proxima Nova"/>
                <a:ea typeface="Proxima Nova"/>
                <a:cs typeface="Proxima Nova"/>
                <a:sym typeface="Proxima Nova"/>
              </a:rPr>
              <a:t>age &lt; 25</a:t>
            </a:r>
            <a:endParaRPr b="0" baseline="-25000" i="0" sz="17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Query Optimization - Join Considerations</a:t>
            </a:r>
            <a:endParaRPr/>
          </a:p>
        </p:txBody>
      </p:sp>
      <p:sp>
        <p:nvSpPr>
          <p:cNvPr id="582" name="Google Shape;582;p45"/>
          <p:cNvSpPr txBox="1"/>
          <p:nvPr>
            <p:ph idx="1" type="body"/>
          </p:nvPr>
        </p:nvSpPr>
        <p:spPr>
          <a:xfrm>
            <a:off x="3411150" y="847675"/>
            <a:ext cx="5421300" cy="859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Char char="●"/>
            </a:pPr>
            <a:r>
              <a:rPr lang="en" sz="1900">
                <a:solidFill>
                  <a:schemeClr val="dk1"/>
                </a:solidFill>
              </a:rPr>
              <a:t>Table A: takes 50 I/Os to perform a scan</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Table B: takes 100 I/Os to perform a scan</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B = 5 buffer pages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Sel(B.age &lt; 25) = 0.5</a:t>
            </a:r>
            <a:endParaRPr sz="1900">
              <a:solidFill>
                <a:schemeClr val="dk1"/>
              </a:solidFill>
            </a:endParaRPr>
          </a:p>
        </p:txBody>
      </p:sp>
      <p:sp>
        <p:nvSpPr>
          <p:cNvPr id="583" name="Google Shape;583;p45"/>
          <p:cNvSpPr/>
          <p:nvPr/>
        </p:nvSpPr>
        <p:spPr>
          <a:xfrm>
            <a:off x="1247584" y="1357325"/>
            <a:ext cx="936000" cy="639900"/>
          </a:xfrm>
          <a:prstGeom prst="ellipse">
            <a:avLst/>
          </a:prstGeom>
          <a:noFill/>
          <a:ln cap="flat" cmpd="sng" w="19050">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Proxima Nova"/>
                <a:ea typeface="Proxima Nova"/>
                <a:cs typeface="Proxima Nova"/>
                <a:sym typeface="Proxima Nova"/>
              </a:rPr>
              <a:t>⨝</a:t>
            </a:r>
            <a:br>
              <a:rPr b="0" i="0" lang="en" sz="1800" u="none" cap="none" strike="noStrike">
                <a:solidFill>
                  <a:srgbClr val="000000"/>
                </a:solidFill>
                <a:latin typeface="Proxima Nova"/>
                <a:ea typeface="Proxima Nova"/>
                <a:cs typeface="Proxima Nova"/>
                <a:sym typeface="Proxima Nova"/>
              </a:rPr>
            </a:br>
            <a:r>
              <a:rPr b="0" i="0" lang="en" sz="1800" u="none" cap="none" strike="noStrike">
                <a:solidFill>
                  <a:srgbClr val="000000"/>
                </a:solidFill>
                <a:latin typeface="Proxima Nova"/>
                <a:ea typeface="Proxima Nova"/>
                <a:cs typeface="Proxima Nova"/>
                <a:sym typeface="Proxima Nova"/>
              </a:rPr>
              <a:t>BNLJ</a:t>
            </a:r>
            <a:endParaRPr b="0" i="0" sz="1800" u="none" cap="none" strike="noStrike">
              <a:solidFill>
                <a:srgbClr val="000000"/>
              </a:solidFill>
              <a:latin typeface="Proxima Nova"/>
              <a:ea typeface="Proxima Nova"/>
              <a:cs typeface="Proxima Nova"/>
              <a:sym typeface="Proxima Nova"/>
            </a:endParaRPr>
          </a:p>
        </p:txBody>
      </p:sp>
      <p:sp>
        <p:nvSpPr>
          <p:cNvPr id="584" name="Google Shape;584;p45"/>
          <p:cNvSpPr/>
          <p:nvPr/>
        </p:nvSpPr>
        <p:spPr>
          <a:xfrm>
            <a:off x="2135818" y="3332293"/>
            <a:ext cx="936000" cy="639900"/>
          </a:xfrm>
          <a:prstGeom prst="ellipse">
            <a:avLst/>
          </a:prstGeom>
          <a:noFill/>
          <a:ln cap="flat" cmpd="sng" w="19050">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Proxima Nova"/>
                <a:ea typeface="Proxima Nova"/>
                <a:cs typeface="Proxima Nova"/>
                <a:sym typeface="Proxima Nova"/>
              </a:rPr>
              <a:t>Scan B</a:t>
            </a:r>
            <a:endParaRPr b="0" baseline="-25000" i="0" sz="1800" u="none" cap="none" strike="noStrike">
              <a:solidFill>
                <a:srgbClr val="000000"/>
              </a:solidFill>
              <a:latin typeface="Proxima Nova"/>
              <a:ea typeface="Proxima Nova"/>
              <a:cs typeface="Proxima Nova"/>
              <a:sym typeface="Proxima Nova"/>
            </a:endParaRPr>
          </a:p>
        </p:txBody>
      </p:sp>
      <p:cxnSp>
        <p:nvCxnSpPr>
          <p:cNvPr id="585" name="Google Shape;585;p45"/>
          <p:cNvCxnSpPr>
            <a:stCxn id="583" idx="4"/>
          </p:cNvCxnSpPr>
          <p:nvPr/>
        </p:nvCxnSpPr>
        <p:spPr>
          <a:xfrm flipH="1">
            <a:off x="779584" y="1997225"/>
            <a:ext cx="936000" cy="268800"/>
          </a:xfrm>
          <a:prstGeom prst="straightConnector1">
            <a:avLst/>
          </a:prstGeom>
          <a:noFill/>
          <a:ln cap="flat" cmpd="sng" w="9525">
            <a:solidFill>
              <a:srgbClr val="000000"/>
            </a:solidFill>
            <a:prstDash val="solid"/>
            <a:round/>
            <a:headEnd len="sm" w="sm" type="none"/>
            <a:tailEnd len="sm" w="sm" type="none"/>
          </a:ln>
        </p:spPr>
      </p:cxnSp>
      <p:cxnSp>
        <p:nvCxnSpPr>
          <p:cNvPr id="586" name="Google Shape;586;p45"/>
          <p:cNvCxnSpPr>
            <a:stCxn id="583" idx="4"/>
            <a:endCxn id="587" idx="0"/>
          </p:cNvCxnSpPr>
          <p:nvPr/>
        </p:nvCxnSpPr>
        <p:spPr>
          <a:xfrm>
            <a:off x="1715584" y="1997225"/>
            <a:ext cx="888300" cy="237600"/>
          </a:xfrm>
          <a:prstGeom prst="straightConnector1">
            <a:avLst/>
          </a:prstGeom>
          <a:noFill/>
          <a:ln cap="flat" cmpd="sng" w="9525">
            <a:solidFill>
              <a:srgbClr val="000000"/>
            </a:solidFill>
            <a:prstDash val="solid"/>
            <a:round/>
            <a:headEnd len="sm" w="sm" type="none"/>
            <a:tailEnd len="sm" w="sm" type="none"/>
          </a:ln>
        </p:spPr>
      </p:cxnSp>
      <p:sp>
        <p:nvSpPr>
          <p:cNvPr id="588" name="Google Shape;588;p45"/>
          <p:cNvSpPr/>
          <p:nvPr/>
        </p:nvSpPr>
        <p:spPr>
          <a:xfrm>
            <a:off x="311693" y="2266018"/>
            <a:ext cx="936000" cy="639900"/>
          </a:xfrm>
          <a:prstGeom prst="ellipse">
            <a:avLst/>
          </a:prstGeom>
          <a:noFill/>
          <a:ln cap="flat" cmpd="sng" w="19050">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Proxima Nova"/>
                <a:ea typeface="Proxima Nova"/>
                <a:cs typeface="Proxima Nova"/>
                <a:sym typeface="Proxima Nova"/>
              </a:rPr>
              <a:t>Scan A</a:t>
            </a:r>
            <a:endParaRPr b="0" baseline="-25000" i="0" sz="1800" u="none" cap="none" strike="noStrike">
              <a:solidFill>
                <a:srgbClr val="000000"/>
              </a:solidFill>
              <a:latin typeface="Proxima Nova"/>
              <a:ea typeface="Proxima Nova"/>
              <a:cs typeface="Proxima Nova"/>
              <a:sym typeface="Proxima Nova"/>
            </a:endParaRPr>
          </a:p>
        </p:txBody>
      </p:sp>
      <p:cxnSp>
        <p:nvCxnSpPr>
          <p:cNvPr id="589" name="Google Shape;589;p45"/>
          <p:cNvCxnSpPr/>
          <p:nvPr/>
        </p:nvCxnSpPr>
        <p:spPr>
          <a:xfrm>
            <a:off x="2600975" y="2924275"/>
            <a:ext cx="5700" cy="392400"/>
          </a:xfrm>
          <a:prstGeom prst="straightConnector1">
            <a:avLst/>
          </a:prstGeom>
          <a:noFill/>
          <a:ln cap="flat" cmpd="sng" w="9525">
            <a:solidFill>
              <a:srgbClr val="000000"/>
            </a:solidFill>
            <a:prstDash val="solid"/>
            <a:round/>
            <a:headEnd len="sm" w="sm" type="none"/>
            <a:tailEnd len="sm" w="sm" type="none"/>
          </a:ln>
        </p:spPr>
      </p:cxnSp>
      <p:sp>
        <p:nvSpPr>
          <p:cNvPr id="590" name="Google Shape;590;p45"/>
          <p:cNvSpPr txBox="1"/>
          <p:nvPr>
            <p:ph idx="1" type="body"/>
          </p:nvPr>
        </p:nvSpPr>
        <p:spPr>
          <a:xfrm>
            <a:off x="3048000" y="2219275"/>
            <a:ext cx="6096000" cy="2539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Char char="➔"/>
            </a:pPr>
            <a:r>
              <a:rPr lang="en" sz="1900">
                <a:solidFill>
                  <a:schemeClr val="dk1"/>
                </a:solidFill>
              </a:rPr>
              <a:t>Cost of performing this query plan involves cost of joining A &amp; B, which includes scan cost</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Cost = 50 + ⌈50/3⌉*100 = </a:t>
            </a:r>
            <a:r>
              <a:rPr b="1" lang="en" sz="1900">
                <a:solidFill>
                  <a:schemeClr val="dk1"/>
                </a:solidFill>
              </a:rPr>
              <a:t>1750 I/Os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Since B is not materialized, each time B is scanned (which happens ⌈50/3⌉ times) selection occurs on-the-fly</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i="1" lang="en" sz="1900">
                <a:solidFill>
                  <a:schemeClr val="dk1"/>
                </a:solidFill>
              </a:rPr>
              <a:t>Takeaway</a:t>
            </a:r>
            <a:r>
              <a:rPr lang="en" sz="1900">
                <a:solidFill>
                  <a:schemeClr val="dk1"/>
                </a:solidFill>
              </a:rPr>
              <a:t>: Pushing down selections has different impacts on outer vs inner relation in BNLJ</a:t>
            </a:r>
            <a:endParaRPr sz="1900">
              <a:solidFill>
                <a:schemeClr val="dk1"/>
              </a:solidFill>
            </a:endParaRPr>
          </a:p>
        </p:txBody>
      </p:sp>
      <p:sp>
        <p:nvSpPr>
          <p:cNvPr id="587" name="Google Shape;587;p45"/>
          <p:cNvSpPr/>
          <p:nvPr/>
        </p:nvSpPr>
        <p:spPr>
          <a:xfrm>
            <a:off x="2113772" y="2234862"/>
            <a:ext cx="980100" cy="673800"/>
          </a:xfrm>
          <a:prstGeom prst="ellipse">
            <a:avLst/>
          </a:prstGeom>
          <a:noFill/>
          <a:ln cap="flat" cmpd="sng" w="19050">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Proxima Nova"/>
                <a:ea typeface="Proxima Nova"/>
                <a:cs typeface="Proxima Nova"/>
                <a:sym typeface="Proxima Nova"/>
              </a:rPr>
              <a:t>𝝈</a:t>
            </a:r>
            <a:r>
              <a:rPr b="0" baseline="-25000" i="0" lang="en" sz="1700" u="none" cap="none" strike="noStrike">
                <a:solidFill>
                  <a:srgbClr val="000000"/>
                </a:solidFill>
                <a:latin typeface="Proxima Nova"/>
                <a:ea typeface="Proxima Nova"/>
                <a:cs typeface="Proxima Nova"/>
                <a:sym typeface="Proxima Nova"/>
              </a:rPr>
              <a:t>age &lt; 25</a:t>
            </a:r>
            <a:endParaRPr b="0" baseline="-25000" i="0" sz="17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Query Optimization</a:t>
            </a:r>
            <a:endParaRPr sz="3000"/>
          </a:p>
        </p:txBody>
      </p:sp>
      <p:sp>
        <p:nvSpPr>
          <p:cNvPr id="596" name="Google Shape;596;p46"/>
          <p:cNvSpPr txBox="1"/>
          <p:nvPr>
            <p:ph idx="1" type="body"/>
          </p:nvPr>
        </p:nvSpPr>
        <p:spPr>
          <a:xfrm>
            <a:off x="311700" y="1152475"/>
            <a:ext cx="8832300" cy="33588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1"/>
              </a:buClr>
              <a:buSzPts val="2000"/>
              <a:buFont typeface="Proxima Nova"/>
              <a:buChar char="●"/>
            </a:pPr>
            <a:r>
              <a:rPr lang="en" sz="2000">
                <a:solidFill>
                  <a:schemeClr val="dk1"/>
                </a:solidFill>
              </a:rPr>
              <a:t>A query optimizer takes in a query plan (e.g. one directly translated from a SQL query), and outputs a better (hopefully optimal) query plan</a:t>
            </a:r>
            <a:endParaRPr sz="2000">
              <a:solidFill>
                <a:schemeClr val="dk1"/>
              </a:solidFill>
            </a:endParaRPr>
          </a:p>
          <a:p>
            <a:pPr indent="-355600" lvl="1" marL="914400" marR="0" rtl="0" algn="l">
              <a:lnSpc>
                <a:spcPct val="115000"/>
              </a:lnSpc>
              <a:spcBef>
                <a:spcPts val="0"/>
              </a:spcBef>
              <a:spcAft>
                <a:spcPts val="0"/>
              </a:spcAft>
              <a:buClr>
                <a:schemeClr val="dk1"/>
              </a:buClr>
              <a:buSzPts val="2000"/>
              <a:buFont typeface="Proxima Nova"/>
              <a:buChar char="○"/>
            </a:pPr>
            <a:r>
              <a:rPr lang="en" sz="2000">
                <a:solidFill>
                  <a:schemeClr val="dk1"/>
                </a:solidFill>
              </a:rPr>
              <a:t>Works on and optimizes over a </a:t>
            </a:r>
            <a:r>
              <a:rPr b="1" lang="en" sz="2000">
                <a:solidFill>
                  <a:schemeClr val="accent5"/>
                </a:solidFill>
              </a:rPr>
              <a:t>plan space</a:t>
            </a:r>
            <a:r>
              <a:rPr lang="en" sz="2000">
                <a:solidFill>
                  <a:schemeClr val="dk1"/>
                </a:solidFill>
              </a:rPr>
              <a:t> (set of all plans considered)</a:t>
            </a:r>
            <a:endParaRPr sz="2000">
              <a:solidFill>
                <a:schemeClr val="dk1"/>
              </a:solidFill>
            </a:endParaRPr>
          </a:p>
          <a:p>
            <a:pPr indent="-355600" lvl="1" marL="914400" marR="0" rtl="0" algn="l">
              <a:lnSpc>
                <a:spcPct val="115000"/>
              </a:lnSpc>
              <a:spcBef>
                <a:spcPts val="0"/>
              </a:spcBef>
              <a:spcAft>
                <a:spcPts val="0"/>
              </a:spcAft>
              <a:buClr>
                <a:schemeClr val="dk1"/>
              </a:buClr>
              <a:buSzPts val="2000"/>
              <a:buChar char="○"/>
            </a:pPr>
            <a:r>
              <a:rPr lang="en" sz="2000">
                <a:solidFill>
                  <a:schemeClr val="dk1"/>
                </a:solidFill>
              </a:rPr>
              <a:t>Performs </a:t>
            </a:r>
            <a:r>
              <a:rPr b="1" lang="en" sz="2000">
                <a:solidFill>
                  <a:schemeClr val="accent5"/>
                </a:solidFill>
              </a:rPr>
              <a:t>cost estimation</a:t>
            </a:r>
            <a:r>
              <a:rPr lang="en" sz="2000">
                <a:solidFill>
                  <a:schemeClr val="dk1"/>
                </a:solidFill>
              </a:rPr>
              <a:t> on query plans </a:t>
            </a:r>
            <a:endParaRPr sz="2000">
              <a:solidFill>
                <a:schemeClr val="dk1"/>
              </a:solidFill>
            </a:endParaRPr>
          </a:p>
          <a:p>
            <a:pPr indent="-355600" lvl="1" marL="914400" marR="0" rtl="0" algn="l">
              <a:lnSpc>
                <a:spcPct val="115000"/>
              </a:lnSpc>
              <a:spcBef>
                <a:spcPts val="0"/>
              </a:spcBef>
              <a:spcAft>
                <a:spcPts val="0"/>
              </a:spcAft>
              <a:buClr>
                <a:schemeClr val="dk1"/>
              </a:buClr>
              <a:buSzPts val="2000"/>
              <a:buChar char="○"/>
            </a:pPr>
            <a:r>
              <a:rPr lang="en" sz="2000">
                <a:solidFill>
                  <a:schemeClr val="dk1"/>
                </a:solidFill>
              </a:rPr>
              <a:t>Uses a </a:t>
            </a:r>
            <a:r>
              <a:rPr b="1" lang="en" sz="2000">
                <a:solidFill>
                  <a:schemeClr val="accent5"/>
                </a:solidFill>
              </a:rPr>
              <a:t>search algorithm</a:t>
            </a:r>
            <a:r>
              <a:rPr lang="en" sz="2000">
                <a:solidFill>
                  <a:schemeClr val="dk1"/>
                </a:solidFill>
              </a:rPr>
              <a:t> to search through plan space to find plan with lowest cost estimate</a:t>
            </a:r>
            <a:endParaRPr sz="2000">
              <a:solidFill>
                <a:schemeClr val="dk1"/>
              </a:solidFill>
            </a:endParaRPr>
          </a:p>
          <a:p>
            <a:pPr indent="-355600" lvl="2" marL="1371600" marR="0" rtl="0" algn="l">
              <a:lnSpc>
                <a:spcPct val="115000"/>
              </a:lnSpc>
              <a:spcBef>
                <a:spcPts val="0"/>
              </a:spcBef>
              <a:spcAft>
                <a:spcPts val="0"/>
              </a:spcAft>
              <a:buClr>
                <a:schemeClr val="dk1"/>
              </a:buClr>
              <a:buSzPts val="2000"/>
              <a:buChar char="■"/>
            </a:pPr>
            <a:r>
              <a:rPr lang="en" sz="2000">
                <a:solidFill>
                  <a:schemeClr val="dk1"/>
                </a:solidFill>
              </a:rPr>
              <a:t>May not be optimal (bad estimate, or small plan space)</a:t>
            </a:r>
            <a:endParaRPr sz="20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7"/>
          <p:cNvSpPr txBox="1"/>
          <p:nvPr>
            <p:ph idx="1" type="body"/>
          </p:nvPr>
        </p:nvSpPr>
        <p:spPr>
          <a:xfrm>
            <a:off x="311700" y="1152475"/>
            <a:ext cx="8832300" cy="33588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1"/>
              </a:buClr>
              <a:buSzPts val="2000"/>
              <a:buFont typeface="Proxima Nova"/>
              <a:buChar char="●"/>
            </a:pPr>
            <a:r>
              <a:rPr lang="en" sz="2000">
                <a:solidFill>
                  <a:schemeClr val="dk1"/>
                </a:solidFill>
              </a:rPr>
              <a:t>We’ll be looking at the System R optimizer (aka Selinger optimizer)</a:t>
            </a:r>
            <a:endParaRPr sz="2000">
              <a:solidFill>
                <a:schemeClr val="dk1"/>
              </a:solidFill>
            </a:endParaRPr>
          </a:p>
          <a:p>
            <a:pPr indent="-355600" lvl="1" marL="914400" marR="0" rtl="0" algn="l">
              <a:lnSpc>
                <a:spcPct val="115000"/>
              </a:lnSpc>
              <a:spcBef>
                <a:spcPts val="0"/>
              </a:spcBef>
              <a:spcAft>
                <a:spcPts val="0"/>
              </a:spcAft>
              <a:buClr>
                <a:schemeClr val="dk1"/>
              </a:buClr>
              <a:buSzPts val="2000"/>
              <a:buChar char="○"/>
            </a:pPr>
            <a:r>
              <a:rPr b="1" lang="en" sz="2000">
                <a:solidFill>
                  <a:schemeClr val="dk1"/>
                </a:solidFill>
              </a:rPr>
              <a:t>Plan space:</a:t>
            </a:r>
            <a:r>
              <a:rPr lang="en" sz="2000">
                <a:solidFill>
                  <a:schemeClr val="dk1"/>
                </a:solidFill>
              </a:rPr>
              <a:t> only </a:t>
            </a:r>
            <a:r>
              <a:rPr lang="en" sz="2000">
                <a:solidFill>
                  <a:srgbClr val="000000"/>
                </a:solidFill>
              </a:rPr>
              <a:t>left-deep</a:t>
            </a:r>
            <a:r>
              <a:rPr lang="en" sz="2000">
                <a:solidFill>
                  <a:schemeClr val="dk1"/>
                </a:solidFill>
              </a:rPr>
              <a:t> trees, avoid cartesian products unless they’re the only option.</a:t>
            </a:r>
            <a:endParaRPr sz="2000">
              <a:solidFill>
                <a:schemeClr val="dk1"/>
              </a:solidFill>
            </a:endParaRPr>
          </a:p>
          <a:p>
            <a:pPr indent="-355600" lvl="2" marL="1371600" marR="0" rtl="0" algn="l">
              <a:lnSpc>
                <a:spcPct val="115000"/>
              </a:lnSpc>
              <a:spcBef>
                <a:spcPts val="0"/>
              </a:spcBef>
              <a:spcAft>
                <a:spcPts val="0"/>
              </a:spcAft>
              <a:buClr>
                <a:schemeClr val="dk1"/>
              </a:buClr>
              <a:buSzPts val="2000"/>
              <a:buChar char="■"/>
            </a:pPr>
            <a:r>
              <a:rPr b="1" lang="en" sz="2000">
                <a:solidFill>
                  <a:schemeClr val="accent5"/>
                </a:solidFill>
              </a:rPr>
              <a:t>Left-deep trees</a:t>
            </a:r>
            <a:r>
              <a:rPr lang="en" sz="2000">
                <a:solidFill>
                  <a:schemeClr val="dk1"/>
                </a:solidFill>
              </a:rPr>
              <a:t> represent a plan where all new tables are joined one at a time from the right.</a:t>
            </a:r>
            <a:endParaRPr sz="2000">
              <a:solidFill>
                <a:schemeClr val="dk1"/>
              </a:solidFill>
            </a:endParaRPr>
          </a:p>
          <a:p>
            <a:pPr indent="-355600" lvl="1" marL="914400" marR="0" rtl="0" algn="l">
              <a:lnSpc>
                <a:spcPct val="115000"/>
              </a:lnSpc>
              <a:spcBef>
                <a:spcPts val="0"/>
              </a:spcBef>
              <a:spcAft>
                <a:spcPts val="0"/>
              </a:spcAft>
              <a:buClr>
                <a:schemeClr val="dk1"/>
              </a:buClr>
              <a:buSzPts val="2000"/>
              <a:buChar char="○"/>
            </a:pPr>
            <a:r>
              <a:rPr b="1" lang="en" sz="2000">
                <a:solidFill>
                  <a:schemeClr val="dk1"/>
                </a:solidFill>
              </a:rPr>
              <a:t>Cost estimation:</a:t>
            </a:r>
            <a:r>
              <a:rPr lang="en" sz="2000">
                <a:solidFill>
                  <a:schemeClr val="dk1"/>
                </a:solidFill>
              </a:rPr>
              <a:t> actual Selinger optimizer incorporates both CPU and I/O cost; we’ll only use I/O cost for this class</a:t>
            </a:r>
            <a:endParaRPr sz="2000">
              <a:solidFill>
                <a:schemeClr val="dk1"/>
              </a:solidFill>
            </a:endParaRPr>
          </a:p>
          <a:p>
            <a:pPr indent="-355600" lvl="1" marL="914400" marR="0" rtl="0" algn="l">
              <a:lnSpc>
                <a:spcPct val="115000"/>
              </a:lnSpc>
              <a:spcBef>
                <a:spcPts val="0"/>
              </a:spcBef>
              <a:spcAft>
                <a:spcPts val="0"/>
              </a:spcAft>
              <a:buClr>
                <a:schemeClr val="dk1"/>
              </a:buClr>
              <a:buSzPts val="2000"/>
              <a:buChar char="○"/>
            </a:pPr>
            <a:r>
              <a:rPr b="1" lang="en" sz="2000">
                <a:solidFill>
                  <a:schemeClr val="dk1"/>
                </a:solidFill>
              </a:rPr>
              <a:t>Search algorithm:</a:t>
            </a:r>
            <a:r>
              <a:rPr lang="en" sz="2000">
                <a:solidFill>
                  <a:schemeClr val="dk1"/>
                </a:solidFill>
              </a:rPr>
              <a:t> dynamic programming</a:t>
            </a:r>
            <a:endParaRPr sz="2000">
              <a:solidFill>
                <a:schemeClr val="dk1"/>
              </a:solidFill>
            </a:endParaRPr>
          </a:p>
          <a:p>
            <a:pPr indent="-355600" lvl="0" marL="457200" marR="0" rtl="0" algn="l">
              <a:lnSpc>
                <a:spcPct val="115000"/>
              </a:lnSpc>
              <a:spcBef>
                <a:spcPts val="0"/>
              </a:spcBef>
              <a:spcAft>
                <a:spcPts val="0"/>
              </a:spcAft>
              <a:buClr>
                <a:schemeClr val="dk1"/>
              </a:buClr>
              <a:buSzPts val="2000"/>
              <a:buChar char="●"/>
            </a:pPr>
            <a:r>
              <a:rPr lang="en" sz="2000">
                <a:solidFill>
                  <a:schemeClr val="dk1"/>
                </a:solidFill>
              </a:rPr>
              <a:t>System R does not perform any materialization by default</a:t>
            </a:r>
            <a:endParaRPr sz="2000">
              <a:solidFill>
                <a:schemeClr val="dk1"/>
              </a:solidFill>
            </a:endParaRPr>
          </a:p>
        </p:txBody>
      </p:sp>
      <p:sp>
        <p:nvSpPr>
          <p:cNvPr id="602" name="Google Shape;602;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Query Optimization - Selinger</a:t>
            </a:r>
            <a:endParaRPr sz="3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Query Optimization - Selinger</a:t>
            </a:r>
            <a:endParaRPr sz="3000"/>
          </a:p>
        </p:txBody>
      </p:sp>
      <p:sp>
        <p:nvSpPr>
          <p:cNvPr id="608" name="Google Shape;608;p48"/>
          <p:cNvSpPr txBox="1"/>
          <p:nvPr>
            <p:ph idx="1" type="body"/>
          </p:nvPr>
        </p:nvSpPr>
        <p:spPr>
          <a:xfrm>
            <a:off x="311700" y="1152475"/>
            <a:ext cx="8832300" cy="33588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1"/>
              </a:buClr>
              <a:buSzPts val="2000"/>
              <a:buFont typeface="Proxima Nova"/>
              <a:buChar char="●"/>
            </a:pPr>
            <a:r>
              <a:rPr lang="en" sz="2000">
                <a:solidFill>
                  <a:schemeClr val="dk1"/>
                </a:solidFill>
              </a:rPr>
              <a:t>Why only left-deep trees?</a:t>
            </a:r>
            <a:endParaRPr sz="2000">
              <a:solidFill>
                <a:schemeClr val="dk1"/>
              </a:solidFill>
            </a:endParaRPr>
          </a:p>
          <a:p>
            <a:pPr indent="-355600" lvl="1" marL="914400" marR="0" rtl="0" algn="l">
              <a:lnSpc>
                <a:spcPct val="115000"/>
              </a:lnSpc>
              <a:spcBef>
                <a:spcPts val="0"/>
              </a:spcBef>
              <a:spcAft>
                <a:spcPts val="0"/>
              </a:spcAft>
              <a:buClr>
                <a:schemeClr val="dk1"/>
              </a:buClr>
              <a:buSzPts val="2000"/>
              <a:buChar char="○"/>
            </a:pPr>
            <a:r>
              <a:rPr lang="en" sz="2000">
                <a:solidFill>
                  <a:schemeClr val="dk1"/>
                </a:solidFill>
              </a:rPr>
              <a:t>Join new tables one at a time from the right</a:t>
            </a:r>
            <a:endParaRPr sz="2000">
              <a:solidFill>
                <a:schemeClr val="dk1"/>
              </a:solidFill>
            </a:endParaRPr>
          </a:p>
          <a:p>
            <a:pPr indent="-355600" lvl="1" marL="914400" marR="0" rtl="0" algn="l">
              <a:lnSpc>
                <a:spcPct val="115000"/>
              </a:lnSpc>
              <a:spcBef>
                <a:spcPts val="0"/>
              </a:spcBef>
              <a:spcAft>
                <a:spcPts val="0"/>
              </a:spcAft>
              <a:buClr>
                <a:schemeClr val="dk1"/>
              </a:buClr>
              <a:buSzPts val="2000"/>
              <a:buChar char="○"/>
            </a:pPr>
            <a:r>
              <a:rPr lang="en" sz="2000">
                <a:solidFill>
                  <a:schemeClr val="dk1"/>
                </a:solidFill>
              </a:rPr>
              <a:t>Create an ordering in which to add tables to the query being executed</a:t>
            </a:r>
            <a:endParaRPr sz="2000">
              <a:solidFill>
                <a:schemeClr val="dk1"/>
              </a:solidFill>
            </a:endParaRPr>
          </a:p>
          <a:p>
            <a:pPr indent="-355600" lvl="1" marL="914400" marR="0" rtl="0" algn="l">
              <a:lnSpc>
                <a:spcPct val="115000"/>
              </a:lnSpc>
              <a:spcBef>
                <a:spcPts val="0"/>
              </a:spcBef>
              <a:spcAft>
                <a:spcPts val="0"/>
              </a:spcAft>
              <a:buClr>
                <a:schemeClr val="dk1"/>
              </a:buClr>
              <a:buSzPts val="2000"/>
              <a:buChar char="○"/>
            </a:pPr>
            <a:r>
              <a:rPr lang="en" sz="2000">
                <a:solidFill>
                  <a:schemeClr val="dk1"/>
                </a:solidFill>
              </a:rPr>
              <a:t>Too many possible trees for joins</a:t>
            </a:r>
            <a:endParaRPr sz="2000">
              <a:solidFill>
                <a:schemeClr val="dk1"/>
              </a:solidFill>
            </a:endParaRPr>
          </a:p>
          <a:p>
            <a:pPr indent="-355600" lvl="2" marL="1371600" marR="0" rtl="0" algn="l">
              <a:lnSpc>
                <a:spcPct val="115000"/>
              </a:lnSpc>
              <a:spcBef>
                <a:spcPts val="0"/>
              </a:spcBef>
              <a:spcAft>
                <a:spcPts val="0"/>
              </a:spcAft>
              <a:buClr>
                <a:schemeClr val="dk1"/>
              </a:buClr>
              <a:buSzPts val="2000"/>
              <a:buChar char="■"/>
            </a:pPr>
            <a:r>
              <a:rPr lang="en" sz="2000">
                <a:solidFill>
                  <a:schemeClr val="dk1"/>
                </a:solidFill>
              </a:rPr>
              <a:t>Using only left-deep trees: N! different ways to order relations</a:t>
            </a:r>
            <a:endParaRPr sz="2000">
              <a:solidFill>
                <a:schemeClr val="dk1"/>
              </a:solidFill>
            </a:endParaRPr>
          </a:p>
          <a:p>
            <a:pPr indent="-355600" lvl="2" marL="1371600" marR="0" rtl="0" algn="l">
              <a:lnSpc>
                <a:spcPct val="115000"/>
              </a:lnSpc>
              <a:spcBef>
                <a:spcPts val="0"/>
              </a:spcBef>
              <a:spcAft>
                <a:spcPts val="0"/>
              </a:spcAft>
              <a:buClr>
                <a:schemeClr val="dk1"/>
              </a:buClr>
              <a:buSzPts val="2000"/>
              <a:buChar char="■"/>
            </a:pPr>
            <a:r>
              <a:rPr lang="en" sz="2000">
                <a:solidFill>
                  <a:schemeClr val="dk1"/>
                </a:solidFill>
              </a:rPr>
              <a:t>Including all permutations tree layouts: A very large number of ways to parenthesize given an ordering (superexponential in N)</a:t>
            </a:r>
            <a:endParaRPr sz="2000">
              <a:solidFill>
                <a:schemeClr val="dk1"/>
              </a:solidFill>
            </a:endParaRPr>
          </a:p>
          <a:p>
            <a:pPr indent="0" lvl="0" marL="0" marR="0" rtl="0" algn="l">
              <a:lnSpc>
                <a:spcPct val="115000"/>
              </a:lnSpc>
              <a:spcBef>
                <a:spcPts val="1600"/>
              </a:spcBef>
              <a:spcAft>
                <a:spcPts val="1600"/>
              </a:spcAft>
              <a:buSzPts val="1800"/>
              <a:buNone/>
            </a:pPr>
            <a:r>
              <a:t/>
            </a:r>
            <a:endParaRPr sz="20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Query Optimization - Selinger</a:t>
            </a:r>
            <a:endParaRPr sz="3000"/>
          </a:p>
        </p:txBody>
      </p:sp>
      <p:sp>
        <p:nvSpPr>
          <p:cNvPr id="614" name="Google Shape;614;p49"/>
          <p:cNvSpPr txBox="1"/>
          <p:nvPr/>
        </p:nvSpPr>
        <p:spPr>
          <a:xfrm>
            <a:off x="403600" y="3676625"/>
            <a:ext cx="2350800" cy="11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Left-deep</a:t>
            </a:r>
            <a:endParaRPr b="1"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 ⋈ B) ⋈ C) ⋈ D</a:t>
            </a:r>
            <a:endParaRPr b="0" i="0" sz="1400" u="none" cap="none" strike="noStrike">
              <a:solidFill>
                <a:srgbClr val="000000"/>
              </a:solidFill>
              <a:latin typeface="Proxima Nova"/>
              <a:ea typeface="Proxima Nova"/>
              <a:cs typeface="Proxima Nova"/>
              <a:sym typeface="Proxima Nova"/>
            </a:endParaRPr>
          </a:p>
        </p:txBody>
      </p:sp>
      <p:sp>
        <p:nvSpPr>
          <p:cNvPr id="615" name="Google Shape;615;p49"/>
          <p:cNvSpPr txBox="1"/>
          <p:nvPr/>
        </p:nvSpPr>
        <p:spPr>
          <a:xfrm>
            <a:off x="6305275" y="3676625"/>
            <a:ext cx="2350800" cy="11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Bushy</a:t>
            </a:r>
            <a:endParaRPr b="1"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 ⋈ B) ⋈ (C ⋈ D)</a:t>
            </a:r>
            <a:endParaRPr b="0" i="0" sz="1400" u="none" cap="none" strike="noStrike">
              <a:solidFill>
                <a:srgbClr val="000000"/>
              </a:solidFill>
              <a:latin typeface="Proxima Nova"/>
              <a:ea typeface="Proxima Nova"/>
              <a:cs typeface="Proxima Nova"/>
              <a:sym typeface="Proxima Nova"/>
            </a:endParaRPr>
          </a:p>
        </p:txBody>
      </p:sp>
      <p:sp>
        <p:nvSpPr>
          <p:cNvPr id="616" name="Google Shape;616;p49"/>
          <p:cNvSpPr txBox="1"/>
          <p:nvPr/>
        </p:nvSpPr>
        <p:spPr>
          <a:xfrm>
            <a:off x="6487150" y="2484050"/>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t>
            </a:r>
            <a:endParaRPr b="0" i="0" sz="2000" u="none" cap="none" strike="noStrike">
              <a:solidFill>
                <a:srgbClr val="000000"/>
              </a:solidFill>
              <a:latin typeface="Proxima Nova"/>
              <a:ea typeface="Proxima Nova"/>
              <a:cs typeface="Proxima Nova"/>
              <a:sym typeface="Proxima Nova"/>
            </a:endParaRPr>
          </a:p>
        </p:txBody>
      </p:sp>
      <p:sp>
        <p:nvSpPr>
          <p:cNvPr id="617" name="Google Shape;617;p49"/>
          <p:cNvSpPr txBox="1"/>
          <p:nvPr/>
        </p:nvSpPr>
        <p:spPr>
          <a:xfrm>
            <a:off x="6181350" y="3169825"/>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a:t>
            </a:r>
            <a:endParaRPr b="0" i="0" sz="2000" u="none" cap="none" strike="noStrike">
              <a:solidFill>
                <a:srgbClr val="000000"/>
              </a:solidFill>
              <a:latin typeface="Proxima Nova"/>
              <a:ea typeface="Proxima Nova"/>
              <a:cs typeface="Proxima Nova"/>
              <a:sym typeface="Proxima Nova"/>
            </a:endParaRPr>
          </a:p>
        </p:txBody>
      </p:sp>
      <p:sp>
        <p:nvSpPr>
          <p:cNvPr id="618" name="Google Shape;618;p49"/>
          <p:cNvSpPr txBox="1"/>
          <p:nvPr/>
        </p:nvSpPr>
        <p:spPr>
          <a:xfrm>
            <a:off x="6792500" y="3169825"/>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B</a:t>
            </a:r>
            <a:endParaRPr b="0" i="0" sz="2000" u="none" cap="none" strike="noStrike">
              <a:solidFill>
                <a:srgbClr val="000000"/>
              </a:solidFill>
              <a:latin typeface="Proxima Nova"/>
              <a:ea typeface="Proxima Nova"/>
              <a:cs typeface="Proxima Nova"/>
              <a:sym typeface="Proxima Nova"/>
            </a:endParaRPr>
          </a:p>
        </p:txBody>
      </p:sp>
      <p:cxnSp>
        <p:nvCxnSpPr>
          <p:cNvPr id="619" name="Google Shape;619;p49"/>
          <p:cNvCxnSpPr>
            <a:stCxn id="616" idx="2"/>
            <a:endCxn id="617" idx="0"/>
          </p:cNvCxnSpPr>
          <p:nvPr/>
        </p:nvCxnSpPr>
        <p:spPr>
          <a:xfrm flipH="1">
            <a:off x="6360400" y="2805650"/>
            <a:ext cx="305700" cy="364200"/>
          </a:xfrm>
          <a:prstGeom prst="straightConnector1">
            <a:avLst/>
          </a:prstGeom>
          <a:noFill/>
          <a:ln cap="flat" cmpd="sng" w="9525">
            <a:solidFill>
              <a:schemeClr val="dk2"/>
            </a:solidFill>
            <a:prstDash val="solid"/>
            <a:round/>
            <a:headEnd len="sm" w="sm" type="none"/>
            <a:tailEnd len="sm" w="sm" type="none"/>
          </a:ln>
        </p:spPr>
      </p:cxnSp>
      <p:cxnSp>
        <p:nvCxnSpPr>
          <p:cNvPr id="620" name="Google Shape;620;p49"/>
          <p:cNvCxnSpPr>
            <a:stCxn id="616" idx="2"/>
            <a:endCxn id="618" idx="0"/>
          </p:cNvCxnSpPr>
          <p:nvPr/>
        </p:nvCxnSpPr>
        <p:spPr>
          <a:xfrm>
            <a:off x="6666100" y="2805650"/>
            <a:ext cx="305400" cy="364200"/>
          </a:xfrm>
          <a:prstGeom prst="straightConnector1">
            <a:avLst/>
          </a:prstGeom>
          <a:noFill/>
          <a:ln cap="flat" cmpd="sng" w="9525">
            <a:solidFill>
              <a:schemeClr val="dk2"/>
            </a:solidFill>
            <a:prstDash val="solid"/>
            <a:round/>
            <a:headEnd len="sm" w="sm" type="none"/>
            <a:tailEnd len="sm" w="sm" type="none"/>
          </a:ln>
        </p:spPr>
      </p:cxnSp>
      <p:sp>
        <p:nvSpPr>
          <p:cNvPr id="621" name="Google Shape;621;p49"/>
          <p:cNvSpPr txBox="1"/>
          <p:nvPr/>
        </p:nvSpPr>
        <p:spPr>
          <a:xfrm>
            <a:off x="7897475" y="2484063"/>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t>
            </a:r>
            <a:endParaRPr b="0" i="0" sz="2000" u="none" cap="none" strike="noStrike">
              <a:solidFill>
                <a:srgbClr val="000000"/>
              </a:solidFill>
              <a:latin typeface="Proxima Nova"/>
              <a:ea typeface="Proxima Nova"/>
              <a:cs typeface="Proxima Nova"/>
              <a:sym typeface="Proxima Nova"/>
            </a:endParaRPr>
          </a:p>
        </p:txBody>
      </p:sp>
      <p:sp>
        <p:nvSpPr>
          <p:cNvPr id="622" name="Google Shape;622;p49"/>
          <p:cNvSpPr txBox="1"/>
          <p:nvPr/>
        </p:nvSpPr>
        <p:spPr>
          <a:xfrm>
            <a:off x="7591675" y="3169838"/>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C</a:t>
            </a:r>
            <a:endParaRPr b="0" i="0" sz="2000" u="none" cap="none" strike="noStrike">
              <a:solidFill>
                <a:srgbClr val="000000"/>
              </a:solidFill>
              <a:latin typeface="Proxima Nova"/>
              <a:ea typeface="Proxima Nova"/>
              <a:cs typeface="Proxima Nova"/>
              <a:sym typeface="Proxima Nova"/>
            </a:endParaRPr>
          </a:p>
        </p:txBody>
      </p:sp>
      <p:sp>
        <p:nvSpPr>
          <p:cNvPr id="623" name="Google Shape;623;p49"/>
          <p:cNvSpPr txBox="1"/>
          <p:nvPr/>
        </p:nvSpPr>
        <p:spPr>
          <a:xfrm>
            <a:off x="8202825" y="3169838"/>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D</a:t>
            </a:r>
            <a:endParaRPr b="0" i="0" sz="2000" u="none" cap="none" strike="noStrike">
              <a:solidFill>
                <a:srgbClr val="000000"/>
              </a:solidFill>
              <a:latin typeface="Proxima Nova"/>
              <a:ea typeface="Proxima Nova"/>
              <a:cs typeface="Proxima Nova"/>
              <a:sym typeface="Proxima Nova"/>
            </a:endParaRPr>
          </a:p>
        </p:txBody>
      </p:sp>
      <p:cxnSp>
        <p:nvCxnSpPr>
          <p:cNvPr id="624" name="Google Shape;624;p49"/>
          <p:cNvCxnSpPr>
            <a:stCxn id="621" idx="2"/>
            <a:endCxn id="622" idx="0"/>
          </p:cNvCxnSpPr>
          <p:nvPr/>
        </p:nvCxnSpPr>
        <p:spPr>
          <a:xfrm flipH="1">
            <a:off x="7770725" y="2805663"/>
            <a:ext cx="305700" cy="364200"/>
          </a:xfrm>
          <a:prstGeom prst="straightConnector1">
            <a:avLst/>
          </a:prstGeom>
          <a:noFill/>
          <a:ln cap="flat" cmpd="sng" w="9525">
            <a:solidFill>
              <a:schemeClr val="dk2"/>
            </a:solidFill>
            <a:prstDash val="solid"/>
            <a:round/>
            <a:headEnd len="sm" w="sm" type="none"/>
            <a:tailEnd len="sm" w="sm" type="none"/>
          </a:ln>
        </p:spPr>
      </p:cxnSp>
      <p:cxnSp>
        <p:nvCxnSpPr>
          <p:cNvPr id="625" name="Google Shape;625;p49"/>
          <p:cNvCxnSpPr>
            <a:stCxn id="621" idx="2"/>
            <a:endCxn id="623" idx="0"/>
          </p:cNvCxnSpPr>
          <p:nvPr/>
        </p:nvCxnSpPr>
        <p:spPr>
          <a:xfrm>
            <a:off x="8076425" y="2805663"/>
            <a:ext cx="305400" cy="364200"/>
          </a:xfrm>
          <a:prstGeom prst="straightConnector1">
            <a:avLst/>
          </a:prstGeom>
          <a:noFill/>
          <a:ln cap="flat" cmpd="sng" w="9525">
            <a:solidFill>
              <a:schemeClr val="dk2"/>
            </a:solidFill>
            <a:prstDash val="solid"/>
            <a:round/>
            <a:headEnd len="sm" w="sm" type="none"/>
            <a:tailEnd len="sm" w="sm" type="none"/>
          </a:ln>
        </p:spPr>
      </p:cxnSp>
      <p:sp>
        <p:nvSpPr>
          <p:cNvPr id="626" name="Google Shape;626;p49"/>
          <p:cNvSpPr txBox="1"/>
          <p:nvPr/>
        </p:nvSpPr>
        <p:spPr>
          <a:xfrm>
            <a:off x="7201600" y="1648625"/>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t>
            </a:r>
            <a:endParaRPr b="0" i="0" sz="2000" u="none" cap="none" strike="noStrike">
              <a:solidFill>
                <a:srgbClr val="000000"/>
              </a:solidFill>
              <a:latin typeface="Proxima Nova"/>
              <a:ea typeface="Proxima Nova"/>
              <a:cs typeface="Proxima Nova"/>
              <a:sym typeface="Proxima Nova"/>
            </a:endParaRPr>
          </a:p>
        </p:txBody>
      </p:sp>
      <p:cxnSp>
        <p:nvCxnSpPr>
          <p:cNvPr id="627" name="Google Shape;627;p49"/>
          <p:cNvCxnSpPr>
            <a:stCxn id="626" idx="2"/>
            <a:endCxn id="616" idx="0"/>
          </p:cNvCxnSpPr>
          <p:nvPr/>
        </p:nvCxnSpPr>
        <p:spPr>
          <a:xfrm flipH="1">
            <a:off x="6666250" y="1970225"/>
            <a:ext cx="714300" cy="513900"/>
          </a:xfrm>
          <a:prstGeom prst="straightConnector1">
            <a:avLst/>
          </a:prstGeom>
          <a:noFill/>
          <a:ln cap="flat" cmpd="sng" w="9525">
            <a:solidFill>
              <a:schemeClr val="dk2"/>
            </a:solidFill>
            <a:prstDash val="solid"/>
            <a:round/>
            <a:headEnd len="sm" w="sm" type="none"/>
            <a:tailEnd len="sm" w="sm" type="none"/>
          </a:ln>
        </p:spPr>
      </p:cxnSp>
      <p:cxnSp>
        <p:nvCxnSpPr>
          <p:cNvPr id="628" name="Google Shape;628;p49"/>
          <p:cNvCxnSpPr>
            <a:stCxn id="626" idx="2"/>
            <a:endCxn id="621" idx="0"/>
          </p:cNvCxnSpPr>
          <p:nvPr/>
        </p:nvCxnSpPr>
        <p:spPr>
          <a:xfrm>
            <a:off x="7380550" y="1970225"/>
            <a:ext cx="696000" cy="513900"/>
          </a:xfrm>
          <a:prstGeom prst="straightConnector1">
            <a:avLst/>
          </a:prstGeom>
          <a:noFill/>
          <a:ln cap="flat" cmpd="sng" w="9525">
            <a:solidFill>
              <a:schemeClr val="dk2"/>
            </a:solidFill>
            <a:prstDash val="solid"/>
            <a:round/>
            <a:headEnd len="sm" w="sm" type="none"/>
            <a:tailEnd len="sm" w="sm" type="none"/>
          </a:ln>
        </p:spPr>
      </p:cxnSp>
      <p:sp>
        <p:nvSpPr>
          <p:cNvPr id="629" name="Google Shape;629;p49"/>
          <p:cNvSpPr txBox="1"/>
          <p:nvPr/>
        </p:nvSpPr>
        <p:spPr>
          <a:xfrm>
            <a:off x="695175" y="2610800"/>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t>
            </a:r>
            <a:endParaRPr b="0" i="0" sz="2000" u="none" cap="none" strike="noStrike">
              <a:solidFill>
                <a:srgbClr val="000000"/>
              </a:solidFill>
              <a:latin typeface="Proxima Nova"/>
              <a:ea typeface="Proxima Nova"/>
              <a:cs typeface="Proxima Nova"/>
              <a:sym typeface="Proxima Nova"/>
            </a:endParaRPr>
          </a:p>
        </p:txBody>
      </p:sp>
      <p:sp>
        <p:nvSpPr>
          <p:cNvPr id="630" name="Google Shape;630;p49"/>
          <p:cNvSpPr txBox="1"/>
          <p:nvPr/>
        </p:nvSpPr>
        <p:spPr>
          <a:xfrm>
            <a:off x="389375" y="3296575"/>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a:t>
            </a:r>
            <a:endParaRPr b="0" i="0" sz="2000" u="none" cap="none" strike="noStrike">
              <a:solidFill>
                <a:srgbClr val="000000"/>
              </a:solidFill>
              <a:latin typeface="Proxima Nova"/>
              <a:ea typeface="Proxima Nova"/>
              <a:cs typeface="Proxima Nova"/>
              <a:sym typeface="Proxima Nova"/>
            </a:endParaRPr>
          </a:p>
        </p:txBody>
      </p:sp>
      <p:sp>
        <p:nvSpPr>
          <p:cNvPr id="631" name="Google Shape;631;p49"/>
          <p:cNvSpPr txBox="1"/>
          <p:nvPr/>
        </p:nvSpPr>
        <p:spPr>
          <a:xfrm>
            <a:off x="1000525" y="3296575"/>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B</a:t>
            </a:r>
            <a:endParaRPr b="0" i="0" sz="2000" u="none" cap="none" strike="noStrike">
              <a:solidFill>
                <a:srgbClr val="000000"/>
              </a:solidFill>
              <a:latin typeface="Proxima Nova"/>
              <a:ea typeface="Proxima Nova"/>
              <a:cs typeface="Proxima Nova"/>
              <a:sym typeface="Proxima Nova"/>
            </a:endParaRPr>
          </a:p>
        </p:txBody>
      </p:sp>
      <p:sp>
        <p:nvSpPr>
          <p:cNvPr id="632" name="Google Shape;632;p49"/>
          <p:cNvSpPr txBox="1"/>
          <p:nvPr/>
        </p:nvSpPr>
        <p:spPr>
          <a:xfrm>
            <a:off x="1301500" y="2610800"/>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C</a:t>
            </a:r>
            <a:endParaRPr b="0" i="0" sz="2000" u="none" cap="none" strike="noStrike">
              <a:solidFill>
                <a:srgbClr val="000000"/>
              </a:solidFill>
              <a:latin typeface="Proxima Nova"/>
              <a:ea typeface="Proxima Nova"/>
              <a:cs typeface="Proxima Nova"/>
              <a:sym typeface="Proxima Nova"/>
            </a:endParaRPr>
          </a:p>
        </p:txBody>
      </p:sp>
      <p:cxnSp>
        <p:nvCxnSpPr>
          <p:cNvPr id="633" name="Google Shape;633;p49"/>
          <p:cNvCxnSpPr>
            <a:stCxn id="629" idx="2"/>
            <a:endCxn id="630" idx="0"/>
          </p:cNvCxnSpPr>
          <p:nvPr/>
        </p:nvCxnSpPr>
        <p:spPr>
          <a:xfrm flipH="1">
            <a:off x="568425" y="2932400"/>
            <a:ext cx="305700" cy="364200"/>
          </a:xfrm>
          <a:prstGeom prst="straightConnector1">
            <a:avLst/>
          </a:prstGeom>
          <a:noFill/>
          <a:ln cap="flat" cmpd="sng" w="9525">
            <a:solidFill>
              <a:schemeClr val="dk2"/>
            </a:solidFill>
            <a:prstDash val="solid"/>
            <a:round/>
            <a:headEnd len="sm" w="sm" type="none"/>
            <a:tailEnd len="sm" w="sm" type="none"/>
          </a:ln>
        </p:spPr>
      </p:cxnSp>
      <p:cxnSp>
        <p:nvCxnSpPr>
          <p:cNvPr id="634" name="Google Shape;634;p49"/>
          <p:cNvCxnSpPr>
            <a:stCxn id="629" idx="2"/>
            <a:endCxn id="631" idx="0"/>
          </p:cNvCxnSpPr>
          <p:nvPr/>
        </p:nvCxnSpPr>
        <p:spPr>
          <a:xfrm>
            <a:off x="874125" y="2932400"/>
            <a:ext cx="305400" cy="364200"/>
          </a:xfrm>
          <a:prstGeom prst="straightConnector1">
            <a:avLst/>
          </a:prstGeom>
          <a:noFill/>
          <a:ln cap="flat" cmpd="sng" w="9525">
            <a:solidFill>
              <a:schemeClr val="dk2"/>
            </a:solidFill>
            <a:prstDash val="solid"/>
            <a:round/>
            <a:headEnd len="sm" w="sm" type="none"/>
            <a:tailEnd len="sm" w="sm" type="none"/>
          </a:ln>
        </p:spPr>
      </p:cxnSp>
      <p:sp>
        <p:nvSpPr>
          <p:cNvPr id="635" name="Google Shape;635;p49"/>
          <p:cNvSpPr txBox="1"/>
          <p:nvPr/>
        </p:nvSpPr>
        <p:spPr>
          <a:xfrm>
            <a:off x="1000525" y="1925025"/>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t>
            </a:r>
            <a:endParaRPr b="0" i="0" sz="2000" u="none" cap="none" strike="noStrike">
              <a:solidFill>
                <a:srgbClr val="000000"/>
              </a:solidFill>
              <a:latin typeface="Proxima Nova"/>
              <a:ea typeface="Proxima Nova"/>
              <a:cs typeface="Proxima Nova"/>
              <a:sym typeface="Proxima Nova"/>
            </a:endParaRPr>
          </a:p>
        </p:txBody>
      </p:sp>
      <p:cxnSp>
        <p:nvCxnSpPr>
          <p:cNvPr id="636" name="Google Shape;636;p49"/>
          <p:cNvCxnSpPr>
            <a:stCxn id="635" idx="2"/>
            <a:endCxn id="632" idx="0"/>
          </p:cNvCxnSpPr>
          <p:nvPr/>
        </p:nvCxnSpPr>
        <p:spPr>
          <a:xfrm>
            <a:off x="1179475" y="2246625"/>
            <a:ext cx="300900" cy="364200"/>
          </a:xfrm>
          <a:prstGeom prst="straightConnector1">
            <a:avLst/>
          </a:prstGeom>
          <a:noFill/>
          <a:ln cap="flat" cmpd="sng" w="9525">
            <a:solidFill>
              <a:schemeClr val="dk2"/>
            </a:solidFill>
            <a:prstDash val="solid"/>
            <a:round/>
            <a:headEnd len="sm" w="sm" type="none"/>
            <a:tailEnd len="sm" w="sm" type="none"/>
          </a:ln>
        </p:spPr>
      </p:cxnSp>
      <p:cxnSp>
        <p:nvCxnSpPr>
          <p:cNvPr id="637" name="Google Shape;637;p49"/>
          <p:cNvCxnSpPr>
            <a:stCxn id="635" idx="2"/>
            <a:endCxn id="629" idx="0"/>
          </p:cNvCxnSpPr>
          <p:nvPr/>
        </p:nvCxnSpPr>
        <p:spPr>
          <a:xfrm flipH="1">
            <a:off x="874075" y="2246625"/>
            <a:ext cx="305400" cy="364200"/>
          </a:xfrm>
          <a:prstGeom prst="straightConnector1">
            <a:avLst/>
          </a:prstGeom>
          <a:noFill/>
          <a:ln cap="flat" cmpd="sng" w="9525">
            <a:solidFill>
              <a:schemeClr val="dk2"/>
            </a:solidFill>
            <a:prstDash val="solid"/>
            <a:round/>
            <a:headEnd len="sm" w="sm" type="none"/>
            <a:tailEnd len="sm" w="sm" type="none"/>
          </a:ln>
        </p:spPr>
      </p:cxnSp>
      <p:sp>
        <p:nvSpPr>
          <p:cNvPr id="638" name="Google Shape;638;p49"/>
          <p:cNvSpPr txBox="1"/>
          <p:nvPr/>
        </p:nvSpPr>
        <p:spPr>
          <a:xfrm>
            <a:off x="1358425" y="1191863"/>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t>
            </a:r>
            <a:endParaRPr b="0" i="0" sz="2000" u="none" cap="none" strike="noStrike">
              <a:solidFill>
                <a:srgbClr val="000000"/>
              </a:solidFill>
              <a:latin typeface="Proxima Nova"/>
              <a:ea typeface="Proxima Nova"/>
              <a:cs typeface="Proxima Nova"/>
              <a:sym typeface="Proxima Nova"/>
            </a:endParaRPr>
          </a:p>
        </p:txBody>
      </p:sp>
      <p:sp>
        <p:nvSpPr>
          <p:cNvPr id="639" name="Google Shape;639;p49"/>
          <p:cNvSpPr txBox="1"/>
          <p:nvPr/>
        </p:nvSpPr>
        <p:spPr>
          <a:xfrm>
            <a:off x="1716325" y="1925025"/>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D</a:t>
            </a:r>
            <a:endParaRPr b="0" i="0" sz="2000" u="none" cap="none" strike="noStrike">
              <a:solidFill>
                <a:srgbClr val="000000"/>
              </a:solidFill>
              <a:latin typeface="Proxima Nova"/>
              <a:ea typeface="Proxima Nova"/>
              <a:cs typeface="Proxima Nova"/>
              <a:sym typeface="Proxima Nova"/>
            </a:endParaRPr>
          </a:p>
        </p:txBody>
      </p:sp>
      <p:cxnSp>
        <p:nvCxnSpPr>
          <p:cNvPr id="640" name="Google Shape;640;p49"/>
          <p:cNvCxnSpPr>
            <a:stCxn id="638" idx="2"/>
            <a:endCxn id="635" idx="0"/>
          </p:cNvCxnSpPr>
          <p:nvPr/>
        </p:nvCxnSpPr>
        <p:spPr>
          <a:xfrm flipH="1">
            <a:off x="1179475" y="1513463"/>
            <a:ext cx="357900" cy="411600"/>
          </a:xfrm>
          <a:prstGeom prst="straightConnector1">
            <a:avLst/>
          </a:prstGeom>
          <a:noFill/>
          <a:ln cap="flat" cmpd="sng" w="9525">
            <a:solidFill>
              <a:schemeClr val="dk2"/>
            </a:solidFill>
            <a:prstDash val="solid"/>
            <a:round/>
            <a:headEnd len="sm" w="sm" type="none"/>
            <a:tailEnd len="sm" w="sm" type="none"/>
          </a:ln>
        </p:spPr>
      </p:cxnSp>
      <p:cxnSp>
        <p:nvCxnSpPr>
          <p:cNvPr id="641" name="Google Shape;641;p49"/>
          <p:cNvCxnSpPr>
            <a:stCxn id="638" idx="2"/>
            <a:endCxn id="639" idx="0"/>
          </p:cNvCxnSpPr>
          <p:nvPr/>
        </p:nvCxnSpPr>
        <p:spPr>
          <a:xfrm>
            <a:off x="1537375" y="1513463"/>
            <a:ext cx="357900" cy="411600"/>
          </a:xfrm>
          <a:prstGeom prst="straightConnector1">
            <a:avLst/>
          </a:prstGeom>
          <a:noFill/>
          <a:ln cap="flat" cmpd="sng" w="9525">
            <a:solidFill>
              <a:schemeClr val="dk2"/>
            </a:solidFill>
            <a:prstDash val="solid"/>
            <a:round/>
            <a:headEnd len="sm" w="sm" type="none"/>
            <a:tailEnd len="sm" w="sm" type="none"/>
          </a:ln>
        </p:spPr>
      </p:cxnSp>
      <p:sp>
        <p:nvSpPr>
          <p:cNvPr id="642" name="Google Shape;642;p49"/>
          <p:cNvSpPr txBox="1"/>
          <p:nvPr/>
        </p:nvSpPr>
        <p:spPr>
          <a:xfrm>
            <a:off x="3803088" y="1115738"/>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t>
            </a:r>
            <a:endParaRPr b="0" i="0" sz="2000" u="none" cap="none" strike="noStrike">
              <a:solidFill>
                <a:srgbClr val="000000"/>
              </a:solidFill>
              <a:latin typeface="Proxima Nova"/>
              <a:ea typeface="Proxima Nova"/>
              <a:cs typeface="Proxima Nova"/>
              <a:sym typeface="Proxima Nova"/>
            </a:endParaRPr>
          </a:p>
        </p:txBody>
      </p:sp>
      <p:sp>
        <p:nvSpPr>
          <p:cNvPr id="643" name="Google Shape;643;p49"/>
          <p:cNvSpPr txBox="1"/>
          <p:nvPr/>
        </p:nvSpPr>
        <p:spPr>
          <a:xfrm>
            <a:off x="3521713" y="1775125"/>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a:t>
            </a:r>
            <a:endParaRPr b="0" i="0" sz="2000" u="none" cap="none" strike="noStrike">
              <a:solidFill>
                <a:srgbClr val="000000"/>
              </a:solidFill>
              <a:latin typeface="Proxima Nova"/>
              <a:ea typeface="Proxima Nova"/>
              <a:cs typeface="Proxima Nova"/>
              <a:sym typeface="Proxima Nova"/>
            </a:endParaRPr>
          </a:p>
        </p:txBody>
      </p:sp>
      <p:sp>
        <p:nvSpPr>
          <p:cNvPr id="644" name="Google Shape;644;p49"/>
          <p:cNvSpPr txBox="1"/>
          <p:nvPr/>
        </p:nvSpPr>
        <p:spPr>
          <a:xfrm>
            <a:off x="3840813" y="2460988"/>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B</a:t>
            </a:r>
            <a:endParaRPr b="0" i="0" sz="2000" u="none" cap="none" strike="noStrike">
              <a:solidFill>
                <a:srgbClr val="000000"/>
              </a:solidFill>
              <a:latin typeface="Proxima Nova"/>
              <a:ea typeface="Proxima Nova"/>
              <a:cs typeface="Proxima Nova"/>
              <a:sym typeface="Proxima Nova"/>
            </a:endParaRPr>
          </a:p>
        </p:txBody>
      </p:sp>
      <p:sp>
        <p:nvSpPr>
          <p:cNvPr id="645" name="Google Shape;645;p49"/>
          <p:cNvSpPr txBox="1"/>
          <p:nvPr/>
        </p:nvSpPr>
        <p:spPr>
          <a:xfrm>
            <a:off x="4142038" y="3130900"/>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C</a:t>
            </a:r>
            <a:endParaRPr b="0" i="0" sz="2000" u="none" cap="none" strike="noStrike">
              <a:solidFill>
                <a:srgbClr val="000000"/>
              </a:solidFill>
              <a:latin typeface="Proxima Nova"/>
              <a:ea typeface="Proxima Nova"/>
              <a:cs typeface="Proxima Nova"/>
              <a:sym typeface="Proxima Nova"/>
            </a:endParaRPr>
          </a:p>
        </p:txBody>
      </p:sp>
      <p:sp>
        <p:nvSpPr>
          <p:cNvPr id="646" name="Google Shape;646;p49"/>
          <p:cNvSpPr txBox="1"/>
          <p:nvPr/>
        </p:nvSpPr>
        <p:spPr>
          <a:xfrm>
            <a:off x="4748013" y="3115588"/>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D</a:t>
            </a:r>
            <a:endParaRPr b="0" i="0" sz="2000" u="none" cap="none" strike="noStrike">
              <a:solidFill>
                <a:srgbClr val="000000"/>
              </a:solidFill>
              <a:latin typeface="Proxima Nova"/>
              <a:ea typeface="Proxima Nova"/>
              <a:cs typeface="Proxima Nova"/>
              <a:sym typeface="Proxima Nova"/>
            </a:endParaRPr>
          </a:p>
        </p:txBody>
      </p:sp>
      <p:sp>
        <p:nvSpPr>
          <p:cNvPr id="647" name="Google Shape;647;p49"/>
          <p:cNvSpPr txBox="1"/>
          <p:nvPr/>
        </p:nvSpPr>
        <p:spPr>
          <a:xfrm>
            <a:off x="4142038" y="1791063"/>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t>
            </a:r>
            <a:endParaRPr b="0" i="0" sz="2000" u="none" cap="none" strike="noStrike">
              <a:solidFill>
                <a:srgbClr val="000000"/>
              </a:solidFill>
              <a:latin typeface="Proxima Nova"/>
              <a:ea typeface="Proxima Nova"/>
              <a:cs typeface="Proxima Nova"/>
              <a:sym typeface="Proxima Nova"/>
            </a:endParaRPr>
          </a:p>
        </p:txBody>
      </p:sp>
      <p:cxnSp>
        <p:nvCxnSpPr>
          <p:cNvPr id="648" name="Google Shape;648;p49"/>
          <p:cNvCxnSpPr/>
          <p:nvPr/>
        </p:nvCxnSpPr>
        <p:spPr>
          <a:xfrm flipH="1">
            <a:off x="3714213" y="1431013"/>
            <a:ext cx="305700" cy="364200"/>
          </a:xfrm>
          <a:prstGeom prst="straightConnector1">
            <a:avLst/>
          </a:prstGeom>
          <a:noFill/>
          <a:ln cap="flat" cmpd="sng" w="9525">
            <a:solidFill>
              <a:schemeClr val="dk2"/>
            </a:solidFill>
            <a:prstDash val="solid"/>
            <a:round/>
            <a:headEnd len="sm" w="sm" type="none"/>
            <a:tailEnd len="sm" w="sm" type="none"/>
          </a:ln>
        </p:spPr>
      </p:cxnSp>
      <p:cxnSp>
        <p:nvCxnSpPr>
          <p:cNvPr id="649" name="Google Shape;649;p49"/>
          <p:cNvCxnSpPr/>
          <p:nvPr/>
        </p:nvCxnSpPr>
        <p:spPr>
          <a:xfrm>
            <a:off x="4019913" y="1431013"/>
            <a:ext cx="305400" cy="364200"/>
          </a:xfrm>
          <a:prstGeom prst="straightConnector1">
            <a:avLst/>
          </a:prstGeom>
          <a:noFill/>
          <a:ln cap="flat" cmpd="sng" w="9525">
            <a:solidFill>
              <a:schemeClr val="dk2"/>
            </a:solidFill>
            <a:prstDash val="solid"/>
            <a:round/>
            <a:headEnd len="sm" w="sm" type="none"/>
            <a:tailEnd len="sm" w="sm" type="none"/>
          </a:ln>
        </p:spPr>
      </p:cxnSp>
      <p:cxnSp>
        <p:nvCxnSpPr>
          <p:cNvPr id="650" name="Google Shape;650;p49"/>
          <p:cNvCxnSpPr/>
          <p:nvPr/>
        </p:nvCxnSpPr>
        <p:spPr>
          <a:xfrm flipH="1">
            <a:off x="4015438" y="2117663"/>
            <a:ext cx="305700" cy="364200"/>
          </a:xfrm>
          <a:prstGeom prst="straightConnector1">
            <a:avLst/>
          </a:prstGeom>
          <a:noFill/>
          <a:ln cap="flat" cmpd="sng" w="9525">
            <a:solidFill>
              <a:schemeClr val="dk2"/>
            </a:solidFill>
            <a:prstDash val="solid"/>
            <a:round/>
            <a:headEnd len="sm" w="sm" type="none"/>
            <a:tailEnd len="sm" w="sm" type="none"/>
          </a:ln>
        </p:spPr>
      </p:cxnSp>
      <p:cxnSp>
        <p:nvCxnSpPr>
          <p:cNvPr id="651" name="Google Shape;651;p49"/>
          <p:cNvCxnSpPr/>
          <p:nvPr/>
        </p:nvCxnSpPr>
        <p:spPr>
          <a:xfrm>
            <a:off x="4321138" y="2117663"/>
            <a:ext cx="305400" cy="364200"/>
          </a:xfrm>
          <a:prstGeom prst="straightConnector1">
            <a:avLst/>
          </a:prstGeom>
          <a:noFill/>
          <a:ln cap="flat" cmpd="sng" w="9525">
            <a:solidFill>
              <a:schemeClr val="dk2"/>
            </a:solidFill>
            <a:prstDash val="solid"/>
            <a:round/>
            <a:headEnd len="sm" w="sm" type="none"/>
            <a:tailEnd len="sm" w="sm" type="none"/>
          </a:ln>
        </p:spPr>
      </p:cxnSp>
      <p:sp>
        <p:nvSpPr>
          <p:cNvPr id="652" name="Google Shape;652;p49"/>
          <p:cNvSpPr txBox="1"/>
          <p:nvPr/>
        </p:nvSpPr>
        <p:spPr>
          <a:xfrm>
            <a:off x="3305138" y="3673625"/>
            <a:ext cx="2350800" cy="11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Right-deep</a:t>
            </a:r>
            <a:endParaRPr b="1"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 ⋈ (B ⋈ (C ⋈ D))</a:t>
            </a:r>
            <a:endParaRPr b="1"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653" name="Google Shape;653;p49"/>
          <p:cNvSpPr txBox="1"/>
          <p:nvPr/>
        </p:nvSpPr>
        <p:spPr>
          <a:xfrm>
            <a:off x="4454288" y="2460988"/>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t>
            </a:r>
            <a:endParaRPr b="0" i="0" sz="2000" u="none" cap="none" strike="noStrike">
              <a:solidFill>
                <a:srgbClr val="000000"/>
              </a:solidFill>
              <a:latin typeface="Proxima Nova"/>
              <a:ea typeface="Proxima Nova"/>
              <a:cs typeface="Proxima Nova"/>
              <a:sym typeface="Proxima Nova"/>
            </a:endParaRPr>
          </a:p>
        </p:txBody>
      </p:sp>
      <p:cxnSp>
        <p:nvCxnSpPr>
          <p:cNvPr id="654" name="Google Shape;654;p49"/>
          <p:cNvCxnSpPr/>
          <p:nvPr/>
        </p:nvCxnSpPr>
        <p:spPr>
          <a:xfrm flipH="1">
            <a:off x="4327688" y="2740238"/>
            <a:ext cx="305700" cy="364200"/>
          </a:xfrm>
          <a:prstGeom prst="straightConnector1">
            <a:avLst/>
          </a:prstGeom>
          <a:noFill/>
          <a:ln cap="flat" cmpd="sng" w="9525">
            <a:solidFill>
              <a:schemeClr val="dk2"/>
            </a:solidFill>
            <a:prstDash val="solid"/>
            <a:round/>
            <a:headEnd len="sm" w="sm" type="none"/>
            <a:tailEnd len="sm" w="sm" type="none"/>
          </a:ln>
        </p:spPr>
      </p:cxnSp>
      <p:cxnSp>
        <p:nvCxnSpPr>
          <p:cNvPr id="655" name="Google Shape;655;p49"/>
          <p:cNvCxnSpPr/>
          <p:nvPr/>
        </p:nvCxnSpPr>
        <p:spPr>
          <a:xfrm>
            <a:off x="4633388" y="2740238"/>
            <a:ext cx="305400" cy="3642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graphicFrame>
        <p:nvGraphicFramePr>
          <p:cNvPr id="215" name="Google Shape;215;p5"/>
          <p:cNvGraphicFramePr/>
          <p:nvPr/>
        </p:nvGraphicFramePr>
        <p:xfrm>
          <a:off x="816950" y="1182694"/>
          <a:ext cx="3000000" cy="3000000"/>
        </p:xfrm>
        <a:graphic>
          <a:graphicData uri="http://schemas.openxmlformats.org/drawingml/2006/table">
            <a:tbl>
              <a:tblPr>
                <a:noFill/>
                <a:tableStyleId>{73D3D3D7-8920-4C3C-AE1E-BC1EC0F9E8A3}</a:tableStyleId>
              </a:tblPr>
              <a:tblGrid>
                <a:gridCol w="1206750"/>
                <a:gridCol w="3619250"/>
                <a:gridCol w="2684075"/>
              </a:tblGrid>
              <a:tr h="28575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Predicate</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Selectivity</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Assumption</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r>
              <a:tr h="4957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 = v</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(number of distinct values of c in index)</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We know |c|.</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 = v</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10</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1200" u="none" cap="none" strike="noStrike">
                          <a:solidFill>
                            <a:schemeClr val="dk1"/>
                          </a:solidFill>
                        </a:rPr>
                        <a:t>We don’t know |c|.</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c1 = c2</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MAX(number of distinct values of c1, number of distinct values of c2)</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We know |c1| and |c2|.</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c1 = c2</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(number of distinct values of ci)</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We know |ci| but not |other column|.</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c1 = c2</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10</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We don't know |c1| or |c2|.</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16" name="Google Shape;216;p5"/>
          <p:cNvSpPr txBox="1"/>
          <p:nvPr/>
        </p:nvSpPr>
        <p:spPr>
          <a:xfrm>
            <a:off x="907475" y="3536152"/>
            <a:ext cx="7176600" cy="1180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Proxima Nova"/>
              <a:buChar char="●"/>
            </a:pPr>
            <a:r>
              <a:rPr b="1" i="0" lang="en" sz="1800" u="none" cap="none" strike="noStrike">
                <a:solidFill>
                  <a:srgbClr val="000000"/>
                </a:solidFill>
                <a:latin typeface="Proxima Nova"/>
                <a:ea typeface="Proxima Nova"/>
                <a:cs typeface="Proxima Nova"/>
                <a:sym typeface="Proxima Nova"/>
              </a:rPr>
              <a:t>|column|</a:t>
            </a:r>
            <a:r>
              <a:rPr b="0" i="0" lang="en" sz="1800" u="none" cap="none" strike="noStrike">
                <a:solidFill>
                  <a:srgbClr val="000000"/>
                </a:solidFill>
                <a:latin typeface="Proxima Nova"/>
                <a:ea typeface="Proxima Nova"/>
                <a:cs typeface="Proxima Nova"/>
                <a:sym typeface="Proxima Nova"/>
              </a:rPr>
              <a:t> = the number of distinct values for the column</a:t>
            </a:r>
            <a:endParaRPr b="0" i="0" sz="1800" u="none" cap="none" strike="noStrike">
              <a:solidFill>
                <a:srgbClr val="000000"/>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rgbClr val="000000"/>
              </a:buClr>
              <a:buSzPts val="1800"/>
              <a:buFont typeface="Proxima Nova"/>
              <a:buChar char="●"/>
            </a:pPr>
            <a:r>
              <a:rPr b="0" i="0" lang="en" sz="1800" u="none" cap="none" strike="noStrike">
                <a:solidFill>
                  <a:srgbClr val="000000"/>
                </a:solidFill>
                <a:latin typeface="Proxima Nova"/>
                <a:ea typeface="Proxima Nova"/>
                <a:cs typeface="Proxima Nova"/>
                <a:sym typeface="Proxima Nova"/>
              </a:rPr>
              <a:t>If you have an index on the column, you can assume you know |column|, max(c), and min(c)</a:t>
            </a:r>
            <a:endParaRPr b="0" i="0" sz="1800" u="none" cap="none" strike="noStrike">
              <a:solidFill>
                <a:srgbClr val="000000"/>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rgbClr val="000000"/>
              </a:buClr>
              <a:buSzPts val="1800"/>
              <a:buFont typeface="Proxima Nova"/>
              <a:buChar char="●"/>
            </a:pPr>
            <a:r>
              <a:rPr b="0" i="0" lang="en" sz="1800" u="none" cap="none" strike="noStrike">
                <a:solidFill>
                  <a:srgbClr val="000000"/>
                </a:solidFill>
                <a:latin typeface="Proxima Nova"/>
                <a:ea typeface="Proxima Nova"/>
                <a:cs typeface="Proxima Nova"/>
                <a:sym typeface="Proxima Nova"/>
              </a:rPr>
              <a:t>When applying selectivity to # of records, take the </a:t>
            </a:r>
            <a:r>
              <a:rPr b="1" i="0" lang="en" sz="1800" u="none" cap="none" strike="noStrike">
                <a:solidFill>
                  <a:srgbClr val="000000"/>
                </a:solidFill>
                <a:latin typeface="Proxima Nova"/>
                <a:ea typeface="Proxima Nova"/>
                <a:cs typeface="Proxima Nova"/>
                <a:sym typeface="Proxima Nova"/>
              </a:rPr>
              <a:t>floor </a:t>
            </a:r>
            <a:r>
              <a:rPr b="0" i="0" lang="en" sz="1800" u="none" cap="none" strike="noStrike">
                <a:solidFill>
                  <a:srgbClr val="000000"/>
                </a:solidFill>
                <a:latin typeface="Proxima Nova"/>
                <a:ea typeface="Proxima Nova"/>
                <a:cs typeface="Proxima Nova"/>
                <a:sym typeface="Proxima Nova"/>
              </a:rPr>
              <a:t>of the result. (e.g. 256.3 → 256 records)</a:t>
            </a:r>
            <a:endParaRPr b="0" i="0" sz="1800" u="none" cap="none" strike="noStrike">
              <a:solidFill>
                <a:srgbClr val="000000"/>
              </a:solidFill>
              <a:latin typeface="Proxima Nova"/>
              <a:ea typeface="Proxima Nova"/>
              <a:cs typeface="Proxima Nova"/>
              <a:sym typeface="Proxima Nova"/>
            </a:endParaRPr>
          </a:p>
        </p:txBody>
      </p:sp>
      <p:sp>
        <p:nvSpPr>
          <p:cNvPr id="217" name="Google Shape;217;p5"/>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Equalities</a:t>
            </a:r>
            <a:endParaRPr b="0" i="0" sz="3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50"/>
          <p:cNvSpPr/>
          <p:nvPr/>
        </p:nvSpPr>
        <p:spPr>
          <a:xfrm>
            <a:off x="265938" y="1062050"/>
            <a:ext cx="2422500" cy="3786000"/>
          </a:xfrm>
          <a:prstGeom prst="flowChartAlternateProcess">
            <a:avLst/>
          </a:prstGeom>
          <a:noFill/>
          <a:ln cap="flat" cmpd="sng" w="762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50"/>
          <p:cNvSpPr txBox="1"/>
          <p:nvPr>
            <p:ph type="title"/>
          </p:nvPr>
        </p:nvSpPr>
        <p:spPr>
          <a:xfrm>
            <a:off x="311700" y="3897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Only consider left-deep plans!</a:t>
            </a:r>
            <a:endParaRPr sz="3000"/>
          </a:p>
        </p:txBody>
      </p:sp>
      <p:sp>
        <p:nvSpPr>
          <p:cNvPr id="662" name="Google Shape;662;p50"/>
          <p:cNvSpPr txBox="1"/>
          <p:nvPr/>
        </p:nvSpPr>
        <p:spPr>
          <a:xfrm>
            <a:off x="403600" y="3676625"/>
            <a:ext cx="2350800" cy="11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Left-deep</a:t>
            </a:r>
            <a:endParaRPr b="1"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 ⋈ B) ⋈ C) ⋈ D</a:t>
            </a:r>
            <a:endParaRPr b="0" i="0" sz="1400" u="none" cap="none" strike="noStrike">
              <a:solidFill>
                <a:srgbClr val="000000"/>
              </a:solidFill>
              <a:latin typeface="Proxima Nova"/>
              <a:ea typeface="Proxima Nova"/>
              <a:cs typeface="Proxima Nova"/>
              <a:sym typeface="Proxima Nova"/>
            </a:endParaRPr>
          </a:p>
        </p:txBody>
      </p:sp>
      <p:sp>
        <p:nvSpPr>
          <p:cNvPr id="663" name="Google Shape;663;p50"/>
          <p:cNvSpPr txBox="1"/>
          <p:nvPr/>
        </p:nvSpPr>
        <p:spPr>
          <a:xfrm>
            <a:off x="695175" y="2610800"/>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t>
            </a:r>
            <a:endParaRPr b="0" i="0" sz="2000" u="none" cap="none" strike="noStrike">
              <a:solidFill>
                <a:srgbClr val="000000"/>
              </a:solidFill>
              <a:latin typeface="Proxima Nova"/>
              <a:ea typeface="Proxima Nova"/>
              <a:cs typeface="Proxima Nova"/>
              <a:sym typeface="Proxima Nova"/>
            </a:endParaRPr>
          </a:p>
        </p:txBody>
      </p:sp>
      <p:sp>
        <p:nvSpPr>
          <p:cNvPr id="664" name="Google Shape;664;p50"/>
          <p:cNvSpPr txBox="1"/>
          <p:nvPr/>
        </p:nvSpPr>
        <p:spPr>
          <a:xfrm>
            <a:off x="389375" y="3296575"/>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a:t>
            </a:r>
            <a:endParaRPr b="0" i="0" sz="2000" u="none" cap="none" strike="noStrike">
              <a:solidFill>
                <a:srgbClr val="000000"/>
              </a:solidFill>
              <a:latin typeface="Proxima Nova"/>
              <a:ea typeface="Proxima Nova"/>
              <a:cs typeface="Proxima Nova"/>
              <a:sym typeface="Proxima Nova"/>
            </a:endParaRPr>
          </a:p>
        </p:txBody>
      </p:sp>
      <p:sp>
        <p:nvSpPr>
          <p:cNvPr id="665" name="Google Shape;665;p50"/>
          <p:cNvSpPr txBox="1"/>
          <p:nvPr/>
        </p:nvSpPr>
        <p:spPr>
          <a:xfrm>
            <a:off x="1000525" y="3296575"/>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B</a:t>
            </a:r>
            <a:endParaRPr b="0" i="0" sz="2000" u="none" cap="none" strike="noStrike">
              <a:solidFill>
                <a:srgbClr val="000000"/>
              </a:solidFill>
              <a:latin typeface="Proxima Nova"/>
              <a:ea typeface="Proxima Nova"/>
              <a:cs typeface="Proxima Nova"/>
              <a:sym typeface="Proxima Nova"/>
            </a:endParaRPr>
          </a:p>
        </p:txBody>
      </p:sp>
      <p:sp>
        <p:nvSpPr>
          <p:cNvPr id="666" name="Google Shape;666;p50"/>
          <p:cNvSpPr txBox="1"/>
          <p:nvPr/>
        </p:nvSpPr>
        <p:spPr>
          <a:xfrm>
            <a:off x="3803088" y="1115738"/>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t>
            </a:r>
            <a:endParaRPr b="0" i="0" sz="2000" u="none" cap="none" strike="noStrike">
              <a:solidFill>
                <a:srgbClr val="000000"/>
              </a:solidFill>
              <a:latin typeface="Proxima Nova"/>
              <a:ea typeface="Proxima Nova"/>
              <a:cs typeface="Proxima Nova"/>
              <a:sym typeface="Proxima Nova"/>
            </a:endParaRPr>
          </a:p>
        </p:txBody>
      </p:sp>
      <p:sp>
        <p:nvSpPr>
          <p:cNvPr id="667" name="Google Shape;667;p50"/>
          <p:cNvSpPr txBox="1"/>
          <p:nvPr/>
        </p:nvSpPr>
        <p:spPr>
          <a:xfrm>
            <a:off x="1301500" y="2610800"/>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C</a:t>
            </a:r>
            <a:endParaRPr b="0" i="0" sz="2000" u="none" cap="none" strike="noStrike">
              <a:solidFill>
                <a:srgbClr val="000000"/>
              </a:solidFill>
              <a:latin typeface="Proxima Nova"/>
              <a:ea typeface="Proxima Nova"/>
              <a:cs typeface="Proxima Nova"/>
              <a:sym typeface="Proxima Nova"/>
            </a:endParaRPr>
          </a:p>
        </p:txBody>
      </p:sp>
      <p:sp>
        <p:nvSpPr>
          <p:cNvPr id="668" name="Google Shape;668;p50"/>
          <p:cNvSpPr txBox="1"/>
          <p:nvPr/>
        </p:nvSpPr>
        <p:spPr>
          <a:xfrm>
            <a:off x="3521713" y="1775125"/>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a:t>
            </a:r>
            <a:endParaRPr b="0" i="0" sz="2000" u="none" cap="none" strike="noStrike">
              <a:solidFill>
                <a:srgbClr val="000000"/>
              </a:solidFill>
              <a:latin typeface="Proxima Nova"/>
              <a:ea typeface="Proxima Nova"/>
              <a:cs typeface="Proxima Nova"/>
              <a:sym typeface="Proxima Nova"/>
            </a:endParaRPr>
          </a:p>
        </p:txBody>
      </p:sp>
      <p:sp>
        <p:nvSpPr>
          <p:cNvPr id="669" name="Google Shape;669;p50"/>
          <p:cNvSpPr txBox="1"/>
          <p:nvPr/>
        </p:nvSpPr>
        <p:spPr>
          <a:xfrm>
            <a:off x="3840813" y="2460988"/>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B</a:t>
            </a:r>
            <a:endParaRPr b="0" i="0" sz="2000" u="none" cap="none" strike="noStrike">
              <a:solidFill>
                <a:srgbClr val="000000"/>
              </a:solidFill>
              <a:latin typeface="Proxima Nova"/>
              <a:ea typeface="Proxima Nova"/>
              <a:cs typeface="Proxima Nova"/>
              <a:sym typeface="Proxima Nova"/>
            </a:endParaRPr>
          </a:p>
        </p:txBody>
      </p:sp>
      <p:sp>
        <p:nvSpPr>
          <p:cNvPr id="670" name="Google Shape;670;p50"/>
          <p:cNvSpPr txBox="1"/>
          <p:nvPr/>
        </p:nvSpPr>
        <p:spPr>
          <a:xfrm>
            <a:off x="4142038" y="3130900"/>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C</a:t>
            </a:r>
            <a:endParaRPr b="0" i="0" sz="2000" u="none" cap="none" strike="noStrike">
              <a:solidFill>
                <a:srgbClr val="000000"/>
              </a:solidFill>
              <a:latin typeface="Proxima Nova"/>
              <a:ea typeface="Proxima Nova"/>
              <a:cs typeface="Proxima Nova"/>
              <a:sym typeface="Proxima Nova"/>
            </a:endParaRPr>
          </a:p>
        </p:txBody>
      </p:sp>
      <p:sp>
        <p:nvSpPr>
          <p:cNvPr id="671" name="Google Shape;671;p50"/>
          <p:cNvSpPr txBox="1"/>
          <p:nvPr/>
        </p:nvSpPr>
        <p:spPr>
          <a:xfrm>
            <a:off x="4748013" y="3115588"/>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D</a:t>
            </a:r>
            <a:endParaRPr b="0" i="0" sz="2000" u="none" cap="none" strike="noStrike">
              <a:solidFill>
                <a:srgbClr val="000000"/>
              </a:solidFill>
              <a:latin typeface="Proxima Nova"/>
              <a:ea typeface="Proxima Nova"/>
              <a:cs typeface="Proxima Nova"/>
              <a:sym typeface="Proxima Nova"/>
            </a:endParaRPr>
          </a:p>
        </p:txBody>
      </p:sp>
      <p:cxnSp>
        <p:nvCxnSpPr>
          <p:cNvPr id="672" name="Google Shape;672;p50"/>
          <p:cNvCxnSpPr>
            <a:stCxn id="663" idx="2"/>
            <a:endCxn id="664" idx="0"/>
          </p:cNvCxnSpPr>
          <p:nvPr/>
        </p:nvCxnSpPr>
        <p:spPr>
          <a:xfrm flipH="1">
            <a:off x="568425" y="2932400"/>
            <a:ext cx="305700" cy="364200"/>
          </a:xfrm>
          <a:prstGeom prst="straightConnector1">
            <a:avLst/>
          </a:prstGeom>
          <a:noFill/>
          <a:ln cap="flat" cmpd="sng" w="9525">
            <a:solidFill>
              <a:schemeClr val="dk2"/>
            </a:solidFill>
            <a:prstDash val="solid"/>
            <a:round/>
            <a:headEnd len="sm" w="sm" type="none"/>
            <a:tailEnd len="sm" w="sm" type="none"/>
          </a:ln>
        </p:spPr>
      </p:cxnSp>
      <p:cxnSp>
        <p:nvCxnSpPr>
          <p:cNvPr id="673" name="Google Shape;673;p50"/>
          <p:cNvCxnSpPr>
            <a:stCxn id="663" idx="2"/>
            <a:endCxn id="665" idx="0"/>
          </p:cNvCxnSpPr>
          <p:nvPr/>
        </p:nvCxnSpPr>
        <p:spPr>
          <a:xfrm>
            <a:off x="874125" y="2932400"/>
            <a:ext cx="305400" cy="364200"/>
          </a:xfrm>
          <a:prstGeom prst="straightConnector1">
            <a:avLst/>
          </a:prstGeom>
          <a:noFill/>
          <a:ln cap="flat" cmpd="sng" w="9525">
            <a:solidFill>
              <a:schemeClr val="dk2"/>
            </a:solidFill>
            <a:prstDash val="solid"/>
            <a:round/>
            <a:headEnd len="sm" w="sm" type="none"/>
            <a:tailEnd len="sm" w="sm" type="none"/>
          </a:ln>
        </p:spPr>
      </p:cxnSp>
      <p:sp>
        <p:nvSpPr>
          <p:cNvPr id="674" name="Google Shape;674;p50"/>
          <p:cNvSpPr txBox="1"/>
          <p:nvPr/>
        </p:nvSpPr>
        <p:spPr>
          <a:xfrm>
            <a:off x="1000525" y="1925025"/>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t>
            </a:r>
            <a:endParaRPr b="0" i="0" sz="2000" u="none" cap="none" strike="noStrike">
              <a:solidFill>
                <a:srgbClr val="000000"/>
              </a:solidFill>
              <a:latin typeface="Proxima Nova"/>
              <a:ea typeface="Proxima Nova"/>
              <a:cs typeface="Proxima Nova"/>
              <a:sym typeface="Proxima Nova"/>
            </a:endParaRPr>
          </a:p>
        </p:txBody>
      </p:sp>
      <p:cxnSp>
        <p:nvCxnSpPr>
          <p:cNvPr id="675" name="Google Shape;675;p50"/>
          <p:cNvCxnSpPr>
            <a:stCxn id="674" idx="2"/>
            <a:endCxn id="667" idx="0"/>
          </p:cNvCxnSpPr>
          <p:nvPr/>
        </p:nvCxnSpPr>
        <p:spPr>
          <a:xfrm>
            <a:off x="1179475" y="2246625"/>
            <a:ext cx="300900" cy="364200"/>
          </a:xfrm>
          <a:prstGeom prst="straightConnector1">
            <a:avLst/>
          </a:prstGeom>
          <a:noFill/>
          <a:ln cap="flat" cmpd="sng" w="9525">
            <a:solidFill>
              <a:schemeClr val="dk2"/>
            </a:solidFill>
            <a:prstDash val="solid"/>
            <a:round/>
            <a:headEnd len="sm" w="sm" type="none"/>
            <a:tailEnd len="sm" w="sm" type="none"/>
          </a:ln>
        </p:spPr>
      </p:cxnSp>
      <p:cxnSp>
        <p:nvCxnSpPr>
          <p:cNvPr id="676" name="Google Shape;676;p50"/>
          <p:cNvCxnSpPr>
            <a:stCxn id="674" idx="2"/>
            <a:endCxn id="663" idx="0"/>
          </p:cNvCxnSpPr>
          <p:nvPr/>
        </p:nvCxnSpPr>
        <p:spPr>
          <a:xfrm flipH="1">
            <a:off x="874075" y="2246625"/>
            <a:ext cx="305400" cy="364200"/>
          </a:xfrm>
          <a:prstGeom prst="straightConnector1">
            <a:avLst/>
          </a:prstGeom>
          <a:noFill/>
          <a:ln cap="flat" cmpd="sng" w="9525">
            <a:solidFill>
              <a:schemeClr val="dk2"/>
            </a:solidFill>
            <a:prstDash val="solid"/>
            <a:round/>
            <a:headEnd len="sm" w="sm" type="none"/>
            <a:tailEnd len="sm" w="sm" type="none"/>
          </a:ln>
        </p:spPr>
      </p:cxnSp>
      <p:sp>
        <p:nvSpPr>
          <p:cNvPr id="677" name="Google Shape;677;p50"/>
          <p:cNvSpPr txBox="1"/>
          <p:nvPr/>
        </p:nvSpPr>
        <p:spPr>
          <a:xfrm>
            <a:off x="1358425" y="1191863"/>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t>
            </a:r>
            <a:endParaRPr b="0" i="0" sz="2000" u="none" cap="none" strike="noStrike">
              <a:solidFill>
                <a:srgbClr val="000000"/>
              </a:solidFill>
              <a:latin typeface="Proxima Nova"/>
              <a:ea typeface="Proxima Nova"/>
              <a:cs typeface="Proxima Nova"/>
              <a:sym typeface="Proxima Nova"/>
            </a:endParaRPr>
          </a:p>
        </p:txBody>
      </p:sp>
      <p:sp>
        <p:nvSpPr>
          <p:cNvPr id="678" name="Google Shape;678;p50"/>
          <p:cNvSpPr txBox="1"/>
          <p:nvPr/>
        </p:nvSpPr>
        <p:spPr>
          <a:xfrm>
            <a:off x="1716325" y="1925025"/>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D</a:t>
            </a:r>
            <a:endParaRPr b="0" i="0" sz="2000" u="none" cap="none" strike="noStrike">
              <a:solidFill>
                <a:srgbClr val="000000"/>
              </a:solidFill>
              <a:latin typeface="Proxima Nova"/>
              <a:ea typeface="Proxima Nova"/>
              <a:cs typeface="Proxima Nova"/>
              <a:sym typeface="Proxima Nova"/>
            </a:endParaRPr>
          </a:p>
        </p:txBody>
      </p:sp>
      <p:sp>
        <p:nvSpPr>
          <p:cNvPr id="679" name="Google Shape;679;p50"/>
          <p:cNvSpPr txBox="1"/>
          <p:nvPr/>
        </p:nvSpPr>
        <p:spPr>
          <a:xfrm>
            <a:off x="4142038" y="1791063"/>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t>
            </a:r>
            <a:endParaRPr b="0" i="0" sz="2000" u="none" cap="none" strike="noStrike">
              <a:solidFill>
                <a:srgbClr val="000000"/>
              </a:solidFill>
              <a:latin typeface="Proxima Nova"/>
              <a:ea typeface="Proxima Nova"/>
              <a:cs typeface="Proxima Nova"/>
              <a:sym typeface="Proxima Nova"/>
            </a:endParaRPr>
          </a:p>
        </p:txBody>
      </p:sp>
      <p:cxnSp>
        <p:nvCxnSpPr>
          <p:cNvPr id="680" name="Google Shape;680;p50"/>
          <p:cNvCxnSpPr>
            <a:stCxn id="677" idx="2"/>
            <a:endCxn id="674" idx="0"/>
          </p:cNvCxnSpPr>
          <p:nvPr/>
        </p:nvCxnSpPr>
        <p:spPr>
          <a:xfrm flipH="1">
            <a:off x="1179475" y="1513463"/>
            <a:ext cx="357900" cy="411600"/>
          </a:xfrm>
          <a:prstGeom prst="straightConnector1">
            <a:avLst/>
          </a:prstGeom>
          <a:noFill/>
          <a:ln cap="flat" cmpd="sng" w="9525">
            <a:solidFill>
              <a:schemeClr val="dk2"/>
            </a:solidFill>
            <a:prstDash val="solid"/>
            <a:round/>
            <a:headEnd len="sm" w="sm" type="none"/>
            <a:tailEnd len="sm" w="sm" type="none"/>
          </a:ln>
        </p:spPr>
      </p:cxnSp>
      <p:cxnSp>
        <p:nvCxnSpPr>
          <p:cNvPr id="681" name="Google Shape;681;p50"/>
          <p:cNvCxnSpPr>
            <a:stCxn id="677" idx="2"/>
            <a:endCxn id="678" idx="0"/>
          </p:cNvCxnSpPr>
          <p:nvPr/>
        </p:nvCxnSpPr>
        <p:spPr>
          <a:xfrm>
            <a:off x="1537375" y="1513463"/>
            <a:ext cx="357900" cy="411600"/>
          </a:xfrm>
          <a:prstGeom prst="straightConnector1">
            <a:avLst/>
          </a:prstGeom>
          <a:noFill/>
          <a:ln cap="flat" cmpd="sng" w="9525">
            <a:solidFill>
              <a:schemeClr val="dk2"/>
            </a:solidFill>
            <a:prstDash val="solid"/>
            <a:round/>
            <a:headEnd len="sm" w="sm" type="none"/>
            <a:tailEnd len="sm" w="sm" type="none"/>
          </a:ln>
        </p:spPr>
      </p:cxnSp>
      <p:cxnSp>
        <p:nvCxnSpPr>
          <p:cNvPr id="682" name="Google Shape;682;p50"/>
          <p:cNvCxnSpPr/>
          <p:nvPr/>
        </p:nvCxnSpPr>
        <p:spPr>
          <a:xfrm flipH="1">
            <a:off x="3714213" y="1431013"/>
            <a:ext cx="305700" cy="364200"/>
          </a:xfrm>
          <a:prstGeom prst="straightConnector1">
            <a:avLst/>
          </a:prstGeom>
          <a:noFill/>
          <a:ln cap="flat" cmpd="sng" w="9525">
            <a:solidFill>
              <a:schemeClr val="dk2"/>
            </a:solidFill>
            <a:prstDash val="solid"/>
            <a:round/>
            <a:headEnd len="sm" w="sm" type="none"/>
            <a:tailEnd len="sm" w="sm" type="none"/>
          </a:ln>
        </p:spPr>
      </p:cxnSp>
      <p:cxnSp>
        <p:nvCxnSpPr>
          <p:cNvPr id="683" name="Google Shape;683;p50"/>
          <p:cNvCxnSpPr/>
          <p:nvPr/>
        </p:nvCxnSpPr>
        <p:spPr>
          <a:xfrm>
            <a:off x="4019913" y="1431013"/>
            <a:ext cx="305400" cy="364200"/>
          </a:xfrm>
          <a:prstGeom prst="straightConnector1">
            <a:avLst/>
          </a:prstGeom>
          <a:noFill/>
          <a:ln cap="flat" cmpd="sng" w="9525">
            <a:solidFill>
              <a:schemeClr val="dk2"/>
            </a:solidFill>
            <a:prstDash val="solid"/>
            <a:round/>
            <a:headEnd len="sm" w="sm" type="none"/>
            <a:tailEnd len="sm" w="sm" type="none"/>
          </a:ln>
        </p:spPr>
      </p:cxnSp>
      <p:cxnSp>
        <p:nvCxnSpPr>
          <p:cNvPr id="684" name="Google Shape;684;p50"/>
          <p:cNvCxnSpPr/>
          <p:nvPr/>
        </p:nvCxnSpPr>
        <p:spPr>
          <a:xfrm flipH="1">
            <a:off x="4015438" y="2117663"/>
            <a:ext cx="305700" cy="364200"/>
          </a:xfrm>
          <a:prstGeom prst="straightConnector1">
            <a:avLst/>
          </a:prstGeom>
          <a:noFill/>
          <a:ln cap="flat" cmpd="sng" w="9525">
            <a:solidFill>
              <a:schemeClr val="dk2"/>
            </a:solidFill>
            <a:prstDash val="solid"/>
            <a:round/>
            <a:headEnd len="sm" w="sm" type="none"/>
            <a:tailEnd len="sm" w="sm" type="none"/>
          </a:ln>
        </p:spPr>
      </p:cxnSp>
      <p:cxnSp>
        <p:nvCxnSpPr>
          <p:cNvPr id="685" name="Google Shape;685;p50"/>
          <p:cNvCxnSpPr/>
          <p:nvPr/>
        </p:nvCxnSpPr>
        <p:spPr>
          <a:xfrm>
            <a:off x="4321138" y="2117663"/>
            <a:ext cx="305400" cy="364200"/>
          </a:xfrm>
          <a:prstGeom prst="straightConnector1">
            <a:avLst/>
          </a:prstGeom>
          <a:noFill/>
          <a:ln cap="flat" cmpd="sng" w="9525">
            <a:solidFill>
              <a:schemeClr val="dk2"/>
            </a:solidFill>
            <a:prstDash val="solid"/>
            <a:round/>
            <a:headEnd len="sm" w="sm" type="none"/>
            <a:tailEnd len="sm" w="sm" type="none"/>
          </a:ln>
        </p:spPr>
      </p:cxnSp>
      <p:sp>
        <p:nvSpPr>
          <p:cNvPr id="686" name="Google Shape;686;p50"/>
          <p:cNvSpPr txBox="1"/>
          <p:nvPr/>
        </p:nvSpPr>
        <p:spPr>
          <a:xfrm>
            <a:off x="3305138" y="3673625"/>
            <a:ext cx="2350800" cy="11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Right-deep</a:t>
            </a:r>
            <a:endParaRPr b="1"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 ⋈ (B ⋈ (C ⋈ D))</a:t>
            </a:r>
            <a:endParaRPr b="1"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687" name="Google Shape;687;p50"/>
          <p:cNvSpPr txBox="1"/>
          <p:nvPr/>
        </p:nvSpPr>
        <p:spPr>
          <a:xfrm>
            <a:off x="6305275" y="3676625"/>
            <a:ext cx="2350800" cy="11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Bushy</a:t>
            </a:r>
            <a:endParaRPr b="1"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 ⋈ B) ⋈ (C ⋈ D)</a:t>
            </a:r>
            <a:endParaRPr b="0" i="0" sz="1400" u="none" cap="none" strike="noStrike">
              <a:solidFill>
                <a:srgbClr val="000000"/>
              </a:solidFill>
              <a:latin typeface="Proxima Nova"/>
              <a:ea typeface="Proxima Nova"/>
              <a:cs typeface="Proxima Nova"/>
              <a:sym typeface="Proxima Nova"/>
            </a:endParaRPr>
          </a:p>
        </p:txBody>
      </p:sp>
      <p:sp>
        <p:nvSpPr>
          <p:cNvPr id="688" name="Google Shape;688;p50"/>
          <p:cNvSpPr txBox="1"/>
          <p:nvPr/>
        </p:nvSpPr>
        <p:spPr>
          <a:xfrm>
            <a:off x="4454288" y="2460988"/>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t>
            </a:r>
            <a:endParaRPr b="0" i="0" sz="2000" u="none" cap="none" strike="noStrike">
              <a:solidFill>
                <a:srgbClr val="000000"/>
              </a:solidFill>
              <a:latin typeface="Proxima Nova"/>
              <a:ea typeface="Proxima Nova"/>
              <a:cs typeface="Proxima Nova"/>
              <a:sym typeface="Proxima Nova"/>
            </a:endParaRPr>
          </a:p>
        </p:txBody>
      </p:sp>
      <p:sp>
        <p:nvSpPr>
          <p:cNvPr id="689" name="Google Shape;689;p50"/>
          <p:cNvSpPr txBox="1"/>
          <p:nvPr/>
        </p:nvSpPr>
        <p:spPr>
          <a:xfrm>
            <a:off x="6487150" y="2484050"/>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t>
            </a:r>
            <a:endParaRPr b="0" i="0" sz="2000" u="none" cap="none" strike="noStrike">
              <a:solidFill>
                <a:srgbClr val="000000"/>
              </a:solidFill>
              <a:latin typeface="Proxima Nova"/>
              <a:ea typeface="Proxima Nova"/>
              <a:cs typeface="Proxima Nova"/>
              <a:sym typeface="Proxima Nova"/>
            </a:endParaRPr>
          </a:p>
        </p:txBody>
      </p:sp>
      <p:sp>
        <p:nvSpPr>
          <p:cNvPr id="690" name="Google Shape;690;p50"/>
          <p:cNvSpPr txBox="1"/>
          <p:nvPr/>
        </p:nvSpPr>
        <p:spPr>
          <a:xfrm>
            <a:off x="6181350" y="3169825"/>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a:t>
            </a:r>
            <a:endParaRPr b="0" i="0" sz="2000" u="none" cap="none" strike="noStrike">
              <a:solidFill>
                <a:srgbClr val="000000"/>
              </a:solidFill>
              <a:latin typeface="Proxima Nova"/>
              <a:ea typeface="Proxima Nova"/>
              <a:cs typeface="Proxima Nova"/>
              <a:sym typeface="Proxima Nova"/>
            </a:endParaRPr>
          </a:p>
        </p:txBody>
      </p:sp>
      <p:sp>
        <p:nvSpPr>
          <p:cNvPr id="691" name="Google Shape;691;p50"/>
          <p:cNvSpPr txBox="1"/>
          <p:nvPr/>
        </p:nvSpPr>
        <p:spPr>
          <a:xfrm>
            <a:off x="6792500" y="3169825"/>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B</a:t>
            </a:r>
            <a:endParaRPr b="0" i="0" sz="2000" u="none" cap="none" strike="noStrike">
              <a:solidFill>
                <a:srgbClr val="000000"/>
              </a:solidFill>
              <a:latin typeface="Proxima Nova"/>
              <a:ea typeface="Proxima Nova"/>
              <a:cs typeface="Proxima Nova"/>
              <a:sym typeface="Proxima Nova"/>
            </a:endParaRPr>
          </a:p>
        </p:txBody>
      </p:sp>
      <p:cxnSp>
        <p:nvCxnSpPr>
          <p:cNvPr id="692" name="Google Shape;692;p50"/>
          <p:cNvCxnSpPr>
            <a:stCxn id="689" idx="2"/>
            <a:endCxn id="690" idx="0"/>
          </p:cNvCxnSpPr>
          <p:nvPr/>
        </p:nvCxnSpPr>
        <p:spPr>
          <a:xfrm flipH="1">
            <a:off x="6360400" y="2805650"/>
            <a:ext cx="305700" cy="364200"/>
          </a:xfrm>
          <a:prstGeom prst="straightConnector1">
            <a:avLst/>
          </a:prstGeom>
          <a:noFill/>
          <a:ln cap="flat" cmpd="sng" w="9525">
            <a:solidFill>
              <a:schemeClr val="dk2"/>
            </a:solidFill>
            <a:prstDash val="solid"/>
            <a:round/>
            <a:headEnd len="sm" w="sm" type="none"/>
            <a:tailEnd len="sm" w="sm" type="none"/>
          </a:ln>
        </p:spPr>
      </p:cxnSp>
      <p:cxnSp>
        <p:nvCxnSpPr>
          <p:cNvPr id="693" name="Google Shape;693;p50"/>
          <p:cNvCxnSpPr>
            <a:stCxn id="689" idx="2"/>
            <a:endCxn id="691" idx="0"/>
          </p:cNvCxnSpPr>
          <p:nvPr/>
        </p:nvCxnSpPr>
        <p:spPr>
          <a:xfrm>
            <a:off x="6666100" y="2805650"/>
            <a:ext cx="305400" cy="364200"/>
          </a:xfrm>
          <a:prstGeom prst="straightConnector1">
            <a:avLst/>
          </a:prstGeom>
          <a:noFill/>
          <a:ln cap="flat" cmpd="sng" w="9525">
            <a:solidFill>
              <a:schemeClr val="dk2"/>
            </a:solidFill>
            <a:prstDash val="solid"/>
            <a:round/>
            <a:headEnd len="sm" w="sm" type="none"/>
            <a:tailEnd len="sm" w="sm" type="none"/>
          </a:ln>
        </p:spPr>
      </p:cxnSp>
      <p:cxnSp>
        <p:nvCxnSpPr>
          <p:cNvPr id="694" name="Google Shape;694;p50"/>
          <p:cNvCxnSpPr/>
          <p:nvPr/>
        </p:nvCxnSpPr>
        <p:spPr>
          <a:xfrm flipH="1">
            <a:off x="4327688" y="2740238"/>
            <a:ext cx="305700" cy="364200"/>
          </a:xfrm>
          <a:prstGeom prst="straightConnector1">
            <a:avLst/>
          </a:prstGeom>
          <a:noFill/>
          <a:ln cap="flat" cmpd="sng" w="9525">
            <a:solidFill>
              <a:schemeClr val="dk2"/>
            </a:solidFill>
            <a:prstDash val="solid"/>
            <a:round/>
            <a:headEnd len="sm" w="sm" type="none"/>
            <a:tailEnd len="sm" w="sm" type="none"/>
          </a:ln>
        </p:spPr>
      </p:cxnSp>
      <p:cxnSp>
        <p:nvCxnSpPr>
          <p:cNvPr id="695" name="Google Shape;695;p50"/>
          <p:cNvCxnSpPr/>
          <p:nvPr/>
        </p:nvCxnSpPr>
        <p:spPr>
          <a:xfrm>
            <a:off x="4633388" y="2740238"/>
            <a:ext cx="305400" cy="364200"/>
          </a:xfrm>
          <a:prstGeom prst="straightConnector1">
            <a:avLst/>
          </a:prstGeom>
          <a:noFill/>
          <a:ln cap="flat" cmpd="sng" w="9525">
            <a:solidFill>
              <a:schemeClr val="dk2"/>
            </a:solidFill>
            <a:prstDash val="solid"/>
            <a:round/>
            <a:headEnd len="sm" w="sm" type="none"/>
            <a:tailEnd len="sm" w="sm" type="none"/>
          </a:ln>
        </p:spPr>
      </p:cxnSp>
      <p:sp>
        <p:nvSpPr>
          <p:cNvPr id="696" name="Google Shape;696;p50"/>
          <p:cNvSpPr txBox="1"/>
          <p:nvPr/>
        </p:nvSpPr>
        <p:spPr>
          <a:xfrm>
            <a:off x="7897475" y="2484063"/>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t>
            </a:r>
            <a:endParaRPr b="0" i="0" sz="2000" u="none" cap="none" strike="noStrike">
              <a:solidFill>
                <a:srgbClr val="000000"/>
              </a:solidFill>
              <a:latin typeface="Proxima Nova"/>
              <a:ea typeface="Proxima Nova"/>
              <a:cs typeface="Proxima Nova"/>
              <a:sym typeface="Proxima Nova"/>
            </a:endParaRPr>
          </a:p>
        </p:txBody>
      </p:sp>
      <p:sp>
        <p:nvSpPr>
          <p:cNvPr id="697" name="Google Shape;697;p50"/>
          <p:cNvSpPr txBox="1"/>
          <p:nvPr/>
        </p:nvSpPr>
        <p:spPr>
          <a:xfrm>
            <a:off x="7591675" y="3169838"/>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C</a:t>
            </a:r>
            <a:endParaRPr b="0" i="0" sz="2000" u="none" cap="none" strike="noStrike">
              <a:solidFill>
                <a:srgbClr val="000000"/>
              </a:solidFill>
              <a:latin typeface="Proxima Nova"/>
              <a:ea typeface="Proxima Nova"/>
              <a:cs typeface="Proxima Nova"/>
              <a:sym typeface="Proxima Nova"/>
            </a:endParaRPr>
          </a:p>
        </p:txBody>
      </p:sp>
      <p:sp>
        <p:nvSpPr>
          <p:cNvPr id="698" name="Google Shape;698;p50"/>
          <p:cNvSpPr txBox="1"/>
          <p:nvPr/>
        </p:nvSpPr>
        <p:spPr>
          <a:xfrm>
            <a:off x="8202825" y="3169838"/>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D</a:t>
            </a:r>
            <a:endParaRPr b="0" i="0" sz="2000" u="none" cap="none" strike="noStrike">
              <a:solidFill>
                <a:srgbClr val="000000"/>
              </a:solidFill>
              <a:latin typeface="Proxima Nova"/>
              <a:ea typeface="Proxima Nova"/>
              <a:cs typeface="Proxima Nova"/>
              <a:sym typeface="Proxima Nova"/>
            </a:endParaRPr>
          </a:p>
        </p:txBody>
      </p:sp>
      <p:cxnSp>
        <p:nvCxnSpPr>
          <p:cNvPr id="699" name="Google Shape;699;p50"/>
          <p:cNvCxnSpPr>
            <a:stCxn id="696" idx="2"/>
            <a:endCxn id="697" idx="0"/>
          </p:cNvCxnSpPr>
          <p:nvPr/>
        </p:nvCxnSpPr>
        <p:spPr>
          <a:xfrm flipH="1">
            <a:off x="7770725" y="2805663"/>
            <a:ext cx="305700" cy="364200"/>
          </a:xfrm>
          <a:prstGeom prst="straightConnector1">
            <a:avLst/>
          </a:prstGeom>
          <a:noFill/>
          <a:ln cap="flat" cmpd="sng" w="9525">
            <a:solidFill>
              <a:schemeClr val="dk2"/>
            </a:solidFill>
            <a:prstDash val="solid"/>
            <a:round/>
            <a:headEnd len="sm" w="sm" type="none"/>
            <a:tailEnd len="sm" w="sm" type="none"/>
          </a:ln>
        </p:spPr>
      </p:cxnSp>
      <p:cxnSp>
        <p:nvCxnSpPr>
          <p:cNvPr id="700" name="Google Shape;700;p50"/>
          <p:cNvCxnSpPr>
            <a:stCxn id="696" idx="2"/>
            <a:endCxn id="698" idx="0"/>
          </p:cNvCxnSpPr>
          <p:nvPr/>
        </p:nvCxnSpPr>
        <p:spPr>
          <a:xfrm>
            <a:off x="8076425" y="2805663"/>
            <a:ext cx="305400" cy="364200"/>
          </a:xfrm>
          <a:prstGeom prst="straightConnector1">
            <a:avLst/>
          </a:prstGeom>
          <a:noFill/>
          <a:ln cap="flat" cmpd="sng" w="9525">
            <a:solidFill>
              <a:schemeClr val="dk2"/>
            </a:solidFill>
            <a:prstDash val="solid"/>
            <a:round/>
            <a:headEnd len="sm" w="sm" type="none"/>
            <a:tailEnd len="sm" w="sm" type="none"/>
          </a:ln>
        </p:spPr>
      </p:cxnSp>
      <p:sp>
        <p:nvSpPr>
          <p:cNvPr id="701" name="Google Shape;701;p50"/>
          <p:cNvSpPr txBox="1"/>
          <p:nvPr/>
        </p:nvSpPr>
        <p:spPr>
          <a:xfrm>
            <a:off x="7201600" y="1648625"/>
            <a:ext cx="357900" cy="3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4D5156"/>
                </a:solidFill>
                <a:highlight>
                  <a:srgbClr val="FFFFFF"/>
                </a:highlight>
                <a:latin typeface="Proxima Nova"/>
                <a:ea typeface="Proxima Nova"/>
                <a:cs typeface="Proxima Nova"/>
                <a:sym typeface="Proxima Nova"/>
              </a:rPr>
              <a:t>⋈</a:t>
            </a:r>
            <a:endParaRPr b="0" i="0" sz="2000" u="none" cap="none" strike="noStrike">
              <a:solidFill>
                <a:srgbClr val="000000"/>
              </a:solidFill>
              <a:latin typeface="Proxima Nova"/>
              <a:ea typeface="Proxima Nova"/>
              <a:cs typeface="Proxima Nova"/>
              <a:sym typeface="Proxima Nova"/>
            </a:endParaRPr>
          </a:p>
        </p:txBody>
      </p:sp>
      <p:cxnSp>
        <p:nvCxnSpPr>
          <p:cNvPr id="702" name="Google Shape;702;p50"/>
          <p:cNvCxnSpPr>
            <a:stCxn id="701" idx="2"/>
            <a:endCxn id="689" idx="0"/>
          </p:cNvCxnSpPr>
          <p:nvPr/>
        </p:nvCxnSpPr>
        <p:spPr>
          <a:xfrm flipH="1">
            <a:off x="6666250" y="1970225"/>
            <a:ext cx="714300" cy="513900"/>
          </a:xfrm>
          <a:prstGeom prst="straightConnector1">
            <a:avLst/>
          </a:prstGeom>
          <a:noFill/>
          <a:ln cap="flat" cmpd="sng" w="9525">
            <a:solidFill>
              <a:schemeClr val="dk2"/>
            </a:solidFill>
            <a:prstDash val="solid"/>
            <a:round/>
            <a:headEnd len="sm" w="sm" type="none"/>
            <a:tailEnd len="sm" w="sm" type="none"/>
          </a:ln>
        </p:spPr>
      </p:cxnSp>
      <p:cxnSp>
        <p:nvCxnSpPr>
          <p:cNvPr id="703" name="Google Shape;703;p50"/>
          <p:cNvCxnSpPr>
            <a:stCxn id="701" idx="2"/>
            <a:endCxn id="696" idx="0"/>
          </p:cNvCxnSpPr>
          <p:nvPr/>
        </p:nvCxnSpPr>
        <p:spPr>
          <a:xfrm>
            <a:off x="7380550" y="1970225"/>
            <a:ext cx="696000" cy="513900"/>
          </a:xfrm>
          <a:prstGeom prst="straightConnector1">
            <a:avLst/>
          </a:prstGeom>
          <a:noFill/>
          <a:ln cap="flat" cmpd="sng" w="9525">
            <a:solidFill>
              <a:schemeClr val="dk2"/>
            </a:solidFill>
            <a:prstDash val="solid"/>
            <a:round/>
            <a:headEnd len="sm" w="sm" type="none"/>
            <a:tailEnd len="sm" w="sm" type="none"/>
          </a:ln>
        </p:spPr>
      </p:cxnSp>
      <p:sp>
        <p:nvSpPr>
          <p:cNvPr id="704" name="Google Shape;704;p50"/>
          <p:cNvSpPr/>
          <p:nvPr/>
        </p:nvSpPr>
        <p:spPr>
          <a:xfrm>
            <a:off x="3201788" y="1052975"/>
            <a:ext cx="2422500" cy="3786000"/>
          </a:xfrm>
          <a:prstGeom prst="flowChartAlternateProcess">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05" name="Google Shape;705;p50"/>
          <p:cNvCxnSpPr/>
          <p:nvPr/>
        </p:nvCxnSpPr>
        <p:spPr>
          <a:xfrm>
            <a:off x="3328688" y="1188875"/>
            <a:ext cx="2158200" cy="3575400"/>
          </a:xfrm>
          <a:prstGeom prst="straightConnector1">
            <a:avLst/>
          </a:prstGeom>
          <a:noFill/>
          <a:ln cap="flat" cmpd="sng" w="76200">
            <a:solidFill>
              <a:srgbClr val="FF0000"/>
            </a:solidFill>
            <a:prstDash val="solid"/>
            <a:round/>
            <a:headEnd len="sm" w="sm" type="none"/>
            <a:tailEnd len="sm" w="sm" type="none"/>
          </a:ln>
        </p:spPr>
      </p:cxnSp>
      <p:sp>
        <p:nvSpPr>
          <p:cNvPr id="706" name="Google Shape;706;p50"/>
          <p:cNvSpPr/>
          <p:nvPr/>
        </p:nvSpPr>
        <p:spPr>
          <a:xfrm>
            <a:off x="6169300" y="1062050"/>
            <a:ext cx="2422500" cy="3786000"/>
          </a:xfrm>
          <a:prstGeom prst="flowChartAlternateProcess">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07" name="Google Shape;707;p50"/>
          <p:cNvCxnSpPr/>
          <p:nvPr/>
        </p:nvCxnSpPr>
        <p:spPr>
          <a:xfrm>
            <a:off x="6300075" y="1172700"/>
            <a:ext cx="2172000" cy="3573300"/>
          </a:xfrm>
          <a:prstGeom prst="straightConnector1">
            <a:avLst/>
          </a:prstGeom>
          <a:noFill/>
          <a:ln cap="flat" cmpd="sng" w="76200">
            <a:solidFill>
              <a:srgbClr val="FF0000"/>
            </a:solidFill>
            <a:prstDash val="solid"/>
            <a:round/>
            <a:headEnd len="sm" w="sm" type="none"/>
            <a:tailEnd len="sm" w="sm" type="non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Query Optimization - Selinger</a:t>
            </a:r>
            <a:endParaRPr sz="3000"/>
          </a:p>
        </p:txBody>
      </p:sp>
      <p:sp>
        <p:nvSpPr>
          <p:cNvPr id="713" name="Google Shape;713;p51"/>
          <p:cNvSpPr txBox="1"/>
          <p:nvPr>
            <p:ph idx="1" type="body"/>
          </p:nvPr>
        </p:nvSpPr>
        <p:spPr>
          <a:xfrm>
            <a:off x="311700" y="1152475"/>
            <a:ext cx="8832300" cy="33588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chemeClr val="dk1"/>
              </a:buClr>
              <a:buSzPts val="2200"/>
              <a:buFont typeface="Proxima Nova"/>
              <a:buChar char="●"/>
            </a:pPr>
            <a:r>
              <a:rPr lang="en" sz="2200">
                <a:solidFill>
                  <a:schemeClr val="dk1"/>
                </a:solidFill>
              </a:rPr>
              <a:t>Search algorithm for Selinger: use dynamic programming</a:t>
            </a:r>
            <a:endParaRPr sz="2200">
              <a:solidFill>
                <a:schemeClr val="dk1"/>
              </a:solidFill>
            </a:endParaRPr>
          </a:p>
          <a:p>
            <a:pPr indent="-368300" lvl="1" marL="914400" marR="0" rtl="0" algn="l">
              <a:lnSpc>
                <a:spcPct val="115000"/>
              </a:lnSpc>
              <a:spcBef>
                <a:spcPts val="0"/>
              </a:spcBef>
              <a:spcAft>
                <a:spcPts val="0"/>
              </a:spcAft>
              <a:buClr>
                <a:schemeClr val="dk1"/>
              </a:buClr>
              <a:buSzPts val="2200"/>
              <a:buChar char="○"/>
            </a:pPr>
            <a:r>
              <a:rPr lang="en" sz="2200">
                <a:solidFill>
                  <a:schemeClr val="dk1"/>
                </a:solidFill>
              </a:rPr>
              <a:t>Runtime drops from </a:t>
            </a:r>
            <a:r>
              <a:rPr b="1" lang="en" sz="2200">
                <a:solidFill>
                  <a:schemeClr val="dk1"/>
                </a:solidFill>
                <a:latin typeface="Consolas"/>
                <a:ea typeface="Consolas"/>
                <a:cs typeface="Consolas"/>
                <a:sym typeface="Consolas"/>
              </a:rPr>
              <a:t>n!</a:t>
            </a:r>
            <a:r>
              <a:rPr lang="en" sz="2200">
                <a:solidFill>
                  <a:schemeClr val="dk1"/>
                </a:solidFill>
              </a:rPr>
              <a:t> to around </a:t>
            </a:r>
            <a:r>
              <a:rPr b="1" lang="en" sz="2200">
                <a:solidFill>
                  <a:schemeClr val="dk1"/>
                </a:solidFill>
                <a:latin typeface="Consolas"/>
                <a:ea typeface="Consolas"/>
                <a:cs typeface="Consolas"/>
                <a:sym typeface="Consolas"/>
              </a:rPr>
              <a:t>n*2</a:t>
            </a:r>
            <a:r>
              <a:rPr b="1" baseline="30000" lang="en" sz="2200">
                <a:solidFill>
                  <a:schemeClr val="dk1"/>
                </a:solidFill>
                <a:latin typeface="Consolas"/>
                <a:ea typeface="Consolas"/>
                <a:cs typeface="Consolas"/>
                <a:sym typeface="Consolas"/>
              </a:rPr>
              <a:t>n</a:t>
            </a:r>
            <a:endParaRPr b="1" baseline="30000" sz="2200">
              <a:solidFill>
                <a:schemeClr val="dk1"/>
              </a:solidFill>
              <a:latin typeface="Consolas"/>
              <a:ea typeface="Consolas"/>
              <a:cs typeface="Consolas"/>
              <a:sym typeface="Consolas"/>
            </a:endParaRPr>
          </a:p>
          <a:p>
            <a:pPr indent="-368300" lvl="0" marL="457200" marR="0" rtl="0" algn="l">
              <a:lnSpc>
                <a:spcPct val="115000"/>
              </a:lnSpc>
              <a:spcBef>
                <a:spcPts val="0"/>
              </a:spcBef>
              <a:spcAft>
                <a:spcPts val="0"/>
              </a:spcAft>
              <a:buClr>
                <a:schemeClr val="dk1"/>
              </a:buClr>
              <a:buSzPts val="2200"/>
              <a:buChar char="●"/>
            </a:pPr>
            <a:r>
              <a:rPr lang="en" sz="2200">
                <a:solidFill>
                  <a:schemeClr val="dk1"/>
                </a:solidFill>
              </a:rPr>
              <a:t>To be considered, must be: </a:t>
            </a:r>
            <a:endParaRPr sz="2200">
              <a:solidFill>
                <a:schemeClr val="dk1"/>
              </a:solidFill>
            </a:endParaRPr>
          </a:p>
          <a:p>
            <a:pPr indent="-368300" lvl="1" marL="914400" marR="0" rtl="0" algn="l">
              <a:lnSpc>
                <a:spcPct val="115000"/>
              </a:lnSpc>
              <a:spcBef>
                <a:spcPts val="0"/>
              </a:spcBef>
              <a:spcAft>
                <a:spcPts val="0"/>
              </a:spcAft>
              <a:buClr>
                <a:schemeClr val="dk1"/>
              </a:buClr>
              <a:buSzPts val="2200"/>
              <a:buChar char="○"/>
            </a:pPr>
            <a:r>
              <a:rPr lang="en" sz="2200">
                <a:solidFill>
                  <a:schemeClr val="dk1"/>
                </a:solidFill>
              </a:rPr>
              <a:t>Left deep</a:t>
            </a:r>
            <a:endParaRPr sz="2200">
              <a:solidFill>
                <a:schemeClr val="dk1"/>
              </a:solidFill>
            </a:endParaRPr>
          </a:p>
          <a:p>
            <a:pPr indent="-368300" lvl="1" marL="914400" marR="0" rtl="0" algn="l">
              <a:lnSpc>
                <a:spcPct val="115000"/>
              </a:lnSpc>
              <a:spcBef>
                <a:spcPts val="0"/>
              </a:spcBef>
              <a:spcAft>
                <a:spcPts val="0"/>
              </a:spcAft>
              <a:buClr>
                <a:schemeClr val="dk1"/>
              </a:buClr>
              <a:buSzPts val="2200"/>
              <a:buChar char="○"/>
            </a:pPr>
            <a:r>
              <a:rPr lang="en" sz="2200">
                <a:solidFill>
                  <a:schemeClr val="dk1"/>
                </a:solidFill>
              </a:rPr>
              <a:t>No cartesian products (i.e. if we join R and S on &lt;cond1&gt; and we join S and T on &lt;cond2&gt;, we don’t consider joining R and T if there’s no condition)</a:t>
            </a:r>
            <a:endParaRPr sz="22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Query Optimization - Selinger</a:t>
            </a:r>
            <a:endParaRPr sz="3000"/>
          </a:p>
        </p:txBody>
      </p:sp>
      <p:sp>
        <p:nvSpPr>
          <p:cNvPr id="719" name="Google Shape;719;p52"/>
          <p:cNvSpPr txBox="1"/>
          <p:nvPr>
            <p:ph idx="1" type="body"/>
          </p:nvPr>
        </p:nvSpPr>
        <p:spPr>
          <a:xfrm>
            <a:off x="311700" y="1152475"/>
            <a:ext cx="8832300" cy="33588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chemeClr val="dk1"/>
              </a:buClr>
              <a:buSzPts val="2200"/>
              <a:buFont typeface="Proxima Nova"/>
              <a:buChar char="●"/>
            </a:pPr>
            <a:r>
              <a:rPr lang="en" sz="2200">
                <a:solidFill>
                  <a:schemeClr val="dk1"/>
                </a:solidFill>
              </a:rPr>
              <a:t>For n relations joined, perform n passes</a:t>
            </a:r>
            <a:endParaRPr sz="2200">
              <a:solidFill>
                <a:schemeClr val="dk1"/>
              </a:solidFill>
            </a:endParaRPr>
          </a:p>
          <a:p>
            <a:pPr indent="-368300" lvl="1" marL="914400" marR="0" rtl="0" algn="l">
              <a:lnSpc>
                <a:spcPct val="115000"/>
              </a:lnSpc>
              <a:spcBef>
                <a:spcPts val="0"/>
              </a:spcBef>
              <a:spcAft>
                <a:spcPts val="0"/>
              </a:spcAft>
              <a:buClr>
                <a:schemeClr val="dk1"/>
              </a:buClr>
              <a:buSzPts val="2200"/>
              <a:buChar char="○"/>
            </a:pPr>
            <a:r>
              <a:rPr lang="en" sz="2200">
                <a:solidFill>
                  <a:schemeClr val="dk1"/>
                </a:solidFill>
              </a:rPr>
              <a:t>on the i-th pass, output only the best plan for joining any i of the n relations</a:t>
            </a:r>
            <a:endParaRPr sz="2200">
              <a:solidFill>
                <a:schemeClr val="dk1"/>
              </a:solidFill>
            </a:endParaRPr>
          </a:p>
          <a:p>
            <a:pPr indent="-368300" lvl="1" marL="914400" marR="0" rtl="0" algn="l">
              <a:lnSpc>
                <a:spcPct val="115000"/>
              </a:lnSpc>
              <a:spcBef>
                <a:spcPts val="0"/>
              </a:spcBef>
              <a:spcAft>
                <a:spcPts val="0"/>
              </a:spcAft>
              <a:buClr>
                <a:schemeClr val="dk1"/>
              </a:buClr>
              <a:buSzPts val="2200"/>
              <a:buChar char="○"/>
            </a:pPr>
            <a:r>
              <a:rPr lang="en" sz="2200">
                <a:solidFill>
                  <a:schemeClr val="dk1"/>
                </a:solidFill>
              </a:rPr>
              <a:t>Also keep around plans that have higher cost but have an </a:t>
            </a:r>
            <a:r>
              <a:rPr b="1" lang="en" sz="2200">
                <a:solidFill>
                  <a:schemeClr val="accent5"/>
                </a:solidFill>
              </a:rPr>
              <a:t>interesting order</a:t>
            </a:r>
            <a:endParaRPr sz="22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Query Optimization - Interesting Orders</a:t>
            </a:r>
            <a:endParaRPr sz="3000"/>
          </a:p>
        </p:txBody>
      </p:sp>
      <p:sp>
        <p:nvSpPr>
          <p:cNvPr id="725" name="Google Shape;725;p53"/>
          <p:cNvSpPr txBox="1"/>
          <p:nvPr>
            <p:ph idx="1" type="body"/>
          </p:nvPr>
        </p:nvSpPr>
        <p:spPr>
          <a:xfrm>
            <a:off x="311700" y="1152475"/>
            <a:ext cx="8520600" cy="3358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1"/>
              </a:buClr>
              <a:buSzPts val="2400"/>
              <a:buFont typeface="Proxima Nova"/>
              <a:buChar char="●"/>
            </a:pPr>
            <a:r>
              <a:rPr b="1" lang="en" sz="2400">
                <a:solidFill>
                  <a:schemeClr val="accent5"/>
                </a:solidFill>
              </a:rPr>
              <a:t>Interesting orders</a:t>
            </a:r>
            <a:r>
              <a:rPr lang="en" sz="2400">
                <a:solidFill>
                  <a:schemeClr val="dk1"/>
                </a:solidFill>
              </a:rPr>
              <a:t> are orderings on intermediate relations that </a:t>
            </a:r>
            <a:r>
              <a:rPr b="1" i="1" lang="en" sz="2400">
                <a:solidFill>
                  <a:schemeClr val="dk1"/>
                </a:solidFill>
              </a:rPr>
              <a:t>may</a:t>
            </a:r>
            <a:r>
              <a:rPr lang="en" sz="2400">
                <a:solidFill>
                  <a:schemeClr val="dk1"/>
                </a:solidFill>
              </a:rPr>
              <a:t> help reduce the cost of later joins</a:t>
            </a:r>
            <a:endParaRPr sz="2400">
              <a:solidFill>
                <a:schemeClr val="dk1"/>
              </a:solidFill>
            </a:endParaRPr>
          </a:p>
          <a:p>
            <a:pPr indent="-381000" lvl="1" marL="914400" marR="0" rtl="0" algn="l">
              <a:lnSpc>
                <a:spcPct val="115000"/>
              </a:lnSpc>
              <a:spcBef>
                <a:spcPts val="0"/>
              </a:spcBef>
              <a:spcAft>
                <a:spcPts val="0"/>
              </a:spcAft>
              <a:buClr>
                <a:schemeClr val="dk1"/>
              </a:buClr>
              <a:buSzPts val="2400"/>
              <a:buChar char="○"/>
            </a:pPr>
            <a:r>
              <a:rPr lang="en" sz="2400">
                <a:solidFill>
                  <a:schemeClr val="dk1"/>
                </a:solidFill>
              </a:rPr>
              <a:t>ORDER BY attributes</a:t>
            </a:r>
            <a:endParaRPr sz="2400">
              <a:solidFill>
                <a:schemeClr val="dk1"/>
              </a:solidFill>
            </a:endParaRPr>
          </a:p>
          <a:p>
            <a:pPr indent="-381000" lvl="1" marL="914400" marR="0" rtl="0" algn="l">
              <a:lnSpc>
                <a:spcPct val="115000"/>
              </a:lnSpc>
              <a:spcBef>
                <a:spcPts val="0"/>
              </a:spcBef>
              <a:spcAft>
                <a:spcPts val="0"/>
              </a:spcAft>
              <a:buClr>
                <a:schemeClr val="dk1"/>
              </a:buClr>
              <a:buSzPts val="2400"/>
              <a:buChar char="○"/>
            </a:pPr>
            <a:r>
              <a:rPr lang="en" sz="2400">
                <a:solidFill>
                  <a:schemeClr val="dk1"/>
                </a:solidFill>
              </a:rPr>
              <a:t>GROUP BY attributes</a:t>
            </a:r>
            <a:endParaRPr sz="2400">
              <a:solidFill>
                <a:schemeClr val="dk1"/>
              </a:solidFill>
            </a:endParaRPr>
          </a:p>
          <a:p>
            <a:pPr indent="-381000" lvl="1" marL="914400" marR="0" rtl="0" algn="l">
              <a:lnSpc>
                <a:spcPct val="115000"/>
              </a:lnSpc>
              <a:spcBef>
                <a:spcPts val="0"/>
              </a:spcBef>
              <a:spcAft>
                <a:spcPts val="0"/>
              </a:spcAft>
              <a:buClr>
                <a:schemeClr val="dk1"/>
              </a:buClr>
              <a:buSzPts val="2400"/>
              <a:buChar char="○"/>
            </a:pPr>
            <a:r>
              <a:rPr i="1" lang="en" sz="2400">
                <a:solidFill>
                  <a:schemeClr val="dk1"/>
                </a:solidFill>
              </a:rPr>
              <a:t>downstream</a:t>
            </a:r>
            <a:r>
              <a:rPr lang="en" sz="2400">
                <a:solidFill>
                  <a:schemeClr val="dk1"/>
                </a:solidFill>
              </a:rPr>
              <a:t> join attributes</a:t>
            </a:r>
            <a:endParaRPr sz="2400">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Query Optimization - Selinger</a:t>
            </a:r>
            <a:endParaRPr sz="3000"/>
          </a:p>
        </p:txBody>
      </p:sp>
      <p:sp>
        <p:nvSpPr>
          <p:cNvPr id="731" name="Google Shape;731;p54"/>
          <p:cNvSpPr txBox="1"/>
          <p:nvPr>
            <p:ph idx="1" type="body"/>
          </p:nvPr>
        </p:nvSpPr>
        <p:spPr>
          <a:xfrm>
            <a:off x="311700" y="1152475"/>
            <a:ext cx="8832300" cy="37923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1"/>
              </a:buClr>
              <a:buSzPts val="2000"/>
              <a:buFont typeface="Proxima Nova"/>
              <a:buChar char="●"/>
            </a:pPr>
            <a:r>
              <a:rPr b="1" lang="en" sz="2000">
                <a:solidFill>
                  <a:schemeClr val="dk1"/>
                </a:solidFill>
              </a:rPr>
              <a:t>Pass 1:</a:t>
            </a:r>
            <a:r>
              <a:rPr lang="en" sz="2000">
                <a:solidFill>
                  <a:schemeClr val="dk1"/>
                </a:solidFill>
              </a:rPr>
              <a:t> find minimum cost access method for each (relation, interesting order) pair</a:t>
            </a:r>
            <a:endParaRPr sz="2000">
              <a:solidFill>
                <a:schemeClr val="dk1"/>
              </a:solidFill>
            </a:endParaRPr>
          </a:p>
          <a:p>
            <a:pPr indent="-355600" lvl="1" marL="914400" marR="0" rtl="0" algn="l">
              <a:lnSpc>
                <a:spcPct val="115000"/>
              </a:lnSpc>
              <a:spcBef>
                <a:spcPts val="0"/>
              </a:spcBef>
              <a:spcAft>
                <a:spcPts val="0"/>
              </a:spcAft>
              <a:buClr>
                <a:schemeClr val="dk1"/>
              </a:buClr>
              <a:buSzPts val="2000"/>
              <a:buChar char="○"/>
            </a:pPr>
            <a:r>
              <a:rPr lang="en" sz="2000">
                <a:solidFill>
                  <a:schemeClr val="dk1"/>
                </a:solidFill>
              </a:rPr>
              <a:t>Index scan, full table scans</a:t>
            </a:r>
            <a:endParaRPr sz="2000">
              <a:solidFill>
                <a:schemeClr val="dk1"/>
              </a:solidFill>
            </a:endParaRPr>
          </a:p>
          <a:p>
            <a:pPr indent="0" lvl="0" marL="0" rtl="0" algn="l">
              <a:lnSpc>
                <a:spcPct val="100000"/>
              </a:lnSpc>
              <a:spcBef>
                <a:spcPts val="1600"/>
              </a:spcBef>
              <a:spcAft>
                <a:spcPts val="0"/>
              </a:spcAft>
              <a:buSzPts val="1800"/>
              <a:buNone/>
            </a:pPr>
            <a:r>
              <a:rPr lang="en" sz="2000">
                <a:solidFill>
                  <a:srgbClr val="1C4587"/>
                </a:solidFill>
              </a:rPr>
              <a:t>A toy example:</a:t>
            </a:r>
            <a:endParaRPr sz="2000">
              <a:solidFill>
                <a:srgbClr val="1C4587"/>
              </a:solidFill>
            </a:endParaRPr>
          </a:p>
          <a:p>
            <a:pPr indent="0" lvl="0" marL="914400" rtl="0" algn="l">
              <a:lnSpc>
                <a:spcPct val="100000"/>
              </a:lnSpc>
              <a:spcBef>
                <a:spcPts val="1200"/>
              </a:spcBef>
              <a:spcAft>
                <a:spcPts val="0"/>
              </a:spcAft>
              <a:buSzPts val="1800"/>
              <a:buNone/>
            </a:pPr>
            <a:r>
              <a:rPr b="1" lang="en" sz="2000">
                <a:solidFill>
                  <a:srgbClr val="1C4587"/>
                </a:solidFill>
                <a:latin typeface="Courier New"/>
                <a:ea typeface="Courier New"/>
                <a:cs typeface="Courier New"/>
                <a:sym typeface="Courier New"/>
              </a:rPr>
              <a:t>SELECT *</a:t>
            </a:r>
            <a:endParaRPr b="1" sz="2000">
              <a:solidFill>
                <a:srgbClr val="1C4587"/>
              </a:solidFill>
              <a:latin typeface="Courier New"/>
              <a:ea typeface="Courier New"/>
              <a:cs typeface="Courier New"/>
              <a:sym typeface="Courier New"/>
            </a:endParaRPr>
          </a:p>
          <a:p>
            <a:pPr indent="0" lvl="0" marL="914400" rtl="0" algn="l">
              <a:lnSpc>
                <a:spcPct val="100000"/>
              </a:lnSpc>
              <a:spcBef>
                <a:spcPts val="1200"/>
              </a:spcBef>
              <a:spcAft>
                <a:spcPts val="1200"/>
              </a:spcAft>
              <a:buSzPts val="1800"/>
              <a:buNone/>
            </a:pPr>
            <a:r>
              <a:rPr b="1" lang="en" sz="2000">
                <a:solidFill>
                  <a:srgbClr val="1C4587"/>
                </a:solidFill>
                <a:latin typeface="Courier New"/>
                <a:ea typeface="Courier New"/>
                <a:cs typeface="Courier New"/>
                <a:sym typeface="Courier New"/>
              </a:rPr>
              <a:t>FROM A, B, C</a:t>
            </a:r>
            <a:endParaRPr b="1">
              <a:solidFill>
                <a:srgbClr val="1C4587"/>
              </a:solidFill>
            </a:endParaRPr>
          </a:p>
        </p:txBody>
      </p:sp>
      <p:sp>
        <p:nvSpPr>
          <p:cNvPr id="732" name="Google Shape;732;p54"/>
          <p:cNvSpPr txBox="1"/>
          <p:nvPr/>
        </p:nvSpPr>
        <p:spPr>
          <a:xfrm>
            <a:off x="5031600" y="2406475"/>
            <a:ext cx="3800700" cy="2462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1" lang="en" sz="2000" u="none" cap="none" strike="noStrike">
                <a:solidFill>
                  <a:srgbClr val="1C4587"/>
                </a:solidFill>
                <a:latin typeface="Proxima Nova"/>
                <a:ea typeface="Proxima Nova"/>
                <a:cs typeface="Proxima Nova"/>
                <a:sym typeface="Proxima Nova"/>
              </a:rPr>
              <a:t>Pass 1:</a:t>
            </a:r>
            <a:endParaRPr b="0" i="1"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1C4587"/>
              </a:buClr>
              <a:buSzPts val="2000"/>
              <a:buFont typeface="Proxima Nova"/>
              <a:buChar char="•"/>
            </a:pPr>
            <a:r>
              <a:rPr b="0" i="0" lang="en" sz="2000" u="none" cap="none" strike="noStrike">
                <a:solidFill>
                  <a:srgbClr val="1C4587"/>
                </a:solidFill>
                <a:latin typeface="Proxima Nova"/>
                <a:ea typeface="Proxima Nova"/>
                <a:cs typeface="Proxima Nova"/>
                <a:sym typeface="Proxima Nova"/>
              </a:rPr>
              <a:t>Full scan on A:		2 I/Os</a:t>
            </a:r>
            <a:endParaRPr b="0" i="0"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1C4587"/>
              </a:buClr>
              <a:buSzPts val="2000"/>
              <a:buFont typeface="Proxima Nova"/>
              <a:buChar char="•"/>
            </a:pPr>
            <a:r>
              <a:rPr b="0" i="0" lang="en" sz="2000" u="none" cap="none" strike="noStrike">
                <a:solidFill>
                  <a:srgbClr val="1C4587"/>
                </a:solidFill>
                <a:latin typeface="Proxima Nova"/>
                <a:ea typeface="Proxima Nova"/>
                <a:cs typeface="Proxima Nova"/>
                <a:sym typeface="Proxima Nova"/>
              </a:rPr>
              <a:t>Index scan on A.b:	1 I/Os</a:t>
            </a:r>
            <a:endParaRPr b="0" i="0"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1C4587"/>
              </a:buClr>
              <a:buSzPts val="2000"/>
              <a:buFont typeface="Proxima Nova"/>
              <a:buChar char="•"/>
            </a:pPr>
            <a:r>
              <a:rPr b="0" i="0" lang="en" sz="2000" u="none" cap="none" strike="noStrike">
                <a:solidFill>
                  <a:srgbClr val="1C4587"/>
                </a:solidFill>
                <a:latin typeface="Proxima Nova"/>
                <a:ea typeface="Proxima Nova"/>
                <a:cs typeface="Proxima Nova"/>
                <a:sym typeface="Proxima Nova"/>
              </a:rPr>
              <a:t>Full scan on B:		2 I/Os</a:t>
            </a:r>
            <a:endParaRPr b="0" i="0"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1C4587"/>
              </a:buClr>
              <a:buSzPts val="2000"/>
              <a:buFont typeface="Proxima Nova"/>
              <a:buChar char="•"/>
            </a:pPr>
            <a:r>
              <a:rPr b="0" i="0" lang="en" sz="2000" u="none" cap="none" strike="noStrike">
                <a:solidFill>
                  <a:srgbClr val="1C4587"/>
                </a:solidFill>
                <a:latin typeface="Proxima Nova"/>
                <a:ea typeface="Proxima Nova"/>
                <a:cs typeface="Proxima Nova"/>
                <a:sym typeface="Proxima Nova"/>
              </a:rPr>
              <a:t>Full scan on C:		4 I/Os</a:t>
            </a:r>
            <a:endParaRPr b="0" i="0"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1C4587"/>
              </a:buClr>
              <a:buSzPts val="2000"/>
              <a:buFont typeface="Proxima Nova"/>
              <a:buChar char="•"/>
            </a:pPr>
            <a:r>
              <a:rPr b="0" i="0" lang="en" sz="2000" u="none" cap="none" strike="noStrike">
                <a:solidFill>
                  <a:srgbClr val="1C4587"/>
                </a:solidFill>
                <a:latin typeface="Proxima Nova"/>
                <a:ea typeface="Proxima Nova"/>
                <a:cs typeface="Proxima Nova"/>
                <a:sym typeface="Proxima Nova"/>
              </a:rPr>
              <a:t>Index scan on C.c:	2 I/Os</a:t>
            </a:r>
            <a:endParaRPr b="0" i="0"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1000"/>
              </a:spcAft>
              <a:buClr>
                <a:srgbClr val="1C4587"/>
              </a:buClr>
              <a:buSzPts val="2000"/>
              <a:buFont typeface="Proxima Nova"/>
              <a:buChar char="•"/>
            </a:pPr>
            <a:r>
              <a:rPr b="0" i="0" lang="en" sz="2000" u="none" cap="none" strike="noStrike">
                <a:solidFill>
                  <a:srgbClr val="1C4587"/>
                </a:solidFill>
                <a:latin typeface="Proxima Nova"/>
                <a:ea typeface="Proxima Nova"/>
                <a:cs typeface="Proxima Nova"/>
                <a:sym typeface="Proxima Nova"/>
              </a:rPr>
              <a:t>Index scan on C.d:	3 I/Os</a:t>
            </a:r>
            <a:endParaRPr b="0" i="0" sz="1400" u="none" cap="none" strike="noStrike">
              <a:solidFill>
                <a:srgbClr val="1C4587"/>
              </a:solidFill>
              <a:latin typeface="Proxima Nova"/>
              <a:ea typeface="Proxima Nova"/>
              <a:cs typeface="Proxima Nova"/>
              <a:sym typeface="Proxima Nov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Query Optimization - Selinger</a:t>
            </a:r>
            <a:endParaRPr sz="3000"/>
          </a:p>
        </p:txBody>
      </p:sp>
      <p:sp>
        <p:nvSpPr>
          <p:cNvPr id="738" name="Google Shape;738;p55"/>
          <p:cNvSpPr txBox="1"/>
          <p:nvPr>
            <p:ph idx="1" type="body"/>
          </p:nvPr>
        </p:nvSpPr>
        <p:spPr>
          <a:xfrm>
            <a:off x="311700" y="1152475"/>
            <a:ext cx="8832300" cy="37923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1"/>
              </a:buClr>
              <a:buSzPts val="2000"/>
              <a:buFont typeface="Proxima Nova"/>
              <a:buChar char="●"/>
            </a:pPr>
            <a:r>
              <a:rPr b="1" lang="en" sz="2000">
                <a:solidFill>
                  <a:schemeClr val="dk1"/>
                </a:solidFill>
              </a:rPr>
              <a:t>Pass 1:</a:t>
            </a:r>
            <a:r>
              <a:rPr lang="en" sz="2000">
                <a:solidFill>
                  <a:schemeClr val="dk1"/>
                </a:solidFill>
              </a:rPr>
              <a:t> find minimum cost access method for each (relation, interesting order) pair</a:t>
            </a:r>
            <a:endParaRPr sz="2000">
              <a:solidFill>
                <a:schemeClr val="dk1"/>
              </a:solidFill>
            </a:endParaRPr>
          </a:p>
          <a:p>
            <a:pPr indent="-355600" lvl="1" marL="914400" marR="0" rtl="0" algn="l">
              <a:lnSpc>
                <a:spcPct val="115000"/>
              </a:lnSpc>
              <a:spcBef>
                <a:spcPts val="0"/>
              </a:spcBef>
              <a:spcAft>
                <a:spcPts val="0"/>
              </a:spcAft>
              <a:buClr>
                <a:schemeClr val="dk1"/>
              </a:buClr>
              <a:buSzPts val="2000"/>
              <a:buChar char="○"/>
            </a:pPr>
            <a:r>
              <a:rPr lang="en" sz="2000">
                <a:solidFill>
                  <a:schemeClr val="dk1"/>
                </a:solidFill>
              </a:rPr>
              <a:t>Index scan, full table scans</a:t>
            </a:r>
            <a:endParaRPr sz="2000">
              <a:solidFill>
                <a:schemeClr val="dk1"/>
              </a:solidFill>
            </a:endParaRPr>
          </a:p>
          <a:p>
            <a:pPr indent="0" lvl="0" marL="0" rtl="0" algn="l">
              <a:lnSpc>
                <a:spcPct val="100000"/>
              </a:lnSpc>
              <a:spcBef>
                <a:spcPts val="1600"/>
              </a:spcBef>
              <a:spcAft>
                <a:spcPts val="0"/>
              </a:spcAft>
              <a:buSzPts val="1800"/>
              <a:buNone/>
            </a:pPr>
            <a:r>
              <a:rPr lang="en" sz="2000">
                <a:solidFill>
                  <a:srgbClr val="1C4587"/>
                </a:solidFill>
              </a:rPr>
              <a:t>A toy example:</a:t>
            </a:r>
            <a:endParaRPr sz="2000">
              <a:solidFill>
                <a:srgbClr val="1C4587"/>
              </a:solidFill>
            </a:endParaRPr>
          </a:p>
          <a:p>
            <a:pPr indent="0" lvl="0" marL="914400" rtl="0" algn="l">
              <a:lnSpc>
                <a:spcPct val="100000"/>
              </a:lnSpc>
              <a:spcBef>
                <a:spcPts val="1200"/>
              </a:spcBef>
              <a:spcAft>
                <a:spcPts val="0"/>
              </a:spcAft>
              <a:buSzPts val="1800"/>
              <a:buNone/>
            </a:pPr>
            <a:r>
              <a:rPr b="1" lang="en" sz="2000">
                <a:solidFill>
                  <a:srgbClr val="1C4587"/>
                </a:solidFill>
                <a:latin typeface="Courier New"/>
                <a:ea typeface="Courier New"/>
                <a:cs typeface="Courier New"/>
                <a:sym typeface="Courier New"/>
              </a:rPr>
              <a:t>SELECT *</a:t>
            </a:r>
            <a:endParaRPr b="1" sz="2000">
              <a:solidFill>
                <a:srgbClr val="1C4587"/>
              </a:solidFill>
              <a:latin typeface="Courier New"/>
              <a:ea typeface="Courier New"/>
              <a:cs typeface="Courier New"/>
              <a:sym typeface="Courier New"/>
            </a:endParaRPr>
          </a:p>
          <a:p>
            <a:pPr indent="0" lvl="0" marL="914400" rtl="0" algn="l">
              <a:lnSpc>
                <a:spcPct val="100000"/>
              </a:lnSpc>
              <a:spcBef>
                <a:spcPts val="1200"/>
              </a:spcBef>
              <a:spcAft>
                <a:spcPts val="1200"/>
              </a:spcAft>
              <a:buSzPts val="1800"/>
              <a:buNone/>
            </a:pPr>
            <a:r>
              <a:rPr b="1" lang="en" sz="2000">
                <a:solidFill>
                  <a:srgbClr val="1C4587"/>
                </a:solidFill>
                <a:latin typeface="Courier New"/>
                <a:ea typeface="Courier New"/>
                <a:cs typeface="Courier New"/>
                <a:sym typeface="Courier New"/>
              </a:rPr>
              <a:t>FROM A, B, C</a:t>
            </a:r>
            <a:endParaRPr b="1">
              <a:solidFill>
                <a:srgbClr val="1C4587"/>
              </a:solidFill>
            </a:endParaRPr>
          </a:p>
        </p:txBody>
      </p:sp>
      <p:sp>
        <p:nvSpPr>
          <p:cNvPr id="739" name="Google Shape;739;p55"/>
          <p:cNvSpPr txBox="1"/>
          <p:nvPr/>
        </p:nvSpPr>
        <p:spPr>
          <a:xfrm>
            <a:off x="5031600" y="2406475"/>
            <a:ext cx="3800700" cy="2462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1" lang="en" sz="2000" u="none" cap="none" strike="noStrike">
                <a:solidFill>
                  <a:srgbClr val="1C4587"/>
                </a:solidFill>
                <a:latin typeface="Proxima Nova"/>
                <a:ea typeface="Proxima Nova"/>
                <a:cs typeface="Proxima Nova"/>
                <a:sym typeface="Proxima Nova"/>
              </a:rPr>
              <a:t>Pass 1:</a:t>
            </a:r>
            <a:endParaRPr b="0" i="1"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1C4587"/>
              </a:buClr>
              <a:buSzPts val="2000"/>
              <a:buFont typeface="Proxima Nova"/>
              <a:buChar char="•"/>
            </a:pPr>
            <a:r>
              <a:rPr b="0" i="0" lang="en" sz="2000" u="none" cap="none" strike="noStrike">
                <a:solidFill>
                  <a:srgbClr val="1C4587"/>
                </a:solidFill>
                <a:latin typeface="Proxima Nova"/>
                <a:ea typeface="Proxima Nova"/>
                <a:cs typeface="Proxima Nova"/>
                <a:sym typeface="Proxima Nova"/>
              </a:rPr>
              <a:t>Full scan on A:		2 I/Os</a:t>
            </a:r>
            <a:endParaRPr b="0" i="0"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1C4587"/>
              </a:buClr>
              <a:buSzPts val="2000"/>
              <a:buFont typeface="Proxima Nova"/>
              <a:buChar char="•"/>
            </a:pPr>
            <a:r>
              <a:rPr b="1" i="0" lang="en" sz="2000" u="none" cap="none" strike="noStrike">
                <a:solidFill>
                  <a:srgbClr val="1C4587"/>
                </a:solidFill>
                <a:latin typeface="Proxima Nova"/>
                <a:ea typeface="Proxima Nova"/>
                <a:cs typeface="Proxima Nova"/>
                <a:sym typeface="Proxima Nova"/>
              </a:rPr>
              <a:t>Index scan on A.b:	1 I/Os</a:t>
            </a:r>
            <a:endParaRPr b="1" i="0"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1C4587"/>
              </a:buClr>
              <a:buSzPts val="2000"/>
              <a:buFont typeface="Proxima Nova"/>
              <a:buChar char="•"/>
            </a:pPr>
            <a:r>
              <a:rPr b="1" i="0" lang="en" sz="2000" u="none" cap="none" strike="noStrike">
                <a:solidFill>
                  <a:srgbClr val="1C4587"/>
                </a:solidFill>
                <a:latin typeface="Proxima Nova"/>
                <a:ea typeface="Proxima Nova"/>
                <a:cs typeface="Proxima Nova"/>
                <a:sym typeface="Proxima Nova"/>
              </a:rPr>
              <a:t>Full scan on B:		2 I/Os</a:t>
            </a:r>
            <a:endParaRPr b="1" i="0"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1C4587"/>
              </a:buClr>
              <a:buSzPts val="2000"/>
              <a:buFont typeface="Proxima Nova"/>
              <a:buChar char="•"/>
            </a:pPr>
            <a:r>
              <a:rPr b="0" i="0" lang="en" sz="2000" u="none" cap="none" strike="noStrike">
                <a:solidFill>
                  <a:srgbClr val="1C4587"/>
                </a:solidFill>
                <a:latin typeface="Proxima Nova"/>
                <a:ea typeface="Proxima Nova"/>
                <a:cs typeface="Proxima Nova"/>
                <a:sym typeface="Proxima Nova"/>
              </a:rPr>
              <a:t>Full scan on C:		4 I/Os</a:t>
            </a:r>
            <a:endParaRPr b="0" i="0"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1C4587"/>
              </a:buClr>
              <a:buSzPts val="2000"/>
              <a:buFont typeface="Proxima Nova"/>
              <a:buChar char="•"/>
            </a:pPr>
            <a:r>
              <a:rPr b="1" i="0" lang="en" sz="2000" u="none" cap="none" strike="noStrike">
                <a:solidFill>
                  <a:srgbClr val="1C4587"/>
                </a:solidFill>
                <a:latin typeface="Proxima Nova"/>
                <a:ea typeface="Proxima Nova"/>
                <a:cs typeface="Proxima Nova"/>
                <a:sym typeface="Proxima Nova"/>
              </a:rPr>
              <a:t>Index scan on C.c:	2 I/Os</a:t>
            </a:r>
            <a:endParaRPr b="1" i="0"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1000"/>
              </a:spcAft>
              <a:buClr>
                <a:srgbClr val="1C4587"/>
              </a:buClr>
              <a:buSzPts val="2000"/>
              <a:buFont typeface="Proxima Nova"/>
              <a:buChar char="•"/>
            </a:pPr>
            <a:r>
              <a:rPr b="0" i="0" lang="en" sz="2000" u="none" cap="none" strike="noStrike">
                <a:solidFill>
                  <a:srgbClr val="1C4587"/>
                </a:solidFill>
                <a:latin typeface="Proxima Nova"/>
                <a:ea typeface="Proxima Nova"/>
                <a:cs typeface="Proxima Nova"/>
                <a:sym typeface="Proxima Nova"/>
              </a:rPr>
              <a:t>Index scan on C.d:	3 I/Os</a:t>
            </a:r>
            <a:endParaRPr b="0" i="0" sz="1400" u="none" cap="none" strike="noStrike">
              <a:solidFill>
                <a:srgbClr val="1C4587"/>
              </a:solidFill>
              <a:latin typeface="Proxima Nova"/>
              <a:ea typeface="Proxima Nova"/>
              <a:cs typeface="Proxima Nova"/>
              <a:sym typeface="Proxima Nova"/>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Query Optimization - Selinger</a:t>
            </a:r>
            <a:endParaRPr sz="3000"/>
          </a:p>
        </p:txBody>
      </p:sp>
      <p:sp>
        <p:nvSpPr>
          <p:cNvPr id="745" name="Google Shape;745;p56"/>
          <p:cNvSpPr txBox="1"/>
          <p:nvPr>
            <p:ph idx="1" type="body"/>
          </p:nvPr>
        </p:nvSpPr>
        <p:spPr>
          <a:xfrm>
            <a:off x="311700" y="1152475"/>
            <a:ext cx="8832300" cy="39909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1"/>
              </a:buClr>
              <a:buSzPts val="2000"/>
              <a:buChar char="●"/>
            </a:pPr>
            <a:r>
              <a:rPr b="1" lang="en" sz="2000">
                <a:solidFill>
                  <a:schemeClr val="dk1"/>
                </a:solidFill>
              </a:rPr>
              <a:t>Pass i </a:t>
            </a:r>
            <a:r>
              <a:rPr lang="en" sz="2000">
                <a:solidFill>
                  <a:schemeClr val="dk1"/>
                </a:solidFill>
              </a:rPr>
              <a:t>(Repeat until all relations are joined)</a:t>
            </a:r>
            <a:r>
              <a:rPr b="1" lang="en" sz="2000">
                <a:solidFill>
                  <a:schemeClr val="dk1"/>
                </a:solidFill>
              </a:rPr>
              <a:t>:</a:t>
            </a:r>
            <a:r>
              <a:rPr lang="en" sz="2000">
                <a:solidFill>
                  <a:schemeClr val="dk1"/>
                </a:solidFill>
              </a:rPr>
              <a:t> </a:t>
            </a:r>
            <a:endParaRPr sz="2000">
              <a:solidFill>
                <a:schemeClr val="dk1"/>
              </a:solidFill>
            </a:endParaRPr>
          </a:p>
          <a:p>
            <a:pPr indent="0" lvl="0" marL="457200" marR="0" rtl="0" algn="l">
              <a:lnSpc>
                <a:spcPct val="115000"/>
              </a:lnSpc>
              <a:spcBef>
                <a:spcPts val="0"/>
              </a:spcBef>
              <a:spcAft>
                <a:spcPts val="0"/>
              </a:spcAft>
              <a:buSzPts val="1800"/>
              <a:buNone/>
            </a:pPr>
            <a:r>
              <a:rPr lang="en" sz="2000">
                <a:solidFill>
                  <a:schemeClr val="dk1"/>
                </a:solidFill>
              </a:rPr>
              <a:t>take in list of optimal plans for (i - 1 relations,  interesting order) from Pass i-1, and compute minimum cost plan for (i relations, interesting orders) (every size i subset of the n relations)</a:t>
            </a:r>
            <a:endParaRPr sz="2000">
              <a:solidFill>
                <a:schemeClr val="dk1"/>
              </a:solidFill>
            </a:endParaRPr>
          </a:p>
          <a:p>
            <a:pPr indent="0" lvl="0" marL="0" marR="0" rtl="0" algn="l">
              <a:lnSpc>
                <a:spcPct val="115000"/>
              </a:lnSpc>
              <a:spcBef>
                <a:spcPts val="0"/>
              </a:spcBef>
              <a:spcAft>
                <a:spcPts val="0"/>
              </a:spcAft>
              <a:buSzPts val="1800"/>
              <a:buNone/>
            </a:pPr>
            <a:r>
              <a:t/>
            </a:r>
            <a:endParaRPr sz="2000">
              <a:solidFill>
                <a:schemeClr val="dk1"/>
              </a:solidFill>
            </a:endParaRPr>
          </a:p>
          <a:p>
            <a:pPr indent="0" lvl="0" marL="0" marR="0" rtl="0" algn="l">
              <a:lnSpc>
                <a:spcPct val="115000"/>
              </a:lnSpc>
              <a:spcBef>
                <a:spcPts val="0"/>
              </a:spcBef>
              <a:spcAft>
                <a:spcPts val="0"/>
              </a:spcAft>
              <a:buSzPts val="1800"/>
              <a:buNone/>
            </a:pPr>
            <a:r>
              <a:rPr i="1" lang="en" sz="2000">
                <a:solidFill>
                  <a:srgbClr val="1C4587"/>
                </a:solidFill>
              </a:rPr>
              <a:t>Pass 2:</a:t>
            </a:r>
            <a:endParaRPr i="1" sz="2000">
              <a:solidFill>
                <a:srgbClr val="1C4587"/>
              </a:solidFill>
            </a:endParaRPr>
          </a:p>
          <a:p>
            <a:pPr indent="-355600" lvl="0" marL="457200" rtl="0" algn="l">
              <a:lnSpc>
                <a:spcPct val="115000"/>
              </a:lnSpc>
              <a:spcBef>
                <a:spcPts val="0"/>
              </a:spcBef>
              <a:spcAft>
                <a:spcPts val="0"/>
              </a:spcAft>
              <a:buClr>
                <a:srgbClr val="1C4587"/>
              </a:buClr>
              <a:buSzPts val="2000"/>
              <a:buFont typeface="Proxima Nova"/>
              <a:buChar char="•"/>
            </a:pPr>
            <a:r>
              <a:rPr lang="en" sz="2000">
                <a:solidFill>
                  <a:srgbClr val="1C4587"/>
                </a:solidFill>
              </a:rPr>
              <a:t>Index scan on A.b:	1 I/Os</a:t>
            </a:r>
            <a:endParaRPr sz="2000">
              <a:solidFill>
                <a:srgbClr val="1C4587"/>
              </a:solidFill>
            </a:endParaRPr>
          </a:p>
          <a:p>
            <a:pPr indent="-355600" lvl="0" marL="457200" rtl="0" algn="l">
              <a:lnSpc>
                <a:spcPct val="115000"/>
              </a:lnSpc>
              <a:spcBef>
                <a:spcPts val="0"/>
              </a:spcBef>
              <a:spcAft>
                <a:spcPts val="0"/>
              </a:spcAft>
              <a:buClr>
                <a:srgbClr val="1C4587"/>
              </a:buClr>
              <a:buSzPts val="2000"/>
              <a:buFont typeface="Proxima Nova"/>
              <a:buChar char="•"/>
            </a:pPr>
            <a:r>
              <a:rPr lang="en" sz="2000">
                <a:solidFill>
                  <a:srgbClr val="1C4587"/>
                </a:solidFill>
              </a:rPr>
              <a:t>Full scan on B:		2 I/Os</a:t>
            </a:r>
            <a:endParaRPr sz="2000">
              <a:solidFill>
                <a:srgbClr val="1C4587"/>
              </a:solidFill>
            </a:endParaRPr>
          </a:p>
          <a:p>
            <a:pPr indent="-355600" lvl="0" marL="457200" rtl="0" algn="l">
              <a:lnSpc>
                <a:spcPct val="115000"/>
              </a:lnSpc>
              <a:spcBef>
                <a:spcPts val="0"/>
              </a:spcBef>
              <a:spcAft>
                <a:spcPts val="0"/>
              </a:spcAft>
              <a:buClr>
                <a:srgbClr val="1C4587"/>
              </a:buClr>
              <a:buSzPts val="2000"/>
              <a:buFont typeface="Proxima Nova"/>
              <a:buChar char="•"/>
            </a:pPr>
            <a:r>
              <a:rPr lang="en" sz="2000">
                <a:solidFill>
                  <a:srgbClr val="1C4587"/>
                </a:solidFill>
              </a:rPr>
              <a:t>Index scan on C.c:	2 I/Os</a:t>
            </a:r>
            <a:endParaRPr b="1" sz="2000">
              <a:solidFill>
                <a:srgbClr val="1C4587"/>
              </a:solidFill>
            </a:endParaRPr>
          </a:p>
          <a:p>
            <a:pPr indent="0" lvl="0" marL="0" marR="0" rtl="0" algn="l">
              <a:lnSpc>
                <a:spcPct val="115000"/>
              </a:lnSpc>
              <a:spcBef>
                <a:spcPts val="0"/>
              </a:spcBef>
              <a:spcAft>
                <a:spcPts val="0"/>
              </a:spcAft>
              <a:buSzPts val="1800"/>
              <a:buNone/>
            </a:pPr>
            <a:r>
              <a:t/>
            </a:r>
            <a:endParaRPr sz="2000">
              <a:solidFill>
                <a:srgbClr val="1C4587"/>
              </a:solidFill>
            </a:endParaRPr>
          </a:p>
        </p:txBody>
      </p:sp>
      <p:sp>
        <p:nvSpPr>
          <p:cNvPr id="746" name="Google Shape;746;p56"/>
          <p:cNvSpPr txBox="1"/>
          <p:nvPr/>
        </p:nvSpPr>
        <p:spPr>
          <a:xfrm>
            <a:off x="5293850" y="2929950"/>
            <a:ext cx="2924400" cy="20298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1C4587"/>
              </a:buClr>
              <a:buSzPts val="2000"/>
              <a:buFont typeface="Proxima Nova"/>
              <a:buChar char="•"/>
            </a:pPr>
            <a:r>
              <a:rPr b="0" i="0" lang="en" sz="2000" u="none" cap="none" strike="noStrike">
                <a:solidFill>
                  <a:srgbClr val="1C4587"/>
                </a:solidFill>
                <a:latin typeface="Proxima Nova"/>
                <a:ea typeface="Proxima Nova"/>
                <a:cs typeface="Proxima Nova"/>
                <a:sym typeface="Proxima Nova"/>
              </a:rPr>
              <a:t>A BNLJ B:	5 I/Os</a:t>
            </a:r>
            <a:endParaRPr b="0" i="0"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1C4587"/>
              </a:buClr>
              <a:buSzPts val="2000"/>
              <a:buFont typeface="Proxima Nova"/>
              <a:buChar char="•"/>
            </a:pPr>
            <a:r>
              <a:rPr b="0" i="0" lang="en" sz="2000" u="none" cap="none" strike="noStrike">
                <a:solidFill>
                  <a:srgbClr val="1C4587"/>
                </a:solidFill>
                <a:latin typeface="Proxima Nova"/>
                <a:ea typeface="Proxima Nova"/>
                <a:cs typeface="Proxima Nova"/>
                <a:sym typeface="Proxima Nova"/>
              </a:rPr>
              <a:t>B INLJ A:	6 I/Os</a:t>
            </a:r>
            <a:endParaRPr b="0" i="0"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1C4587"/>
              </a:buClr>
              <a:buSzPts val="2000"/>
              <a:buFont typeface="Proxima Nova"/>
              <a:buChar char="•"/>
            </a:pPr>
            <a:r>
              <a:rPr b="0" i="0" lang="en" sz="2000" u="none" cap="none" strike="noStrike">
                <a:solidFill>
                  <a:srgbClr val="1C4587"/>
                </a:solidFill>
                <a:latin typeface="Proxima Nova"/>
                <a:ea typeface="Proxima Nova"/>
                <a:cs typeface="Proxima Nova"/>
                <a:sym typeface="Proxima Nova"/>
              </a:rPr>
              <a:t>C PNLJ A:	6 I/Os</a:t>
            </a:r>
            <a:endParaRPr b="0" i="0"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1C4587"/>
              </a:buClr>
              <a:buSzPts val="2000"/>
              <a:buFont typeface="Proxima Nova"/>
              <a:buChar char="•"/>
            </a:pPr>
            <a:r>
              <a:rPr b="0" i="0" lang="en" sz="2000" u="none" cap="none" strike="noStrike">
                <a:solidFill>
                  <a:srgbClr val="1C4587"/>
                </a:solidFill>
                <a:latin typeface="Proxima Nova"/>
                <a:ea typeface="Proxima Nova"/>
                <a:cs typeface="Proxima Nova"/>
                <a:sym typeface="Proxima Nova"/>
              </a:rPr>
              <a:t>B BNLJ C:	5 I/Os</a:t>
            </a:r>
            <a:endParaRPr b="0" i="0"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1C4587"/>
              </a:buClr>
              <a:buSzPts val="2000"/>
              <a:buFont typeface="Proxima Nova"/>
              <a:buChar char="•"/>
            </a:pPr>
            <a:r>
              <a:rPr b="0" i="0" lang="en" sz="2000" u="none" cap="none" strike="noStrike">
                <a:solidFill>
                  <a:srgbClr val="1C4587"/>
                </a:solidFill>
                <a:latin typeface="Proxima Nova"/>
                <a:ea typeface="Proxima Nova"/>
                <a:cs typeface="Proxima Nova"/>
                <a:sym typeface="Proxima Nova"/>
              </a:rPr>
              <a:t>C INLJ B:	6 I/Os</a:t>
            </a:r>
            <a:endParaRPr b="0" i="0" sz="2000" u="none" cap="none" strike="noStrike">
              <a:solidFill>
                <a:srgbClr val="1C4587"/>
              </a:solidFill>
              <a:latin typeface="Proxima Nova"/>
              <a:ea typeface="Proxima Nova"/>
              <a:cs typeface="Proxima Nova"/>
              <a:sym typeface="Proxima Nova"/>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Query Optimization - Selinger</a:t>
            </a:r>
            <a:endParaRPr sz="3000"/>
          </a:p>
        </p:txBody>
      </p:sp>
      <p:sp>
        <p:nvSpPr>
          <p:cNvPr id="752" name="Google Shape;752;p57"/>
          <p:cNvSpPr txBox="1"/>
          <p:nvPr>
            <p:ph idx="1" type="body"/>
          </p:nvPr>
        </p:nvSpPr>
        <p:spPr>
          <a:xfrm>
            <a:off x="311700" y="1152475"/>
            <a:ext cx="8832300" cy="39909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1"/>
              </a:buClr>
              <a:buSzPts val="2000"/>
              <a:buChar char="●"/>
            </a:pPr>
            <a:r>
              <a:rPr b="1" lang="en" sz="2000">
                <a:solidFill>
                  <a:schemeClr val="dk1"/>
                </a:solidFill>
              </a:rPr>
              <a:t>Pass i </a:t>
            </a:r>
            <a:r>
              <a:rPr lang="en" sz="2000">
                <a:solidFill>
                  <a:schemeClr val="dk1"/>
                </a:solidFill>
              </a:rPr>
              <a:t>(Repeat until all relations are joined)</a:t>
            </a:r>
            <a:r>
              <a:rPr b="1" lang="en" sz="2000">
                <a:solidFill>
                  <a:schemeClr val="dk1"/>
                </a:solidFill>
              </a:rPr>
              <a:t>:</a:t>
            </a:r>
            <a:r>
              <a:rPr lang="en" sz="2000">
                <a:solidFill>
                  <a:schemeClr val="dk1"/>
                </a:solidFill>
              </a:rPr>
              <a:t> </a:t>
            </a:r>
            <a:endParaRPr sz="2000">
              <a:solidFill>
                <a:schemeClr val="dk1"/>
              </a:solidFill>
            </a:endParaRPr>
          </a:p>
          <a:p>
            <a:pPr indent="0" lvl="0" marL="457200" marR="0" rtl="0" algn="l">
              <a:lnSpc>
                <a:spcPct val="115000"/>
              </a:lnSpc>
              <a:spcBef>
                <a:spcPts val="0"/>
              </a:spcBef>
              <a:spcAft>
                <a:spcPts val="0"/>
              </a:spcAft>
              <a:buSzPts val="1800"/>
              <a:buNone/>
            </a:pPr>
            <a:r>
              <a:rPr lang="en" sz="2000">
                <a:solidFill>
                  <a:schemeClr val="dk1"/>
                </a:solidFill>
              </a:rPr>
              <a:t>take in list of optimal plans for (i - 1 relations,  interesting order) from Pass i-1, and compute minimum cost plan for (i relations, interesting orders) (every size i subset of the n relations)</a:t>
            </a:r>
            <a:endParaRPr sz="2000">
              <a:solidFill>
                <a:schemeClr val="dk1"/>
              </a:solidFill>
            </a:endParaRPr>
          </a:p>
          <a:p>
            <a:pPr indent="0" lvl="0" marL="0" marR="0" rtl="0" algn="l">
              <a:lnSpc>
                <a:spcPct val="115000"/>
              </a:lnSpc>
              <a:spcBef>
                <a:spcPts val="0"/>
              </a:spcBef>
              <a:spcAft>
                <a:spcPts val="0"/>
              </a:spcAft>
              <a:buSzPts val="1800"/>
              <a:buNone/>
            </a:pPr>
            <a:r>
              <a:t/>
            </a:r>
            <a:endParaRPr sz="2000">
              <a:solidFill>
                <a:schemeClr val="dk1"/>
              </a:solidFill>
            </a:endParaRPr>
          </a:p>
          <a:p>
            <a:pPr indent="0" lvl="0" marL="0" marR="0" rtl="0" algn="l">
              <a:lnSpc>
                <a:spcPct val="115000"/>
              </a:lnSpc>
              <a:spcBef>
                <a:spcPts val="0"/>
              </a:spcBef>
              <a:spcAft>
                <a:spcPts val="0"/>
              </a:spcAft>
              <a:buSzPts val="1800"/>
              <a:buNone/>
            </a:pPr>
            <a:r>
              <a:rPr i="1" lang="en" sz="2000">
                <a:solidFill>
                  <a:srgbClr val="1C4587"/>
                </a:solidFill>
              </a:rPr>
              <a:t>Pass 2:</a:t>
            </a:r>
            <a:endParaRPr i="1" sz="2000">
              <a:solidFill>
                <a:srgbClr val="1C4587"/>
              </a:solidFill>
            </a:endParaRPr>
          </a:p>
          <a:p>
            <a:pPr indent="-355600" lvl="0" marL="457200" rtl="0" algn="l">
              <a:lnSpc>
                <a:spcPct val="115000"/>
              </a:lnSpc>
              <a:spcBef>
                <a:spcPts val="0"/>
              </a:spcBef>
              <a:spcAft>
                <a:spcPts val="0"/>
              </a:spcAft>
              <a:buClr>
                <a:srgbClr val="1C4587"/>
              </a:buClr>
              <a:buSzPts val="2000"/>
              <a:buFont typeface="Proxima Nova"/>
              <a:buChar char="•"/>
            </a:pPr>
            <a:r>
              <a:rPr lang="en" sz="2000">
                <a:solidFill>
                  <a:srgbClr val="1C4587"/>
                </a:solidFill>
              </a:rPr>
              <a:t>Index scan on A.b:	1 I/Os</a:t>
            </a:r>
            <a:endParaRPr sz="2000">
              <a:solidFill>
                <a:srgbClr val="1C4587"/>
              </a:solidFill>
            </a:endParaRPr>
          </a:p>
          <a:p>
            <a:pPr indent="-355600" lvl="0" marL="457200" rtl="0" algn="l">
              <a:lnSpc>
                <a:spcPct val="115000"/>
              </a:lnSpc>
              <a:spcBef>
                <a:spcPts val="0"/>
              </a:spcBef>
              <a:spcAft>
                <a:spcPts val="0"/>
              </a:spcAft>
              <a:buClr>
                <a:srgbClr val="1C4587"/>
              </a:buClr>
              <a:buSzPts val="2000"/>
              <a:buFont typeface="Proxima Nova"/>
              <a:buChar char="•"/>
            </a:pPr>
            <a:r>
              <a:rPr lang="en" sz="2000">
                <a:solidFill>
                  <a:srgbClr val="1C4587"/>
                </a:solidFill>
              </a:rPr>
              <a:t>Full scan on B:		2 I/Os</a:t>
            </a:r>
            <a:endParaRPr sz="2000">
              <a:solidFill>
                <a:srgbClr val="1C4587"/>
              </a:solidFill>
            </a:endParaRPr>
          </a:p>
          <a:p>
            <a:pPr indent="-355600" lvl="0" marL="457200" rtl="0" algn="l">
              <a:lnSpc>
                <a:spcPct val="115000"/>
              </a:lnSpc>
              <a:spcBef>
                <a:spcPts val="0"/>
              </a:spcBef>
              <a:spcAft>
                <a:spcPts val="0"/>
              </a:spcAft>
              <a:buClr>
                <a:srgbClr val="1C4587"/>
              </a:buClr>
              <a:buSzPts val="2000"/>
              <a:buFont typeface="Proxima Nova"/>
              <a:buChar char="•"/>
            </a:pPr>
            <a:r>
              <a:rPr lang="en" sz="2000">
                <a:solidFill>
                  <a:srgbClr val="1C4587"/>
                </a:solidFill>
              </a:rPr>
              <a:t>Index scan on C.c:	2 I/Os</a:t>
            </a:r>
            <a:endParaRPr b="1" sz="2000">
              <a:solidFill>
                <a:srgbClr val="1C4587"/>
              </a:solidFill>
            </a:endParaRPr>
          </a:p>
          <a:p>
            <a:pPr indent="0" lvl="0" marL="0" marR="0" rtl="0" algn="l">
              <a:lnSpc>
                <a:spcPct val="115000"/>
              </a:lnSpc>
              <a:spcBef>
                <a:spcPts val="0"/>
              </a:spcBef>
              <a:spcAft>
                <a:spcPts val="0"/>
              </a:spcAft>
              <a:buSzPts val="1800"/>
              <a:buNone/>
            </a:pPr>
            <a:r>
              <a:t/>
            </a:r>
            <a:endParaRPr sz="2000">
              <a:solidFill>
                <a:srgbClr val="1C4587"/>
              </a:solidFill>
            </a:endParaRPr>
          </a:p>
        </p:txBody>
      </p:sp>
      <p:sp>
        <p:nvSpPr>
          <p:cNvPr id="753" name="Google Shape;753;p57"/>
          <p:cNvSpPr txBox="1"/>
          <p:nvPr/>
        </p:nvSpPr>
        <p:spPr>
          <a:xfrm>
            <a:off x="5293850" y="2929950"/>
            <a:ext cx="2924400" cy="20298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1C4587"/>
              </a:buClr>
              <a:buSzPts val="2000"/>
              <a:buFont typeface="Proxima Nova"/>
              <a:buChar char="•"/>
            </a:pPr>
            <a:r>
              <a:rPr b="1" i="0" lang="en" sz="2000" u="none" cap="none" strike="noStrike">
                <a:solidFill>
                  <a:srgbClr val="1C4587"/>
                </a:solidFill>
                <a:latin typeface="Proxima Nova"/>
                <a:ea typeface="Proxima Nova"/>
                <a:cs typeface="Proxima Nova"/>
                <a:sym typeface="Proxima Nova"/>
              </a:rPr>
              <a:t>A BNLJ B:	5 I/Os</a:t>
            </a:r>
            <a:endParaRPr b="1" i="0"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1C4587"/>
              </a:buClr>
              <a:buSzPts val="2000"/>
              <a:buFont typeface="Proxima Nova"/>
              <a:buChar char="•"/>
            </a:pPr>
            <a:r>
              <a:rPr b="0" i="0" lang="en" sz="2000" u="none" cap="none" strike="noStrike">
                <a:solidFill>
                  <a:srgbClr val="1C4587"/>
                </a:solidFill>
                <a:latin typeface="Proxima Nova"/>
                <a:ea typeface="Proxima Nova"/>
                <a:cs typeface="Proxima Nova"/>
                <a:sym typeface="Proxima Nova"/>
              </a:rPr>
              <a:t>B INLJ A:	6 I/Os</a:t>
            </a:r>
            <a:endParaRPr b="0" i="0"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1C4587"/>
              </a:buClr>
              <a:buSzPts val="2000"/>
              <a:buFont typeface="Proxima Nova"/>
              <a:buChar char="•"/>
            </a:pPr>
            <a:r>
              <a:rPr b="1" i="0" lang="en" sz="2000" u="none" cap="none" strike="noStrike">
                <a:solidFill>
                  <a:srgbClr val="1C4587"/>
                </a:solidFill>
                <a:latin typeface="Proxima Nova"/>
                <a:ea typeface="Proxima Nova"/>
                <a:cs typeface="Proxima Nova"/>
                <a:sym typeface="Proxima Nova"/>
              </a:rPr>
              <a:t>C PNLJ A:	6 I/Os</a:t>
            </a:r>
            <a:endParaRPr b="1" i="0"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1C4587"/>
              </a:buClr>
              <a:buSzPts val="2000"/>
              <a:buFont typeface="Proxima Nova"/>
              <a:buChar char="•"/>
            </a:pPr>
            <a:r>
              <a:rPr b="1" i="0" lang="en" sz="2000" u="none" cap="none" strike="noStrike">
                <a:solidFill>
                  <a:srgbClr val="1C4587"/>
                </a:solidFill>
                <a:latin typeface="Proxima Nova"/>
                <a:ea typeface="Proxima Nova"/>
                <a:cs typeface="Proxima Nova"/>
                <a:sym typeface="Proxima Nova"/>
              </a:rPr>
              <a:t>B BNLJ C:	5 I/Os</a:t>
            </a:r>
            <a:endParaRPr b="1" i="0"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1C4587"/>
              </a:buClr>
              <a:buSzPts val="2000"/>
              <a:buFont typeface="Proxima Nova"/>
              <a:buChar char="•"/>
            </a:pPr>
            <a:r>
              <a:rPr b="0" i="0" lang="en" sz="2000" u="none" cap="none" strike="noStrike">
                <a:solidFill>
                  <a:srgbClr val="1C4587"/>
                </a:solidFill>
                <a:latin typeface="Proxima Nova"/>
                <a:ea typeface="Proxima Nova"/>
                <a:cs typeface="Proxima Nova"/>
                <a:sym typeface="Proxima Nova"/>
              </a:rPr>
              <a:t>C INLJ B:	6 I/Os</a:t>
            </a:r>
            <a:endParaRPr b="0" i="0" sz="2000" u="none" cap="none" strike="noStrike">
              <a:solidFill>
                <a:srgbClr val="1C4587"/>
              </a:solidFill>
              <a:latin typeface="Proxima Nova"/>
              <a:ea typeface="Proxima Nova"/>
              <a:cs typeface="Proxima Nova"/>
              <a:sym typeface="Proxima Nov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Query Optimization - Selinger</a:t>
            </a:r>
            <a:endParaRPr sz="3000"/>
          </a:p>
        </p:txBody>
      </p:sp>
      <p:sp>
        <p:nvSpPr>
          <p:cNvPr id="759" name="Google Shape;759;p58"/>
          <p:cNvSpPr txBox="1"/>
          <p:nvPr>
            <p:ph idx="1" type="body"/>
          </p:nvPr>
        </p:nvSpPr>
        <p:spPr>
          <a:xfrm>
            <a:off x="311700" y="1152475"/>
            <a:ext cx="8832300" cy="39909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1"/>
              </a:buClr>
              <a:buSzPts val="2000"/>
              <a:buChar char="●"/>
            </a:pPr>
            <a:r>
              <a:rPr b="1" lang="en" sz="2000">
                <a:solidFill>
                  <a:schemeClr val="dk1"/>
                </a:solidFill>
              </a:rPr>
              <a:t>Pass i </a:t>
            </a:r>
            <a:r>
              <a:rPr lang="en" sz="2000">
                <a:solidFill>
                  <a:schemeClr val="dk1"/>
                </a:solidFill>
              </a:rPr>
              <a:t>(Repeat until all relations are joined)</a:t>
            </a:r>
            <a:r>
              <a:rPr b="1" lang="en" sz="2000">
                <a:solidFill>
                  <a:schemeClr val="dk1"/>
                </a:solidFill>
              </a:rPr>
              <a:t>:</a:t>
            </a:r>
            <a:r>
              <a:rPr lang="en" sz="2000">
                <a:solidFill>
                  <a:schemeClr val="dk1"/>
                </a:solidFill>
              </a:rPr>
              <a:t> </a:t>
            </a:r>
            <a:endParaRPr sz="2000">
              <a:solidFill>
                <a:schemeClr val="dk1"/>
              </a:solidFill>
            </a:endParaRPr>
          </a:p>
          <a:p>
            <a:pPr indent="0" lvl="0" marL="457200" marR="0" rtl="0" algn="l">
              <a:lnSpc>
                <a:spcPct val="115000"/>
              </a:lnSpc>
              <a:spcBef>
                <a:spcPts val="0"/>
              </a:spcBef>
              <a:spcAft>
                <a:spcPts val="0"/>
              </a:spcAft>
              <a:buSzPts val="1800"/>
              <a:buNone/>
            </a:pPr>
            <a:r>
              <a:rPr lang="en" sz="2000">
                <a:solidFill>
                  <a:schemeClr val="dk1"/>
                </a:solidFill>
              </a:rPr>
              <a:t>take in list of optimal plans for (i - 1 relations,  interesting order) from Pass i-1, and compute minimum cost plan for (i relations, interesting orders) (every size i subset of the n relations)</a:t>
            </a:r>
            <a:endParaRPr sz="2000">
              <a:solidFill>
                <a:schemeClr val="dk1"/>
              </a:solidFill>
            </a:endParaRPr>
          </a:p>
          <a:p>
            <a:pPr indent="0" lvl="0" marL="0" marR="0" rtl="0" algn="l">
              <a:lnSpc>
                <a:spcPct val="115000"/>
              </a:lnSpc>
              <a:spcBef>
                <a:spcPts val="0"/>
              </a:spcBef>
              <a:spcAft>
                <a:spcPts val="0"/>
              </a:spcAft>
              <a:buSzPts val="1800"/>
              <a:buNone/>
            </a:pPr>
            <a:r>
              <a:t/>
            </a:r>
            <a:endParaRPr sz="2000">
              <a:solidFill>
                <a:schemeClr val="dk1"/>
              </a:solidFill>
            </a:endParaRPr>
          </a:p>
          <a:p>
            <a:pPr indent="0" lvl="0" marL="0" marR="0" rtl="0" algn="l">
              <a:lnSpc>
                <a:spcPct val="115000"/>
              </a:lnSpc>
              <a:spcBef>
                <a:spcPts val="0"/>
              </a:spcBef>
              <a:spcAft>
                <a:spcPts val="0"/>
              </a:spcAft>
              <a:buSzPts val="1800"/>
              <a:buNone/>
            </a:pPr>
            <a:r>
              <a:rPr i="1" lang="en" sz="2000">
                <a:solidFill>
                  <a:srgbClr val="1C4587"/>
                </a:solidFill>
              </a:rPr>
              <a:t>Pass 3:</a:t>
            </a:r>
            <a:endParaRPr i="1" sz="2000">
              <a:solidFill>
                <a:srgbClr val="1C4587"/>
              </a:solidFill>
            </a:endParaRPr>
          </a:p>
          <a:p>
            <a:pPr indent="-355600" lvl="0" marL="457200" rtl="0" algn="l">
              <a:lnSpc>
                <a:spcPct val="115000"/>
              </a:lnSpc>
              <a:spcBef>
                <a:spcPts val="0"/>
              </a:spcBef>
              <a:spcAft>
                <a:spcPts val="0"/>
              </a:spcAft>
              <a:buClr>
                <a:srgbClr val="1C4587"/>
              </a:buClr>
              <a:buSzPts val="2000"/>
              <a:buFont typeface="Proxima Nova"/>
              <a:buChar char="•"/>
            </a:pPr>
            <a:r>
              <a:rPr lang="en" sz="2000">
                <a:solidFill>
                  <a:srgbClr val="1C4587"/>
                </a:solidFill>
              </a:rPr>
              <a:t>A BNLJ B:	5 I/Os</a:t>
            </a:r>
            <a:endParaRPr sz="2000">
              <a:solidFill>
                <a:srgbClr val="1C4587"/>
              </a:solidFill>
            </a:endParaRPr>
          </a:p>
          <a:p>
            <a:pPr indent="-355600" lvl="0" marL="457200" rtl="0" algn="l">
              <a:lnSpc>
                <a:spcPct val="115000"/>
              </a:lnSpc>
              <a:spcBef>
                <a:spcPts val="0"/>
              </a:spcBef>
              <a:spcAft>
                <a:spcPts val="0"/>
              </a:spcAft>
              <a:buClr>
                <a:srgbClr val="1C4587"/>
              </a:buClr>
              <a:buSzPts val="2000"/>
              <a:buFont typeface="Proxima Nova"/>
              <a:buChar char="•"/>
            </a:pPr>
            <a:r>
              <a:rPr lang="en" sz="2000">
                <a:solidFill>
                  <a:srgbClr val="1C4587"/>
                </a:solidFill>
              </a:rPr>
              <a:t>C PNLJ A:	6 I/Os</a:t>
            </a:r>
            <a:endParaRPr sz="2000">
              <a:solidFill>
                <a:srgbClr val="1C4587"/>
              </a:solidFill>
            </a:endParaRPr>
          </a:p>
          <a:p>
            <a:pPr indent="-355600" lvl="0" marL="457200" rtl="0" algn="l">
              <a:lnSpc>
                <a:spcPct val="115000"/>
              </a:lnSpc>
              <a:spcBef>
                <a:spcPts val="0"/>
              </a:spcBef>
              <a:spcAft>
                <a:spcPts val="0"/>
              </a:spcAft>
              <a:buClr>
                <a:srgbClr val="1C4587"/>
              </a:buClr>
              <a:buSzPts val="2000"/>
              <a:buFont typeface="Proxima Nova"/>
              <a:buChar char="•"/>
            </a:pPr>
            <a:r>
              <a:rPr lang="en" sz="2000">
                <a:solidFill>
                  <a:srgbClr val="1C4587"/>
                </a:solidFill>
              </a:rPr>
              <a:t>B BNLJ C:	5 I/Os</a:t>
            </a:r>
            <a:endParaRPr sz="2000">
              <a:solidFill>
                <a:srgbClr val="1C4587"/>
              </a:solidFill>
            </a:endParaRPr>
          </a:p>
          <a:p>
            <a:pPr indent="0" lvl="0" marL="0" marR="0" rtl="0" algn="l">
              <a:lnSpc>
                <a:spcPct val="115000"/>
              </a:lnSpc>
              <a:spcBef>
                <a:spcPts val="0"/>
              </a:spcBef>
              <a:spcAft>
                <a:spcPts val="0"/>
              </a:spcAft>
              <a:buSzPts val="1800"/>
              <a:buNone/>
            </a:pPr>
            <a:r>
              <a:t/>
            </a:r>
            <a:endParaRPr sz="2000">
              <a:solidFill>
                <a:schemeClr val="dk1"/>
              </a:solidFill>
            </a:endParaRPr>
          </a:p>
        </p:txBody>
      </p:sp>
      <p:sp>
        <p:nvSpPr>
          <p:cNvPr id="760" name="Google Shape;760;p58"/>
          <p:cNvSpPr txBox="1"/>
          <p:nvPr/>
        </p:nvSpPr>
        <p:spPr>
          <a:xfrm>
            <a:off x="5293850" y="3082350"/>
            <a:ext cx="3650700" cy="20298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1C4587"/>
              </a:buClr>
              <a:buSzPts val="2000"/>
              <a:buFont typeface="Proxima Nova"/>
              <a:buChar char="•"/>
            </a:pPr>
            <a:r>
              <a:rPr b="0" i="0" lang="en" sz="2000" u="none" cap="none" strike="noStrike">
                <a:solidFill>
                  <a:srgbClr val="1C4587"/>
                </a:solidFill>
                <a:latin typeface="Proxima Nova"/>
                <a:ea typeface="Proxima Nova"/>
                <a:cs typeface="Proxima Nova"/>
                <a:sym typeface="Proxima Nova"/>
              </a:rPr>
              <a:t>(AB) BNLJ C:	14 I/Os</a:t>
            </a:r>
            <a:endParaRPr b="0" i="0"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1C4587"/>
              </a:buClr>
              <a:buSzPts val="2000"/>
              <a:buFont typeface="Proxima Nova"/>
              <a:buChar char="•"/>
            </a:pPr>
            <a:r>
              <a:rPr b="0" i="0" lang="en" sz="2000" u="none" cap="none" strike="noStrike">
                <a:solidFill>
                  <a:srgbClr val="1C4587"/>
                </a:solidFill>
                <a:latin typeface="Proxima Nova"/>
                <a:ea typeface="Proxima Nova"/>
                <a:cs typeface="Proxima Nova"/>
                <a:sym typeface="Proxima Nova"/>
              </a:rPr>
              <a:t>(CA) INLJ B:		13 I/Os</a:t>
            </a:r>
            <a:endParaRPr b="0" i="0"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1C4587"/>
              </a:buClr>
              <a:buSzPts val="2000"/>
              <a:buFont typeface="Proxima Nova"/>
              <a:buChar char="•"/>
            </a:pPr>
            <a:r>
              <a:rPr b="0" i="0" lang="en" sz="2000" u="none" cap="none" strike="noStrike">
                <a:solidFill>
                  <a:srgbClr val="1C4587"/>
                </a:solidFill>
                <a:latin typeface="Proxima Nova"/>
                <a:ea typeface="Proxima Nova"/>
                <a:cs typeface="Proxima Nova"/>
                <a:sym typeface="Proxima Nova"/>
              </a:rPr>
              <a:t>(CA) BNLJ B:	12 I/Os</a:t>
            </a:r>
            <a:endParaRPr b="0" i="0"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1C4587"/>
              </a:buClr>
              <a:buSzPts val="2000"/>
              <a:buFont typeface="Proxima Nova"/>
              <a:buChar char="•"/>
            </a:pPr>
            <a:r>
              <a:rPr b="0" i="0" lang="en" sz="2000" u="none" cap="none" strike="noStrike">
                <a:solidFill>
                  <a:srgbClr val="1C4587"/>
                </a:solidFill>
                <a:latin typeface="Proxima Nova"/>
                <a:ea typeface="Proxima Nova"/>
                <a:cs typeface="Proxima Nova"/>
                <a:sym typeface="Proxima Nova"/>
              </a:rPr>
              <a:t>(BC) PNLJ A:	13 I/Os</a:t>
            </a:r>
            <a:endParaRPr b="0" i="0" sz="2000" u="none" cap="none" strike="noStrike">
              <a:solidFill>
                <a:srgbClr val="1C4587"/>
              </a:solidFill>
              <a:latin typeface="Proxima Nova"/>
              <a:ea typeface="Proxima Nova"/>
              <a:cs typeface="Proxima Nova"/>
              <a:sym typeface="Proxima Nov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Query Optimization - Selinger</a:t>
            </a:r>
            <a:endParaRPr sz="3000"/>
          </a:p>
        </p:txBody>
      </p:sp>
      <p:sp>
        <p:nvSpPr>
          <p:cNvPr id="766" name="Google Shape;766;p59"/>
          <p:cNvSpPr txBox="1"/>
          <p:nvPr>
            <p:ph idx="1" type="body"/>
          </p:nvPr>
        </p:nvSpPr>
        <p:spPr>
          <a:xfrm>
            <a:off x="311700" y="1152475"/>
            <a:ext cx="8832300" cy="39909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1"/>
              </a:buClr>
              <a:buSzPts val="2000"/>
              <a:buChar char="●"/>
            </a:pPr>
            <a:r>
              <a:rPr b="1" lang="en" sz="2000">
                <a:solidFill>
                  <a:schemeClr val="dk1"/>
                </a:solidFill>
              </a:rPr>
              <a:t>Pass i </a:t>
            </a:r>
            <a:r>
              <a:rPr lang="en" sz="2000">
                <a:solidFill>
                  <a:schemeClr val="dk1"/>
                </a:solidFill>
              </a:rPr>
              <a:t>(Repeat until all relations are joined)</a:t>
            </a:r>
            <a:r>
              <a:rPr b="1" lang="en" sz="2000">
                <a:solidFill>
                  <a:schemeClr val="dk1"/>
                </a:solidFill>
              </a:rPr>
              <a:t>:</a:t>
            </a:r>
            <a:r>
              <a:rPr lang="en" sz="2000">
                <a:solidFill>
                  <a:schemeClr val="dk1"/>
                </a:solidFill>
              </a:rPr>
              <a:t> </a:t>
            </a:r>
            <a:endParaRPr sz="2000">
              <a:solidFill>
                <a:schemeClr val="dk1"/>
              </a:solidFill>
            </a:endParaRPr>
          </a:p>
          <a:p>
            <a:pPr indent="0" lvl="0" marL="457200" marR="0" rtl="0" algn="l">
              <a:lnSpc>
                <a:spcPct val="115000"/>
              </a:lnSpc>
              <a:spcBef>
                <a:spcPts val="0"/>
              </a:spcBef>
              <a:spcAft>
                <a:spcPts val="0"/>
              </a:spcAft>
              <a:buSzPts val="1800"/>
              <a:buNone/>
            </a:pPr>
            <a:r>
              <a:rPr lang="en" sz="2000">
                <a:solidFill>
                  <a:schemeClr val="dk1"/>
                </a:solidFill>
              </a:rPr>
              <a:t>take in list of optimal plans for (i - 1 relations,  interesting order) from Pass i-1, and compute minimum cost plan for (i relations, interesting orders) (every size i subset of the n relations)</a:t>
            </a:r>
            <a:endParaRPr sz="2000">
              <a:solidFill>
                <a:schemeClr val="dk1"/>
              </a:solidFill>
            </a:endParaRPr>
          </a:p>
          <a:p>
            <a:pPr indent="0" lvl="0" marL="0" marR="0" rtl="0" algn="l">
              <a:lnSpc>
                <a:spcPct val="115000"/>
              </a:lnSpc>
              <a:spcBef>
                <a:spcPts val="0"/>
              </a:spcBef>
              <a:spcAft>
                <a:spcPts val="0"/>
              </a:spcAft>
              <a:buSzPts val="1800"/>
              <a:buNone/>
            </a:pPr>
            <a:r>
              <a:t/>
            </a:r>
            <a:endParaRPr sz="2000">
              <a:solidFill>
                <a:schemeClr val="dk1"/>
              </a:solidFill>
            </a:endParaRPr>
          </a:p>
          <a:p>
            <a:pPr indent="0" lvl="0" marL="0" marR="0" rtl="0" algn="l">
              <a:lnSpc>
                <a:spcPct val="115000"/>
              </a:lnSpc>
              <a:spcBef>
                <a:spcPts val="0"/>
              </a:spcBef>
              <a:spcAft>
                <a:spcPts val="0"/>
              </a:spcAft>
              <a:buSzPts val="1800"/>
              <a:buNone/>
            </a:pPr>
            <a:r>
              <a:rPr i="1" lang="en" sz="2000">
                <a:solidFill>
                  <a:srgbClr val="1C4587"/>
                </a:solidFill>
              </a:rPr>
              <a:t>Pass 3:</a:t>
            </a:r>
            <a:endParaRPr i="1" sz="2000">
              <a:solidFill>
                <a:srgbClr val="1C4587"/>
              </a:solidFill>
            </a:endParaRPr>
          </a:p>
          <a:p>
            <a:pPr indent="-355600" lvl="0" marL="457200" rtl="0" algn="l">
              <a:lnSpc>
                <a:spcPct val="115000"/>
              </a:lnSpc>
              <a:spcBef>
                <a:spcPts val="0"/>
              </a:spcBef>
              <a:spcAft>
                <a:spcPts val="0"/>
              </a:spcAft>
              <a:buClr>
                <a:srgbClr val="1C4587"/>
              </a:buClr>
              <a:buSzPts val="2000"/>
              <a:buFont typeface="Proxima Nova"/>
              <a:buChar char="•"/>
            </a:pPr>
            <a:r>
              <a:rPr lang="en" sz="2000">
                <a:solidFill>
                  <a:srgbClr val="1C4587"/>
                </a:solidFill>
              </a:rPr>
              <a:t>A BNLJ B:	5 I/Os</a:t>
            </a:r>
            <a:endParaRPr sz="2000">
              <a:solidFill>
                <a:srgbClr val="1C4587"/>
              </a:solidFill>
            </a:endParaRPr>
          </a:p>
          <a:p>
            <a:pPr indent="-355600" lvl="0" marL="457200" rtl="0" algn="l">
              <a:lnSpc>
                <a:spcPct val="115000"/>
              </a:lnSpc>
              <a:spcBef>
                <a:spcPts val="0"/>
              </a:spcBef>
              <a:spcAft>
                <a:spcPts val="0"/>
              </a:spcAft>
              <a:buClr>
                <a:srgbClr val="1C4587"/>
              </a:buClr>
              <a:buSzPts val="2000"/>
              <a:buFont typeface="Proxima Nova"/>
              <a:buChar char="•"/>
            </a:pPr>
            <a:r>
              <a:rPr lang="en" sz="2000">
                <a:solidFill>
                  <a:srgbClr val="1C4587"/>
                </a:solidFill>
              </a:rPr>
              <a:t>C PNLJ A:	6 I/Os</a:t>
            </a:r>
            <a:endParaRPr sz="2000">
              <a:solidFill>
                <a:srgbClr val="1C4587"/>
              </a:solidFill>
            </a:endParaRPr>
          </a:p>
          <a:p>
            <a:pPr indent="-355600" lvl="0" marL="457200" rtl="0" algn="l">
              <a:lnSpc>
                <a:spcPct val="115000"/>
              </a:lnSpc>
              <a:spcBef>
                <a:spcPts val="0"/>
              </a:spcBef>
              <a:spcAft>
                <a:spcPts val="0"/>
              </a:spcAft>
              <a:buClr>
                <a:srgbClr val="1C4587"/>
              </a:buClr>
              <a:buSzPts val="2000"/>
              <a:buFont typeface="Proxima Nova"/>
              <a:buChar char="•"/>
            </a:pPr>
            <a:r>
              <a:rPr lang="en" sz="2000">
                <a:solidFill>
                  <a:srgbClr val="1C4587"/>
                </a:solidFill>
              </a:rPr>
              <a:t>B BNLJ C:	5 I/Os</a:t>
            </a:r>
            <a:endParaRPr sz="2000">
              <a:solidFill>
                <a:srgbClr val="1C4587"/>
              </a:solidFill>
            </a:endParaRPr>
          </a:p>
          <a:p>
            <a:pPr indent="0" lvl="0" marL="0" marR="0" rtl="0" algn="l">
              <a:lnSpc>
                <a:spcPct val="115000"/>
              </a:lnSpc>
              <a:spcBef>
                <a:spcPts val="0"/>
              </a:spcBef>
              <a:spcAft>
                <a:spcPts val="0"/>
              </a:spcAft>
              <a:buSzPts val="1800"/>
              <a:buNone/>
            </a:pPr>
            <a:r>
              <a:t/>
            </a:r>
            <a:endParaRPr sz="2000">
              <a:solidFill>
                <a:schemeClr val="dk1"/>
              </a:solidFill>
            </a:endParaRPr>
          </a:p>
        </p:txBody>
      </p:sp>
      <p:sp>
        <p:nvSpPr>
          <p:cNvPr id="767" name="Google Shape;767;p59"/>
          <p:cNvSpPr txBox="1"/>
          <p:nvPr/>
        </p:nvSpPr>
        <p:spPr>
          <a:xfrm>
            <a:off x="5293850" y="3082350"/>
            <a:ext cx="3650700" cy="20298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1C4587"/>
              </a:buClr>
              <a:buSzPts val="2000"/>
              <a:buFont typeface="Proxima Nova"/>
              <a:buChar char="•"/>
            </a:pPr>
            <a:r>
              <a:rPr b="0" i="0" lang="en" sz="2000" u="none" cap="none" strike="noStrike">
                <a:solidFill>
                  <a:srgbClr val="1C4587"/>
                </a:solidFill>
                <a:latin typeface="Proxima Nova"/>
                <a:ea typeface="Proxima Nova"/>
                <a:cs typeface="Proxima Nova"/>
                <a:sym typeface="Proxima Nova"/>
              </a:rPr>
              <a:t>(AB) BNLJ C:	14 I/Os</a:t>
            </a:r>
            <a:endParaRPr b="0" i="0"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1C4587"/>
              </a:buClr>
              <a:buSzPts val="2000"/>
              <a:buFont typeface="Proxima Nova"/>
              <a:buChar char="•"/>
            </a:pPr>
            <a:r>
              <a:rPr b="0" i="0" lang="en" sz="2000" u="none" cap="none" strike="noStrike">
                <a:solidFill>
                  <a:srgbClr val="1C4587"/>
                </a:solidFill>
                <a:latin typeface="Proxima Nova"/>
                <a:ea typeface="Proxima Nova"/>
                <a:cs typeface="Proxima Nova"/>
                <a:sym typeface="Proxima Nova"/>
              </a:rPr>
              <a:t>(CA) INLJ B:		13 I/Os</a:t>
            </a:r>
            <a:endParaRPr b="0" i="0"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1C4587"/>
              </a:buClr>
              <a:buSzPts val="2000"/>
              <a:buFont typeface="Proxima Nova"/>
              <a:buChar char="•"/>
            </a:pPr>
            <a:r>
              <a:rPr b="1" i="0" lang="en" sz="2000" u="none" cap="none" strike="noStrike">
                <a:solidFill>
                  <a:srgbClr val="1C4587"/>
                </a:solidFill>
                <a:latin typeface="Proxima Nova"/>
                <a:ea typeface="Proxima Nova"/>
                <a:cs typeface="Proxima Nova"/>
                <a:sym typeface="Proxima Nova"/>
              </a:rPr>
              <a:t>(CA) BNLJ B:	12 I/Os</a:t>
            </a:r>
            <a:endParaRPr b="1" i="0" sz="2000" u="none" cap="none" strike="noStrike">
              <a:solidFill>
                <a:srgbClr val="1C4587"/>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1C4587"/>
              </a:buClr>
              <a:buSzPts val="2000"/>
              <a:buFont typeface="Proxima Nova"/>
              <a:buChar char="•"/>
            </a:pPr>
            <a:r>
              <a:rPr b="0" i="0" lang="en" sz="2000" u="none" cap="none" strike="noStrike">
                <a:solidFill>
                  <a:srgbClr val="1C4587"/>
                </a:solidFill>
                <a:latin typeface="Proxima Nova"/>
                <a:ea typeface="Proxima Nova"/>
                <a:cs typeface="Proxima Nova"/>
                <a:sym typeface="Proxima Nova"/>
              </a:rPr>
              <a:t>(BC) PNLJ A:	13 I/Os</a:t>
            </a:r>
            <a:endParaRPr b="1" i="0" sz="2000" u="none" cap="none" strike="noStrike">
              <a:solidFill>
                <a:srgbClr val="1C4587"/>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graphicFrame>
        <p:nvGraphicFramePr>
          <p:cNvPr id="223" name="Google Shape;223;p6"/>
          <p:cNvGraphicFramePr/>
          <p:nvPr/>
        </p:nvGraphicFramePr>
        <p:xfrm>
          <a:off x="816963" y="1253081"/>
          <a:ext cx="3000000" cy="3000000"/>
        </p:xfrm>
        <a:graphic>
          <a:graphicData uri="http://schemas.openxmlformats.org/drawingml/2006/table">
            <a:tbl>
              <a:tblPr>
                <a:noFill/>
                <a:tableStyleId>{73D3D3D7-8920-4C3C-AE1E-BC1EC0F9E8A3}</a:tableStyleId>
              </a:tblPr>
              <a:tblGrid>
                <a:gridCol w="1129525"/>
                <a:gridCol w="3727375"/>
                <a:gridCol w="2653175"/>
              </a:tblGrid>
              <a:tr h="28575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Predicate</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Selectivity</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Assumption</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 &lt; v</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en" sz="1200" u="none" cap="none" strike="noStrike"/>
                        <a:t>c &gt; v</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(v - min(c)) / (max(c) - </a:t>
                      </a:r>
                      <a:r>
                        <a:rPr lang="en" sz="1200" u="none" cap="none" strike="noStrike">
                          <a:solidFill>
                            <a:schemeClr val="dk1"/>
                          </a:solidFill>
                        </a:rPr>
                        <a:t>min(c)</a:t>
                      </a:r>
                      <a:r>
                        <a:rPr lang="en" sz="1200" u="none" cap="none" strike="noStrike"/>
                        <a:t> + 1)</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en" sz="1200" u="none" cap="none" strike="noStrike"/>
                        <a:t>(</a:t>
                      </a:r>
                      <a:r>
                        <a:rPr lang="en" sz="1200" u="none" cap="none" strike="noStrike">
                          <a:solidFill>
                            <a:schemeClr val="dk1"/>
                          </a:solidFill>
                        </a:rPr>
                        <a:t>max(c) </a:t>
                      </a:r>
                      <a:r>
                        <a:rPr lang="en" sz="1200" u="none" cap="none" strike="noStrike"/>
                        <a:t>- v) / (</a:t>
                      </a:r>
                      <a:r>
                        <a:rPr lang="en" sz="1200" u="none" cap="none" strike="noStrike">
                          <a:solidFill>
                            <a:schemeClr val="dk1"/>
                          </a:solidFill>
                        </a:rPr>
                        <a:t>max(c)</a:t>
                      </a:r>
                      <a:r>
                        <a:rPr lang="en" sz="1200" u="none" cap="none" strike="noStrike"/>
                        <a:t> - </a:t>
                      </a:r>
                      <a:r>
                        <a:rPr lang="en" sz="1200" u="none" cap="none" strike="noStrike">
                          <a:solidFill>
                            <a:schemeClr val="dk1"/>
                          </a:solidFill>
                        </a:rPr>
                        <a:t>min(c) </a:t>
                      </a:r>
                      <a:r>
                        <a:rPr lang="en" sz="1200" u="none" cap="none" strike="noStrike"/>
                        <a:t>+ 1)</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1200" u="none" cap="none" strike="noStrike">
                          <a:solidFill>
                            <a:schemeClr val="dk1"/>
                          </a:solidFill>
                        </a:rPr>
                        <a:t>We know max(c) and min(c).</a:t>
                      </a:r>
                      <a:endParaRPr sz="1200" u="none" cap="none" strike="noStrike">
                        <a:solidFill>
                          <a:schemeClr val="dk1"/>
                        </a:solidFill>
                      </a:endParaRPr>
                    </a:p>
                    <a:p>
                      <a:pPr indent="0" lvl="0" marL="0" marR="0" rtl="0" algn="l">
                        <a:lnSpc>
                          <a:spcPct val="100000"/>
                        </a:lnSpc>
                        <a:spcBef>
                          <a:spcPts val="0"/>
                        </a:spcBef>
                        <a:spcAft>
                          <a:spcPts val="0"/>
                        </a:spcAft>
                        <a:buClr>
                          <a:schemeClr val="dk1"/>
                        </a:buClr>
                        <a:buSzPts val="800"/>
                        <a:buFont typeface="Arial"/>
                        <a:buNone/>
                      </a:pPr>
                      <a:r>
                        <a:rPr lang="en" sz="1200" u="none" cap="none" strike="noStrike">
                          <a:solidFill>
                            <a:schemeClr val="dk1"/>
                          </a:solidFill>
                        </a:rPr>
                        <a:t>c is an integer.</a:t>
                      </a:r>
                      <a:endParaRPr sz="1200" u="none" cap="none" strike="noStrike">
                        <a:solidFill>
                          <a:schemeClr val="dk1"/>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l">
                        <a:lnSpc>
                          <a:spcPct val="100000"/>
                        </a:lnSpc>
                        <a:spcBef>
                          <a:spcPts val="0"/>
                        </a:spcBef>
                        <a:spcAft>
                          <a:spcPts val="0"/>
                        </a:spcAft>
                        <a:buClr>
                          <a:schemeClr val="dk1"/>
                        </a:buClr>
                        <a:buSzPts val="1100"/>
                        <a:buFont typeface="Arial"/>
                        <a:buNone/>
                      </a:pPr>
                      <a:r>
                        <a:rPr lang="en" sz="1200" u="none" cap="none" strike="noStrike">
                          <a:solidFill>
                            <a:schemeClr val="dk1"/>
                          </a:solidFill>
                        </a:rPr>
                        <a:t>c &lt; v</a:t>
                      </a:r>
                      <a:endParaRPr sz="12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200" u="none" cap="none" strike="noStrike">
                          <a:solidFill>
                            <a:schemeClr val="dk1"/>
                          </a:solidFill>
                        </a:rPr>
                        <a:t>c &gt; v</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10</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1200" u="none" cap="none" strike="noStrike">
                          <a:solidFill>
                            <a:schemeClr val="dk1"/>
                          </a:solidFill>
                        </a:rPr>
                        <a:t>We don’t know max(c) and min(c).</a:t>
                      </a:r>
                      <a:endParaRPr sz="1200" u="none" cap="none" strike="noStrike">
                        <a:solidFill>
                          <a:schemeClr val="dk1"/>
                        </a:solidFill>
                      </a:endParaRPr>
                    </a:p>
                    <a:p>
                      <a:pPr indent="0" lvl="0" marL="0" marR="0" rtl="0" algn="l">
                        <a:lnSpc>
                          <a:spcPct val="100000"/>
                        </a:lnSpc>
                        <a:spcBef>
                          <a:spcPts val="0"/>
                        </a:spcBef>
                        <a:spcAft>
                          <a:spcPts val="0"/>
                        </a:spcAft>
                        <a:buClr>
                          <a:schemeClr val="dk1"/>
                        </a:buClr>
                        <a:buSzPts val="800"/>
                        <a:buFont typeface="Arial"/>
                        <a:buNone/>
                      </a:pPr>
                      <a:r>
                        <a:rPr lang="en" sz="1200" u="none" cap="none" strike="noStrike">
                          <a:solidFill>
                            <a:schemeClr val="dk1"/>
                          </a:solidFill>
                        </a:rPr>
                        <a:t>c is an integer.</a:t>
                      </a:r>
                      <a:endParaRPr sz="1200" u="none" cap="none" strike="noStrike">
                        <a:solidFill>
                          <a:schemeClr val="dk1"/>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 &lt;= v</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p>
                      <a:pPr indent="0" lvl="0" marL="0" marR="0" rtl="0" algn="l">
                        <a:lnSpc>
                          <a:spcPct val="100000"/>
                        </a:lnSpc>
                        <a:spcBef>
                          <a:spcPts val="0"/>
                        </a:spcBef>
                        <a:spcAft>
                          <a:spcPts val="0"/>
                        </a:spcAft>
                        <a:buClr>
                          <a:schemeClr val="dk1"/>
                        </a:buClr>
                        <a:buSzPts val="1100"/>
                        <a:buFont typeface="Arial"/>
                        <a:buNone/>
                      </a:pPr>
                      <a:r>
                        <a:rPr lang="en" sz="1200" u="none" cap="none" strike="noStrike">
                          <a:solidFill>
                            <a:schemeClr val="dk1"/>
                          </a:solidFill>
                        </a:rPr>
                        <a:t>c &gt;= v</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(v - min(c)) / (max(c) - min(c) + 1) + (1 / |c|)</a:t>
                      </a:r>
                      <a:endParaRPr sz="1200" u="none" cap="none" strike="noStrike">
                        <a:solidFill>
                          <a:schemeClr val="dk1"/>
                        </a:solidFil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200" u="none" cap="none" strike="noStrike">
                          <a:solidFill>
                            <a:schemeClr val="dk1"/>
                          </a:solidFill>
                        </a:rPr>
                        <a:t>(max(c) - v) / (max(c) - min(c) + 1) + (1 / |c|)</a:t>
                      </a:r>
                      <a:endParaRPr sz="1200" u="none" cap="none" strike="noStrike">
                        <a:solidFill>
                          <a:schemeClr val="dk1"/>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1200" u="none" cap="none" strike="noStrike">
                          <a:solidFill>
                            <a:schemeClr val="dk1"/>
                          </a:solidFill>
                        </a:rPr>
                        <a:t>We know max(c) and min(c).</a:t>
                      </a:r>
                      <a:endParaRPr sz="1200" u="none" cap="none" strike="noStrike">
                        <a:solidFill>
                          <a:schemeClr val="dk1"/>
                        </a:solidFill>
                      </a:endParaRPr>
                    </a:p>
                    <a:p>
                      <a:pPr indent="0" lvl="0" marL="0" marR="0" rtl="0" algn="l">
                        <a:lnSpc>
                          <a:spcPct val="100000"/>
                        </a:lnSpc>
                        <a:spcBef>
                          <a:spcPts val="0"/>
                        </a:spcBef>
                        <a:spcAft>
                          <a:spcPts val="0"/>
                        </a:spcAft>
                        <a:buClr>
                          <a:schemeClr val="dk1"/>
                        </a:buClr>
                        <a:buSzPts val="800"/>
                        <a:buFont typeface="Arial"/>
                        <a:buNone/>
                      </a:pPr>
                      <a:r>
                        <a:rPr lang="en" sz="1200" u="none" cap="none" strike="noStrike">
                          <a:solidFill>
                            <a:schemeClr val="dk1"/>
                          </a:solidFill>
                        </a:rPr>
                        <a:t>c is an integer.</a:t>
                      </a:r>
                      <a:endParaRPr sz="1200" u="none" cap="none" strike="noStrike">
                        <a:solidFill>
                          <a:schemeClr val="dk1"/>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 &lt;= v</a:t>
                      </a:r>
                      <a:endParaRPr sz="1200" u="none" cap="none" strike="noStrike"/>
                    </a:p>
                    <a:p>
                      <a:pPr indent="0" lvl="0" marL="0" marR="0" rtl="0" algn="l">
                        <a:lnSpc>
                          <a:spcPct val="100000"/>
                        </a:lnSpc>
                        <a:spcBef>
                          <a:spcPts val="0"/>
                        </a:spcBef>
                        <a:spcAft>
                          <a:spcPts val="0"/>
                        </a:spcAft>
                        <a:buClr>
                          <a:schemeClr val="dk1"/>
                        </a:buClr>
                        <a:buSzPts val="1100"/>
                        <a:buFont typeface="Arial"/>
                        <a:buNone/>
                      </a:pPr>
                      <a:r>
                        <a:rPr lang="en" sz="1200" u="none" cap="none" strike="noStrike">
                          <a:solidFill>
                            <a:schemeClr val="dk1"/>
                          </a:solidFill>
                        </a:rPr>
                        <a:t>c &gt;= v</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10</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1200" u="none" cap="none" strike="noStrike">
                          <a:solidFill>
                            <a:schemeClr val="dk1"/>
                          </a:solidFill>
                        </a:rPr>
                        <a:t>We don’t know max(c) and min(c).</a:t>
                      </a:r>
                      <a:endParaRPr sz="1200" u="none" cap="none" strike="noStrike">
                        <a:solidFill>
                          <a:schemeClr val="dk1"/>
                        </a:solidFill>
                      </a:endParaRPr>
                    </a:p>
                    <a:p>
                      <a:pPr indent="0" lvl="0" marL="0" marR="0" rtl="0" algn="l">
                        <a:lnSpc>
                          <a:spcPct val="100000"/>
                        </a:lnSpc>
                        <a:spcBef>
                          <a:spcPts val="0"/>
                        </a:spcBef>
                        <a:spcAft>
                          <a:spcPts val="0"/>
                        </a:spcAft>
                        <a:buClr>
                          <a:schemeClr val="dk1"/>
                        </a:buClr>
                        <a:buSzPts val="800"/>
                        <a:buFont typeface="Arial"/>
                        <a:buNone/>
                      </a:pPr>
                      <a:r>
                        <a:rPr lang="en" sz="1200" u="none" cap="none" strike="noStrike">
                          <a:solidFill>
                            <a:schemeClr val="dk1"/>
                          </a:solidFill>
                        </a:rPr>
                        <a:t>c is an integer.</a:t>
                      </a:r>
                      <a:endParaRPr sz="1200" u="none" cap="none" strike="noStrike">
                        <a:solidFill>
                          <a:schemeClr val="dk1"/>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24" name="Google Shape;224;p6"/>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Inequalities on Integers</a:t>
            </a:r>
            <a:endParaRPr b="0" i="0" sz="3000" u="none" cap="none" strike="noStrike">
              <a:solidFill>
                <a:srgbClr val="000000"/>
              </a:solidFill>
              <a:latin typeface="Proxima Nova"/>
              <a:ea typeface="Proxima Nova"/>
              <a:cs typeface="Proxima Nova"/>
              <a:sym typeface="Proxima Nova"/>
            </a:endParaRPr>
          </a:p>
        </p:txBody>
      </p:sp>
      <p:sp>
        <p:nvSpPr>
          <p:cNvPr id="225" name="Google Shape;225;p6"/>
          <p:cNvSpPr txBox="1"/>
          <p:nvPr/>
        </p:nvSpPr>
        <p:spPr>
          <a:xfrm>
            <a:off x="495975" y="4167475"/>
            <a:ext cx="826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NOTICE: We add 1 to the denominator in order for our [low, high] range to be inclusive.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E.g. range [2, 4] = 2, 3, 4 → (4 - 2) + 1 = 3</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61"/>
          <p:cNvSpPr txBox="1"/>
          <p:nvPr>
            <p:ph idx="1" type="body"/>
          </p:nvPr>
        </p:nvSpPr>
        <p:spPr>
          <a:xfrm>
            <a:off x="261400" y="976075"/>
            <a:ext cx="8882700" cy="379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solidFill>
                  <a:srgbClr val="313131"/>
                </a:solidFill>
                <a:latin typeface="Proxima Nova"/>
                <a:ea typeface="Proxima Nova"/>
                <a:cs typeface="Proxima Nova"/>
                <a:sym typeface="Proxima Nova"/>
              </a:rPr>
              <a:t>Consider the relations R(a, b), S(b, c), and T(c, d) with:</a:t>
            </a:r>
            <a:endParaRPr sz="2000">
              <a:solidFill>
                <a:srgbClr val="313131"/>
              </a:solidFill>
              <a:latin typeface="Proxima Nova"/>
              <a:ea typeface="Proxima Nova"/>
              <a:cs typeface="Proxima Nova"/>
              <a:sym typeface="Proxima Nova"/>
            </a:endParaRPr>
          </a:p>
          <a:p>
            <a:pPr indent="-355600" lvl="0" marL="457200" rtl="0" algn="l">
              <a:lnSpc>
                <a:spcPct val="100000"/>
              </a:lnSpc>
              <a:spcBef>
                <a:spcPts val="1000"/>
              </a:spcBef>
              <a:spcAft>
                <a:spcPts val="0"/>
              </a:spcAft>
              <a:buClr>
                <a:srgbClr val="313131"/>
              </a:buClr>
              <a:buSzPts val="2000"/>
              <a:buFont typeface="Proxima Nova"/>
              <a:buChar char="•"/>
            </a:pPr>
            <a:r>
              <a:rPr lang="en" sz="2000">
                <a:solidFill>
                  <a:srgbClr val="313131"/>
                </a:solidFill>
                <a:latin typeface="Proxima Nova"/>
                <a:ea typeface="Proxima Nova"/>
                <a:cs typeface="Proxima Nova"/>
                <a:sym typeface="Proxima Nova"/>
              </a:rPr>
              <a:t>Alt 2 clustered indexes on R.b, S.b, T.c, and T.d</a:t>
            </a:r>
            <a:endParaRPr sz="2000">
              <a:solidFill>
                <a:srgbClr val="313131"/>
              </a:solidFill>
              <a:latin typeface="Proxima Nova"/>
              <a:ea typeface="Proxima Nova"/>
              <a:cs typeface="Proxima Nova"/>
              <a:sym typeface="Proxima Nova"/>
            </a:endParaRPr>
          </a:p>
          <a:p>
            <a:pPr indent="-355600" lvl="0" marL="457200" rtl="0" algn="l">
              <a:lnSpc>
                <a:spcPct val="100000"/>
              </a:lnSpc>
              <a:spcBef>
                <a:spcPts val="0"/>
              </a:spcBef>
              <a:spcAft>
                <a:spcPts val="0"/>
              </a:spcAft>
              <a:buClr>
                <a:srgbClr val="313131"/>
              </a:buClr>
              <a:buSzPts val="2000"/>
              <a:buFont typeface="Proxima Nova"/>
              <a:buChar char="•"/>
            </a:pPr>
            <a:r>
              <a:rPr lang="en" sz="2000">
                <a:solidFill>
                  <a:srgbClr val="313131"/>
                </a:solidFill>
                <a:latin typeface="Proxima Nova"/>
                <a:ea typeface="Proxima Nova"/>
                <a:cs typeface="Proxima Nova"/>
                <a:sym typeface="Proxima Nova"/>
              </a:rPr>
              <a:t>Alt 2 unclustered index on R.a</a:t>
            </a:r>
            <a:endParaRPr sz="2000" strike="sngStrike">
              <a:solidFill>
                <a:srgbClr val="313131"/>
              </a:solidFill>
              <a:latin typeface="Proxima Nova"/>
              <a:ea typeface="Proxima Nova"/>
              <a:cs typeface="Proxima Nova"/>
              <a:sym typeface="Proxima Nova"/>
            </a:endParaRPr>
          </a:p>
          <a:p>
            <a:pPr indent="0" lvl="0" marL="0" rtl="0" algn="l">
              <a:lnSpc>
                <a:spcPct val="100000"/>
              </a:lnSpc>
              <a:spcBef>
                <a:spcPts val="1000"/>
              </a:spcBef>
              <a:spcAft>
                <a:spcPts val="0"/>
              </a:spcAft>
              <a:buSzPts val="3200"/>
              <a:buNone/>
            </a:pPr>
            <a:r>
              <a:rPr lang="en" sz="2000">
                <a:solidFill>
                  <a:srgbClr val="313131"/>
                </a:solidFill>
                <a:latin typeface="Proxima Nova"/>
                <a:ea typeface="Proxima Nova"/>
                <a:cs typeface="Proxima Nova"/>
                <a:sym typeface="Proxima Nova"/>
              </a:rPr>
              <a:t>Assume it takes 2 I/Os to reach the level above a leaf node and that no index or data pages are ever cached. All indexes have 100 unique integer index keys in the range [1, 100].</a:t>
            </a:r>
            <a:endParaRPr sz="2000">
              <a:solidFill>
                <a:srgbClr val="313131"/>
              </a:solidFill>
              <a:latin typeface="Proxima Nova"/>
              <a:ea typeface="Proxima Nova"/>
              <a:cs typeface="Proxima Nova"/>
              <a:sym typeface="Proxima Nova"/>
            </a:endParaRPr>
          </a:p>
          <a:p>
            <a:pPr indent="0" lvl="0" marL="0" rtl="0" algn="l">
              <a:lnSpc>
                <a:spcPct val="100000"/>
              </a:lnSpc>
              <a:spcBef>
                <a:spcPts val="1200"/>
              </a:spcBef>
              <a:spcAft>
                <a:spcPts val="0"/>
              </a:spcAft>
              <a:buClr>
                <a:schemeClr val="dk1"/>
              </a:buClr>
              <a:buSzPts val="1100"/>
              <a:buFont typeface="Arial"/>
              <a:buNone/>
            </a:pPr>
            <a:r>
              <a:rPr b="1" lang="en" sz="1800">
                <a:solidFill>
                  <a:srgbClr val="313131"/>
                </a:solidFill>
                <a:latin typeface="Courier New"/>
                <a:ea typeface="Courier New"/>
                <a:cs typeface="Courier New"/>
                <a:sym typeface="Courier New"/>
              </a:rPr>
              <a:t>SELECT *</a:t>
            </a:r>
            <a:endParaRPr b="1" sz="1800">
              <a:solidFill>
                <a:srgbClr val="313131"/>
              </a:solidFill>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ts val="1100"/>
              <a:buFont typeface="Arial"/>
              <a:buNone/>
            </a:pPr>
            <a:r>
              <a:rPr b="1" lang="en" sz="1800">
                <a:solidFill>
                  <a:srgbClr val="313131"/>
                </a:solidFill>
                <a:latin typeface="Courier New"/>
                <a:ea typeface="Courier New"/>
                <a:cs typeface="Courier New"/>
                <a:sym typeface="Courier New"/>
              </a:rPr>
              <a:t>FROM R, S, T</a:t>
            </a:r>
            <a:endParaRPr b="1" sz="1800">
              <a:solidFill>
                <a:srgbClr val="313131"/>
              </a:solidFill>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ts val="1100"/>
              <a:buFont typeface="Arial"/>
              <a:buNone/>
            </a:pPr>
            <a:r>
              <a:rPr b="1" lang="en" sz="1800">
                <a:solidFill>
                  <a:srgbClr val="313131"/>
                </a:solidFill>
                <a:latin typeface="Courier New"/>
                <a:ea typeface="Courier New"/>
                <a:cs typeface="Courier New"/>
                <a:sym typeface="Courier New"/>
              </a:rPr>
              <a:t>WHERE R.b = S.b and S.c = T.c</a:t>
            </a:r>
            <a:endParaRPr b="1" sz="1800">
              <a:solidFill>
                <a:srgbClr val="313131"/>
              </a:solidFill>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ts val="1100"/>
              <a:buFont typeface="Arial"/>
              <a:buNone/>
            </a:pPr>
            <a:r>
              <a:rPr b="1" lang="en" sz="1800">
                <a:solidFill>
                  <a:srgbClr val="313131"/>
                </a:solidFill>
                <a:latin typeface="Courier New"/>
                <a:ea typeface="Courier New"/>
                <a:cs typeface="Courier New"/>
                <a:sym typeface="Courier New"/>
              </a:rPr>
              <a:t>AND R.a &lt;= 50;</a:t>
            </a:r>
            <a:endParaRPr b="1" sz="1800">
              <a:solidFill>
                <a:srgbClr val="313131"/>
              </a:solidFill>
              <a:latin typeface="Courier New"/>
              <a:ea typeface="Courier New"/>
              <a:cs typeface="Courier New"/>
              <a:sym typeface="Courier New"/>
            </a:endParaRPr>
          </a:p>
          <a:p>
            <a:pPr indent="0" lvl="0" marL="0" rtl="0" algn="l">
              <a:lnSpc>
                <a:spcPct val="100000"/>
              </a:lnSpc>
              <a:spcBef>
                <a:spcPts val="1200"/>
              </a:spcBef>
              <a:spcAft>
                <a:spcPts val="0"/>
              </a:spcAft>
              <a:buSzPts val="3200"/>
              <a:buNone/>
            </a:pPr>
            <a:r>
              <a:t/>
            </a:r>
            <a:endParaRPr>
              <a:latin typeface="Proxima Nova"/>
              <a:ea typeface="Proxima Nova"/>
              <a:cs typeface="Proxima Nova"/>
              <a:sym typeface="Proxima Nova"/>
            </a:endParaRPr>
          </a:p>
        </p:txBody>
      </p:sp>
      <p:sp>
        <p:nvSpPr>
          <p:cNvPr id="773" name="Google Shape;773;p61"/>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Query Optimization - Worksheet</a:t>
            </a:r>
            <a:endParaRPr b="0" i="0" sz="3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62"/>
          <p:cNvSpPr txBox="1"/>
          <p:nvPr>
            <p:ph idx="1" type="body"/>
          </p:nvPr>
        </p:nvSpPr>
        <p:spPr>
          <a:xfrm>
            <a:off x="261400" y="976075"/>
            <a:ext cx="8882700" cy="427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solidFill>
                  <a:srgbClr val="313131"/>
                </a:solidFill>
                <a:latin typeface="Proxima Nova"/>
                <a:ea typeface="Proxima Nova"/>
                <a:cs typeface="Proxima Nova"/>
                <a:sym typeface="Proxima Nova"/>
              </a:rPr>
              <a:t>Assume:</a:t>
            </a:r>
            <a:endParaRPr sz="1900">
              <a:solidFill>
                <a:srgbClr val="313131"/>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313131"/>
              </a:buClr>
              <a:buSzPts val="1900"/>
              <a:buFont typeface="Proxima Nova"/>
              <a:buChar char="•"/>
            </a:pPr>
            <a:r>
              <a:rPr lang="en" sz="1900">
                <a:solidFill>
                  <a:srgbClr val="313131"/>
                </a:solidFill>
                <a:latin typeface="Proxima Nova"/>
                <a:ea typeface="Proxima Nova"/>
                <a:cs typeface="Proxima Nova"/>
                <a:sym typeface="Proxima Nova"/>
              </a:rPr>
              <a:t>R has 1000 data pages, 10000 records</a:t>
            </a:r>
            <a:endParaRPr sz="1900">
              <a:solidFill>
                <a:srgbClr val="313131"/>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313131"/>
              </a:buClr>
              <a:buSzPts val="1900"/>
              <a:buFont typeface="Proxima Nova"/>
              <a:buChar char="•"/>
            </a:pPr>
            <a:r>
              <a:rPr lang="en" sz="1900">
                <a:solidFill>
                  <a:srgbClr val="313131"/>
                </a:solidFill>
                <a:latin typeface="Proxima Nova"/>
                <a:ea typeface="Proxima Nova"/>
                <a:cs typeface="Proxima Nova"/>
                <a:sym typeface="Proxima Nova"/>
              </a:rPr>
              <a:t>The index on R.a has 50 leaf pages</a:t>
            </a:r>
            <a:endParaRPr sz="1900">
              <a:solidFill>
                <a:srgbClr val="313131"/>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313131"/>
              </a:buClr>
              <a:buSzPts val="1900"/>
              <a:buFont typeface="Proxima Nova"/>
              <a:buChar char="•"/>
            </a:pPr>
            <a:r>
              <a:rPr lang="en" sz="1900">
                <a:solidFill>
                  <a:srgbClr val="313131"/>
                </a:solidFill>
                <a:latin typeface="Proxima Nova"/>
                <a:ea typeface="Proxima Nova"/>
                <a:cs typeface="Proxima Nova"/>
                <a:sym typeface="Proxima Nova"/>
              </a:rPr>
              <a:t>The index on R.b has 100 leaf pages</a:t>
            </a:r>
            <a:endParaRPr sz="1900">
              <a:solidFill>
                <a:srgbClr val="313131"/>
              </a:solidFill>
              <a:latin typeface="Proxima Nova"/>
              <a:ea typeface="Proxima Nova"/>
              <a:cs typeface="Proxima Nova"/>
              <a:sym typeface="Proxima Nova"/>
            </a:endParaRPr>
          </a:p>
          <a:p>
            <a:pPr indent="0" lvl="0" marL="0" rtl="0" algn="l">
              <a:lnSpc>
                <a:spcPct val="115000"/>
              </a:lnSpc>
              <a:spcBef>
                <a:spcPts val="1600"/>
              </a:spcBef>
              <a:spcAft>
                <a:spcPts val="0"/>
              </a:spcAft>
              <a:buSzPts val="3200"/>
              <a:buNone/>
            </a:pPr>
            <a:r>
              <a:rPr lang="en" sz="1900">
                <a:solidFill>
                  <a:srgbClr val="313131"/>
                </a:solidFill>
                <a:latin typeface="Proxima Nova"/>
                <a:ea typeface="Proxima Nova"/>
                <a:cs typeface="Proxima Nova"/>
                <a:sym typeface="Proxima Nova"/>
              </a:rPr>
              <a:t>1.	How many IOs does a full scan on R take?</a:t>
            </a:r>
            <a:endParaRPr sz="1900">
              <a:solidFill>
                <a:srgbClr val="FF0000"/>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rPr lang="en" sz="1900">
                <a:solidFill>
                  <a:srgbClr val="313131"/>
                </a:solidFill>
                <a:latin typeface="Proxima Nova"/>
                <a:ea typeface="Proxima Nova"/>
                <a:cs typeface="Proxima Nova"/>
                <a:sym typeface="Proxima Nova"/>
              </a:rPr>
              <a:t>2. 	How many IOs does an index scan on R.a take?</a:t>
            </a:r>
            <a:endParaRPr sz="1900">
              <a:solidFill>
                <a:srgbClr val="313131"/>
              </a:solidFill>
              <a:latin typeface="Proxima Nova"/>
              <a:ea typeface="Proxima Nova"/>
              <a:cs typeface="Proxima Nova"/>
              <a:sym typeface="Proxima Nova"/>
            </a:endParaRPr>
          </a:p>
          <a:p>
            <a:pPr indent="0" lvl="0" marL="0" rtl="0" algn="l">
              <a:lnSpc>
                <a:spcPct val="115000"/>
              </a:lnSpc>
              <a:spcBef>
                <a:spcPts val="1000"/>
              </a:spcBef>
              <a:spcAft>
                <a:spcPts val="0"/>
              </a:spcAft>
              <a:buClr>
                <a:schemeClr val="dk1"/>
              </a:buClr>
              <a:buSzPts val="1100"/>
              <a:buFont typeface="Arial"/>
              <a:buNone/>
            </a:pPr>
            <a:r>
              <a:rPr lang="en" sz="1900">
                <a:solidFill>
                  <a:srgbClr val="313131"/>
                </a:solidFill>
                <a:latin typeface="Proxima Nova"/>
                <a:ea typeface="Proxima Nova"/>
                <a:cs typeface="Proxima Nova"/>
                <a:sym typeface="Proxima Nova"/>
              </a:rPr>
              <a:t>3. 	How many IOs does an index scan on R.b take?</a:t>
            </a:r>
            <a:endParaRPr sz="1900">
              <a:solidFill>
                <a:srgbClr val="FF0000"/>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rPr lang="en" sz="1900">
                <a:solidFill>
                  <a:srgbClr val="313131"/>
                </a:solidFill>
                <a:latin typeface="Proxima Nova"/>
                <a:ea typeface="Proxima Nova"/>
                <a:cs typeface="Proxima Nova"/>
                <a:sym typeface="Proxima Nova"/>
              </a:rPr>
              <a:t>4. 	How many pages from R will advance to the next stage for all of these</a:t>
            </a:r>
            <a:endParaRPr sz="1900">
              <a:solidFill>
                <a:srgbClr val="313131"/>
              </a:solidFill>
              <a:latin typeface="Proxima Nova"/>
              <a:ea typeface="Proxima Nova"/>
              <a:cs typeface="Proxima Nova"/>
              <a:sym typeface="Proxima Nova"/>
            </a:endParaRPr>
          </a:p>
          <a:p>
            <a:pPr indent="457200" lvl="0" marL="0" rtl="0" algn="l">
              <a:lnSpc>
                <a:spcPct val="115000"/>
              </a:lnSpc>
              <a:spcBef>
                <a:spcPts val="0"/>
              </a:spcBef>
              <a:spcAft>
                <a:spcPts val="0"/>
              </a:spcAft>
              <a:buClr>
                <a:schemeClr val="dk1"/>
              </a:buClr>
              <a:buSzPts val="1100"/>
              <a:buFont typeface="Arial"/>
              <a:buNone/>
            </a:pPr>
            <a:r>
              <a:rPr lang="en" sz="1900">
                <a:solidFill>
                  <a:srgbClr val="313131"/>
                </a:solidFill>
                <a:latin typeface="Proxima Nova"/>
                <a:ea typeface="Proxima Nova"/>
                <a:cs typeface="Proxima Nova"/>
                <a:sym typeface="Proxima Nova"/>
              </a:rPr>
              <a:t>access plans?</a:t>
            </a:r>
            <a:endParaRPr sz="1900">
              <a:solidFill>
                <a:srgbClr val="313131"/>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t/>
            </a:r>
            <a:endParaRPr sz="1900">
              <a:solidFill>
                <a:srgbClr val="FF0000"/>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t/>
            </a:r>
            <a:endParaRPr sz="1900">
              <a:solidFill>
                <a:srgbClr val="313131"/>
              </a:solidFill>
              <a:latin typeface="Proxima Nova"/>
              <a:ea typeface="Proxima Nova"/>
              <a:cs typeface="Proxima Nova"/>
              <a:sym typeface="Proxima Nova"/>
            </a:endParaRPr>
          </a:p>
          <a:p>
            <a:pPr indent="0" lvl="0" marL="0" rtl="0" algn="l">
              <a:lnSpc>
                <a:spcPct val="100000"/>
              </a:lnSpc>
              <a:spcBef>
                <a:spcPts val="1600"/>
              </a:spcBef>
              <a:spcAft>
                <a:spcPts val="0"/>
              </a:spcAft>
              <a:buSzPts val="3200"/>
              <a:buNone/>
            </a:pPr>
            <a:r>
              <a:t/>
            </a:r>
            <a:endParaRPr sz="1900">
              <a:latin typeface="Proxima Nova"/>
              <a:ea typeface="Proxima Nova"/>
              <a:cs typeface="Proxima Nova"/>
              <a:sym typeface="Proxima Nova"/>
            </a:endParaRPr>
          </a:p>
        </p:txBody>
      </p:sp>
      <p:sp>
        <p:nvSpPr>
          <p:cNvPr id="779" name="Google Shape;779;p62"/>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Query Optimization - Worksheet</a:t>
            </a:r>
            <a:endParaRPr b="0" i="0" sz="3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63"/>
          <p:cNvSpPr txBox="1"/>
          <p:nvPr>
            <p:ph idx="1" type="body"/>
          </p:nvPr>
        </p:nvSpPr>
        <p:spPr>
          <a:xfrm>
            <a:off x="261400" y="976075"/>
            <a:ext cx="8882700" cy="427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solidFill>
                  <a:srgbClr val="313131"/>
                </a:solidFill>
                <a:latin typeface="Proxima Nova"/>
                <a:ea typeface="Proxima Nova"/>
                <a:cs typeface="Proxima Nova"/>
                <a:sym typeface="Proxima Nova"/>
              </a:rPr>
              <a:t>Assume:</a:t>
            </a:r>
            <a:endParaRPr sz="1900">
              <a:solidFill>
                <a:srgbClr val="313131"/>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313131"/>
              </a:buClr>
              <a:buSzPts val="1900"/>
              <a:buFont typeface="Proxima Nova"/>
              <a:buChar char="•"/>
            </a:pPr>
            <a:r>
              <a:rPr lang="en" sz="1900">
                <a:solidFill>
                  <a:srgbClr val="313131"/>
                </a:solidFill>
                <a:latin typeface="Proxima Nova"/>
                <a:ea typeface="Proxima Nova"/>
                <a:cs typeface="Proxima Nova"/>
                <a:sym typeface="Proxima Nova"/>
              </a:rPr>
              <a:t>R has 1000 data pages, 10000 records</a:t>
            </a:r>
            <a:endParaRPr sz="1900">
              <a:solidFill>
                <a:srgbClr val="313131"/>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313131"/>
              </a:buClr>
              <a:buSzPts val="1900"/>
              <a:buFont typeface="Proxima Nova"/>
              <a:buChar char="•"/>
            </a:pPr>
            <a:r>
              <a:rPr lang="en" sz="1900">
                <a:solidFill>
                  <a:srgbClr val="313131"/>
                </a:solidFill>
                <a:latin typeface="Proxima Nova"/>
                <a:ea typeface="Proxima Nova"/>
                <a:cs typeface="Proxima Nova"/>
                <a:sym typeface="Proxima Nova"/>
              </a:rPr>
              <a:t>The index on R.a has 50 leaf pages</a:t>
            </a:r>
            <a:endParaRPr sz="1900">
              <a:solidFill>
                <a:srgbClr val="313131"/>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313131"/>
              </a:buClr>
              <a:buSzPts val="1900"/>
              <a:buFont typeface="Proxima Nova"/>
              <a:buChar char="•"/>
            </a:pPr>
            <a:r>
              <a:rPr lang="en" sz="1900">
                <a:solidFill>
                  <a:srgbClr val="313131"/>
                </a:solidFill>
                <a:latin typeface="Proxima Nova"/>
                <a:ea typeface="Proxima Nova"/>
                <a:cs typeface="Proxima Nova"/>
                <a:sym typeface="Proxima Nova"/>
              </a:rPr>
              <a:t>The index on R.b has 100 leaf pages</a:t>
            </a:r>
            <a:endParaRPr sz="1900">
              <a:solidFill>
                <a:srgbClr val="313131"/>
              </a:solidFill>
              <a:latin typeface="Proxima Nova"/>
              <a:ea typeface="Proxima Nova"/>
              <a:cs typeface="Proxima Nova"/>
              <a:sym typeface="Proxima Nova"/>
            </a:endParaRPr>
          </a:p>
          <a:p>
            <a:pPr indent="0" lvl="0" marL="0" rtl="0" algn="l">
              <a:lnSpc>
                <a:spcPct val="115000"/>
              </a:lnSpc>
              <a:spcBef>
                <a:spcPts val="1600"/>
              </a:spcBef>
              <a:spcAft>
                <a:spcPts val="0"/>
              </a:spcAft>
              <a:buSzPts val="3200"/>
              <a:buNone/>
            </a:pPr>
            <a:r>
              <a:rPr lang="en" sz="1900">
                <a:solidFill>
                  <a:srgbClr val="313131"/>
                </a:solidFill>
                <a:latin typeface="Proxima Nova"/>
                <a:ea typeface="Proxima Nova"/>
                <a:cs typeface="Proxima Nova"/>
                <a:sym typeface="Proxima Nova"/>
              </a:rPr>
              <a:t>1.	How many IOs does a full scan on R take?</a:t>
            </a:r>
            <a:br>
              <a:rPr lang="en" sz="1900">
                <a:solidFill>
                  <a:srgbClr val="313131"/>
                </a:solidFill>
                <a:latin typeface="Proxima Nova"/>
                <a:ea typeface="Proxima Nova"/>
                <a:cs typeface="Proxima Nova"/>
                <a:sym typeface="Proxima Nova"/>
              </a:rPr>
            </a:br>
            <a:r>
              <a:rPr lang="en" sz="1900">
                <a:solidFill>
                  <a:srgbClr val="313131"/>
                </a:solidFill>
                <a:latin typeface="Proxima Nova"/>
                <a:ea typeface="Proxima Nova"/>
                <a:cs typeface="Proxima Nova"/>
                <a:sym typeface="Proxima Nova"/>
              </a:rPr>
              <a:t>	</a:t>
            </a:r>
            <a:r>
              <a:rPr b="1" lang="en" sz="1900">
                <a:solidFill>
                  <a:srgbClr val="FF0000"/>
                </a:solidFill>
                <a:latin typeface="Proxima Nova"/>
                <a:ea typeface="Proxima Nova"/>
                <a:cs typeface="Proxima Nova"/>
                <a:sym typeface="Proxima Nova"/>
              </a:rPr>
              <a:t>1000 IOs</a:t>
            </a:r>
            <a:r>
              <a:rPr lang="en" sz="1900">
                <a:solidFill>
                  <a:srgbClr val="FF0000"/>
                </a:solidFill>
                <a:latin typeface="Proxima Nova"/>
                <a:ea typeface="Proxima Nova"/>
                <a:cs typeface="Proxima Nova"/>
                <a:sym typeface="Proxima Nova"/>
              </a:rPr>
              <a:t>, need to read every data page</a:t>
            </a:r>
            <a:endParaRPr sz="1900">
              <a:solidFill>
                <a:srgbClr val="FF0000"/>
              </a:solidFill>
              <a:latin typeface="Proxima Nova"/>
              <a:ea typeface="Proxima Nova"/>
              <a:cs typeface="Proxima Nova"/>
              <a:sym typeface="Proxima Nova"/>
            </a:endParaRPr>
          </a:p>
          <a:p>
            <a:pPr indent="0" lvl="0" marL="0" rtl="0" algn="l">
              <a:lnSpc>
                <a:spcPct val="115000"/>
              </a:lnSpc>
              <a:spcBef>
                <a:spcPts val="1600"/>
              </a:spcBef>
              <a:spcAft>
                <a:spcPts val="0"/>
              </a:spcAft>
              <a:buSzPts val="3200"/>
              <a:buNone/>
            </a:pPr>
            <a:r>
              <a:rPr lang="en" sz="1900">
                <a:solidFill>
                  <a:srgbClr val="313131"/>
                </a:solidFill>
                <a:latin typeface="Proxima Nova"/>
                <a:ea typeface="Proxima Nova"/>
                <a:cs typeface="Proxima Nova"/>
                <a:sym typeface="Proxima Nova"/>
              </a:rPr>
              <a:t>2.	How many IOs does an index scan on R.a take?</a:t>
            </a:r>
            <a:br>
              <a:rPr lang="en" sz="1900">
                <a:solidFill>
                  <a:srgbClr val="313131"/>
                </a:solidFill>
                <a:latin typeface="Proxima Nova"/>
                <a:ea typeface="Proxima Nova"/>
                <a:cs typeface="Proxima Nova"/>
                <a:sym typeface="Proxima Nova"/>
              </a:rPr>
            </a:br>
            <a:r>
              <a:rPr lang="en" sz="1900">
                <a:solidFill>
                  <a:srgbClr val="313131"/>
                </a:solidFill>
                <a:latin typeface="Proxima Nova"/>
                <a:ea typeface="Proxima Nova"/>
                <a:cs typeface="Proxima Nova"/>
                <a:sym typeface="Proxima Nova"/>
              </a:rPr>
              <a:t>	</a:t>
            </a:r>
            <a:r>
              <a:rPr lang="en" sz="1900">
                <a:solidFill>
                  <a:srgbClr val="FF0000"/>
                </a:solidFill>
                <a:latin typeface="Proxima Nova"/>
                <a:ea typeface="Proxima Nova"/>
                <a:cs typeface="Proxima Nova"/>
                <a:sym typeface="Proxima Nova"/>
              </a:rPr>
              <a:t>Sel(R.a &lt;= 50) = (50 - 1) / (100- 1 + 1) + (1/100) = ½</a:t>
            </a:r>
            <a:endParaRPr sz="1900">
              <a:solidFill>
                <a:srgbClr val="FF0000"/>
              </a:solidFill>
              <a:latin typeface="Proxima Nova"/>
              <a:ea typeface="Proxima Nova"/>
              <a:cs typeface="Proxima Nova"/>
              <a:sym typeface="Proxima Nova"/>
            </a:endParaRPr>
          </a:p>
          <a:p>
            <a:pPr indent="457200" lvl="0" marL="0" rtl="0" algn="l">
              <a:lnSpc>
                <a:spcPct val="115000"/>
              </a:lnSpc>
              <a:spcBef>
                <a:spcPts val="0"/>
              </a:spcBef>
              <a:spcAft>
                <a:spcPts val="0"/>
              </a:spcAft>
              <a:buSzPts val="3200"/>
              <a:buNone/>
            </a:pPr>
            <a:r>
              <a:rPr lang="en" sz="1900">
                <a:solidFill>
                  <a:srgbClr val="FF0000"/>
                </a:solidFill>
                <a:latin typeface="Proxima Nova"/>
                <a:ea typeface="Proxima Nova"/>
                <a:cs typeface="Proxima Nova"/>
                <a:sym typeface="Proxima Nova"/>
              </a:rPr>
              <a:t>2 + ½*(50 leaf pages) + ½*(10000 records) = </a:t>
            </a:r>
            <a:r>
              <a:rPr b="1" lang="en" sz="1900">
                <a:solidFill>
                  <a:srgbClr val="FF0000"/>
                </a:solidFill>
                <a:latin typeface="Proxima Nova"/>
                <a:ea typeface="Proxima Nova"/>
                <a:cs typeface="Proxima Nova"/>
                <a:sym typeface="Proxima Nova"/>
              </a:rPr>
              <a:t>5,027 IOs</a:t>
            </a:r>
            <a:endParaRPr b="1" sz="1900">
              <a:solidFill>
                <a:srgbClr val="FF0000"/>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t/>
            </a:r>
            <a:endParaRPr sz="1900">
              <a:solidFill>
                <a:srgbClr val="FF0000"/>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t/>
            </a:r>
            <a:endParaRPr sz="1900">
              <a:solidFill>
                <a:srgbClr val="313131"/>
              </a:solidFill>
              <a:latin typeface="Proxima Nova"/>
              <a:ea typeface="Proxima Nova"/>
              <a:cs typeface="Proxima Nova"/>
              <a:sym typeface="Proxima Nova"/>
            </a:endParaRPr>
          </a:p>
          <a:p>
            <a:pPr indent="0" lvl="0" marL="0" rtl="0" algn="l">
              <a:lnSpc>
                <a:spcPct val="100000"/>
              </a:lnSpc>
              <a:spcBef>
                <a:spcPts val="1600"/>
              </a:spcBef>
              <a:spcAft>
                <a:spcPts val="0"/>
              </a:spcAft>
              <a:buSzPts val="3200"/>
              <a:buNone/>
            </a:pPr>
            <a:r>
              <a:t/>
            </a:r>
            <a:endParaRPr sz="1900">
              <a:latin typeface="Proxima Nova"/>
              <a:ea typeface="Proxima Nova"/>
              <a:cs typeface="Proxima Nova"/>
              <a:sym typeface="Proxima Nova"/>
            </a:endParaRPr>
          </a:p>
        </p:txBody>
      </p:sp>
      <p:sp>
        <p:nvSpPr>
          <p:cNvPr id="785" name="Google Shape;785;p63"/>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Query Optimization - Worksheet</a:t>
            </a:r>
            <a:endParaRPr b="0" i="0" sz="3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64"/>
          <p:cNvSpPr txBox="1"/>
          <p:nvPr>
            <p:ph idx="1" type="body"/>
          </p:nvPr>
        </p:nvSpPr>
        <p:spPr>
          <a:xfrm>
            <a:off x="261400" y="976075"/>
            <a:ext cx="8882700" cy="427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solidFill>
                  <a:srgbClr val="313131"/>
                </a:solidFill>
                <a:latin typeface="Proxima Nova"/>
                <a:ea typeface="Proxima Nova"/>
                <a:cs typeface="Proxima Nova"/>
                <a:sym typeface="Proxima Nova"/>
              </a:rPr>
              <a:t>Assume:</a:t>
            </a:r>
            <a:endParaRPr sz="1900">
              <a:solidFill>
                <a:srgbClr val="313131"/>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313131"/>
              </a:buClr>
              <a:buSzPts val="1900"/>
              <a:buFont typeface="Proxima Nova"/>
              <a:buChar char="•"/>
            </a:pPr>
            <a:r>
              <a:rPr lang="en" sz="1900">
                <a:solidFill>
                  <a:srgbClr val="313131"/>
                </a:solidFill>
                <a:latin typeface="Proxima Nova"/>
                <a:ea typeface="Proxima Nova"/>
                <a:cs typeface="Proxima Nova"/>
                <a:sym typeface="Proxima Nova"/>
              </a:rPr>
              <a:t>R has 1000 data pages, 10000 records</a:t>
            </a:r>
            <a:endParaRPr sz="1900">
              <a:solidFill>
                <a:srgbClr val="313131"/>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313131"/>
              </a:buClr>
              <a:buSzPts val="1900"/>
              <a:buFont typeface="Proxima Nova"/>
              <a:buChar char="•"/>
            </a:pPr>
            <a:r>
              <a:rPr lang="en" sz="1900">
                <a:solidFill>
                  <a:srgbClr val="313131"/>
                </a:solidFill>
                <a:latin typeface="Proxima Nova"/>
                <a:ea typeface="Proxima Nova"/>
                <a:cs typeface="Proxima Nova"/>
                <a:sym typeface="Proxima Nova"/>
              </a:rPr>
              <a:t>The index on R.a has 50 leaf pages</a:t>
            </a:r>
            <a:endParaRPr sz="1900">
              <a:solidFill>
                <a:srgbClr val="313131"/>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313131"/>
              </a:buClr>
              <a:buSzPts val="1900"/>
              <a:buFont typeface="Proxima Nova"/>
              <a:buChar char="•"/>
            </a:pPr>
            <a:r>
              <a:rPr lang="en" sz="1900">
                <a:solidFill>
                  <a:srgbClr val="313131"/>
                </a:solidFill>
                <a:latin typeface="Proxima Nova"/>
                <a:ea typeface="Proxima Nova"/>
                <a:cs typeface="Proxima Nova"/>
                <a:sym typeface="Proxima Nova"/>
              </a:rPr>
              <a:t>The index on R.b has 100 leaf pages</a:t>
            </a:r>
            <a:endParaRPr sz="1900">
              <a:solidFill>
                <a:srgbClr val="313131"/>
              </a:solidFill>
              <a:latin typeface="Proxima Nova"/>
              <a:ea typeface="Proxima Nova"/>
              <a:cs typeface="Proxima Nova"/>
              <a:sym typeface="Proxima Nova"/>
            </a:endParaRPr>
          </a:p>
          <a:p>
            <a:pPr indent="0" lvl="0" marL="0" rtl="0" algn="l">
              <a:lnSpc>
                <a:spcPct val="115000"/>
              </a:lnSpc>
              <a:spcBef>
                <a:spcPts val="1600"/>
              </a:spcBef>
              <a:spcAft>
                <a:spcPts val="0"/>
              </a:spcAft>
              <a:buSzPts val="3200"/>
              <a:buNone/>
            </a:pPr>
            <a:r>
              <a:rPr lang="en" sz="1900">
                <a:solidFill>
                  <a:srgbClr val="313131"/>
                </a:solidFill>
                <a:latin typeface="Proxima Nova"/>
                <a:ea typeface="Proxima Nova"/>
                <a:cs typeface="Proxima Nova"/>
                <a:sym typeface="Proxima Nova"/>
              </a:rPr>
              <a:t>3.	How many IOs does an index scan on R.b take?</a:t>
            </a:r>
            <a:endParaRPr sz="1900">
              <a:solidFill>
                <a:srgbClr val="313131"/>
              </a:solidFill>
              <a:latin typeface="Proxima Nova"/>
              <a:ea typeface="Proxima Nova"/>
              <a:cs typeface="Proxima Nova"/>
              <a:sym typeface="Proxima Nova"/>
            </a:endParaRPr>
          </a:p>
          <a:p>
            <a:pPr indent="457200" lvl="0" marL="0" rtl="0" algn="l">
              <a:lnSpc>
                <a:spcPct val="115000"/>
              </a:lnSpc>
              <a:spcBef>
                <a:spcPts val="0"/>
              </a:spcBef>
              <a:spcAft>
                <a:spcPts val="0"/>
              </a:spcAft>
              <a:buClr>
                <a:schemeClr val="dk1"/>
              </a:buClr>
              <a:buSzPts val="1100"/>
              <a:buFont typeface="Arial"/>
              <a:buNone/>
            </a:pPr>
            <a:r>
              <a:rPr lang="en" sz="1900">
                <a:solidFill>
                  <a:srgbClr val="FF0000"/>
                </a:solidFill>
                <a:latin typeface="Proxima Nova"/>
                <a:ea typeface="Proxima Nova"/>
                <a:cs typeface="Proxima Nova"/>
                <a:sym typeface="Proxima Nova"/>
              </a:rPr>
              <a:t>No single table predicates on R.b, so we have to read in everything</a:t>
            </a:r>
            <a:endParaRPr sz="19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1900">
                <a:solidFill>
                  <a:srgbClr val="FF0000"/>
                </a:solidFill>
                <a:latin typeface="Proxima Nova"/>
                <a:ea typeface="Proxima Nova"/>
                <a:cs typeface="Proxima Nova"/>
                <a:sym typeface="Proxima Nova"/>
              </a:rPr>
              <a:t>2 + (100 leaf pages) + (1000 data pages) = </a:t>
            </a:r>
            <a:r>
              <a:rPr b="1" lang="en" sz="1900">
                <a:solidFill>
                  <a:srgbClr val="FF0000"/>
                </a:solidFill>
                <a:latin typeface="Proxima Nova"/>
                <a:ea typeface="Proxima Nova"/>
                <a:cs typeface="Proxima Nova"/>
                <a:sym typeface="Proxima Nova"/>
              </a:rPr>
              <a:t>1102 IOs</a:t>
            </a:r>
            <a:endParaRPr b="1" sz="1900">
              <a:solidFill>
                <a:srgbClr val="FF0000"/>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rPr lang="en" sz="1900">
                <a:solidFill>
                  <a:srgbClr val="313131"/>
                </a:solidFill>
                <a:latin typeface="Proxima Nova"/>
                <a:ea typeface="Proxima Nova"/>
                <a:cs typeface="Proxima Nova"/>
                <a:sym typeface="Proxima Nova"/>
              </a:rPr>
              <a:t>4.	How many pages from R will advance to the next stage for all of these</a:t>
            </a:r>
            <a:endParaRPr sz="1900">
              <a:solidFill>
                <a:srgbClr val="313131"/>
              </a:solidFill>
              <a:latin typeface="Proxima Nova"/>
              <a:ea typeface="Proxima Nova"/>
              <a:cs typeface="Proxima Nova"/>
              <a:sym typeface="Proxima Nova"/>
            </a:endParaRPr>
          </a:p>
          <a:p>
            <a:pPr indent="457200" lvl="0" marL="0" rtl="0" algn="l">
              <a:lnSpc>
                <a:spcPct val="115000"/>
              </a:lnSpc>
              <a:spcBef>
                <a:spcPts val="0"/>
              </a:spcBef>
              <a:spcAft>
                <a:spcPts val="0"/>
              </a:spcAft>
              <a:buSzPts val="3200"/>
              <a:buNone/>
            </a:pPr>
            <a:r>
              <a:rPr lang="en" sz="1900">
                <a:solidFill>
                  <a:srgbClr val="313131"/>
                </a:solidFill>
                <a:latin typeface="Proxima Nova"/>
                <a:ea typeface="Proxima Nova"/>
                <a:cs typeface="Proxima Nova"/>
                <a:sym typeface="Proxima Nova"/>
              </a:rPr>
              <a:t>access plans?</a:t>
            </a:r>
            <a:endParaRPr sz="19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Clr>
                <a:schemeClr val="dk1"/>
              </a:buClr>
              <a:buSzPts val="1100"/>
              <a:buFont typeface="Arial"/>
              <a:buNone/>
            </a:pPr>
            <a:r>
              <a:rPr lang="en" sz="1200">
                <a:solidFill>
                  <a:srgbClr val="FF0000"/>
                </a:solidFill>
                <a:latin typeface="Proxima Nova"/>
                <a:ea typeface="Proxima Nova"/>
                <a:cs typeface="Proxima Nova"/>
                <a:sym typeface="Proxima Nova"/>
              </a:rPr>
              <a:t>Sel(R.a &lt;= 50) = ½ and 10000 records / 1000 data pages = 10 records / page in table R</a:t>
            </a:r>
            <a:endParaRPr sz="1200">
              <a:solidFill>
                <a:srgbClr val="FF0000"/>
              </a:solidFill>
              <a:latin typeface="Proxima Nova"/>
              <a:ea typeface="Proxima Nova"/>
              <a:cs typeface="Proxima Nova"/>
              <a:sym typeface="Proxima Nova"/>
            </a:endParaRPr>
          </a:p>
          <a:p>
            <a:pPr indent="0" lvl="0" marL="457200" rtl="0" algn="l">
              <a:lnSpc>
                <a:spcPct val="115000"/>
              </a:lnSpc>
              <a:spcBef>
                <a:spcPts val="0"/>
              </a:spcBef>
              <a:spcAft>
                <a:spcPts val="0"/>
              </a:spcAft>
              <a:buClr>
                <a:schemeClr val="dk1"/>
              </a:buClr>
              <a:buSzPts val="1100"/>
              <a:buFont typeface="Arial"/>
              <a:buNone/>
            </a:pPr>
            <a:r>
              <a:rPr lang="en" sz="1200">
                <a:solidFill>
                  <a:srgbClr val="FF0000"/>
                </a:solidFill>
                <a:latin typeface="Proxima Nova"/>
                <a:ea typeface="Proxima Nova"/>
                <a:cs typeface="Proxima Nova"/>
                <a:sym typeface="Proxima Nova"/>
              </a:rPr>
              <a:t>½*(10000 records) = 5000 records</a:t>
            </a:r>
            <a:endParaRPr sz="1200">
              <a:solidFill>
                <a:srgbClr val="FF0000"/>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1200">
                <a:solidFill>
                  <a:srgbClr val="FF0000"/>
                </a:solidFill>
                <a:latin typeface="Proxima Nova"/>
                <a:ea typeface="Proxima Nova"/>
                <a:cs typeface="Proxima Nova"/>
                <a:sym typeface="Proxima Nova"/>
              </a:rPr>
              <a:t>5000 records / 10 records per page =</a:t>
            </a:r>
            <a:r>
              <a:rPr b="1" lang="en" sz="1200">
                <a:solidFill>
                  <a:srgbClr val="FF0000"/>
                </a:solidFill>
                <a:latin typeface="Proxima Nova"/>
                <a:ea typeface="Proxima Nova"/>
                <a:cs typeface="Proxima Nova"/>
                <a:sym typeface="Proxima Nova"/>
              </a:rPr>
              <a:t> 500 pages</a:t>
            </a:r>
            <a:endParaRPr sz="1900">
              <a:solidFill>
                <a:srgbClr val="FF0000"/>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t/>
            </a:r>
            <a:endParaRPr sz="1900">
              <a:solidFill>
                <a:srgbClr val="313131"/>
              </a:solidFill>
              <a:latin typeface="Proxima Nova"/>
              <a:ea typeface="Proxima Nova"/>
              <a:cs typeface="Proxima Nova"/>
              <a:sym typeface="Proxima Nova"/>
            </a:endParaRPr>
          </a:p>
          <a:p>
            <a:pPr indent="0" lvl="0" marL="0" rtl="0" algn="l">
              <a:lnSpc>
                <a:spcPct val="100000"/>
              </a:lnSpc>
              <a:spcBef>
                <a:spcPts val="1600"/>
              </a:spcBef>
              <a:spcAft>
                <a:spcPts val="0"/>
              </a:spcAft>
              <a:buSzPts val="3200"/>
              <a:buNone/>
            </a:pPr>
            <a:r>
              <a:t/>
            </a:r>
            <a:endParaRPr sz="1900">
              <a:latin typeface="Proxima Nova"/>
              <a:ea typeface="Proxima Nova"/>
              <a:cs typeface="Proxima Nova"/>
              <a:sym typeface="Proxima Nova"/>
            </a:endParaRPr>
          </a:p>
        </p:txBody>
      </p:sp>
      <p:sp>
        <p:nvSpPr>
          <p:cNvPr id="791" name="Google Shape;791;p64"/>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Query Optimization - Worksheet</a:t>
            </a:r>
            <a:endParaRPr b="0" i="0" sz="3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65"/>
          <p:cNvSpPr txBox="1"/>
          <p:nvPr>
            <p:ph idx="1" type="body"/>
          </p:nvPr>
        </p:nvSpPr>
        <p:spPr>
          <a:xfrm>
            <a:off x="261400" y="976075"/>
            <a:ext cx="8882700" cy="397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solidFill>
                  <a:srgbClr val="313131"/>
                </a:solidFill>
                <a:latin typeface="Proxima Nova"/>
                <a:ea typeface="Proxima Nova"/>
                <a:cs typeface="Proxima Nova"/>
                <a:sym typeface="Proxima Nova"/>
              </a:rPr>
              <a:t>Assume the </a:t>
            </a:r>
            <a:r>
              <a:rPr i="1" lang="en" sz="2000">
                <a:solidFill>
                  <a:srgbClr val="313131"/>
                </a:solidFill>
                <a:latin typeface="Proxima Nova"/>
                <a:ea typeface="Proxima Nova"/>
                <a:cs typeface="Proxima Nova"/>
                <a:sym typeface="Proxima Nova"/>
              </a:rPr>
              <a:t>other</a:t>
            </a:r>
            <a:r>
              <a:rPr lang="en" sz="2000">
                <a:solidFill>
                  <a:srgbClr val="313131"/>
                </a:solidFill>
                <a:latin typeface="Proxima Nova"/>
                <a:ea typeface="Proxima Nova"/>
                <a:cs typeface="Proxima Nova"/>
                <a:sym typeface="Proxima Nova"/>
              </a:rPr>
              <a:t> single table access plans have the following IO costs:</a:t>
            </a:r>
            <a:endParaRPr sz="2000">
              <a:solidFill>
                <a:srgbClr val="313131"/>
              </a:solidFill>
              <a:latin typeface="Proxima Nova"/>
              <a:ea typeface="Proxima Nova"/>
              <a:cs typeface="Proxima Nova"/>
              <a:sym typeface="Proxima Nova"/>
            </a:endParaRPr>
          </a:p>
          <a:p>
            <a:pPr indent="-355600" lvl="0" marL="457200" rtl="0" algn="l">
              <a:lnSpc>
                <a:spcPct val="115000"/>
              </a:lnSpc>
              <a:spcBef>
                <a:spcPts val="1000"/>
              </a:spcBef>
              <a:spcAft>
                <a:spcPts val="0"/>
              </a:spcAft>
              <a:buClr>
                <a:srgbClr val="313131"/>
              </a:buClr>
              <a:buSzPts val="2000"/>
              <a:buFont typeface="Proxima Nova"/>
              <a:buChar char="•"/>
            </a:pPr>
            <a:r>
              <a:rPr lang="en" sz="2000">
                <a:solidFill>
                  <a:srgbClr val="313131"/>
                </a:solidFill>
                <a:latin typeface="Proxima Nova"/>
                <a:ea typeface="Proxima Nova"/>
                <a:cs typeface="Proxima Nova"/>
                <a:sym typeface="Proxima Nova"/>
              </a:rPr>
              <a:t>Full scan on S:        	2000 I/Os</a:t>
            </a:r>
            <a:endParaRPr sz="2000">
              <a:solidFill>
                <a:srgbClr val="313131"/>
              </a:solidFill>
              <a:latin typeface="Proxima Nova"/>
              <a:ea typeface="Proxima Nova"/>
              <a:cs typeface="Proxima Nova"/>
              <a:sym typeface="Proxima Nova"/>
            </a:endParaRPr>
          </a:p>
          <a:p>
            <a:pPr indent="-355600" lvl="0" marL="457200" rtl="0" algn="l">
              <a:lnSpc>
                <a:spcPct val="115000"/>
              </a:lnSpc>
              <a:spcBef>
                <a:spcPts val="0"/>
              </a:spcBef>
              <a:spcAft>
                <a:spcPts val="0"/>
              </a:spcAft>
              <a:buClr>
                <a:srgbClr val="313131"/>
              </a:buClr>
              <a:buSzPts val="2000"/>
              <a:buFont typeface="Proxima Nova"/>
              <a:buChar char="•"/>
            </a:pPr>
            <a:r>
              <a:rPr lang="en" sz="2000">
                <a:solidFill>
                  <a:srgbClr val="313131"/>
                </a:solidFill>
                <a:latin typeface="Proxima Nova"/>
                <a:ea typeface="Proxima Nova"/>
                <a:cs typeface="Proxima Nova"/>
                <a:sym typeface="Proxima Nova"/>
              </a:rPr>
              <a:t>Index scan on S.b: 	2500 I/Os</a:t>
            </a:r>
            <a:endParaRPr sz="2000">
              <a:solidFill>
                <a:srgbClr val="313131"/>
              </a:solidFill>
              <a:latin typeface="Proxima Nova"/>
              <a:ea typeface="Proxima Nova"/>
              <a:cs typeface="Proxima Nova"/>
              <a:sym typeface="Proxima Nova"/>
            </a:endParaRPr>
          </a:p>
          <a:p>
            <a:pPr indent="-355600" lvl="0" marL="457200" rtl="0" algn="l">
              <a:lnSpc>
                <a:spcPct val="115000"/>
              </a:lnSpc>
              <a:spcBef>
                <a:spcPts val="0"/>
              </a:spcBef>
              <a:spcAft>
                <a:spcPts val="0"/>
              </a:spcAft>
              <a:buClr>
                <a:srgbClr val="313131"/>
              </a:buClr>
              <a:buSzPts val="2000"/>
              <a:buFont typeface="Proxima Nova"/>
              <a:buChar char="•"/>
            </a:pPr>
            <a:r>
              <a:rPr lang="en" sz="2000">
                <a:solidFill>
                  <a:srgbClr val="313131"/>
                </a:solidFill>
                <a:latin typeface="Proxima Nova"/>
                <a:ea typeface="Proxima Nova"/>
                <a:cs typeface="Proxima Nova"/>
                <a:sym typeface="Proxima Nova"/>
              </a:rPr>
              <a:t>Full scan on T: 		3000 I/Os</a:t>
            </a:r>
            <a:endParaRPr sz="2000">
              <a:solidFill>
                <a:srgbClr val="313131"/>
              </a:solidFill>
              <a:latin typeface="Proxima Nova"/>
              <a:ea typeface="Proxima Nova"/>
              <a:cs typeface="Proxima Nova"/>
              <a:sym typeface="Proxima Nova"/>
            </a:endParaRPr>
          </a:p>
          <a:p>
            <a:pPr indent="-355600" lvl="0" marL="457200" rtl="0" algn="l">
              <a:lnSpc>
                <a:spcPct val="115000"/>
              </a:lnSpc>
              <a:spcBef>
                <a:spcPts val="0"/>
              </a:spcBef>
              <a:spcAft>
                <a:spcPts val="0"/>
              </a:spcAft>
              <a:buClr>
                <a:srgbClr val="313131"/>
              </a:buClr>
              <a:buSzPts val="2000"/>
              <a:buFont typeface="Proxima Nova"/>
              <a:buChar char="•"/>
            </a:pPr>
            <a:r>
              <a:rPr lang="en" sz="2000">
                <a:solidFill>
                  <a:srgbClr val="313131"/>
                </a:solidFill>
                <a:latin typeface="Proxima Nova"/>
                <a:ea typeface="Proxima Nova"/>
                <a:cs typeface="Proxima Nova"/>
                <a:sym typeface="Proxima Nova"/>
              </a:rPr>
              <a:t>Index scan on T.c      3500 I/Os</a:t>
            </a:r>
            <a:endParaRPr sz="2000">
              <a:solidFill>
                <a:srgbClr val="313131"/>
              </a:solidFill>
              <a:latin typeface="Proxima Nova"/>
              <a:ea typeface="Proxima Nova"/>
              <a:cs typeface="Proxima Nova"/>
              <a:sym typeface="Proxima Nova"/>
            </a:endParaRPr>
          </a:p>
          <a:p>
            <a:pPr indent="-355600" lvl="0" marL="457200" rtl="0" algn="l">
              <a:lnSpc>
                <a:spcPct val="115000"/>
              </a:lnSpc>
              <a:spcBef>
                <a:spcPts val="0"/>
              </a:spcBef>
              <a:spcAft>
                <a:spcPts val="0"/>
              </a:spcAft>
              <a:buClr>
                <a:srgbClr val="313131"/>
              </a:buClr>
              <a:buSzPts val="2000"/>
              <a:buFont typeface="Proxima Nova"/>
              <a:buChar char="•"/>
            </a:pPr>
            <a:r>
              <a:rPr lang="en" sz="2000">
                <a:solidFill>
                  <a:srgbClr val="313131"/>
                </a:solidFill>
                <a:latin typeface="Proxima Nova"/>
                <a:ea typeface="Proxima Nova"/>
                <a:cs typeface="Proxima Nova"/>
                <a:sym typeface="Proxima Nova"/>
              </a:rPr>
              <a:t>Index scan on T.d:	3500 I/Os</a:t>
            </a:r>
            <a:endParaRPr sz="2000">
              <a:solidFill>
                <a:srgbClr val="313131"/>
              </a:solidFill>
              <a:latin typeface="Proxima Nova"/>
              <a:ea typeface="Proxima Nova"/>
              <a:cs typeface="Proxima Nova"/>
              <a:sym typeface="Proxima Nova"/>
            </a:endParaRPr>
          </a:p>
          <a:p>
            <a:pPr indent="0" lvl="0" marL="0" rtl="0" algn="l">
              <a:lnSpc>
                <a:spcPct val="115000"/>
              </a:lnSpc>
              <a:spcBef>
                <a:spcPts val="1000"/>
              </a:spcBef>
              <a:spcAft>
                <a:spcPts val="0"/>
              </a:spcAft>
              <a:buClr>
                <a:schemeClr val="dk1"/>
              </a:buClr>
              <a:buSzPts val="1100"/>
              <a:buFont typeface="Arial"/>
              <a:buNone/>
            </a:pPr>
            <a:r>
              <a:rPr lang="en" sz="2000">
                <a:solidFill>
                  <a:srgbClr val="313131"/>
                </a:solidFill>
                <a:latin typeface="Proxima Nova"/>
                <a:ea typeface="Proxima Nova"/>
                <a:cs typeface="Proxima Nova"/>
                <a:sym typeface="Proxima Nova"/>
              </a:rPr>
              <a:t>Which single table access plans advance to the next stage?</a:t>
            </a:r>
            <a:endParaRPr sz="2000">
              <a:solidFill>
                <a:srgbClr val="313131"/>
              </a:solidFill>
              <a:latin typeface="Proxima Nova"/>
              <a:ea typeface="Proxima Nova"/>
              <a:cs typeface="Proxima Nova"/>
              <a:sym typeface="Proxima Nova"/>
            </a:endParaRPr>
          </a:p>
          <a:p>
            <a:pPr indent="0" lvl="0" marL="0" rtl="0" algn="l">
              <a:lnSpc>
                <a:spcPct val="115000"/>
              </a:lnSpc>
              <a:spcBef>
                <a:spcPts val="1600"/>
              </a:spcBef>
              <a:spcAft>
                <a:spcPts val="0"/>
              </a:spcAft>
              <a:buClr>
                <a:schemeClr val="dk1"/>
              </a:buClr>
              <a:buSzPts val="1100"/>
              <a:buFont typeface="Arial"/>
              <a:buNone/>
            </a:pPr>
            <a:r>
              <a:t/>
            </a:r>
            <a:endParaRPr sz="2000">
              <a:solidFill>
                <a:srgbClr val="313131"/>
              </a:solidFill>
              <a:latin typeface="Proxima Nova"/>
              <a:ea typeface="Proxima Nova"/>
              <a:cs typeface="Proxima Nova"/>
              <a:sym typeface="Proxima Nova"/>
            </a:endParaRPr>
          </a:p>
          <a:p>
            <a:pPr indent="0" lvl="0" marL="0" rtl="0" algn="l">
              <a:lnSpc>
                <a:spcPct val="100000"/>
              </a:lnSpc>
              <a:spcBef>
                <a:spcPts val="1600"/>
              </a:spcBef>
              <a:spcAft>
                <a:spcPts val="0"/>
              </a:spcAft>
              <a:buClr>
                <a:schemeClr val="dk1"/>
              </a:buClr>
              <a:buSzPts val="1100"/>
              <a:buFont typeface="Arial"/>
              <a:buNone/>
            </a:pPr>
            <a:r>
              <a:t/>
            </a:r>
            <a:endParaRPr sz="2000">
              <a:latin typeface="Proxima Nova"/>
              <a:ea typeface="Proxima Nova"/>
              <a:cs typeface="Proxima Nova"/>
              <a:sym typeface="Proxima Nova"/>
            </a:endParaRPr>
          </a:p>
          <a:p>
            <a:pPr indent="0" lvl="0" marL="0" rtl="0" algn="l">
              <a:lnSpc>
                <a:spcPct val="100000"/>
              </a:lnSpc>
              <a:spcBef>
                <a:spcPts val="640"/>
              </a:spcBef>
              <a:spcAft>
                <a:spcPts val="0"/>
              </a:spcAft>
              <a:buSzPts val="3200"/>
              <a:buNone/>
            </a:pPr>
            <a:r>
              <a:t/>
            </a:r>
            <a:endParaRPr sz="2400">
              <a:solidFill>
                <a:srgbClr val="313131"/>
              </a:solidFill>
              <a:latin typeface="Proxima Nova"/>
              <a:ea typeface="Proxima Nova"/>
              <a:cs typeface="Proxima Nova"/>
              <a:sym typeface="Proxima Nova"/>
            </a:endParaRPr>
          </a:p>
        </p:txBody>
      </p:sp>
      <p:sp>
        <p:nvSpPr>
          <p:cNvPr id="797" name="Google Shape;797;p65"/>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Query Optimization - Worksheet</a:t>
            </a:r>
            <a:endParaRPr b="0" i="0" sz="3000" u="none" cap="none" strike="noStrike">
              <a:solidFill>
                <a:srgbClr val="000000"/>
              </a:solidFill>
              <a:latin typeface="Proxima Nova"/>
              <a:ea typeface="Proxima Nova"/>
              <a:cs typeface="Proxima Nova"/>
              <a:sym typeface="Proxima Nova"/>
            </a:endParaRPr>
          </a:p>
        </p:txBody>
      </p:sp>
      <p:sp>
        <p:nvSpPr>
          <p:cNvPr id="798" name="Google Shape;798;p65"/>
          <p:cNvSpPr txBox="1"/>
          <p:nvPr/>
        </p:nvSpPr>
        <p:spPr>
          <a:xfrm>
            <a:off x="4681675" y="1414825"/>
            <a:ext cx="4260300" cy="2175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1" lang="en" sz="2000" u="none" cap="none" strike="noStrike">
                <a:solidFill>
                  <a:srgbClr val="000000"/>
                </a:solidFill>
                <a:latin typeface="Proxima Nova"/>
                <a:ea typeface="Proxima Nova"/>
                <a:cs typeface="Proxima Nova"/>
                <a:sym typeface="Proxima Nova"/>
              </a:rPr>
              <a:t>I/O costs from #1-4:</a:t>
            </a:r>
            <a:endParaRPr b="0" i="1" sz="2000" u="none" cap="none" strike="noStrike">
              <a:solidFill>
                <a:srgbClr val="000000"/>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Full scan on R:		1000 I/Os</a:t>
            </a:r>
            <a:endParaRPr b="0" i="0" sz="2000" u="none" cap="none" strike="noStrike">
              <a:solidFill>
                <a:srgbClr val="000000"/>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Index scan on R.a: 	5207 I/Os</a:t>
            </a:r>
            <a:endParaRPr b="0" i="0" sz="2000" u="none" cap="none" strike="noStrike">
              <a:solidFill>
                <a:srgbClr val="000000"/>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Index scan on R.b:	1102 I/Os</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66"/>
          <p:cNvSpPr txBox="1"/>
          <p:nvPr>
            <p:ph idx="1" type="body"/>
          </p:nvPr>
        </p:nvSpPr>
        <p:spPr>
          <a:xfrm>
            <a:off x="261400" y="976075"/>
            <a:ext cx="8882700" cy="3977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13131"/>
              </a:buClr>
              <a:buSzPts val="2000"/>
              <a:buFont typeface="Proxima Nova"/>
              <a:buChar char="•"/>
            </a:pPr>
            <a:r>
              <a:rPr b="1" lang="en" sz="2000">
                <a:solidFill>
                  <a:srgbClr val="313131"/>
                </a:solidFill>
                <a:latin typeface="Proxima Nova"/>
                <a:ea typeface="Proxima Nova"/>
                <a:cs typeface="Proxima Nova"/>
                <a:sym typeface="Proxima Nova"/>
              </a:rPr>
              <a:t>Full scan on S:        	2000 I/Os</a:t>
            </a:r>
            <a:endParaRPr b="1" sz="2000">
              <a:solidFill>
                <a:srgbClr val="313131"/>
              </a:solidFill>
              <a:latin typeface="Proxima Nova"/>
              <a:ea typeface="Proxima Nova"/>
              <a:cs typeface="Proxima Nova"/>
              <a:sym typeface="Proxima Nova"/>
            </a:endParaRPr>
          </a:p>
          <a:p>
            <a:pPr indent="-355600" lvl="0" marL="457200" rtl="0" algn="l">
              <a:lnSpc>
                <a:spcPct val="115000"/>
              </a:lnSpc>
              <a:spcBef>
                <a:spcPts val="0"/>
              </a:spcBef>
              <a:spcAft>
                <a:spcPts val="0"/>
              </a:spcAft>
              <a:buClr>
                <a:srgbClr val="313131"/>
              </a:buClr>
              <a:buSzPts val="2000"/>
              <a:buFont typeface="Proxima Nova"/>
              <a:buChar char="•"/>
            </a:pPr>
            <a:r>
              <a:rPr b="1" lang="en" sz="2000">
                <a:solidFill>
                  <a:srgbClr val="313131"/>
                </a:solidFill>
                <a:latin typeface="Proxima Nova"/>
                <a:ea typeface="Proxima Nova"/>
                <a:cs typeface="Proxima Nova"/>
                <a:sym typeface="Proxima Nova"/>
              </a:rPr>
              <a:t>Index scan on S.b: 	2500 I/Os</a:t>
            </a:r>
            <a:endParaRPr sz="2000">
              <a:solidFill>
                <a:srgbClr val="313131"/>
              </a:solidFill>
              <a:latin typeface="Proxima Nova"/>
              <a:ea typeface="Proxima Nova"/>
              <a:cs typeface="Proxima Nova"/>
              <a:sym typeface="Proxima Nova"/>
            </a:endParaRPr>
          </a:p>
          <a:p>
            <a:pPr indent="-355600" lvl="0" marL="457200" rtl="0" algn="l">
              <a:lnSpc>
                <a:spcPct val="115000"/>
              </a:lnSpc>
              <a:spcBef>
                <a:spcPts val="0"/>
              </a:spcBef>
              <a:spcAft>
                <a:spcPts val="0"/>
              </a:spcAft>
              <a:buClr>
                <a:srgbClr val="313131"/>
              </a:buClr>
              <a:buSzPts val="2000"/>
              <a:buFont typeface="Proxima Nova"/>
              <a:buChar char="•"/>
            </a:pPr>
            <a:r>
              <a:rPr b="1" lang="en" sz="2000">
                <a:solidFill>
                  <a:srgbClr val="313131"/>
                </a:solidFill>
                <a:latin typeface="Proxima Nova"/>
                <a:ea typeface="Proxima Nova"/>
                <a:cs typeface="Proxima Nova"/>
                <a:sym typeface="Proxima Nova"/>
              </a:rPr>
              <a:t>Full scan on T: 		3000 I/Os</a:t>
            </a:r>
            <a:endParaRPr b="1" sz="2000">
              <a:solidFill>
                <a:srgbClr val="313131"/>
              </a:solidFill>
              <a:latin typeface="Proxima Nova"/>
              <a:ea typeface="Proxima Nova"/>
              <a:cs typeface="Proxima Nova"/>
              <a:sym typeface="Proxima Nova"/>
            </a:endParaRPr>
          </a:p>
          <a:p>
            <a:pPr indent="-355600" lvl="0" marL="457200" rtl="0" algn="l">
              <a:lnSpc>
                <a:spcPct val="115000"/>
              </a:lnSpc>
              <a:spcBef>
                <a:spcPts val="0"/>
              </a:spcBef>
              <a:spcAft>
                <a:spcPts val="0"/>
              </a:spcAft>
              <a:buClr>
                <a:srgbClr val="313131"/>
              </a:buClr>
              <a:buSzPts val="2000"/>
              <a:buFont typeface="Proxima Nova"/>
              <a:buChar char="•"/>
            </a:pPr>
            <a:r>
              <a:rPr b="1" lang="en" sz="2000">
                <a:solidFill>
                  <a:srgbClr val="313131"/>
                </a:solidFill>
                <a:latin typeface="Proxima Nova"/>
                <a:ea typeface="Proxima Nova"/>
                <a:cs typeface="Proxima Nova"/>
                <a:sym typeface="Proxima Nova"/>
              </a:rPr>
              <a:t>Index scan on T.c      3500 I/Os</a:t>
            </a:r>
            <a:endParaRPr b="1" sz="2000">
              <a:solidFill>
                <a:srgbClr val="313131"/>
              </a:solidFill>
              <a:latin typeface="Proxima Nova"/>
              <a:ea typeface="Proxima Nova"/>
              <a:cs typeface="Proxima Nova"/>
              <a:sym typeface="Proxima Nova"/>
            </a:endParaRPr>
          </a:p>
          <a:p>
            <a:pPr indent="-355600" lvl="0" marL="457200" rtl="0" algn="l">
              <a:lnSpc>
                <a:spcPct val="115000"/>
              </a:lnSpc>
              <a:spcBef>
                <a:spcPts val="0"/>
              </a:spcBef>
              <a:spcAft>
                <a:spcPts val="0"/>
              </a:spcAft>
              <a:buClr>
                <a:srgbClr val="313131"/>
              </a:buClr>
              <a:buSzPts val="2000"/>
              <a:buFont typeface="Proxima Nova"/>
              <a:buChar char="•"/>
            </a:pPr>
            <a:r>
              <a:rPr lang="en" sz="2000">
                <a:solidFill>
                  <a:srgbClr val="313131"/>
                </a:solidFill>
                <a:latin typeface="Proxima Nova"/>
                <a:ea typeface="Proxima Nova"/>
                <a:cs typeface="Proxima Nova"/>
                <a:sym typeface="Proxima Nova"/>
              </a:rPr>
              <a:t>Index scan on T.d:	3500 I/Os</a:t>
            </a:r>
            <a:endParaRPr sz="2000">
              <a:solidFill>
                <a:srgbClr val="313131"/>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rPr lang="en" sz="2000">
                <a:solidFill>
                  <a:srgbClr val="FF0000"/>
                </a:solidFill>
                <a:latin typeface="Proxima Nova"/>
                <a:ea typeface="Proxima Nova"/>
                <a:cs typeface="Proxima Nova"/>
                <a:sym typeface="Proxima Nova"/>
              </a:rPr>
              <a:t>Full scan on R (best overall plan for R)</a:t>
            </a:r>
            <a:endParaRPr sz="2000">
              <a:solidFill>
                <a:srgbClr val="FF0000"/>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FF0000"/>
                </a:solidFill>
                <a:latin typeface="Proxima Nova"/>
                <a:ea typeface="Proxima Nova"/>
                <a:cs typeface="Proxima Nova"/>
                <a:sym typeface="Proxima Nova"/>
              </a:rPr>
              <a:t>Index scan on R.b (interesting order because R.b is used in a join)</a:t>
            </a:r>
            <a:endParaRPr sz="2000">
              <a:solidFill>
                <a:srgbClr val="FF0000"/>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FF0000"/>
                </a:solidFill>
                <a:latin typeface="Proxima Nova"/>
                <a:ea typeface="Proxima Nova"/>
                <a:cs typeface="Proxima Nova"/>
                <a:sym typeface="Proxima Nova"/>
              </a:rPr>
              <a:t>Full scan on S (best overall plan for S)</a:t>
            </a:r>
            <a:endParaRPr sz="2000">
              <a:solidFill>
                <a:srgbClr val="FF0000"/>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FF0000"/>
                </a:solidFill>
                <a:latin typeface="Proxima Nova"/>
                <a:ea typeface="Proxima Nova"/>
                <a:cs typeface="Proxima Nova"/>
                <a:sym typeface="Proxima Nova"/>
              </a:rPr>
              <a:t>Index scan on S.b (interesting order because S.b is used in a join)</a:t>
            </a:r>
            <a:endParaRPr sz="2000">
              <a:solidFill>
                <a:srgbClr val="FF0000"/>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FF0000"/>
                </a:solidFill>
                <a:latin typeface="Proxima Nova"/>
                <a:ea typeface="Proxima Nova"/>
                <a:cs typeface="Proxima Nova"/>
                <a:sym typeface="Proxima Nova"/>
              </a:rPr>
              <a:t>Full scan on T (best overall plan for T)</a:t>
            </a:r>
            <a:endParaRPr sz="2000">
              <a:solidFill>
                <a:srgbClr val="FF0000"/>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FF0000"/>
                </a:solidFill>
                <a:latin typeface="Proxima Nova"/>
                <a:ea typeface="Proxima Nova"/>
                <a:cs typeface="Proxima Nova"/>
                <a:sym typeface="Proxima Nova"/>
              </a:rPr>
              <a:t>Index scan on T.c (produces interesting order on T.c)</a:t>
            </a:r>
            <a:endParaRPr sz="2000">
              <a:solidFill>
                <a:srgbClr val="FF0000"/>
              </a:solidFill>
              <a:latin typeface="Proxima Nova"/>
              <a:ea typeface="Proxima Nova"/>
              <a:cs typeface="Proxima Nova"/>
              <a:sym typeface="Proxima Nova"/>
            </a:endParaRPr>
          </a:p>
          <a:p>
            <a:pPr indent="0" lvl="0" marL="0" rtl="0" algn="l">
              <a:lnSpc>
                <a:spcPct val="100000"/>
              </a:lnSpc>
              <a:spcBef>
                <a:spcPts val="640"/>
              </a:spcBef>
              <a:spcAft>
                <a:spcPts val="0"/>
              </a:spcAft>
              <a:buSzPts val="3200"/>
              <a:buNone/>
            </a:pPr>
            <a:r>
              <a:t/>
            </a:r>
            <a:endParaRPr sz="2000">
              <a:latin typeface="Proxima Nova"/>
              <a:ea typeface="Proxima Nova"/>
              <a:cs typeface="Proxima Nova"/>
              <a:sym typeface="Proxima Nova"/>
            </a:endParaRPr>
          </a:p>
        </p:txBody>
      </p:sp>
      <p:sp>
        <p:nvSpPr>
          <p:cNvPr id="804" name="Google Shape;804;p66"/>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Query Optimization - Worksheet</a:t>
            </a:r>
            <a:endParaRPr b="0" i="0" sz="3000" u="none" cap="none" strike="noStrike">
              <a:solidFill>
                <a:srgbClr val="000000"/>
              </a:solidFill>
              <a:latin typeface="Proxima Nova"/>
              <a:ea typeface="Proxima Nova"/>
              <a:cs typeface="Proxima Nova"/>
              <a:sym typeface="Proxima Nova"/>
            </a:endParaRPr>
          </a:p>
        </p:txBody>
      </p:sp>
      <p:sp>
        <p:nvSpPr>
          <p:cNvPr id="805" name="Google Shape;805;p66"/>
          <p:cNvSpPr txBox="1"/>
          <p:nvPr/>
        </p:nvSpPr>
        <p:spPr>
          <a:xfrm>
            <a:off x="4671700" y="976075"/>
            <a:ext cx="4260300" cy="2175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1" lang="en" sz="2000" u="none" cap="none" strike="noStrike">
                <a:solidFill>
                  <a:srgbClr val="000000"/>
                </a:solidFill>
                <a:latin typeface="Proxima Nova"/>
                <a:ea typeface="Proxima Nova"/>
                <a:cs typeface="Proxima Nova"/>
                <a:sym typeface="Proxima Nova"/>
              </a:rPr>
              <a:t>I/O costs from #1-4:</a:t>
            </a:r>
            <a:endParaRPr b="0" i="1" sz="2000" u="none" cap="none" strike="noStrike">
              <a:solidFill>
                <a:srgbClr val="000000"/>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000000"/>
              </a:buClr>
              <a:buSzPts val="2000"/>
              <a:buFont typeface="Proxima Nova"/>
              <a:buChar char="•"/>
            </a:pPr>
            <a:r>
              <a:rPr b="1" i="0" lang="en" sz="2000" u="none" cap="none" strike="noStrike">
                <a:solidFill>
                  <a:srgbClr val="000000"/>
                </a:solidFill>
                <a:latin typeface="Proxima Nova"/>
                <a:ea typeface="Proxima Nova"/>
                <a:cs typeface="Proxima Nova"/>
                <a:sym typeface="Proxima Nova"/>
              </a:rPr>
              <a:t>Full scan on R:		1000 I/Os</a:t>
            </a:r>
            <a:endParaRPr b="1" i="0" sz="2000" u="none" cap="none" strike="noStrike">
              <a:solidFill>
                <a:srgbClr val="000000"/>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000000"/>
              </a:buClr>
              <a:buSzPts val="2000"/>
              <a:buFont typeface="Proxima Nova"/>
              <a:buChar char="•"/>
            </a:pPr>
            <a:r>
              <a:rPr b="0" i="0" lang="en" sz="2000" u="none" cap="none" strike="noStrike">
                <a:solidFill>
                  <a:srgbClr val="000000"/>
                </a:solidFill>
                <a:latin typeface="Proxima Nova"/>
                <a:ea typeface="Proxima Nova"/>
                <a:cs typeface="Proxima Nova"/>
                <a:sym typeface="Proxima Nova"/>
              </a:rPr>
              <a:t>Index scan on R.a: 	5207 I/Os</a:t>
            </a:r>
            <a:endParaRPr b="0" i="0" sz="2000" u="none" cap="none" strike="noStrike">
              <a:solidFill>
                <a:srgbClr val="000000"/>
              </a:solidFill>
              <a:latin typeface="Proxima Nova"/>
              <a:ea typeface="Proxima Nova"/>
              <a:cs typeface="Proxima Nova"/>
              <a:sym typeface="Proxima Nova"/>
            </a:endParaRPr>
          </a:p>
          <a:p>
            <a:pPr indent="-355600" lvl="0" marL="457200" marR="0" rtl="0" algn="l">
              <a:lnSpc>
                <a:spcPct val="115000"/>
              </a:lnSpc>
              <a:spcBef>
                <a:spcPts val="0"/>
              </a:spcBef>
              <a:spcAft>
                <a:spcPts val="0"/>
              </a:spcAft>
              <a:buClr>
                <a:srgbClr val="000000"/>
              </a:buClr>
              <a:buSzPts val="2000"/>
              <a:buFont typeface="Proxima Nova"/>
              <a:buChar char="•"/>
            </a:pPr>
            <a:r>
              <a:rPr b="1" i="0" lang="en" sz="2000" u="none" cap="none" strike="noStrike">
                <a:solidFill>
                  <a:srgbClr val="000000"/>
                </a:solidFill>
                <a:latin typeface="Proxima Nova"/>
                <a:ea typeface="Proxima Nova"/>
                <a:cs typeface="Proxima Nova"/>
                <a:sym typeface="Proxima Nova"/>
              </a:rPr>
              <a:t>Index scan on R.b:	1102 I/Os</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67"/>
          <p:cNvSpPr txBox="1"/>
          <p:nvPr>
            <p:ph idx="1" type="body"/>
          </p:nvPr>
        </p:nvSpPr>
        <p:spPr>
          <a:xfrm>
            <a:off x="261300" y="822250"/>
            <a:ext cx="8882700" cy="432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solidFill>
                  <a:srgbClr val="313131"/>
                </a:solidFill>
                <a:latin typeface="Proxima Nova"/>
                <a:ea typeface="Proxima Nova"/>
                <a:cs typeface="Proxima Nova"/>
                <a:sym typeface="Proxima Nova"/>
              </a:rPr>
              <a:t>With the tables:</a:t>
            </a:r>
            <a:endParaRPr sz="20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R: 1000 data pages, 10000 records</a:t>
            </a:r>
            <a:endParaRPr sz="20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S: 2000 data pages, 40000 records</a:t>
            </a:r>
            <a:endParaRPr sz="20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T: 3000 data pages, 30000 records</a:t>
            </a:r>
            <a:endParaRPr sz="2000">
              <a:solidFill>
                <a:srgbClr val="313131"/>
              </a:solidFill>
              <a:latin typeface="Proxima Nova"/>
              <a:ea typeface="Proxima Nova"/>
              <a:cs typeface="Proxima Nova"/>
              <a:sym typeface="Proxima Nova"/>
            </a:endParaRPr>
          </a:p>
          <a:p>
            <a:pPr indent="-355600" lvl="0" marL="457200" rtl="0" algn="l">
              <a:lnSpc>
                <a:spcPct val="115000"/>
              </a:lnSpc>
              <a:spcBef>
                <a:spcPts val="0"/>
              </a:spcBef>
              <a:spcAft>
                <a:spcPts val="0"/>
              </a:spcAft>
              <a:buClr>
                <a:srgbClr val="313131"/>
              </a:buClr>
              <a:buSzPts val="2000"/>
              <a:buFont typeface="Proxima Nova"/>
              <a:buAutoNum type="alphaLcPeriod"/>
            </a:pPr>
            <a:r>
              <a:rPr lang="en" sz="2000">
                <a:solidFill>
                  <a:srgbClr val="313131"/>
                </a:solidFill>
                <a:latin typeface="Proxima Nova"/>
                <a:ea typeface="Proxima Nova"/>
                <a:cs typeface="Proxima Nova"/>
                <a:sym typeface="Proxima Nova"/>
              </a:rPr>
              <a:t>R BNLJ S</a:t>
            </a:r>
            <a:endParaRPr sz="2000">
              <a:solidFill>
                <a:srgbClr val="313131"/>
              </a:solidFill>
              <a:latin typeface="Proxima Nova"/>
              <a:ea typeface="Proxima Nova"/>
              <a:cs typeface="Proxima Nova"/>
              <a:sym typeface="Proxima Nova"/>
            </a:endParaRPr>
          </a:p>
          <a:p>
            <a:pPr indent="-355600" lvl="1" marL="914400" rtl="0" algn="l">
              <a:lnSpc>
                <a:spcPct val="115000"/>
              </a:lnSpc>
              <a:spcBef>
                <a:spcPts val="1000"/>
              </a:spcBef>
              <a:spcAft>
                <a:spcPts val="0"/>
              </a:spcAft>
              <a:buClr>
                <a:srgbClr val="313131"/>
              </a:buClr>
              <a:buSzPts val="2000"/>
              <a:buFont typeface="Proxima Nova"/>
              <a:buAutoNum type="romanLcPeriod"/>
            </a:pPr>
            <a:r>
              <a:rPr lang="en" sz="2000">
                <a:solidFill>
                  <a:srgbClr val="313131"/>
                </a:solidFill>
                <a:latin typeface="Proxima Nova"/>
                <a:ea typeface="Proxima Nova"/>
                <a:cs typeface="Proxima Nova"/>
                <a:sym typeface="Proxima Nova"/>
              </a:rPr>
              <a:t>Which single table access plans for R and S will minimize the cost of this join?</a:t>
            </a:r>
            <a:endParaRPr sz="2000">
              <a:solidFill>
                <a:srgbClr val="313131"/>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t/>
            </a:r>
            <a:endParaRPr sz="2000">
              <a:solidFill>
                <a:srgbClr val="FF0000"/>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t/>
            </a:r>
            <a:endParaRPr sz="2000">
              <a:solidFill>
                <a:srgbClr val="313131"/>
              </a:solidFill>
              <a:latin typeface="Proxima Nova"/>
              <a:ea typeface="Proxima Nova"/>
              <a:cs typeface="Proxima Nova"/>
              <a:sym typeface="Proxima Nova"/>
            </a:endParaRPr>
          </a:p>
          <a:p>
            <a:pPr indent="0" lvl="0" marL="0" rtl="0" algn="l">
              <a:lnSpc>
                <a:spcPct val="100000"/>
              </a:lnSpc>
              <a:spcBef>
                <a:spcPts val="1000"/>
              </a:spcBef>
              <a:spcAft>
                <a:spcPts val="0"/>
              </a:spcAft>
              <a:buSzPts val="3200"/>
              <a:buNone/>
            </a:pPr>
            <a:r>
              <a:t/>
            </a:r>
            <a:endParaRPr sz="2000">
              <a:latin typeface="Proxima Nova"/>
              <a:ea typeface="Proxima Nova"/>
              <a:cs typeface="Proxima Nova"/>
              <a:sym typeface="Proxima Nova"/>
            </a:endParaRPr>
          </a:p>
        </p:txBody>
      </p:sp>
      <p:sp>
        <p:nvSpPr>
          <p:cNvPr id="811" name="Google Shape;811;p67"/>
          <p:cNvSpPr txBox="1"/>
          <p:nvPr/>
        </p:nvSpPr>
        <p:spPr>
          <a:xfrm>
            <a:off x="311700" y="1507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Query Optimization - Worksheet</a:t>
            </a:r>
            <a:endParaRPr b="0" i="0" sz="3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68"/>
          <p:cNvSpPr txBox="1"/>
          <p:nvPr>
            <p:ph idx="1" type="body"/>
          </p:nvPr>
        </p:nvSpPr>
        <p:spPr>
          <a:xfrm>
            <a:off x="261300" y="822250"/>
            <a:ext cx="8882700" cy="432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solidFill>
                  <a:srgbClr val="313131"/>
                </a:solidFill>
                <a:latin typeface="Proxima Nova"/>
                <a:ea typeface="Proxima Nova"/>
                <a:cs typeface="Proxima Nova"/>
                <a:sym typeface="Proxima Nova"/>
              </a:rPr>
              <a:t>With the tables:</a:t>
            </a:r>
            <a:endParaRPr sz="20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R: 1000 data pages, 10000 records</a:t>
            </a:r>
            <a:endParaRPr sz="20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S: 2000 data pages, 40000 records</a:t>
            </a:r>
            <a:endParaRPr sz="20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T: 3000 data pages, 30000 records</a:t>
            </a:r>
            <a:endParaRPr sz="2000">
              <a:solidFill>
                <a:srgbClr val="313131"/>
              </a:solidFill>
              <a:latin typeface="Proxima Nova"/>
              <a:ea typeface="Proxima Nova"/>
              <a:cs typeface="Proxima Nova"/>
              <a:sym typeface="Proxima Nova"/>
            </a:endParaRPr>
          </a:p>
          <a:p>
            <a:pPr indent="-355600" lvl="0" marL="457200" rtl="0" algn="l">
              <a:lnSpc>
                <a:spcPct val="115000"/>
              </a:lnSpc>
              <a:spcBef>
                <a:spcPts val="0"/>
              </a:spcBef>
              <a:spcAft>
                <a:spcPts val="0"/>
              </a:spcAft>
              <a:buClr>
                <a:srgbClr val="313131"/>
              </a:buClr>
              <a:buSzPts val="2000"/>
              <a:buFont typeface="Proxima Nova"/>
              <a:buAutoNum type="alphaLcPeriod"/>
            </a:pPr>
            <a:r>
              <a:rPr lang="en" sz="2000">
                <a:solidFill>
                  <a:srgbClr val="313131"/>
                </a:solidFill>
                <a:latin typeface="Proxima Nova"/>
                <a:ea typeface="Proxima Nova"/>
                <a:cs typeface="Proxima Nova"/>
                <a:sym typeface="Proxima Nova"/>
              </a:rPr>
              <a:t>R BNLJ S</a:t>
            </a:r>
            <a:endParaRPr sz="2000">
              <a:solidFill>
                <a:srgbClr val="313131"/>
              </a:solidFill>
              <a:latin typeface="Proxima Nova"/>
              <a:ea typeface="Proxima Nova"/>
              <a:cs typeface="Proxima Nova"/>
              <a:sym typeface="Proxima Nova"/>
            </a:endParaRPr>
          </a:p>
          <a:p>
            <a:pPr indent="-355600" lvl="1" marL="914400" rtl="0" algn="l">
              <a:lnSpc>
                <a:spcPct val="115000"/>
              </a:lnSpc>
              <a:spcBef>
                <a:spcPts val="1000"/>
              </a:spcBef>
              <a:spcAft>
                <a:spcPts val="0"/>
              </a:spcAft>
              <a:buClr>
                <a:srgbClr val="313131"/>
              </a:buClr>
              <a:buSzPts val="2000"/>
              <a:buFont typeface="Proxima Nova"/>
              <a:buAutoNum type="romanLcPeriod"/>
            </a:pPr>
            <a:r>
              <a:rPr lang="en" sz="2000">
                <a:solidFill>
                  <a:srgbClr val="313131"/>
                </a:solidFill>
                <a:latin typeface="Proxima Nova"/>
                <a:ea typeface="Proxima Nova"/>
                <a:cs typeface="Proxima Nova"/>
                <a:sym typeface="Proxima Nova"/>
              </a:rPr>
              <a:t>Which single table access plans for R and S will minimize the cost of this join?</a:t>
            </a:r>
            <a:endParaRPr sz="2000">
              <a:solidFill>
                <a:srgbClr val="313131"/>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rPr lang="en" sz="2000">
                <a:solidFill>
                  <a:srgbClr val="FF0000"/>
                </a:solidFill>
                <a:latin typeface="Proxima Nova"/>
                <a:ea typeface="Proxima Nova"/>
                <a:cs typeface="Proxima Nova"/>
                <a:sym typeface="Proxima Nova"/>
              </a:rPr>
              <a:t>Since this is a (block) nested loop join, the order of the tuples does not reduce the I/O cost. Therefore, the cheapest single table access plans will be chosen. This means a full scan will be used for both R and S, since those are the best overall plans that advanced from the last stage.</a:t>
            </a:r>
            <a:endParaRPr sz="2000">
              <a:solidFill>
                <a:srgbClr val="FF0000"/>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t/>
            </a:r>
            <a:endParaRPr sz="2000">
              <a:solidFill>
                <a:srgbClr val="313131"/>
              </a:solidFill>
              <a:latin typeface="Proxima Nova"/>
              <a:ea typeface="Proxima Nova"/>
              <a:cs typeface="Proxima Nova"/>
              <a:sym typeface="Proxima Nova"/>
            </a:endParaRPr>
          </a:p>
          <a:p>
            <a:pPr indent="0" lvl="0" marL="0" rtl="0" algn="l">
              <a:lnSpc>
                <a:spcPct val="100000"/>
              </a:lnSpc>
              <a:spcBef>
                <a:spcPts val="1000"/>
              </a:spcBef>
              <a:spcAft>
                <a:spcPts val="0"/>
              </a:spcAft>
              <a:buSzPts val="3200"/>
              <a:buNone/>
            </a:pPr>
            <a:r>
              <a:t/>
            </a:r>
            <a:endParaRPr sz="2000">
              <a:latin typeface="Proxima Nova"/>
              <a:ea typeface="Proxima Nova"/>
              <a:cs typeface="Proxima Nova"/>
              <a:sym typeface="Proxima Nova"/>
            </a:endParaRPr>
          </a:p>
        </p:txBody>
      </p:sp>
      <p:sp>
        <p:nvSpPr>
          <p:cNvPr id="817" name="Google Shape;817;p68"/>
          <p:cNvSpPr txBox="1"/>
          <p:nvPr/>
        </p:nvSpPr>
        <p:spPr>
          <a:xfrm>
            <a:off x="311700" y="1507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Query Optimization - Worksheet</a:t>
            </a:r>
            <a:endParaRPr b="0" i="0" sz="3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69"/>
          <p:cNvSpPr txBox="1"/>
          <p:nvPr>
            <p:ph idx="1" type="body"/>
          </p:nvPr>
        </p:nvSpPr>
        <p:spPr>
          <a:xfrm>
            <a:off x="311700" y="826800"/>
            <a:ext cx="8832300" cy="431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solidFill>
                  <a:srgbClr val="313131"/>
                </a:solidFill>
                <a:latin typeface="Proxima Nova"/>
                <a:ea typeface="Proxima Nova"/>
                <a:cs typeface="Proxima Nova"/>
                <a:sym typeface="Proxima Nova"/>
              </a:rPr>
              <a:t>With the tables:</a:t>
            </a:r>
            <a:endParaRPr sz="20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R: 1000 data pages, 10000 records</a:t>
            </a:r>
            <a:endParaRPr sz="20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S: 2000 data pages, 40000 records</a:t>
            </a:r>
            <a:endParaRPr sz="20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T: 3000 data pages, 30000 records</a:t>
            </a:r>
            <a:endParaRPr sz="2000">
              <a:solidFill>
                <a:srgbClr val="313131"/>
              </a:solidFill>
              <a:latin typeface="Proxima Nova"/>
              <a:ea typeface="Proxima Nova"/>
              <a:cs typeface="Proxima Nova"/>
              <a:sym typeface="Proxima Nova"/>
            </a:endParaRPr>
          </a:p>
          <a:p>
            <a:pPr indent="-355600" lvl="0" marL="457200" rtl="0" algn="l">
              <a:lnSpc>
                <a:spcPct val="115000"/>
              </a:lnSpc>
              <a:spcBef>
                <a:spcPts val="0"/>
              </a:spcBef>
              <a:spcAft>
                <a:spcPts val="0"/>
              </a:spcAft>
              <a:buClr>
                <a:srgbClr val="313131"/>
              </a:buClr>
              <a:buSzPts val="2000"/>
              <a:buFont typeface="Proxima Nova"/>
              <a:buAutoNum type="alphaLcPeriod"/>
            </a:pPr>
            <a:r>
              <a:rPr lang="en" sz="2000">
                <a:solidFill>
                  <a:srgbClr val="313131"/>
                </a:solidFill>
                <a:latin typeface="Proxima Nova"/>
                <a:ea typeface="Proxima Nova"/>
                <a:cs typeface="Proxima Nova"/>
                <a:sym typeface="Proxima Nova"/>
              </a:rPr>
              <a:t>R BNLJ S</a:t>
            </a:r>
            <a:endParaRPr sz="2000">
              <a:solidFill>
                <a:srgbClr val="313131"/>
              </a:solidFill>
              <a:latin typeface="Proxima Nova"/>
              <a:ea typeface="Proxima Nova"/>
              <a:cs typeface="Proxima Nova"/>
              <a:sym typeface="Proxima Nova"/>
            </a:endParaRPr>
          </a:p>
          <a:p>
            <a:pPr indent="-355600" lvl="1" marL="914400" rtl="0" algn="l">
              <a:lnSpc>
                <a:spcPct val="115000"/>
              </a:lnSpc>
              <a:spcBef>
                <a:spcPts val="1000"/>
              </a:spcBef>
              <a:spcAft>
                <a:spcPts val="0"/>
              </a:spcAft>
              <a:buClr>
                <a:srgbClr val="313131"/>
              </a:buClr>
              <a:buSzPts val="2000"/>
              <a:buFont typeface="Proxima Nova"/>
              <a:buAutoNum type="romanLcPeriod" startAt="2"/>
            </a:pPr>
            <a:r>
              <a:rPr lang="en" sz="2000">
                <a:solidFill>
                  <a:srgbClr val="313131"/>
                </a:solidFill>
                <a:latin typeface="Proxima Nova"/>
                <a:ea typeface="Proxima Nova"/>
                <a:cs typeface="Proxima Nova"/>
                <a:sym typeface="Proxima Nova"/>
              </a:rPr>
              <a:t>What is the I/O cost for R join S? Assume we have 52 buffer pages.</a:t>
            </a:r>
            <a:endParaRPr sz="2000">
              <a:solidFill>
                <a:srgbClr val="FF0000"/>
              </a:solidFill>
              <a:latin typeface="Proxima Nova"/>
              <a:ea typeface="Proxima Nova"/>
              <a:cs typeface="Proxima Nova"/>
              <a:sym typeface="Proxima Nova"/>
            </a:endParaRPr>
          </a:p>
          <a:p>
            <a:pPr indent="0" lvl="0" marL="0" rtl="0" algn="l">
              <a:lnSpc>
                <a:spcPct val="115000"/>
              </a:lnSpc>
              <a:spcBef>
                <a:spcPts val="1600"/>
              </a:spcBef>
              <a:spcAft>
                <a:spcPts val="0"/>
              </a:spcAft>
              <a:buSzPts val="3200"/>
              <a:buNone/>
            </a:pPr>
            <a:r>
              <a:t/>
            </a:r>
            <a:endParaRPr sz="2000">
              <a:solidFill>
                <a:srgbClr val="313131"/>
              </a:solidFill>
              <a:latin typeface="Proxima Nova"/>
              <a:ea typeface="Proxima Nova"/>
              <a:cs typeface="Proxima Nova"/>
              <a:sym typeface="Proxima Nova"/>
            </a:endParaRPr>
          </a:p>
          <a:p>
            <a:pPr indent="0" lvl="0" marL="0" rtl="0" algn="l">
              <a:lnSpc>
                <a:spcPct val="100000"/>
              </a:lnSpc>
              <a:spcBef>
                <a:spcPts val="1000"/>
              </a:spcBef>
              <a:spcAft>
                <a:spcPts val="0"/>
              </a:spcAft>
              <a:buSzPts val="3200"/>
              <a:buNone/>
            </a:pPr>
            <a:r>
              <a:t/>
            </a:r>
            <a:endParaRPr sz="2000">
              <a:latin typeface="Proxima Nova"/>
              <a:ea typeface="Proxima Nova"/>
              <a:cs typeface="Proxima Nova"/>
              <a:sym typeface="Proxima Nova"/>
            </a:endParaRPr>
          </a:p>
        </p:txBody>
      </p:sp>
      <p:sp>
        <p:nvSpPr>
          <p:cNvPr id="823" name="Google Shape;823;p69"/>
          <p:cNvSpPr txBox="1"/>
          <p:nvPr/>
        </p:nvSpPr>
        <p:spPr>
          <a:xfrm>
            <a:off x="311700" y="1507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Query Optimization - Worksheet</a:t>
            </a:r>
            <a:endParaRPr b="0" i="0" sz="3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70"/>
          <p:cNvSpPr txBox="1"/>
          <p:nvPr>
            <p:ph idx="1" type="body"/>
          </p:nvPr>
        </p:nvSpPr>
        <p:spPr>
          <a:xfrm>
            <a:off x="259575" y="797975"/>
            <a:ext cx="8884500" cy="434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solidFill>
                  <a:srgbClr val="313131"/>
                </a:solidFill>
                <a:latin typeface="Proxima Nova"/>
                <a:ea typeface="Proxima Nova"/>
                <a:cs typeface="Proxima Nova"/>
                <a:sym typeface="Proxima Nova"/>
              </a:rPr>
              <a:t>With the tables:</a:t>
            </a:r>
            <a:endParaRPr sz="20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R: 1000 data pages, 10000 records</a:t>
            </a:r>
            <a:endParaRPr sz="20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S: 2000 data pages, 40000 records</a:t>
            </a:r>
            <a:endParaRPr sz="20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T: 3000 data pages, 30000 records</a:t>
            </a:r>
            <a:endParaRPr sz="2000">
              <a:solidFill>
                <a:srgbClr val="313131"/>
              </a:solidFill>
              <a:latin typeface="Proxima Nova"/>
              <a:ea typeface="Proxima Nova"/>
              <a:cs typeface="Proxima Nova"/>
              <a:sym typeface="Proxima Nova"/>
            </a:endParaRPr>
          </a:p>
          <a:p>
            <a:pPr indent="-355600" lvl="0" marL="457200" rtl="0" algn="l">
              <a:lnSpc>
                <a:spcPct val="115000"/>
              </a:lnSpc>
              <a:spcBef>
                <a:spcPts val="0"/>
              </a:spcBef>
              <a:spcAft>
                <a:spcPts val="0"/>
              </a:spcAft>
              <a:buClr>
                <a:srgbClr val="313131"/>
              </a:buClr>
              <a:buSzPts val="2000"/>
              <a:buFont typeface="Proxima Nova"/>
              <a:buAutoNum type="alphaLcPeriod"/>
            </a:pPr>
            <a:r>
              <a:rPr lang="en" sz="2000">
                <a:solidFill>
                  <a:srgbClr val="313131"/>
                </a:solidFill>
                <a:latin typeface="Proxima Nova"/>
                <a:ea typeface="Proxima Nova"/>
                <a:cs typeface="Proxima Nova"/>
                <a:sym typeface="Proxima Nova"/>
              </a:rPr>
              <a:t>R BNLJ S</a:t>
            </a:r>
            <a:endParaRPr sz="2000">
              <a:solidFill>
                <a:srgbClr val="313131"/>
              </a:solidFill>
              <a:latin typeface="Proxima Nova"/>
              <a:ea typeface="Proxima Nova"/>
              <a:cs typeface="Proxima Nova"/>
              <a:sym typeface="Proxima Nova"/>
            </a:endParaRPr>
          </a:p>
          <a:p>
            <a:pPr indent="-355600" lvl="1" marL="914400" rtl="0" algn="l">
              <a:lnSpc>
                <a:spcPct val="115000"/>
              </a:lnSpc>
              <a:spcBef>
                <a:spcPts val="1000"/>
              </a:spcBef>
              <a:spcAft>
                <a:spcPts val="0"/>
              </a:spcAft>
              <a:buClr>
                <a:srgbClr val="313131"/>
              </a:buClr>
              <a:buSzPts val="2000"/>
              <a:buFont typeface="Proxima Nova"/>
              <a:buAutoNum type="romanLcPeriod" startAt="2"/>
            </a:pPr>
            <a:r>
              <a:rPr lang="en" sz="2000">
                <a:solidFill>
                  <a:srgbClr val="313131"/>
                </a:solidFill>
                <a:latin typeface="Proxima Nova"/>
                <a:ea typeface="Proxima Nova"/>
                <a:cs typeface="Proxima Nova"/>
                <a:sym typeface="Proxima Nova"/>
              </a:rPr>
              <a:t>What is the I/O cost for R join S? Assume we have 52 buffer pages.</a:t>
            </a:r>
            <a:endParaRPr sz="2000">
              <a:solidFill>
                <a:srgbClr val="313131"/>
              </a:solidFill>
              <a:latin typeface="Proxima Nova"/>
              <a:ea typeface="Proxima Nova"/>
              <a:cs typeface="Proxima Nova"/>
              <a:sym typeface="Proxima Nova"/>
            </a:endParaRPr>
          </a:p>
          <a:p>
            <a:pPr indent="0" lvl="0" marL="0" rtl="0" algn="l">
              <a:lnSpc>
                <a:spcPct val="115000"/>
              </a:lnSpc>
              <a:spcBef>
                <a:spcPts val="1600"/>
              </a:spcBef>
              <a:spcAft>
                <a:spcPts val="0"/>
              </a:spcAft>
              <a:buSzPts val="3200"/>
              <a:buNone/>
            </a:pPr>
            <a:r>
              <a:rPr lang="en" sz="2000">
                <a:solidFill>
                  <a:srgbClr val="FF0000"/>
                </a:solidFill>
                <a:latin typeface="Proxima Nova"/>
                <a:ea typeface="Proxima Nova"/>
                <a:cs typeface="Proxima Nova"/>
                <a:sym typeface="Proxima Nova"/>
              </a:rPr>
              <a:t>[R] + ceil([R (after selection)] / B-2) * [S]  = 1000 + ceil(500 / 50) * 2000 = </a:t>
            </a:r>
            <a:r>
              <a:rPr b="1" lang="en" sz="2000">
                <a:solidFill>
                  <a:srgbClr val="FF0000"/>
                </a:solidFill>
                <a:latin typeface="Proxima Nova"/>
                <a:ea typeface="Proxima Nova"/>
                <a:cs typeface="Proxima Nova"/>
                <a:sym typeface="Proxima Nova"/>
              </a:rPr>
              <a:t>21,000 </a:t>
            </a:r>
            <a:r>
              <a:rPr lang="en" sz="2000">
                <a:solidFill>
                  <a:srgbClr val="FF0000"/>
                </a:solidFill>
                <a:latin typeface="Proxima Nova"/>
                <a:ea typeface="Proxima Nova"/>
                <a:cs typeface="Proxima Nova"/>
                <a:sym typeface="Proxima Nova"/>
              </a:rPr>
              <a:t>We have an initial cost of 1000 I/Os to do a full scan on R, but since we push down the selection on R.a, only 500 pages of R will be passed along to the BNLJ operator. This means that the rest of the join will cost (500/50)(2000), since we scan all of S for each chunk from R of size 500/50 = 10.</a:t>
            </a:r>
            <a:endParaRPr sz="2000">
              <a:solidFill>
                <a:srgbClr val="FF0000"/>
              </a:solidFill>
              <a:latin typeface="Proxima Nova"/>
              <a:ea typeface="Proxima Nova"/>
              <a:cs typeface="Proxima Nova"/>
              <a:sym typeface="Proxima Nova"/>
            </a:endParaRPr>
          </a:p>
          <a:p>
            <a:pPr indent="0" lvl="0" marL="0" rtl="0" algn="l">
              <a:lnSpc>
                <a:spcPct val="115000"/>
              </a:lnSpc>
              <a:spcBef>
                <a:spcPts val="1600"/>
              </a:spcBef>
              <a:spcAft>
                <a:spcPts val="0"/>
              </a:spcAft>
              <a:buSzPts val="3200"/>
              <a:buNone/>
            </a:pPr>
            <a:r>
              <a:t/>
            </a:r>
            <a:endParaRPr sz="2000">
              <a:solidFill>
                <a:srgbClr val="313131"/>
              </a:solidFill>
              <a:latin typeface="Proxima Nova"/>
              <a:ea typeface="Proxima Nova"/>
              <a:cs typeface="Proxima Nova"/>
              <a:sym typeface="Proxima Nova"/>
            </a:endParaRPr>
          </a:p>
          <a:p>
            <a:pPr indent="0" lvl="0" marL="0" rtl="0" algn="l">
              <a:lnSpc>
                <a:spcPct val="100000"/>
              </a:lnSpc>
              <a:spcBef>
                <a:spcPts val="1000"/>
              </a:spcBef>
              <a:spcAft>
                <a:spcPts val="0"/>
              </a:spcAft>
              <a:buSzPts val="3200"/>
              <a:buNone/>
            </a:pPr>
            <a:r>
              <a:t/>
            </a:r>
            <a:endParaRPr sz="2000">
              <a:latin typeface="Proxima Nova"/>
              <a:ea typeface="Proxima Nova"/>
              <a:cs typeface="Proxima Nova"/>
              <a:sym typeface="Proxima Nova"/>
            </a:endParaRPr>
          </a:p>
        </p:txBody>
      </p:sp>
      <p:sp>
        <p:nvSpPr>
          <p:cNvPr id="829" name="Google Shape;829;p70"/>
          <p:cNvSpPr txBox="1"/>
          <p:nvPr/>
        </p:nvSpPr>
        <p:spPr>
          <a:xfrm>
            <a:off x="311700" y="1507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Query Optimization - Worksheet</a:t>
            </a:r>
            <a:endParaRPr b="0" i="0" sz="3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graphicFrame>
        <p:nvGraphicFramePr>
          <p:cNvPr id="231" name="Google Shape;231;p7"/>
          <p:cNvGraphicFramePr/>
          <p:nvPr/>
        </p:nvGraphicFramePr>
        <p:xfrm>
          <a:off x="816963" y="1253081"/>
          <a:ext cx="3000000" cy="3000000"/>
        </p:xfrm>
        <a:graphic>
          <a:graphicData uri="http://schemas.openxmlformats.org/drawingml/2006/table">
            <a:tbl>
              <a:tblPr>
                <a:noFill/>
                <a:tableStyleId>{73D3D3D7-8920-4C3C-AE1E-BC1EC0F9E8A3}</a:tableStyleId>
              </a:tblPr>
              <a:tblGrid>
                <a:gridCol w="1129525"/>
                <a:gridCol w="3727375"/>
                <a:gridCol w="2653175"/>
              </a:tblGrid>
              <a:tr h="28575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Predicate</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Selectivity</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Assumption</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r>
              <a:tr h="285750">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c &gt;= v</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(max(c) - v) / (max(c) - min(c))</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We know max(c) and min(c). </a:t>
                      </a:r>
                      <a:endParaRPr sz="1200" u="none" cap="none" strike="noStrike">
                        <a:solidFill>
                          <a:schemeClr val="dk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c is a float.</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c &gt;= v</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10</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We don’t know max(c) and min(c). </a:t>
                      </a:r>
                      <a:endParaRPr sz="1200" u="none" cap="none" strike="noStrike">
                        <a:solidFill>
                          <a:schemeClr val="dk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c is a float.</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 &lt;= v</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(v - min(c)) / (max(c) - min(c))</a:t>
                      </a:r>
                      <a:endParaRPr sz="1200" u="none" cap="none" strike="noStrike">
                        <a:solidFill>
                          <a:schemeClr val="dk1"/>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1200" u="none" cap="none" strike="noStrike">
                          <a:solidFill>
                            <a:schemeClr val="dk1"/>
                          </a:solidFill>
                        </a:rPr>
                        <a:t>We know max(c) and min(c). </a:t>
                      </a:r>
                      <a:endParaRPr sz="1200" u="none" cap="none" strike="noStrike">
                        <a:solidFill>
                          <a:schemeClr val="dk1"/>
                        </a:solidFill>
                      </a:endParaRPr>
                    </a:p>
                    <a:p>
                      <a:pPr indent="0" lvl="0" marL="0" marR="0" rtl="0" algn="l">
                        <a:lnSpc>
                          <a:spcPct val="100000"/>
                        </a:lnSpc>
                        <a:spcBef>
                          <a:spcPts val="0"/>
                        </a:spcBef>
                        <a:spcAft>
                          <a:spcPts val="0"/>
                        </a:spcAft>
                        <a:buClr>
                          <a:schemeClr val="dk1"/>
                        </a:buClr>
                        <a:buSzPts val="800"/>
                        <a:buFont typeface="Arial"/>
                        <a:buNone/>
                      </a:pPr>
                      <a:r>
                        <a:rPr lang="en" sz="1200" u="none" cap="none" strike="noStrike">
                          <a:solidFill>
                            <a:schemeClr val="dk1"/>
                          </a:solidFill>
                        </a:rPr>
                        <a:t>c is a float.</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 &lt;= v</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10</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We don’t know max(c) and min(c).</a:t>
                      </a:r>
                      <a:endParaRPr sz="1200" u="none" cap="none" strike="noStrike">
                        <a:solidFill>
                          <a:schemeClr val="dk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c is a float.</a:t>
                      </a:r>
                      <a:endParaRPr sz="1200" u="none" cap="none" strike="noStrike">
                        <a:solidFill>
                          <a:schemeClr val="dk1"/>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32" name="Google Shape;232;p7"/>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Inequalities on Floats</a:t>
            </a:r>
            <a:endParaRPr b="0" i="0" sz="3000" u="none" cap="none" strike="noStrike">
              <a:solidFill>
                <a:srgbClr val="000000"/>
              </a:solidFill>
              <a:latin typeface="Proxima Nova"/>
              <a:ea typeface="Proxima Nova"/>
              <a:cs typeface="Proxima Nova"/>
              <a:sym typeface="Proxima Nova"/>
            </a:endParaRPr>
          </a:p>
        </p:txBody>
      </p:sp>
      <p:sp>
        <p:nvSpPr>
          <p:cNvPr id="233" name="Google Shape;233;p7"/>
          <p:cNvSpPr txBox="1"/>
          <p:nvPr/>
        </p:nvSpPr>
        <p:spPr>
          <a:xfrm>
            <a:off x="524100" y="3903850"/>
            <a:ext cx="80958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NOTICE: We don’t add 1 to the denominator. floats are continuous, integers are discrete)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E.g. range [2.0, 4.0] = 2.0, 2.1, …, 3.9, 4.0 → 4.0 - 2.0 = 2.0</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71"/>
          <p:cNvSpPr txBox="1"/>
          <p:nvPr>
            <p:ph idx="1" type="body"/>
          </p:nvPr>
        </p:nvSpPr>
        <p:spPr>
          <a:xfrm>
            <a:off x="261300" y="822250"/>
            <a:ext cx="8882700" cy="432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solidFill>
                  <a:srgbClr val="313131"/>
                </a:solidFill>
                <a:latin typeface="Proxima Nova"/>
                <a:ea typeface="Proxima Nova"/>
                <a:cs typeface="Proxima Nova"/>
                <a:sym typeface="Proxima Nova"/>
              </a:rPr>
              <a:t>With the tables:</a:t>
            </a:r>
            <a:endParaRPr sz="20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R: 1000 data pages, 10000 records</a:t>
            </a:r>
            <a:endParaRPr sz="20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S: 2000 data pages, 40000 records</a:t>
            </a:r>
            <a:endParaRPr sz="20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T: 3000 data pages, 30000 records</a:t>
            </a:r>
            <a:endParaRPr sz="2000">
              <a:solidFill>
                <a:srgbClr val="313131"/>
              </a:solidFill>
              <a:latin typeface="Proxima Nova"/>
              <a:ea typeface="Proxima Nova"/>
              <a:cs typeface="Proxima Nova"/>
              <a:sym typeface="Proxima Nova"/>
            </a:endParaRPr>
          </a:p>
          <a:p>
            <a:pPr indent="-355600" lvl="0" marL="457200" rtl="0" algn="l">
              <a:lnSpc>
                <a:spcPct val="115000"/>
              </a:lnSpc>
              <a:spcBef>
                <a:spcPts val="0"/>
              </a:spcBef>
              <a:spcAft>
                <a:spcPts val="0"/>
              </a:spcAft>
              <a:buClr>
                <a:srgbClr val="313131"/>
              </a:buClr>
              <a:buSzPts val="2000"/>
              <a:buFont typeface="Proxima Nova"/>
              <a:buAutoNum type="alphaLcPeriod" startAt="2"/>
            </a:pPr>
            <a:r>
              <a:rPr lang="en" sz="2000">
                <a:solidFill>
                  <a:srgbClr val="313131"/>
                </a:solidFill>
                <a:latin typeface="Proxima Nova"/>
                <a:ea typeface="Proxima Nova"/>
                <a:cs typeface="Proxima Nova"/>
                <a:sym typeface="Proxima Nova"/>
              </a:rPr>
              <a:t>R SMJ S</a:t>
            </a:r>
            <a:endParaRPr sz="2000">
              <a:solidFill>
                <a:srgbClr val="313131"/>
              </a:solidFill>
              <a:latin typeface="Proxima Nova"/>
              <a:ea typeface="Proxima Nova"/>
              <a:cs typeface="Proxima Nova"/>
              <a:sym typeface="Proxima Nova"/>
            </a:endParaRPr>
          </a:p>
          <a:p>
            <a:pPr indent="-355600" lvl="1" marL="914400" rtl="0" algn="l">
              <a:lnSpc>
                <a:spcPct val="115000"/>
              </a:lnSpc>
              <a:spcBef>
                <a:spcPts val="0"/>
              </a:spcBef>
              <a:spcAft>
                <a:spcPts val="0"/>
              </a:spcAft>
              <a:buClr>
                <a:srgbClr val="313131"/>
              </a:buClr>
              <a:buSzPts val="2000"/>
              <a:buFont typeface="Proxima Nova"/>
              <a:buAutoNum type="romanLcPeriod"/>
            </a:pPr>
            <a:r>
              <a:rPr lang="en" sz="2000">
                <a:solidFill>
                  <a:srgbClr val="313131"/>
                </a:solidFill>
                <a:latin typeface="Proxima Nova"/>
                <a:ea typeface="Proxima Nova"/>
                <a:cs typeface="Proxima Nova"/>
                <a:sym typeface="Proxima Nova"/>
              </a:rPr>
              <a:t>Which single table access plans for R and S will minimize the cost of this join?</a:t>
            </a:r>
            <a:endParaRPr sz="2000">
              <a:solidFill>
                <a:srgbClr val="313131"/>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t/>
            </a:r>
            <a:endParaRPr sz="2000">
              <a:solidFill>
                <a:srgbClr val="FF0000"/>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t/>
            </a:r>
            <a:endParaRPr sz="2000">
              <a:solidFill>
                <a:srgbClr val="313131"/>
              </a:solidFill>
              <a:latin typeface="Proxima Nova"/>
              <a:ea typeface="Proxima Nova"/>
              <a:cs typeface="Proxima Nova"/>
              <a:sym typeface="Proxima Nova"/>
            </a:endParaRPr>
          </a:p>
          <a:p>
            <a:pPr indent="0" lvl="0" marL="0" rtl="0" algn="l">
              <a:lnSpc>
                <a:spcPct val="100000"/>
              </a:lnSpc>
              <a:spcBef>
                <a:spcPts val="1000"/>
              </a:spcBef>
              <a:spcAft>
                <a:spcPts val="0"/>
              </a:spcAft>
              <a:buSzPts val="3200"/>
              <a:buNone/>
            </a:pPr>
            <a:r>
              <a:t/>
            </a:r>
            <a:endParaRPr sz="2000">
              <a:latin typeface="Proxima Nova"/>
              <a:ea typeface="Proxima Nova"/>
              <a:cs typeface="Proxima Nova"/>
              <a:sym typeface="Proxima Nova"/>
            </a:endParaRPr>
          </a:p>
        </p:txBody>
      </p:sp>
      <p:sp>
        <p:nvSpPr>
          <p:cNvPr id="835" name="Google Shape;835;p71"/>
          <p:cNvSpPr txBox="1"/>
          <p:nvPr/>
        </p:nvSpPr>
        <p:spPr>
          <a:xfrm>
            <a:off x="311700" y="1507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Query Optimization - Worksheet</a:t>
            </a:r>
            <a:endParaRPr b="0" i="0" sz="3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72"/>
          <p:cNvSpPr txBox="1"/>
          <p:nvPr>
            <p:ph idx="1" type="body"/>
          </p:nvPr>
        </p:nvSpPr>
        <p:spPr>
          <a:xfrm>
            <a:off x="261300" y="822250"/>
            <a:ext cx="8882700" cy="432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solidFill>
                  <a:srgbClr val="313131"/>
                </a:solidFill>
                <a:latin typeface="Proxima Nova"/>
                <a:ea typeface="Proxima Nova"/>
                <a:cs typeface="Proxima Nova"/>
                <a:sym typeface="Proxima Nova"/>
              </a:rPr>
              <a:t>With the tables:</a:t>
            </a:r>
            <a:endParaRPr sz="20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R: 1000 data pages, 10000 records</a:t>
            </a:r>
            <a:endParaRPr sz="20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S: 2000 data pages, 40000 records</a:t>
            </a:r>
            <a:endParaRPr sz="20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T: 3000 data pages, 30000 records</a:t>
            </a:r>
            <a:endParaRPr sz="2000">
              <a:solidFill>
                <a:srgbClr val="313131"/>
              </a:solidFill>
              <a:latin typeface="Proxima Nova"/>
              <a:ea typeface="Proxima Nova"/>
              <a:cs typeface="Proxima Nova"/>
              <a:sym typeface="Proxima Nova"/>
            </a:endParaRPr>
          </a:p>
          <a:p>
            <a:pPr indent="-355600" lvl="0" marL="457200" rtl="0" algn="l">
              <a:lnSpc>
                <a:spcPct val="115000"/>
              </a:lnSpc>
              <a:spcBef>
                <a:spcPts val="0"/>
              </a:spcBef>
              <a:spcAft>
                <a:spcPts val="0"/>
              </a:spcAft>
              <a:buClr>
                <a:srgbClr val="313131"/>
              </a:buClr>
              <a:buSzPts val="2000"/>
              <a:buFont typeface="Proxima Nova"/>
              <a:buAutoNum type="alphaLcPeriod" startAt="2"/>
            </a:pPr>
            <a:r>
              <a:rPr lang="en" sz="2000">
                <a:solidFill>
                  <a:srgbClr val="313131"/>
                </a:solidFill>
                <a:latin typeface="Proxima Nova"/>
                <a:ea typeface="Proxima Nova"/>
                <a:cs typeface="Proxima Nova"/>
                <a:sym typeface="Proxima Nova"/>
              </a:rPr>
              <a:t>R SMJ S</a:t>
            </a:r>
            <a:endParaRPr sz="2000">
              <a:solidFill>
                <a:srgbClr val="313131"/>
              </a:solidFill>
              <a:latin typeface="Proxima Nova"/>
              <a:ea typeface="Proxima Nova"/>
              <a:cs typeface="Proxima Nova"/>
              <a:sym typeface="Proxima Nova"/>
            </a:endParaRPr>
          </a:p>
          <a:p>
            <a:pPr indent="-355600" lvl="1" marL="914400" rtl="0" algn="l">
              <a:lnSpc>
                <a:spcPct val="115000"/>
              </a:lnSpc>
              <a:spcBef>
                <a:spcPts val="0"/>
              </a:spcBef>
              <a:spcAft>
                <a:spcPts val="0"/>
              </a:spcAft>
              <a:buClr>
                <a:srgbClr val="313131"/>
              </a:buClr>
              <a:buSzPts val="2000"/>
              <a:buFont typeface="Proxima Nova"/>
              <a:buAutoNum type="romanLcPeriod"/>
            </a:pPr>
            <a:r>
              <a:rPr lang="en" sz="2000">
                <a:solidFill>
                  <a:srgbClr val="313131"/>
                </a:solidFill>
                <a:latin typeface="Proxima Nova"/>
                <a:ea typeface="Proxima Nova"/>
                <a:cs typeface="Proxima Nova"/>
                <a:sym typeface="Proxima Nova"/>
              </a:rPr>
              <a:t>Which single table access plans for R and S will minimize the cost of this join?</a:t>
            </a:r>
            <a:endParaRPr sz="2000">
              <a:solidFill>
                <a:srgbClr val="313131"/>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rPr lang="en" sz="2000">
                <a:solidFill>
                  <a:srgbClr val="FF0000"/>
                </a:solidFill>
                <a:latin typeface="Proxima Nova"/>
                <a:ea typeface="Proxima Nova"/>
                <a:cs typeface="Proxima Nova"/>
                <a:sym typeface="Proxima Nova"/>
              </a:rPr>
              <a:t>If the Sort Merge Join operator is passed the pages of R and S already sorted on the columns R.b and S.b respectively, then the sort part of SMJ can be avoided. Therefore, the query optimizer will perform index scans on R.b and S.b before performing the SMJ.</a:t>
            </a:r>
            <a:endParaRPr sz="2000">
              <a:solidFill>
                <a:srgbClr val="FF0000"/>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t/>
            </a:r>
            <a:endParaRPr sz="2000">
              <a:solidFill>
                <a:srgbClr val="FF0000"/>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t/>
            </a:r>
            <a:endParaRPr sz="2000">
              <a:solidFill>
                <a:srgbClr val="313131"/>
              </a:solidFill>
              <a:latin typeface="Proxima Nova"/>
              <a:ea typeface="Proxima Nova"/>
              <a:cs typeface="Proxima Nova"/>
              <a:sym typeface="Proxima Nova"/>
            </a:endParaRPr>
          </a:p>
          <a:p>
            <a:pPr indent="0" lvl="0" marL="0" rtl="0" algn="l">
              <a:lnSpc>
                <a:spcPct val="100000"/>
              </a:lnSpc>
              <a:spcBef>
                <a:spcPts val="1000"/>
              </a:spcBef>
              <a:spcAft>
                <a:spcPts val="0"/>
              </a:spcAft>
              <a:buSzPts val="3200"/>
              <a:buNone/>
            </a:pPr>
            <a:r>
              <a:t/>
            </a:r>
            <a:endParaRPr sz="2000">
              <a:latin typeface="Proxima Nova"/>
              <a:ea typeface="Proxima Nova"/>
              <a:cs typeface="Proxima Nova"/>
              <a:sym typeface="Proxima Nova"/>
            </a:endParaRPr>
          </a:p>
        </p:txBody>
      </p:sp>
      <p:sp>
        <p:nvSpPr>
          <p:cNvPr id="841" name="Google Shape;841;p72"/>
          <p:cNvSpPr txBox="1"/>
          <p:nvPr/>
        </p:nvSpPr>
        <p:spPr>
          <a:xfrm>
            <a:off x="311700" y="1507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Query Optimization - Worksheet</a:t>
            </a:r>
            <a:endParaRPr b="0" i="0" sz="3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73"/>
          <p:cNvSpPr txBox="1"/>
          <p:nvPr>
            <p:ph idx="1" type="body"/>
          </p:nvPr>
        </p:nvSpPr>
        <p:spPr>
          <a:xfrm>
            <a:off x="311700" y="826800"/>
            <a:ext cx="8832300" cy="431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solidFill>
                  <a:srgbClr val="313131"/>
                </a:solidFill>
                <a:latin typeface="Proxima Nova"/>
                <a:ea typeface="Proxima Nova"/>
                <a:cs typeface="Proxima Nova"/>
                <a:sym typeface="Proxima Nova"/>
              </a:rPr>
              <a:t>With the tables:</a:t>
            </a:r>
            <a:endParaRPr sz="20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R: 1000 data pages, 10000 records</a:t>
            </a:r>
            <a:endParaRPr sz="20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S: 2000 data pages, 40000 records</a:t>
            </a:r>
            <a:endParaRPr sz="20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T: 3000 data pages, 30000 records</a:t>
            </a:r>
            <a:endParaRPr sz="2000">
              <a:solidFill>
                <a:srgbClr val="313131"/>
              </a:solidFill>
              <a:latin typeface="Proxima Nova"/>
              <a:ea typeface="Proxima Nova"/>
              <a:cs typeface="Proxima Nova"/>
              <a:sym typeface="Proxima Nova"/>
            </a:endParaRPr>
          </a:p>
          <a:p>
            <a:pPr indent="-355600" lvl="0" marL="457200" rtl="0" algn="l">
              <a:lnSpc>
                <a:spcPct val="115000"/>
              </a:lnSpc>
              <a:spcBef>
                <a:spcPts val="0"/>
              </a:spcBef>
              <a:spcAft>
                <a:spcPts val="0"/>
              </a:spcAft>
              <a:buClr>
                <a:srgbClr val="313131"/>
              </a:buClr>
              <a:buSzPts val="2000"/>
              <a:buFont typeface="Proxima Nova"/>
              <a:buAutoNum type="alphaLcPeriod" startAt="2"/>
            </a:pPr>
            <a:r>
              <a:rPr lang="en" sz="2000">
                <a:solidFill>
                  <a:srgbClr val="313131"/>
                </a:solidFill>
                <a:latin typeface="Proxima Nova"/>
                <a:ea typeface="Proxima Nova"/>
                <a:cs typeface="Proxima Nova"/>
                <a:sym typeface="Proxima Nova"/>
              </a:rPr>
              <a:t>R SMJ S</a:t>
            </a:r>
            <a:endParaRPr sz="2000">
              <a:solidFill>
                <a:srgbClr val="313131"/>
              </a:solidFill>
              <a:latin typeface="Proxima Nova"/>
              <a:ea typeface="Proxima Nova"/>
              <a:cs typeface="Proxima Nova"/>
              <a:sym typeface="Proxima Nova"/>
            </a:endParaRPr>
          </a:p>
          <a:p>
            <a:pPr indent="-355600" lvl="1" marL="914400" rtl="0" algn="l">
              <a:lnSpc>
                <a:spcPct val="115000"/>
              </a:lnSpc>
              <a:spcBef>
                <a:spcPts val="1000"/>
              </a:spcBef>
              <a:spcAft>
                <a:spcPts val="0"/>
              </a:spcAft>
              <a:buClr>
                <a:srgbClr val="313131"/>
              </a:buClr>
              <a:buSzPts val="2000"/>
              <a:buFont typeface="Proxima Nova"/>
              <a:buAutoNum type="romanLcPeriod" startAt="2"/>
            </a:pPr>
            <a:r>
              <a:rPr lang="en" sz="2000">
                <a:solidFill>
                  <a:srgbClr val="313131"/>
                </a:solidFill>
                <a:latin typeface="Proxima Nova"/>
                <a:ea typeface="Proxima Nova"/>
                <a:cs typeface="Proxima Nova"/>
                <a:sym typeface="Proxima Nova"/>
              </a:rPr>
              <a:t>What is the I/O cost for R join S? Assume we have 52 buffer pages.</a:t>
            </a:r>
            <a:endParaRPr sz="2000">
              <a:solidFill>
                <a:srgbClr val="FF0000"/>
              </a:solidFill>
              <a:latin typeface="Proxima Nova"/>
              <a:ea typeface="Proxima Nova"/>
              <a:cs typeface="Proxima Nova"/>
              <a:sym typeface="Proxima Nova"/>
            </a:endParaRPr>
          </a:p>
          <a:p>
            <a:pPr indent="0" lvl="0" marL="0" rtl="0" algn="l">
              <a:lnSpc>
                <a:spcPct val="115000"/>
              </a:lnSpc>
              <a:spcBef>
                <a:spcPts val="1600"/>
              </a:spcBef>
              <a:spcAft>
                <a:spcPts val="0"/>
              </a:spcAft>
              <a:buSzPts val="3200"/>
              <a:buNone/>
            </a:pPr>
            <a:r>
              <a:t/>
            </a:r>
            <a:endParaRPr sz="2000">
              <a:solidFill>
                <a:srgbClr val="313131"/>
              </a:solidFill>
              <a:latin typeface="Proxima Nova"/>
              <a:ea typeface="Proxima Nova"/>
              <a:cs typeface="Proxima Nova"/>
              <a:sym typeface="Proxima Nova"/>
            </a:endParaRPr>
          </a:p>
          <a:p>
            <a:pPr indent="0" lvl="0" marL="0" rtl="0" algn="l">
              <a:lnSpc>
                <a:spcPct val="100000"/>
              </a:lnSpc>
              <a:spcBef>
                <a:spcPts val="1000"/>
              </a:spcBef>
              <a:spcAft>
                <a:spcPts val="0"/>
              </a:spcAft>
              <a:buSzPts val="3200"/>
              <a:buNone/>
            </a:pPr>
            <a:r>
              <a:t/>
            </a:r>
            <a:endParaRPr sz="2000">
              <a:latin typeface="Proxima Nova"/>
              <a:ea typeface="Proxima Nova"/>
              <a:cs typeface="Proxima Nova"/>
              <a:sym typeface="Proxima Nova"/>
            </a:endParaRPr>
          </a:p>
        </p:txBody>
      </p:sp>
      <p:sp>
        <p:nvSpPr>
          <p:cNvPr id="847" name="Google Shape;847;p73"/>
          <p:cNvSpPr txBox="1"/>
          <p:nvPr/>
        </p:nvSpPr>
        <p:spPr>
          <a:xfrm>
            <a:off x="311700" y="1507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Query Optimization - Worksheet</a:t>
            </a:r>
            <a:endParaRPr b="0" i="0" sz="3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74"/>
          <p:cNvSpPr txBox="1"/>
          <p:nvPr>
            <p:ph idx="1" type="body"/>
          </p:nvPr>
        </p:nvSpPr>
        <p:spPr>
          <a:xfrm>
            <a:off x="259575" y="797975"/>
            <a:ext cx="8884500" cy="434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solidFill>
                  <a:srgbClr val="313131"/>
                </a:solidFill>
                <a:latin typeface="Proxima Nova"/>
                <a:ea typeface="Proxima Nova"/>
                <a:cs typeface="Proxima Nova"/>
                <a:sym typeface="Proxima Nova"/>
              </a:rPr>
              <a:t>With the tables:</a:t>
            </a:r>
            <a:endParaRPr sz="20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R: 1000 data pages, 10000 records</a:t>
            </a:r>
            <a:endParaRPr sz="20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S: 2000 data pages, 40000 records</a:t>
            </a:r>
            <a:endParaRPr sz="2000">
              <a:solidFill>
                <a:srgbClr val="313131"/>
              </a:solidFill>
              <a:latin typeface="Proxima Nova"/>
              <a:ea typeface="Proxima Nova"/>
              <a:cs typeface="Proxima Nova"/>
              <a:sym typeface="Proxima Nova"/>
            </a:endParaRPr>
          </a:p>
          <a:p>
            <a:pPr indent="0" lvl="0" marL="45720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T: 3000 data pages, 30000 records</a:t>
            </a:r>
            <a:endParaRPr sz="2000">
              <a:solidFill>
                <a:srgbClr val="313131"/>
              </a:solidFill>
              <a:latin typeface="Proxima Nova"/>
              <a:ea typeface="Proxima Nova"/>
              <a:cs typeface="Proxima Nova"/>
              <a:sym typeface="Proxima Nova"/>
            </a:endParaRPr>
          </a:p>
          <a:p>
            <a:pPr indent="-355600" lvl="0" marL="457200" rtl="0" algn="l">
              <a:lnSpc>
                <a:spcPct val="115000"/>
              </a:lnSpc>
              <a:spcBef>
                <a:spcPts val="0"/>
              </a:spcBef>
              <a:spcAft>
                <a:spcPts val="0"/>
              </a:spcAft>
              <a:buClr>
                <a:srgbClr val="313131"/>
              </a:buClr>
              <a:buSzPts val="2000"/>
              <a:buFont typeface="Proxima Nova"/>
              <a:buAutoNum type="alphaLcPeriod" startAt="2"/>
            </a:pPr>
            <a:r>
              <a:rPr lang="en" sz="2000">
                <a:solidFill>
                  <a:srgbClr val="313131"/>
                </a:solidFill>
                <a:latin typeface="Proxima Nova"/>
                <a:ea typeface="Proxima Nova"/>
                <a:cs typeface="Proxima Nova"/>
                <a:sym typeface="Proxima Nova"/>
              </a:rPr>
              <a:t>R SMJ S</a:t>
            </a:r>
            <a:endParaRPr sz="2000">
              <a:solidFill>
                <a:srgbClr val="313131"/>
              </a:solidFill>
              <a:latin typeface="Proxima Nova"/>
              <a:ea typeface="Proxima Nova"/>
              <a:cs typeface="Proxima Nova"/>
              <a:sym typeface="Proxima Nova"/>
            </a:endParaRPr>
          </a:p>
          <a:p>
            <a:pPr indent="-355600" lvl="1" marL="914400" rtl="0" algn="l">
              <a:lnSpc>
                <a:spcPct val="115000"/>
              </a:lnSpc>
              <a:spcBef>
                <a:spcPts val="1000"/>
              </a:spcBef>
              <a:spcAft>
                <a:spcPts val="0"/>
              </a:spcAft>
              <a:buClr>
                <a:srgbClr val="313131"/>
              </a:buClr>
              <a:buSzPts val="2000"/>
              <a:buFont typeface="Proxima Nova"/>
              <a:buAutoNum type="romanLcPeriod" startAt="2"/>
            </a:pPr>
            <a:r>
              <a:rPr lang="en" sz="2000">
                <a:solidFill>
                  <a:srgbClr val="313131"/>
                </a:solidFill>
                <a:latin typeface="Proxima Nova"/>
                <a:ea typeface="Proxima Nova"/>
                <a:cs typeface="Proxima Nova"/>
                <a:sym typeface="Proxima Nova"/>
              </a:rPr>
              <a:t>What is the I/O cost for R join S? Assume we have 52 buffer pages.</a:t>
            </a:r>
            <a:endParaRPr sz="2000">
              <a:solidFill>
                <a:srgbClr val="313131"/>
              </a:solidFill>
              <a:latin typeface="Proxima Nova"/>
              <a:ea typeface="Proxima Nova"/>
              <a:cs typeface="Proxima Nova"/>
              <a:sym typeface="Proxima Nova"/>
            </a:endParaRPr>
          </a:p>
          <a:p>
            <a:pPr indent="0" lvl="0" marL="0" rtl="0" algn="l">
              <a:lnSpc>
                <a:spcPct val="115000"/>
              </a:lnSpc>
              <a:spcBef>
                <a:spcPts val="1600"/>
              </a:spcBef>
              <a:spcAft>
                <a:spcPts val="0"/>
              </a:spcAft>
              <a:buSzPts val="3200"/>
              <a:buNone/>
            </a:pPr>
            <a:r>
              <a:rPr lang="en" sz="2000">
                <a:solidFill>
                  <a:srgbClr val="FF0000"/>
                </a:solidFill>
                <a:latin typeface="Proxima Nova"/>
                <a:ea typeface="Proxima Nova"/>
                <a:cs typeface="Proxima Nova"/>
                <a:sym typeface="Proxima Nova"/>
              </a:rPr>
              <a:t>sort(R) + sort(S) + ([R] + [S]) = 0 + 0 + (1102 + 2500) = </a:t>
            </a:r>
            <a:r>
              <a:rPr b="1" lang="en" sz="2000">
                <a:solidFill>
                  <a:srgbClr val="FF0000"/>
                </a:solidFill>
                <a:latin typeface="Proxima Nova"/>
                <a:ea typeface="Proxima Nova"/>
                <a:cs typeface="Proxima Nova"/>
                <a:sym typeface="Proxima Nova"/>
              </a:rPr>
              <a:t>3602 I/Os</a:t>
            </a:r>
            <a:endParaRPr sz="2000">
              <a:solidFill>
                <a:srgbClr val="FF0000"/>
              </a:solidFill>
              <a:latin typeface="Proxima Nova"/>
              <a:ea typeface="Proxima Nova"/>
              <a:cs typeface="Proxima Nova"/>
              <a:sym typeface="Proxima Nova"/>
            </a:endParaRPr>
          </a:p>
          <a:p>
            <a:pPr indent="0" lvl="0" marL="0" rtl="0" algn="l">
              <a:lnSpc>
                <a:spcPct val="115000"/>
              </a:lnSpc>
              <a:spcBef>
                <a:spcPts val="1600"/>
              </a:spcBef>
              <a:spcAft>
                <a:spcPts val="0"/>
              </a:spcAft>
              <a:buSzPts val="3200"/>
              <a:buNone/>
            </a:pPr>
            <a:r>
              <a:rPr lang="en" sz="2000">
                <a:solidFill>
                  <a:srgbClr val="FF0000"/>
                </a:solidFill>
                <a:latin typeface="Proxima Nova"/>
                <a:ea typeface="Proxima Nova"/>
                <a:cs typeface="Proxima Nova"/>
                <a:sym typeface="Proxima Nova"/>
              </a:rPr>
              <a:t>No need to sort either table because index scans on R.b and S.b would result in sorted order already. Thus, the cost is just to merge, which involves simply scanning the tuples.</a:t>
            </a:r>
            <a:endParaRPr sz="2000">
              <a:solidFill>
                <a:srgbClr val="313131"/>
              </a:solidFill>
              <a:latin typeface="Proxima Nova"/>
              <a:ea typeface="Proxima Nova"/>
              <a:cs typeface="Proxima Nova"/>
              <a:sym typeface="Proxima Nova"/>
            </a:endParaRPr>
          </a:p>
          <a:p>
            <a:pPr indent="0" lvl="0" marL="0" rtl="0" algn="l">
              <a:lnSpc>
                <a:spcPct val="100000"/>
              </a:lnSpc>
              <a:spcBef>
                <a:spcPts val="640"/>
              </a:spcBef>
              <a:spcAft>
                <a:spcPts val="0"/>
              </a:spcAft>
              <a:buSzPts val="3200"/>
              <a:buNone/>
            </a:pPr>
            <a:r>
              <a:t/>
            </a:r>
            <a:endParaRPr sz="2000">
              <a:latin typeface="Proxima Nova"/>
              <a:ea typeface="Proxima Nova"/>
              <a:cs typeface="Proxima Nova"/>
              <a:sym typeface="Proxima Nova"/>
            </a:endParaRPr>
          </a:p>
        </p:txBody>
      </p:sp>
      <p:sp>
        <p:nvSpPr>
          <p:cNvPr id="853" name="Google Shape;853;p74"/>
          <p:cNvSpPr txBox="1"/>
          <p:nvPr/>
        </p:nvSpPr>
        <p:spPr>
          <a:xfrm>
            <a:off x="311700" y="1507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Query Optimization - Worksheet</a:t>
            </a:r>
            <a:endParaRPr b="0" i="0" sz="3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75"/>
          <p:cNvSpPr txBox="1"/>
          <p:nvPr>
            <p:ph idx="1" type="body"/>
          </p:nvPr>
        </p:nvSpPr>
        <p:spPr>
          <a:xfrm>
            <a:off x="261400" y="976075"/>
            <a:ext cx="8882700" cy="397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Assume the rest of the join IO costs are as follows</a:t>
            </a:r>
            <a:endParaRPr sz="2000">
              <a:solidFill>
                <a:srgbClr val="313131"/>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rPr lang="en" sz="2000">
                <a:solidFill>
                  <a:srgbClr val="313131"/>
                </a:solidFill>
                <a:latin typeface="Proxima Nova"/>
                <a:ea typeface="Proxima Nova"/>
                <a:cs typeface="Proxima Nova"/>
                <a:sym typeface="Proxima Nova"/>
              </a:rPr>
              <a:t>1.	R BNLJ S: 1.a IOs</a:t>
            </a:r>
            <a:endParaRPr sz="2000">
              <a:solidFill>
                <a:srgbClr val="313131"/>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2.	R SMJ S: 1.b IOs</a:t>
            </a:r>
            <a:endParaRPr sz="2000">
              <a:solidFill>
                <a:srgbClr val="313131"/>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3.	S BNLJ R: 18,000 IOs</a:t>
            </a:r>
            <a:endParaRPr sz="2000">
              <a:solidFill>
                <a:srgbClr val="313131"/>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4.	S SMJ R: 3,000 IOs</a:t>
            </a:r>
            <a:endParaRPr sz="2000">
              <a:solidFill>
                <a:srgbClr val="313131"/>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5.	R BNLJ T: 30,000 IOs</a:t>
            </a:r>
            <a:endParaRPr sz="2000">
              <a:solidFill>
                <a:srgbClr val="313131"/>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6. 	R SMJ T: 40,000 IOs</a:t>
            </a:r>
            <a:endParaRPr sz="2000">
              <a:solidFill>
                <a:srgbClr val="313131"/>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rPr lang="en" sz="2000">
                <a:solidFill>
                  <a:srgbClr val="313131"/>
                </a:solidFill>
                <a:latin typeface="Proxima Nova"/>
                <a:ea typeface="Proxima Nova"/>
                <a:cs typeface="Proxima Nova"/>
                <a:sym typeface="Proxima Nova"/>
              </a:rPr>
              <a:t>Which of these joins will actually be considered by the query optimizer on pass 2?</a:t>
            </a:r>
            <a:endParaRPr sz="2000">
              <a:solidFill>
                <a:srgbClr val="313131"/>
              </a:solidFill>
              <a:latin typeface="Proxima Nova"/>
              <a:ea typeface="Proxima Nova"/>
              <a:cs typeface="Proxima Nova"/>
              <a:sym typeface="Proxima Nova"/>
            </a:endParaRPr>
          </a:p>
          <a:p>
            <a:pPr indent="0" lvl="0" marL="0" rtl="0" algn="l">
              <a:lnSpc>
                <a:spcPct val="115000"/>
              </a:lnSpc>
              <a:spcBef>
                <a:spcPts val="1600"/>
              </a:spcBef>
              <a:spcAft>
                <a:spcPts val="0"/>
              </a:spcAft>
              <a:buSzPts val="3200"/>
              <a:buNone/>
            </a:pPr>
            <a:r>
              <a:t/>
            </a:r>
            <a:endParaRPr sz="2000">
              <a:solidFill>
                <a:srgbClr val="FF0000"/>
              </a:solidFill>
              <a:latin typeface="Proxima Nova"/>
              <a:ea typeface="Proxima Nova"/>
              <a:cs typeface="Proxima Nova"/>
              <a:sym typeface="Proxima Nova"/>
            </a:endParaRPr>
          </a:p>
          <a:p>
            <a:pPr indent="0" lvl="0" marL="0" rtl="0" algn="l">
              <a:lnSpc>
                <a:spcPct val="100000"/>
              </a:lnSpc>
              <a:spcBef>
                <a:spcPts val="1600"/>
              </a:spcBef>
              <a:spcAft>
                <a:spcPts val="0"/>
              </a:spcAft>
              <a:buSzPts val="3200"/>
              <a:buNone/>
            </a:pPr>
            <a:r>
              <a:t/>
            </a:r>
            <a:endParaRPr sz="2000">
              <a:latin typeface="Proxima Nova"/>
              <a:ea typeface="Proxima Nova"/>
              <a:cs typeface="Proxima Nova"/>
              <a:sym typeface="Proxima Nova"/>
            </a:endParaRPr>
          </a:p>
        </p:txBody>
      </p:sp>
      <p:sp>
        <p:nvSpPr>
          <p:cNvPr id="859" name="Google Shape;859;p75"/>
          <p:cNvSpPr txBox="1"/>
          <p:nvPr/>
        </p:nvSpPr>
        <p:spPr>
          <a:xfrm>
            <a:off x="311700" y="1507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Query Optimization - Worksheet</a:t>
            </a:r>
            <a:endParaRPr b="0" i="0" sz="3000" u="none" cap="none" strike="noStrike">
              <a:solidFill>
                <a:srgbClr val="000000"/>
              </a:solidFill>
              <a:latin typeface="Proxima Nova"/>
              <a:ea typeface="Proxima Nova"/>
              <a:cs typeface="Proxima Nova"/>
              <a:sym typeface="Proxima Nova"/>
            </a:endParaRPr>
          </a:p>
        </p:txBody>
      </p:sp>
      <p:sp>
        <p:nvSpPr>
          <p:cNvPr id="860" name="Google Shape;860;p75"/>
          <p:cNvSpPr txBox="1"/>
          <p:nvPr/>
        </p:nvSpPr>
        <p:spPr>
          <a:xfrm>
            <a:off x="3998175" y="1416400"/>
            <a:ext cx="3537300" cy="2451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313131"/>
                </a:solidFill>
                <a:latin typeface="Proxima Nova"/>
                <a:ea typeface="Proxima Nova"/>
                <a:cs typeface="Proxima Nova"/>
                <a:sym typeface="Proxima Nova"/>
              </a:rPr>
              <a:t>7. 	T BNLJ R: 35,000 IOs</a:t>
            </a:r>
            <a:endParaRPr b="0" i="0" sz="2000" u="none" cap="none" strike="noStrike">
              <a:solidFill>
                <a:srgbClr val="313131"/>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313131"/>
                </a:solidFill>
                <a:latin typeface="Proxima Nova"/>
                <a:ea typeface="Proxima Nova"/>
                <a:cs typeface="Proxima Nova"/>
                <a:sym typeface="Proxima Nova"/>
              </a:rPr>
              <a:t>8. 	T SMJ R: 20,000 IOs</a:t>
            </a:r>
            <a:endParaRPr b="0" i="0" sz="2000" u="none" cap="none" strike="noStrike">
              <a:solidFill>
                <a:srgbClr val="313131"/>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313131"/>
                </a:solidFill>
                <a:latin typeface="Proxima Nova"/>
                <a:ea typeface="Proxima Nova"/>
                <a:cs typeface="Proxima Nova"/>
                <a:sym typeface="Proxima Nova"/>
              </a:rPr>
              <a:t>9. 	S BNLJ T: 15,000 IOs</a:t>
            </a:r>
            <a:endParaRPr b="0" i="0" sz="2000" u="none" cap="none" strike="noStrike">
              <a:solidFill>
                <a:srgbClr val="313131"/>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313131"/>
                </a:solidFill>
                <a:latin typeface="Proxima Nova"/>
                <a:ea typeface="Proxima Nova"/>
                <a:cs typeface="Proxima Nova"/>
                <a:sym typeface="Proxima Nova"/>
              </a:rPr>
              <a:t>10.	S SMJ T: 10,000 IOs</a:t>
            </a:r>
            <a:endParaRPr b="0" i="0" sz="2000" u="none" cap="none" strike="noStrike">
              <a:solidFill>
                <a:srgbClr val="313131"/>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313131"/>
                </a:solidFill>
                <a:latin typeface="Proxima Nova"/>
                <a:ea typeface="Proxima Nova"/>
                <a:cs typeface="Proxima Nova"/>
                <a:sym typeface="Proxima Nova"/>
              </a:rPr>
              <a:t>11.	T BNLJ S: 25,000 IOs</a:t>
            </a:r>
            <a:endParaRPr b="0" i="0" sz="2000" u="none" cap="none" strike="noStrike">
              <a:solidFill>
                <a:srgbClr val="313131"/>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313131"/>
                </a:solidFill>
                <a:latin typeface="Proxima Nova"/>
                <a:ea typeface="Proxima Nova"/>
                <a:cs typeface="Proxima Nova"/>
                <a:sym typeface="Proxima Nova"/>
              </a:rPr>
              <a:t>12.	T SMJ S: 30,000 IOs</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76"/>
          <p:cNvSpPr txBox="1"/>
          <p:nvPr>
            <p:ph idx="1" type="body"/>
          </p:nvPr>
        </p:nvSpPr>
        <p:spPr>
          <a:xfrm>
            <a:off x="261400" y="976075"/>
            <a:ext cx="8882700" cy="397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Assume the rest of the join IO costs are as follows</a:t>
            </a:r>
            <a:endParaRPr sz="2000">
              <a:solidFill>
                <a:srgbClr val="313131"/>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rPr lang="en" sz="2000">
                <a:solidFill>
                  <a:srgbClr val="FF0000"/>
                </a:solidFill>
                <a:latin typeface="Proxima Nova"/>
                <a:ea typeface="Proxima Nova"/>
                <a:cs typeface="Proxima Nova"/>
                <a:sym typeface="Proxima Nova"/>
              </a:rPr>
              <a:t>1.	R BNLJ S: 1.a IOs</a:t>
            </a:r>
            <a:endParaRPr sz="2000">
              <a:solidFill>
                <a:srgbClr val="FF0000"/>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FF0000"/>
                </a:solidFill>
                <a:latin typeface="Proxima Nova"/>
                <a:ea typeface="Proxima Nova"/>
                <a:cs typeface="Proxima Nova"/>
                <a:sym typeface="Proxima Nova"/>
              </a:rPr>
              <a:t>2.	R SMJ S: 1.b IOs</a:t>
            </a:r>
            <a:endParaRPr sz="2000">
              <a:solidFill>
                <a:srgbClr val="FF0000"/>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FF0000"/>
                </a:solidFill>
                <a:latin typeface="Proxima Nova"/>
                <a:ea typeface="Proxima Nova"/>
                <a:cs typeface="Proxima Nova"/>
                <a:sym typeface="Proxima Nova"/>
              </a:rPr>
              <a:t>3.	S BNLJ R: 18,000 IOs</a:t>
            </a:r>
            <a:endParaRPr sz="2000">
              <a:solidFill>
                <a:srgbClr val="FF0000"/>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FF0000"/>
                </a:solidFill>
                <a:latin typeface="Proxima Nova"/>
                <a:ea typeface="Proxima Nova"/>
                <a:cs typeface="Proxima Nova"/>
                <a:sym typeface="Proxima Nova"/>
              </a:rPr>
              <a:t>4.	S SMJ R: 3,000 IOs</a:t>
            </a:r>
            <a:endParaRPr sz="2000">
              <a:solidFill>
                <a:srgbClr val="FF0000"/>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5.	R BNLJ T: 30,000 IOs</a:t>
            </a:r>
            <a:endParaRPr sz="2000">
              <a:solidFill>
                <a:srgbClr val="313131"/>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6. 	R SMJ T: 40,000 IOs</a:t>
            </a:r>
            <a:endParaRPr sz="2000">
              <a:solidFill>
                <a:srgbClr val="313131"/>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rPr lang="en" sz="2000">
                <a:solidFill>
                  <a:srgbClr val="313131"/>
                </a:solidFill>
                <a:latin typeface="Proxima Nova"/>
                <a:ea typeface="Proxima Nova"/>
                <a:cs typeface="Proxima Nova"/>
                <a:sym typeface="Proxima Nova"/>
              </a:rPr>
              <a:t>Which of these joins will actually be considered by the query optimizer on pass 2?</a:t>
            </a:r>
            <a:endParaRPr sz="2000">
              <a:solidFill>
                <a:srgbClr val="FF0000"/>
              </a:solidFill>
              <a:latin typeface="Proxima Nova"/>
              <a:ea typeface="Proxima Nova"/>
              <a:cs typeface="Proxima Nova"/>
              <a:sym typeface="Proxima Nova"/>
            </a:endParaRPr>
          </a:p>
          <a:p>
            <a:pPr indent="0" lvl="0" marL="0" rtl="0" algn="l">
              <a:lnSpc>
                <a:spcPct val="115000"/>
              </a:lnSpc>
              <a:spcBef>
                <a:spcPts val="1000"/>
              </a:spcBef>
              <a:spcAft>
                <a:spcPts val="1600"/>
              </a:spcAft>
              <a:buSzPts val="3200"/>
              <a:buNone/>
            </a:pPr>
            <a:r>
              <a:rPr lang="en" sz="2000">
                <a:solidFill>
                  <a:srgbClr val="FF0000"/>
                </a:solidFill>
                <a:latin typeface="Proxima Nova"/>
                <a:ea typeface="Proxima Nova"/>
                <a:cs typeface="Proxima Nova"/>
                <a:sym typeface="Proxima Nova"/>
              </a:rPr>
              <a:t>Don’t consider cross joins (any joins involving R and T, for this query)</a:t>
            </a:r>
            <a:endParaRPr sz="2000">
              <a:solidFill>
                <a:srgbClr val="FF0000"/>
              </a:solidFill>
              <a:latin typeface="Proxima Nova"/>
              <a:ea typeface="Proxima Nova"/>
              <a:cs typeface="Proxima Nova"/>
              <a:sym typeface="Proxima Nova"/>
            </a:endParaRPr>
          </a:p>
        </p:txBody>
      </p:sp>
      <p:sp>
        <p:nvSpPr>
          <p:cNvPr id="866" name="Google Shape;866;p76"/>
          <p:cNvSpPr txBox="1"/>
          <p:nvPr/>
        </p:nvSpPr>
        <p:spPr>
          <a:xfrm>
            <a:off x="311700" y="1507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Query Optimization - Worksheet</a:t>
            </a:r>
            <a:endParaRPr b="0" i="0" sz="3000" u="none" cap="none" strike="noStrike">
              <a:solidFill>
                <a:srgbClr val="000000"/>
              </a:solidFill>
              <a:latin typeface="Proxima Nova"/>
              <a:ea typeface="Proxima Nova"/>
              <a:cs typeface="Proxima Nova"/>
              <a:sym typeface="Proxima Nova"/>
            </a:endParaRPr>
          </a:p>
        </p:txBody>
      </p:sp>
      <p:sp>
        <p:nvSpPr>
          <p:cNvPr id="867" name="Google Shape;867;p76"/>
          <p:cNvSpPr txBox="1"/>
          <p:nvPr/>
        </p:nvSpPr>
        <p:spPr>
          <a:xfrm>
            <a:off x="3998175" y="1416400"/>
            <a:ext cx="3537300" cy="2451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313131"/>
                </a:solidFill>
                <a:latin typeface="Proxima Nova"/>
                <a:ea typeface="Proxima Nova"/>
                <a:cs typeface="Proxima Nova"/>
                <a:sym typeface="Proxima Nova"/>
              </a:rPr>
              <a:t>7. 	T BNLJ R: 35,000 IOs</a:t>
            </a:r>
            <a:endParaRPr b="0" i="0" sz="2000" u="none" cap="none" strike="noStrike">
              <a:solidFill>
                <a:srgbClr val="313131"/>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313131"/>
                </a:solidFill>
                <a:latin typeface="Proxima Nova"/>
                <a:ea typeface="Proxima Nova"/>
                <a:cs typeface="Proxima Nova"/>
                <a:sym typeface="Proxima Nova"/>
              </a:rPr>
              <a:t>8. 	T SMJ R: 20,000 IOs</a:t>
            </a:r>
            <a:endParaRPr b="0" i="0" sz="2000" u="none" cap="none" strike="noStrike">
              <a:solidFill>
                <a:srgbClr val="313131"/>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FF0000"/>
                </a:solidFill>
                <a:latin typeface="Proxima Nova"/>
                <a:ea typeface="Proxima Nova"/>
                <a:cs typeface="Proxima Nova"/>
                <a:sym typeface="Proxima Nova"/>
              </a:rPr>
              <a:t>9. 	S BNLJ T: 15,000 IOs</a:t>
            </a:r>
            <a:endParaRPr b="0" i="0" sz="2000" u="none" cap="none" strike="noStrike">
              <a:solidFill>
                <a:srgbClr val="FF0000"/>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FF0000"/>
                </a:solidFill>
                <a:latin typeface="Proxima Nova"/>
                <a:ea typeface="Proxima Nova"/>
                <a:cs typeface="Proxima Nova"/>
                <a:sym typeface="Proxima Nova"/>
              </a:rPr>
              <a:t>10.	S SMJ T: 10,000 IOs</a:t>
            </a:r>
            <a:endParaRPr b="0" i="0" sz="2000" u="none" cap="none" strike="noStrike">
              <a:solidFill>
                <a:srgbClr val="FF0000"/>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FF0000"/>
                </a:solidFill>
                <a:latin typeface="Proxima Nova"/>
                <a:ea typeface="Proxima Nova"/>
                <a:cs typeface="Proxima Nova"/>
                <a:sym typeface="Proxima Nova"/>
              </a:rPr>
              <a:t>11.	T BNLJ S: 25,000 IOs</a:t>
            </a:r>
            <a:endParaRPr b="0" i="0" sz="2000" u="none" cap="none" strike="noStrike">
              <a:solidFill>
                <a:srgbClr val="FF0000"/>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FF0000"/>
                </a:solidFill>
                <a:latin typeface="Proxima Nova"/>
                <a:ea typeface="Proxima Nova"/>
                <a:cs typeface="Proxima Nova"/>
                <a:sym typeface="Proxima Nova"/>
              </a:rPr>
              <a:t>12.	T SMJ S: 30,000 IOs</a:t>
            </a:r>
            <a:endParaRPr b="0" i="0" sz="2000" u="none" cap="none" strike="noStrike">
              <a:solidFill>
                <a:srgbClr val="FF0000"/>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77"/>
          <p:cNvSpPr txBox="1"/>
          <p:nvPr>
            <p:ph idx="1" type="body"/>
          </p:nvPr>
        </p:nvSpPr>
        <p:spPr>
          <a:xfrm>
            <a:off x="261400" y="976075"/>
            <a:ext cx="8882700" cy="397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Assume the rest of the join IO costs are as follows</a:t>
            </a:r>
            <a:endParaRPr sz="2000">
              <a:solidFill>
                <a:srgbClr val="313131"/>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rPr lang="en" sz="2000">
                <a:solidFill>
                  <a:srgbClr val="313131"/>
                </a:solidFill>
                <a:latin typeface="Proxima Nova"/>
                <a:ea typeface="Proxima Nova"/>
                <a:cs typeface="Proxima Nova"/>
                <a:sym typeface="Proxima Nova"/>
              </a:rPr>
              <a:t>1.	R BNLJ S: 1.a IOs</a:t>
            </a:r>
            <a:endParaRPr sz="2000">
              <a:solidFill>
                <a:srgbClr val="313131"/>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2.	R SMJ S: 1.b IOs</a:t>
            </a:r>
            <a:endParaRPr sz="2000">
              <a:solidFill>
                <a:srgbClr val="313131"/>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3.	S BNLJ R: 18,000 IOs</a:t>
            </a:r>
            <a:endParaRPr sz="2000">
              <a:solidFill>
                <a:srgbClr val="313131"/>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4.	S SMJ R: 3,000 IOs</a:t>
            </a:r>
            <a:endParaRPr sz="2000">
              <a:solidFill>
                <a:srgbClr val="313131"/>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strike="sngStrike">
                <a:solidFill>
                  <a:srgbClr val="313131"/>
                </a:solidFill>
                <a:latin typeface="Proxima Nova"/>
                <a:ea typeface="Proxima Nova"/>
                <a:cs typeface="Proxima Nova"/>
                <a:sym typeface="Proxima Nova"/>
              </a:rPr>
              <a:t>5.	R BNLJ T: 30,000 IOs</a:t>
            </a:r>
            <a:endParaRPr sz="2000" strike="sngStrike">
              <a:solidFill>
                <a:srgbClr val="313131"/>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strike="sngStrike">
                <a:solidFill>
                  <a:srgbClr val="313131"/>
                </a:solidFill>
                <a:latin typeface="Proxima Nova"/>
                <a:ea typeface="Proxima Nova"/>
                <a:cs typeface="Proxima Nova"/>
                <a:sym typeface="Proxima Nova"/>
              </a:rPr>
              <a:t>6. 	R SMJ T: 40,000 IOs</a:t>
            </a:r>
            <a:endParaRPr sz="2000" strike="sngStrike">
              <a:solidFill>
                <a:srgbClr val="313131"/>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rPr lang="en" sz="2000">
                <a:solidFill>
                  <a:srgbClr val="313131"/>
                </a:solidFill>
                <a:latin typeface="Proxima Nova"/>
                <a:ea typeface="Proxima Nova"/>
                <a:cs typeface="Proxima Nova"/>
                <a:sym typeface="Proxima Nova"/>
              </a:rPr>
              <a:t>Which of these joins will advance to the next pass of the query optimizer?</a:t>
            </a:r>
            <a:endParaRPr sz="2000">
              <a:solidFill>
                <a:srgbClr val="313131"/>
              </a:solidFill>
              <a:latin typeface="Proxima Nova"/>
              <a:ea typeface="Proxima Nova"/>
              <a:cs typeface="Proxima Nova"/>
              <a:sym typeface="Proxima Nova"/>
            </a:endParaRPr>
          </a:p>
          <a:p>
            <a:pPr indent="0" lvl="0" marL="0" rtl="0" algn="l">
              <a:lnSpc>
                <a:spcPct val="115000"/>
              </a:lnSpc>
              <a:spcBef>
                <a:spcPts val="1600"/>
              </a:spcBef>
              <a:spcAft>
                <a:spcPts val="0"/>
              </a:spcAft>
              <a:buSzPts val="3200"/>
              <a:buNone/>
            </a:pPr>
            <a:r>
              <a:t/>
            </a:r>
            <a:endParaRPr sz="2000">
              <a:solidFill>
                <a:srgbClr val="FF0000"/>
              </a:solidFill>
              <a:latin typeface="Proxima Nova"/>
              <a:ea typeface="Proxima Nova"/>
              <a:cs typeface="Proxima Nova"/>
              <a:sym typeface="Proxima Nova"/>
            </a:endParaRPr>
          </a:p>
          <a:p>
            <a:pPr indent="0" lvl="0" marL="0" rtl="0" algn="l">
              <a:lnSpc>
                <a:spcPct val="100000"/>
              </a:lnSpc>
              <a:spcBef>
                <a:spcPts val="1600"/>
              </a:spcBef>
              <a:spcAft>
                <a:spcPts val="0"/>
              </a:spcAft>
              <a:buSzPts val="3200"/>
              <a:buNone/>
            </a:pPr>
            <a:r>
              <a:t/>
            </a:r>
            <a:endParaRPr sz="2000">
              <a:latin typeface="Proxima Nova"/>
              <a:ea typeface="Proxima Nova"/>
              <a:cs typeface="Proxima Nova"/>
              <a:sym typeface="Proxima Nova"/>
            </a:endParaRPr>
          </a:p>
        </p:txBody>
      </p:sp>
      <p:sp>
        <p:nvSpPr>
          <p:cNvPr id="873" name="Google Shape;873;p77"/>
          <p:cNvSpPr txBox="1"/>
          <p:nvPr/>
        </p:nvSpPr>
        <p:spPr>
          <a:xfrm>
            <a:off x="311700" y="1507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Query Optimization - Worksheet</a:t>
            </a:r>
            <a:endParaRPr b="0" i="0" sz="3000" u="none" cap="none" strike="noStrike">
              <a:solidFill>
                <a:srgbClr val="000000"/>
              </a:solidFill>
              <a:latin typeface="Proxima Nova"/>
              <a:ea typeface="Proxima Nova"/>
              <a:cs typeface="Proxima Nova"/>
              <a:sym typeface="Proxima Nova"/>
            </a:endParaRPr>
          </a:p>
        </p:txBody>
      </p:sp>
      <p:sp>
        <p:nvSpPr>
          <p:cNvPr id="874" name="Google Shape;874;p77"/>
          <p:cNvSpPr txBox="1"/>
          <p:nvPr/>
        </p:nvSpPr>
        <p:spPr>
          <a:xfrm>
            <a:off x="3998175" y="1416400"/>
            <a:ext cx="3537300" cy="2451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sngStrike">
                <a:solidFill>
                  <a:srgbClr val="313131"/>
                </a:solidFill>
                <a:latin typeface="Proxima Nova"/>
                <a:ea typeface="Proxima Nova"/>
                <a:cs typeface="Proxima Nova"/>
                <a:sym typeface="Proxima Nova"/>
              </a:rPr>
              <a:t>7. 	T BNLJ R: 35,000 IOs</a:t>
            </a:r>
            <a:endParaRPr b="0" i="0" sz="2000" u="none" cap="none" strike="sngStrike">
              <a:solidFill>
                <a:srgbClr val="313131"/>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sngStrike">
                <a:solidFill>
                  <a:srgbClr val="313131"/>
                </a:solidFill>
                <a:latin typeface="Proxima Nova"/>
                <a:ea typeface="Proxima Nova"/>
                <a:cs typeface="Proxima Nova"/>
                <a:sym typeface="Proxima Nova"/>
              </a:rPr>
              <a:t>8. 	T SMJ R: 20,000 IOs</a:t>
            </a:r>
            <a:endParaRPr b="0" i="0" sz="2000" u="none" cap="none" strike="sngStrike">
              <a:solidFill>
                <a:srgbClr val="313131"/>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313131"/>
                </a:solidFill>
                <a:latin typeface="Proxima Nova"/>
                <a:ea typeface="Proxima Nova"/>
                <a:cs typeface="Proxima Nova"/>
                <a:sym typeface="Proxima Nova"/>
              </a:rPr>
              <a:t>9. 	S BNLJ T: 15,000 IOs</a:t>
            </a:r>
            <a:endParaRPr b="0" i="0" sz="2000" u="none" cap="none" strike="noStrike">
              <a:solidFill>
                <a:srgbClr val="313131"/>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313131"/>
                </a:solidFill>
                <a:latin typeface="Proxima Nova"/>
                <a:ea typeface="Proxima Nova"/>
                <a:cs typeface="Proxima Nova"/>
                <a:sym typeface="Proxima Nova"/>
              </a:rPr>
              <a:t>10.	S SMJ T: 10,000 IOs</a:t>
            </a:r>
            <a:endParaRPr b="0" i="0" sz="2000" u="none" cap="none" strike="noStrike">
              <a:solidFill>
                <a:srgbClr val="313131"/>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313131"/>
                </a:solidFill>
                <a:latin typeface="Proxima Nova"/>
                <a:ea typeface="Proxima Nova"/>
                <a:cs typeface="Proxima Nova"/>
                <a:sym typeface="Proxima Nova"/>
              </a:rPr>
              <a:t>11.	T BNLJ S: 25,000 IOs</a:t>
            </a:r>
            <a:endParaRPr b="0" i="0" sz="2000" u="none" cap="none" strike="noStrike">
              <a:solidFill>
                <a:srgbClr val="313131"/>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313131"/>
                </a:solidFill>
                <a:latin typeface="Proxima Nova"/>
                <a:ea typeface="Proxima Nova"/>
                <a:cs typeface="Proxima Nova"/>
                <a:sym typeface="Proxima Nova"/>
              </a:rPr>
              <a:t>12.	T SMJ S: 30,000 IOs</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78"/>
          <p:cNvSpPr txBox="1"/>
          <p:nvPr>
            <p:ph idx="1" type="body"/>
          </p:nvPr>
        </p:nvSpPr>
        <p:spPr>
          <a:xfrm>
            <a:off x="261400" y="976075"/>
            <a:ext cx="8882700" cy="397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Assume the rest of the join IO costs are as follows</a:t>
            </a:r>
            <a:endParaRPr sz="2000">
              <a:solidFill>
                <a:srgbClr val="313131"/>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rPr lang="en" sz="2000">
                <a:solidFill>
                  <a:srgbClr val="313131"/>
                </a:solidFill>
                <a:latin typeface="Proxima Nova"/>
                <a:ea typeface="Proxima Nova"/>
                <a:cs typeface="Proxima Nova"/>
                <a:sym typeface="Proxima Nova"/>
              </a:rPr>
              <a:t>1.	R BNLJ S: 1.a IOs</a:t>
            </a:r>
            <a:endParaRPr sz="2000">
              <a:solidFill>
                <a:srgbClr val="313131"/>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000000"/>
                </a:solidFill>
                <a:latin typeface="Proxima Nova"/>
                <a:ea typeface="Proxima Nova"/>
                <a:cs typeface="Proxima Nova"/>
                <a:sym typeface="Proxima Nova"/>
              </a:rPr>
              <a:t>2.	R SMJ S: 1.b IOs</a:t>
            </a:r>
            <a:endParaRPr sz="2000">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3.	S BNLJ R: 18,000 IOs</a:t>
            </a:r>
            <a:endParaRPr sz="2000">
              <a:solidFill>
                <a:srgbClr val="313131"/>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FF0000"/>
                </a:solidFill>
                <a:latin typeface="Proxima Nova"/>
                <a:ea typeface="Proxima Nova"/>
                <a:cs typeface="Proxima Nova"/>
                <a:sym typeface="Proxima Nova"/>
              </a:rPr>
              <a:t>4.	S SMJ R: 3,000 IOs</a:t>
            </a:r>
            <a:endParaRPr sz="2000">
              <a:solidFill>
                <a:srgbClr val="FF0000"/>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strike="sngStrike">
                <a:solidFill>
                  <a:srgbClr val="313131"/>
                </a:solidFill>
                <a:latin typeface="Proxima Nova"/>
                <a:ea typeface="Proxima Nova"/>
                <a:cs typeface="Proxima Nova"/>
                <a:sym typeface="Proxima Nova"/>
              </a:rPr>
              <a:t>5.	R BNLJ T: 30,000 IOs</a:t>
            </a:r>
            <a:endParaRPr sz="2000" strike="sngStrike">
              <a:solidFill>
                <a:srgbClr val="313131"/>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strike="sngStrike">
                <a:solidFill>
                  <a:srgbClr val="313131"/>
                </a:solidFill>
                <a:latin typeface="Proxima Nova"/>
                <a:ea typeface="Proxima Nova"/>
                <a:cs typeface="Proxima Nova"/>
                <a:sym typeface="Proxima Nova"/>
              </a:rPr>
              <a:t>6. 	R SMJ T: 40,000 IOs</a:t>
            </a:r>
            <a:endParaRPr sz="2000" strike="sngStrike">
              <a:solidFill>
                <a:srgbClr val="313131"/>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rPr lang="en" sz="2000">
                <a:solidFill>
                  <a:srgbClr val="313131"/>
                </a:solidFill>
                <a:latin typeface="Proxima Nova"/>
                <a:ea typeface="Proxima Nova"/>
                <a:cs typeface="Proxima Nova"/>
                <a:sym typeface="Proxima Nova"/>
              </a:rPr>
              <a:t>Which of these joins will advance to the next pass of the query optimizer?</a:t>
            </a:r>
            <a:endParaRPr sz="2000">
              <a:solidFill>
                <a:srgbClr val="313131"/>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rPr lang="en" sz="2000">
                <a:solidFill>
                  <a:srgbClr val="FF0000"/>
                </a:solidFill>
                <a:latin typeface="Proxima Nova"/>
                <a:ea typeface="Proxima Nova"/>
                <a:cs typeface="Proxima Nova"/>
                <a:sym typeface="Proxima Nova"/>
              </a:rPr>
              <a:t>None of the joins produce an interesting order (no downstream joins, ORDER BY, GROUP BY). Only consider best join for each considered set of tables</a:t>
            </a:r>
            <a:endParaRPr sz="2000">
              <a:solidFill>
                <a:srgbClr val="FF0000"/>
              </a:solidFill>
              <a:latin typeface="Proxima Nova"/>
              <a:ea typeface="Proxima Nova"/>
              <a:cs typeface="Proxima Nova"/>
              <a:sym typeface="Proxima Nova"/>
            </a:endParaRPr>
          </a:p>
          <a:p>
            <a:pPr indent="0" lvl="0" marL="0" rtl="0" algn="l">
              <a:lnSpc>
                <a:spcPct val="115000"/>
              </a:lnSpc>
              <a:spcBef>
                <a:spcPts val="1600"/>
              </a:spcBef>
              <a:spcAft>
                <a:spcPts val="0"/>
              </a:spcAft>
              <a:buSzPts val="3200"/>
              <a:buNone/>
            </a:pPr>
            <a:r>
              <a:t/>
            </a:r>
            <a:endParaRPr sz="2000">
              <a:solidFill>
                <a:srgbClr val="FF0000"/>
              </a:solidFill>
              <a:latin typeface="Proxima Nova"/>
              <a:ea typeface="Proxima Nova"/>
              <a:cs typeface="Proxima Nova"/>
              <a:sym typeface="Proxima Nova"/>
            </a:endParaRPr>
          </a:p>
          <a:p>
            <a:pPr indent="0" lvl="0" marL="0" rtl="0" algn="l">
              <a:lnSpc>
                <a:spcPct val="100000"/>
              </a:lnSpc>
              <a:spcBef>
                <a:spcPts val="1600"/>
              </a:spcBef>
              <a:spcAft>
                <a:spcPts val="0"/>
              </a:spcAft>
              <a:buSzPts val="3200"/>
              <a:buNone/>
            </a:pPr>
            <a:r>
              <a:t/>
            </a:r>
            <a:endParaRPr sz="2000">
              <a:latin typeface="Proxima Nova"/>
              <a:ea typeface="Proxima Nova"/>
              <a:cs typeface="Proxima Nova"/>
              <a:sym typeface="Proxima Nova"/>
            </a:endParaRPr>
          </a:p>
        </p:txBody>
      </p:sp>
      <p:sp>
        <p:nvSpPr>
          <p:cNvPr id="880" name="Google Shape;880;p78"/>
          <p:cNvSpPr txBox="1"/>
          <p:nvPr/>
        </p:nvSpPr>
        <p:spPr>
          <a:xfrm>
            <a:off x="311700" y="1507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Query Optimization - Worksheet</a:t>
            </a:r>
            <a:endParaRPr b="0" i="0" sz="3000" u="none" cap="none" strike="noStrike">
              <a:solidFill>
                <a:srgbClr val="000000"/>
              </a:solidFill>
              <a:latin typeface="Proxima Nova"/>
              <a:ea typeface="Proxima Nova"/>
              <a:cs typeface="Proxima Nova"/>
              <a:sym typeface="Proxima Nova"/>
            </a:endParaRPr>
          </a:p>
        </p:txBody>
      </p:sp>
      <p:sp>
        <p:nvSpPr>
          <p:cNvPr id="881" name="Google Shape;881;p78"/>
          <p:cNvSpPr txBox="1"/>
          <p:nvPr/>
        </p:nvSpPr>
        <p:spPr>
          <a:xfrm>
            <a:off x="3998175" y="1416400"/>
            <a:ext cx="3537300" cy="2451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sngStrike">
                <a:solidFill>
                  <a:srgbClr val="313131"/>
                </a:solidFill>
                <a:latin typeface="Proxima Nova"/>
                <a:ea typeface="Proxima Nova"/>
                <a:cs typeface="Proxima Nova"/>
                <a:sym typeface="Proxima Nova"/>
              </a:rPr>
              <a:t>7. 	T BNLJ R: 35,000 IOs</a:t>
            </a:r>
            <a:endParaRPr b="0" i="0" sz="2000" u="none" cap="none" strike="sngStrike">
              <a:solidFill>
                <a:srgbClr val="313131"/>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sngStrike">
                <a:solidFill>
                  <a:srgbClr val="313131"/>
                </a:solidFill>
                <a:latin typeface="Proxima Nova"/>
                <a:ea typeface="Proxima Nova"/>
                <a:cs typeface="Proxima Nova"/>
                <a:sym typeface="Proxima Nova"/>
              </a:rPr>
              <a:t>8. 	T SMJ R: 20,000 IOs</a:t>
            </a:r>
            <a:endParaRPr b="0" i="0" sz="2000" u="none" cap="none" strike="sngStrike">
              <a:solidFill>
                <a:srgbClr val="313131"/>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313131"/>
                </a:solidFill>
                <a:latin typeface="Proxima Nova"/>
                <a:ea typeface="Proxima Nova"/>
                <a:cs typeface="Proxima Nova"/>
                <a:sym typeface="Proxima Nova"/>
              </a:rPr>
              <a:t>9. 	S BNLJ T: 15,000 IOs</a:t>
            </a:r>
            <a:endParaRPr b="0" i="0" sz="2000" u="none" cap="none" strike="noStrike">
              <a:solidFill>
                <a:srgbClr val="313131"/>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FF0000"/>
                </a:solidFill>
                <a:latin typeface="Proxima Nova"/>
                <a:ea typeface="Proxima Nova"/>
                <a:cs typeface="Proxima Nova"/>
                <a:sym typeface="Proxima Nova"/>
              </a:rPr>
              <a:t>10.	S SMJ T: 10,000 IOs</a:t>
            </a:r>
            <a:endParaRPr b="0" i="0" sz="2000" u="none" cap="none" strike="noStrike">
              <a:solidFill>
                <a:srgbClr val="FF0000"/>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313131"/>
                </a:solidFill>
                <a:latin typeface="Proxima Nova"/>
                <a:ea typeface="Proxima Nova"/>
                <a:cs typeface="Proxima Nova"/>
                <a:sym typeface="Proxima Nova"/>
              </a:rPr>
              <a:t>11.	T BNLJ S: 25,000 IOs</a:t>
            </a:r>
            <a:endParaRPr b="0" i="0" sz="2000" u="none" cap="none" strike="noStrike">
              <a:solidFill>
                <a:srgbClr val="313131"/>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313131"/>
                </a:solidFill>
                <a:latin typeface="Proxima Nova"/>
                <a:ea typeface="Proxima Nova"/>
                <a:cs typeface="Proxima Nova"/>
                <a:sym typeface="Proxima Nova"/>
              </a:rPr>
              <a:t>12.	T SMJ S: 30,000 IOs</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79"/>
          <p:cNvSpPr txBox="1"/>
          <p:nvPr>
            <p:ph idx="1" type="body"/>
          </p:nvPr>
        </p:nvSpPr>
        <p:spPr>
          <a:xfrm>
            <a:off x="261400" y="976075"/>
            <a:ext cx="8882700" cy="397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Assume the rest of the join IO costs are as follows</a:t>
            </a:r>
            <a:endParaRPr sz="2000">
              <a:solidFill>
                <a:srgbClr val="313131"/>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rPr lang="en" sz="2000">
                <a:solidFill>
                  <a:srgbClr val="313131"/>
                </a:solidFill>
                <a:latin typeface="Proxima Nova"/>
                <a:ea typeface="Proxima Nova"/>
                <a:cs typeface="Proxima Nova"/>
                <a:sym typeface="Proxima Nova"/>
              </a:rPr>
              <a:t>1.	R BNLJ S: 1.a IOs</a:t>
            </a:r>
            <a:endParaRPr sz="2000">
              <a:solidFill>
                <a:srgbClr val="313131"/>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000000"/>
                </a:solidFill>
                <a:latin typeface="Proxima Nova"/>
                <a:ea typeface="Proxima Nova"/>
                <a:cs typeface="Proxima Nova"/>
                <a:sym typeface="Proxima Nova"/>
              </a:rPr>
              <a:t>2.	R SMJ S: 1.b IOs</a:t>
            </a:r>
            <a:endParaRPr sz="2000">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3.	S BNLJ R: 18,000 IOs</a:t>
            </a:r>
            <a:endParaRPr sz="2000">
              <a:solidFill>
                <a:srgbClr val="313131"/>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b="1" lang="en" sz="2000">
                <a:solidFill>
                  <a:srgbClr val="313131"/>
                </a:solidFill>
                <a:latin typeface="Proxima Nova"/>
                <a:ea typeface="Proxima Nova"/>
                <a:cs typeface="Proxima Nova"/>
                <a:sym typeface="Proxima Nova"/>
              </a:rPr>
              <a:t>4.	S SMJ R: 3,000 IOs</a:t>
            </a:r>
            <a:endParaRPr b="1" sz="2000">
              <a:solidFill>
                <a:srgbClr val="313131"/>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5.	R BNLJ T: 30,000 IOs</a:t>
            </a:r>
            <a:endParaRPr sz="2000">
              <a:solidFill>
                <a:srgbClr val="313131"/>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6. 	R SMJ T: 40,000 IOs</a:t>
            </a:r>
            <a:endParaRPr sz="2000">
              <a:solidFill>
                <a:srgbClr val="313131"/>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rPr lang="en" sz="2000">
                <a:solidFill>
                  <a:srgbClr val="313131"/>
                </a:solidFill>
                <a:latin typeface="Proxima Nova"/>
                <a:ea typeface="Proxima Nova"/>
                <a:cs typeface="Proxima Nova"/>
                <a:sym typeface="Proxima Nova"/>
              </a:rPr>
              <a:t>Will any of these remaining joins produce an interesting order?</a:t>
            </a:r>
            <a:endParaRPr sz="2000">
              <a:solidFill>
                <a:srgbClr val="FF0000"/>
              </a:solidFill>
              <a:latin typeface="Proxima Nova"/>
              <a:ea typeface="Proxima Nova"/>
              <a:cs typeface="Proxima Nova"/>
              <a:sym typeface="Proxima Nova"/>
            </a:endParaRPr>
          </a:p>
          <a:p>
            <a:pPr indent="0" lvl="0" marL="0" rtl="0" algn="l">
              <a:lnSpc>
                <a:spcPct val="100000"/>
              </a:lnSpc>
              <a:spcBef>
                <a:spcPts val="1000"/>
              </a:spcBef>
              <a:spcAft>
                <a:spcPts val="0"/>
              </a:spcAft>
              <a:buSzPts val="3200"/>
              <a:buNone/>
            </a:pPr>
            <a:r>
              <a:t/>
            </a:r>
            <a:endParaRPr sz="2000">
              <a:latin typeface="Proxima Nova"/>
              <a:ea typeface="Proxima Nova"/>
              <a:cs typeface="Proxima Nova"/>
              <a:sym typeface="Proxima Nova"/>
            </a:endParaRPr>
          </a:p>
        </p:txBody>
      </p:sp>
      <p:sp>
        <p:nvSpPr>
          <p:cNvPr id="887" name="Google Shape;887;p79"/>
          <p:cNvSpPr txBox="1"/>
          <p:nvPr/>
        </p:nvSpPr>
        <p:spPr>
          <a:xfrm>
            <a:off x="311700" y="1507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Query Optimization - Worksheet</a:t>
            </a:r>
            <a:endParaRPr b="0" i="0" sz="3000" u="none" cap="none" strike="noStrike">
              <a:solidFill>
                <a:srgbClr val="000000"/>
              </a:solidFill>
              <a:latin typeface="Proxima Nova"/>
              <a:ea typeface="Proxima Nova"/>
              <a:cs typeface="Proxima Nova"/>
              <a:sym typeface="Proxima Nova"/>
            </a:endParaRPr>
          </a:p>
        </p:txBody>
      </p:sp>
      <p:sp>
        <p:nvSpPr>
          <p:cNvPr id="888" name="Google Shape;888;p79"/>
          <p:cNvSpPr txBox="1"/>
          <p:nvPr/>
        </p:nvSpPr>
        <p:spPr>
          <a:xfrm>
            <a:off x="3998175" y="1416400"/>
            <a:ext cx="3537300" cy="2451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434343"/>
                </a:solidFill>
                <a:latin typeface="Proxima Nova"/>
                <a:ea typeface="Proxima Nova"/>
                <a:cs typeface="Proxima Nova"/>
                <a:sym typeface="Proxima Nova"/>
              </a:rPr>
              <a:t>7. 	T BNLJ R: 35,000 IOs</a:t>
            </a:r>
            <a:endParaRPr b="0" i="0" sz="2000" u="none" cap="none" strike="noStrike">
              <a:solidFill>
                <a:srgbClr val="434343"/>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434343"/>
                </a:solidFill>
                <a:latin typeface="Proxima Nova"/>
                <a:ea typeface="Proxima Nova"/>
                <a:cs typeface="Proxima Nova"/>
                <a:sym typeface="Proxima Nova"/>
              </a:rPr>
              <a:t>8. 	T SMJ R: 20,000 IOs</a:t>
            </a:r>
            <a:endParaRPr b="0" i="0" sz="2000" u="none" cap="none" strike="noStrike">
              <a:solidFill>
                <a:srgbClr val="434343"/>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434343"/>
                </a:solidFill>
                <a:latin typeface="Proxima Nova"/>
                <a:ea typeface="Proxima Nova"/>
                <a:cs typeface="Proxima Nova"/>
                <a:sym typeface="Proxima Nova"/>
              </a:rPr>
              <a:t>9. 	S BNLJ T: 15,000 IOs</a:t>
            </a:r>
            <a:endParaRPr b="0" i="0" sz="2000" u="none" cap="none" strike="noStrike">
              <a:solidFill>
                <a:srgbClr val="434343"/>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1" i="0" lang="en" sz="2000" u="none" cap="none" strike="noStrike">
                <a:solidFill>
                  <a:srgbClr val="434343"/>
                </a:solidFill>
                <a:latin typeface="Proxima Nova"/>
                <a:ea typeface="Proxima Nova"/>
                <a:cs typeface="Proxima Nova"/>
                <a:sym typeface="Proxima Nova"/>
              </a:rPr>
              <a:t>10.	S SMJ T: 10,000 IOs</a:t>
            </a:r>
            <a:endParaRPr b="1" i="0" sz="2000" u="none" cap="none" strike="noStrike">
              <a:solidFill>
                <a:srgbClr val="434343"/>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434343"/>
                </a:solidFill>
                <a:latin typeface="Proxima Nova"/>
                <a:ea typeface="Proxima Nova"/>
                <a:cs typeface="Proxima Nova"/>
                <a:sym typeface="Proxima Nova"/>
              </a:rPr>
              <a:t>11.	T BNLJ S: 25,000 IOs</a:t>
            </a:r>
            <a:endParaRPr b="0" i="0" sz="2000" u="none" cap="none" strike="noStrike">
              <a:solidFill>
                <a:srgbClr val="434343"/>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434343"/>
                </a:solidFill>
                <a:latin typeface="Proxima Nova"/>
                <a:ea typeface="Proxima Nova"/>
                <a:cs typeface="Proxima Nova"/>
                <a:sym typeface="Proxima Nova"/>
              </a:rPr>
              <a:t>12.	T SMJ S: 30,000 IOs</a:t>
            </a:r>
            <a:endParaRPr b="0" i="0" sz="2000" u="none" cap="none" strike="noStrike">
              <a:solidFill>
                <a:srgbClr val="434343"/>
              </a:solidFill>
              <a:latin typeface="Calibri"/>
              <a:ea typeface="Calibri"/>
              <a:cs typeface="Calibri"/>
              <a:sym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80"/>
          <p:cNvSpPr txBox="1"/>
          <p:nvPr>
            <p:ph idx="1" type="body"/>
          </p:nvPr>
        </p:nvSpPr>
        <p:spPr>
          <a:xfrm>
            <a:off x="261400" y="976075"/>
            <a:ext cx="8882700" cy="397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Assume the rest of the join IO costs are as follows</a:t>
            </a:r>
            <a:endParaRPr sz="2000">
              <a:solidFill>
                <a:srgbClr val="313131"/>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rPr lang="en" sz="2000">
                <a:solidFill>
                  <a:srgbClr val="313131"/>
                </a:solidFill>
                <a:latin typeface="Proxima Nova"/>
                <a:ea typeface="Proxima Nova"/>
                <a:cs typeface="Proxima Nova"/>
                <a:sym typeface="Proxima Nova"/>
              </a:rPr>
              <a:t>1.	R BNLJ S: 1.a IOs</a:t>
            </a:r>
            <a:endParaRPr sz="2000">
              <a:solidFill>
                <a:srgbClr val="313131"/>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000000"/>
                </a:solidFill>
                <a:latin typeface="Proxima Nova"/>
                <a:ea typeface="Proxima Nova"/>
                <a:cs typeface="Proxima Nova"/>
                <a:sym typeface="Proxima Nova"/>
              </a:rPr>
              <a:t>2.	R SMJ S: 1.b IOs</a:t>
            </a:r>
            <a:endParaRPr sz="2000">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3.	S BNLJ R: 18,000 IOs</a:t>
            </a:r>
            <a:endParaRPr sz="2000">
              <a:solidFill>
                <a:srgbClr val="313131"/>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b="1" lang="en" sz="2000">
                <a:solidFill>
                  <a:srgbClr val="313131"/>
                </a:solidFill>
                <a:latin typeface="Proxima Nova"/>
                <a:ea typeface="Proxima Nova"/>
                <a:cs typeface="Proxima Nova"/>
                <a:sym typeface="Proxima Nova"/>
              </a:rPr>
              <a:t>4.	S SMJ R: 3,000 IOs</a:t>
            </a:r>
            <a:endParaRPr b="1" sz="2000">
              <a:solidFill>
                <a:srgbClr val="313131"/>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5.	R BNLJ T: 30,000 IOs</a:t>
            </a:r>
            <a:endParaRPr sz="2000">
              <a:solidFill>
                <a:srgbClr val="313131"/>
              </a:solidFill>
              <a:latin typeface="Proxima Nova"/>
              <a:ea typeface="Proxima Nova"/>
              <a:cs typeface="Proxima Nova"/>
              <a:sym typeface="Proxima Nova"/>
            </a:endParaRPr>
          </a:p>
          <a:p>
            <a:pPr indent="0" lvl="0" marL="0" rtl="0" algn="l">
              <a:lnSpc>
                <a:spcPct val="115000"/>
              </a:lnSpc>
              <a:spcBef>
                <a:spcPts val="0"/>
              </a:spcBef>
              <a:spcAft>
                <a:spcPts val="0"/>
              </a:spcAft>
              <a:buSzPts val="3200"/>
              <a:buNone/>
            </a:pPr>
            <a:r>
              <a:rPr lang="en" sz="2000">
                <a:solidFill>
                  <a:srgbClr val="313131"/>
                </a:solidFill>
                <a:latin typeface="Proxima Nova"/>
                <a:ea typeface="Proxima Nova"/>
                <a:cs typeface="Proxima Nova"/>
                <a:sym typeface="Proxima Nova"/>
              </a:rPr>
              <a:t>6. 	R SMJ T: 40,000 IOs</a:t>
            </a:r>
            <a:endParaRPr sz="2000">
              <a:solidFill>
                <a:srgbClr val="313131"/>
              </a:solidFill>
              <a:latin typeface="Proxima Nova"/>
              <a:ea typeface="Proxima Nova"/>
              <a:cs typeface="Proxima Nova"/>
              <a:sym typeface="Proxima Nova"/>
            </a:endParaRPr>
          </a:p>
          <a:p>
            <a:pPr indent="0" lvl="0" marL="0" rtl="0" algn="l">
              <a:lnSpc>
                <a:spcPct val="115000"/>
              </a:lnSpc>
              <a:spcBef>
                <a:spcPts val="1000"/>
              </a:spcBef>
              <a:spcAft>
                <a:spcPts val="0"/>
              </a:spcAft>
              <a:buSzPts val="3200"/>
              <a:buNone/>
            </a:pPr>
            <a:r>
              <a:rPr lang="en" sz="2000">
                <a:solidFill>
                  <a:srgbClr val="313131"/>
                </a:solidFill>
                <a:latin typeface="Proxima Nova"/>
                <a:ea typeface="Proxima Nova"/>
                <a:cs typeface="Proxima Nova"/>
                <a:sym typeface="Proxima Nova"/>
              </a:rPr>
              <a:t>Will any of these remaining joins produce an interesting order?</a:t>
            </a:r>
            <a:endParaRPr sz="2000">
              <a:solidFill>
                <a:srgbClr val="FF0000"/>
              </a:solidFill>
              <a:latin typeface="Proxima Nova"/>
              <a:ea typeface="Proxima Nova"/>
              <a:cs typeface="Proxima Nova"/>
              <a:sym typeface="Proxima Nova"/>
            </a:endParaRPr>
          </a:p>
          <a:p>
            <a:pPr indent="0" lvl="0" marL="0" rtl="0" algn="l">
              <a:lnSpc>
                <a:spcPct val="115000"/>
              </a:lnSpc>
              <a:spcBef>
                <a:spcPts val="1000"/>
              </a:spcBef>
              <a:spcAft>
                <a:spcPts val="1600"/>
              </a:spcAft>
              <a:buSzPts val="3200"/>
              <a:buNone/>
            </a:pPr>
            <a:r>
              <a:rPr lang="en" sz="2000">
                <a:solidFill>
                  <a:srgbClr val="FF0000"/>
                </a:solidFill>
                <a:latin typeface="Proxima Nova"/>
                <a:ea typeface="Proxima Nova"/>
                <a:cs typeface="Proxima Nova"/>
                <a:sym typeface="Proxima Nova"/>
              </a:rPr>
              <a:t>No, S SMJ R uses column b (not interesting), S SMJ T uses column c (not interesting)</a:t>
            </a:r>
            <a:endParaRPr sz="2000">
              <a:solidFill>
                <a:srgbClr val="FF0000"/>
              </a:solidFill>
              <a:latin typeface="Proxima Nova"/>
              <a:ea typeface="Proxima Nova"/>
              <a:cs typeface="Proxima Nova"/>
              <a:sym typeface="Proxima Nova"/>
            </a:endParaRPr>
          </a:p>
        </p:txBody>
      </p:sp>
      <p:sp>
        <p:nvSpPr>
          <p:cNvPr id="894" name="Google Shape;894;p80"/>
          <p:cNvSpPr txBox="1"/>
          <p:nvPr/>
        </p:nvSpPr>
        <p:spPr>
          <a:xfrm>
            <a:off x="311700" y="1507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Query Optimization - Worksheet</a:t>
            </a:r>
            <a:endParaRPr b="0" i="0" sz="3000" u="none" cap="none" strike="noStrike">
              <a:solidFill>
                <a:srgbClr val="000000"/>
              </a:solidFill>
              <a:latin typeface="Proxima Nova"/>
              <a:ea typeface="Proxima Nova"/>
              <a:cs typeface="Proxima Nova"/>
              <a:sym typeface="Proxima Nova"/>
            </a:endParaRPr>
          </a:p>
        </p:txBody>
      </p:sp>
      <p:sp>
        <p:nvSpPr>
          <p:cNvPr id="895" name="Google Shape;895;p80"/>
          <p:cNvSpPr txBox="1"/>
          <p:nvPr/>
        </p:nvSpPr>
        <p:spPr>
          <a:xfrm>
            <a:off x="3998175" y="1416400"/>
            <a:ext cx="3537300" cy="2451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434343"/>
                </a:solidFill>
                <a:latin typeface="Proxima Nova"/>
                <a:ea typeface="Proxima Nova"/>
                <a:cs typeface="Proxima Nova"/>
                <a:sym typeface="Proxima Nova"/>
              </a:rPr>
              <a:t>7. 	T BNLJ R: 35,000 IOs</a:t>
            </a:r>
            <a:endParaRPr b="0" i="0" sz="2000" u="none" cap="none" strike="noStrike">
              <a:solidFill>
                <a:srgbClr val="434343"/>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434343"/>
                </a:solidFill>
                <a:latin typeface="Proxima Nova"/>
                <a:ea typeface="Proxima Nova"/>
                <a:cs typeface="Proxima Nova"/>
                <a:sym typeface="Proxima Nova"/>
              </a:rPr>
              <a:t>8. 	T SMJ R: 20,000 IOs</a:t>
            </a:r>
            <a:endParaRPr b="0" i="0" sz="2000" u="none" cap="none" strike="noStrike">
              <a:solidFill>
                <a:srgbClr val="434343"/>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434343"/>
                </a:solidFill>
                <a:latin typeface="Proxima Nova"/>
                <a:ea typeface="Proxima Nova"/>
                <a:cs typeface="Proxima Nova"/>
                <a:sym typeface="Proxima Nova"/>
              </a:rPr>
              <a:t>9. 	S BNLJ T: 15,000 IOs</a:t>
            </a:r>
            <a:endParaRPr b="0" i="0" sz="2000" u="none" cap="none" strike="noStrike">
              <a:solidFill>
                <a:srgbClr val="434343"/>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1" i="0" lang="en" sz="2000" u="none" cap="none" strike="noStrike">
                <a:solidFill>
                  <a:srgbClr val="434343"/>
                </a:solidFill>
                <a:latin typeface="Proxima Nova"/>
                <a:ea typeface="Proxima Nova"/>
                <a:cs typeface="Proxima Nova"/>
                <a:sym typeface="Proxima Nova"/>
              </a:rPr>
              <a:t>10.	S SMJ T: 10,000 IOs</a:t>
            </a:r>
            <a:endParaRPr b="1" i="0" sz="2000" u="none" cap="none" strike="noStrike">
              <a:solidFill>
                <a:srgbClr val="434343"/>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434343"/>
                </a:solidFill>
                <a:latin typeface="Proxima Nova"/>
                <a:ea typeface="Proxima Nova"/>
                <a:cs typeface="Proxima Nova"/>
                <a:sym typeface="Proxima Nova"/>
              </a:rPr>
              <a:t>11.	T BNLJ S: 25,000 IOs</a:t>
            </a:r>
            <a:endParaRPr b="0" i="0" sz="2000" u="none" cap="none" strike="noStrike">
              <a:solidFill>
                <a:srgbClr val="434343"/>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rgbClr val="434343"/>
                </a:solidFill>
                <a:latin typeface="Proxima Nova"/>
                <a:ea typeface="Proxima Nova"/>
                <a:cs typeface="Proxima Nova"/>
                <a:sym typeface="Proxima Nova"/>
              </a:rPr>
              <a:t>12.	T SMJ S: 30,000 IOs</a:t>
            </a:r>
            <a:endParaRPr b="0" i="0" sz="2000" u="none" cap="none" strike="noStrike">
              <a:solidFill>
                <a:srgbClr val="434343"/>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8" name="Shape 238"/>
        <p:cNvGrpSpPr/>
        <p:nvPr/>
      </p:nvGrpSpPr>
      <p:grpSpPr>
        <a:xfrm>
          <a:off x="0" y="0"/>
          <a:ext cx="0" cy="0"/>
          <a:chOff x="0" y="0"/>
          <a:chExt cx="0" cy="0"/>
        </a:xfrm>
      </p:grpSpPr>
      <p:graphicFrame>
        <p:nvGraphicFramePr>
          <p:cNvPr id="239" name="Google Shape;239;p8"/>
          <p:cNvGraphicFramePr/>
          <p:nvPr/>
        </p:nvGraphicFramePr>
        <p:xfrm>
          <a:off x="816963" y="1481681"/>
          <a:ext cx="3000000" cy="3000000"/>
        </p:xfrm>
        <a:graphic>
          <a:graphicData uri="http://schemas.openxmlformats.org/drawingml/2006/table">
            <a:tbl>
              <a:tblPr>
                <a:noFill/>
                <a:tableStyleId>{73D3D3D7-8920-4C3C-AE1E-BC1EC0F9E8A3}</a:tableStyleId>
              </a:tblPr>
              <a:tblGrid>
                <a:gridCol w="1206750"/>
                <a:gridCol w="3619250"/>
                <a:gridCol w="2684075"/>
              </a:tblGrid>
              <a:tr h="28575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Predicate</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Selectivity</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Assumption</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 &gt;= v</a:t>
                      </a:r>
                      <a:endParaRPr sz="1200" u="none" cap="none" strike="noStrike">
                        <a:solidFill>
                          <a:schemeClr val="dk1"/>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a:t>
                      </a:r>
                      <a:r>
                        <a:rPr lang="en" sz="1200" u="none" cap="none" strike="noStrike">
                          <a:solidFill>
                            <a:schemeClr val="dk1"/>
                          </a:solidFill>
                        </a:rPr>
                        <a:t>max(c) </a:t>
                      </a:r>
                      <a:r>
                        <a:rPr lang="en" sz="1200" u="none" cap="none" strike="noStrike"/>
                        <a:t>- v) / (</a:t>
                      </a:r>
                      <a:r>
                        <a:rPr lang="en" sz="1200" u="none" cap="none" strike="noStrike">
                          <a:solidFill>
                            <a:schemeClr val="dk1"/>
                          </a:solidFill>
                        </a:rPr>
                        <a:t>max(c)</a:t>
                      </a:r>
                      <a:r>
                        <a:rPr lang="en" sz="1200" u="none" cap="none" strike="noStrike"/>
                        <a:t> - </a:t>
                      </a:r>
                      <a:r>
                        <a:rPr lang="en" sz="1200" u="none" cap="none" strike="noStrike">
                          <a:solidFill>
                            <a:schemeClr val="dk1"/>
                          </a:solidFill>
                        </a:rPr>
                        <a:t>min(c) </a:t>
                      </a:r>
                      <a:r>
                        <a:rPr lang="en" sz="1200" u="none" cap="none" strike="noStrike"/>
                        <a:t>+ 1)</a:t>
                      </a:r>
                      <a:endParaRPr sz="1200" u="none" cap="none" strike="noStrike">
                        <a:solidFill>
                          <a:schemeClr val="dk1"/>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1200" u="none" cap="none" strike="noStrike">
                          <a:solidFill>
                            <a:schemeClr val="dk1"/>
                          </a:solidFill>
                        </a:rPr>
                        <a:t>We know max(c) and min(c).</a:t>
                      </a:r>
                      <a:endParaRPr sz="1200" u="none" cap="none" strike="noStrike">
                        <a:solidFill>
                          <a:schemeClr val="dk1"/>
                        </a:solidFill>
                      </a:endParaRPr>
                    </a:p>
                    <a:p>
                      <a:pPr indent="0" lvl="0" marL="0" marR="0" rtl="0" algn="l">
                        <a:lnSpc>
                          <a:spcPct val="100000"/>
                        </a:lnSpc>
                        <a:spcBef>
                          <a:spcPts val="0"/>
                        </a:spcBef>
                        <a:spcAft>
                          <a:spcPts val="0"/>
                        </a:spcAft>
                        <a:buClr>
                          <a:schemeClr val="dk1"/>
                        </a:buClr>
                        <a:buSzPts val="800"/>
                        <a:buFont typeface="Arial"/>
                        <a:buNone/>
                      </a:pPr>
                      <a:r>
                        <a:rPr lang="en" sz="1200" u="none" cap="none" strike="noStrike">
                          <a:solidFill>
                            <a:schemeClr val="dk1"/>
                          </a:solidFill>
                        </a:rPr>
                        <a:t>c is an integer.</a:t>
                      </a:r>
                      <a:endParaRPr sz="1200" u="none" cap="none" strike="noStrike">
                        <a:solidFill>
                          <a:schemeClr val="dk1"/>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c &gt;= v</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(max(c) - v) / (max(c) - min(c))</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We know max(c) and min(c). </a:t>
                      </a:r>
                      <a:endParaRPr sz="1200" u="none" cap="none" strike="noStrike">
                        <a:solidFill>
                          <a:schemeClr val="dk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c is a float.</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40" name="Google Shape;240;p8"/>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Inequalities Ints vs Floats</a:t>
            </a:r>
            <a:endParaRPr b="0" i="0" sz="3000" u="none" cap="none" strike="noStrike">
              <a:solidFill>
                <a:srgbClr val="000000"/>
              </a:solidFill>
              <a:latin typeface="Proxima Nova"/>
              <a:ea typeface="Proxima Nova"/>
              <a:cs typeface="Proxima Nova"/>
              <a:sym typeface="Proxima Nova"/>
            </a:endParaRPr>
          </a:p>
        </p:txBody>
      </p:sp>
      <p:cxnSp>
        <p:nvCxnSpPr>
          <p:cNvPr id="241" name="Google Shape;241;p8"/>
          <p:cNvCxnSpPr/>
          <p:nvPr/>
        </p:nvCxnSpPr>
        <p:spPr>
          <a:xfrm>
            <a:off x="2753350" y="3570850"/>
            <a:ext cx="3460200" cy="0"/>
          </a:xfrm>
          <a:prstGeom prst="straightConnector1">
            <a:avLst/>
          </a:prstGeom>
          <a:noFill/>
          <a:ln cap="flat" cmpd="sng" w="9525">
            <a:solidFill>
              <a:schemeClr val="dk2"/>
            </a:solidFill>
            <a:prstDash val="solid"/>
            <a:round/>
            <a:headEnd len="med" w="med" type="triangle"/>
            <a:tailEnd len="med" w="med" type="triangle"/>
          </a:ln>
        </p:spPr>
      </p:cxnSp>
      <p:cxnSp>
        <p:nvCxnSpPr>
          <p:cNvPr id="242" name="Google Shape;242;p8"/>
          <p:cNvCxnSpPr/>
          <p:nvPr/>
        </p:nvCxnSpPr>
        <p:spPr>
          <a:xfrm>
            <a:off x="3363900" y="3487600"/>
            <a:ext cx="0" cy="175800"/>
          </a:xfrm>
          <a:prstGeom prst="straightConnector1">
            <a:avLst/>
          </a:prstGeom>
          <a:noFill/>
          <a:ln cap="flat" cmpd="sng" w="38100">
            <a:solidFill>
              <a:schemeClr val="dk2"/>
            </a:solidFill>
            <a:prstDash val="solid"/>
            <a:round/>
            <a:headEnd len="sm" w="sm" type="none"/>
            <a:tailEnd len="sm" w="sm" type="none"/>
          </a:ln>
        </p:spPr>
      </p:cxnSp>
      <p:cxnSp>
        <p:nvCxnSpPr>
          <p:cNvPr id="243" name="Google Shape;243;p8"/>
          <p:cNvCxnSpPr/>
          <p:nvPr/>
        </p:nvCxnSpPr>
        <p:spPr>
          <a:xfrm>
            <a:off x="3821100" y="3487600"/>
            <a:ext cx="0" cy="175800"/>
          </a:xfrm>
          <a:prstGeom prst="straightConnector1">
            <a:avLst/>
          </a:prstGeom>
          <a:noFill/>
          <a:ln cap="flat" cmpd="sng" w="38100">
            <a:solidFill>
              <a:schemeClr val="dk2"/>
            </a:solidFill>
            <a:prstDash val="solid"/>
            <a:round/>
            <a:headEnd len="sm" w="sm" type="none"/>
            <a:tailEnd len="sm" w="sm" type="none"/>
          </a:ln>
        </p:spPr>
      </p:cxnSp>
      <p:cxnSp>
        <p:nvCxnSpPr>
          <p:cNvPr id="244" name="Google Shape;244;p8"/>
          <p:cNvCxnSpPr/>
          <p:nvPr/>
        </p:nvCxnSpPr>
        <p:spPr>
          <a:xfrm>
            <a:off x="4278300" y="3487600"/>
            <a:ext cx="0" cy="175800"/>
          </a:xfrm>
          <a:prstGeom prst="straightConnector1">
            <a:avLst/>
          </a:prstGeom>
          <a:noFill/>
          <a:ln cap="flat" cmpd="sng" w="38100">
            <a:solidFill>
              <a:schemeClr val="dk2"/>
            </a:solidFill>
            <a:prstDash val="solid"/>
            <a:round/>
            <a:headEnd len="sm" w="sm" type="none"/>
            <a:tailEnd len="sm" w="sm" type="none"/>
          </a:ln>
        </p:spPr>
      </p:cxnSp>
      <p:cxnSp>
        <p:nvCxnSpPr>
          <p:cNvPr id="245" name="Google Shape;245;p8"/>
          <p:cNvCxnSpPr/>
          <p:nvPr/>
        </p:nvCxnSpPr>
        <p:spPr>
          <a:xfrm>
            <a:off x="4735500" y="3487600"/>
            <a:ext cx="0" cy="175800"/>
          </a:xfrm>
          <a:prstGeom prst="straightConnector1">
            <a:avLst/>
          </a:prstGeom>
          <a:noFill/>
          <a:ln cap="flat" cmpd="sng" w="38100">
            <a:solidFill>
              <a:schemeClr val="dk2"/>
            </a:solidFill>
            <a:prstDash val="solid"/>
            <a:round/>
            <a:headEnd len="sm" w="sm" type="none"/>
            <a:tailEnd len="sm" w="sm" type="none"/>
          </a:ln>
        </p:spPr>
      </p:cxnSp>
      <p:cxnSp>
        <p:nvCxnSpPr>
          <p:cNvPr id="246" name="Google Shape;246;p8"/>
          <p:cNvCxnSpPr/>
          <p:nvPr/>
        </p:nvCxnSpPr>
        <p:spPr>
          <a:xfrm>
            <a:off x="5192700" y="3487600"/>
            <a:ext cx="0" cy="175800"/>
          </a:xfrm>
          <a:prstGeom prst="straightConnector1">
            <a:avLst/>
          </a:prstGeom>
          <a:noFill/>
          <a:ln cap="flat" cmpd="sng" w="38100">
            <a:solidFill>
              <a:schemeClr val="dk2"/>
            </a:solidFill>
            <a:prstDash val="solid"/>
            <a:round/>
            <a:headEnd len="sm" w="sm" type="none"/>
            <a:tailEnd len="sm" w="sm" type="none"/>
          </a:ln>
        </p:spPr>
      </p:cxnSp>
      <p:cxnSp>
        <p:nvCxnSpPr>
          <p:cNvPr id="247" name="Google Shape;247;p8"/>
          <p:cNvCxnSpPr/>
          <p:nvPr/>
        </p:nvCxnSpPr>
        <p:spPr>
          <a:xfrm>
            <a:off x="5649900" y="3487600"/>
            <a:ext cx="0" cy="175800"/>
          </a:xfrm>
          <a:prstGeom prst="straightConnector1">
            <a:avLst/>
          </a:prstGeom>
          <a:noFill/>
          <a:ln cap="flat" cmpd="sng" w="9525">
            <a:solidFill>
              <a:schemeClr val="dk2"/>
            </a:solidFill>
            <a:prstDash val="solid"/>
            <a:round/>
            <a:headEnd len="sm" w="sm" type="none"/>
            <a:tailEnd len="sm" w="sm" type="none"/>
          </a:ln>
        </p:spPr>
      </p:cxnSp>
      <p:cxnSp>
        <p:nvCxnSpPr>
          <p:cNvPr id="248" name="Google Shape;248;p8"/>
          <p:cNvCxnSpPr/>
          <p:nvPr/>
        </p:nvCxnSpPr>
        <p:spPr>
          <a:xfrm>
            <a:off x="2753350" y="4332850"/>
            <a:ext cx="3460200" cy="0"/>
          </a:xfrm>
          <a:prstGeom prst="straightConnector1">
            <a:avLst/>
          </a:prstGeom>
          <a:noFill/>
          <a:ln cap="flat" cmpd="sng" w="9525">
            <a:solidFill>
              <a:schemeClr val="dk2"/>
            </a:solidFill>
            <a:prstDash val="solid"/>
            <a:round/>
            <a:headEnd len="med" w="med" type="triangle"/>
            <a:tailEnd len="med" w="med" type="triangle"/>
          </a:ln>
        </p:spPr>
      </p:cxnSp>
      <p:cxnSp>
        <p:nvCxnSpPr>
          <p:cNvPr id="249" name="Google Shape;249;p8"/>
          <p:cNvCxnSpPr/>
          <p:nvPr/>
        </p:nvCxnSpPr>
        <p:spPr>
          <a:xfrm>
            <a:off x="3363900" y="4249600"/>
            <a:ext cx="0" cy="175800"/>
          </a:xfrm>
          <a:prstGeom prst="straightConnector1">
            <a:avLst/>
          </a:prstGeom>
          <a:noFill/>
          <a:ln cap="flat" cmpd="sng" w="9525">
            <a:solidFill>
              <a:schemeClr val="dk2"/>
            </a:solidFill>
            <a:prstDash val="solid"/>
            <a:round/>
            <a:headEnd len="sm" w="sm" type="none"/>
            <a:tailEnd len="sm" w="sm" type="none"/>
          </a:ln>
        </p:spPr>
      </p:cxnSp>
      <p:cxnSp>
        <p:nvCxnSpPr>
          <p:cNvPr id="250" name="Google Shape;250;p8"/>
          <p:cNvCxnSpPr/>
          <p:nvPr/>
        </p:nvCxnSpPr>
        <p:spPr>
          <a:xfrm>
            <a:off x="3821100" y="4249600"/>
            <a:ext cx="0" cy="175800"/>
          </a:xfrm>
          <a:prstGeom prst="straightConnector1">
            <a:avLst/>
          </a:prstGeom>
          <a:noFill/>
          <a:ln cap="flat" cmpd="sng" w="9525">
            <a:solidFill>
              <a:schemeClr val="dk2"/>
            </a:solidFill>
            <a:prstDash val="solid"/>
            <a:round/>
            <a:headEnd len="sm" w="sm" type="none"/>
            <a:tailEnd len="sm" w="sm" type="none"/>
          </a:ln>
        </p:spPr>
      </p:cxnSp>
      <p:cxnSp>
        <p:nvCxnSpPr>
          <p:cNvPr id="251" name="Google Shape;251;p8"/>
          <p:cNvCxnSpPr/>
          <p:nvPr/>
        </p:nvCxnSpPr>
        <p:spPr>
          <a:xfrm>
            <a:off x="4278300" y="4249600"/>
            <a:ext cx="0" cy="175800"/>
          </a:xfrm>
          <a:prstGeom prst="straightConnector1">
            <a:avLst/>
          </a:prstGeom>
          <a:noFill/>
          <a:ln cap="flat" cmpd="sng" w="9525">
            <a:solidFill>
              <a:schemeClr val="dk2"/>
            </a:solidFill>
            <a:prstDash val="solid"/>
            <a:round/>
            <a:headEnd len="sm" w="sm" type="none"/>
            <a:tailEnd len="sm" w="sm" type="none"/>
          </a:ln>
        </p:spPr>
      </p:cxnSp>
      <p:cxnSp>
        <p:nvCxnSpPr>
          <p:cNvPr id="252" name="Google Shape;252;p8"/>
          <p:cNvCxnSpPr/>
          <p:nvPr/>
        </p:nvCxnSpPr>
        <p:spPr>
          <a:xfrm>
            <a:off x="4735500" y="4249600"/>
            <a:ext cx="0" cy="175800"/>
          </a:xfrm>
          <a:prstGeom prst="straightConnector1">
            <a:avLst/>
          </a:prstGeom>
          <a:noFill/>
          <a:ln cap="flat" cmpd="sng" w="9525">
            <a:solidFill>
              <a:schemeClr val="dk2"/>
            </a:solidFill>
            <a:prstDash val="solid"/>
            <a:round/>
            <a:headEnd len="sm" w="sm" type="none"/>
            <a:tailEnd len="sm" w="sm" type="none"/>
          </a:ln>
        </p:spPr>
      </p:cxnSp>
      <p:cxnSp>
        <p:nvCxnSpPr>
          <p:cNvPr id="253" name="Google Shape;253;p8"/>
          <p:cNvCxnSpPr/>
          <p:nvPr/>
        </p:nvCxnSpPr>
        <p:spPr>
          <a:xfrm>
            <a:off x="5192700" y="4249600"/>
            <a:ext cx="0" cy="175800"/>
          </a:xfrm>
          <a:prstGeom prst="straightConnector1">
            <a:avLst/>
          </a:prstGeom>
          <a:noFill/>
          <a:ln cap="flat" cmpd="sng" w="9525">
            <a:solidFill>
              <a:schemeClr val="dk2"/>
            </a:solidFill>
            <a:prstDash val="solid"/>
            <a:round/>
            <a:headEnd len="sm" w="sm" type="none"/>
            <a:tailEnd len="sm" w="sm" type="none"/>
          </a:ln>
        </p:spPr>
      </p:cxnSp>
      <p:cxnSp>
        <p:nvCxnSpPr>
          <p:cNvPr id="254" name="Google Shape;254;p8"/>
          <p:cNvCxnSpPr/>
          <p:nvPr/>
        </p:nvCxnSpPr>
        <p:spPr>
          <a:xfrm>
            <a:off x="5649900" y="4249600"/>
            <a:ext cx="0" cy="175800"/>
          </a:xfrm>
          <a:prstGeom prst="straightConnector1">
            <a:avLst/>
          </a:prstGeom>
          <a:noFill/>
          <a:ln cap="flat" cmpd="sng" w="9525">
            <a:solidFill>
              <a:schemeClr val="dk2"/>
            </a:solidFill>
            <a:prstDash val="solid"/>
            <a:round/>
            <a:headEnd len="sm" w="sm" type="none"/>
            <a:tailEnd len="sm" w="sm" type="none"/>
          </a:ln>
        </p:spPr>
      </p:cxnSp>
      <p:sp>
        <p:nvSpPr>
          <p:cNvPr id="255" name="Google Shape;255;p8"/>
          <p:cNvSpPr txBox="1"/>
          <p:nvPr/>
        </p:nvSpPr>
        <p:spPr>
          <a:xfrm>
            <a:off x="3013125" y="3570850"/>
            <a:ext cx="723600" cy="30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min(c)</a:t>
            </a:r>
            <a:endParaRPr b="0" i="0" sz="1400" u="none" cap="none" strike="noStrike">
              <a:solidFill>
                <a:srgbClr val="000000"/>
              </a:solidFill>
              <a:latin typeface="Calibri"/>
              <a:ea typeface="Calibri"/>
              <a:cs typeface="Calibri"/>
              <a:sym typeface="Calibri"/>
            </a:endParaRPr>
          </a:p>
        </p:txBody>
      </p:sp>
      <p:sp>
        <p:nvSpPr>
          <p:cNvPr id="256" name="Google Shape;256;p8"/>
          <p:cNvSpPr txBox="1"/>
          <p:nvPr/>
        </p:nvSpPr>
        <p:spPr>
          <a:xfrm>
            <a:off x="4881800" y="3570850"/>
            <a:ext cx="723600" cy="30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max(c)</a:t>
            </a:r>
            <a:endParaRPr b="0" i="0" sz="1400" u="none" cap="none" strike="noStrike">
              <a:solidFill>
                <a:srgbClr val="000000"/>
              </a:solidFill>
              <a:latin typeface="Calibri"/>
              <a:ea typeface="Calibri"/>
              <a:cs typeface="Calibri"/>
              <a:sym typeface="Calibri"/>
            </a:endParaRPr>
          </a:p>
        </p:txBody>
      </p:sp>
      <p:sp>
        <p:nvSpPr>
          <p:cNvPr id="257" name="Google Shape;257;p8"/>
          <p:cNvSpPr txBox="1"/>
          <p:nvPr/>
        </p:nvSpPr>
        <p:spPr>
          <a:xfrm>
            <a:off x="4452728" y="3570850"/>
            <a:ext cx="548100" cy="30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8" name="Google Shape;258;p8"/>
          <p:cNvSpPr txBox="1"/>
          <p:nvPr/>
        </p:nvSpPr>
        <p:spPr>
          <a:xfrm>
            <a:off x="3538328" y="3570850"/>
            <a:ext cx="548100" cy="30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9" name="Google Shape;259;p8"/>
          <p:cNvSpPr txBox="1"/>
          <p:nvPr/>
        </p:nvSpPr>
        <p:spPr>
          <a:xfrm>
            <a:off x="6446700" y="3272925"/>
            <a:ext cx="2499300" cy="114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With </a:t>
            </a:r>
            <a:r>
              <a:rPr b="0" i="0" lang="en" sz="1400" u="sng" cap="none" strike="noStrike">
                <a:solidFill>
                  <a:srgbClr val="000000"/>
                </a:solidFill>
                <a:latin typeface="Calibri"/>
                <a:ea typeface="Calibri"/>
                <a:cs typeface="Calibri"/>
                <a:sym typeface="Calibri"/>
              </a:rPr>
              <a:t>ints</a:t>
            </a:r>
            <a:r>
              <a:rPr b="0" i="0" lang="en" sz="1400" u="none" cap="none" strike="noStrike">
                <a:solidFill>
                  <a:srgbClr val="000000"/>
                </a:solidFill>
                <a:latin typeface="Calibri"/>
                <a:ea typeface="Calibri"/>
                <a:cs typeface="Calibri"/>
                <a:sym typeface="Calibri"/>
              </a:rPr>
              <a:t>, we need to account for min(c) and max(c) inclusive. Assume min is 2 and max is 4, then have a total of 4 - 2 + 1 = 3 possible values.</a:t>
            </a:r>
            <a:endParaRPr b="0" i="0" sz="1400" u="none" cap="none" strike="noStrike">
              <a:solidFill>
                <a:srgbClr val="000000"/>
              </a:solidFill>
              <a:latin typeface="Calibri"/>
              <a:ea typeface="Calibri"/>
              <a:cs typeface="Calibri"/>
              <a:sym typeface="Calibri"/>
            </a:endParaRPr>
          </a:p>
        </p:txBody>
      </p:sp>
      <p:sp>
        <p:nvSpPr>
          <p:cNvPr id="260" name="Google Shape;260;p8"/>
          <p:cNvSpPr txBox="1"/>
          <p:nvPr/>
        </p:nvSpPr>
        <p:spPr>
          <a:xfrm>
            <a:off x="3028950" y="4332850"/>
            <a:ext cx="723600" cy="30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min(c)</a:t>
            </a:r>
            <a:endParaRPr b="0" i="0" sz="1400" u="none" cap="none" strike="noStrike">
              <a:solidFill>
                <a:srgbClr val="000000"/>
              </a:solidFill>
              <a:latin typeface="Calibri"/>
              <a:ea typeface="Calibri"/>
              <a:cs typeface="Calibri"/>
              <a:sym typeface="Calibri"/>
            </a:endParaRPr>
          </a:p>
        </p:txBody>
      </p:sp>
      <p:sp>
        <p:nvSpPr>
          <p:cNvPr id="261" name="Google Shape;261;p8"/>
          <p:cNvSpPr txBox="1"/>
          <p:nvPr/>
        </p:nvSpPr>
        <p:spPr>
          <a:xfrm>
            <a:off x="4881800" y="4332850"/>
            <a:ext cx="723600" cy="30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max(c)</a:t>
            </a:r>
            <a:endParaRPr b="0" i="0" sz="1400" u="none" cap="none" strike="noStrike">
              <a:solidFill>
                <a:srgbClr val="000000"/>
              </a:solidFill>
              <a:latin typeface="Calibri"/>
              <a:ea typeface="Calibri"/>
              <a:cs typeface="Calibri"/>
              <a:sym typeface="Calibri"/>
            </a:endParaRPr>
          </a:p>
        </p:txBody>
      </p:sp>
      <p:cxnSp>
        <p:nvCxnSpPr>
          <p:cNvPr id="262" name="Google Shape;262;p8"/>
          <p:cNvCxnSpPr/>
          <p:nvPr/>
        </p:nvCxnSpPr>
        <p:spPr>
          <a:xfrm rot="10800000">
            <a:off x="3314850" y="4333125"/>
            <a:ext cx="1911900" cy="8700"/>
          </a:xfrm>
          <a:prstGeom prst="straightConnector1">
            <a:avLst/>
          </a:prstGeom>
          <a:noFill/>
          <a:ln cap="flat" cmpd="sng" w="38100">
            <a:solidFill>
              <a:schemeClr val="dk2"/>
            </a:solidFill>
            <a:prstDash val="solid"/>
            <a:round/>
            <a:headEnd len="sm" w="sm" type="none"/>
            <a:tailEnd len="sm" w="sm" type="none"/>
          </a:ln>
        </p:spPr>
      </p:cxnSp>
      <p:sp>
        <p:nvSpPr>
          <p:cNvPr id="263" name="Google Shape;263;p8"/>
          <p:cNvSpPr txBox="1"/>
          <p:nvPr/>
        </p:nvSpPr>
        <p:spPr>
          <a:xfrm>
            <a:off x="259450" y="3349125"/>
            <a:ext cx="2346000" cy="121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With </a:t>
            </a:r>
            <a:r>
              <a:rPr b="0" i="0" lang="en" sz="1400" u="sng" cap="none" strike="noStrike">
                <a:solidFill>
                  <a:srgbClr val="000000"/>
                </a:solidFill>
                <a:latin typeface="Calibri"/>
                <a:ea typeface="Calibri"/>
                <a:cs typeface="Calibri"/>
                <a:sym typeface="Calibri"/>
              </a:rPr>
              <a:t>floats</a:t>
            </a:r>
            <a:r>
              <a:rPr b="0" i="0" lang="en" sz="1400" u="none" cap="none" strike="noStrike">
                <a:solidFill>
                  <a:srgbClr val="000000"/>
                </a:solidFill>
                <a:latin typeface="Calibri"/>
                <a:ea typeface="Calibri"/>
                <a:cs typeface="Calibri"/>
                <a:sym typeface="Calibri"/>
              </a:rPr>
              <a:t>, need to account for continuous area between min(c) and max(c). Assume min is 2 and max is 4, then length of range is 4 - 2 = 2.</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8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Query Optimization - Worksheet</a:t>
            </a:r>
            <a:endParaRPr sz="3000"/>
          </a:p>
        </p:txBody>
      </p:sp>
      <p:sp>
        <p:nvSpPr>
          <p:cNvPr id="901" name="Google Shape;901;p81"/>
          <p:cNvSpPr txBox="1"/>
          <p:nvPr>
            <p:ph idx="1" type="body"/>
          </p:nvPr>
        </p:nvSpPr>
        <p:spPr>
          <a:xfrm>
            <a:off x="311700" y="1152475"/>
            <a:ext cx="8520600" cy="3358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SzPts val="1800"/>
              <a:buNone/>
            </a:pPr>
            <a:r>
              <a:rPr lang="en" sz="2400">
                <a:solidFill>
                  <a:schemeClr val="dk1"/>
                </a:solidFill>
              </a:rPr>
              <a:t>How could we modify the query so that the R SMJ S produces an interesting order?</a:t>
            </a:r>
            <a:endParaRPr sz="2400">
              <a:solidFill>
                <a:schemeClr val="dk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8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Query Optimization - Worksheet</a:t>
            </a:r>
            <a:endParaRPr sz="3000"/>
          </a:p>
        </p:txBody>
      </p:sp>
      <p:sp>
        <p:nvSpPr>
          <p:cNvPr id="907" name="Google Shape;907;p82"/>
          <p:cNvSpPr txBox="1"/>
          <p:nvPr>
            <p:ph idx="1" type="body"/>
          </p:nvPr>
        </p:nvSpPr>
        <p:spPr>
          <a:xfrm>
            <a:off x="311700" y="1152475"/>
            <a:ext cx="8520600" cy="335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400">
                <a:solidFill>
                  <a:schemeClr val="dk1"/>
                </a:solidFill>
              </a:rPr>
              <a:t>How could we modify the query so that the R SMJ S produces an interesting order?</a:t>
            </a:r>
            <a:endParaRPr sz="2400">
              <a:solidFill>
                <a:schemeClr val="dk1"/>
              </a:solidFill>
            </a:endParaRPr>
          </a:p>
          <a:p>
            <a:pPr indent="0" lvl="0" marL="0" marR="0" rtl="0" algn="l">
              <a:lnSpc>
                <a:spcPct val="115000"/>
              </a:lnSpc>
              <a:spcBef>
                <a:spcPts val="1600"/>
              </a:spcBef>
              <a:spcAft>
                <a:spcPts val="1600"/>
              </a:spcAft>
              <a:buSzPts val="1800"/>
              <a:buNone/>
            </a:pPr>
            <a:r>
              <a:rPr lang="en" sz="2400">
                <a:solidFill>
                  <a:srgbClr val="FF0000"/>
                </a:solidFill>
              </a:rPr>
              <a:t>R SMJ S will be sorted on column b so we need b to be interesting. We could add ORDER BY b, GROUP BY b, or another join condition involving R.b or S.b to the query to make it interesting. </a:t>
            </a:r>
            <a:endParaRPr sz="2400">
              <a:solidFill>
                <a:schemeClr val="dk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8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Query Optimization - Worksheet</a:t>
            </a:r>
            <a:endParaRPr sz="3000"/>
          </a:p>
        </p:txBody>
      </p:sp>
      <p:sp>
        <p:nvSpPr>
          <p:cNvPr id="913" name="Google Shape;913;p83"/>
          <p:cNvSpPr txBox="1"/>
          <p:nvPr>
            <p:ph idx="1" type="body"/>
          </p:nvPr>
        </p:nvSpPr>
        <p:spPr>
          <a:xfrm>
            <a:off x="311700" y="1152475"/>
            <a:ext cx="8520600" cy="335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400">
                <a:solidFill>
                  <a:schemeClr val="dk1"/>
                </a:solidFill>
              </a:rPr>
              <a:t>Will the query plan: T BNLJ (R SMJ S) be considered by the final pass of the query optimizer?</a:t>
            </a:r>
            <a:endParaRPr sz="2400">
              <a:solidFill>
                <a:schemeClr val="dk1"/>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8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Query Optimization - Worksheet</a:t>
            </a:r>
            <a:endParaRPr sz="3000"/>
          </a:p>
        </p:txBody>
      </p:sp>
      <p:sp>
        <p:nvSpPr>
          <p:cNvPr id="919" name="Google Shape;919;p84"/>
          <p:cNvSpPr txBox="1"/>
          <p:nvPr>
            <p:ph idx="1" type="body"/>
          </p:nvPr>
        </p:nvSpPr>
        <p:spPr>
          <a:xfrm>
            <a:off x="311700" y="1152475"/>
            <a:ext cx="8520600" cy="335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400">
                <a:solidFill>
                  <a:schemeClr val="dk1"/>
                </a:solidFill>
              </a:rPr>
              <a:t>Will the query plan: T BNLJ (R SMJ S) be considered by the final pass of the query optimizer?</a:t>
            </a:r>
            <a:endParaRPr sz="2400">
              <a:solidFill>
                <a:schemeClr val="dk1"/>
              </a:solidFill>
            </a:endParaRPr>
          </a:p>
          <a:p>
            <a:pPr indent="0" lvl="0" marL="0" marR="0" rtl="0" algn="l">
              <a:lnSpc>
                <a:spcPct val="115000"/>
              </a:lnSpc>
              <a:spcBef>
                <a:spcPts val="1600"/>
              </a:spcBef>
              <a:spcAft>
                <a:spcPts val="1600"/>
              </a:spcAft>
              <a:buSzPts val="1800"/>
              <a:buNone/>
            </a:pPr>
            <a:r>
              <a:rPr lang="en" sz="2400">
                <a:solidFill>
                  <a:srgbClr val="FF0000"/>
                </a:solidFill>
              </a:rPr>
              <a:t>No, this query plan is </a:t>
            </a:r>
            <a:r>
              <a:rPr b="1" lang="en" sz="2400">
                <a:solidFill>
                  <a:srgbClr val="FF0000"/>
                </a:solidFill>
              </a:rPr>
              <a:t>not</a:t>
            </a:r>
            <a:r>
              <a:rPr lang="en" sz="2400">
                <a:solidFill>
                  <a:srgbClr val="FF0000"/>
                </a:solidFill>
              </a:rPr>
              <a:t> left-deep (all join results must be on the left side of their parent join), so it is not considered in the final pass. </a:t>
            </a:r>
            <a:endParaRPr sz="2400">
              <a:solidFill>
                <a:schemeClr val="dk1"/>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g24dde08c4bc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Attendance Link</a:t>
            </a:r>
            <a:endParaRPr/>
          </a:p>
        </p:txBody>
      </p:sp>
      <p:sp>
        <p:nvSpPr>
          <p:cNvPr id="925" name="Google Shape;925;g24dde08c4bc_0_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t/>
            </a:r>
            <a:endParaRPr sz="1900"/>
          </a:p>
          <a:p>
            <a:pPr indent="0" lvl="0" marL="0" rtl="0" algn="l">
              <a:lnSpc>
                <a:spcPct val="115000"/>
              </a:lnSpc>
              <a:spcBef>
                <a:spcPts val="0"/>
              </a:spcBef>
              <a:spcAft>
                <a:spcPts val="0"/>
              </a:spcAft>
              <a:buSzPts val="1400"/>
              <a:buNone/>
            </a:pPr>
            <a:r>
              <a:rPr lang="en" sz="1600" u="sng">
                <a:solidFill>
                  <a:srgbClr val="1155CC"/>
                </a:solidFill>
                <a:latin typeface="Arial"/>
                <a:ea typeface="Arial"/>
                <a:cs typeface="Arial"/>
                <a:sym typeface="Arial"/>
                <a:hlinkClick r:id="rId3">
                  <a:extLst>
                    <a:ext uri="{A12FA001-AC4F-418D-AE19-62706E023703}">
                      <ahyp:hlinkClr val="tx"/>
                    </a:ext>
                  </a:extLst>
                </a:hlinkClick>
              </a:rPr>
              <a:t>https://cs186berkeley.net/attendance</a:t>
            </a:r>
            <a:endParaRPr sz="1900"/>
          </a:p>
        </p:txBody>
      </p:sp>
      <p:pic>
        <p:nvPicPr>
          <p:cNvPr id="926" name="Google Shape;926;g24dde08c4bc_0_0"/>
          <p:cNvPicPr preferRelativeResize="0"/>
          <p:nvPr/>
        </p:nvPicPr>
        <p:blipFill rotWithShape="1">
          <a:blip r:embed="rId4">
            <a:alphaModFix/>
          </a:blip>
          <a:srcRect b="0" l="0" r="0" t="0"/>
          <a:stretch/>
        </p:blipFill>
        <p:spPr>
          <a:xfrm>
            <a:off x="5021025" y="1143000"/>
            <a:ext cx="2857500" cy="285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graphicFrame>
        <p:nvGraphicFramePr>
          <p:cNvPr id="269" name="Google Shape;269;p9"/>
          <p:cNvGraphicFramePr/>
          <p:nvPr/>
        </p:nvGraphicFramePr>
        <p:xfrm>
          <a:off x="816963" y="1481681"/>
          <a:ext cx="3000000" cy="3000000"/>
        </p:xfrm>
        <a:graphic>
          <a:graphicData uri="http://schemas.openxmlformats.org/drawingml/2006/table">
            <a:tbl>
              <a:tblPr>
                <a:noFill/>
                <a:tableStyleId>{73D3D3D7-8920-4C3C-AE1E-BC1EC0F9E8A3}</a:tableStyleId>
              </a:tblPr>
              <a:tblGrid>
                <a:gridCol w="1206750"/>
                <a:gridCol w="3619250"/>
                <a:gridCol w="2684075"/>
              </a:tblGrid>
              <a:tr h="28575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Predicate</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Selectivity</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Assumption</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p1 </a:t>
                      </a:r>
                      <a:r>
                        <a:rPr b="1" lang="en" sz="1200" u="none" cap="none" strike="noStrike"/>
                        <a:t>AND</a:t>
                      </a:r>
                      <a:r>
                        <a:rPr lang="en" sz="1200" u="none" cap="none" strike="noStrike"/>
                        <a:t> p2</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S(p1)</a:t>
                      </a:r>
                      <a:r>
                        <a:rPr b="1" lang="en" sz="1200" u="none" cap="none" strike="noStrike"/>
                        <a:t>*</a:t>
                      </a:r>
                      <a:r>
                        <a:rPr lang="en" sz="1200" u="none" cap="none" strike="noStrike"/>
                        <a:t>S(p2)</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Independent predicates</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p1 </a:t>
                      </a:r>
                      <a:r>
                        <a:rPr b="1" lang="en" sz="1200" u="none" cap="none" strike="noStrike"/>
                        <a:t>OR</a:t>
                      </a:r>
                      <a:r>
                        <a:rPr lang="en" sz="1200" u="none" cap="none" strike="noStrike"/>
                        <a:t> p2</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S(p1)</a:t>
                      </a:r>
                      <a:r>
                        <a:rPr b="1" lang="en" sz="1200" u="none" cap="none" strike="noStrike"/>
                        <a:t> +</a:t>
                      </a:r>
                      <a:r>
                        <a:rPr lang="en" sz="1200" u="none" cap="none" strike="noStrike"/>
                        <a:t> S(p2) </a:t>
                      </a:r>
                      <a:r>
                        <a:rPr b="1" lang="en" sz="1200" u="none" cap="none" strike="noStrike"/>
                        <a:t>- </a:t>
                      </a:r>
                      <a:r>
                        <a:rPr lang="en" sz="1200" u="none" cap="none" strike="noStrike"/>
                        <a:t>S(p1 AND p2)</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NOT</a:t>
                      </a:r>
                      <a:r>
                        <a:rPr lang="en" sz="1200" u="none" cap="none" strike="noStrike"/>
                        <a:t> p</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a:t>
                      </a:r>
                      <a:r>
                        <a:rPr b="1" lang="en" sz="1200" u="none" cap="none" strike="noStrike"/>
                        <a:t> - </a:t>
                      </a:r>
                      <a:r>
                        <a:rPr lang="en" sz="1200" u="none" cap="none" strike="noStrike"/>
                        <a:t>S(p)</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70" name="Google Shape;270;p9"/>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Connectives</a:t>
            </a:r>
            <a:endParaRPr b="0" i="0" sz="3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