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y="5143500" cx="9144000"/>
  <p:notesSz cx="6858000" cy="9144000"/>
  <p:embeddedFontLst>
    <p:embeddedFont>
      <p:font typeface="Proxima Nova"/>
      <p:regular r:id="rId88"/>
      <p:bold r:id="rId89"/>
      <p:italic r:id="rId90"/>
      <p:boldItalic r:id="rId91"/>
    </p:embeddedFont>
    <p:embeddedFont>
      <p:font typeface="Helvetica Neue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6" roundtripDataSignature="AMtx7mht4qOZgBbvo4bVKO/pl2mHJbQh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9D69CD-1CDF-4E0F-B964-DAE0FEA3A084}">
  <a:tblStyle styleId="{969D69CD-1CDF-4E0F-B964-DAE0FEA3A08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ProximaNova-regular.fntdata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ProximaNova-bold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font" Target="fonts/HelveticaNeue-boldItalic.fntdata"/><Relationship Id="rId50" Type="http://schemas.openxmlformats.org/officeDocument/2006/relationships/slide" Target="slides/slide44.xml"/><Relationship Id="rId94" Type="http://schemas.openxmlformats.org/officeDocument/2006/relationships/font" Target="fonts/HelveticaNeue-italic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96" Type="http://customschemas.google.com/relationships/presentationmetadata" Target="metadata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ProximaNova-boldItalic.fntdata"/><Relationship Id="rId90" Type="http://schemas.openxmlformats.org/officeDocument/2006/relationships/font" Target="fonts/ProximaNova-italic.fntdata"/><Relationship Id="rId93" Type="http://schemas.openxmlformats.org/officeDocument/2006/relationships/font" Target="fonts/HelveticaNeue-bold.fntdata"/><Relationship Id="rId92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Interpret the matrix as: Axis 1 is T1, axis 2 is T2.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Try to reason about why each pair is the way it is - should be able to figure out entire matrix without having it written down for reference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[can skip]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c0c1ee2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2c0c1ee2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[can skip]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9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cs186berkeley.net/attendance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464100" y="781525"/>
            <a:ext cx="8368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i="0" lang="en" sz="5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</a:t>
            </a:r>
            <a:r>
              <a:rPr lang="en">
                <a:solidFill>
                  <a:srgbClr val="000000"/>
                </a:solidFill>
              </a:rPr>
              <a:t>8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Transactions &amp; Concurrency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Serializability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Serializability</a:t>
            </a:r>
            <a:endParaRPr/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</a:rPr>
              <a:t>schedule</a:t>
            </a:r>
            <a:r>
              <a:rPr lang="en" sz="2000"/>
              <a:t>: order in which we execute operations of a set of transactions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chemeClr val="accent5"/>
                </a:solidFill>
              </a:rPr>
              <a:t>serial schedule</a:t>
            </a:r>
            <a:r>
              <a:rPr lang="en" sz="2000"/>
              <a:t>: every transaction runs start to finish without any </a:t>
            </a:r>
            <a:r>
              <a:rPr b="1" lang="en" sz="2000">
                <a:solidFill>
                  <a:schemeClr val="accent5"/>
                </a:solidFill>
              </a:rPr>
              <a:t>interleaving</a:t>
            </a:r>
            <a:endParaRPr b="1" sz="2000">
              <a:solidFill>
                <a:schemeClr val="accent5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say two schedules are </a:t>
            </a:r>
            <a:r>
              <a:rPr b="1" lang="en" sz="2000">
                <a:solidFill>
                  <a:schemeClr val="accent5"/>
                </a:solidFill>
              </a:rPr>
              <a:t>equivalent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/>
              <a:t>if: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They involve the same transactions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transaction has its operations in the same order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final state after all the transactions is the same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Having isolation basically means having a schedule that is equivalent to a serial schedule (</a:t>
            </a:r>
            <a:r>
              <a:rPr b="1" lang="en" sz="2000">
                <a:solidFill>
                  <a:schemeClr val="accent5"/>
                </a:solidFill>
              </a:rPr>
              <a:t>serializable</a:t>
            </a:r>
            <a:r>
              <a:rPr lang="en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Serializability</a:t>
            </a:r>
            <a:endParaRPr/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 you check if a schedule is serializable?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 don’t - even checking if a schedule is view serializable (stronger condition than serializable - some serializable schedules are not view serializable) is NP-complete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instead check if schedules are </a:t>
            </a:r>
            <a:r>
              <a:rPr b="1" lang="en" sz="2000">
                <a:solidFill>
                  <a:schemeClr val="accent5"/>
                </a:solidFill>
              </a:rPr>
              <a:t>conflict serializable</a:t>
            </a:r>
            <a:endParaRPr sz="2000">
              <a:solidFill>
                <a:schemeClr val="accent5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Much stronger condition than serializable - lots of serializable schedules are not conflict serializable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but usually good enough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Conflict Serializability</a:t>
            </a:r>
            <a:endParaRPr/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311700" y="1152475"/>
            <a:ext cx="85206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Two operations in a schedule </a:t>
            </a:r>
            <a:r>
              <a:rPr b="1" lang="en" sz="2000"/>
              <a:t>conflict</a:t>
            </a:r>
            <a:r>
              <a:rPr lang="en" sz="2000"/>
              <a:t> if: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at least one operation is a write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they are </a:t>
            </a:r>
            <a:r>
              <a:rPr lang="en" sz="2000"/>
              <a:t>performed by</a:t>
            </a:r>
            <a:r>
              <a:rPr lang="en" sz="2000"/>
              <a:t> </a:t>
            </a:r>
            <a:r>
              <a:rPr i="1" lang="en" sz="2000"/>
              <a:t>different</a:t>
            </a:r>
            <a:r>
              <a:rPr lang="en" sz="2000"/>
              <a:t> transactions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they work on the </a:t>
            </a:r>
            <a:r>
              <a:rPr i="1" lang="en" sz="2000"/>
              <a:t>same</a:t>
            </a:r>
            <a:r>
              <a:rPr lang="en" sz="2000"/>
              <a:t> resource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Conflicts are essentially pairs of operations that we need to be careful about</a:t>
            </a:r>
            <a:endParaRPr sz="2000"/>
          </a:p>
        </p:txBody>
      </p:sp>
      <p:graphicFrame>
        <p:nvGraphicFramePr>
          <p:cNvPr id="126" name="Google Shape;126;p13"/>
          <p:cNvGraphicFramePr/>
          <p:nvPr/>
        </p:nvGraphicFramePr>
        <p:xfrm>
          <a:off x="1509075" y="34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977450"/>
                <a:gridCol w="977450"/>
                <a:gridCol w="977450"/>
                <a:gridCol w="977450"/>
                <a:gridCol w="977450"/>
                <a:gridCol w="977450"/>
              </a:tblGrid>
              <a:tr h="45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5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W(B)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Conflict Serializability</a:t>
            </a:r>
            <a:endParaRPr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311700" y="1152475"/>
            <a:ext cx="8585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/>
              <a:t>Two operations in a schedule </a:t>
            </a:r>
            <a:r>
              <a:rPr b="1" lang="en" sz="2000"/>
              <a:t>conflict</a:t>
            </a:r>
            <a:r>
              <a:rPr lang="en" sz="2000"/>
              <a:t> if: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at least one operation is a write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they are on </a:t>
            </a:r>
            <a:r>
              <a:rPr i="1" lang="en" sz="2000"/>
              <a:t>different</a:t>
            </a:r>
            <a:r>
              <a:rPr lang="en" sz="2000"/>
              <a:t> transactions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they work on the </a:t>
            </a:r>
            <a:r>
              <a:rPr i="1" lang="en" sz="2000"/>
              <a:t>same</a:t>
            </a:r>
            <a:r>
              <a:rPr lang="en" sz="2000"/>
              <a:t> resource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Conflicts are essentially pairs of operations that we need to be careful about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b="1" lang="en" sz="2000"/>
              <a:t>stale read</a:t>
            </a:r>
            <a:r>
              <a:rPr lang="en" sz="2000"/>
              <a:t>: T</a:t>
            </a:r>
            <a:r>
              <a:rPr baseline="-25000" lang="en" sz="2000"/>
              <a:t>1</a:t>
            </a:r>
            <a:r>
              <a:rPr lang="en" sz="2000"/>
              <a:t> uses old value of B - if reversed order, output may differ</a:t>
            </a:r>
            <a:endParaRPr sz="2000"/>
          </a:p>
        </p:txBody>
      </p:sp>
      <p:graphicFrame>
        <p:nvGraphicFramePr>
          <p:cNvPr id="133" name="Google Shape;133;p14"/>
          <p:cNvGraphicFramePr/>
          <p:nvPr/>
        </p:nvGraphicFramePr>
        <p:xfrm>
          <a:off x="1509075" y="34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977450"/>
                <a:gridCol w="977450"/>
                <a:gridCol w="977450"/>
                <a:gridCol w="977450"/>
                <a:gridCol w="977450"/>
                <a:gridCol w="977450"/>
              </a:tblGrid>
              <a:tr h="45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5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W(B)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Two schedules are </a:t>
            </a:r>
            <a:r>
              <a:rPr b="1" lang="en" sz="2000"/>
              <a:t>conflict equivalent</a:t>
            </a:r>
            <a:r>
              <a:rPr lang="en" sz="2000"/>
              <a:t> (and therefore equivalent)           if every conflict is ordered the same way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two reads</a:t>
            </a:r>
            <a:r>
              <a:rPr lang="en" sz="2000"/>
              <a:t> are not a conflict, so they can be ordered in any way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two operations in the </a:t>
            </a:r>
            <a:r>
              <a:rPr i="1" lang="en" sz="2000"/>
              <a:t>same transaction</a:t>
            </a:r>
            <a:r>
              <a:rPr lang="en" sz="2000"/>
              <a:t> do not conflict, because the order is fixed anyways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two operations on </a:t>
            </a:r>
            <a:r>
              <a:rPr i="1" lang="en" sz="2000"/>
              <a:t>different resources</a:t>
            </a:r>
            <a:r>
              <a:rPr lang="en" sz="2000"/>
              <a:t> are not a conflict, and can happen in any order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schedule is </a:t>
            </a:r>
            <a:r>
              <a:rPr b="1" lang="en" sz="2000"/>
              <a:t>conflict serializable</a:t>
            </a:r>
            <a:r>
              <a:rPr lang="en" sz="2000"/>
              <a:t> if it is conflict equivalent to a serial schedule</a:t>
            </a:r>
            <a:endParaRPr sz="2000"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Conflict Serializability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Conflict Serializability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311700" y="1152475"/>
            <a:ext cx="85851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How do we check for conflict equivalence/serializability?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build a </a:t>
            </a:r>
            <a:r>
              <a:rPr b="1" lang="en" sz="2000"/>
              <a:t>dependency graph</a:t>
            </a:r>
            <a:r>
              <a:rPr lang="en" sz="2000"/>
              <a:t> (</a:t>
            </a:r>
            <a:r>
              <a:rPr b="1" lang="en" sz="2000"/>
              <a:t>precedence graph</a:t>
            </a:r>
            <a:r>
              <a:rPr lang="en" sz="2000"/>
              <a:t>)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One node per transaction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If an operation in T</a:t>
            </a:r>
            <a:r>
              <a:rPr baseline="-25000" lang="en" sz="2000"/>
              <a:t>i</a:t>
            </a:r>
            <a:r>
              <a:rPr lang="en" sz="2000"/>
              <a:t> conflicts with an operation in T</a:t>
            </a:r>
            <a:r>
              <a:rPr baseline="-25000" lang="en" sz="2000"/>
              <a:t>j</a:t>
            </a:r>
            <a:r>
              <a:rPr lang="en" sz="2000"/>
              <a:t>, and the operation in T</a:t>
            </a:r>
            <a:r>
              <a:rPr baseline="-25000" lang="en" sz="2000"/>
              <a:t>i</a:t>
            </a:r>
            <a:r>
              <a:rPr lang="en" sz="2000"/>
              <a:t> comes first, add an edge from T</a:t>
            </a:r>
            <a:r>
              <a:rPr baseline="-25000" lang="en" sz="2000"/>
              <a:t>i</a:t>
            </a:r>
            <a:r>
              <a:rPr lang="en" sz="2000"/>
              <a:t> to T</a:t>
            </a:r>
            <a:r>
              <a:rPr baseline="-25000" lang="en" sz="2000"/>
              <a:t>j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6" name="Google Shape;146;p16"/>
          <p:cNvGraphicFramePr/>
          <p:nvPr/>
        </p:nvGraphicFramePr>
        <p:xfrm>
          <a:off x="1509075" y="328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977450"/>
                <a:gridCol w="977450"/>
                <a:gridCol w="977450"/>
                <a:gridCol w="977450"/>
                <a:gridCol w="977450"/>
                <a:gridCol w="977450"/>
              </a:tblGrid>
              <a:tr h="45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5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20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W(B)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47" name="Google Shape;147;p16"/>
          <p:cNvGrpSpPr/>
          <p:nvPr/>
        </p:nvGrpSpPr>
        <p:grpSpPr>
          <a:xfrm>
            <a:off x="3304888" y="4331350"/>
            <a:ext cx="2273075" cy="664200"/>
            <a:chOff x="3304888" y="4331350"/>
            <a:chExt cx="2273075" cy="664200"/>
          </a:xfrm>
        </p:grpSpPr>
        <p:sp>
          <p:nvSpPr>
            <p:cNvPr id="148" name="Google Shape;148;p16"/>
            <p:cNvSpPr/>
            <p:nvPr/>
          </p:nvSpPr>
          <p:spPr>
            <a:xfrm>
              <a:off x="3304888" y="4331350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913763" y="4331350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baseline="-2500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50" name="Google Shape;150;p16"/>
            <p:cNvCxnSpPr>
              <a:stCxn id="148" idx="6"/>
              <a:endCxn id="149" idx="2"/>
            </p:cNvCxnSpPr>
            <p:nvPr/>
          </p:nvCxnSpPr>
          <p:spPr>
            <a:xfrm>
              <a:off x="3969088" y="4663450"/>
              <a:ext cx="94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Conflict Serializability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311700" y="1033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find equivalent schedules, do a topological sort of the graphs!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If all the arrows are in the same direction, the two schedules are conflict equivalent</a:t>
            </a:r>
            <a:endParaRPr sz="1900"/>
          </a:p>
          <a:p>
            <a: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A serial schedule’s graph looks like:</a:t>
            </a:r>
            <a:endParaRPr sz="1900"/>
          </a:p>
          <a:p>
            <a:pPr indent="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3492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No cycles in a serial schedule’s dependency graph</a:t>
            </a:r>
            <a:endParaRPr sz="1900"/>
          </a:p>
          <a:p>
            <a: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Theorem: all conflict serializable schedules have an acyclic dependency graph</a:t>
            </a:r>
            <a:endParaRPr sz="1900"/>
          </a:p>
          <a:p>
            <a: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can just check if graph has a cycle!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1793349" y="2503949"/>
            <a:ext cx="5259171" cy="617042"/>
            <a:chOff x="1728938" y="3243921"/>
            <a:chExt cx="5660500" cy="664200"/>
          </a:xfrm>
        </p:grpSpPr>
        <p:sp>
          <p:nvSpPr>
            <p:cNvPr id="158" name="Google Shape;158;p17"/>
            <p:cNvSpPr/>
            <p:nvPr/>
          </p:nvSpPr>
          <p:spPr>
            <a:xfrm>
              <a:off x="1728938" y="3243921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728213" y="3243921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baseline="-2500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60" name="Google Shape;160;p17"/>
            <p:cNvCxnSpPr>
              <a:stCxn id="158" idx="6"/>
              <a:endCxn id="159" idx="2"/>
            </p:cNvCxnSpPr>
            <p:nvPr/>
          </p:nvCxnSpPr>
          <p:spPr>
            <a:xfrm>
              <a:off x="2393138" y="3576021"/>
              <a:ext cx="33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1" name="Google Shape;161;p17"/>
            <p:cNvSpPr/>
            <p:nvPr/>
          </p:nvSpPr>
          <p:spPr>
            <a:xfrm>
              <a:off x="3727488" y="3243921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baseline="-2500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62" name="Google Shape;162;p17"/>
            <p:cNvCxnSpPr>
              <a:endCxn id="161" idx="2"/>
            </p:cNvCxnSpPr>
            <p:nvPr/>
          </p:nvCxnSpPr>
          <p:spPr>
            <a:xfrm>
              <a:off x="3392388" y="3576021"/>
              <a:ext cx="33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3" name="Google Shape;163;p17"/>
            <p:cNvSpPr/>
            <p:nvPr/>
          </p:nvSpPr>
          <p:spPr>
            <a:xfrm>
              <a:off x="4726738" y="3243921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baseline="-2500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64" name="Google Shape;164;p17"/>
            <p:cNvCxnSpPr>
              <a:endCxn id="163" idx="2"/>
            </p:cNvCxnSpPr>
            <p:nvPr/>
          </p:nvCxnSpPr>
          <p:spPr>
            <a:xfrm>
              <a:off x="4391638" y="3576021"/>
              <a:ext cx="33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5" name="Google Shape;165;p17"/>
            <p:cNvCxnSpPr>
              <a:endCxn id="166" idx="2"/>
            </p:cNvCxnSpPr>
            <p:nvPr/>
          </p:nvCxnSpPr>
          <p:spPr>
            <a:xfrm>
              <a:off x="5390888" y="3576021"/>
              <a:ext cx="33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6725238" y="3243921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b="1" baseline="-2500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68" name="Google Shape;168;p17"/>
            <p:cNvCxnSpPr>
              <a:endCxn id="167" idx="2"/>
            </p:cNvCxnSpPr>
            <p:nvPr/>
          </p:nvCxnSpPr>
          <p:spPr>
            <a:xfrm>
              <a:off x="6390138" y="3576021"/>
              <a:ext cx="33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6" name="Google Shape;166;p17"/>
            <p:cNvSpPr/>
            <p:nvPr/>
          </p:nvSpPr>
          <p:spPr>
            <a:xfrm>
              <a:off x="5725988" y="3243921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 baseline="-2500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View Serializability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Conflict serializable cares about the order of </a:t>
            </a:r>
            <a:r>
              <a:rPr b="1" lang="en" sz="2000"/>
              <a:t>blind writes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intermediate writes that are overwritten without an interleaving read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order of blind writes doesn’t actually matter for serializability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schedules are </a:t>
            </a:r>
            <a:r>
              <a:rPr b="1" lang="en" sz="2000"/>
              <a:t>view equivalent</a:t>
            </a:r>
            <a:r>
              <a:rPr lang="en" sz="2000"/>
              <a:t> if they are conflict equivalent, except for potentially reordering blind writes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schedule is </a:t>
            </a:r>
            <a:r>
              <a:rPr b="1" lang="en" sz="2000"/>
              <a:t>view serializable</a:t>
            </a:r>
            <a:r>
              <a:rPr lang="en" sz="2000"/>
              <a:t> if it is view equivalent to a serial schedule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NP-complete to check…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Also doesn’t cover all serializable schedules!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View Serializability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311700" y="1152475"/>
            <a:ext cx="85851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do we check for view equivalence/serializability?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initial reads</a:t>
            </a:r>
            <a:endParaRPr sz="18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Transaction reads in the same initial value for X in both schedules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dependent reads</a:t>
            </a:r>
            <a:endParaRPr sz="18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transaction reads in a value X written by another transaction in one schedule, it also reads value of X written by same transaction in view equivalent schedule.</a:t>
            </a:r>
            <a:endParaRPr sz="20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winning writes</a:t>
            </a:r>
            <a:endParaRPr sz="18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Same transaction writes the final value of X in both schedules</a:t>
            </a:r>
            <a:endParaRPr sz="2000"/>
          </a:p>
        </p:txBody>
      </p:sp>
      <p:graphicFrame>
        <p:nvGraphicFramePr>
          <p:cNvPr id="181" name="Google Shape;181;p19"/>
          <p:cNvGraphicFramePr/>
          <p:nvPr/>
        </p:nvGraphicFramePr>
        <p:xfrm>
          <a:off x="133975" y="36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400125"/>
                <a:gridCol w="977450"/>
                <a:gridCol w="977450"/>
                <a:gridCol w="977450"/>
                <a:gridCol w="9774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19"/>
          <p:cNvGraphicFramePr/>
          <p:nvPr/>
        </p:nvGraphicFramePr>
        <p:xfrm>
          <a:off x="4674100" y="36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400125"/>
                <a:gridCol w="977450"/>
                <a:gridCol w="977450"/>
                <a:gridCol w="977450"/>
                <a:gridCol w="9774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19"/>
          <p:cNvSpPr txBox="1"/>
          <p:nvPr/>
        </p:nvSpPr>
        <p:spPr>
          <a:xfrm>
            <a:off x="54475" y="3252500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 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7787325" y="3198338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 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311700" y="1152475"/>
            <a:ext cx="85206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 Vitamin 8 (Xacts and Concurrency) is due Oct 28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 Vitamin 9 (Recovery) is due Nov 4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 MT2 review session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 MT2 is on Nov 7, 8-10pm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View Serializability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11700" y="1152475"/>
            <a:ext cx="85851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">
                <a:highlight>
                  <a:srgbClr val="D9EAD3"/>
                </a:highlight>
              </a:rPr>
              <a:t>Blind Writes</a:t>
            </a:r>
            <a:r>
              <a:rPr lang="en"/>
              <a:t>: writes with no reads in between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Shown in the sequence of three writes in both schedules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do we check for view equivalence/serializability?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initial reads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dependent reads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winning writes</a:t>
            </a:r>
            <a:endParaRPr sz="2000"/>
          </a:p>
        </p:txBody>
      </p:sp>
      <p:graphicFrame>
        <p:nvGraphicFramePr>
          <p:cNvPr id="191" name="Google Shape;191;p20"/>
          <p:cNvGraphicFramePr/>
          <p:nvPr/>
        </p:nvGraphicFramePr>
        <p:xfrm>
          <a:off x="133975" y="36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400125"/>
                <a:gridCol w="977450"/>
                <a:gridCol w="977450"/>
                <a:gridCol w="977450"/>
                <a:gridCol w="9774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20"/>
          <p:cNvGraphicFramePr/>
          <p:nvPr/>
        </p:nvGraphicFramePr>
        <p:xfrm>
          <a:off x="4674100" y="36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400125"/>
                <a:gridCol w="977450"/>
                <a:gridCol w="977450"/>
                <a:gridCol w="977450"/>
                <a:gridCol w="9774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0"/>
          <p:cNvSpPr txBox="1"/>
          <p:nvPr/>
        </p:nvSpPr>
        <p:spPr>
          <a:xfrm>
            <a:off x="54475" y="3252500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 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7787325" y="3198338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 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View Serializability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311700" y="1152475"/>
            <a:ext cx="85851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do we check for view equivalence/serializability?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lang="en" sz="1800">
                <a:solidFill>
                  <a:srgbClr val="FF0000"/>
                </a:solidFill>
              </a:rPr>
              <a:t>Same initial reads</a:t>
            </a:r>
            <a:endParaRPr b="1" sz="1800">
              <a:solidFill>
                <a:srgbClr val="FF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Transaction reads in the same initial value for X in both schedules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dependent reads</a:t>
            </a:r>
            <a:endParaRPr sz="18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transaction reads in a value X written by another transaction in one schedule, it also reads value of X written by same transaction in view equivalent schedule.</a:t>
            </a:r>
            <a:endParaRPr sz="20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winning writes</a:t>
            </a:r>
            <a:endParaRPr sz="18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Same transaction writes the final value of X in both schedules</a:t>
            </a:r>
            <a:endParaRPr sz="2000"/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133975" y="36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400125"/>
                <a:gridCol w="977450"/>
                <a:gridCol w="977450"/>
                <a:gridCol w="977450"/>
                <a:gridCol w="9774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21"/>
          <p:cNvGraphicFramePr/>
          <p:nvPr/>
        </p:nvGraphicFramePr>
        <p:xfrm>
          <a:off x="4674100" y="36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400125"/>
                <a:gridCol w="977450"/>
                <a:gridCol w="977450"/>
                <a:gridCol w="977450"/>
                <a:gridCol w="9774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21"/>
          <p:cNvSpPr txBox="1"/>
          <p:nvPr/>
        </p:nvSpPr>
        <p:spPr>
          <a:xfrm>
            <a:off x="54475" y="3252500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 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787325" y="3198338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 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View Serializability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311700" y="1152475"/>
            <a:ext cx="85851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How do we check for view equivalence/serializability?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initial reads</a:t>
            </a:r>
            <a:endParaRPr sz="18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Transaction reads in the same initial value for X in both schedules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dependent reads</a:t>
            </a:r>
            <a:endParaRPr sz="18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transaction reads in a value X written by another transaction in one schedule, it also reads value of X written by same transaction in view equivalent schedule.</a:t>
            </a:r>
            <a:endParaRPr sz="20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lang="en" sz="1800">
                <a:solidFill>
                  <a:srgbClr val="FF0000"/>
                </a:solidFill>
              </a:rPr>
              <a:t>Same winning writes</a:t>
            </a:r>
            <a:endParaRPr b="1" sz="1800">
              <a:solidFill>
                <a:srgbClr val="FF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Same transaction writes the final value of X in both schedules</a:t>
            </a:r>
            <a:endParaRPr sz="2000"/>
          </a:p>
        </p:txBody>
      </p:sp>
      <p:graphicFrame>
        <p:nvGraphicFramePr>
          <p:cNvPr id="211" name="Google Shape;211;p22"/>
          <p:cNvGraphicFramePr/>
          <p:nvPr/>
        </p:nvGraphicFramePr>
        <p:xfrm>
          <a:off x="133975" y="36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400125"/>
                <a:gridCol w="977450"/>
                <a:gridCol w="977450"/>
                <a:gridCol w="977450"/>
                <a:gridCol w="9774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22"/>
          <p:cNvGraphicFramePr/>
          <p:nvPr/>
        </p:nvGraphicFramePr>
        <p:xfrm>
          <a:off x="4674100" y="36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400125"/>
                <a:gridCol w="977450"/>
                <a:gridCol w="977450"/>
                <a:gridCol w="977450"/>
                <a:gridCol w="9774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22"/>
          <p:cNvSpPr txBox="1"/>
          <p:nvPr/>
        </p:nvSpPr>
        <p:spPr>
          <a:xfrm>
            <a:off x="54475" y="3252500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 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787325" y="3198338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 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Types of Serializability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609600" y="1028700"/>
            <a:ext cx="7924800" cy="388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881063" y="1143000"/>
            <a:ext cx="235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Schedules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4575600" y="3578175"/>
            <a:ext cx="1931700" cy="68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5038675" y="3724875"/>
            <a:ext cx="1340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3808100" y="2220975"/>
            <a:ext cx="4077000" cy="235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3537175" y="1535400"/>
            <a:ext cx="4597200" cy="322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3939300" y="2296238"/>
            <a:ext cx="320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4457700" y="2981231"/>
            <a:ext cx="386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4321700" y="2911088"/>
            <a:ext cx="3416100" cy="1504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808100" y="1681388"/>
            <a:ext cx="320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Phantom Problem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Phantom problem: occurs within a single transaction when the same query produces different sets of rows at different times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example: T1 executes SELECT twice, but returns a row the second time that was not returned the first time because T2 inserts a new value between the two SELECT statements → “phantom” row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these types of schedules are not serializable</a:t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Serializability Summary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Serial: </a:t>
            </a:r>
            <a:r>
              <a:rPr lang="en"/>
              <a:t>schedule occurs in isolation (as if it’s the only one running)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Serializable: </a:t>
            </a:r>
            <a:r>
              <a:rPr lang="en"/>
              <a:t>schedule appears to occur as if in isolation (looks equivalent to a serial schedule)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Conflict Serializable:</a:t>
            </a:r>
            <a:r>
              <a:rPr b="1" lang="en"/>
              <a:t> </a:t>
            </a:r>
            <a:r>
              <a:rPr lang="en"/>
              <a:t>All conflicting operations are ordered in the same way as that of a serial schedule 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we focus on in this course!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Conflict serializability implies serializability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View Serializable: </a:t>
            </a:r>
            <a:r>
              <a:rPr lang="en">
                <a:solidFill>
                  <a:srgbClr val="666666"/>
                </a:solidFill>
              </a:rPr>
              <a:t>All conflicts are conflict equivalent (just like conflict serializable) to a serial schedule but blind writes may appear in any order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Conflict Serializability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Serializability</a:t>
            </a:r>
            <a:endParaRPr sz="3000"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(a) Draw the dependency graph (precedence graph) for the schedule.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253" name="Google Shape;253;p27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Serializability</a:t>
            </a:r>
            <a:endParaRPr sz="3000"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(a) Draw the dependency graph (precedence graph) for the schedule.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260" name="Google Shape;260;p28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1" name="Google Shape;2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806700"/>
            <a:ext cx="2566325" cy="210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Serializability</a:t>
            </a:r>
            <a:endParaRPr sz="3000"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(b) Is this schedule conflict serializable? If so, what are all the conflict equivalent serial schedules? If not, why not?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268" name="Google Shape;268;p29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</a:rPr>
              <a:t>Agenda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Transactions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Serializability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Locking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Multi-granularity Locking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Worksheet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Serializability</a:t>
            </a:r>
            <a:endParaRPr sz="3000"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(b) Is this schedule conflict serializable? If so, what are all the conflict equivalent serial schedules? If not, why not?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0000"/>
                </a:solidFill>
              </a:rPr>
              <a:t>Conflict equivalent to T</a:t>
            </a:r>
            <a:r>
              <a:rPr baseline="-25000" lang="en" sz="2000">
                <a:solidFill>
                  <a:srgbClr val="FF0000"/>
                </a:solidFill>
              </a:rPr>
              <a:t>3 </a:t>
            </a:r>
            <a:r>
              <a:rPr lang="en" sz="2000">
                <a:solidFill>
                  <a:srgbClr val="FF0000"/>
                </a:solidFill>
              </a:rPr>
              <a:t>, T</a:t>
            </a:r>
            <a:r>
              <a:rPr baseline="-25000" lang="en" sz="2000">
                <a:solidFill>
                  <a:srgbClr val="FF0000"/>
                </a:solidFill>
              </a:rPr>
              <a:t>1 </a:t>
            </a:r>
            <a:r>
              <a:rPr lang="en" sz="2000">
                <a:solidFill>
                  <a:srgbClr val="FF0000"/>
                </a:solidFill>
              </a:rPr>
              <a:t>, T</a:t>
            </a:r>
            <a:r>
              <a:rPr baseline="-25000" lang="en" sz="2000">
                <a:solidFill>
                  <a:srgbClr val="FF0000"/>
                </a:solidFill>
              </a:rPr>
              <a:t>2</a:t>
            </a:r>
            <a:r>
              <a:rPr lang="en" sz="2000">
                <a:solidFill>
                  <a:srgbClr val="FF0000"/>
                </a:solidFill>
              </a:rPr>
              <a:t> and T</a:t>
            </a:r>
            <a:r>
              <a:rPr baseline="-25000" lang="en" sz="2000">
                <a:solidFill>
                  <a:srgbClr val="FF0000"/>
                </a:solidFill>
              </a:rPr>
              <a:t>1 </a:t>
            </a:r>
            <a:r>
              <a:rPr lang="en" sz="2000">
                <a:solidFill>
                  <a:srgbClr val="FF0000"/>
                </a:solidFill>
              </a:rPr>
              <a:t>, T</a:t>
            </a:r>
            <a:r>
              <a:rPr baseline="-25000" lang="en" sz="2000">
                <a:solidFill>
                  <a:srgbClr val="FF0000"/>
                </a:solidFill>
              </a:rPr>
              <a:t>3 </a:t>
            </a:r>
            <a:r>
              <a:rPr lang="en" sz="2000">
                <a:solidFill>
                  <a:srgbClr val="FF0000"/>
                </a:solidFill>
              </a:rPr>
              <a:t>, T</a:t>
            </a:r>
            <a:r>
              <a:rPr baseline="-25000" lang="en" sz="2000">
                <a:solidFill>
                  <a:srgbClr val="FF0000"/>
                </a:solidFill>
              </a:rPr>
              <a:t>2</a:t>
            </a:r>
            <a:r>
              <a:rPr lang="en" sz="2000">
                <a:solidFill>
                  <a:srgbClr val="FF0000"/>
                </a:solidFill>
              </a:rPr>
              <a:t> </a:t>
            </a:r>
            <a:endParaRPr sz="2000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solidFill>
                  <a:srgbClr val="FF0000"/>
                </a:solidFill>
              </a:rPr>
              <a:t>(possible topological sorts of the dependency graph).</a:t>
            </a:r>
            <a:endParaRPr sz="2000">
              <a:solidFill>
                <a:srgbClr val="FF0000"/>
              </a:solidFill>
            </a:endParaRPr>
          </a:p>
        </p:txBody>
      </p:sp>
      <p:graphicFrame>
        <p:nvGraphicFramePr>
          <p:cNvPr id="275" name="Google Shape;275;p30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Serializability</a:t>
            </a:r>
            <a:endParaRPr sz="3000"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(c) Draw the dependency graph (precedence graph) for the schedule.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282" name="Google Shape;282;p31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baseline="-25000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Serializability</a:t>
            </a:r>
            <a:endParaRPr sz="3000"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(c) Draw the dependency graph (precedence graph) for the schedule.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289" name="Google Shape;289;p32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baseline="-25000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100" y="3304900"/>
            <a:ext cx="1978400" cy="17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Serializability</a:t>
            </a:r>
            <a:endParaRPr sz="3000"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(d) Is this schedule conflict serializable? If so, what are all the conflict equivalent serial schedules? If not, why not?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297" name="Google Shape;297;p33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baseline="-25000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Serializability</a:t>
            </a:r>
            <a:endParaRPr sz="3000"/>
          </a:p>
        </p:txBody>
      </p:sp>
      <p:sp>
        <p:nvSpPr>
          <p:cNvPr id="303" name="Google Shape;303;p34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(d) Is this schedule conflict serializable? If so, what are all the conflict equivalent serial schedules? If not, why not?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0000"/>
                </a:solidFill>
              </a:rPr>
              <a:t>No, there’s a cycle between T</a:t>
            </a:r>
            <a:r>
              <a:rPr baseline="-25000" lang="en" sz="2000">
                <a:solidFill>
                  <a:srgbClr val="FF0000"/>
                </a:solidFill>
              </a:rPr>
              <a:t>1</a:t>
            </a:r>
            <a:r>
              <a:rPr lang="en" sz="2000">
                <a:solidFill>
                  <a:srgbClr val="FF0000"/>
                </a:solidFill>
              </a:rPr>
              <a:t> and T</a:t>
            </a:r>
            <a:r>
              <a:rPr baseline="-25000" lang="en" sz="2000">
                <a:solidFill>
                  <a:srgbClr val="FF0000"/>
                </a:solidFill>
              </a:rPr>
              <a:t>2</a:t>
            </a:r>
            <a:r>
              <a:rPr lang="en" sz="2000">
                <a:solidFill>
                  <a:srgbClr val="FF0000"/>
                </a:solidFill>
              </a:rPr>
              <a:t> in the dependency graph.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304" name="Google Shape;304;p34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baseline="-25000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Locking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Simple Locking</a:t>
            </a:r>
            <a:endParaRPr/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Database operations tend to include more reads than writes, so we use readers-writers locks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transaction may lock a resource in one of two ways: </a:t>
            </a:r>
            <a:r>
              <a:rPr b="1" lang="en" sz="2000">
                <a:solidFill>
                  <a:schemeClr val="accent5"/>
                </a:solidFill>
              </a:rPr>
              <a:t>S</a:t>
            </a:r>
            <a:r>
              <a:rPr lang="en" sz="2000">
                <a:solidFill>
                  <a:schemeClr val="accent5"/>
                </a:solidFill>
              </a:rPr>
              <a:t>hared </a:t>
            </a:r>
            <a:r>
              <a:rPr lang="en" sz="2000"/>
              <a:t>or </a:t>
            </a:r>
            <a:r>
              <a:rPr lang="en" sz="2000">
                <a:solidFill>
                  <a:schemeClr val="accent5"/>
                </a:solidFill>
              </a:rPr>
              <a:t>e</a:t>
            </a:r>
            <a:r>
              <a:rPr b="1" lang="en" sz="2000">
                <a:solidFill>
                  <a:schemeClr val="accent5"/>
                </a:solidFill>
              </a:rPr>
              <a:t>X</a:t>
            </a:r>
            <a:r>
              <a:rPr lang="en" sz="2000">
                <a:solidFill>
                  <a:schemeClr val="accent5"/>
                </a:solidFill>
              </a:rPr>
              <a:t>clusive</a:t>
            </a:r>
            <a:r>
              <a:rPr lang="en" sz="2000"/>
              <a:t>, corresponding to reading and writing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 </a:t>
            </a:r>
            <a:r>
              <a:rPr b="1" lang="en" sz="2000">
                <a:solidFill>
                  <a:schemeClr val="accent5"/>
                </a:solidFill>
              </a:rPr>
              <a:t>S</a:t>
            </a:r>
            <a:r>
              <a:rPr b="1" lang="en" sz="2000"/>
              <a:t> </a:t>
            </a:r>
            <a:r>
              <a:rPr lang="en" sz="2000"/>
              <a:t>lock lets a transaction </a:t>
            </a:r>
            <a:r>
              <a:rPr b="1" lang="en" sz="2000">
                <a:solidFill>
                  <a:schemeClr val="accent5"/>
                </a:solidFill>
              </a:rPr>
              <a:t>read </a:t>
            </a:r>
            <a:r>
              <a:rPr lang="en" sz="2000"/>
              <a:t>a resource (e.g. tuple)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Many transactions can hold S locks on a resource at once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 </a:t>
            </a:r>
            <a:r>
              <a:rPr b="1" lang="en" sz="2000">
                <a:solidFill>
                  <a:schemeClr val="accent5"/>
                </a:solidFill>
              </a:rPr>
              <a:t>X</a:t>
            </a:r>
            <a:r>
              <a:rPr lang="en" sz="2000"/>
              <a:t> lock lets a transaction </a:t>
            </a:r>
            <a:r>
              <a:rPr b="1" lang="en" sz="2000">
                <a:solidFill>
                  <a:schemeClr val="accent5"/>
                </a:solidFill>
              </a:rPr>
              <a:t>modify </a:t>
            </a:r>
            <a:r>
              <a:rPr lang="en" sz="2000"/>
              <a:t>a resource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No other transaction can have </a:t>
            </a:r>
            <a:r>
              <a:rPr i="1" lang="en" sz="2000"/>
              <a:t>any</a:t>
            </a:r>
            <a:r>
              <a:rPr lang="en" sz="2000"/>
              <a:t> type of lock while a transaction has an X lock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a transaction can’t get a lock it wants, it blocks, and waits until another transaction releases the conflicting lock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Simple Locking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The </a:t>
            </a:r>
            <a:r>
              <a:rPr b="1" lang="en" sz="2000">
                <a:solidFill>
                  <a:schemeClr val="accent5"/>
                </a:solidFill>
              </a:rPr>
              <a:t>lock compatibility matrix</a:t>
            </a:r>
            <a:r>
              <a:rPr lang="en" sz="2000"/>
              <a:t> tells us whether multiple transactions can acquire locks on the same resource at the same time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Consider (S,X) = false. This means that it is not possible for T</a:t>
            </a:r>
            <a:r>
              <a:rPr baseline="-25000" lang="en" sz="2000"/>
              <a:t>1</a:t>
            </a:r>
            <a:r>
              <a:rPr lang="en" sz="2000"/>
              <a:t> to hold an S lock on a resource while T</a:t>
            </a:r>
            <a:r>
              <a:rPr baseline="-25000" lang="en" sz="2000"/>
              <a:t>2</a:t>
            </a:r>
            <a:r>
              <a:rPr lang="en" sz="2000"/>
              <a:t> holds an X lock on the same resource.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  <p:graphicFrame>
        <p:nvGraphicFramePr>
          <p:cNvPr id="322" name="Google Shape;322;p37"/>
          <p:cNvGraphicFramePr/>
          <p:nvPr/>
        </p:nvGraphicFramePr>
        <p:xfrm>
          <a:off x="952500" y="314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NL (no lock held)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NL (no lock held)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00FF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✔</a:t>
                      </a:r>
                      <a:endParaRPr sz="1050" u="none" cap="none" strike="noStrike">
                        <a:solidFill>
                          <a:srgbClr val="00FF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00FF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✔</a:t>
                      </a:r>
                      <a:endParaRPr sz="1050" u="none" cap="none" strike="noStrike">
                        <a:solidFill>
                          <a:srgbClr val="00FF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00FF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✔</a:t>
                      </a:r>
                      <a:endParaRPr sz="1400" u="none" cap="none" strike="noStrike">
                        <a:solidFill>
                          <a:srgbClr val="00FF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00FF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✔</a:t>
                      </a:r>
                      <a:endParaRPr sz="1050" u="none" cap="none" strike="noStrike">
                        <a:solidFill>
                          <a:srgbClr val="00FF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00FF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✔</a:t>
                      </a:r>
                      <a:endParaRPr b="1" sz="1400" u="none" cap="none" strike="noStrike">
                        <a:solidFill>
                          <a:srgbClr val="00FF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rgbClr val="00FF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✔</a:t>
                      </a:r>
                      <a:endParaRPr sz="1400" u="none" cap="none" strike="noStrike">
                        <a:solidFill>
                          <a:srgbClr val="00FF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Deadlocks</a:t>
            </a:r>
            <a:endParaRPr/>
          </a:p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What if T</a:t>
            </a:r>
            <a:r>
              <a:rPr baseline="-25000" lang="en" sz="2000"/>
              <a:t>1</a:t>
            </a:r>
            <a:r>
              <a:rPr lang="en" sz="2000"/>
              <a:t> is waiting for T</a:t>
            </a:r>
            <a:r>
              <a:rPr baseline="-25000" lang="en" sz="2000"/>
              <a:t>2</a:t>
            </a:r>
            <a:r>
              <a:rPr lang="en" sz="2000"/>
              <a:t> to release a lock, but T</a:t>
            </a:r>
            <a:r>
              <a:rPr baseline="-25000" lang="en" sz="2000"/>
              <a:t>2</a:t>
            </a:r>
            <a:r>
              <a:rPr lang="en" sz="2000"/>
              <a:t> is also waiting for T</a:t>
            </a:r>
            <a:r>
              <a:rPr baseline="-25000" lang="en" sz="2000"/>
              <a:t>1</a:t>
            </a:r>
            <a:r>
              <a:rPr lang="en" sz="2000"/>
              <a:t> to release a lock?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is called a </a:t>
            </a:r>
            <a:r>
              <a:rPr b="1" lang="en" sz="2000">
                <a:solidFill>
                  <a:schemeClr val="accent5"/>
                </a:solidFill>
              </a:rPr>
              <a:t>deadlock</a:t>
            </a:r>
            <a:r>
              <a:rPr lang="en" sz="2000"/>
              <a:t> - when a bunch of transactions are waiting on each other in a cycle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T1 is waiting for T2 to release a lock, T1 cannot do any more operations or acquire more locks while it is waiting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either avoid them in the first place (</a:t>
            </a:r>
            <a:r>
              <a:rPr b="1" lang="en" sz="2000">
                <a:solidFill>
                  <a:schemeClr val="accent5"/>
                </a:solidFill>
              </a:rPr>
              <a:t>deadlock avoidance</a:t>
            </a:r>
            <a:r>
              <a:rPr lang="en" sz="2000"/>
              <a:t>) or catch them (</a:t>
            </a:r>
            <a:r>
              <a:rPr b="1" lang="en" sz="2000">
                <a:solidFill>
                  <a:schemeClr val="accent5"/>
                </a:solidFill>
              </a:rPr>
              <a:t>deadlock detection</a:t>
            </a:r>
            <a:r>
              <a:rPr lang="en" sz="2000"/>
              <a:t>) and abort a transaction in the deadlock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Deadlock Avoidance</a:t>
            </a:r>
            <a:endParaRPr/>
          </a:p>
        </p:txBody>
      </p:sp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159300" y="1076275"/>
            <a:ext cx="8984700" cy="4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approaches</a:t>
            </a:r>
            <a:endParaRPr sz="2000"/>
          </a:p>
          <a:p>
            <a:pPr indent="-3556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wait-die</a:t>
            </a:r>
            <a:r>
              <a:rPr lang="en" sz="2000"/>
              <a:t>: if transaction T</a:t>
            </a:r>
            <a:r>
              <a:rPr baseline="-25000" lang="en" sz="2000"/>
              <a:t>i</a:t>
            </a:r>
            <a:r>
              <a:rPr lang="en" sz="2000"/>
              <a:t> wants a lock but T</a:t>
            </a:r>
            <a:r>
              <a:rPr baseline="-25000" lang="en" sz="2000"/>
              <a:t>j</a:t>
            </a:r>
            <a:r>
              <a:rPr lang="en" sz="2000"/>
              <a:t> holds a conflicting lock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if T</a:t>
            </a:r>
            <a:r>
              <a:rPr baseline="-25000" lang="en" sz="2000"/>
              <a:t>i</a:t>
            </a:r>
            <a:r>
              <a:rPr lang="en" sz="2000"/>
              <a:t> is higher priority, it </a:t>
            </a:r>
            <a:r>
              <a:rPr i="1" lang="en" sz="2000"/>
              <a:t>waits</a:t>
            </a:r>
            <a:r>
              <a:rPr lang="en" sz="2000"/>
              <a:t> for T</a:t>
            </a:r>
            <a:r>
              <a:rPr baseline="-25000" lang="en" sz="2000"/>
              <a:t>j</a:t>
            </a:r>
            <a:r>
              <a:rPr lang="en" sz="2000"/>
              <a:t> to release conflicting lock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if T</a:t>
            </a:r>
            <a:r>
              <a:rPr baseline="-25000" lang="en" sz="2000"/>
              <a:t>i</a:t>
            </a:r>
            <a:r>
              <a:rPr lang="en" sz="2000"/>
              <a:t> is lower priority, it aborts (“</a:t>
            </a:r>
            <a:r>
              <a:rPr i="1" lang="en" sz="2000"/>
              <a:t>die</a:t>
            </a:r>
            <a:r>
              <a:rPr lang="en" sz="2000"/>
              <a:t>”)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transactions can only wait on lower priority transactions → cannot have deadlock (lowest priority transactions cannot wait)</a:t>
            </a:r>
            <a:endParaRPr sz="2000"/>
          </a:p>
          <a:p>
            <a:pPr indent="-3556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wound-wait</a:t>
            </a:r>
            <a:r>
              <a:rPr lang="en" sz="2000"/>
              <a:t>: if transaction T</a:t>
            </a:r>
            <a:r>
              <a:rPr baseline="-25000" lang="en" sz="2000"/>
              <a:t>i</a:t>
            </a:r>
            <a:r>
              <a:rPr lang="en" sz="2000"/>
              <a:t> wants a lock but T</a:t>
            </a:r>
            <a:r>
              <a:rPr baseline="-25000" lang="en" sz="2000"/>
              <a:t>j</a:t>
            </a:r>
            <a:r>
              <a:rPr lang="en" sz="2000"/>
              <a:t> holds a conflicting lock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if T</a:t>
            </a:r>
            <a:r>
              <a:rPr baseline="-25000" lang="en" sz="2000"/>
              <a:t>i</a:t>
            </a:r>
            <a:r>
              <a:rPr lang="en" sz="2000"/>
              <a:t> is higher priority, it causes T</a:t>
            </a:r>
            <a:r>
              <a:rPr baseline="-25000" lang="en" sz="2000"/>
              <a:t>j</a:t>
            </a:r>
            <a:r>
              <a:rPr lang="en" sz="2000"/>
              <a:t> to abort (“</a:t>
            </a:r>
            <a:r>
              <a:rPr i="1" lang="en" sz="2000"/>
              <a:t>wound</a:t>
            </a:r>
            <a:r>
              <a:rPr lang="en" sz="2000"/>
              <a:t>”)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if T</a:t>
            </a:r>
            <a:r>
              <a:rPr baseline="-25000" lang="en" sz="2000"/>
              <a:t>i</a:t>
            </a:r>
            <a:r>
              <a:rPr lang="en" sz="2000"/>
              <a:t> is lower priority, it </a:t>
            </a:r>
            <a:r>
              <a:rPr i="1" lang="en" sz="2000"/>
              <a:t>waits</a:t>
            </a:r>
            <a:r>
              <a:rPr lang="en" sz="2000"/>
              <a:t> for T</a:t>
            </a:r>
            <a:r>
              <a:rPr baseline="-25000" lang="en" sz="2000"/>
              <a:t>j</a:t>
            </a:r>
            <a:r>
              <a:rPr lang="en" sz="2000"/>
              <a:t> to finish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transactions can only wait on higher priority transactions → cannot have deadlock (highest priority transactions cannot wait)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Transactions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159300" y="1076275"/>
            <a:ext cx="8736600" cy="4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Unless priority is explicitly defined, assign a </a:t>
            </a:r>
            <a:r>
              <a:rPr b="1" lang="en" sz="2000"/>
              <a:t>transaction’s priority by age: now - start time 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While T</a:t>
            </a:r>
            <a:r>
              <a:rPr baseline="-25000" lang="en" sz="2000"/>
              <a:t>1</a:t>
            </a:r>
            <a:r>
              <a:rPr lang="en" sz="2000"/>
              <a:t> </a:t>
            </a:r>
            <a:r>
              <a:rPr i="1" lang="en" sz="2000"/>
              <a:t>waits </a:t>
            </a:r>
            <a:r>
              <a:rPr lang="en" sz="2000"/>
              <a:t>for T</a:t>
            </a:r>
            <a:r>
              <a:rPr baseline="-25000" lang="en" sz="2000"/>
              <a:t>2</a:t>
            </a:r>
            <a:r>
              <a:rPr lang="en" sz="2000"/>
              <a:t> to release a lock, T</a:t>
            </a:r>
            <a:r>
              <a:rPr baseline="-25000" lang="en" sz="2000"/>
              <a:t>1</a:t>
            </a:r>
            <a:r>
              <a:rPr lang="en" sz="2000"/>
              <a:t> cannot do any more operations or acquire other locks</a:t>
            </a:r>
            <a:endParaRPr sz="2000"/>
          </a:p>
        </p:txBody>
      </p:sp>
      <p:sp>
        <p:nvSpPr>
          <p:cNvPr id="340" name="Google Shape;3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Deadlock Avoidance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Deadlock Detection</a:t>
            </a:r>
            <a:endParaRPr/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311700" y="1152475"/>
            <a:ext cx="869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We draw out a </a:t>
            </a:r>
            <a:r>
              <a:rPr b="1" lang="en" sz="2000">
                <a:solidFill>
                  <a:schemeClr val="accent5"/>
                </a:solidFill>
              </a:rPr>
              <a:t>“waits-for” graph</a:t>
            </a:r>
            <a:endParaRPr b="1" sz="2000">
              <a:solidFill>
                <a:schemeClr val="accent5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One node for each transaction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T</a:t>
            </a:r>
            <a:r>
              <a:rPr baseline="-25000" lang="en" sz="2000"/>
              <a:t>i</a:t>
            </a:r>
            <a:r>
              <a:rPr lang="en" sz="2000"/>
              <a:t> </a:t>
            </a:r>
            <a:r>
              <a:rPr i="1" lang="en" sz="2000"/>
              <a:t>holds</a:t>
            </a:r>
            <a:r>
              <a:rPr lang="en" sz="2000"/>
              <a:t> a lock that conflicts with the lock that T</a:t>
            </a:r>
            <a:r>
              <a:rPr baseline="-25000" lang="en" sz="2000"/>
              <a:t>j</a:t>
            </a:r>
            <a:r>
              <a:rPr lang="en" sz="2000"/>
              <a:t> wants                   (or T</a:t>
            </a:r>
            <a:r>
              <a:rPr baseline="-25000" lang="en" sz="2000"/>
              <a:t>j</a:t>
            </a:r>
            <a:r>
              <a:rPr lang="en" sz="2000"/>
              <a:t> “waits for” T</a:t>
            </a:r>
            <a:r>
              <a:rPr baseline="-25000" lang="en" sz="2000"/>
              <a:t>i</a:t>
            </a:r>
            <a:r>
              <a:rPr lang="en" sz="2000"/>
              <a:t>), we add an edge from T</a:t>
            </a:r>
            <a:r>
              <a:rPr baseline="-25000" lang="en" sz="2000"/>
              <a:t>j</a:t>
            </a:r>
            <a:r>
              <a:rPr lang="en" sz="2000"/>
              <a:t> to T</a:t>
            </a:r>
            <a:r>
              <a:rPr baseline="-25000" lang="en" sz="2000"/>
              <a:t>i </a:t>
            </a:r>
            <a:endParaRPr baseline="-25000"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aseline="-25000"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aseline="-25000"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cycle indicates a deadlock (between the transactions in the cycle) - we can abort one to end the deadlock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Alternative approach (used in some real databases): just kill transactions if they aren’t doing anything for a while</a:t>
            </a:r>
            <a:endParaRPr sz="2000"/>
          </a:p>
        </p:txBody>
      </p:sp>
      <p:grpSp>
        <p:nvGrpSpPr>
          <p:cNvPr id="347" name="Google Shape;347;p41"/>
          <p:cNvGrpSpPr/>
          <p:nvPr/>
        </p:nvGrpSpPr>
        <p:grpSpPr>
          <a:xfrm>
            <a:off x="3592078" y="2772763"/>
            <a:ext cx="1959845" cy="572673"/>
            <a:chOff x="3304888" y="4331350"/>
            <a:chExt cx="2273075" cy="664200"/>
          </a:xfrm>
        </p:grpSpPr>
        <p:sp>
          <p:nvSpPr>
            <p:cNvPr id="348" name="Google Shape;348;p41"/>
            <p:cNvSpPr/>
            <p:nvPr/>
          </p:nvSpPr>
          <p:spPr>
            <a:xfrm>
              <a:off x="3304888" y="4331350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j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913763" y="4331350"/>
              <a:ext cx="664200" cy="664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1" baseline="-25000" i="0" lang="en" sz="20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</a:t>
              </a:r>
              <a:endParaRPr b="1" baseline="-2500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350" name="Google Shape;350;p41"/>
            <p:cNvCxnSpPr>
              <a:stCxn id="348" idx="6"/>
              <a:endCxn id="349" idx="2"/>
            </p:cNvCxnSpPr>
            <p:nvPr/>
          </p:nvCxnSpPr>
          <p:spPr>
            <a:xfrm>
              <a:off x="3969088" y="4663450"/>
              <a:ext cx="94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 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Deadlocks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Deadlocks</a:t>
            </a:r>
            <a:endParaRPr sz="3000"/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(a) Draw a “waits-for” graph and state whether or not there is a deadlock.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362" name="Google Shape;362;p43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baseline="-25000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Deadlocks</a:t>
            </a:r>
            <a:endParaRPr sz="3000"/>
          </a:p>
        </p:txBody>
      </p:sp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(a) Draw a “waits-for” graph and state whether or not there is a deadlock.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solidFill>
                  <a:srgbClr val="FF0000"/>
                </a:solidFill>
              </a:rPr>
              <a:t>Deadlock between T</a:t>
            </a:r>
            <a:r>
              <a:rPr baseline="-25000" lang="en" sz="2000">
                <a:solidFill>
                  <a:srgbClr val="FF0000"/>
                </a:solidFill>
              </a:rPr>
              <a:t>1 </a:t>
            </a:r>
            <a:r>
              <a:rPr lang="en" sz="2000">
                <a:solidFill>
                  <a:srgbClr val="FF0000"/>
                </a:solidFill>
              </a:rPr>
              <a:t>, T</a:t>
            </a:r>
            <a:r>
              <a:rPr baseline="-25000" lang="en" sz="2000">
                <a:solidFill>
                  <a:srgbClr val="FF0000"/>
                </a:solidFill>
              </a:rPr>
              <a:t>2 </a:t>
            </a:r>
            <a:r>
              <a:rPr lang="en" sz="2000">
                <a:solidFill>
                  <a:srgbClr val="FF0000"/>
                </a:solidFill>
              </a:rPr>
              <a:t>, T</a:t>
            </a:r>
            <a:r>
              <a:rPr baseline="-25000" lang="en" sz="2000">
                <a:solidFill>
                  <a:srgbClr val="FF0000"/>
                </a:solidFill>
              </a:rPr>
              <a:t>3 </a:t>
            </a:r>
            <a:r>
              <a:rPr lang="en" sz="2000">
                <a:solidFill>
                  <a:srgbClr val="FF0000"/>
                </a:solidFill>
              </a:rPr>
              <a:t>.</a:t>
            </a:r>
            <a:endParaRPr sz="2000">
              <a:solidFill>
                <a:srgbClr val="FF0000"/>
              </a:solidFill>
            </a:endParaRPr>
          </a:p>
        </p:txBody>
      </p:sp>
      <p:graphicFrame>
        <p:nvGraphicFramePr>
          <p:cNvPr id="369" name="Google Shape;369;p44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baseline="-25000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70" name="Google Shape;3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9175" y="3201750"/>
            <a:ext cx="2608599" cy="17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Deadlocks</a:t>
            </a:r>
            <a:endParaRPr sz="3000"/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311700" y="9238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(b) If we try to avoid deadlock by using wait-die deadlock avoidance policy, would any transactions be aborted? Assume T1 priority &gt; T2 &gt; T3 &gt; T4.</a:t>
            </a:r>
            <a:endParaRPr sz="2000">
              <a:solidFill>
                <a:srgbClr val="FF0000"/>
              </a:solidFill>
            </a:endParaRPr>
          </a:p>
        </p:txBody>
      </p:sp>
      <p:graphicFrame>
        <p:nvGraphicFramePr>
          <p:cNvPr id="377" name="Google Shape;377;p45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baseline="-25000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Deadlocks</a:t>
            </a:r>
            <a:endParaRPr sz="3000"/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9238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(b) If we try to avoid deadlock by using wait-die deadlock avoidance policy, would any transactions be aborted? Assume T1 priority &gt; T2 &gt; T3 &gt; T4.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Yes, T3 and T4 are aborted. When T4 attempts to acquire a lock on B, which is held by T2, T4 will abort since it is attempting to acquire a lock held by a transaction with higher priority. The same thing happens when T3 attempts to acquire a lock on A, which is held by T1.</a:t>
            </a:r>
            <a:endParaRPr sz="2000">
              <a:solidFill>
                <a:srgbClr val="FF0000"/>
              </a:solidFill>
            </a:endParaRPr>
          </a:p>
        </p:txBody>
      </p:sp>
      <p:graphicFrame>
        <p:nvGraphicFramePr>
          <p:cNvPr id="384" name="Google Shape;384;p46"/>
          <p:cNvGraphicFramePr/>
          <p:nvPr/>
        </p:nvGraphicFramePr>
        <p:xfrm>
          <a:off x="952500" y="1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  <a:gridCol w="651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S(D)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S(C)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X(A)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baseline="-25000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X(B)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Locking (2PL and Strict 2PL)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2-Phase Locking (2PL)</a:t>
            </a:r>
            <a:endParaRPr/>
          </a:p>
        </p:txBody>
      </p:sp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One way to enforce conflict serializability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</a:t>
            </a:r>
            <a:r>
              <a:rPr b="1" lang="en" sz="2000">
                <a:solidFill>
                  <a:schemeClr val="accent5"/>
                </a:solidFill>
              </a:rPr>
              <a:t>2-phase locking</a:t>
            </a:r>
            <a:r>
              <a:rPr lang="en" sz="2000"/>
              <a:t>,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transaction may not acquire a lock after it has released any lock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two “phases”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from start to until a lock is released, the transaction is only acquiring locks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then until the end of the transaction, it is only releasing locks</a:t>
            </a:r>
            <a:endParaRPr sz="2000"/>
          </a:p>
        </p:txBody>
      </p:sp>
      <p:grpSp>
        <p:nvGrpSpPr>
          <p:cNvPr id="396" name="Google Shape;396;p48"/>
          <p:cNvGrpSpPr/>
          <p:nvPr/>
        </p:nvGrpSpPr>
        <p:grpSpPr>
          <a:xfrm>
            <a:off x="1735850" y="3687936"/>
            <a:ext cx="5777550" cy="1402177"/>
            <a:chOff x="1812050" y="3611736"/>
            <a:chExt cx="5777550" cy="1402177"/>
          </a:xfrm>
        </p:grpSpPr>
        <p:cxnSp>
          <p:nvCxnSpPr>
            <p:cNvPr id="397" name="Google Shape;397;p48"/>
            <p:cNvCxnSpPr/>
            <p:nvPr/>
          </p:nvCxnSpPr>
          <p:spPr>
            <a:xfrm>
              <a:off x="3361434" y="4791609"/>
              <a:ext cx="40725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stealth"/>
            </a:ln>
          </p:spPr>
        </p:cxnSp>
        <p:sp>
          <p:nvSpPr>
            <p:cNvPr id="398" name="Google Shape;398;p48"/>
            <p:cNvSpPr txBox="1"/>
            <p:nvPr/>
          </p:nvSpPr>
          <p:spPr>
            <a:xfrm>
              <a:off x="4802479" y="4791613"/>
              <a:ext cx="749700" cy="2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time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9" name="Google Shape;399;p48"/>
            <p:cNvCxnSpPr/>
            <p:nvPr/>
          </p:nvCxnSpPr>
          <p:spPr>
            <a:xfrm rot="10800000">
              <a:off x="3376058" y="3611736"/>
              <a:ext cx="0" cy="1173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stealth"/>
            </a:ln>
          </p:spPr>
        </p:cxnSp>
        <p:sp>
          <p:nvSpPr>
            <p:cNvPr id="400" name="Google Shape;400;p48"/>
            <p:cNvSpPr txBox="1"/>
            <p:nvPr/>
          </p:nvSpPr>
          <p:spPr>
            <a:xfrm>
              <a:off x="1812050" y="4131798"/>
              <a:ext cx="1515600" cy="2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 locks held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3382319" y="3887423"/>
              <a:ext cx="3612900" cy="897300"/>
            </a:xfrm>
            <a:custGeom>
              <a:rect b="b" l="l" r="r" t="t"/>
              <a:pathLst>
                <a:path extrusionOk="0" h="120000" w="120000">
                  <a:moveTo>
                    <a:pt x="0" y="119182"/>
                  </a:moveTo>
                  <a:cubicBezTo>
                    <a:pt x="1791" y="117548"/>
                    <a:pt x="3192" y="114280"/>
                    <a:pt x="4828" y="112034"/>
                  </a:cubicBezTo>
                  <a:cubicBezTo>
                    <a:pt x="6190" y="110195"/>
                    <a:pt x="7709" y="109276"/>
                    <a:pt x="9072" y="107234"/>
                  </a:cubicBezTo>
                  <a:cubicBezTo>
                    <a:pt x="11174" y="104068"/>
                    <a:pt x="13082" y="100697"/>
                    <a:pt x="15457" y="99370"/>
                  </a:cubicBezTo>
                  <a:cubicBezTo>
                    <a:pt x="17287" y="96000"/>
                    <a:pt x="19351" y="93140"/>
                    <a:pt x="21492" y="91404"/>
                  </a:cubicBezTo>
                  <a:cubicBezTo>
                    <a:pt x="21920" y="90689"/>
                    <a:pt x="24451" y="86706"/>
                    <a:pt x="25152" y="84970"/>
                  </a:cubicBezTo>
                  <a:cubicBezTo>
                    <a:pt x="25619" y="83846"/>
                    <a:pt x="25892" y="82212"/>
                    <a:pt x="26359" y="81089"/>
                  </a:cubicBezTo>
                  <a:cubicBezTo>
                    <a:pt x="26787" y="80068"/>
                    <a:pt x="27410" y="79557"/>
                    <a:pt x="27878" y="78638"/>
                  </a:cubicBezTo>
                  <a:cubicBezTo>
                    <a:pt x="29435" y="75472"/>
                    <a:pt x="30914" y="71693"/>
                    <a:pt x="32394" y="68323"/>
                  </a:cubicBezTo>
                  <a:cubicBezTo>
                    <a:pt x="33329" y="66178"/>
                    <a:pt x="34497" y="64851"/>
                    <a:pt x="35431" y="62706"/>
                  </a:cubicBezTo>
                  <a:cubicBezTo>
                    <a:pt x="35898" y="61582"/>
                    <a:pt x="36171" y="59948"/>
                    <a:pt x="36638" y="58825"/>
                  </a:cubicBezTo>
                  <a:cubicBezTo>
                    <a:pt x="37066" y="57804"/>
                    <a:pt x="37689" y="57293"/>
                    <a:pt x="38157" y="56374"/>
                  </a:cubicBezTo>
                  <a:cubicBezTo>
                    <a:pt x="39636" y="53310"/>
                    <a:pt x="40765" y="50246"/>
                    <a:pt x="42401" y="47693"/>
                  </a:cubicBezTo>
                  <a:cubicBezTo>
                    <a:pt x="43802" y="42995"/>
                    <a:pt x="45554" y="39727"/>
                    <a:pt x="46956" y="34927"/>
                  </a:cubicBezTo>
                  <a:cubicBezTo>
                    <a:pt x="48903" y="28289"/>
                    <a:pt x="50382" y="22365"/>
                    <a:pt x="52719" y="16646"/>
                  </a:cubicBezTo>
                  <a:cubicBezTo>
                    <a:pt x="54276" y="12868"/>
                    <a:pt x="56885" y="8782"/>
                    <a:pt x="58481" y="5514"/>
                  </a:cubicBezTo>
                  <a:cubicBezTo>
                    <a:pt x="60077" y="2246"/>
                    <a:pt x="62491" y="2859"/>
                    <a:pt x="64243" y="0"/>
                  </a:cubicBezTo>
                  <a:cubicBezTo>
                    <a:pt x="68760" y="2144"/>
                    <a:pt x="73238" y="5617"/>
                    <a:pt x="77560" y="9497"/>
                  </a:cubicBezTo>
                  <a:cubicBezTo>
                    <a:pt x="79740" y="11438"/>
                    <a:pt x="82115" y="11540"/>
                    <a:pt x="84218" y="14297"/>
                  </a:cubicBezTo>
                  <a:cubicBezTo>
                    <a:pt x="86904" y="17872"/>
                    <a:pt x="89824" y="22263"/>
                    <a:pt x="92433" y="26144"/>
                  </a:cubicBezTo>
                  <a:cubicBezTo>
                    <a:pt x="93718" y="28085"/>
                    <a:pt x="94769" y="31863"/>
                    <a:pt x="96054" y="34110"/>
                  </a:cubicBezTo>
                  <a:cubicBezTo>
                    <a:pt x="97689" y="39829"/>
                    <a:pt x="100064" y="44017"/>
                    <a:pt x="101505" y="50042"/>
                  </a:cubicBezTo>
                  <a:cubicBezTo>
                    <a:pt x="103062" y="56476"/>
                    <a:pt x="101544" y="53412"/>
                    <a:pt x="103335" y="56374"/>
                  </a:cubicBezTo>
                  <a:cubicBezTo>
                    <a:pt x="104036" y="62093"/>
                    <a:pt x="104581" y="68017"/>
                    <a:pt x="105165" y="73838"/>
                  </a:cubicBezTo>
                  <a:cubicBezTo>
                    <a:pt x="105282" y="74961"/>
                    <a:pt x="105243" y="76085"/>
                    <a:pt x="105438" y="77106"/>
                  </a:cubicBezTo>
                  <a:cubicBezTo>
                    <a:pt x="106606" y="82825"/>
                    <a:pt x="108241" y="86400"/>
                    <a:pt x="109682" y="91404"/>
                  </a:cubicBezTo>
                  <a:cubicBezTo>
                    <a:pt x="110850" y="95387"/>
                    <a:pt x="111395" y="98144"/>
                    <a:pt x="113030" y="100902"/>
                  </a:cubicBezTo>
                  <a:cubicBezTo>
                    <a:pt x="113731" y="106212"/>
                    <a:pt x="112719" y="99982"/>
                    <a:pt x="114548" y="105702"/>
                  </a:cubicBezTo>
                  <a:cubicBezTo>
                    <a:pt x="116846" y="112851"/>
                    <a:pt x="113069" y="104987"/>
                    <a:pt x="116378" y="111217"/>
                  </a:cubicBezTo>
                  <a:cubicBezTo>
                    <a:pt x="117858" y="117446"/>
                    <a:pt x="115950" y="110195"/>
                    <a:pt x="117858" y="115200"/>
                  </a:cubicBezTo>
                  <a:cubicBezTo>
                    <a:pt x="118754" y="117548"/>
                    <a:pt x="118792" y="118468"/>
                    <a:pt x="120000" y="12000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02" name="Google Shape;402;p48"/>
            <p:cNvCxnSpPr/>
            <p:nvPr/>
          </p:nvCxnSpPr>
          <p:spPr>
            <a:xfrm>
              <a:off x="5303712" y="3691924"/>
              <a:ext cx="0" cy="1099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03" name="Google Shape;403;p48"/>
            <p:cNvSpPr txBox="1"/>
            <p:nvPr/>
          </p:nvSpPr>
          <p:spPr>
            <a:xfrm>
              <a:off x="5867600" y="3728580"/>
              <a:ext cx="1722000" cy="2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C050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release phase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8"/>
            <p:cNvSpPr txBox="1"/>
            <p:nvPr/>
          </p:nvSpPr>
          <p:spPr>
            <a:xfrm>
              <a:off x="3612051" y="3728580"/>
              <a:ext cx="16290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C050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acquisition phase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Cascading Aborts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311700" y="1000075"/>
            <a:ext cx="85851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Consider the following (+ for acquire, - for release):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</a:t>
            </a:r>
            <a:r>
              <a:rPr baseline="-25000" lang="en" sz="2000"/>
              <a:t>1</a:t>
            </a:r>
            <a:r>
              <a:rPr lang="en" sz="2000"/>
              <a:t> aborting means </a:t>
            </a:r>
            <a:r>
              <a:rPr i="1" lang="en" sz="2000"/>
              <a:t>all</a:t>
            </a:r>
            <a:r>
              <a:rPr lang="en" sz="2000"/>
              <a:t> of the transactions have to be rolled back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Even though T</a:t>
            </a:r>
            <a:r>
              <a:rPr baseline="-25000" lang="en" sz="2000"/>
              <a:t>4</a:t>
            </a:r>
            <a:r>
              <a:rPr lang="en" sz="2000"/>
              <a:t> and T</a:t>
            </a:r>
            <a:r>
              <a:rPr baseline="-25000" lang="en" sz="2000"/>
              <a:t>5</a:t>
            </a:r>
            <a:r>
              <a:rPr lang="en" sz="2000"/>
              <a:t> didn’t read A at all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is a </a:t>
            </a:r>
            <a:r>
              <a:rPr b="1" lang="en" sz="2000">
                <a:solidFill>
                  <a:schemeClr val="accent5"/>
                </a:solidFill>
              </a:rPr>
              <a:t>cascading abort</a:t>
            </a:r>
            <a:endParaRPr sz="2000">
              <a:solidFill>
                <a:schemeClr val="accent5"/>
              </a:solidFill>
            </a:endParaRPr>
          </a:p>
        </p:txBody>
      </p:sp>
      <p:graphicFrame>
        <p:nvGraphicFramePr>
          <p:cNvPr id="411" name="Google Shape;411;p49"/>
          <p:cNvGraphicFramePr/>
          <p:nvPr/>
        </p:nvGraphicFramePr>
        <p:xfrm>
          <a:off x="1041475" y="148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74825"/>
                <a:gridCol w="774825"/>
                <a:gridCol w="774825"/>
                <a:gridCol w="774825"/>
                <a:gridCol w="774825"/>
                <a:gridCol w="774825"/>
                <a:gridCol w="774825"/>
                <a:gridCol w="774825"/>
                <a:gridCol w="774825"/>
              </a:tblGrid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+X(A)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-X(A)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abort!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+S(A)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+S(A)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+X(B)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-X(B)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+S(B)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+S(B)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Collections of operations that are a single logical unit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e.g. </a:t>
            </a:r>
            <a:r>
              <a:rPr i="1" lang="en" sz="2000"/>
              <a:t>swapping sections on CalCentral</a:t>
            </a:r>
            <a:r>
              <a:rPr lang="en" sz="2000"/>
              <a:t> is a single logical operation, but consists of: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checking if the new section has space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removing student from old section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adding student to new section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would like these components to all happen at once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don’t want another student to fill up new section after removing student from old section!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0"/>
          <p:cNvPicPr preferRelativeResize="0"/>
          <p:nvPr/>
        </p:nvPicPr>
        <p:blipFill rotWithShape="1">
          <a:blip r:embed="rId3">
            <a:alphaModFix/>
          </a:blip>
          <a:srcRect b="17299" l="21338" r="32270" t="0"/>
          <a:stretch/>
        </p:blipFill>
        <p:spPr>
          <a:xfrm>
            <a:off x="3449625" y="3410650"/>
            <a:ext cx="2757100" cy="14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Strict 2-Phase Locking (Strict 2PL)</a:t>
            </a:r>
            <a:endParaRPr/>
          </a:p>
        </p:txBody>
      </p:sp>
      <p:sp>
        <p:nvSpPr>
          <p:cNvPr id="418" name="Google Shape;418;p50"/>
          <p:cNvSpPr txBox="1"/>
          <p:nvPr>
            <p:ph idx="1" type="body"/>
          </p:nvPr>
        </p:nvSpPr>
        <p:spPr>
          <a:xfrm>
            <a:off x="279450" y="10265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The problem is that 2PL lets another transaction read new values before the transaction commits (since locks can be released long before commit)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</a:rPr>
              <a:t>Strict 2PL</a:t>
            </a:r>
            <a:r>
              <a:rPr lang="en" sz="2000"/>
              <a:t> avoids cascading aborts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Same as 2PL, except only allow releasing locks at end of transaction</a:t>
            </a:r>
            <a:endParaRPr sz="2000"/>
          </a:p>
        </p:txBody>
      </p:sp>
      <p:cxnSp>
        <p:nvCxnSpPr>
          <p:cNvPr id="419" name="Google Shape;419;p50"/>
          <p:cNvCxnSpPr/>
          <p:nvPr/>
        </p:nvCxnSpPr>
        <p:spPr>
          <a:xfrm rot="10800000">
            <a:off x="3478332" y="3314381"/>
            <a:ext cx="0" cy="153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420" name="Google Shape;420;p50"/>
          <p:cNvSpPr txBox="1"/>
          <p:nvPr/>
        </p:nvSpPr>
        <p:spPr>
          <a:xfrm>
            <a:off x="2167713" y="3987207"/>
            <a:ext cx="1281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locks held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50"/>
          <p:cNvCxnSpPr/>
          <p:nvPr/>
        </p:nvCxnSpPr>
        <p:spPr>
          <a:xfrm>
            <a:off x="3478332" y="4852181"/>
            <a:ext cx="3444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422" name="Google Shape;422;p50"/>
          <p:cNvSpPr txBox="1"/>
          <p:nvPr/>
        </p:nvSpPr>
        <p:spPr>
          <a:xfrm>
            <a:off x="4697308" y="4852188"/>
            <a:ext cx="638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6293047" y="4083316"/>
            <a:ext cx="1749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500" u="none" cap="none" strike="noStrike">
                <a:solidFill>
                  <a:srgbClr val="C050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all locks at end of xact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Strict 2PL and Cascading Aborts</a:t>
            </a:r>
            <a:endParaRPr/>
          </a:p>
        </p:txBody>
      </p:sp>
      <p:sp>
        <p:nvSpPr>
          <p:cNvPr id="429" name="Google Shape;429;p51"/>
          <p:cNvSpPr txBox="1"/>
          <p:nvPr>
            <p:ph idx="1" type="body"/>
          </p:nvPr>
        </p:nvSpPr>
        <p:spPr>
          <a:xfrm>
            <a:off x="311700" y="1000075"/>
            <a:ext cx="85851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previous schedule would have been illegal under Strict 2PL 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</a:t>
            </a:r>
            <a:r>
              <a:rPr baseline="-25000" lang="en" sz="2000"/>
              <a:t>1</a:t>
            </a:r>
            <a:r>
              <a:rPr lang="en" sz="2000"/>
              <a:t> would not release its lock on A until it commits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Other transactions would not have seen A and would not have to be rolled back</a:t>
            </a:r>
            <a:endParaRPr sz="2000"/>
          </a:p>
        </p:txBody>
      </p:sp>
      <p:graphicFrame>
        <p:nvGraphicFramePr>
          <p:cNvPr id="430" name="Google Shape;430;p51"/>
          <p:cNvGraphicFramePr/>
          <p:nvPr/>
        </p:nvGraphicFramePr>
        <p:xfrm>
          <a:off x="1041475" y="11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774825"/>
                <a:gridCol w="774825"/>
                <a:gridCol w="774825"/>
                <a:gridCol w="774825"/>
                <a:gridCol w="774825"/>
                <a:gridCol w="774825"/>
                <a:gridCol w="774825"/>
                <a:gridCol w="774825"/>
                <a:gridCol w="774825"/>
              </a:tblGrid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+X(A)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-X(A)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abort!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+S(A)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+S(A)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+X(B)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-X(B)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+S(B)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+S(B)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 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Locking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441" name="Google Shape;441;p53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(a) What is printed, assuming we initially have B = 3 and F = 300?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42" name="Google Shape;442;p53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448" name="Google Shape;448;p54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(a) What is printed, assuming we initially have B = 3 and F = 300?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3030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FF0000"/>
                </a:solidFill>
              </a:rPr>
              <a:t>T1: Lock X(B) → Read B → B = 3*10 = 30 → Write B →  Lock X(F) → Unlock B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FF0000"/>
                </a:solidFill>
              </a:rPr>
              <a:t>T2: Lock S(F) (waiting for T1 to release X Lock on F)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FF0000"/>
                </a:solidFill>
              </a:rPr>
              <a:t>T1: F = 30*100 = 3000 → Write F → Commit → Unlock F (S Lock on F is granted to T2)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300">
                <a:solidFill>
                  <a:srgbClr val="FF0000"/>
                </a:solidFill>
              </a:rPr>
              <a:t>T2: Read F → Unlock F → Lock S(B) → Read B → Compute and print F + B = 3000 + 30 = 3030 → Commit → Unlock B</a:t>
            </a:r>
            <a:endParaRPr sz="1300">
              <a:solidFill>
                <a:srgbClr val="FF0000"/>
              </a:solidFill>
            </a:endParaRPr>
          </a:p>
        </p:txBody>
      </p:sp>
      <p:graphicFrame>
        <p:nvGraphicFramePr>
          <p:cNvPr id="449" name="Google Shape;449;p54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455" name="Google Shape;455;p55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(b) Does the execution use 2PL, strict 2PL, or neither?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56" name="Google Shape;456;p55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(b) Does the execution use 2PL, strict 2PL, or neither?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Neither - S(F) unlocked before T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 acquires S(B)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63" name="Google Shape;463;p56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469" name="Google Shape;469;p57"/>
          <p:cNvSpPr txBox="1"/>
          <p:nvPr>
            <p:ph idx="1" type="body"/>
          </p:nvPr>
        </p:nvSpPr>
        <p:spPr>
          <a:xfrm>
            <a:off x="311700" y="12286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(c) Would moving Unlock F in T</a:t>
            </a:r>
            <a:r>
              <a:rPr baseline="-25000" lang="en"/>
              <a:t>2</a:t>
            </a:r>
            <a:r>
              <a:rPr lang="en"/>
              <a:t> to any point after Lock S(B) change this (or keep it) in 2PL?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70" name="Google Shape;470;p57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476" name="Google Shape;476;p58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(c) Would moving Unlock F in T</a:t>
            </a:r>
            <a:r>
              <a:rPr baseline="-25000" lang="en"/>
              <a:t>2</a:t>
            </a:r>
            <a:r>
              <a:rPr lang="en"/>
              <a:t> to any point after Lock S(B) change this (or keep it) in 2PL?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Yes - all locks would be acquired (for T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) before any are released.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77" name="Google Shape;477;p58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483" name="Google Shape;483;p59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(d) Would moving Unlock F in T</a:t>
            </a:r>
            <a:r>
              <a:rPr baseline="-25000" lang="en"/>
              <a:t>1</a:t>
            </a:r>
            <a:r>
              <a:rPr lang="en"/>
              <a:t> and Unlock F in T</a:t>
            </a:r>
            <a:r>
              <a:rPr baseline="-25000" lang="en"/>
              <a:t>2</a:t>
            </a:r>
            <a:r>
              <a:rPr lang="en"/>
              <a:t> to the end of their respective transactions change this (or keep it) in strict 2PL?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84" name="Google Shape;484;p59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We want transactions to obey </a:t>
            </a:r>
            <a:r>
              <a:rPr b="1" lang="en" sz="2000">
                <a:solidFill>
                  <a:schemeClr val="accent5"/>
                </a:solidFill>
              </a:rPr>
              <a:t>ACID</a:t>
            </a:r>
            <a:endParaRPr b="1" sz="2000">
              <a:solidFill>
                <a:schemeClr val="accent5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atomicity</a:t>
            </a:r>
            <a:r>
              <a:rPr lang="en" sz="2000"/>
              <a:t>: </a:t>
            </a:r>
            <a:r>
              <a:rPr i="1" lang="en" sz="2000"/>
              <a:t>all</a:t>
            </a:r>
            <a:r>
              <a:rPr lang="en" sz="2000"/>
              <a:t> operations in a transaction happen, or </a:t>
            </a:r>
            <a:r>
              <a:rPr i="1" lang="en" sz="2000"/>
              <a:t>none</a:t>
            </a:r>
            <a:r>
              <a:rPr lang="en" sz="2000"/>
              <a:t> of them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consistency</a:t>
            </a:r>
            <a:r>
              <a:rPr lang="en" sz="2000"/>
              <a:t>: database consistency (unique constraints, etc) is maintained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isolation</a:t>
            </a:r>
            <a:r>
              <a:rPr lang="en" sz="2000"/>
              <a:t>: should look like we only run 1 transaction at a time (even if we run multiple concurrently)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durability</a:t>
            </a:r>
            <a:r>
              <a:rPr lang="en" sz="2000"/>
              <a:t>: once a transaction commits, it persists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</a:rPr>
              <a:t>commit</a:t>
            </a:r>
            <a:r>
              <a:rPr lang="en" sz="2000"/>
              <a:t>: indicates </a:t>
            </a:r>
            <a:r>
              <a:rPr i="1" lang="en" sz="2000"/>
              <a:t>successful</a:t>
            </a:r>
            <a:r>
              <a:rPr lang="en" sz="2000"/>
              <a:t> transaction (save changes)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</a:rPr>
              <a:t>abort</a:t>
            </a:r>
            <a:r>
              <a:rPr lang="en" sz="2000"/>
              <a:t>: indicates </a:t>
            </a:r>
            <a:r>
              <a:rPr i="1" lang="en" sz="2000"/>
              <a:t>unsuccessful</a:t>
            </a:r>
            <a:r>
              <a:rPr lang="en" sz="2000"/>
              <a:t> transaction (revert changes)</a:t>
            </a:r>
            <a:endParaRPr sz="2000"/>
          </a:p>
        </p:txBody>
      </p:sp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490" name="Google Shape;490;p60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(d) Would moving Unlock F in T</a:t>
            </a:r>
            <a:r>
              <a:rPr baseline="-25000" lang="en"/>
              <a:t>1</a:t>
            </a:r>
            <a:r>
              <a:rPr lang="en"/>
              <a:t> and Unlock F in T</a:t>
            </a:r>
            <a:r>
              <a:rPr baseline="-25000" lang="en"/>
              <a:t>2</a:t>
            </a:r>
            <a:r>
              <a:rPr lang="en"/>
              <a:t> to the end of their respective transactions change this (or keep it) in strict 2PL?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No - T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 still unlocks B before the end of the transaction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91" name="Google Shape;491;p60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497" name="Google Shape;497;p61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(e) Would moving Unlock B in T</a:t>
            </a:r>
            <a:r>
              <a:rPr baseline="-25000" lang="en"/>
              <a:t>1</a:t>
            </a:r>
            <a:r>
              <a:rPr lang="en"/>
              <a:t> and Unlock F in T</a:t>
            </a:r>
            <a:r>
              <a:rPr baseline="-25000" lang="en"/>
              <a:t>2</a:t>
            </a:r>
            <a:r>
              <a:rPr lang="en"/>
              <a:t> to the end of their respective transactions change this (or keep it) in strict 2PL?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98" name="Google Shape;498;p61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504" name="Google Shape;504;p62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(e) Would moving Unlock B in T</a:t>
            </a:r>
            <a:r>
              <a:rPr baseline="-25000" lang="en"/>
              <a:t>1</a:t>
            </a:r>
            <a:r>
              <a:rPr lang="en"/>
              <a:t> and Unlock F in T</a:t>
            </a:r>
            <a:r>
              <a:rPr baseline="-25000" lang="en"/>
              <a:t>2</a:t>
            </a:r>
            <a:r>
              <a:rPr lang="en"/>
              <a:t> to the end of their respective transactions change this (or keep it) in strict 2PL?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Yes - all unlocks would only happen when the respective transactions end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505" name="Google Shape;505;p62"/>
          <p:cNvGraphicFramePr/>
          <p:nvPr/>
        </p:nvGraphicFramePr>
        <p:xfrm>
          <a:off x="4415950" y="5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2085875"/>
                <a:gridCol w="2085875"/>
              </a:tblGrid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</a:t>
                      </a:r>
                      <a:r>
                        <a:rPr b="1" baseline="-25000" lang="en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 baseline="-25000"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 := B * 10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X(F)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S(F)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 := B * 100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F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Lock S(B)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F+B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Commit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Unlock B</a:t>
                      </a:r>
                      <a:endParaRPr sz="10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Multi-granularity Locking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16" name="Google Shape;516;p64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What are the granularity of our locks?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Tuple-level</a:t>
            </a:r>
            <a:r>
              <a:rPr lang="en" sz="2000"/>
              <a:t>: one lock per tuple, but then a scan might lock millions of locks → </a:t>
            </a:r>
            <a:r>
              <a:rPr i="1" lang="en" sz="2000"/>
              <a:t>high locking overhead</a:t>
            </a:r>
            <a:endParaRPr i="1"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Table-level</a:t>
            </a:r>
            <a:r>
              <a:rPr lang="en" sz="2000"/>
              <a:t>: one lock per table, but then any update locks the entire table → </a:t>
            </a:r>
            <a:r>
              <a:rPr i="1" lang="en" sz="2000"/>
              <a:t>low concurrency</a:t>
            </a:r>
            <a:endParaRPr i="1"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</a:rPr>
              <a:t>Multi-granularity locking</a:t>
            </a:r>
            <a:r>
              <a:rPr lang="en" sz="2000"/>
              <a:t>: instead of picking one, allow for locking at different levels of granularity (e.g. database, table, page, tuple)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scans can acquire a lock for entire table → low overhead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updating tuple can acquire a lock for tuple only → high concurrency</a:t>
            </a:r>
            <a:endParaRPr sz="2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22" name="Google Shape;522;p65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If a transaction has X on a tuple, it shouldn’t be possible to get S on the entire table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checking locks on all tuples → high locking overhead again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each lock, require that transactions hold appropriate </a:t>
            </a:r>
            <a:r>
              <a:rPr b="1" lang="en" sz="2000">
                <a:solidFill>
                  <a:schemeClr val="accent5"/>
                </a:solidFill>
              </a:rPr>
              <a:t>intent locks</a:t>
            </a:r>
            <a:r>
              <a:rPr lang="en" sz="2000"/>
              <a:t> at all </a:t>
            </a:r>
            <a:r>
              <a:rPr i="1" lang="en" sz="2000"/>
              <a:t>higher levels</a:t>
            </a:r>
            <a:r>
              <a:rPr lang="en" sz="2000"/>
              <a:t> of granularity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 an intent lock on database, table, page to hold S/X lock on tuple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intent lock tells us about any potential locking at a lower level</a:t>
            </a:r>
            <a:endParaRPr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28" name="Google Shape;528;p66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Two new lock types: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IS = </a:t>
            </a:r>
            <a:r>
              <a:rPr b="1" lang="en" sz="2000"/>
              <a:t>I</a:t>
            </a:r>
            <a:r>
              <a:rPr lang="en" sz="2000"/>
              <a:t>ntent to acquire </a:t>
            </a:r>
            <a:r>
              <a:rPr b="1" lang="en" sz="2000"/>
              <a:t>S</a:t>
            </a:r>
            <a:r>
              <a:rPr lang="en" sz="2000"/>
              <a:t>hared lock at a lower level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IX = </a:t>
            </a:r>
            <a:r>
              <a:rPr b="1" lang="en" sz="2000"/>
              <a:t>I</a:t>
            </a:r>
            <a:r>
              <a:rPr lang="en" sz="2000"/>
              <a:t>ntent to acquire e</a:t>
            </a:r>
            <a:r>
              <a:rPr b="1" lang="en" sz="2000"/>
              <a:t>X</a:t>
            </a:r>
            <a:r>
              <a:rPr lang="en" sz="2000"/>
              <a:t>clusive lock at a lower level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 that a transaction has IS to acquire S, IX to acquire X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To get S(tuple), need: IS(database), IS(table), IS(page)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IX lets you acquire S/IS locks too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a transaction tries to get S(table), and sees another transaction has IX(table) → another transaction has X lock on a tuple, so we can’t get S(table) yet</a:t>
            </a:r>
            <a:endParaRPr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pic>
        <p:nvPicPr>
          <p:cNvPr id="534" name="Google Shape;534;p67"/>
          <p:cNvPicPr preferRelativeResize="0"/>
          <p:nvPr/>
        </p:nvPicPr>
        <p:blipFill rotWithShape="1">
          <a:blip r:embed="rId3">
            <a:alphaModFix/>
          </a:blip>
          <a:srcRect b="0" l="0" r="62286" t="0"/>
          <a:stretch/>
        </p:blipFill>
        <p:spPr>
          <a:xfrm>
            <a:off x="124825" y="1297925"/>
            <a:ext cx="3448500" cy="27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7"/>
          <p:cNvPicPr preferRelativeResize="0"/>
          <p:nvPr/>
        </p:nvPicPr>
        <p:blipFill rotWithShape="1">
          <a:blip r:embed="rId3">
            <a:alphaModFix/>
          </a:blip>
          <a:srcRect b="0" l="38567" r="0" t="0"/>
          <a:stretch/>
        </p:blipFill>
        <p:spPr>
          <a:xfrm>
            <a:off x="3471925" y="1297925"/>
            <a:ext cx="5617325" cy="2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41" name="Google Shape;541;p68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What if we want to scan table AND update a page?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X on entire table → low concurrency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IX on table, S/X locks on every page → high locking overhead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One more lock type: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SIX = </a:t>
            </a:r>
            <a:r>
              <a:rPr b="1" lang="en" sz="2000"/>
              <a:t>S</a:t>
            </a:r>
            <a:r>
              <a:rPr lang="en" sz="2000"/>
              <a:t>hared + </a:t>
            </a:r>
            <a:r>
              <a:rPr b="1" lang="en" sz="2000"/>
              <a:t>I</a:t>
            </a:r>
            <a:r>
              <a:rPr lang="en" sz="2000"/>
              <a:t>ntent to acquire e</a:t>
            </a:r>
            <a:r>
              <a:rPr b="1" lang="en" sz="2000"/>
              <a:t>X</a:t>
            </a:r>
            <a:r>
              <a:rPr lang="en" sz="2000"/>
              <a:t>clusive lock at a lower level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Basically equivalent to having both S and IX locks – can read entire table, can also acquire X locks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pic>
        <p:nvPicPr>
          <p:cNvPr id="547" name="Google Shape;54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65175"/>
            <a:ext cx="8839200" cy="278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In the context of swapping sections on Calcentral....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○"/>
            </a:pPr>
            <a:r>
              <a:rPr b="1" lang="en" sz="2000">
                <a:solidFill>
                  <a:schemeClr val="accent5"/>
                </a:solidFill>
              </a:rPr>
              <a:t>atomicity</a:t>
            </a:r>
            <a:r>
              <a:rPr lang="en" sz="2000"/>
              <a:t>: either drop </a:t>
            </a:r>
            <a:r>
              <a:rPr i="1" lang="en" sz="2000"/>
              <a:t>and</a:t>
            </a:r>
            <a:r>
              <a:rPr lang="en" sz="2000"/>
              <a:t> add, or no change - shouldn’t drop student from old section then not add into new section!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consistency</a:t>
            </a:r>
            <a:r>
              <a:rPr lang="en" sz="2000"/>
              <a:t>: make sure constraints like “student only enrolled in one section” are maintained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isolation</a:t>
            </a:r>
            <a:r>
              <a:rPr lang="en" sz="2000"/>
              <a:t>: should look like we’re not making other changes at the same time - for example, enrolling Amy into section after dropping Carl but before adding Carl to new section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durability</a:t>
            </a:r>
            <a:r>
              <a:rPr lang="en" sz="2000"/>
              <a:t>: once we say that we’ve made the change, student should not suddenly find themselves in old section later on!</a:t>
            </a:r>
            <a:endParaRPr sz="2000"/>
          </a:p>
        </p:txBody>
      </p:sp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53" name="Google Shape;553;p70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new compatibility matrix</a:t>
            </a:r>
            <a:endParaRPr sz="2000"/>
          </a:p>
        </p:txBody>
      </p:sp>
      <p:pic>
        <p:nvPicPr>
          <p:cNvPr id="554" name="Google Shape;55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75" y="1632225"/>
            <a:ext cx="45529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60" name="Google Shape;560;p71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Parent → Children Lock Relationships for a Single Transaction</a:t>
            </a:r>
            <a:endParaRPr sz="2000"/>
          </a:p>
        </p:txBody>
      </p:sp>
      <p:graphicFrame>
        <p:nvGraphicFramePr>
          <p:cNvPr id="561" name="Google Shape;561;p71"/>
          <p:cNvGraphicFramePr/>
          <p:nvPr/>
        </p:nvGraphicFramePr>
        <p:xfrm>
          <a:off x="889475" y="17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{969D69CD-1CDF-4E0F-B964-DAE0FEA3A084}</a:tableStyleId>
              </a:tblPr>
              <a:tblGrid>
                <a:gridCol w="1685450"/>
                <a:gridCol w="4550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Parent Lock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Possible Children Locks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NL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Nothing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Nothing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Nothing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IS, 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IX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IX, X, IS, 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SIX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IX, X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 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Multi-granularity Locking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72" name="Google Shape;57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(a) Suppose a transaction T</a:t>
            </a:r>
            <a:r>
              <a:rPr baseline="-25000" lang="en"/>
              <a:t>1</a:t>
            </a:r>
            <a:r>
              <a:rPr lang="en"/>
              <a:t> wants to scan a table R and update a few of its tuples. What kinds of locks should T</a:t>
            </a:r>
            <a:r>
              <a:rPr baseline="-25000" lang="en"/>
              <a:t>1</a:t>
            </a:r>
            <a:r>
              <a:rPr lang="en"/>
              <a:t> have on R, the pages of R, and the updated tuples?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78" name="Google Shape;57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(a) Suppose a transaction T</a:t>
            </a:r>
            <a:r>
              <a:rPr baseline="-25000" lang="en"/>
              <a:t>1</a:t>
            </a:r>
            <a:r>
              <a:rPr lang="en"/>
              <a:t> wants to scan a table R and update a few of its tuples. What kinds of locks should T</a:t>
            </a:r>
            <a:r>
              <a:rPr baseline="-25000" lang="en"/>
              <a:t>1</a:t>
            </a:r>
            <a:r>
              <a:rPr lang="en"/>
              <a:t> have on R, the pages of R, and the updated tuples?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SIX on R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IX on page (no need for SIX since already have S on R)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X on tuples being modified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84" name="Google Shape;58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(b) Is an S lock compatible with an IX lock?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90" name="Google Shape;590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(b) Is an S lock compatible with an IX lock?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Suppose T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 wants S(A) and T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 wants IX(A).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S(A) implies T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 will read all of A.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IX(A) implies T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 will write to some of A.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We can’t have T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 read all of A while T</a:t>
            </a:r>
            <a:r>
              <a:rPr baseline="-25000"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 is writing to some of it, so S and IX are incompatible.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596" name="Google Shape;596;p77"/>
          <p:cNvSpPr txBox="1"/>
          <p:nvPr>
            <p:ph idx="1" type="body"/>
          </p:nvPr>
        </p:nvSpPr>
        <p:spPr>
          <a:xfrm>
            <a:off x="311700" y="1152475"/>
            <a:ext cx="8520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(c) Consider a table which contains two pages with three tuples each, with Page 1 containing Tuples 1, 2, and 3, and Page 2 containing Tuples 4, 5, and 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that a transaction T</a:t>
            </a:r>
            <a:r>
              <a:rPr baseline="-25000" lang="en"/>
              <a:t>1</a:t>
            </a:r>
            <a:r>
              <a:rPr lang="en"/>
              <a:t> has IX(table), IX(Page 1), X(Tuple 1), which locks can be granted to a second transaction T</a:t>
            </a:r>
            <a:r>
              <a:rPr baseline="-25000" lang="en"/>
              <a:t>2</a:t>
            </a:r>
            <a:r>
              <a:rPr lang="en"/>
              <a:t> on Tuple 2?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	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597" name="Google Shape;597;p77"/>
          <p:cNvGrpSpPr/>
          <p:nvPr/>
        </p:nvGrpSpPr>
        <p:grpSpPr>
          <a:xfrm>
            <a:off x="311700" y="2811425"/>
            <a:ext cx="7249575" cy="2099525"/>
            <a:chOff x="311700" y="2811425"/>
            <a:chExt cx="7249575" cy="2099525"/>
          </a:xfrm>
        </p:grpSpPr>
        <p:sp>
          <p:nvSpPr>
            <p:cNvPr id="598" name="Google Shape;598;p77"/>
            <p:cNvSpPr/>
            <p:nvPr/>
          </p:nvSpPr>
          <p:spPr>
            <a:xfrm>
              <a:off x="5606525" y="3455525"/>
              <a:ext cx="10182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Page 2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99" name="Google Shape;599;p77"/>
            <p:cNvSpPr/>
            <p:nvPr/>
          </p:nvSpPr>
          <p:spPr>
            <a:xfrm>
              <a:off x="4062900" y="2811425"/>
              <a:ext cx="10182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Table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r>
                <a:rPr b="1" i="0" lang="en" sz="14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IX</a:t>
              </a:r>
              <a:endParaRPr b="1" i="0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00" name="Google Shape;600;p77"/>
            <p:cNvSpPr/>
            <p:nvPr/>
          </p:nvSpPr>
          <p:spPr>
            <a:xfrm>
              <a:off x="2519300" y="3455513"/>
              <a:ext cx="10182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Page 1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r>
                <a:rPr b="1" i="0" lang="en" sz="14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IX</a:t>
              </a:r>
              <a:endParaRPr b="1" i="0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01" name="Google Shape;601;p77"/>
            <p:cNvSpPr/>
            <p:nvPr/>
          </p:nvSpPr>
          <p:spPr>
            <a:xfrm>
              <a:off x="2560988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2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r>
                <a:rPr b="1" i="0" lang="en" sz="14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?</a:t>
              </a:r>
              <a:endParaRPr b="1" i="0" sz="14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02" name="Google Shape;602;p77"/>
            <p:cNvSpPr/>
            <p:nvPr/>
          </p:nvSpPr>
          <p:spPr>
            <a:xfrm>
              <a:off x="1582713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1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r>
                <a:rPr b="1" i="0" lang="en" sz="14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X</a:t>
              </a:r>
              <a:endParaRPr b="1" i="0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03" name="Google Shape;603;p77"/>
            <p:cNvSpPr/>
            <p:nvPr/>
          </p:nvSpPr>
          <p:spPr>
            <a:xfrm>
              <a:off x="3539250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3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04" name="Google Shape;604;p77"/>
            <p:cNvSpPr/>
            <p:nvPr/>
          </p:nvSpPr>
          <p:spPr>
            <a:xfrm>
              <a:off x="5648213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5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05" name="Google Shape;605;p77"/>
            <p:cNvSpPr/>
            <p:nvPr/>
          </p:nvSpPr>
          <p:spPr>
            <a:xfrm>
              <a:off x="4669938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4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06" name="Google Shape;606;p77"/>
            <p:cNvSpPr/>
            <p:nvPr/>
          </p:nvSpPr>
          <p:spPr>
            <a:xfrm>
              <a:off x="6626475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6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607" name="Google Shape;607;p77"/>
            <p:cNvCxnSpPr>
              <a:stCxn id="601" idx="0"/>
              <a:endCxn id="600" idx="4"/>
            </p:cNvCxnSpPr>
            <p:nvPr/>
          </p:nvCxnSpPr>
          <p:spPr>
            <a:xfrm rot="10800000">
              <a:off x="3028388" y="4099750"/>
              <a:ext cx="0" cy="16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77"/>
            <p:cNvCxnSpPr>
              <a:stCxn id="600" idx="0"/>
              <a:endCxn id="599" idx="2"/>
            </p:cNvCxnSpPr>
            <p:nvPr/>
          </p:nvCxnSpPr>
          <p:spPr>
            <a:xfrm flipH="1" rot="10800000">
              <a:off x="3028400" y="3133613"/>
              <a:ext cx="10344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77"/>
            <p:cNvCxnSpPr>
              <a:stCxn id="599" idx="6"/>
              <a:endCxn id="598" idx="0"/>
            </p:cNvCxnSpPr>
            <p:nvPr/>
          </p:nvCxnSpPr>
          <p:spPr>
            <a:xfrm>
              <a:off x="5081100" y="3133475"/>
              <a:ext cx="1034400" cy="3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77"/>
            <p:cNvCxnSpPr>
              <a:stCxn id="604" idx="0"/>
              <a:endCxn id="598" idx="4"/>
            </p:cNvCxnSpPr>
            <p:nvPr/>
          </p:nvCxnSpPr>
          <p:spPr>
            <a:xfrm rot="10800000">
              <a:off x="6115613" y="4099750"/>
              <a:ext cx="0" cy="16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77"/>
            <p:cNvCxnSpPr>
              <a:stCxn id="598" idx="3"/>
              <a:endCxn id="605" idx="0"/>
            </p:cNvCxnSpPr>
            <p:nvPr/>
          </p:nvCxnSpPr>
          <p:spPr>
            <a:xfrm flipH="1">
              <a:off x="5137337" y="4005299"/>
              <a:ext cx="6183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77"/>
            <p:cNvCxnSpPr>
              <a:stCxn id="598" idx="5"/>
              <a:endCxn id="606" idx="0"/>
            </p:cNvCxnSpPr>
            <p:nvPr/>
          </p:nvCxnSpPr>
          <p:spPr>
            <a:xfrm>
              <a:off x="6475613" y="4005299"/>
              <a:ext cx="6183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77"/>
            <p:cNvCxnSpPr>
              <a:stCxn id="600" idx="3"/>
              <a:endCxn id="602" idx="0"/>
            </p:cNvCxnSpPr>
            <p:nvPr/>
          </p:nvCxnSpPr>
          <p:spPr>
            <a:xfrm flipH="1">
              <a:off x="2050112" y="4005287"/>
              <a:ext cx="6183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4" name="Google Shape;614;p77"/>
            <p:cNvCxnSpPr>
              <a:stCxn id="600" idx="5"/>
              <a:endCxn id="603" idx="0"/>
            </p:cNvCxnSpPr>
            <p:nvPr/>
          </p:nvCxnSpPr>
          <p:spPr>
            <a:xfrm>
              <a:off x="3388388" y="4005287"/>
              <a:ext cx="6183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5" name="Google Shape;615;p77"/>
            <p:cNvSpPr txBox="1"/>
            <p:nvPr/>
          </p:nvSpPr>
          <p:spPr>
            <a:xfrm>
              <a:off x="311700" y="2935200"/>
              <a:ext cx="12915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0" baseline="-25000" i="0" lang="en" sz="18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r>
                <a:rPr b="0" i="0" lang="en" sz="18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: Red</a:t>
              </a:r>
              <a:endParaRPr b="0" i="0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0" baseline="-25000" i="0" lang="en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r>
                <a:rPr b="0" i="0" lang="en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: Blue</a:t>
              </a:r>
              <a:endParaRPr b="0" i="0" sz="18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621" name="Google Shape;621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(c) Consider a table which contains two pages with three tuples each, with Page 1 containing Tuples 1, 2, and 3, and Page 2 containing Tuples 4, 5, and 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that a transaction T</a:t>
            </a:r>
            <a:r>
              <a:rPr baseline="-25000" lang="en"/>
              <a:t>1</a:t>
            </a:r>
            <a:r>
              <a:rPr lang="en"/>
              <a:t> has IX(table), IX(Page 1), X(Tuple 1), which locks can be granted to a second transaction T</a:t>
            </a:r>
            <a:r>
              <a:rPr baseline="-25000" lang="en"/>
              <a:t>2</a:t>
            </a:r>
            <a:r>
              <a:rPr lang="en"/>
              <a:t> on Tuple 2?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X, 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627" name="Google Shape;62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(c) Consider a table which contains two pages with three tuples each, with Page 1 containing Tuples 1, 2, and 3, and Page 2 containing Tuples 4, 5, and 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that a transaction T</a:t>
            </a:r>
            <a:r>
              <a:rPr baseline="-25000" lang="en"/>
              <a:t>1</a:t>
            </a:r>
            <a:r>
              <a:rPr lang="en"/>
              <a:t> has IS(table), S(Page 1), which locks can be granted to a second transaction T</a:t>
            </a:r>
            <a:r>
              <a:rPr baseline="-25000" lang="en"/>
              <a:t>2</a:t>
            </a:r>
            <a:r>
              <a:rPr lang="en"/>
              <a:t> on Page 1?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	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628" name="Google Shape;628;p79"/>
          <p:cNvGrpSpPr/>
          <p:nvPr/>
        </p:nvGrpSpPr>
        <p:grpSpPr>
          <a:xfrm>
            <a:off x="311700" y="2811425"/>
            <a:ext cx="7249575" cy="2099525"/>
            <a:chOff x="311700" y="2811425"/>
            <a:chExt cx="7249575" cy="2099525"/>
          </a:xfrm>
        </p:grpSpPr>
        <p:sp>
          <p:nvSpPr>
            <p:cNvPr id="629" name="Google Shape;629;p79"/>
            <p:cNvSpPr/>
            <p:nvPr/>
          </p:nvSpPr>
          <p:spPr>
            <a:xfrm>
              <a:off x="5606525" y="3455525"/>
              <a:ext cx="10182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Page 2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30" name="Google Shape;630;p79"/>
            <p:cNvSpPr/>
            <p:nvPr/>
          </p:nvSpPr>
          <p:spPr>
            <a:xfrm>
              <a:off x="4062900" y="2811425"/>
              <a:ext cx="10182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Table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r>
                <a:rPr b="1" i="0" lang="en" sz="14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IS</a:t>
              </a:r>
              <a:endParaRPr b="1" i="0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31" name="Google Shape;631;p79"/>
            <p:cNvSpPr/>
            <p:nvPr/>
          </p:nvSpPr>
          <p:spPr>
            <a:xfrm>
              <a:off x="2519300" y="3455513"/>
              <a:ext cx="10182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3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Page 1</a:t>
              </a:r>
              <a:endParaRPr b="1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3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r>
                <a:rPr b="1" i="0" lang="en" sz="13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</a:t>
              </a:r>
              <a:r>
                <a:rPr b="1" i="0" lang="en" sz="13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,</a:t>
              </a:r>
              <a:r>
                <a:rPr b="1" i="0" lang="en" sz="13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b="1" i="0" lang="en" sz="13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?</a:t>
              </a:r>
              <a:endParaRPr b="1" i="0" sz="13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32" name="Google Shape;632;p79"/>
            <p:cNvSpPr/>
            <p:nvPr/>
          </p:nvSpPr>
          <p:spPr>
            <a:xfrm>
              <a:off x="2560988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2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</a:t>
              </a:r>
              <a:endParaRPr b="0" i="0" sz="14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33" name="Google Shape;633;p79"/>
            <p:cNvSpPr/>
            <p:nvPr/>
          </p:nvSpPr>
          <p:spPr>
            <a:xfrm>
              <a:off x="1582713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1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</a:t>
              </a:r>
              <a:endParaRPr b="0" i="0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34" name="Google Shape;634;p79"/>
            <p:cNvSpPr/>
            <p:nvPr/>
          </p:nvSpPr>
          <p:spPr>
            <a:xfrm>
              <a:off x="3539250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3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35" name="Google Shape;635;p79"/>
            <p:cNvSpPr/>
            <p:nvPr/>
          </p:nvSpPr>
          <p:spPr>
            <a:xfrm>
              <a:off x="5648213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5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36" name="Google Shape;636;p79"/>
            <p:cNvSpPr/>
            <p:nvPr/>
          </p:nvSpPr>
          <p:spPr>
            <a:xfrm>
              <a:off x="4669938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4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37" name="Google Shape;637;p79"/>
            <p:cNvSpPr/>
            <p:nvPr/>
          </p:nvSpPr>
          <p:spPr>
            <a:xfrm>
              <a:off x="6626475" y="4266850"/>
              <a:ext cx="934800" cy="64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Tuple 6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Lock: 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638" name="Google Shape;638;p79"/>
            <p:cNvCxnSpPr>
              <a:stCxn id="632" idx="0"/>
              <a:endCxn id="631" idx="4"/>
            </p:cNvCxnSpPr>
            <p:nvPr/>
          </p:nvCxnSpPr>
          <p:spPr>
            <a:xfrm rot="10800000">
              <a:off x="3028388" y="4099750"/>
              <a:ext cx="0" cy="16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9" name="Google Shape;639;p79"/>
            <p:cNvCxnSpPr>
              <a:stCxn id="631" idx="0"/>
              <a:endCxn id="630" idx="2"/>
            </p:cNvCxnSpPr>
            <p:nvPr/>
          </p:nvCxnSpPr>
          <p:spPr>
            <a:xfrm flipH="1" rot="10800000">
              <a:off x="3028400" y="3133613"/>
              <a:ext cx="10344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0" name="Google Shape;640;p79"/>
            <p:cNvCxnSpPr>
              <a:stCxn id="630" idx="6"/>
              <a:endCxn id="629" idx="0"/>
            </p:cNvCxnSpPr>
            <p:nvPr/>
          </p:nvCxnSpPr>
          <p:spPr>
            <a:xfrm>
              <a:off x="5081100" y="3133475"/>
              <a:ext cx="1034400" cy="3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1" name="Google Shape;641;p79"/>
            <p:cNvCxnSpPr>
              <a:stCxn id="635" idx="0"/>
              <a:endCxn id="629" idx="4"/>
            </p:cNvCxnSpPr>
            <p:nvPr/>
          </p:nvCxnSpPr>
          <p:spPr>
            <a:xfrm rot="10800000">
              <a:off x="6115613" y="4099750"/>
              <a:ext cx="0" cy="16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79"/>
            <p:cNvCxnSpPr>
              <a:stCxn id="629" idx="3"/>
              <a:endCxn id="636" idx="0"/>
            </p:cNvCxnSpPr>
            <p:nvPr/>
          </p:nvCxnSpPr>
          <p:spPr>
            <a:xfrm flipH="1">
              <a:off x="5137337" y="4005299"/>
              <a:ext cx="6183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3" name="Google Shape;643;p79"/>
            <p:cNvCxnSpPr>
              <a:stCxn id="629" idx="5"/>
              <a:endCxn id="637" idx="0"/>
            </p:cNvCxnSpPr>
            <p:nvPr/>
          </p:nvCxnSpPr>
          <p:spPr>
            <a:xfrm>
              <a:off x="6475613" y="4005299"/>
              <a:ext cx="6183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4" name="Google Shape;644;p79"/>
            <p:cNvCxnSpPr>
              <a:stCxn id="631" idx="3"/>
              <a:endCxn id="633" idx="0"/>
            </p:cNvCxnSpPr>
            <p:nvPr/>
          </p:nvCxnSpPr>
          <p:spPr>
            <a:xfrm flipH="1">
              <a:off x="2050112" y="4005287"/>
              <a:ext cx="6183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5" name="Google Shape;645;p79"/>
            <p:cNvCxnSpPr>
              <a:stCxn id="631" idx="5"/>
              <a:endCxn id="634" idx="0"/>
            </p:cNvCxnSpPr>
            <p:nvPr/>
          </p:nvCxnSpPr>
          <p:spPr>
            <a:xfrm>
              <a:off x="3388388" y="4005287"/>
              <a:ext cx="6183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6" name="Google Shape;646;p79"/>
            <p:cNvSpPr txBox="1"/>
            <p:nvPr/>
          </p:nvSpPr>
          <p:spPr>
            <a:xfrm>
              <a:off x="311700" y="2935200"/>
              <a:ext cx="12915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0" baseline="-25000" i="0" lang="en" sz="18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r>
                <a:rPr b="0" i="0" lang="en" sz="18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: Red</a:t>
              </a:r>
              <a:endParaRPr b="0" i="0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</a:t>
              </a:r>
              <a:r>
                <a:rPr b="0" baseline="-25000" i="0" lang="en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r>
                <a:rPr b="0" i="0" lang="en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: Blue</a:t>
              </a:r>
              <a:endParaRPr b="0" i="0" sz="18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this week, we’ll focus on </a:t>
            </a:r>
            <a:r>
              <a:rPr b="1" lang="en" sz="2000"/>
              <a:t>isolation</a:t>
            </a:r>
            <a:r>
              <a:rPr lang="en" sz="2000"/>
              <a:t>. Durability and atomicity will be covered in the future 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isolation</a:t>
            </a:r>
            <a:r>
              <a:rPr lang="en" sz="2000"/>
              <a:t>: should look like we only run 1 transaction at a time (even if we run multiple concurrently)</a:t>
            </a:r>
            <a:endParaRPr sz="2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Multi-granularity Locking</a:t>
            </a:r>
            <a:endParaRPr/>
          </a:p>
        </p:txBody>
      </p:sp>
      <p:sp>
        <p:nvSpPr>
          <p:cNvPr id="652" name="Google Shape;652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(c) Consider a table which contains two pages with three tuples each, with Page 1 containing Tuples 1, 2, and 3, and Page 2 containing Tuples 4, 5, and 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that a transaction T</a:t>
            </a:r>
            <a:r>
              <a:rPr baseline="-25000" lang="en"/>
              <a:t>1</a:t>
            </a:r>
            <a:r>
              <a:rPr lang="en"/>
              <a:t> has IS(table), S(Page 1), which locks can be granted to a second transaction T</a:t>
            </a:r>
            <a:r>
              <a:rPr baseline="-25000" lang="en"/>
              <a:t>2</a:t>
            </a:r>
            <a:r>
              <a:rPr lang="en"/>
              <a:t> on Page 1?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S, IS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0c1ee231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Attendance Link</a:t>
            </a:r>
            <a:endParaRPr/>
          </a:p>
        </p:txBody>
      </p:sp>
      <p:sp>
        <p:nvSpPr>
          <p:cNvPr id="658" name="Google Shape;658;g2c0c1ee2312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https://cs186berkeley.net/attendance</a:t>
            </a:r>
            <a:endParaRPr sz="1900"/>
          </a:p>
        </p:txBody>
      </p:sp>
      <p:pic>
        <p:nvPicPr>
          <p:cNvPr id="659" name="Google Shape;659;g2c0c1ee231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1025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/>
              <a:t>There are benefits to running many transactions </a:t>
            </a:r>
            <a:r>
              <a:rPr i="1" lang="en" sz="2000"/>
              <a:t>concurrently </a:t>
            </a:r>
            <a:r>
              <a:rPr lang="en" sz="2000"/>
              <a:t>(at the same time)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throughput argument</a:t>
            </a:r>
            <a:r>
              <a:rPr lang="en" sz="2000"/>
              <a:t>: can increase processor/disk utilization (e.g. work on another transaction while one is busy waiting for data from disk) → </a:t>
            </a:r>
            <a:r>
              <a:rPr i="1" lang="en" sz="2000"/>
              <a:t>more transactions done per second</a:t>
            </a:r>
            <a:endParaRPr i="1"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>
                <a:solidFill>
                  <a:schemeClr val="accent5"/>
                </a:solidFill>
              </a:rPr>
              <a:t>latency argument</a:t>
            </a:r>
            <a:r>
              <a:rPr lang="en" sz="2000"/>
              <a:t>: if we run lots of transactions at once, a long running transaction doesn’t cause short transactions to wait a long time to start → </a:t>
            </a:r>
            <a:r>
              <a:rPr i="1" lang="en" sz="2000"/>
              <a:t>transactions may get finished faster</a:t>
            </a:r>
            <a:endParaRPr i="1"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we still want to maintain isolation!</a:t>
            </a:r>
            <a:endParaRPr sz="2000"/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Concurrency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