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y="5143500" cx="9144000"/>
  <p:notesSz cx="6858000" cy="9144000"/>
  <p:embeddedFontLst>
    <p:embeddedFont>
      <p:font typeface="Raleway"/>
      <p:regular r:id="rId48"/>
      <p:bold r:id="rId49"/>
      <p:italic r:id="rId50"/>
      <p:boldItalic r:id="rId51"/>
    </p:embeddedFont>
    <p:embeddedFont>
      <p:font typeface="Proxima Nova"/>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0" roundtripDataSignature="AMtx7mhbUAuJfk6PDrGatjvcoBf8P9H2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577F57-7317-4A47-897F-AA93142D370D}">
  <a:tblStyle styleId="{6B577F57-7317-4A47-897F-AA93142D370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aleway-regular.fntdata"/><Relationship Id="rId47" Type="http://schemas.openxmlformats.org/officeDocument/2006/relationships/slide" Target="slides/slide39.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customschemas.google.com/relationships/presentationmetadata" Target="meta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3.xml"/><Relationship Id="rId55" Type="http://schemas.openxmlformats.org/officeDocument/2006/relationships/font" Target="fonts/ProximaNova-boldItalic.fntdata"/><Relationship Id="rId10" Type="http://schemas.openxmlformats.org/officeDocument/2006/relationships/slide" Target="slides/slide2.xml"/><Relationship Id="rId54" Type="http://schemas.openxmlformats.org/officeDocument/2006/relationships/font" Target="fonts/ProximaNova-italic.fntdata"/><Relationship Id="rId13" Type="http://schemas.openxmlformats.org/officeDocument/2006/relationships/slide" Target="slides/slide5.xml"/><Relationship Id="rId57" Type="http://schemas.openxmlformats.org/officeDocument/2006/relationships/font" Target="fonts/Lato-bold.fntdata"/><Relationship Id="rId12" Type="http://schemas.openxmlformats.org/officeDocument/2006/relationships/slide" Target="slides/slide4.xml"/><Relationship Id="rId56" Type="http://schemas.openxmlformats.org/officeDocument/2006/relationships/font" Target="fonts/Lato-regular.fntdata"/><Relationship Id="rId15" Type="http://schemas.openxmlformats.org/officeDocument/2006/relationships/slide" Target="slides/slide7.xml"/><Relationship Id="rId59" Type="http://schemas.openxmlformats.org/officeDocument/2006/relationships/font" Target="fonts/Lato-boldItalic.fntdata"/><Relationship Id="rId14" Type="http://schemas.openxmlformats.org/officeDocument/2006/relationships/slide" Target="slides/slide6.xml"/><Relationship Id="rId58" Type="http://schemas.openxmlformats.org/officeDocument/2006/relationships/font" Target="fonts/Lato-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solidFill>
                  <a:schemeClr val="dk1"/>
                </a:solidFill>
              </a:rPr>
              <a:t>The motivating problem is that production databases have lots of tables with increasingly complex relationships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ER diagrams help design and document these schemas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14" name="Google Shape;31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e9346f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5e9346f41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830392" y="1191256"/>
            <a:ext cx="745763" cy="45826"/>
            <a:chOff x="4580561" y="2589004"/>
            <a:chExt cx="1064464" cy="25200"/>
          </a:xfrm>
        </p:grpSpPr>
        <p:sp>
          <p:nvSpPr>
            <p:cNvPr id="12" name="Google Shape;12;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4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5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4" name="Google Shape;74;p5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56"/>
          <p:cNvGrpSpPr/>
          <p:nvPr/>
        </p:nvGrpSpPr>
        <p:grpSpPr>
          <a:xfrm>
            <a:off x="830392" y="4169130"/>
            <a:ext cx="745763" cy="45826"/>
            <a:chOff x="4580561" y="2589004"/>
            <a:chExt cx="1064464" cy="25200"/>
          </a:xfrm>
        </p:grpSpPr>
        <p:sp>
          <p:nvSpPr>
            <p:cNvPr id="77" name="Google Shape;77;p5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5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5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5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sp>
        <p:nvSpPr>
          <p:cNvPr id="87" name="Google Shape;8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9" name="Google Shape;8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90" name="Shape 90"/>
        <p:cNvGrpSpPr/>
        <p:nvPr/>
      </p:nvGrpSpPr>
      <p:grpSpPr>
        <a:xfrm>
          <a:off x="0" y="0"/>
          <a:ext cx="0" cy="0"/>
          <a:chOff x="0" y="0"/>
          <a:chExt cx="0" cy="0"/>
        </a:xfrm>
      </p:grpSpPr>
      <p:sp>
        <p:nvSpPr>
          <p:cNvPr id="91" name="Google Shape;91;p4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Helvetica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SzPts val="1800"/>
              <a:buChar char="•"/>
              <a:defRPr/>
            </a:lvl1pPr>
            <a:lvl2pPr indent="-342900" lvl="1" marL="914400" algn="l">
              <a:lnSpc>
                <a:spcPct val="115000"/>
              </a:lnSpc>
              <a:spcBef>
                <a:spcPts val="360"/>
              </a:spcBef>
              <a:spcAft>
                <a:spcPts val="0"/>
              </a:spcAft>
              <a:buSzPts val="1800"/>
              <a:buChar char="•"/>
              <a:defRPr/>
            </a:lvl2pPr>
            <a:lvl3pPr indent="-342900" lvl="2" marL="1371600" algn="l">
              <a:lnSpc>
                <a:spcPct val="115000"/>
              </a:lnSpc>
              <a:spcBef>
                <a:spcPts val="360"/>
              </a:spcBef>
              <a:spcAft>
                <a:spcPts val="0"/>
              </a:spcAft>
              <a:buSzPts val="1800"/>
              <a:buChar char="•"/>
              <a:defRPr/>
            </a:lvl3pPr>
            <a:lvl4pPr indent="-342900" lvl="3" marL="1828800" algn="l">
              <a:lnSpc>
                <a:spcPct val="115000"/>
              </a:lnSpc>
              <a:spcBef>
                <a:spcPts val="360"/>
              </a:spcBef>
              <a:spcAft>
                <a:spcPts val="0"/>
              </a:spcAft>
              <a:buSzPts val="1800"/>
              <a:buChar char="•"/>
              <a:defRPr/>
            </a:lvl4pPr>
            <a:lvl5pPr indent="-342900" lvl="4" marL="2286000" algn="l">
              <a:lnSpc>
                <a:spcPct val="115000"/>
              </a:lnSpc>
              <a:spcBef>
                <a:spcPts val="360"/>
              </a:spcBef>
              <a:spcAft>
                <a:spcPts val="0"/>
              </a:spcAft>
              <a:buSzPts val="1800"/>
              <a:buChar char="•"/>
              <a:defRPr/>
            </a:lvl5pPr>
            <a:lvl6pPr indent="-342900" lvl="5" marL="2743200" algn="l">
              <a:lnSpc>
                <a:spcPct val="115000"/>
              </a:lnSpc>
              <a:spcBef>
                <a:spcPts val="360"/>
              </a:spcBef>
              <a:spcAft>
                <a:spcPts val="0"/>
              </a:spcAft>
              <a:buClr>
                <a:schemeClr val="dk1"/>
              </a:buClr>
              <a:buSzPts val="1800"/>
              <a:buChar char="•"/>
              <a:defRPr/>
            </a:lvl6pPr>
            <a:lvl7pPr indent="-342900" lvl="6" marL="3200400" algn="l">
              <a:lnSpc>
                <a:spcPct val="115000"/>
              </a:lnSpc>
              <a:spcBef>
                <a:spcPts val="360"/>
              </a:spcBef>
              <a:spcAft>
                <a:spcPts val="0"/>
              </a:spcAft>
              <a:buClr>
                <a:schemeClr val="dk1"/>
              </a:buClr>
              <a:buSzPts val="1800"/>
              <a:buChar char="•"/>
              <a:defRPr/>
            </a:lvl7pPr>
            <a:lvl8pPr indent="-342900" lvl="7" marL="3657600" algn="l">
              <a:lnSpc>
                <a:spcPct val="115000"/>
              </a:lnSpc>
              <a:spcBef>
                <a:spcPts val="360"/>
              </a:spcBef>
              <a:spcAft>
                <a:spcPts val="0"/>
              </a:spcAft>
              <a:buClr>
                <a:schemeClr val="dk1"/>
              </a:buClr>
              <a:buSzPts val="1800"/>
              <a:buChar char="•"/>
              <a:defRPr/>
            </a:lvl8pPr>
            <a:lvl9pPr indent="-342900" lvl="8" marL="4114800" algn="l">
              <a:lnSpc>
                <a:spcPct val="115000"/>
              </a:lnSpc>
              <a:spcBef>
                <a:spcPts val="360"/>
              </a:spcBef>
              <a:spcAft>
                <a:spcPts val="0"/>
              </a:spcAft>
              <a:buClr>
                <a:schemeClr val="dk1"/>
              </a:buClr>
              <a:buSzPts val="1800"/>
              <a:buChar char="•"/>
              <a:defRPr/>
            </a:lvl9pPr>
          </a:lstStyle>
          <a:p/>
        </p:txBody>
      </p:sp>
      <p:sp>
        <p:nvSpPr>
          <p:cNvPr id="93" name="Google Shape;93;p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5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6" name="Google Shape;96;p5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7" name="Google Shape;97;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5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0" name="Google Shape;100;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5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4" name="Google Shape;104;p5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5" name="Google Shape;10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8" name="Google Shape;10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1" name="Google Shape;111;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2" name="Google Shape;11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3" name="Shape 113"/>
        <p:cNvGrpSpPr/>
        <p:nvPr/>
      </p:nvGrpSpPr>
      <p:grpSpPr>
        <a:xfrm>
          <a:off x="0" y="0"/>
          <a:ext cx="0" cy="0"/>
          <a:chOff x="0" y="0"/>
          <a:chExt cx="0" cy="0"/>
        </a:xfrm>
      </p:grpSpPr>
      <p:sp>
        <p:nvSpPr>
          <p:cNvPr id="114" name="Google Shape;114;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5" name="Google Shape;11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42"/>
          <p:cNvGrpSpPr/>
          <p:nvPr/>
        </p:nvGrpSpPr>
        <p:grpSpPr>
          <a:xfrm>
            <a:off x="830392" y="1191256"/>
            <a:ext cx="745763" cy="45826"/>
            <a:chOff x="4580561" y="2589004"/>
            <a:chExt cx="1064464" cy="25200"/>
          </a:xfrm>
        </p:grpSpPr>
        <p:sp>
          <p:nvSpPr>
            <p:cNvPr id="19" name="Google Shape;19;p4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9" name="Google Shape;119;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0" name="Google Shape;120;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1" name="Google Shape;121;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24" name="Google Shape;12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7" name="Google Shape;127;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8" name="Google Shape;128;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135" name="Shape 135"/>
        <p:cNvGrpSpPr/>
        <p:nvPr/>
      </p:nvGrpSpPr>
      <p:grpSpPr>
        <a:xfrm>
          <a:off x="0" y="0"/>
          <a:ext cx="0" cy="0"/>
          <a:chOff x="0" y="0"/>
          <a:chExt cx="0" cy="0"/>
        </a:xfrm>
      </p:grpSpPr>
      <p:sp>
        <p:nvSpPr>
          <p:cNvPr id="136" name="Google Shape;136;p4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7" name="Google Shape;137;p4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400"/>
              <a:buNone/>
              <a:defRPr sz="1800"/>
            </a:lvl1pPr>
            <a:lvl2pPr indent="-228600" lvl="1" marL="914400" algn="l">
              <a:lnSpc>
                <a:spcPct val="100000"/>
              </a:lnSpc>
              <a:spcBef>
                <a:spcPts val="0"/>
              </a:spcBef>
              <a:spcAft>
                <a:spcPts val="0"/>
              </a:spcAft>
              <a:buSzPts val="1400"/>
              <a:buNone/>
              <a:defRPr sz="1800"/>
            </a:lvl2pPr>
            <a:lvl3pPr indent="-228600" lvl="2" marL="1371600" algn="l">
              <a:lnSpc>
                <a:spcPct val="100000"/>
              </a:lnSpc>
              <a:spcBef>
                <a:spcPts val="0"/>
              </a:spcBef>
              <a:spcAft>
                <a:spcPts val="0"/>
              </a:spcAft>
              <a:buSzPts val="1400"/>
              <a:buNone/>
              <a:defRPr sz="1800"/>
            </a:lvl3pPr>
            <a:lvl4pPr indent="-228600" lvl="3" marL="1828800" algn="l">
              <a:lnSpc>
                <a:spcPct val="100000"/>
              </a:lnSpc>
              <a:spcBef>
                <a:spcPts val="0"/>
              </a:spcBef>
              <a:spcAft>
                <a:spcPts val="0"/>
              </a:spcAft>
              <a:buSzPts val="1400"/>
              <a:buNone/>
              <a:defRPr sz="1800"/>
            </a:lvl4pPr>
            <a:lvl5pPr indent="-228600" lvl="4" marL="2286000" algn="l">
              <a:lnSpc>
                <a:spcPct val="100000"/>
              </a:lnSpc>
              <a:spcBef>
                <a:spcPts val="0"/>
              </a:spcBef>
              <a:spcAft>
                <a:spcPts val="0"/>
              </a:spcAft>
              <a:buSzPts val="1400"/>
              <a:buNone/>
              <a:defRPr sz="1800"/>
            </a:lvl5pPr>
            <a:lvl6pPr indent="-228600" lvl="5" marL="2743200" algn="l">
              <a:lnSpc>
                <a:spcPct val="100000"/>
              </a:lnSpc>
              <a:spcBef>
                <a:spcPts val="0"/>
              </a:spcBef>
              <a:spcAft>
                <a:spcPts val="0"/>
              </a:spcAft>
              <a:buSzPts val="1400"/>
              <a:buNone/>
              <a:defRPr sz="1800"/>
            </a:lvl6pPr>
            <a:lvl7pPr indent="-228600" lvl="6" marL="3200400" algn="l">
              <a:lnSpc>
                <a:spcPct val="100000"/>
              </a:lnSpc>
              <a:spcBef>
                <a:spcPts val="0"/>
              </a:spcBef>
              <a:spcAft>
                <a:spcPts val="0"/>
              </a:spcAft>
              <a:buSzPts val="1400"/>
              <a:buNone/>
              <a:defRPr sz="1800"/>
            </a:lvl7pPr>
            <a:lvl8pPr indent="-228600" lvl="7" marL="3657600" algn="l">
              <a:lnSpc>
                <a:spcPct val="100000"/>
              </a:lnSpc>
              <a:spcBef>
                <a:spcPts val="0"/>
              </a:spcBef>
              <a:spcAft>
                <a:spcPts val="0"/>
              </a:spcAft>
              <a:buSzPts val="1400"/>
              <a:buNone/>
              <a:defRPr sz="1800"/>
            </a:lvl8pPr>
            <a:lvl9pPr indent="-228600" lvl="8" marL="4114800" algn="l">
              <a:lnSpc>
                <a:spcPct val="100000"/>
              </a:lnSpc>
              <a:spcBef>
                <a:spcPts val="0"/>
              </a:spcBef>
              <a:spcAft>
                <a:spcPts val="0"/>
              </a:spcAft>
              <a:buSzPts val="1400"/>
              <a:buNone/>
              <a:defRPr sz="1800"/>
            </a:lvl9pPr>
          </a:lstStyle>
          <a:p/>
        </p:txBody>
      </p:sp>
      <p:sp>
        <p:nvSpPr>
          <p:cNvPr id="138" name="Google Shape;138;p4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4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0" name="Google Shape;140;p4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1" name="Shape 141"/>
        <p:cNvGrpSpPr/>
        <p:nvPr/>
      </p:nvGrpSpPr>
      <p:grpSpPr>
        <a:xfrm>
          <a:off x="0" y="0"/>
          <a:ext cx="0" cy="0"/>
          <a:chOff x="0" y="0"/>
          <a:chExt cx="0" cy="0"/>
        </a:xfrm>
      </p:grpSpPr>
      <p:sp>
        <p:nvSpPr>
          <p:cNvPr id="142" name="Google Shape;142;p6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3" name="Google Shape;143;p6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4" name="Google Shape;14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5" name="Shape 145"/>
        <p:cNvGrpSpPr/>
        <p:nvPr/>
      </p:nvGrpSpPr>
      <p:grpSpPr>
        <a:xfrm>
          <a:off x="0" y="0"/>
          <a:ext cx="0" cy="0"/>
          <a:chOff x="0" y="0"/>
          <a:chExt cx="0" cy="0"/>
        </a:xfrm>
      </p:grpSpPr>
      <p:sp>
        <p:nvSpPr>
          <p:cNvPr id="146" name="Google Shape;146;p6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7" name="Google Shape;147;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8" name="Shape 148"/>
        <p:cNvGrpSpPr/>
        <p:nvPr/>
      </p:nvGrpSpPr>
      <p:grpSpPr>
        <a:xfrm>
          <a:off x="0" y="0"/>
          <a:ext cx="0" cy="0"/>
          <a:chOff x="0" y="0"/>
          <a:chExt cx="0" cy="0"/>
        </a:xfrm>
      </p:grpSpPr>
      <p:sp>
        <p:nvSpPr>
          <p:cNvPr id="149" name="Google Shape;149;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0" name="Google Shape;150;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1" name="Google Shape;151;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2" name="Shape 152"/>
        <p:cNvGrpSpPr/>
        <p:nvPr/>
      </p:nvGrpSpPr>
      <p:grpSpPr>
        <a:xfrm>
          <a:off x="0" y="0"/>
          <a:ext cx="0" cy="0"/>
          <a:chOff x="0" y="0"/>
          <a:chExt cx="0" cy="0"/>
        </a:xfrm>
      </p:grpSpPr>
      <p:sp>
        <p:nvSpPr>
          <p:cNvPr id="153" name="Google Shape;153;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4" name="Google Shape;154;p7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5" name="Google Shape;155;p7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6" name="Google Shape;156;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9" name="Google Shape;159;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3" name="Shape 23"/>
        <p:cNvGrpSpPr/>
        <p:nvPr/>
      </p:nvGrpSpPr>
      <p:grpSpPr>
        <a:xfrm>
          <a:off x="0" y="0"/>
          <a:ext cx="0" cy="0"/>
          <a:chOff x="0" y="0"/>
          <a:chExt cx="0" cy="0"/>
        </a:xfrm>
      </p:grpSpPr>
      <p:grpSp>
        <p:nvGrpSpPr>
          <p:cNvPr id="24" name="Google Shape;24;p48"/>
          <p:cNvGrpSpPr/>
          <p:nvPr/>
        </p:nvGrpSpPr>
        <p:grpSpPr>
          <a:xfrm>
            <a:off x="830392" y="4169130"/>
            <a:ext cx="745763" cy="45826"/>
            <a:chOff x="4580561" y="2589004"/>
            <a:chExt cx="1064464" cy="25200"/>
          </a:xfrm>
        </p:grpSpPr>
        <p:sp>
          <p:nvSpPr>
            <p:cNvPr id="25" name="Google Shape;25;p4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4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 name="Google Shape;28;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0" name="Shape 160"/>
        <p:cNvGrpSpPr/>
        <p:nvPr/>
      </p:nvGrpSpPr>
      <p:grpSpPr>
        <a:xfrm>
          <a:off x="0" y="0"/>
          <a:ext cx="0" cy="0"/>
          <a:chOff x="0" y="0"/>
          <a:chExt cx="0" cy="0"/>
        </a:xfrm>
      </p:grpSpPr>
      <p:sp>
        <p:nvSpPr>
          <p:cNvPr id="161" name="Google Shape;161;p7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2" name="Google Shape;162;p7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3" name="Google Shape;163;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7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6" name="Google Shape;166;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7" name="Shape 167"/>
        <p:cNvGrpSpPr/>
        <p:nvPr/>
      </p:nvGrpSpPr>
      <p:grpSpPr>
        <a:xfrm>
          <a:off x="0" y="0"/>
          <a:ext cx="0" cy="0"/>
          <a:chOff x="0" y="0"/>
          <a:chExt cx="0" cy="0"/>
        </a:xfrm>
      </p:grpSpPr>
      <p:sp>
        <p:nvSpPr>
          <p:cNvPr id="168" name="Google Shape;168;p7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0" name="Google Shape;170;p7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1" name="Google Shape;171;p7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2" name="Google Shape;172;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7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5" name="Google Shape;175;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6" name="Shape 176"/>
        <p:cNvGrpSpPr/>
        <p:nvPr/>
      </p:nvGrpSpPr>
      <p:grpSpPr>
        <a:xfrm>
          <a:off x="0" y="0"/>
          <a:ext cx="0" cy="0"/>
          <a:chOff x="0" y="0"/>
          <a:chExt cx="0" cy="0"/>
        </a:xfrm>
      </p:grpSpPr>
      <p:sp>
        <p:nvSpPr>
          <p:cNvPr id="177" name="Google Shape;177;p7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8" name="Google Shape;178;p7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79" name="Google Shape;179;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
        <p:nvSpPr>
          <p:cNvPr id="181" name="Google Shape;181;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2" name="Shape 182"/>
        <p:cNvGrpSpPr/>
        <p:nvPr/>
      </p:nvGrpSpPr>
      <p:grpSpPr>
        <a:xfrm>
          <a:off x="0" y="0"/>
          <a:ext cx="0" cy="0"/>
          <a:chOff x="0" y="0"/>
          <a:chExt cx="0" cy="0"/>
        </a:xfrm>
      </p:grpSpPr>
      <p:sp>
        <p:nvSpPr>
          <p:cNvPr id="183" name="Google Shape;183;p7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78"/>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5" name="Google Shape;185;p7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49"/>
          <p:cNvGrpSpPr/>
          <p:nvPr/>
        </p:nvGrpSpPr>
        <p:grpSpPr>
          <a:xfrm>
            <a:off x="830392" y="1191256"/>
            <a:ext cx="745763" cy="45826"/>
            <a:chOff x="4580561" y="2589004"/>
            <a:chExt cx="1064464" cy="25200"/>
          </a:xfrm>
        </p:grpSpPr>
        <p:sp>
          <p:nvSpPr>
            <p:cNvPr id="32" name="Google Shape;32;p4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5" name="Google Shape;35;p4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6" name="Google Shape;36;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51"/>
          <p:cNvGrpSpPr/>
          <p:nvPr/>
        </p:nvGrpSpPr>
        <p:grpSpPr>
          <a:xfrm>
            <a:off x="830392" y="1191256"/>
            <a:ext cx="745763" cy="45826"/>
            <a:chOff x="4580561" y="2589004"/>
            <a:chExt cx="1064464" cy="25200"/>
          </a:xfrm>
        </p:grpSpPr>
        <p:sp>
          <p:nvSpPr>
            <p:cNvPr id="40" name="Google Shape;40;p5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5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3" name="Google Shape;43;p5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4" name="Google Shape;44;p5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5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52"/>
          <p:cNvGrpSpPr/>
          <p:nvPr/>
        </p:nvGrpSpPr>
        <p:grpSpPr>
          <a:xfrm>
            <a:off x="830392" y="1191256"/>
            <a:ext cx="745763" cy="45826"/>
            <a:chOff x="4580561" y="2589004"/>
            <a:chExt cx="1064464" cy="25200"/>
          </a:xfrm>
        </p:grpSpPr>
        <p:sp>
          <p:nvSpPr>
            <p:cNvPr id="51" name="Google Shape;51;p5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5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4" name="Google Shape;54;p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5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53"/>
          <p:cNvGrpSpPr/>
          <p:nvPr/>
        </p:nvGrpSpPr>
        <p:grpSpPr>
          <a:xfrm>
            <a:off x="830392" y="1191256"/>
            <a:ext cx="745763" cy="45826"/>
            <a:chOff x="4580561" y="2589004"/>
            <a:chExt cx="1064464" cy="25200"/>
          </a:xfrm>
        </p:grpSpPr>
        <p:sp>
          <p:nvSpPr>
            <p:cNvPr id="58" name="Google Shape;58;p5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5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1" name="Google Shape;61;p5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54"/>
          <p:cNvGrpSpPr/>
          <p:nvPr/>
        </p:nvGrpSpPr>
        <p:grpSpPr>
          <a:xfrm>
            <a:off x="830392" y="1191256"/>
            <a:ext cx="745763" cy="45826"/>
            <a:chOff x="4580561" y="2589004"/>
            <a:chExt cx="1064464" cy="25200"/>
          </a:xfrm>
        </p:grpSpPr>
        <p:sp>
          <p:nvSpPr>
            <p:cNvPr id="66" name="Google Shape;66;p5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5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5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5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84" name="Google Shape;84;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5" name="Google Shape;8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1" name="Shape 131"/>
        <p:cNvGrpSpPr/>
        <p:nvPr/>
      </p:nvGrpSpPr>
      <p:grpSpPr>
        <a:xfrm>
          <a:off x="0" y="0"/>
          <a:ext cx="0" cy="0"/>
          <a:chOff x="0" y="0"/>
          <a:chExt cx="0" cy="0"/>
        </a:xfrm>
      </p:grpSpPr>
      <p:sp>
        <p:nvSpPr>
          <p:cNvPr id="132" name="Google Shape;13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3" name="Google Shape;133;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4" name="Google Shape;13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cs186berkeley.net/attendanc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000"/>
              <a:t>CS 186 Exam Prep 9</a:t>
            </a:r>
            <a:endParaRPr sz="4000"/>
          </a:p>
          <a:p>
            <a:pPr indent="0" lvl="0" marL="0" rtl="0" algn="l">
              <a:lnSpc>
                <a:spcPct val="100000"/>
              </a:lnSpc>
              <a:spcBef>
                <a:spcPts val="0"/>
              </a:spcBef>
              <a:spcAft>
                <a:spcPts val="0"/>
              </a:spcAft>
              <a:buSzPts val="4200"/>
              <a:buNone/>
            </a:pPr>
            <a:r>
              <a:rPr lang="en" sz="3100"/>
              <a:t>Recovery</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Redo Log Example</a:t>
            </a:r>
            <a:endParaRPr sz="2600"/>
          </a:p>
        </p:txBody>
      </p:sp>
      <p:graphicFrame>
        <p:nvGraphicFramePr>
          <p:cNvPr id="245" name="Google Shape;245;p10"/>
          <p:cNvGraphicFramePr/>
          <p:nvPr/>
        </p:nvGraphicFramePr>
        <p:xfrm>
          <a:off x="1319113" y="623605"/>
          <a:ext cx="3000000" cy="3000000"/>
        </p:xfrm>
        <a:graphic>
          <a:graphicData uri="http://schemas.openxmlformats.org/drawingml/2006/table">
            <a:tbl>
              <a:tblPr>
                <a:noFill/>
                <a:tableStyleId>{6B577F57-7317-4A47-897F-AA93142D370D}</a:tableStyleId>
              </a:tblPr>
              <a:tblGrid>
                <a:gridCol w="1176025"/>
                <a:gridCol w="490975"/>
                <a:gridCol w="901975"/>
                <a:gridCol w="901975"/>
                <a:gridCol w="847200"/>
                <a:gridCol w="833475"/>
                <a:gridCol w="1354125"/>
              </a:tblGrid>
              <a:tr h="384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Operation</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Mem A</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Mem B</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Disk A</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Disk B</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0000"/>
                          </a:solidFill>
                          <a:latin typeface="Proxima Nova"/>
                          <a:ea typeface="Proxima Nova"/>
                          <a:cs typeface="Proxima Nova"/>
                          <a:sym typeface="Proxima Nova"/>
                        </a:rPr>
                        <a:t>REDO</a:t>
                      </a:r>
                      <a:r>
                        <a:rPr lang="en" sz="1400" u="none" cap="none" strike="noStrike">
                          <a:latin typeface="Proxima Nova"/>
                          <a:ea typeface="Proxima Nova"/>
                          <a:cs typeface="Proxima Nova"/>
                          <a:sym typeface="Proxima Nova"/>
                        </a:rPr>
                        <a:t> Log</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&lt;START T&gt;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READ(A,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t := t*2</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406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WRITE(A,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&lt;T,A,16&gt;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READ(B,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t := t*2</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406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WRITE(B,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&lt;T,B,16&gt;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COMMIT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&lt;COMMIT T&gt;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FLUSH(A)</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FLUSH(B)</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Undo/Redo Logging Summary</a:t>
            </a:r>
            <a:endParaRPr/>
          </a:p>
        </p:txBody>
      </p:sp>
      <p:sp>
        <p:nvSpPr>
          <p:cNvPr id="251" name="Google Shape;25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90000"/>
              </a:lnSpc>
              <a:spcBef>
                <a:spcPts val="360"/>
              </a:spcBef>
              <a:spcAft>
                <a:spcPts val="0"/>
              </a:spcAft>
              <a:buClr>
                <a:schemeClr val="dk2"/>
              </a:buClr>
              <a:buSzPts val="2000"/>
              <a:buFont typeface="Proxima Nova"/>
              <a:buChar char="•"/>
            </a:pPr>
            <a:r>
              <a:rPr lang="en" sz="2300"/>
              <a:t>Undo logging: </a:t>
            </a:r>
            <a:endParaRPr sz="2300"/>
          </a:p>
          <a:p>
            <a:pPr indent="-355600" lvl="1" marL="914400" rtl="0" algn="l">
              <a:lnSpc>
                <a:spcPct val="90000"/>
              </a:lnSpc>
              <a:spcBef>
                <a:spcPts val="360"/>
              </a:spcBef>
              <a:spcAft>
                <a:spcPts val="0"/>
              </a:spcAft>
              <a:buClr>
                <a:schemeClr val="dk2"/>
              </a:buClr>
              <a:buSzPts val="2000"/>
              <a:buFont typeface="Proxima Nova"/>
              <a:buChar char="•"/>
            </a:pPr>
            <a:r>
              <a:rPr lang="en" sz="2300"/>
              <a:t>Uses Steal/Force policies</a:t>
            </a:r>
            <a:endParaRPr sz="2200"/>
          </a:p>
          <a:p>
            <a:pPr indent="-381000" lvl="1" marL="914400" rtl="0" algn="l">
              <a:lnSpc>
                <a:spcPct val="115000"/>
              </a:lnSpc>
              <a:spcBef>
                <a:spcPts val="0"/>
              </a:spcBef>
              <a:spcAft>
                <a:spcPts val="0"/>
              </a:spcAft>
              <a:buClr>
                <a:schemeClr val="dk2"/>
              </a:buClr>
              <a:buSzPts val="2400"/>
              <a:buFont typeface="Proxima Nova"/>
              <a:buChar char="•"/>
            </a:pPr>
            <a:r>
              <a:rPr lang="en" sz="2400"/>
              <a:t>Undoes all updates for </a:t>
            </a:r>
            <a:r>
              <a:rPr b="1" lang="en" sz="2400"/>
              <a:t>running</a:t>
            </a:r>
            <a:r>
              <a:rPr lang="en" sz="2400"/>
              <a:t> transactions</a:t>
            </a:r>
            <a:endParaRPr sz="2400"/>
          </a:p>
          <a:p>
            <a:pPr indent="-355600" lvl="0" marL="457200" rtl="0" algn="l">
              <a:lnSpc>
                <a:spcPct val="90000"/>
              </a:lnSpc>
              <a:spcBef>
                <a:spcPts val="360"/>
              </a:spcBef>
              <a:spcAft>
                <a:spcPts val="0"/>
              </a:spcAft>
              <a:buClr>
                <a:schemeClr val="dk2"/>
              </a:buClr>
              <a:buSzPts val="2000"/>
              <a:buFont typeface="Proxima Nova"/>
              <a:buChar char="•"/>
            </a:pPr>
            <a:r>
              <a:rPr lang="en" sz="2300"/>
              <a:t>Redo logging: </a:t>
            </a:r>
            <a:endParaRPr sz="2300"/>
          </a:p>
          <a:p>
            <a:pPr indent="-355600" lvl="1" marL="914400" rtl="0" algn="l">
              <a:lnSpc>
                <a:spcPct val="90000"/>
              </a:lnSpc>
              <a:spcBef>
                <a:spcPts val="360"/>
              </a:spcBef>
              <a:spcAft>
                <a:spcPts val="0"/>
              </a:spcAft>
              <a:buClr>
                <a:schemeClr val="dk2"/>
              </a:buClr>
              <a:buSzPts val="2000"/>
              <a:buFont typeface="Proxima Nova"/>
              <a:buChar char="•"/>
            </a:pPr>
            <a:r>
              <a:rPr lang="en" sz="2300"/>
              <a:t>Uses No Steal/No Force policies</a:t>
            </a:r>
            <a:endParaRPr sz="2300"/>
          </a:p>
          <a:p>
            <a:pPr indent="-381000" lvl="1" marL="914400" rtl="0" algn="l">
              <a:lnSpc>
                <a:spcPct val="115000"/>
              </a:lnSpc>
              <a:spcBef>
                <a:spcPts val="0"/>
              </a:spcBef>
              <a:spcAft>
                <a:spcPts val="0"/>
              </a:spcAft>
              <a:buClr>
                <a:schemeClr val="dk2"/>
              </a:buClr>
              <a:buSzPts val="2400"/>
              <a:buFont typeface="Proxima Nova"/>
              <a:buChar char="•"/>
            </a:pPr>
            <a:r>
              <a:rPr lang="en" sz="2400"/>
              <a:t>Redoes all updates for </a:t>
            </a:r>
            <a:r>
              <a:rPr b="1" lang="en" sz="2400"/>
              <a:t>committed</a:t>
            </a:r>
            <a:r>
              <a:rPr lang="en" sz="2400"/>
              <a:t> transactions</a:t>
            </a:r>
            <a:endParaRPr sz="2300"/>
          </a:p>
          <a:p>
            <a:pPr indent="0" lvl="0" marL="914400" rtl="0" algn="l">
              <a:lnSpc>
                <a:spcPct val="90000"/>
              </a:lnSpc>
              <a:spcBef>
                <a:spcPts val="1600"/>
              </a:spcBef>
              <a:spcAft>
                <a:spcPts val="0"/>
              </a:spcAft>
              <a:buSzPts val="1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Aries Recovery - LSNs</a:t>
            </a:r>
            <a:endParaRPr sz="2600"/>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a:p>
        </p:txBody>
      </p:sp>
      <p:sp>
        <p:nvSpPr>
          <p:cNvPr id="257" name="Google Shape;257;p12"/>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Char char="●"/>
            </a:pPr>
            <a:r>
              <a:rPr b="1" lang="en" sz="1600"/>
              <a:t>LSN (Log Sequence Number)</a:t>
            </a:r>
            <a:r>
              <a:rPr lang="en" sz="1600"/>
              <a:t>: stored in each log record. Unique, increasing, ordered identifier for each log record </a:t>
            </a:r>
            <a:endParaRPr sz="1600"/>
          </a:p>
          <a:p>
            <a:pPr indent="-330200" lvl="0" marL="457200" rtl="0" algn="l">
              <a:lnSpc>
                <a:spcPct val="115000"/>
              </a:lnSpc>
              <a:spcBef>
                <a:spcPts val="0"/>
              </a:spcBef>
              <a:spcAft>
                <a:spcPts val="0"/>
              </a:spcAft>
              <a:buSzPts val="1600"/>
              <a:buFont typeface="Lato"/>
              <a:buChar char="●"/>
            </a:pPr>
            <a:r>
              <a:rPr b="1" lang="en" sz="1600"/>
              <a:t>flushedLSN</a:t>
            </a:r>
            <a:r>
              <a:rPr lang="en" sz="1600"/>
              <a:t>: stored in memory, keeps track of the most recent log record written to disk </a:t>
            </a:r>
            <a:endParaRPr sz="1600"/>
          </a:p>
          <a:p>
            <a:pPr indent="-330200" lvl="0" marL="457200" rtl="0" algn="l">
              <a:lnSpc>
                <a:spcPct val="115000"/>
              </a:lnSpc>
              <a:spcBef>
                <a:spcPts val="0"/>
              </a:spcBef>
              <a:spcAft>
                <a:spcPts val="0"/>
              </a:spcAft>
              <a:buSzPts val="1600"/>
              <a:buFont typeface="Lato"/>
              <a:buChar char="●"/>
            </a:pPr>
            <a:r>
              <a:rPr b="1" lang="en" sz="1600"/>
              <a:t>pageLSN</a:t>
            </a:r>
            <a:r>
              <a:rPr lang="en" sz="1600"/>
              <a:t>: LSN of the last operation to update the page (in memory page may have a different pageLSN than the on disk page) </a:t>
            </a:r>
            <a:endParaRPr sz="1600"/>
          </a:p>
          <a:p>
            <a:pPr indent="-330200" lvl="0" marL="457200" rtl="0" algn="l">
              <a:lnSpc>
                <a:spcPct val="115000"/>
              </a:lnSpc>
              <a:spcBef>
                <a:spcPts val="0"/>
              </a:spcBef>
              <a:spcAft>
                <a:spcPts val="0"/>
              </a:spcAft>
              <a:buSzPts val="1600"/>
              <a:buFont typeface="Lato"/>
              <a:buChar char="●"/>
            </a:pPr>
            <a:r>
              <a:rPr b="1" lang="en" sz="1600"/>
              <a:t>prevLSN</a:t>
            </a:r>
            <a:r>
              <a:rPr lang="en" sz="1600"/>
              <a:t>: stored in each log record, the LSN of the previous record written by the current record’s transaction </a:t>
            </a:r>
            <a:endParaRPr sz="1600"/>
          </a:p>
          <a:p>
            <a:pPr indent="-330200" lvl="0" marL="457200" rtl="0" algn="l">
              <a:lnSpc>
                <a:spcPct val="115000"/>
              </a:lnSpc>
              <a:spcBef>
                <a:spcPts val="0"/>
              </a:spcBef>
              <a:spcAft>
                <a:spcPts val="0"/>
              </a:spcAft>
              <a:buSzPts val="1600"/>
              <a:buFont typeface="Lato"/>
              <a:buChar char="●"/>
            </a:pPr>
            <a:r>
              <a:rPr b="1" lang="en" sz="1600"/>
              <a:t>lastLSN</a:t>
            </a:r>
            <a:r>
              <a:rPr lang="en" sz="1600"/>
              <a:t>: stored in the Xact Table, the LSN of the most recent log record written by the transaction </a:t>
            </a:r>
            <a:endParaRPr sz="1600"/>
          </a:p>
          <a:p>
            <a:pPr indent="-330200" lvl="0" marL="457200" rtl="0" algn="l">
              <a:lnSpc>
                <a:spcPct val="115000"/>
              </a:lnSpc>
              <a:spcBef>
                <a:spcPts val="0"/>
              </a:spcBef>
              <a:spcAft>
                <a:spcPts val="0"/>
              </a:spcAft>
              <a:buSzPts val="1600"/>
              <a:buFont typeface="Lato"/>
              <a:buChar char="●"/>
            </a:pPr>
            <a:r>
              <a:rPr b="1" lang="en" sz="1600"/>
              <a:t>recLSN</a:t>
            </a:r>
            <a:r>
              <a:rPr lang="en" sz="1600"/>
              <a:t>: stored in the DPT, the log record that first dirtied the page since the last checkpoint  </a:t>
            </a:r>
            <a:endParaRPr sz="1600"/>
          </a:p>
          <a:p>
            <a:pPr indent="-330200" lvl="0" marL="457200" rtl="0" algn="l">
              <a:lnSpc>
                <a:spcPct val="115000"/>
              </a:lnSpc>
              <a:spcBef>
                <a:spcPts val="0"/>
              </a:spcBef>
              <a:spcAft>
                <a:spcPts val="0"/>
              </a:spcAft>
              <a:buSzPts val="1600"/>
              <a:buFont typeface="Lato"/>
              <a:buChar char="●"/>
            </a:pPr>
            <a:r>
              <a:rPr b="1" lang="en" sz="1600"/>
              <a:t>undoNextLSN</a:t>
            </a:r>
            <a:r>
              <a:rPr lang="en" sz="1600"/>
              <a:t>: stored in CLR records, the LSN of the next operation we need to undo for the current record’s transaction</a:t>
            </a:r>
            <a:endParaRPr b="1" sz="16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Recovery Structures</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a:p>
        </p:txBody>
      </p:sp>
      <p:sp>
        <p:nvSpPr>
          <p:cNvPr id="263" name="Google Shape;263;p13"/>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Lato"/>
              <a:buChar char="●"/>
            </a:pPr>
            <a:r>
              <a:rPr b="1" lang="en" sz="2000"/>
              <a:t>Transaction Table</a:t>
            </a:r>
            <a:r>
              <a:rPr lang="en" sz="2000"/>
              <a:t> - stores information on active transactions. Fields include</a:t>
            </a:r>
            <a:endParaRPr sz="2000"/>
          </a:p>
          <a:p>
            <a:pPr indent="-355600" lvl="1" marL="914400" rtl="0" algn="l">
              <a:lnSpc>
                <a:spcPct val="115000"/>
              </a:lnSpc>
              <a:spcBef>
                <a:spcPts val="0"/>
              </a:spcBef>
              <a:spcAft>
                <a:spcPts val="0"/>
              </a:spcAft>
              <a:buSzPts val="2000"/>
              <a:buChar char="○"/>
            </a:pPr>
            <a:r>
              <a:rPr lang="en" sz="2000"/>
              <a:t>Xid (Transaction ID)</a:t>
            </a:r>
            <a:endParaRPr sz="2000"/>
          </a:p>
          <a:p>
            <a:pPr indent="-355600" lvl="1" marL="914400" rtl="0" algn="l">
              <a:lnSpc>
                <a:spcPct val="115000"/>
              </a:lnSpc>
              <a:spcBef>
                <a:spcPts val="0"/>
              </a:spcBef>
              <a:spcAft>
                <a:spcPts val="0"/>
              </a:spcAft>
              <a:buSzPts val="2000"/>
              <a:buChar char="○"/>
            </a:pPr>
            <a:r>
              <a:rPr lang="en" sz="2000"/>
              <a:t>Status (Running, Committing, Aborting)</a:t>
            </a:r>
            <a:endParaRPr sz="2000"/>
          </a:p>
          <a:p>
            <a:pPr indent="-355600" lvl="1" marL="914400" rtl="0" algn="l">
              <a:lnSpc>
                <a:spcPct val="115000"/>
              </a:lnSpc>
              <a:spcBef>
                <a:spcPts val="0"/>
              </a:spcBef>
              <a:spcAft>
                <a:spcPts val="0"/>
              </a:spcAft>
              <a:buSzPts val="2000"/>
              <a:buChar char="○"/>
            </a:pPr>
            <a:r>
              <a:rPr lang="en" sz="2000"/>
              <a:t>lastLSN</a:t>
            </a:r>
            <a:endParaRPr sz="2000"/>
          </a:p>
          <a:p>
            <a:pPr indent="-355600" lvl="0" marL="457200" rtl="0" algn="l">
              <a:lnSpc>
                <a:spcPct val="115000"/>
              </a:lnSpc>
              <a:spcBef>
                <a:spcPts val="0"/>
              </a:spcBef>
              <a:spcAft>
                <a:spcPts val="0"/>
              </a:spcAft>
              <a:buSzPts val="2000"/>
              <a:buFont typeface="Lato"/>
              <a:buChar char="●"/>
            </a:pPr>
            <a:r>
              <a:rPr b="1" lang="en" sz="2000"/>
              <a:t>Dirty Page Table (DPT)</a:t>
            </a:r>
            <a:r>
              <a:rPr lang="en" sz="2000"/>
              <a:t> - tracks dirty pages (pages whose changes have not been flushed to disk)</a:t>
            </a:r>
            <a:endParaRPr sz="2000"/>
          </a:p>
          <a:p>
            <a:pPr indent="-355600" lvl="1" marL="914400" rtl="0" algn="l">
              <a:lnSpc>
                <a:spcPct val="115000"/>
              </a:lnSpc>
              <a:spcBef>
                <a:spcPts val="0"/>
              </a:spcBef>
              <a:spcAft>
                <a:spcPts val="0"/>
              </a:spcAft>
              <a:buSzPts val="2000"/>
              <a:buChar char="○"/>
            </a:pPr>
            <a:r>
              <a:rPr lang="en" sz="2000"/>
              <a:t>pageID</a:t>
            </a:r>
            <a:endParaRPr sz="2000"/>
          </a:p>
          <a:p>
            <a:pPr indent="-355600" lvl="1" marL="914400" rtl="0" algn="l">
              <a:lnSpc>
                <a:spcPct val="115000"/>
              </a:lnSpc>
              <a:spcBef>
                <a:spcPts val="0"/>
              </a:spcBef>
              <a:spcAft>
                <a:spcPts val="0"/>
              </a:spcAft>
              <a:buSzPts val="2000"/>
              <a:buChar char="○"/>
            </a:pPr>
            <a:r>
              <a:rPr lang="en" sz="2000"/>
              <a:t>recLSN</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Record Types</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a:p>
        </p:txBody>
      </p:sp>
      <p:sp>
        <p:nvSpPr>
          <p:cNvPr id="269" name="Google Shape;269;p14"/>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Records have LSN, common fields include xid (transaction ID), pageID (for modified page), type</a:t>
            </a:r>
            <a:endParaRPr sz="1700"/>
          </a:p>
          <a:p>
            <a:pPr indent="-336550" lvl="0" marL="457200" rtl="0" algn="l">
              <a:lnSpc>
                <a:spcPct val="115000"/>
              </a:lnSpc>
              <a:spcBef>
                <a:spcPts val="0"/>
              </a:spcBef>
              <a:spcAft>
                <a:spcPts val="0"/>
              </a:spcAft>
              <a:buSzPts val="1700"/>
              <a:buFont typeface="Lato"/>
              <a:buChar char="●"/>
            </a:pPr>
            <a:r>
              <a:rPr b="1" lang="en" sz="1700"/>
              <a:t>UPDATE</a:t>
            </a:r>
            <a:r>
              <a:rPr lang="en" sz="1700"/>
              <a:t> - write operation (SQL insert/update/delete). Also includes fields for offset (where data change started), length (how much data was changed), old_data (old version of changed data - used for undos), new_data (updated version of data - used for redos)</a:t>
            </a:r>
            <a:endParaRPr sz="1700"/>
          </a:p>
          <a:p>
            <a:pPr indent="-336550" lvl="0" marL="457200" rtl="0" algn="l">
              <a:lnSpc>
                <a:spcPct val="115000"/>
              </a:lnSpc>
              <a:spcBef>
                <a:spcPts val="0"/>
              </a:spcBef>
              <a:spcAft>
                <a:spcPts val="0"/>
              </a:spcAft>
              <a:buSzPts val="1700"/>
              <a:buFont typeface="Lato"/>
              <a:buChar char="●"/>
            </a:pPr>
            <a:r>
              <a:rPr b="1" lang="en" sz="1700"/>
              <a:t>COMMIT</a:t>
            </a:r>
            <a:r>
              <a:rPr lang="en" sz="1700"/>
              <a:t> - Xact is beginning committing process (ARIES: flush log up to and including COMMIT record)</a:t>
            </a:r>
            <a:endParaRPr sz="1700"/>
          </a:p>
          <a:p>
            <a:pPr indent="-336550" lvl="0" marL="457200" rtl="0" algn="l">
              <a:lnSpc>
                <a:spcPct val="115000"/>
              </a:lnSpc>
              <a:spcBef>
                <a:spcPts val="0"/>
              </a:spcBef>
              <a:spcAft>
                <a:spcPts val="0"/>
              </a:spcAft>
              <a:buSzPts val="1700"/>
              <a:buFont typeface="Lato"/>
              <a:buChar char="●"/>
            </a:pPr>
            <a:r>
              <a:rPr b="1" lang="en" sz="1700"/>
              <a:t>ABORT</a:t>
            </a:r>
            <a:r>
              <a:rPr lang="en" sz="1700"/>
              <a:t> - Xact is beginning aborting process (ARIES: begin writing CLRs for undone UPDATEs)</a:t>
            </a:r>
            <a:endParaRPr sz="1700"/>
          </a:p>
          <a:p>
            <a:pPr indent="-336550" lvl="1" marL="914400" rtl="0" algn="l">
              <a:lnSpc>
                <a:spcPct val="115000"/>
              </a:lnSpc>
              <a:spcBef>
                <a:spcPts val="0"/>
              </a:spcBef>
              <a:spcAft>
                <a:spcPts val="0"/>
              </a:spcAft>
              <a:buSzPts val="1700"/>
              <a:buFont typeface="Lato"/>
              <a:buChar char="○"/>
            </a:pPr>
            <a:r>
              <a:rPr b="1" lang="en" sz="1700"/>
              <a:t>Compensation Log Record (CLR)</a:t>
            </a:r>
            <a:r>
              <a:rPr lang="en" sz="1700"/>
              <a:t> - indicates a given UPDATE has been undone</a:t>
            </a:r>
            <a:endParaRPr sz="1700"/>
          </a:p>
          <a:p>
            <a:pPr indent="-336550" lvl="0" marL="457200" rtl="0" algn="l">
              <a:lnSpc>
                <a:spcPct val="115000"/>
              </a:lnSpc>
              <a:spcBef>
                <a:spcPts val="0"/>
              </a:spcBef>
              <a:spcAft>
                <a:spcPts val="0"/>
              </a:spcAft>
              <a:buSzPts val="1700"/>
              <a:buFont typeface="Lato"/>
              <a:buChar char="●"/>
            </a:pPr>
            <a:r>
              <a:rPr b="1" lang="en" sz="1700"/>
              <a:t>END</a:t>
            </a:r>
            <a:r>
              <a:rPr lang="en" sz="1700"/>
              <a:t> - Xact is finished (as in, finished committing or aborting)</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Record Types (cont.)</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sp>
        <p:nvSpPr>
          <p:cNvPr id="275" name="Google Shape;275;p15"/>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Checkpoint Records</a:t>
            </a:r>
            <a:endParaRPr sz="1900"/>
          </a:p>
          <a:p>
            <a:pPr indent="-349250" lvl="1" marL="914400" rtl="0" algn="l">
              <a:lnSpc>
                <a:spcPct val="115000"/>
              </a:lnSpc>
              <a:spcBef>
                <a:spcPts val="0"/>
              </a:spcBef>
              <a:spcAft>
                <a:spcPts val="0"/>
              </a:spcAft>
              <a:buSzPts val="1900"/>
              <a:buChar char="○"/>
            </a:pPr>
            <a:r>
              <a:rPr lang="en" sz="1900"/>
              <a:t>Useful for ARIES analysis so we don’t start from very beginning of log</a:t>
            </a:r>
            <a:endParaRPr sz="1900"/>
          </a:p>
          <a:p>
            <a:pPr indent="-349250" lvl="1" marL="914400" rtl="0" algn="l">
              <a:lnSpc>
                <a:spcPct val="115000"/>
              </a:lnSpc>
              <a:spcBef>
                <a:spcPts val="0"/>
              </a:spcBef>
              <a:spcAft>
                <a:spcPts val="0"/>
              </a:spcAft>
              <a:buSzPts val="1900"/>
              <a:buChar char="○"/>
            </a:pPr>
            <a:r>
              <a:rPr lang="en" sz="1900"/>
              <a:t>Checkpoint serves as snapshot of Xact Table/DPT</a:t>
            </a:r>
            <a:endParaRPr sz="1900"/>
          </a:p>
          <a:p>
            <a:pPr indent="-349250" lvl="1" marL="914400" rtl="0" algn="l">
              <a:lnSpc>
                <a:spcPct val="115000"/>
              </a:lnSpc>
              <a:spcBef>
                <a:spcPts val="0"/>
              </a:spcBef>
              <a:spcAft>
                <a:spcPts val="0"/>
              </a:spcAft>
              <a:buSzPts val="1900"/>
              <a:buChar char="○"/>
            </a:pPr>
            <a:r>
              <a:rPr lang="en" sz="1900"/>
              <a:t>Fuzzy checkpoints - Xacts operating during checkpoint; Xact </a:t>
            </a:r>
            <a:endParaRPr sz="1900"/>
          </a:p>
          <a:p>
            <a:pPr indent="-349250" lvl="1" marL="914400" rtl="0" algn="l">
              <a:lnSpc>
                <a:spcPct val="115000"/>
              </a:lnSpc>
              <a:spcBef>
                <a:spcPts val="0"/>
              </a:spcBef>
              <a:spcAft>
                <a:spcPts val="0"/>
              </a:spcAft>
              <a:buSzPts val="1900"/>
              <a:buFont typeface="Lato"/>
              <a:buChar char="○"/>
            </a:pPr>
            <a:r>
              <a:rPr b="1" lang="en" sz="1900"/>
              <a:t>BEGIN CHECKPOINT</a:t>
            </a:r>
            <a:r>
              <a:rPr lang="en" sz="1900"/>
              <a:t> - checkpoint start, earliest point Xact Table/DPT could represent</a:t>
            </a:r>
            <a:endParaRPr sz="1900"/>
          </a:p>
          <a:p>
            <a:pPr indent="-349250" lvl="1" marL="914400" rtl="0" algn="l">
              <a:lnSpc>
                <a:spcPct val="115000"/>
              </a:lnSpc>
              <a:spcBef>
                <a:spcPts val="0"/>
              </a:spcBef>
              <a:spcAft>
                <a:spcPts val="0"/>
              </a:spcAft>
              <a:buSzPts val="1900"/>
              <a:buFont typeface="Lato"/>
              <a:buChar char="○"/>
            </a:pPr>
            <a:r>
              <a:rPr b="1" lang="en" sz="1900"/>
              <a:t>END CHECKPOINT</a:t>
            </a:r>
            <a:r>
              <a:rPr lang="en" sz="1900"/>
              <a:t> - checkpoint end, holds Xact Table/DPT snapshot</a:t>
            </a:r>
            <a:endParaRPr sz="1900"/>
          </a:p>
          <a:p>
            <a:pPr indent="-349250" lvl="0" marL="457200" rtl="0" algn="l">
              <a:lnSpc>
                <a:spcPct val="115000"/>
              </a:lnSpc>
              <a:spcBef>
                <a:spcPts val="0"/>
              </a:spcBef>
              <a:spcAft>
                <a:spcPts val="0"/>
              </a:spcAft>
              <a:buSzPts val="1900"/>
              <a:buFont typeface="Lato"/>
              <a:buChar char="●"/>
            </a:pPr>
            <a:r>
              <a:rPr b="1" lang="en" sz="1900"/>
              <a:t>Master Record</a:t>
            </a:r>
            <a:r>
              <a:rPr lang="en" sz="1900"/>
              <a:t> - stores location of most recent checkpoint for recovery purposes, usually LSN 0</a:t>
            </a:r>
            <a:endParaRPr b="1"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6"/>
          <p:cNvPicPr preferRelativeResize="0"/>
          <p:nvPr/>
        </p:nvPicPr>
        <p:blipFill rotWithShape="1">
          <a:blip r:embed="rId3">
            <a:alphaModFix/>
          </a:blip>
          <a:srcRect b="0" l="0" r="0" t="0"/>
          <a:stretch/>
        </p:blipFill>
        <p:spPr>
          <a:xfrm>
            <a:off x="333710" y="0"/>
            <a:ext cx="8480180"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ARIES: Analysis (Part 1)</a:t>
            </a:r>
            <a:endParaRPr sz="2600">
              <a:solidFill>
                <a:srgbClr val="1A1A1A"/>
              </a:solidFill>
            </a:endParaRPr>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sp>
        <p:nvSpPr>
          <p:cNvPr id="286" name="Google Shape;286;p17"/>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1A1A1A"/>
              </a:buClr>
              <a:buSzPts val="1700"/>
              <a:buChar char="●"/>
            </a:pPr>
            <a:r>
              <a:rPr lang="en" sz="1700"/>
              <a:t>Reconstructing Xact Table and DPT</a:t>
            </a:r>
            <a:endParaRPr sz="1700"/>
          </a:p>
          <a:p>
            <a:pPr indent="-336550" lvl="0" marL="457200" rtl="0" algn="l">
              <a:lnSpc>
                <a:spcPct val="115000"/>
              </a:lnSpc>
              <a:spcBef>
                <a:spcPts val="0"/>
              </a:spcBef>
              <a:spcAft>
                <a:spcPts val="0"/>
              </a:spcAft>
              <a:buClr>
                <a:srgbClr val="1A1A1A"/>
              </a:buClr>
              <a:buSzPts val="1700"/>
              <a:buChar char="●"/>
            </a:pPr>
            <a:r>
              <a:rPr lang="en" sz="1700"/>
              <a:t>Need to know which transactions started/committed/aborted, which pages dirtied</a:t>
            </a:r>
            <a:endParaRPr sz="1700"/>
          </a:p>
          <a:p>
            <a:pPr indent="-336550" lvl="0" marL="457200" rtl="0" algn="l">
              <a:lnSpc>
                <a:spcPct val="115000"/>
              </a:lnSpc>
              <a:spcBef>
                <a:spcPts val="0"/>
              </a:spcBef>
              <a:spcAft>
                <a:spcPts val="0"/>
              </a:spcAft>
              <a:buSzPts val="1700"/>
              <a:buFont typeface="Lato"/>
              <a:buChar char="●"/>
            </a:pPr>
            <a:r>
              <a:rPr lang="en" sz="1700"/>
              <a:t>Start from </a:t>
            </a:r>
            <a:r>
              <a:rPr b="1" lang="en" sz="1700"/>
              <a:t>begin </a:t>
            </a:r>
            <a:r>
              <a:rPr lang="en" sz="1700"/>
              <a:t>checkpoint log record (or start of log), go until end of log</a:t>
            </a:r>
            <a:endParaRPr sz="1700"/>
          </a:p>
          <a:p>
            <a:pPr indent="-336550" lvl="0" marL="457200" rtl="0" algn="l">
              <a:lnSpc>
                <a:spcPct val="115000"/>
              </a:lnSpc>
              <a:spcBef>
                <a:spcPts val="0"/>
              </a:spcBef>
              <a:spcAft>
                <a:spcPts val="0"/>
              </a:spcAft>
              <a:buSzPts val="1700"/>
              <a:buChar char="●"/>
            </a:pPr>
            <a:r>
              <a:rPr lang="en" sz="1700"/>
              <a:t>On any record that is not an END record: </a:t>
            </a:r>
            <a:endParaRPr sz="1700"/>
          </a:p>
          <a:p>
            <a:pPr indent="-336550" lvl="1" marL="914400" rtl="0" algn="l">
              <a:lnSpc>
                <a:spcPct val="115000"/>
              </a:lnSpc>
              <a:spcBef>
                <a:spcPts val="0"/>
              </a:spcBef>
              <a:spcAft>
                <a:spcPts val="0"/>
              </a:spcAft>
              <a:buSzPts val="1700"/>
              <a:buChar char="○"/>
            </a:pPr>
            <a:r>
              <a:rPr lang="en" sz="1700"/>
              <a:t>Add the Xact to the Xact Table if not in table</a:t>
            </a:r>
            <a:endParaRPr sz="1700"/>
          </a:p>
          <a:p>
            <a:pPr indent="-336550" lvl="1" marL="914400" rtl="0" algn="l">
              <a:lnSpc>
                <a:spcPct val="115000"/>
              </a:lnSpc>
              <a:spcBef>
                <a:spcPts val="0"/>
              </a:spcBef>
              <a:spcAft>
                <a:spcPts val="0"/>
              </a:spcAft>
              <a:buSzPts val="1700"/>
              <a:buChar char="○"/>
            </a:pPr>
            <a:r>
              <a:rPr lang="en" sz="1700"/>
              <a:t>Set the lastLSN of the transaction to the current operation’s LSN</a:t>
            </a:r>
            <a:endParaRPr sz="1700"/>
          </a:p>
          <a:p>
            <a:pPr indent="-336550" lvl="1" marL="914400" rtl="0" algn="l">
              <a:lnSpc>
                <a:spcPct val="115000"/>
              </a:lnSpc>
              <a:spcBef>
                <a:spcPts val="0"/>
              </a:spcBef>
              <a:spcAft>
                <a:spcPts val="0"/>
              </a:spcAft>
              <a:buSzPts val="1700"/>
              <a:buChar char="○"/>
            </a:pPr>
            <a:r>
              <a:rPr lang="en" sz="1700"/>
              <a:t>If the record is a COMMIT or an ABORT record, change the status of Xact to Committing/Aborting</a:t>
            </a:r>
            <a:endParaRPr sz="1700"/>
          </a:p>
          <a:p>
            <a:pPr indent="-336550" lvl="0" marL="457200" rtl="0" algn="l">
              <a:lnSpc>
                <a:spcPct val="115000"/>
              </a:lnSpc>
              <a:spcBef>
                <a:spcPts val="0"/>
              </a:spcBef>
              <a:spcAft>
                <a:spcPts val="0"/>
              </a:spcAft>
              <a:buSzPts val="1700"/>
              <a:buChar char="●"/>
            </a:pPr>
            <a:r>
              <a:rPr lang="en" sz="1700"/>
              <a:t>If the record is an UPDATE record and the page being updated is not in the DPT, add the page to the DPT and set recLSN equal to the LSN</a:t>
            </a:r>
            <a:endParaRPr sz="1700"/>
          </a:p>
          <a:p>
            <a:pPr indent="-336550" lvl="0" marL="457200" rtl="0" algn="l">
              <a:lnSpc>
                <a:spcPct val="115000"/>
              </a:lnSpc>
              <a:spcBef>
                <a:spcPts val="0"/>
              </a:spcBef>
              <a:spcAft>
                <a:spcPts val="0"/>
              </a:spcAft>
              <a:buSzPts val="1700"/>
              <a:buChar char="●"/>
            </a:pPr>
            <a:r>
              <a:rPr lang="en" sz="1700"/>
              <a:t>If the record is an END record, remove the transaction from the Xact table.</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ARIES: Analysis (Part 2)</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sp>
        <p:nvSpPr>
          <p:cNvPr id="292" name="Google Shape;292;p18"/>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After going through the log, clean up the Xact Table</a:t>
            </a:r>
            <a:endParaRPr sz="2000"/>
          </a:p>
          <a:p>
            <a:pPr indent="-355600" lvl="0" marL="457200" rtl="0" algn="l">
              <a:lnSpc>
                <a:spcPct val="115000"/>
              </a:lnSpc>
              <a:spcBef>
                <a:spcPts val="0"/>
              </a:spcBef>
              <a:spcAft>
                <a:spcPts val="0"/>
              </a:spcAft>
              <a:buSzPts val="2000"/>
              <a:buChar char="●"/>
            </a:pPr>
            <a:r>
              <a:rPr lang="en" sz="2000"/>
              <a:t>For each Xact in the Xact Table:</a:t>
            </a:r>
            <a:endParaRPr sz="2000"/>
          </a:p>
          <a:p>
            <a:pPr indent="-355600" lvl="1" marL="914400" rtl="0" algn="l">
              <a:lnSpc>
                <a:spcPct val="115000"/>
              </a:lnSpc>
              <a:spcBef>
                <a:spcPts val="0"/>
              </a:spcBef>
              <a:spcAft>
                <a:spcPts val="0"/>
              </a:spcAft>
              <a:buSzPts val="2000"/>
              <a:buChar char="○"/>
            </a:pPr>
            <a:r>
              <a:rPr lang="en" sz="2000"/>
              <a:t>Write END records for committing Xacts. Because they’re committing, they must be finished - preserve durability</a:t>
            </a:r>
            <a:endParaRPr sz="2000"/>
          </a:p>
          <a:p>
            <a:pPr indent="-355600" lvl="1" marL="914400" rtl="0" algn="l">
              <a:lnSpc>
                <a:spcPct val="115000"/>
              </a:lnSpc>
              <a:spcBef>
                <a:spcPts val="0"/>
              </a:spcBef>
              <a:spcAft>
                <a:spcPts val="0"/>
              </a:spcAft>
              <a:buSzPts val="2000"/>
              <a:buChar char="○"/>
            </a:pPr>
            <a:r>
              <a:rPr lang="en" sz="2000"/>
              <a:t>For running Xacts, change status to aborting and write ABORT record - preserve atomicity since not finished</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ARIES: Redo</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sp>
        <p:nvSpPr>
          <p:cNvPr id="298" name="Google Shape;298;p19"/>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Redo </a:t>
            </a:r>
            <a:r>
              <a:rPr i="1" lang="en" sz="1700"/>
              <a:t>updates and CLRs</a:t>
            </a:r>
            <a:r>
              <a:rPr lang="en" sz="1700"/>
              <a:t> from the earliest recLSN in the DPT to get back unflushed changes from before crash, unless:</a:t>
            </a:r>
            <a:endParaRPr sz="1700"/>
          </a:p>
          <a:p>
            <a:pPr indent="-336550" lvl="1" marL="914400" rtl="0" algn="l">
              <a:lnSpc>
                <a:spcPct val="115000"/>
              </a:lnSpc>
              <a:spcBef>
                <a:spcPts val="0"/>
              </a:spcBef>
              <a:spcAft>
                <a:spcPts val="0"/>
              </a:spcAft>
              <a:buSzPts val="1700"/>
              <a:buChar char="○"/>
            </a:pPr>
            <a:r>
              <a:rPr lang="en" sz="1700"/>
              <a:t>page not in DPT</a:t>
            </a:r>
            <a:endParaRPr sz="1700"/>
          </a:p>
          <a:p>
            <a:pPr indent="-336550" lvl="2" marL="1371600" rtl="0" algn="l">
              <a:lnSpc>
                <a:spcPct val="115000"/>
              </a:lnSpc>
              <a:spcBef>
                <a:spcPts val="0"/>
              </a:spcBef>
              <a:spcAft>
                <a:spcPts val="0"/>
              </a:spcAft>
              <a:buSzPts val="1700"/>
              <a:buChar char="■"/>
            </a:pPr>
            <a:r>
              <a:rPr lang="en" sz="1700"/>
              <a:t>page on disk must be up to date, since we have no changes!</a:t>
            </a:r>
            <a:endParaRPr sz="1700"/>
          </a:p>
          <a:p>
            <a:pPr indent="-336550" lvl="1" marL="914400" rtl="0" algn="l">
              <a:lnSpc>
                <a:spcPct val="115000"/>
              </a:lnSpc>
              <a:spcBef>
                <a:spcPts val="0"/>
              </a:spcBef>
              <a:spcAft>
                <a:spcPts val="0"/>
              </a:spcAft>
              <a:buSzPts val="1700"/>
              <a:buChar char="○"/>
            </a:pPr>
            <a:r>
              <a:rPr lang="en" sz="1700"/>
              <a:t>recLSN of page &gt; LSN</a:t>
            </a:r>
            <a:endParaRPr sz="1700"/>
          </a:p>
          <a:p>
            <a:pPr indent="-336550" lvl="2" marL="1371600" rtl="0" algn="l">
              <a:lnSpc>
                <a:spcPct val="115000"/>
              </a:lnSpc>
              <a:spcBef>
                <a:spcPts val="0"/>
              </a:spcBef>
              <a:spcAft>
                <a:spcPts val="0"/>
              </a:spcAft>
              <a:buSzPts val="1700"/>
              <a:buChar char="■"/>
            </a:pPr>
            <a:r>
              <a:rPr lang="en" sz="1700"/>
              <a:t>no need to undo here: recLSN of page is </a:t>
            </a:r>
            <a:r>
              <a:rPr i="1" lang="en" sz="1700"/>
              <a:t>first</a:t>
            </a:r>
            <a:r>
              <a:rPr lang="en" sz="1700"/>
              <a:t> record that dirtied page, so this change must have been flushed</a:t>
            </a:r>
            <a:endParaRPr sz="1700"/>
          </a:p>
          <a:p>
            <a:pPr indent="-336550" lvl="1" marL="914400" rtl="0" algn="l">
              <a:lnSpc>
                <a:spcPct val="115000"/>
              </a:lnSpc>
              <a:spcBef>
                <a:spcPts val="0"/>
              </a:spcBef>
              <a:spcAft>
                <a:spcPts val="0"/>
              </a:spcAft>
              <a:buSzPts val="1700"/>
              <a:buChar char="○"/>
            </a:pPr>
            <a:r>
              <a:rPr lang="en" sz="1700"/>
              <a:t>pageLSN  (disk) &gt;= LSN</a:t>
            </a:r>
            <a:endParaRPr sz="1700"/>
          </a:p>
          <a:p>
            <a:pPr indent="-336550" lvl="2" marL="1371600" rtl="0" algn="l">
              <a:lnSpc>
                <a:spcPct val="115000"/>
              </a:lnSpc>
              <a:spcBef>
                <a:spcPts val="0"/>
              </a:spcBef>
              <a:spcAft>
                <a:spcPts val="0"/>
              </a:spcAft>
              <a:buSzPts val="1700"/>
              <a:buChar char="■"/>
            </a:pPr>
            <a:r>
              <a:rPr lang="en" sz="1700"/>
              <a:t>page LSN for disk (LSN of last record with change written to disk) is the authoritative source for determining which changes have been applied in disk</a:t>
            </a:r>
            <a:endParaRPr sz="1700"/>
          </a:p>
          <a:p>
            <a:pPr indent="-336550" lvl="1" marL="914400" rtl="0" algn="l">
              <a:lnSpc>
                <a:spcPct val="115000"/>
              </a:lnSpc>
              <a:spcBef>
                <a:spcPts val="0"/>
              </a:spcBef>
              <a:spcAft>
                <a:spcPts val="0"/>
              </a:spcAft>
              <a:buSzPts val="1700"/>
              <a:buChar char="○"/>
            </a:pPr>
            <a:r>
              <a:rPr lang="en" sz="1700"/>
              <a:t>Redo with after-image (redo state), update pageLSNs as you go</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Recovery</a:t>
            </a:r>
            <a:endParaRPr/>
          </a:p>
          <a:p>
            <a:pPr indent="0" lvl="0" marL="0" rtl="0" algn="l">
              <a:lnSpc>
                <a:spcPct val="100000"/>
              </a:lnSpc>
              <a:spcBef>
                <a:spcPts val="0"/>
              </a:spcBef>
              <a:spcAft>
                <a:spcPts val="0"/>
              </a:spcAft>
              <a:buSzPts val="3600"/>
              <a:buNone/>
            </a:pPr>
            <a:r>
              <a:rPr b="0" lang="en" sz="2000"/>
              <a:t>WAL, Undo Logging, Redo Logging, ARIES</a:t>
            </a:r>
            <a:endParaRPr b="0" sz="2000"/>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ARIES: Undo</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sp>
        <p:nvSpPr>
          <p:cNvPr id="304" name="Google Shape;304;p20"/>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1A1A1A"/>
              </a:buClr>
              <a:buSzPts val="1900"/>
              <a:buChar char="●"/>
            </a:pPr>
            <a:r>
              <a:rPr lang="en" sz="1900"/>
              <a:t>Undo each Xact in the Xact Table</a:t>
            </a:r>
            <a:endParaRPr sz="1900"/>
          </a:p>
          <a:p>
            <a:pPr indent="-349250" lvl="1" marL="914400" rtl="0" algn="l">
              <a:lnSpc>
                <a:spcPct val="115000"/>
              </a:lnSpc>
              <a:spcBef>
                <a:spcPts val="0"/>
              </a:spcBef>
              <a:spcAft>
                <a:spcPts val="0"/>
              </a:spcAft>
              <a:buSzPts val="1900"/>
              <a:buChar char="○"/>
            </a:pPr>
            <a:r>
              <a:rPr lang="en" sz="1900"/>
              <a:t>Only UNDO updates (ignore CLRs)</a:t>
            </a:r>
            <a:endParaRPr sz="1900"/>
          </a:p>
          <a:p>
            <a:pPr indent="-349250" lvl="0" marL="457200" rtl="0" algn="l">
              <a:lnSpc>
                <a:spcPct val="115000"/>
              </a:lnSpc>
              <a:spcBef>
                <a:spcPts val="0"/>
              </a:spcBef>
              <a:spcAft>
                <a:spcPts val="0"/>
              </a:spcAft>
              <a:buSzPts val="1900"/>
              <a:buChar char="●"/>
            </a:pPr>
            <a:r>
              <a:rPr lang="en" sz="1900"/>
              <a:t>Start at end of log and work backwards to the beginning</a:t>
            </a:r>
            <a:endParaRPr sz="1900"/>
          </a:p>
          <a:p>
            <a:pPr indent="-349250" lvl="0" marL="457200" rtl="0" algn="l">
              <a:lnSpc>
                <a:spcPct val="115000"/>
              </a:lnSpc>
              <a:spcBef>
                <a:spcPts val="0"/>
              </a:spcBef>
              <a:spcAft>
                <a:spcPts val="0"/>
              </a:spcAft>
              <a:buSzPts val="1900"/>
              <a:buChar char="●"/>
            </a:pPr>
            <a:r>
              <a:rPr lang="en" sz="1900"/>
              <a:t>For every UPDATE the undo phase undoes, write a corresponding CLR to the log. </a:t>
            </a:r>
            <a:endParaRPr sz="1900"/>
          </a:p>
          <a:p>
            <a:pPr indent="-349250" lvl="1" marL="914400" rtl="0" algn="l">
              <a:lnSpc>
                <a:spcPct val="115000"/>
              </a:lnSpc>
              <a:spcBef>
                <a:spcPts val="0"/>
              </a:spcBef>
              <a:spcAft>
                <a:spcPts val="0"/>
              </a:spcAft>
              <a:buSzPts val="1900"/>
              <a:buChar char="○"/>
            </a:pPr>
            <a:r>
              <a:rPr lang="en" sz="1900"/>
              <a:t>undoNextLSN stores the LSN of the next operation to be undone for that transaction (the prevLSN of the operation that you are undoing). </a:t>
            </a:r>
            <a:endParaRPr sz="1900"/>
          </a:p>
          <a:p>
            <a:pPr indent="-349250" lvl="0" marL="457200" rtl="0" algn="l">
              <a:lnSpc>
                <a:spcPct val="115000"/>
              </a:lnSpc>
              <a:spcBef>
                <a:spcPts val="0"/>
              </a:spcBef>
              <a:spcAft>
                <a:spcPts val="0"/>
              </a:spcAft>
              <a:buSzPts val="1900"/>
              <a:buChar char="●"/>
            </a:pPr>
            <a:r>
              <a:rPr lang="en" sz="1900"/>
              <a:t>Once you have undone all the operations for a transaction, write the END record for that transaction to the log.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rgbClr val="1A1A1A"/>
                </a:solidFill>
              </a:rPr>
              <a:t>ARIES: Overall</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sp>
        <p:nvSpPr>
          <p:cNvPr id="310" name="Google Shape;310;p21"/>
          <p:cNvSpPr txBox="1"/>
          <p:nvPr>
            <p:ph idx="1" type="body"/>
          </p:nvPr>
        </p:nvSpPr>
        <p:spPr>
          <a:xfrm>
            <a:off x="311700" y="1152475"/>
            <a:ext cx="6032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Why does redo happen before undo?</a:t>
            </a:r>
            <a:endParaRPr/>
          </a:p>
          <a:p>
            <a:pPr indent="-342900" lvl="1" marL="914400" rtl="0" algn="l">
              <a:lnSpc>
                <a:spcPct val="115000"/>
              </a:lnSpc>
              <a:spcBef>
                <a:spcPts val="0"/>
              </a:spcBef>
              <a:spcAft>
                <a:spcPts val="0"/>
              </a:spcAft>
              <a:buSzPts val="1800"/>
              <a:buChar char="○"/>
            </a:pPr>
            <a:r>
              <a:rPr lang="en" sz="1800"/>
              <a:t>If failure happens during redo or undo, next recovery can pick up what previous recovery has left and continue</a:t>
            </a:r>
            <a:endParaRPr sz="1800"/>
          </a:p>
          <a:p>
            <a:pPr indent="-342900" lvl="2" marL="1371600" rtl="0" algn="l">
              <a:lnSpc>
                <a:spcPct val="115000"/>
              </a:lnSpc>
              <a:spcBef>
                <a:spcPts val="0"/>
              </a:spcBef>
              <a:spcAft>
                <a:spcPts val="0"/>
              </a:spcAft>
              <a:buSzPts val="1800"/>
              <a:buChar char="■"/>
            </a:pPr>
            <a:r>
              <a:rPr lang="en" sz="1800"/>
              <a:t>E.g. Crash while writing CLRs in UNDO, we have to redo them </a:t>
            </a:r>
            <a:endParaRPr sz="1800"/>
          </a:p>
          <a:p>
            <a:pPr indent="-342900" lvl="0" marL="457200" rtl="0" algn="l">
              <a:lnSpc>
                <a:spcPct val="115000"/>
              </a:lnSpc>
              <a:spcBef>
                <a:spcPts val="0"/>
              </a:spcBef>
              <a:spcAft>
                <a:spcPts val="0"/>
              </a:spcAft>
              <a:buSzPts val="1800"/>
              <a:buChar char="●"/>
            </a:pPr>
            <a:r>
              <a:rPr lang="en"/>
              <a:t>When are transactions removed from the xact table? </a:t>
            </a:r>
            <a:endParaRPr/>
          </a:p>
          <a:p>
            <a:pPr indent="-342900" lvl="1" marL="914400" rtl="0" algn="l">
              <a:lnSpc>
                <a:spcPct val="115000"/>
              </a:lnSpc>
              <a:spcBef>
                <a:spcPts val="0"/>
              </a:spcBef>
              <a:spcAft>
                <a:spcPts val="0"/>
              </a:spcAft>
              <a:buSzPts val="1800"/>
              <a:buChar char="○"/>
            </a:pPr>
            <a:r>
              <a:rPr lang="en" sz="1800"/>
              <a:t>END log record</a:t>
            </a:r>
            <a:endParaRPr sz="1800"/>
          </a:p>
          <a:p>
            <a:pPr indent="-342900" lvl="0" marL="457200" rtl="0" algn="l">
              <a:lnSpc>
                <a:spcPct val="115000"/>
              </a:lnSpc>
              <a:spcBef>
                <a:spcPts val="0"/>
              </a:spcBef>
              <a:spcAft>
                <a:spcPts val="0"/>
              </a:spcAft>
              <a:buSzPts val="1800"/>
              <a:buChar char="●"/>
            </a:pPr>
            <a:r>
              <a:rPr lang="en"/>
              <a:t>When is a page removed from the DPT? </a:t>
            </a:r>
            <a:endParaRPr/>
          </a:p>
          <a:p>
            <a:pPr indent="-342900" lvl="1" marL="914400" rtl="0" algn="l">
              <a:lnSpc>
                <a:spcPct val="115000"/>
              </a:lnSpc>
              <a:spcBef>
                <a:spcPts val="0"/>
              </a:spcBef>
              <a:spcAft>
                <a:spcPts val="0"/>
              </a:spcAft>
              <a:buSzPts val="1800"/>
              <a:buChar char="○"/>
            </a:pPr>
            <a:r>
              <a:rPr lang="en" sz="1800"/>
              <a:t>When that page flushed to disk (pages aren’t necessarily flushed to disk on commit - no force)</a:t>
            </a:r>
            <a:endParaRPr sz="1700"/>
          </a:p>
        </p:txBody>
      </p:sp>
      <p:pic>
        <p:nvPicPr>
          <p:cNvPr id="311" name="Google Shape;311;p21"/>
          <p:cNvPicPr preferRelativeResize="0"/>
          <p:nvPr/>
        </p:nvPicPr>
        <p:blipFill rotWithShape="1">
          <a:blip r:embed="rId3">
            <a:alphaModFix/>
          </a:blip>
          <a:srcRect b="0" l="0" r="0" t="0"/>
          <a:stretch/>
        </p:blipFill>
        <p:spPr>
          <a:xfrm>
            <a:off x="6297075" y="798500"/>
            <a:ext cx="2535225" cy="333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nvSpPr>
        <p:spPr>
          <a:xfrm>
            <a:off x="311700" y="135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Proxima Nova"/>
                <a:ea typeface="Proxima Nova"/>
                <a:cs typeface="Proxima Nova"/>
                <a:sym typeface="Proxima Nova"/>
              </a:rPr>
              <a:t>ARIES Recovery Summary</a:t>
            </a:r>
            <a:endParaRPr b="0" i="0" sz="2800" u="none" cap="none" strike="noStrike">
              <a:solidFill>
                <a:srgbClr val="000000"/>
              </a:solidFill>
              <a:latin typeface="Proxima Nova"/>
              <a:ea typeface="Proxima Nova"/>
              <a:cs typeface="Proxima Nova"/>
              <a:sym typeface="Proxima Nova"/>
            </a:endParaRPr>
          </a:p>
        </p:txBody>
      </p:sp>
      <p:sp>
        <p:nvSpPr>
          <p:cNvPr id="317" name="Google Shape;317;p22"/>
          <p:cNvSpPr txBox="1"/>
          <p:nvPr/>
        </p:nvSpPr>
        <p:spPr>
          <a:xfrm>
            <a:off x="192350" y="643050"/>
            <a:ext cx="2885400" cy="494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 sz="1300" u="sng" cap="none" strike="noStrike">
                <a:solidFill>
                  <a:srgbClr val="000000"/>
                </a:solidFill>
                <a:latin typeface="Arial"/>
                <a:ea typeface="Arial"/>
                <a:cs typeface="Arial"/>
                <a:sym typeface="Arial"/>
              </a:rPr>
              <a:t>1. Analysis</a:t>
            </a:r>
            <a:endParaRPr b="1" i="0" sz="13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
              <a:buFont typeface="Arial"/>
              <a:buNone/>
            </a:pPr>
            <a:r>
              <a:t/>
            </a:r>
            <a:endParaRPr b="1" i="0" sz="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Goal:</a:t>
            </a:r>
            <a:r>
              <a:rPr b="0" i="0" lang="en" sz="1200" u="none" cap="none" strike="noStrike">
                <a:solidFill>
                  <a:srgbClr val="000000"/>
                </a:solidFill>
                <a:latin typeface="Arial"/>
                <a:ea typeface="Arial"/>
                <a:cs typeface="Arial"/>
                <a:sym typeface="Arial"/>
              </a:rPr>
              <a:t> Rebuild the Xact Table and DPT at time of crash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 at LSN after begin_checkpoint </a:t>
            </a:r>
            <a:endParaRPr b="0" i="0" sz="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If record != END</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Arial"/>
                <a:ea typeface="Arial"/>
                <a:cs typeface="Arial"/>
                <a:sym typeface="Arial"/>
              </a:rPr>
              <a:t>  - </a:t>
            </a:r>
            <a:r>
              <a:rPr b="0" i="0" lang="en" sz="1100" u="none" cap="none" strike="noStrike">
                <a:solidFill>
                  <a:srgbClr val="000000"/>
                </a:solidFill>
                <a:latin typeface="Arial"/>
                <a:ea typeface="Arial"/>
                <a:cs typeface="Arial"/>
                <a:sym typeface="Arial"/>
              </a:rPr>
              <a:t>Add xact to Xact Table if not there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Arial"/>
                <a:ea typeface="Arial"/>
                <a:cs typeface="Arial"/>
                <a:sym typeface="Arial"/>
              </a:rPr>
              <a:t>  - </a:t>
            </a:r>
            <a:r>
              <a:rPr b="0" i="0" lang="en" sz="1100" u="none" cap="none" strike="noStrike">
                <a:solidFill>
                  <a:srgbClr val="000000"/>
                </a:solidFill>
                <a:latin typeface="Arial"/>
                <a:ea typeface="Arial"/>
                <a:cs typeface="Arial"/>
                <a:sym typeface="Arial"/>
              </a:rPr>
              <a:t>Set lastLSN of xact to record.LSN</a:t>
            </a:r>
            <a:endParaRPr b="0" i="0" sz="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If record = COMMIT or record = ABORT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  - </a:t>
            </a:r>
            <a:r>
              <a:rPr b="0" i="0" lang="en" sz="1000" u="none" cap="none" strike="noStrike">
                <a:solidFill>
                  <a:srgbClr val="000000"/>
                </a:solidFill>
                <a:latin typeface="Arial"/>
                <a:ea typeface="Arial"/>
                <a:cs typeface="Arial"/>
                <a:sym typeface="Arial"/>
              </a:rPr>
              <a:t>Change status in Xact Table accordingly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If record = UPDATE and record.page NOT IN DPT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  - </a:t>
            </a:r>
            <a:r>
              <a:rPr b="0" i="0" lang="en" sz="1100" u="none" cap="none" strike="noStrike">
                <a:solidFill>
                  <a:srgbClr val="000000"/>
                </a:solidFill>
                <a:latin typeface="Arial"/>
                <a:ea typeface="Arial"/>
                <a:cs typeface="Arial"/>
                <a:sym typeface="Arial"/>
              </a:rPr>
              <a:t>Add to DPT &amp; Set recLSN to record.LSN in DPT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If record = END</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  - </a:t>
            </a:r>
            <a:r>
              <a:rPr b="0" i="0" lang="en" sz="1100" u="none" cap="none" strike="noStrike">
                <a:solidFill>
                  <a:srgbClr val="000000"/>
                </a:solidFill>
                <a:latin typeface="Arial"/>
                <a:ea typeface="Arial"/>
                <a:cs typeface="Arial"/>
                <a:sym typeface="Arial"/>
              </a:rPr>
              <a:t>Remove xact from Xact Table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At the end:</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If transaction is Committing</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 </a:t>
            </a:r>
            <a:r>
              <a:rPr b="0" i="0" lang="en" sz="1000" u="none" cap="none" strike="noStrike">
                <a:solidFill>
                  <a:srgbClr val="000000"/>
                </a:solidFill>
                <a:latin typeface="Arial"/>
                <a:ea typeface="Arial"/>
                <a:cs typeface="Arial"/>
                <a:sym typeface="Arial"/>
              </a:rPr>
              <a:t>Write END record and remove from Xact Table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If transaction is Running</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 Write ABORT record and change status to Aborting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8" name="Google Shape;318;p22"/>
          <p:cNvSpPr txBox="1"/>
          <p:nvPr/>
        </p:nvSpPr>
        <p:spPr>
          <a:xfrm>
            <a:off x="3175350" y="643050"/>
            <a:ext cx="2793300" cy="4494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2. Redo</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Goal:</a:t>
            </a:r>
            <a:r>
              <a:rPr b="0" i="0" lang="en" sz="1400" u="none" cap="none" strike="noStrike">
                <a:solidFill>
                  <a:srgbClr val="000000"/>
                </a:solidFill>
                <a:latin typeface="Arial"/>
                <a:ea typeface="Arial"/>
                <a:cs typeface="Arial"/>
                <a:sym typeface="Arial"/>
              </a:rPr>
              <a:t> </a:t>
            </a:r>
            <a:r>
              <a:rPr b="0" i="0" lang="en" sz="1200" u="none" cap="none" strike="noStrike">
                <a:solidFill>
                  <a:srgbClr val="000000"/>
                </a:solidFill>
                <a:latin typeface="Arial"/>
                <a:ea typeface="Arial"/>
                <a:cs typeface="Arial"/>
                <a:sym typeface="Arial"/>
              </a:rPr>
              <a:t>Maintain durability by getting back unflushed changes from before the crash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Redo everything from the earliest recLSN unless: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Page not in DPT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 Page on disk must be up to date, since we have no changes!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recLSN of page &gt; LSN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 No need to redo here: recLSN of page is first record that dirtied page, so this change must have been flushed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On-Disk pageLSN &gt;= LSN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0" i="0" lang="en" sz="1200" u="none" cap="none" strike="noStrike">
                <a:solidFill>
                  <a:srgbClr val="000000"/>
                </a:solidFill>
                <a:latin typeface="Arial"/>
                <a:ea typeface="Arial"/>
                <a:cs typeface="Arial"/>
                <a:sym typeface="Arial"/>
              </a:rPr>
              <a:t> - On-Disk Page LSN is the authoritative source for determining which changes have been applied already</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2"/>
          <p:cNvSpPr txBox="1"/>
          <p:nvPr/>
        </p:nvSpPr>
        <p:spPr>
          <a:xfrm>
            <a:off x="6066250" y="643050"/>
            <a:ext cx="3024900" cy="520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3. Undo</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Goal:</a:t>
            </a:r>
            <a:r>
              <a:rPr b="0" i="0" lang="en" sz="1200" u="none" cap="none" strike="noStrike">
                <a:solidFill>
                  <a:srgbClr val="000000"/>
                </a:solidFill>
                <a:latin typeface="Arial"/>
                <a:ea typeface="Arial"/>
                <a:cs typeface="Arial"/>
                <a:sym typeface="Arial"/>
              </a:rPr>
              <a:t> Maintain atomicity by undoing any operations done by transactions running at the time of the crash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For all xacts in xact table not committing, change status to abort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Start from largest lastLSN in transaction table and work your way up the log.</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 Write the relevant CLRs for any actions done by aborting transactions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For CLRs: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  </a:t>
            </a:r>
            <a:r>
              <a:rPr b="1" i="0" lang="en" sz="1100" u="none" cap="none" strike="noStrike">
                <a:solidFill>
                  <a:srgbClr val="000000"/>
                </a:solidFill>
                <a:latin typeface="Arial"/>
                <a:ea typeface="Arial"/>
                <a:cs typeface="Arial"/>
                <a:sym typeface="Arial"/>
              </a:rPr>
              <a:t>- prevLSN</a:t>
            </a:r>
            <a:r>
              <a:rPr b="0" i="0" lang="en" sz="1100" u="none" cap="none" strike="noStrike">
                <a:solidFill>
                  <a:srgbClr val="000000"/>
                </a:solidFill>
                <a:latin typeface="Arial"/>
                <a:ea typeface="Arial"/>
                <a:cs typeface="Arial"/>
                <a:sym typeface="Arial"/>
              </a:rPr>
              <a:t> = lastLSN of associated transaction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rgbClr val="000000"/>
                </a:solidFill>
                <a:latin typeface="Arial"/>
                <a:ea typeface="Arial"/>
                <a:cs typeface="Arial"/>
                <a:sym typeface="Arial"/>
              </a:rPr>
              <a:t>  </a:t>
            </a:r>
            <a:r>
              <a:rPr b="1" i="0" lang="en" sz="1100" u="none" cap="none" strike="noStrike">
                <a:solidFill>
                  <a:srgbClr val="000000"/>
                </a:solidFill>
                <a:latin typeface="Arial"/>
                <a:ea typeface="Arial"/>
                <a:cs typeface="Arial"/>
                <a:sym typeface="Arial"/>
              </a:rPr>
              <a:t>- undoNextLSN</a:t>
            </a:r>
            <a:r>
              <a:rPr b="0" i="0" lang="en" sz="1100" u="none" cap="none" strike="noStrike">
                <a:solidFill>
                  <a:srgbClr val="000000"/>
                </a:solidFill>
                <a:latin typeface="Arial"/>
                <a:ea typeface="Arial"/>
                <a:cs typeface="Arial"/>
                <a:sym typeface="Arial"/>
              </a:rPr>
              <a:t> = current record’s prevLSN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Performance optimization:</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 Make a set containing the last undoNextLSN of each transaction (or lastLSN if no CLRs written for transaction yet)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 Undo the largest LSN, repeat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Worksheet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Conceptual Recovery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335" name="Google Shape;335;p25"/>
          <p:cNvSpPr txBox="1"/>
          <p:nvPr>
            <p:ph idx="1" type="body"/>
          </p:nvPr>
        </p:nvSpPr>
        <p:spPr>
          <a:xfrm>
            <a:off x="729450" y="17462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sz="1200">
                <a:solidFill>
                  <a:srgbClr val="000000"/>
                </a:solidFill>
              </a:rPr>
              <a:t>Consider a scenario where we update the recLSN in the dirty page table to reflect each update to a page, regardless of when the page was brought into the buffer pool. What bugs might you see after recovery? Select all that apply. Explain your reasoning:</a:t>
            </a:r>
            <a:endParaRPr sz="1200">
              <a:solidFill>
                <a:srgbClr val="000000"/>
              </a:solidFill>
            </a:endParaRPr>
          </a:p>
          <a:p>
            <a:pPr indent="-304800" lvl="1" marL="914400" rtl="0" algn="l">
              <a:lnSpc>
                <a:spcPct val="115000"/>
              </a:lnSpc>
              <a:spcBef>
                <a:spcPts val="432"/>
              </a:spcBef>
              <a:spcAft>
                <a:spcPts val="0"/>
              </a:spcAft>
              <a:buClr>
                <a:srgbClr val="000000"/>
              </a:buClr>
              <a:buSzPts val="1200"/>
              <a:buAutoNum type="alphaLcPeriod"/>
            </a:pPr>
            <a:r>
              <a:rPr lang="en" sz="1200">
                <a:solidFill>
                  <a:srgbClr val="000000"/>
                </a:solidFill>
                <a:highlight>
                  <a:srgbClr val="FFFFFF"/>
                </a:highlight>
              </a:rPr>
              <a:t>Some writes of committed transactions would be lost.</a:t>
            </a:r>
            <a:endParaRPr sz="1200">
              <a:solidFill>
                <a:srgbClr val="000000"/>
              </a:solidFill>
              <a:highlight>
                <a:srgbClr val="FFFFFF"/>
              </a:highlight>
            </a:endParaRPr>
          </a:p>
          <a:p>
            <a:pPr indent="-304800" lvl="1" marL="914400" rtl="0" algn="l">
              <a:lnSpc>
                <a:spcPct val="115000"/>
              </a:lnSpc>
              <a:spcBef>
                <a:spcPts val="0"/>
              </a:spcBef>
              <a:spcAft>
                <a:spcPts val="0"/>
              </a:spcAft>
              <a:buClr>
                <a:srgbClr val="000000"/>
              </a:buClr>
              <a:buSzPts val="1200"/>
              <a:buAutoNum type="alphaLcPeriod"/>
            </a:pPr>
            <a:r>
              <a:rPr lang="en" sz="1200">
                <a:solidFill>
                  <a:srgbClr val="000000"/>
                </a:solidFill>
                <a:highlight>
                  <a:srgbClr val="FFFFFF"/>
                </a:highlight>
              </a:rPr>
              <a:t>Some writes of aborted transactions would be visible in the database.</a:t>
            </a:r>
            <a:endParaRPr sz="1200">
              <a:solidFill>
                <a:srgbClr val="000000"/>
              </a:solidFill>
              <a:highlight>
                <a:srgbClr val="FFFFFF"/>
              </a:highlight>
            </a:endParaRPr>
          </a:p>
          <a:p>
            <a:pPr indent="-304800" lvl="1" marL="914400" rtl="0" algn="l">
              <a:lnSpc>
                <a:spcPct val="115000"/>
              </a:lnSpc>
              <a:spcBef>
                <a:spcPts val="0"/>
              </a:spcBef>
              <a:spcAft>
                <a:spcPts val="0"/>
              </a:spcAft>
              <a:buClr>
                <a:srgbClr val="000000"/>
              </a:buClr>
              <a:buSzPts val="1200"/>
              <a:buAutoNum type="alphaLcPeriod"/>
            </a:pPr>
            <a:r>
              <a:rPr lang="en" sz="1200">
                <a:solidFill>
                  <a:srgbClr val="000000"/>
                </a:solidFill>
                <a:highlight>
                  <a:srgbClr val="FFFFFF"/>
                </a:highlight>
              </a:rPr>
              <a:t>The system tries to commit or abort a transaction that is not in the transaction table.</a:t>
            </a:r>
            <a:endParaRPr sz="1200">
              <a:solidFill>
                <a:srgbClr val="000000"/>
              </a:solidFill>
              <a:highlight>
                <a:srgbClr val="FFFFFF"/>
              </a:highlight>
            </a:endParaRPr>
          </a:p>
          <a:p>
            <a:pPr indent="0" lvl="0" marL="0" rtl="0" algn="l">
              <a:lnSpc>
                <a:spcPct val="115000"/>
              </a:lnSpc>
              <a:spcBef>
                <a:spcPts val="0"/>
              </a:spcBef>
              <a:spcAft>
                <a:spcPts val="1600"/>
              </a:spcAft>
              <a:buSzPts val="1300"/>
              <a:buNone/>
            </a:pPr>
            <a:r>
              <a:t/>
            </a:r>
            <a:endParaRPr/>
          </a:p>
        </p:txBody>
      </p:sp>
      <p:sp>
        <p:nvSpPr>
          <p:cNvPr id="336" name="Google Shape;336;p25"/>
          <p:cNvSpPr txBox="1"/>
          <p:nvPr>
            <p:ph idx="1" type="body"/>
          </p:nvPr>
        </p:nvSpPr>
        <p:spPr>
          <a:xfrm>
            <a:off x="388200" y="3328725"/>
            <a:ext cx="8030100" cy="9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b="1" lang="en">
                <a:solidFill>
                  <a:srgbClr val="BF0040"/>
                </a:solidFill>
                <a:highlight>
                  <a:srgbClr val="FFFFFF"/>
                </a:highlight>
              </a:rPr>
              <a:t>Answer: a, b.</a:t>
            </a:r>
            <a:endParaRPr b="1">
              <a:solidFill>
                <a:srgbClr val="BF0040"/>
              </a:solidFill>
              <a:highlight>
                <a:srgbClr val="FFFFFF"/>
              </a:highlight>
            </a:endParaRPr>
          </a:p>
          <a:p>
            <a:pPr indent="-311150" lvl="0" marL="457200" rtl="0" algn="l">
              <a:lnSpc>
                <a:spcPct val="115000"/>
              </a:lnSpc>
              <a:spcBef>
                <a:spcPts val="432"/>
              </a:spcBef>
              <a:spcAft>
                <a:spcPts val="0"/>
              </a:spcAft>
              <a:buClr>
                <a:srgbClr val="BF0040"/>
              </a:buClr>
              <a:buSzPts val="1300"/>
              <a:buChar char="●"/>
            </a:pPr>
            <a:r>
              <a:rPr lang="en">
                <a:solidFill>
                  <a:srgbClr val="BF0040"/>
                </a:solidFill>
                <a:highlight>
                  <a:srgbClr val="FFFFFF"/>
                </a:highlight>
              </a:rPr>
              <a:t>A is correct because during the REDO phase of recovery, some UPDATE log records that reflect writes that never made it to disk will be skipped.</a:t>
            </a:r>
            <a:endParaRPr>
              <a:solidFill>
                <a:srgbClr val="BF0040"/>
              </a:solidFill>
              <a:highlight>
                <a:srgbClr val="FFFFFF"/>
              </a:highlight>
            </a:endParaRPr>
          </a:p>
          <a:p>
            <a:pPr indent="-311150" lvl="0" marL="457200" rtl="0" algn="l">
              <a:lnSpc>
                <a:spcPct val="115000"/>
              </a:lnSpc>
              <a:spcBef>
                <a:spcPts val="0"/>
              </a:spcBef>
              <a:spcAft>
                <a:spcPts val="0"/>
              </a:spcAft>
              <a:buClr>
                <a:srgbClr val="BF0040"/>
              </a:buClr>
              <a:buSzPts val="1300"/>
              <a:buChar char="●"/>
            </a:pPr>
            <a:r>
              <a:rPr lang="en">
                <a:solidFill>
                  <a:srgbClr val="BF0040"/>
                </a:solidFill>
                <a:highlight>
                  <a:srgbClr val="FFFFFF"/>
                </a:highlight>
              </a:rPr>
              <a:t>Similarly, B is correct, because some CLR’s that reflect UNDO’s that never made it to disk will be skipped. </a:t>
            </a:r>
            <a:endParaRPr>
              <a:solidFill>
                <a:srgbClr val="BF0040"/>
              </a:solidFill>
              <a:highlight>
                <a:srgbClr val="FFFFFF"/>
              </a:highlight>
            </a:endParaRPr>
          </a:p>
          <a:p>
            <a:pPr indent="-311150" lvl="0" marL="457200" rtl="0" algn="l">
              <a:lnSpc>
                <a:spcPct val="115000"/>
              </a:lnSpc>
              <a:spcBef>
                <a:spcPts val="0"/>
              </a:spcBef>
              <a:spcAft>
                <a:spcPts val="0"/>
              </a:spcAft>
              <a:buClr>
                <a:srgbClr val="BF0040"/>
              </a:buClr>
              <a:buSzPts val="1300"/>
              <a:buChar char="●"/>
            </a:pPr>
            <a:r>
              <a:rPr lang="en">
                <a:solidFill>
                  <a:srgbClr val="BF0040"/>
                </a:solidFill>
                <a:highlight>
                  <a:srgbClr val="FFFFFF"/>
                </a:highlight>
              </a:rPr>
              <a:t>C is incorrect because even if REDO begins at a later LSN, the system does not add any new transactions to the transaction table during REDO.</a:t>
            </a:r>
            <a:endParaRPr b="1">
              <a:solidFill>
                <a:srgbClr val="FF0000"/>
              </a:solidFill>
            </a:endParaRPr>
          </a:p>
        </p:txBody>
      </p:sp>
      <p:cxnSp>
        <p:nvCxnSpPr>
          <p:cNvPr id="337" name="Google Shape;337;p25"/>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338" name="Google Shape;338;p25"/>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344" name="Google Shape;344;p26"/>
          <p:cNvSpPr txBox="1"/>
          <p:nvPr>
            <p:ph idx="1" type="body"/>
          </p:nvPr>
        </p:nvSpPr>
        <p:spPr>
          <a:xfrm>
            <a:off x="729450" y="17462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sz="1200">
                <a:highlight>
                  <a:srgbClr val="FFFFFF"/>
                </a:highlight>
              </a:rPr>
              <a:t>Suppose that you are forced to flush pages in the DPT to disk upon making a checkpoint. Which of the following cases are now guaranteed? There is one correct answer. Explain your reasoning.</a:t>
            </a:r>
            <a:endParaRPr sz="1200">
              <a:highlight>
                <a:srgbClr val="FFFFFF"/>
              </a:highlight>
            </a:endParaRPr>
          </a:p>
          <a:p>
            <a:pPr indent="-304800" lvl="1" marL="914400" rtl="0" algn="l">
              <a:lnSpc>
                <a:spcPct val="100000"/>
              </a:lnSpc>
              <a:spcBef>
                <a:spcPts val="432"/>
              </a:spcBef>
              <a:spcAft>
                <a:spcPts val="0"/>
              </a:spcAft>
              <a:buSzPts val="1200"/>
              <a:buAutoNum type="alphaLcPeriod"/>
            </a:pPr>
            <a:r>
              <a:rPr lang="en" sz="1200">
                <a:highlight>
                  <a:srgbClr val="FFFFFF"/>
                </a:highlight>
              </a:rPr>
              <a:t>We can skip one of the three phases (analysis/redo/undo) completely</a:t>
            </a:r>
            <a:endParaRPr sz="1200">
              <a:highlight>
                <a:srgbClr val="FFFFFF"/>
              </a:highlight>
            </a:endParaRPr>
          </a:p>
          <a:p>
            <a:pPr indent="-304800" lvl="1" marL="914400" rtl="0" algn="l">
              <a:lnSpc>
                <a:spcPct val="100000"/>
              </a:lnSpc>
              <a:spcBef>
                <a:spcPts val="0"/>
              </a:spcBef>
              <a:spcAft>
                <a:spcPts val="0"/>
              </a:spcAft>
              <a:buSzPts val="1200"/>
              <a:buAutoNum type="alphaLcPeriod"/>
            </a:pPr>
            <a:r>
              <a:rPr lang="en" sz="1200">
                <a:highlight>
                  <a:srgbClr val="FFFFFF"/>
                </a:highlight>
              </a:rPr>
              <a:t>We must start analysis from the beginning of the log</a:t>
            </a:r>
            <a:endParaRPr sz="1200">
              <a:highlight>
                <a:srgbClr val="FFFFFF"/>
              </a:highlight>
            </a:endParaRPr>
          </a:p>
          <a:p>
            <a:pPr indent="-304800" lvl="1" marL="914400" rtl="0" algn="l">
              <a:lnSpc>
                <a:spcPct val="100000"/>
              </a:lnSpc>
              <a:spcBef>
                <a:spcPts val="0"/>
              </a:spcBef>
              <a:spcAft>
                <a:spcPts val="0"/>
              </a:spcAft>
              <a:buSzPts val="1200"/>
              <a:buAutoNum type="alphaLcPeriod"/>
            </a:pPr>
            <a:r>
              <a:rPr lang="en" sz="1200">
                <a:highlight>
                  <a:srgbClr val="FFFFFF"/>
                </a:highlight>
              </a:rPr>
              <a:t>Redo will start at the checkpoint.</a:t>
            </a:r>
            <a:endParaRPr sz="1200">
              <a:highlight>
                <a:srgbClr val="FFFFFF"/>
              </a:highlight>
            </a:endParaRPr>
          </a:p>
          <a:p>
            <a:pPr indent="-304800" lvl="1" marL="914400" rtl="0" algn="l">
              <a:lnSpc>
                <a:spcPct val="100000"/>
              </a:lnSpc>
              <a:spcBef>
                <a:spcPts val="0"/>
              </a:spcBef>
              <a:spcAft>
                <a:spcPts val="0"/>
              </a:spcAft>
              <a:buSzPts val="1200"/>
              <a:buAutoNum type="alphaLcPeriod"/>
            </a:pPr>
            <a:r>
              <a:rPr lang="en" sz="1200">
                <a:highlight>
                  <a:srgbClr val="FFFFFF"/>
                </a:highlight>
              </a:rPr>
              <a:t>Redo must start from the beginning of the log</a:t>
            </a:r>
            <a:endParaRPr sz="1200">
              <a:highlight>
                <a:srgbClr val="FFFFFF"/>
              </a:highlight>
            </a:endParaRPr>
          </a:p>
          <a:p>
            <a:pPr indent="-304800" lvl="1" marL="914400" rtl="0" algn="l">
              <a:lnSpc>
                <a:spcPct val="100000"/>
              </a:lnSpc>
              <a:spcBef>
                <a:spcPts val="0"/>
              </a:spcBef>
              <a:spcAft>
                <a:spcPts val="0"/>
              </a:spcAft>
              <a:buSzPts val="1200"/>
              <a:buAutoNum type="alphaLcPeriod"/>
            </a:pPr>
            <a:r>
              <a:rPr lang="en" sz="1200">
                <a:highlight>
                  <a:srgbClr val="FFFFFF"/>
                </a:highlight>
              </a:rPr>
              <a:t>Undo can start at the checkpoint</a:t>
            </a:r>
            <a:endParaRPr sz="1200">
              <a:highlight>
                <a:srgbClr val="FFFFFF"/>
              </a:highlight>
            </a:endParaRPr>
          </a:p>
          <a:p>
            <a:pPr indent="-304800" lvl="1" marL="914400" rtl="0" algn="l">
              <a:lnSpc>
                <a:spcPct val="100000"/>
              </a:lnSpc>
              <a:spcBef>
                <a:spcPts val="0"/>
              </a:spcBef>
              <a:spcAft>
                <a:spcPts val="0"/>
              </a:spcAft>
              <a:buSzPts val="1200"/>
              <a:buAutoNum type="alphaLcPeriod"/>
            </a:pPr>
            <a:r>
              <a:rPr lang="en" sz="1200">
                <a:highlight>
                  <a:srgbClr val="FFFFFF"/>
                </a:highlight>
              </a:rPr>
              <a:t>Undo must run until the beginning of the log</a:t>
            </a:r>
            <a:endParaRPr sz="1400"/>
          </a:p>
          <a:p>
            <a:pPr indent="0" lvl="0" marL="0" rtl="0" algn="l">
              <a:lnSpc>
                <a:spcPct val="115000"/>
              </a:lnSpc>
              <a:spcBef>
                <a:spcPts val="0"/>
              </a:spcBef>
              <a:spcAft>
                <a:spcPts val="1600"/>
              </a:spcAft>
              <a:buSzPts val="1300"/>
              <a:buNone/>
            </a:pPr>
            <a:r>
              <a:t/>
            </a:r>
            <a:endParaRPr/>
          </a:p>
        </p:txBody>
      </p:sp>
      <p:sp>
        <p:nvSpPr>
          <p:cNvPr id="345" name="Google Shape;345;p26"/>
          <p:cNvSpPr txBox="1"/>
          <p:nvPr>
            <p:ph idx="1" type="body"/>
          </p:nvPr>
        </p:nvSpPr>
        <p:spPr>
          <a:xfrm>
            <a:off x="558750" y="3416050"/>
            <a:ext cx="8030100" cy="16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b="1" lang="en">
                <a:solidFill>
                  <a:srgbClr val="BF0040"/>
                </a:solidFill>
                <a:highlight>
                  <a:srgbClr val="FFFFFF"/>
                </a:highlight>
              </a:rPr>
              <a:t>Answer: c.</a:t>
            </a:r>
            <a:r>
              <a:rPr lang="en">
                <a:solidFill>
                  <a:srgbClr val="BF0040"/>
                </a:solidFill>
                <a:highlight>
                  <a:srgbClr val="FFFFFF"/>
                </a:highlight>
              </a:rPr>
              <a:t> </a:t>
            </a:r>
            <a:endParaRPr>
              <a:solidFill>
                <a:srgbClr val="BF0040"/>
              </a:solidFill>
              <a:highlight>
                <a:srgbClr val="FFFFFF"/>
              </a:highlight>
            </a:endParaRPr>
          </a:p>
          <a:p>
            <a:pPr indent="0" lvl="0" marL="0" rtl="0" algn="l">
              <a:lnSpc>
                <a:spcPct val="100000"/>
              </a:lnSpc>
              <a:spcBef>
                <a:spcPts val="432"/>
              </a:spcBef>
              <a:spcAft>
                <a:spcPts val="0"/>
              </a:spcAft>
              <a:buSzPts val="1300"/>
              <a:buNone/>
            </a:pPr>
            <a:r>
              <a:rPr lang="en">
                <a:solidFill>
                  <a:srgbClr val="BF0040"/>
                </a:solidFill>
                <a:highlight>
                  <a:srgbClr val="FFFFFF"/>
                </a:highlight>
              </a:rPr>
              <a:t>In general, we redo everything from the earliest recLSN in the DPT to get back unflushed changes from before crash. Since we can guarantee that all changes up to a checkpoint have been flushed, all unflushed changes from before the crash happened after the checkpoint. Therefore, we can redo starting from the checkpoint.</a:t>
            </a:r>
            <a:endParaRPr b="1" sz="1600">
              <a:solidFill>
                <a:srgbClr val="BF0040"/>
              </a:solidFill>
              <a:highlight>
                <a:srgbClr val="FFFFFF"/>
              </a:highlight>
            </a:endParaRPr>
          </a:p>
        </p:txBody>
      </p:sp>
      <p:cxnSp>
        <p:nvCxnSpPr>
          <p:cNvPr id="346" name="Google Shape;346;p26"/>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347" name="Google Shape;347;p26"/>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353" name="Google Shape;353;p27"/>
          <p:cNvSpPr txBox="1"/>
          <p:nvPr>
            <p:ph idx="1" type="body"/>
          </p:nvPr>
        </p:nvSpPr>
        <p:spPr>
          <a:xfrm>
            <a:off x="729450" y="17462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lang="en">
                <a:highlight>
                  <a:srgbClr val="FFFFFF"/>
                </a:highlight>
              </a:rPr>
              <a:t>If the buffer pool is large enough that uncommitted data is never forced to disk, is UNDO still necessary? How about REDO? Explain your reasoning.</a:t>
            </a:r>
            <a:endParaRPr sz="1600"/>
          </a:p>
        </p:txBody>
      </p:sp>
      <p:sp>
        <p:nvSpPr>
          <p:cNvPr id="354" name="Google Shape;354;p27"/>
          <p:cNvSpPr txBox="1"/>
          <p:nvPr>
            <p:ph idx="1" type="body"/>
          </p:nvPr>
        </p:nvSpPr>
        <p:spPr>
          <a:xfrm>
            <a:off x="729450" y="2911400"/>
            <a:ext cx="8030100" cy="16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b="1" lang="en">
                <a:solidFill>
                  <a:srgbClr val="BF0040"/>
                </a:solidFill>
                <a:highlight>
                  <a:srgbClr val="FFFFFF"/>
                </a:highlight>
              </a:rPr>
              <a:t>Answer: UNDO isn’t necessary in terms of undoing operations on disk.</a:t>
            </a:r>
            <a:r>
              <a:rPr lang="en">
                <a:solidFill>
                  <a:srgbClr val="BF0040"/>
                </a:solidFill>
                <a:highlight>
                  <a:srgbClr val="FFFFFF"/>
                </a:highlight>
              </a:rPr>
              <a:t> </a:t>
            </a:r>
            <a:endParaRPr>
              <a:solidFill>
                <a:srgbClr val="BF0040"/>
              </a:solidFill>
              <a:highlight>
                <a:srgbClr val="FFFFFF"/>
              </a:highlight>
            </a:endParaRPr>
          </a:p>
          <a:p>
            <a:pPr indent="0" lvl="0" marL="0" rtl="0" algn="l">
              <a:lnSpc>
                <a:spcPct val="100000"/>
              </a:lnSpc>
              <a:spcBef>
                <a:spcPts val="432"/>
              </a:spcBef>
              <a:spcAft>
                <a:spcPts val="0"/>
              </a:spcAft>
              <a:buSzPts val="1300"/>
              <a:buNone/>
            </a:pPr>
            <a:r>
              <a:rPr lang="en">
                <a:solidFill>
                  <a:srgbClr val="BF0040"/>
                </a:solidFill>
                <a:highlight>
                  <a:srgbClr val="FFFFFF"/>
                </a:highlight>
              </a:rPr>
              <a:t>Having a buffer pool large enough to hold all uncommitted data means we don’t have to STEAL (allow an uncommitted transaction to overwrite the most recent committed value of an object on disk). Since all the updates will be sitting in the buffer pool at the time of crash, no changes will be made to disk, so no operations need to be undone. REDO is still necessary. REDO is needed to get back unflushed changes from before the crash. If everything is held in the buffer, this must be redone</a:t>
            </a:r>
            <a:endParaRPr sz="1600">
              <a:solidFill>
                <a:srgbClr val="BF0040"/>
              </a:solidFill>
              <a:highlight>
                <a:srgbClr val="FFFFFF"/>
              </a:highlight>
            </a:endParaRPr>
          </a:p>
        </p:txBody>
      </p:sp>
      <p:cxnSp>
        <p:nvCxnSpPr>
          <p:cNvPr id="355" name="Google Shape;355;p27"/>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356" name="Google Shape;356;p27"/>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362" name="Google Shape;362;p28"/>
          <p:cNvSpPr txBox="1"/>
          <p:nvPr>
            <p:ph idx="1" type="body"/>
          </p:nvPr>
        </p:nvSpPr>
        <p:spPr>
          <a:xfrm>
            <a:off x="729450" y="17462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lang="en">
                <a:highlight>
                  <a:srgbClr val="FFFFFF"/>
                </a:highlight>
              </a:rPr>
              <a:t>If updates are always forced to disk when a transaction commits, is UNDO still necessary? Will ARIES perform any REDOs? Explain your reasoning.</a:t>
            </a:r>
            <a:endParaRPr/>
          </a:p>
        </p:txBody>
      </p:sp>
      <p:sp>
        <p:nvSpPr>
          <p:cNvPr id="363" name="Google Shape;363;p28"/>
          <p:cNvSpPr txBox="1"/>
          <p:nvPr>
            <p:ph idx="1" type="body"/>
          </p:nvPr>
        </p:nvSpPr>
        <p:spPr>
          <a:xfrm>
            <a:off x="729450" y="2911400"/>
            <a:ext cx="8030100" cy="16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b="1" lang="en">
                <a:solidFill>
                  <a:srgbClr val="BF0040"/>
                </a:solidFill>
                <a:highlight>
                  <a:srgbClr val="FFFFFF"/>
                </a:highlight>
              </a:rPr>
              <a:t>Answer: Only UNDO is necessary.</a:t>
            </a:r>
            <a:endParaRPr b="1">
              <a:solidFill>
                <a:srgbClr val="BF0040"/>
              </a:solidFill>
              <a:highlight>
                <a:srgbClr val="FFFFFF"/>
              </a:highlight>
            </a:endParaRPr>
          </a:p>
          <a:p>
            <a:pPr indent="0" lvl="0" marL="0" rtl="0" algn="l">
              <a:lnSpc>
                <a:spcPct val="100000"/>
              </a:lnSpc>
              <a:spcBef>
                <a:spcPts val="432"/>
              </a:spcBef>
              <a:spcAft>
                <a:spcPts val="0"/>
              </a:spcAft>
              <a:buSzPts val="1300"/>
              <a:buNone/>
            </a:pPr>
            <a:r>
              <a:rPr lang="en">
                <a:solidFill>
                  <a:srgbClr val="BF0040"/>
                </a:solidFill>
                <a:highlight>
                  <a:srgbClr val="FFFFFF"/>
                </a:highlight>
              </a:rPr>
              <a:t>UNDO is necessary because we still have to finish aborting transactions that were in progress and weren’t committing. The updates that these transactions have gotten through so far must be rolled back. As for REDOs, ARIES might perform some redoes because there may be transactions still in progress at the time of a crash, but these will be undone in the UNDO phase.</a:t>
            </a:r>
            <a:endParaRPr b="1">
              <a:solidFill>
                <a:srgbClr val="BF0040"/>
              </a:solidFill>
              <a:highlight>
                <a:srgbClr val="FFFFFF"/>
              </a:highlight>
            </a:endParaRPr>
          </a:p>
        </p:txBody>
      </p:sp>
      <p:cxnSp>
        <p:nvCxnSpPr>
          <p:cNvPr id="364" name="Google Shape;364;p28"/>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365" name="Google Shape;365;p28"/>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Recovery Practice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600">
                <a:solidFill>
                  <a:srgbClr val="1A1A1A"/>
                </a:solidFill>
              </a:rPr>
              <a:t>Recovery Policies</a:t>
            </a:r>
            <a:endParaRPr sz="2000">
              <a:solidFill>
                <a:srgbClr val="1A1A1A"/>
              </a:solidFill>
            </a:endParaRPr>
          </a:p>
          <a:p>
            <a:pPr indent="0" lvl="0" marL="0" rtl="0" algn="l">
              <a:lnSpc>
                <a:spcPct val="100000"/>
              </a:lnSpc>
              <a:spcBef>
                <a:spcPts val="0"/>
              </a:spcBef>
              <a:spcAft>
                <a:spcPts val="0"/>
              </a:spcAft>
              <a:buSzPts val="2800"/>
              <a:buNone/>
            </a:pPr>
            <a:r>
              <a:t/>
            </a:r>
            <a:endParaRPr/>
          </a:p>
        </p:txBody>
      </p:sp>
      <p:sp>
        <p:nvSpPr>
          <p:cNvPr id="201" name="Google Shape;201;p3"/>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Steal/No Force</a:t>
            </a:r>
            <a:endParaRPr b="1" sz="1700"/>
          </a:p>
          <a:p>
            <a:pPr indent="-336550" lvl="1" marL="914400" rtl="0" algn="l">
              <a:lnSpc>
                <a:spcPct val="115000"/>
              </a:lnSpc>
              <a:spcBef>
                <a:spcPts val="0"/>
              </a:spcBef>
              <a:spcAft>
                <a:spcPts val="0"/>
              </a:spcAft>
              <a:buSzPts val="1700"/>
              <a:buFont typeface="Lato"/>
              <a:buChar char="○"/>
            </a:pPr>
            <a:r>
              <a:rPr b="1" lang="en" sz="1700"/>
              <a:t>Steal</a:t>
            </a:r>
            <a:r>
              <a:rPr lang="en" sz="1700"/>
              <a:t> - Uncommitted transactions can overwrite the most recent committed value of an object on disk </a:t>
            </a:r>
            <a:endParaRPr sz="1700"/>
          </a:p>
          <a:p>
            <a:pPr indent="-336550" lvl="2" marL="1371600" rtl="0" algn="l">
              <a:lnSpc>
                <a:spcPct val="115000"/>
              </a:lnSpc>
              <a:spcBef>
                <a:spcPts val="0"/>
              </a:spcBef>
              <a:spcAft>
                <a:spcPts val="0"/>
              </a:spcAft>
              <a:buSzPts val="1700"/>
              <a:buChar char="■"/>
            </a:pPr>
            <a:r>
              <a:rPr lang="en" sz="1700"/>
              <a:t>Necessitates UNDO for Atomicity (all or none of Xact’s operations persist)</a:t>
            </a:r>
            <a:endParaRPr sz="1700"/>
          </a:p>
          <a:p>
            <a:pPr indent="-336550" lvl="1" marL="914400" rtl="0" algn="l">
              <a:lnSpc>
                <a:spcPct val="115000"/>
              </a:lnSpc>
              <a:spcBef>
                <a:spcPts val="0"/>
              </a:spcBef>
              <a:spcAft>
                <a:spcPts val="0"/>
              </a:spcAft>
              <a:buSzPts val="1700"/>
              <a:buFont typeface="Lato"/>
              <a:buChar char="○"/>
            </a:pPr>
            <a:r>
              <a:rPr b="1" lang="en" sz="1700"/>
              <a:t>No Force - </a:t>
            </a:r>
            <a:r>
              <a:rPr i="1" lang="en" sz="1700"/>
              <a:t>Don’t have to </a:t>
            </a:r>
            <a:r>
              <a:rPr lang="en" sz="1700"/>
              <a:t>write all pages modified by a transaction from the buffer cache to disk before committing the transaction</a:t>
            </a:r>
            <a:endParaRPr sz="1700"/>
          </a:p>
          <a:p>
            <a:pPr indent="-336550" lvl="2" marL="1371600" rtl="0" algn="l">
              <a:lnSpc>
                <a:spcPct val="115000"/>
              </a:lnSpc>
              <a:spcBef>
                <a:spcPts val="0"/>
              </a:spcBef>
              <a:spcAft>
                <a:spcPts val="0"/>
              </a:spcAft>
              <a:buSzPts val="1700"/>
              <a:buChar char="■"/>
            </a:pPr>
            <a:r>
              <a:rPr lang="en" sz="1700"/>
              <a:t>Necessitates REDO for Durability (not losing results of committed Xacts)</a:t>
            </a:r>
            <a:endParaRPr sz="1700"/>
          </a:p>
          <a:p>
            <a:pPr indent="-336550" lvl="1" marL="914400" rtl="0" algn="l">
              <a:lnSpc>
                <a:spcPct val="115000"/>
              </a:lnSpc>
              <a:spcBef>
                <a:spcPts val="0"/>
              </a:spcBef>
              <a:spcAft>
                <a:spcPts val="0"/>
              </a:spcAft>
              <a:buSzPts val="1700"/>
              <a:buChar char="○"/>
            </a:pPr>
            <a:r>
              <a:rPr lang="en" sz="1700"/>
              <a:t>Harder to enforce atomicity and durability, but gives best performance</a:t>
            </a:r>
            <a:endParaRPr sz="1700"/>
          </a:p>
          <a:p>
            <a:pPr indent="-336550" lvl="0" marL="457200" rtl="0" algn="l">
              <a:lnSpc>
                <a:spcPct val="115000"/>
              </a:lnSpc>
              <a:spcBef>
                <a:spcPts val="0"/>
              </a:spcBef>
              <a:spcAft>
                <a:spcPts val="0"/>
              </a:spcAft>
              <a:buSzPts val="1700"/>
              <a:buChar char="●"/>
            </a:pPr>
            <a:r>
              <a:rPr b="1" lang="en" sz="1700"/>
              <a:t>No Steal</a:t>
            </a:r>
            <a:r>
              <a:rPr lang="en" sz="1700"/>
              <a:t> locks buffer pages from optimal use, but keeps uncommitted changes away from disk (easy atomicity)</a:t>
            </a:r>
            <a:endParaRPr sz="1700"/>
          </a:p>
          <a:p>
            <a:pPr indent="-336550" lvl="0" marL="457200" rtl="0" algn="l">
              <a:lnSpc>
                <a:spcPct val="115000"/>
              </a:lnSpc>
              <a:spcBef>
                <a:spcPts val="0"/>
              </a:spcBef>
              <a:spcAft>
                <a:spcPts val="0"/>
              </a:spcAft>
              <a:buSzPts val="1700"/>
              <a:buChar char="●"/>
            </a:pPr>
            <a:r>
              <a:rPr b="1" lang="en" sz="1700"/>
              <a:t>Force</a:t>
            </a:r>
            <a:r>
              <a:rPr lang="en" sz="1700"/>
              <a:t> necessitates extra writes on commit, but everything is guaranteed to be there (easy durability)</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376" name="Google Shape;376;p30"/>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lang="en">
                <a:highlight>
                  <a:srgbClr val="FFFFFF"/>
                </a:highlight>
              </a:rPr>
              <a:t>What is the latest LSN that this checkpoint is guaranteed to be up-to-date to?</a:t>
            </a:r>
            <a:endParaRPr sz="1600"/>
          </a:p>
        </p:txBody>
      </p:sp>
      <p:sp>
        <p:nvSpPr>
          <p:cNvPr id="377" name="Google Shape;377;p30"/>
          <p:cNvSpPr txBox="1"/>
          <p:nvPr>
            <p:ph idx="1" type="body"/>
          </p:nvPr>
        </p:nvSpPr>
        <p:spPr>
          <a:xfrm>
            <a:off x="729450" y="27800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b="1" lang="en">
                <a:solidFill>
                  <a:srgbClr val="BF0040"/>
                </a:solidFill>
                <a:highlight>
                  <a:srgbClr val="FFFFFF"/>
                </a:highlight>
              </a:rPr>
              <a:t>Answer: LSN 50 - the begin-checkpoint record.</a:t>
            </a:r>
            <a:endParaRPr>
              <a:solidFill>
                <a:srgbClr val="FF0000"/>
              </a:solidFill>
            </a:endParaRPr>
          </a:p>
        </p:txBody>
      </p:sp>
      <p:cxnSp>
        <p:nvCxnSpPr>
          <p:cNvPr id="378" name="Google Shape;378;p30"/>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379" name="Google Shape;379;p30"/>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380" name="Google Shape;380;p30"/>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381" name="Google Shape;381;p30"/>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382" name="Google Shape;382;p30"/>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388" name="Google Shape;388;p31"/>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lang="en">
                <a:highlight>
                  <a:srgbClr val="FFFFFF"/>
                </a:highlight>
              </a:rPr>
              <a:t>What do the transaction table and dirty page table look like at the end of analysis, and what log records do we write during analysis?</a:t>
            </a:r>
            <a:endParaRPr>
              <a:highlight>
                <a:srgbClr val="FFFFFF"/>
              </a:highlight>
            </a:endParaRPr>
          </a:p>
          <a:p>
            <a:pPr indent="0" lvl="0" marL="0" rtl="0" algn="l">
              <a:lnSpc>
                <a:spcPct val="100000"/>
              </a:lnSpc>
              <a:spcBef>
                <a:spcPts val="432"/>
              </a:spcBef>
              <a:spcAft>
                <a:spcPts val="0"/>
              </a:spcAft>
              <a:buSzPts val="1300"/>
              <a:buNone/>
            </a:pPr>
            <a:r>
              <a:t/>
            </a:r>
            <a:endParaRPr>
              <a:highlight>
                <a:srgbClr val="FFFFFF"/>
              </a:highlight>
            </a:endParaRPr>
          </a:p>
        </p:txBody>
      </p:sp>
      <p:cxnSp>
        <p:nvCxnSpPr>
          <p:cNvPr id="389" name="Google Shape;389;p31"/>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390" name="Google Shape;390;p31"/>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391" name="Google Shape;391;p31"/>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392" name="Google Shape;392;p31"/>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393" name="Google Shape;393;p31"/>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pic>
        <p:nvPicPr>
          <p:cNvPr id="394" name="Google Shape;394;p31"/>
          <p:cNvPicPr preferRelativeResize="0"/>
          <p:nvPr/>
        </p:nvPicPr>
        <p:blipFill rotWithShape="1">
          <a:blip r:embed="rId5">
            <a:alphaModFix/>
          </a:blip>
          <a:srcRect b="0" l="0" r="0" t="0"/>
          <a:stretch/>
        </p:blipFill>
        <p:spPr>
          <a:xfrm>
            <a:off x="799388" y="2970125"/>
            <a:ext cx="7548825" cy="115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400" name="Google Shape;400;p32"/>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a:highlight>
                  <a:srgbClr val="FFFFFF"/>
                </a:highlight>
              </a:rPr>
              <a:t>The next phase of ARIES is redo. What LSN do we start the redo from?</a:t>
            </a:r>
            <a:endParaRPr sz="1900"/>
          </a:p>
        </p:txBody>
      </p:sp>
      <p:sp>
        <p:nvSpPr>
          <p:cNvPr id="401" name="Google Shape;401;p32"/>
          <p:cNvSpPr txBox="1"/>
          <p:nvPr>
            <p:ph idx="1" type="body"/>
          </p:nvPr>
        </p:nvSpPr>
        <p:spPr>
          <a:xfrm>
            <a:off x="729450" y="27800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b="1" lang="en">
                <a:solidFill>
                  <a:srgbClr val="BF0040"/>
                </a:solidFill>
                <a:highlight>
                  <a:srgbClr val="FFFFFF"/>
                </a:highlight>
              </a:rPr>
              <a:t>Answer: LSN 10 - the oldest recLSN in the Dirty Page Table</a:t>
            </a:r>
            <a:endParaRPr>
              <a:solidFill>
                <a:srgbClr val="FF0000"/>
              </a:solidFill>
            </a:endParaRPr>
          </a:p>
        </p:txBody>
      </p:sp>
      <p:cxnSp>
        <p:nvCxnSpPr>
          <p:cNvPr id="402" name="Google Shape;402;p32"/>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03" name="Google Shape;403;p32"/>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04" name="Google Shape;404;p32"/>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05" name="Google Shape;405;p32"/>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06" name="Google Shape;406;p32"/>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412" name="Google Shape;412;p33"/>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a:highlight>
                  <a:srgbClr val="FFFFFF"/>
                </a:highlight>
              </a:rPr>
              <a:t>From that record, we will redo the effects of all the following records, except we will not redo certain records. What are the LSNs of the records we do NOT redo?</a:t>
            </a:r>
            <a:endParaRPr sz="2200"/>
          </a:p>
        </p:txBody>
      </p:sp>
      <p:sp>
        <p:nvSpPr>
          <p:cNvPr id="413" name="Google Shape;413;p33"/>
          <p:cNvSpPr txBox="1"/>
          <p:nvPr>
            <p:ph idx="1" type="body"/>
          </p:nvPr>
        </p:nvSpPr>
        <p:spPr>
          <a:xfrm>
            <a:off x="729450" y="27800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b="1" lang="en">
                <a:solidFill>
                  <a:srgbClr val="BF0040"/>
                </a:solidFill>
                <a:highlight>
                  <a:srgbClr val="FFFFFF"/>
                </a:highlight>
              </a:rPr>
              <a:t>Answer: </a:t>
            </a:r>
            <a:endParaRPr b="1">
              <a:solidFill>
                <a:srgbClr val="BF0040"/>
              </a:solidFill>
              <a:highlight>
                <a:srgbClr val="FFFFFF"/>
              </a:highlight>
            </a:endParaRPr>
          </a:p>
          <a:p>
            <a:pPr indent="-311150" lvl="0" marL="457200" rtl="0" algn="l">
              <a:lnSpc>
                <a:spcPct val="115000"/>
              </a:lnSpc>
              <a:spcBef>
                <a:spcPts val="432"/>
              </a:spcBef>
              <a:spcAft>
                <a:spcPts val="0"/>
              </a:spcAft>
              <a:buClr>
                <a:srgbClr val="BF0040"/>
              </a:buClr>
              <a:buSzPts val="1300"/>
              <a:buChar char="●"/>
            </a:pPr>
            <a:r>
              <a:rPr lang="en">
                <a:solidFill>
                  <a:srgbClr val="BF0040"/>
                </a:solidFill>
                <a:highlight>
                  <a:srgbClr val="FFFFFF"/>
                </a:highlight>
              </a:rPr>
              <a:t>LSN 20 is not redone; the recLSN of P2 is already higher than 20, so the effects of LSN 20 are already on disk.</a:t>
            </a:r>
            <a:endParaRPr>
              <a:solidFill>
                <a:srgbClr val="BF0040"/>
              </a:solidFill>
              <a:highlight>
                <a:srgbClr val="FFFFFF"/>
              </a:highlight>
            </a:endParaRPr>
          </a:p>
          <a:p>
            <a:pPr indent="-311150" lvl="0" marL="457200" rtl="0" algn="l">
              <a:lnSpc>
                <a:spcPct val="115000"/>
              </a:lnSpc>
              <a:spcBef>
                <a:spcPts val="0"/>
              </a:spcBef>
              <a:spcAft>
                <a:spcPts val="0"/>
              </a:spcAft>
              <a:buClr>
                <a:srgbClr val="BF0040"/>
              </a:buClr>
              <a:buSzPts val="1300"/>
              <a:buChar char="●"/>
            </a:pPr>
            <a:r>
              <a:rPr lang="en">
                <a:solidFill>
                  <a:srgbClr val="BF0040"/>
                </a:solidFill>
                <a:highlight>
                  <a:srgbClr val="FFFFFF"/>
                </a:highlight>
              </a:rPr>
              <a:t>LSN 40 is not redone; page P3 is not in the dirty page table, and thus also already on disk.</a:t>
            </a:r>
            <a:endParaRPr>
              <a:solidFill>
                <a:srgbClr val="BF0040"/>
              </a:solidFill>
              <a:highlight>
                <a:srgbClr val="FFFFFF"/>
              </a:highlight>
            </a:endParaRPr>
          </a:p>
          <a:p>
            <a:pPr indent="-311150" lvl="0" marL="457200" rtl="0" algn="l">
              <a:lnSpc>
                <a:spcPct val="115000"/>
              </a:lnSpc>
              <a:spcBef>
                <a:spcPts val="0"/>
              </a:spcBef>
              <a:spcAft>
                <a:spcPts val="0"/>
              </a:spcAft>
              <a:buClr>
                <a:srgbClr val="BF0040"/>
              </a:buClr>
              <a:buSzPts val="1300"/>
              <a:buChar char="●"/>
            </a:pPr>
            <a:r>
              <a:rPr lang="en">
                <a:solidFill>
                  <a:srgbClr val="BF0040"/>
                </a:solidFill>
                <a:highlight>
                  <a:srgbClr val="FFFFFF"/>
                </a:highlight>
              </a:rPr>
              <a:t>LSNs 50, 70, 80, 100, and 110 are not update operations, so we don’t do anything for them.</a:t>
            </a:r>
            <a:endParaRPr b="1" sz="1600">
              <a:solidFill>
                <a:srgbClr val="BF0040"/>
              </a:solidFill>
              <a:highlight>
                <a:srgbClr val="FFFFFF"/>
              </a:highlight>
            </a:endParaRPr>
          </a:p>
        </p:txBody>
      </p:sp>
      <p:cxnSp>
        <p:nvCxnSpPr>
          <p:cNvPr id="414" name="Google Shape;414;p33"/>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15" name="Google Shape;415;p33"/>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16" name="Google Shape;416;p33"/>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17" name="Google Shape;417;p33"/>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18" name="Google Shape;418;p33"/>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424" name="Google Shape;424;p34"/>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a:highlight>
                  <a:srgbClr val="FFFFFF"/>
                </a:highlight>
              </a:rPr>
              <a:t>The last phase of ARIES is undo. What do we do for this phase? Answer this question by writing out the log records that will be recorded for each step. Stop after you write your first CLR record (make sure your CLR record specifies the nextLSN!).</a:t>
            </a:r>
            <a:endParaRPr sz="2500"/>
          </a:p>
        </p:txBody>
      </p:sp>
      <p:cxnSp>
        <p:nvCxnSpPr>
          <p:cNvPr id="425" name="Google Shape;425;p34"/>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26" name="Google Shape;426;p34"/>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27" name="Google Shape;427;p34"/>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28" name="Google Shape;428;p34"/>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29" name="Google Shape;429;p34"/>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pic>
        <p:nvPicPr>
          <p:cNvPr id="430" name="Google Shape;430;p34"/>
          <p:cNvPicPr preferRelativeResize="0"/>
          <p:nvPr/>
        </p:nvPicPr>
        <p:blipFill rotWithShape="1">
          <a:blip r:embed="rId5">
            <a:alphaModFix/>
          </a:blip>
          <a:srcRect b="0" l="0" r="0" t="0"/>
          <a:stretch/>
        </p:blipFill>
        <p:spPr>
          <a:xfrm>
            <a:off x="1788100" y="3251550"/>
            <a:ext cx="5567800" cy="9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6</a:t>
            </a:r>
            <a:endParaRPr/>
          </a:p>
        </p:txBody>
      </p:sp>
      <p:sp>
        <p:nvSpPr>
          <p:cNvPr id="436" name="Google Shape;436;p35"/>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a:highlight>
                  <a:srgbClr val="FFFFFF"/>
                </a:highlight>
              </a:rPr>
              <a:t>You load up the checkpoint. What does the transaction table and dirty page table look like?</a:t>
            </a:r>
            <a:endParaRPr sz="2500"/>
          </a:p>
        </p:txBody>
      </p:sp>
      <p:sp>
        <p:nvSpPr>
          <p:cNvPr id="437" name="Google Shape;437;p35"/>
          <p:cNvSpPr txBox="1"/>
          <p:nvPr>
            <p:ph idx="1" type="body"/>
          </p:nvPr>
        </p:nvSpPr>
        <p:spPr>
          <a:xfrm>
            <a:off x="729450" y="27800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b="1" lang="en">
                <a:solidFill>
                  <a:srgbClr val="BF0040"/>
                </a:solidFill>
                <a:highlight>
                  <a:srgbClr val="FFFFFF"/>
                </a:highlight>
              </a:rPr>
              <a:t>Answer: Same as before, we never made another checkpoint!</a:t>
            </a:r>
            <a:endParaRPr b="1">
              <a:solidFill>
                <a:srgbClr val="BF0040"/>
              </a:solidFill>
              <a:highlight>
                <a:srgbClr val="FFFFFF"/>
              </a:highlight>
            </a:endParaRPr>
          </a:p>
          <a:p>
            <a:pPr indent="0" lvl="0" marL="0" rtl="0" algn="l">
              <a:lnSpc>
                <a:spcPct val="115000"/>
              </a:lnSpc>
              <a:spcBef>
                <a:spcPts val="432"/>
              </a:spcBef>
              <a:spcAft>
                <a:spcPts val="0"/>
              </a:spcAft>
              <a:buSzPts val="1300"/>
              <a:buNone/>
            </a:pPr>
            <a:r>
              <a:t/>
            </a:r>
            <a:endParaRPr b="1">
              <a:solidFill>
                <a:srgbClr val="BF0040"/>
              </a:solidFill>
              <a:highlight>
                <a:srgbClr val="FFFFFF"/>
              </a:highlight>
            </a:endParaRPr>
          </a:p>
        </p:txBody>
      </p:sp>
      <p:cxnSp>
        <p:nvCxnSpPr>
          <p:cNvPr id="438" name="Google Shape;438;p35"/>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39" name="Google Shape;439;p35"/>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40" name="Google Shape;440;p35"/>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41" name="Google Shape;441;p35"/>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42" name="Google Shape;442;p35"/>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7</a:t>
            </a:r>
            <a:endParaRPr/>
          </a:p>
        </p:txBody>
      </p:sp>
      <p:sp>
        <p:nvSpPr>
          <p:cNvPr id="448" name="Google Shape;448;p36"/>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a:highlight>
                  <a:srgbClr val="FFFFFF"/>
                </a:highlight>
              </a:rPr>
              <a:t>You run the analysis phase. What do the transaction table and dirty page look like at the end of analysis?</a:t>
            </a:r>
            <a:endParaRPr sz="2800"/>
          </a:p>
        </p:txBody>
      </p:sp>
      <p:cxnSp>
        <p:nvCxnSpPr>
          <p:cNvPr id="449" name="Google Shape;449;p36"/>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50" name="Google Shape;450;p36"/>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51" name="Google Shape;451;p36"/>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52" name="Google Shape;452;p36"/>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53" name="Google Shape;453;p36"/>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pic>
        <p:nvPicPr>
          <p:cNvPr id="454" name="Google Shape;454;p36"/>
          <p:cNvPicPr preferRelativeResize="0"/>
          <p:nvPr/>
        </p:nvPicPr>
        <p:blipFill rotWithShape="1">
          <a:blip r:embed="rId5">
            <a:alphaModFix/>
          </a:blip>
          <a:srcRect b="0" l="0" r="0" t="0"/>
          <a:stretch/>
        </p:blipFill>
        <p:spPr>
          <a:xfrm>
            <a:off x="1572600" y="2785725"/>
            <a:ext cx="5998800" cy="14067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8</a:t>
            </a:r>
            <a:endParaRPr/>
          </a:p>
        </p:txBody>
      </p:sp>
      <p:sp>
        <p:nvSpPr>
          <p:cNvPr id="460" name="Google Shape;460;p37"/>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lang="en">
                <a:highlight>
                  <a:srgbClr val="FFFFFF"/>
                </a:highlight>
              </a:rPr>
              <a:t>You run the redo phase. In order, what are the LSNs that we redo?</a:t>
            </a:r>
            <a:endParaRPr sz="3100"/>
          </a:p>
        </p:txBody>
      </p:sp>
      <p:sp>
        <p:nvSpPr>
          <p:cNvPr id="461" name="Google Shape;461;p37"/>
          <p:cNvSpPr txBox="1"/>
          <p:nvPr>
            <p:ph idx="1" type="body"/>
          </p:nvPr>
        </p:nvSpPr>
        <p:spPr>
          <a:xfrm>
            <a:off x="729450" y="2780000"/>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32"/>
              </a:spcBef>
              <a:spcAft>
                <a:spcPts val="0"/>
              </a:spcAft>
              <a:buSzPts val="1300"/>
              <a:buNone/>
            </a:pPr>
            <a:r>
              <a:rPr b="1" lang="en">
                <a:solidFill>
                  <a:srgbClr val="BF0040"/>
                </a:solidFill>
                <a:highlight>
                  <a:srgbClr val="FFFFFF"/>
                </a:highlight>
              </a:rPr>
              <a:t>Answer: 10, 30, 60, 90, 120. </a:t>
            </a:r>
            <a:endParaRPr b="1">
              <a:solidFill>
                <a:srgbClr val="BF0040"/>
              </a:solidFill>
              <a:highlight>
                <a:srgbClr val="FFFFFF"/>
              </a:highlight>
            </a:endParaRPr>
          </a:p>
          <a:p>
            <a:pPr indent="0" lvl="0" marL="0" rtl="0" algn="l">
              <a:lnSpc>
                <a:spcPct val="115000"/>
              </a:lnSpc>
              <a:spcBef>
                <a:spcPts val="432"/>
              </a:spcBef>
              <a:spcAft>
                <a:spcPts val="0"/>
              </a:spcAft>
              <a:buSzPts val="1300"/>
              <a:buNone/>
            </a:pPr>
            <a:r>
              <a:rPr lang="en">
                <a:solidFill>
                  <a:srgbClr val="BF0040"/>
                </a:solidFill>
                <a:highlight>
                  <a:srgbClr val="FFFFFF"/>
                </a:highlight>
              </a:rPr>
              <a:t>Importantly, note that we redid T1 even though it committed, and that we ARE redoing CLRs.</a:t>
            </a:r>
            <a:endParaRPr b="1" sz="1600">
              <a:solidFill>
                <a:srgbClr val="BF0040"/>
              </a:solidFill>
              <a:highlight>
                <a:srgbClr val="FFFFFF"/>
              </a:highlight>
            </a:endParaRPr>
          </a:p>
        </p:txBody>
      </p:sp>
      <p:cxnSp>
        <p:nvCxnSpPr>
          <p:cNvPr id="462" name="Google Shape;462;p37"/>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63" name="Google Shape;463;p37"/>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64" name="Google Shape;464;p37"/>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65" name="Google Shape;465;p37"/>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66" name="Google Shape;466;p37"/>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9</a:t>
            </a:r>
            <a:endParaRPr/>
          </a:p>
        </p:txBody>
      </p:sp>
      <p:sp>
        <p:nvSpPr>
          <p:cNvPr id="472" name="Google Shape;472;p38"/>
          <p:cNvSpPr txBox="1"/>
          <p:nvPr>
            <p:ph idx="1" type="body"/>
          </p:nvPr>
        </p:nvSpPr>
        <p:spPr>
          <a:xfrm>
            <a:off x="729450" y="2078875"/>
            <a:ext cx="7688700" cy="14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32"/>
              </a:spcBef>
              <a:spcAft>
                <a:spcPts val="0"/>
              </a:spcAft>
              <a:buSzPts val="1300"/>
              <a:buNone/>
            </a:pPr>
            <a:r>
              <a:rPr lang="en">
                <a:highlight>
                  <a:srgbClr val="FFFFFF"/>
                </a:highlight>
              </a:rPr>
              <a:t>Now we run the undo phase. What do we do? (Answer again with the log records that you have to add.)</a:t>
            </a:r>
            <a:endParaRPr sz="3400"/>
          </a:p>
        </p:txBody>
      </p:sp>
      <p:cxnSp>
        <p:nvCxnSpPr>
          <p:cNvPr id="473" name="Google Shape;473;p38"/>
          <p:cNvCxnSpPr/>
          <p:nvPr/>
        </p:nvCxnSpPr>
        <p:spPr>
          <a:xfrm>
            <a:off x="6895142" y="1740150"/>
            <a:ext cx="134700" cy="0"/>
          </a:xfrm>
          <a:prstGeom prst="straightConnector1">
            <a:avLst/>
          </a:prstGeom>
          <a:noFill/>
          <a:ln cap="flat" cmpd="sng" w="9525">
            <a:solidFill>
              <a:schemeClr val="dk2"/>
            </a:solidFill>
            <a:prstDash val="solid"/>
            <a:round/>
            <a:headEnd len="sm" w="sm" type="none"/>
            <a:tailEnd len="sm" w="sm" type="none"/>
          </a:ln>
        </p:spPr>
      </p:cxnSp>
      <p:cxnSp>
        <p:nvCxnSpPr>
          <p:cNvPr id="474" name="Google Shape;474;p38"/>
          <p:cNvCxnSpPr/>
          <p:nvPr/>
        </p:nvCxnSpPr>
        <p:spPr>
          <a:xfrm>
            <a:off x="7504742" y="1740150"/>
            <a:ext cx="134700" cy="0"/>
          </a:xfrm>
          <a:prstGeom prst="straightConnector1">
            <a:avLst/>
          </a:prstGeom>
          <a:noFill/>
          <a:ln cap="flat" cmpd="sng" w="19050">
            <a:solidFill>
              <a:schemeClr val="dk2"/>
            </a:solidFill>
            <a:prstDash val="solid"/>
            <a:round/>
            <a:headEnd len="sm" w="sm" type="none"/>
            <a:tailEnd len="sm" w="sm" type="none"/>
          </a:ln>
        </p:spPr>
      </p:cxnSp>
      <p:cxnSp>
        <p:nvCxnSpPr>
          <p:cNvPr id="475" name="Google Shape;475;p38"/>
          <p:cNvCxnSpPr/>
          <p:nvPr/>
        </p:nvCxnSpPr>
        <p:spPr>
          <a:xfrm flipH="1" rot="10800000">
            <a:off x="8104654" y="1745310"/>
            <a:ext cx="178800" cy="900"/>
          </a:xfrm>
          <a:prstGeom prst="straightConnector1">
            <a:avLst/>
          </a:prstGeom>
          <a:noFill/>
          <a:ln cap="flat" cmpd="sng" w="19050">
            <a:solidFill>
              <a:schemeClr val="dk2"/>
            </a:solidFill>
            <a:prstDash val="solid"/>
            <a:round/>
            <a:headEnd len="sm" w="sm" type="none"/>
            <a:tailEnd len="sm" w="sm" type="none"/>
          </a:ln>
        </p:spPr>
      </p:cxnSp>
      <p:pic>
        <p:nvPicPr>
          <p:cNvPr id="476" name="Google Shape;476;p38"/>
          <p:cNvPicPr preferRelativeResize="0"/>
          <p:nvPr/>
        </p:nvPicPr>
        <p:blipFill rotWithShape="1">
          <a:blip r:embed="rId3">
            <a:alphaModFix/>
          </a:blip>
          <a:srcRect b="0" l="0" r="0" t="0"/>
          <a:stretch/>
        </p:blipFill>
        <p:spPr>
          <a:xfrm>
            <a:off x="3015275" y="250075"/>
            <a:ext cx="2781300" cy="1828800"/>
          </a:xfrm>
          <a:prstGeom prst="rect">
            <a:avLst/>
          </a:prstGeom>
          <a:noFill/>
          <a:ln>
            <a:noFill/>
          </a:ln>
        </p:spPr>
      </p:pic>
      <p:pic>
        <p:nvPicPr>
          <p:cNvPr id="477" name="Google Shape;477;p38"/>
          <p:cNvPicPr preferRelativeResize="0"/>
          <p:nvPr/>
        </p:nvPicPr>
        <p:blipFill rotWithShape="1">
          <a:blip r:embed="rId4">
            <a:alphaModFix/>
          </a:blip>
          <a:srcRect b="0" l="0" r="0" t="0"/>
          <a:stretch/>
        </p:blipFill>
        <p:spPr>
          <a:xfrm>
            <a:off x="6015600" y="1449750"/>
            <a:ext cx="3112989" cy="592000"/>
          </a:xfrm>
          <a:prstGeom prst="rect">
            <a:avLst/>
          </a:prstGeom>
          <a:noFill/>
          <a:ln>
            <a:noFill/>
          </a:ln>
        </p:spPr>
      </p:pic>
      <p:pic>
        <p:nvPicPr>
          <p:cNvPr id="478" name="Google Shape;478;p38"/>
          <p:cNvPicPr preferRelativeResize="0"/>
          <p:nvPr/>
        </p:nvPicPr>
        <p:blipFill rotWithShape="1">
          <a:blip r:embed="rId5">
            <a:alphaModFix/>
          </a:blip>
          <a:srcRect b="0" l="0" r="0" t="0"/>
          <a:stretch/>
        </p:blipFill>
        <p:spPr>
          <a:xfrm>
            <a:off x="1764888" y="2853650"/>
            <a:ext cx="5614225" cy="133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5e9346f41e_0_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Attendance Link</a:t>
            </a:r>
            <a:endParaRPr/>
          </a:p>
        </p:txBody>
      </p:sp>
      <p:sp>
        <p:nvSpPr>
          <p:cNvPr id="484" name="Google Shape;484;g25e9346f41e_0_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16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1900"/>
          </a:p>
        </p:txBody>
      </p:sp>
      <p:pic>
        <p:nvPicPr>
          <p:cNvPr id="485" name="Google Shape;485;g25e9346f41e_0_0"/>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Write-Ahead Logging</a:t>
            </a:r>
            <a:endParaRPr sz="2600"/>
          </a:p>
          <a:p>
            <a:pPr indent="0" lvl="0" marL="0" rtl="0" algn="l">
              <a:lnSpc>
                <a:spcPct val="100000"/>
              </a:lnSpc>
              <a:spcBef>
                <a:spcPts val="0"/>
              </a:spcBef>
              <a:spcAft>
                <a:spcPts val="0"/>
              </a:spcAft>
              <a:buSzPts val="2800"/>
              <a:buNone/>
            </a:pPr>
            <a:r>
              <a:t/>
            </a:r>
            <a:endParaRPr sz="2600">
              <a:solidFill>
                <a:srgbClr val="1A1A1A"/>
              </a:solidFill>
            </a:endParaRPr>
          </a:p>
          <a:p>
            <a:pPr indent="0" lvl="0" marL="0" rtl="0" algn="l">
              <a:lnSpc>
                <a:spcPct val="100000"/>
              </a:lnSpc>
              <a:spcBef>
                <a:spcPts val="0"/>
              </a:spcBef>
              <a:spcAft>
                <a:spcPts val="0"/>
              </a:spcAft>
              <a:buSzPts val="2800"/>
              <a:buNone/>
            </a:pPr>
            <a:r>
              <a:t/>
            </a:r>
            <a:endParaRPr/>
          </a:p>
        </p:txBody>
      </p:sp>
      <p:sp>
        <p:nvSpPr>
          <p:cNvPr id="207" name="Google Shape;207;p4"/>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dk2"/>
              </a:buClr>
              <a:buSzPts val="2000"/>
              <a:buFont typeface="Proxima Nova"/>
              <a:buAutoNum type="arabicPeriod"/>
            </a:pPr>
            <a:r>
              <a:rPr b="1" lang="en" sz="2000"/>
              <a:t>Log records must be on disk before the data page gets written to disk.</a:t>
            </a:r>
            <a:endParaRPr b="1" sz="2000"/>
          </a:p>
          <a:p>
            <a:pPr indent="-355600" lvl="1" marL="914400" rtl="0" algn="l">
              <a:lnSpc>
                <a:spcPct val="115000"/>
              </a:lnSpc>
              <a:spcBef>
                <a:spcPts val="0"/>
              </a:spcBef>
              <a:spcAft>
                <a:spcPts val="0"/>
              </a:spcAft>
              <a:buClr>
                <a:schemeClr val="dk2"/>
              </a:buClr>
              <a:buSzPts val="2000"/>
              <a:buFont typeface="Proxima Nova"/>
              <a:buChar char="○"/>
            </a:pPr>
            <a:r>
              <a:rPr lang="en" sz="2000"/>
              <a:t>How we achieve atomicity</a:t>
            </a:r>
            <a:endParaRPr sz="2000"/>
          </a:p>
          <a:p>
            <a:pPr indent="-355600" lvl="1" marL="914400" rtl="0" algn="l">
              <a:lnSpc>
                <a:spcPct val="115000"/>
              </a:lnSpc>
              <a:spcBef>
                <a:spcPts val="0"/>
              </a:spcBef>
              <a:spcAft>
                <a:spcPts val="0"/>
              </a:spcAft>
              <a:buClr>
                <a:schemeClr val="dk2"/>
              </a:buClr>
              <a:buSzPts val="2000"/>
              <a:buFont typeface="Proxima Nova"/>
              <a:buChar char="○"/>
            </a:pPr>
            <a:r>
              <a:rPr lang="en" sz="2000"/>
              <a:t>Can’t undo an operation if data page written before log - don’t know operation happened</a:t>
            </a:r>
            <a:endParaRPr sz="2000"/>
          </a:p>
          <a:p>
            <a:pPr indent="-355600" lvl="0" marL="457200" rtl="0" algn="l">
              <a:lnSpc>
                <a:spcPct val="115000"/>
              </a:lnSpc>
              <a:spcBef>
                <a:spcPts val="0"/>
              </a:spcBef>
              <a:spcAft>
                <a:spcPts val="0"/>
              </a:spcAft>
              <a:buClr>
                <a:schemeClr val="dk2"/>
              </a:buClr>
              <a:buSzPts val="2000"/>
              <a:buFont typeface="Proxima Nova"/>
              <a:buAutoNum type="arabicPeriod"/>
            </a:pPr>
            <a:r>
              <a:rPr b="1" lang="en" sz="2000"/>
              <a:t>All log records must be written to disk when a transaction commits.</a:t>
            </a:r>
            <a:endParaRPr b="1" sz="2000"/>
          </a:p>
          <a:p>
            <a:pPr indent="-355600" lvl="1" marL="914400" rtl="0" algn="l">
              <a:lnSpc>
                <a:spcPct val="115000"/>
              </a:lnSpc>
              <a:spcBef>
                <a:spcPts val="0"/>
              </a:spcBef>
              <a:spcAft>
                <a:spcPts val="0"/>
              </a:spcAft>
              <a:buClr>
                <a:schemeClr val="dk2"/>
              </a:buClr>
              <a:buSzPts val="2000"/>
              <a:buFont typeface="Proxima Nova"/>
              <a:buChar char="○"/>
            </a:pPr>
            <a:r>
              <a:rPr lang="en" sz="2000"/>
              <a:t>How we achieve durability</a:t>
            </a:r>
            <a:endParaRPr sz="2000"/>
          </a:p>
          <a:p>
            <a:pPr indent="-355600" lvl="1" marL="914400" rtl="0" algn="l">
              <a:lnSpc>
                <a:spcPct val="115000"/>
              </a:lnSpc>
              <a:spcBef>
                <a:spcPts val="0"/>
              </a:spcBef>
              <a:spcAft>
                <a:spcPts val="0"/>
              </a:spcAft>
              <a:buClr>
                <a:schemeClr val="dk2"/>
              </a:buClr>
              <a:buSzPts val="2000"/>
              <a:buFont typeface="Proxima Nova"/>
              <a:buChar char="○"/>
            </a:pPr>
            <a:r>
              <a:rPr lang="en" sz="2000"/>
              <a:t>We know what operations to redo in case of crash</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idx="1" type="body"/>
          </p:nvPr>
        </p:nvSpPr>
        <p:spPr>
          <a:xfrm>
            <a:off x="311700" y="1098300"/>
            <a:ext cx="8832300" cy="3990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Char char="●"/>
            </a:pPr>
            <a:r>
              <a:rPr lang="en" sz="2000"/>
              <a:t>Write log records to ensure </a:t>
            </a:r>
            <a:r>
              <a:rPr b="1" lang="en" sz="2000"/>
              <a:t>atomicity</a:t>
            </a:r>
            <a:r>
              <a:rPr lang="en" sz="2000"/>
              <a:t> after a system crash:</a:t>
            </a:r>
            <a:endParaRPr sz="2000"/>
          </a:p>
          <a:p>
            <a:pPr indent="-374650" lvl="1" marL="914400" marR="0" rtl="0" algn="l">
              <a:lnSpc>
                <a:spcPct val="100000"/>
              </a:lnSpc>
              <a:spcBef>
                <a:spcPts val="0"/>
              </a:spcBef>
              <a:spcAft>
                <a:spcPts val="0"/>
              </a:spcAft>
              <a:buSzPts val="2300"/>
              <a:buChar char="○"/>
            </a:pPr>
            <a:r>
              <a:rPr b="1" lang="en" sz="2000"/>
              <a:t>&lt;START T&gt;</a:t>
            </a:r>
            <a:r>
              <a:rPr lang="en" sz="2000"/>
              <a:t>: transaction T has begun</a:t>
            </a:r>
            <a:endParaRPr sz="2000"/>
          </a:p>
          <a:p>
            <a:pPr indent="-374650" lvl="1" marL="914400" marR="0" rtl="0" algn="l">
              <a:lnSpc>
                <a:spcPct val="100000"/>
              </a:lnSpc>
              <a:spcBef>
                <a:spcPts val="0"/>
              </a:spcBef>
              <a:spcAft>
                <a:spcPts val="0"/>
              </a:spcAft>
              <a:buSzPts val="2300"/>
              <a:buChar char="○"/>
            </a:pPr>
            <a:r>
              <a:rPr b="1" lang="en" sz="2000"/>
              <a:t>&lt;COMMIT T&gt;</a:t>
            </a:r>
            <a:r>
              <a:rPr lang="en" sz="2000"/>
              <a:t>: T has committed</a:t>
            </a:r>
            <a:endParaRPr sz="2000"/>
          </a:p>
          <a:p>
            <a:pPr indent="-374650" lvl="1" marL="914400" marR="0" rtl="0" algn="l">
              <a:lnSpc>
                <a:spcPct val="100000"/>
              </a:lnSpc>
              <a:spcBef>
                <a:spcPts val="0"/>
              </a:spcBef>
              <a:spcAft>
                <a:spcPts val="0"/>
              </a:spcAft>
              <a:buSzPts val="2300"/>
              <a:buChar char="○"/>
            </a:pPr>
            <a:r>
              <a:rPr b="1" lang="en" sz="2000"/>
              <a:t>&lt;ABORT T&gt;</a:t>
            </a:r>
            <a:r>
              <a:rPr lang="en" sz="2000"/>
              <a:t>: T has aborted</a:t>
            </a:r>
            <a:endParaRPr sz="2000"/>
          </a:p>
          <a:p>
            <a:pPr indent="-374650" lvl="1" marL="914400" marR="0" rtl="0" algn="l">
              <a:lnSpc>
                <a:spcPct val="100000"/>
              </a:lnSpc>
              <a:spcBef>
                <a:spcPts val="0"/>
              </a:spcBef>
              <a:spcAft>
                <a:spcPts val="0"/>
              </a:spcAft>
              <a:buSzPts val="2300"/>
              <a:buChar char="○"/>
            </a:pPr>
            <a:r>
              <a:rPr b="1" lang="en" sz="2000"/>
              <a:t>&lt;T,X,v&gt;</a:t>
            </a:r>
            <a:r>
              <a:rPr lang="en" sz="2000"/>
              <a:t>: T has updated element X, and its </a:t>
            </a:r>
            <a:r>
              <a:rPr b="1" lang="en" sz="2000"/>
              <a:t>old</a:t>
            </a:r>
            <a:r>
              <a:rPr lang="en" sz="2000"/>
              <a:t> value was v</a:t>
            </a:r>
            <a:endParaRPr sz="2000"/>
          </a:p>
          <a:p>
            <a:pPr indent="-342900" lvl="0" marL="457200" marR="0" rtl="0" algn="l">
              <a:lnSpc>
                <a:spcPct val="100000"/>
              </a:lnSpc>
              <a:spcBef>
                <a:spcPts val="1000"/>
              </a:spcBef>
              <a:spcAft>
                <a:spcPts val="0"/>
              </a:spcAft>
              <a:buSzPts val="1800"/>
              <a:buChar char="●"/>
            </a:pPr>
            <a:r>
              <a:rPr lang="en"/>
              <a:t>If T commits, then </a:t>
            </a:r>
            <a:r>
              <a:rPr b="1" lang="en"/>
              <a:t>FLUSH(X)</a:t>
            </a:r>
            <a:r>
              <a:rPr lang="en"/>
              <a:t> must be written to disk before </a:t>
            </a:r>
            <a:r>
              <a:rPr b="1" lang="en"/>
              <a:t>&lt;COMMIT T&gt;</a:t>
            </a:r>
            <a:endParaRPr b="1"/>
          </a:p>
          <a:p>
            <a:pPr indent="-342900" lvl="1" marL="914400" marR="0" rtl="0" algn="l">
              <a:lnSpc>
                <a:spcPct val="100000"/>
              </a:lnSpc>
              <a:spcBef>
                <a:spcPts val="0"/>
              </a:spcBef>
              <a:spcAft>
                <a:spcPts val="0"/>
              </a:spcAft>
              <a:buSzPts val="1800"/>
              <a:buChar char="○"/>
            </a:pPr>
            <a:r>
              <a:rPr b="1" lang="en" sz="1800"/>
              <a:t>Force</a:t>
            </a:r>
            <a:r>
              <a:rPr lang="en" sz="1800"/>
              <a:t> – we can UNDO any modifications if a Xact crashes before COMMIT</a:t>
            </a:r>
            <a:endParaRPr sz="1800"/>
          </a:p>
          <a:p>
            <a:pPr indent="-342900" lvl="0" marL="457200" marR="0" rtl="0" algn="l">
              <a:lnSpc>
                <a:spcPct val="100000"/>
              </a:lnSpc>
              <a:spcBef>
                <a:spcPts val="1000"/>
              </a:spcBef>
              <a:spcAft>
                <a:spcPts val="0"/>
              </a:spcAft>
              <a:buSzPts val="1800"/>
              <a:buChar char="●"/>
            </a:pPr>
            <a:r>
              <a:rPr lang="en"/>
              <a:t>If T modifies X, then </a:t>
            </a:r>
            <a:r>
              <a:rPr b="1" lang="en"/>
              <a:t>&lt;T,X,v&gt;</a:t>
            </a:r>
            <a:r>
              <a:rPr lang="en"/>
              <a:t> log entry must be written to disk before </a:t>
            </a:r>
            <a:r>
              <a:rPr b="1" lang="en"/>
              <a:t>FLUSH(X)</a:t>
            </a:r>
            <a:endParaRPr b="1"/>
          </a:p>
          <a:p>
            <a:pPr indent="-374650" lvl="1" marL="914400" marR="0" rtl="0" algn="l">
              <a:lnSpc>
                <a:spcPct val="100000"/>
              </a:lnSpc>
              <a:spcBef>
                <a:spcPts val="0"/>
              </a:spcBef>
              <a:spcAft>
                <a:spcPts val="0"/>
              </a:spcAft>
              <a:buSzPts val="2300"/>
              <a:buChar char="○"/>
            </a:pPr>
            <a:r>
              <a:rPr b="1" lang="en" sz="1800"/>
              <a:t>Steal</a:t>
            </a:r>
            <a:r>
              <a:rPr lang="en" sz="1800"/>
              <a:t> – we can UNDO any modifications if a Xact crashes before FLUSH</a:t>
            </a:r>
            <a:endParaRPr sz="1800"/>
          </a:p>
        </p:txBody>
      </p:sp>
      <p:sp>
        <p:nvSpPr>
          <p:cNvPr id="213" name="Google Shape;213;p5"/>
          <p:cNvSpPr txBox="1"/>
          <p:nvPr>
            <p:ph type="title"/>
          </p:nvPr>
        </p:nvSpPr>
        <p:spPr>
          <a:xfrm>
            <a:off x="311700" y="525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Undo Logging</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
              <a:t>‹#›</a:t>
            </a:fld>
            <a:endParaRPr/>
          </a:p>
        </p:txBody>
      </p:sp>
      <p:sp>
        <p:nvSpPr>
          <p:cNvPr id="219" name="Google Shape;219;p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Helvetica Neue"/>
              <a:buNone/>
            </a:pPr>
            <a:r>
              <a:rPr lang="en"/>
              <a:t>Recovery with Undo Log</a:t>
            </a:r>
            <a:endParaRPr/>
          </a:p>
        </p:txBody>
      </p:sp>
      <p:sp>
        <p:nvSpPr>
          <p:cNvPr id="220" name="Google Shape;220;p6"/>
          <p:cNvSpPr txBox="1"/>
          <p:nvPr>
            <p:ph idx="1" type="body"/>
          </p:nvPr>
        </p:nvSpPr>
        <p:spPr>
          <a:xfrm>
            <a:off x="457200" y="930451"/>
            <a:ext cx="8229600" cy="3394500"/>
          </a:xfrm>
          <a:prstGeom prst="rect">
            <a:avLst/>
          </a:prstGeom>
          <a:noFill/>
          <a:ln>
            <a:noFill/>
          </a:ln>
        </p:spPr>
        <p:txBody>
          <a:bodyPr anchorCtr="0" anchor="t" bIns="45700" lIns="91425" spcFirstLastPara="1" rIns="91425" wrap="square" tIns="45700">
            <a:noAutofit/>
          </a:bodyPr>
          <a:lstStyle/>
          <a:p>
            <a:pPr indent="-355600" lvl="0" marL="457200" rtl="0" algn="l">
              <a:lnSpc>
                <a:spcPct val="80000"/>
              </a:lnSpc>
              <a:spcBef>
                <a:spcPts val="360"/>
              </a:spcBef>
              <a:spcAft>
                <a:spcPts val="0"/>
              </a:spcAft>
              <a:buSzPts val="2000"/>
              <a:buChar char="•"/>
            </a:pPr>
            <a:r>
              <a:rPr lang="en" sz="2050"/>
              <a:t>Determine which txns are completed</a:t>
            </a:r>
            <a:endParaRPr sz="2050"/>
          </a:p>
          <a:p>
            <a:pPr indent="-358775" lvl="0" marL="457200" rtl="0" algn="l">
              <a:lnSpc>
                <a:spcPct val="80000"/>
              </a:lnSpc>
              <a:spcBef>
                <a:spcPts val="360"/>
              </a:spcBef>
              <a:spcAft>
                <a:spcPts val="0"/>
              </a:spcAft>
              <a:buSzPts val="2050"/>
              <a:buChar char="•"/>
            </a:pPr>
            <a:r>
              <a:rPr lang="en" sz="2050"/>
              <a:t>Undo all modifications made by incomplete txns</a:t>
            </a:r>
            <a:endParaRPr sz="2050"/>
          </a:p>
          <a:p>
            <a:pPr indent="-358775" lvl="0" marL="457200" rtl="0" algn="l">
              <a:lnSpc>
                <a:spcPct val="80000"/>
              </a:lnSpc>
              <a:spcBef>
                <a:spcPts val="360"/>
              </a:spcBef>
              <a:spcAft>
                <a:spcPts val="0"/>
              </a:spcAft>
              <a:buSzPts val="2050"/>
              <a:buChar char="•"/>
            </a:pPr>
            <a:r>
              <a:rPr lang="en" sz="2050"/>
              <a:t>Recovery manager must:</a:t>
            </a:r>
            <a:endParaRPr sz="2050"/>
          </a:p>
          <a:p>
            <a:pPr indent="-355600" lvl="1" marL="914400" rtl="0" algn="l">
              <a:lnSpc>
                <a:spcPct val="80000"/>
              </a:lnSpc>
              <a:spcBef>
                <a:spcPts val="360"/>
              </a:spcBef>
              <a:spcAft>
                <a:spcPts val="0"/>
              </a:spcAft>
              <a:buSzPts val="2000"/>
              <a:buChar char="•"/>
            </a:pPr>
            <a:r>
              <a:rPr lang="en" sz="2050"/>
              <a:t>Read log from the </a:t>
            </a:r>
            <a:r>
              <a:rPr b="1" lang="en" sz="2050"/>
              <a:t>end</a:t>
            </a:r>
            <a:r>
              <a:rPr lang="en" sz="2050"/>
              <a:t>:</a:t>
            </a:r>
            <a:endParaRPr sz="2050"/>
          </a:p>
          <a:p>
            <a:pPr indent="-355600" lvl="2" marL="1371600" rtl="0" algn="l">
              <a:lnSpc>
                <a:spcPct val="80000"/>
              </a:lnSpc>
              <a:spcBef>
                <a:spcPts val="360"/>
              </a:spcBef>
              <a:spcAft>
                <a:spcPts val="0"/>
              </a:spcAft>
              <a:buSzPts val="2000"/>
              <a:buChar char="•"/>
            </a:pPr>
            <a:r>
              <a:rPr lang="en" sz="2050"/>
              <a:t>Actions to perform on records:</a:t>
            </a:r>
            <a:endParaRPr sz="1600"/>
          </a:p>
          <a:p>
            <a:pPr indent="-355600" lvl="3" marL="1828800" rtl="0" algn="l">
              <a:lnSpc>
                <a:spcPct val="80000"/>
              </a:lnSpc>
              <a:spcBef>
                <a:spcPts val="360"/>
              </a:spcBef>
              <a:spcAft>
                <a:spcPts val="0"/>
              </a:spcAft>
              <a:buSzPts val="2000"/>
              <a:buChar char="•"/>
            </a:pPr>
            <a:r>
              <a:rPr lang="en" sz="1865"/>
              <a:t>&lt;T, X, v&gt;: if T is not completed</a:t>
            </a:r>
            <a:br>
              <a:rPr lang="en" sz="1865"/>
            </a:br>
            <a:r>
              <a:rPr lang="en" sz="1865"/>
              <a:t>			then write X=v to disk</a:t>
            </a:r>
            <a:br>
              <a:rPr lang="en" sz="1865"/>
            </a:br>
            <a:r>
              <a:rPr lang="en" sz="1865"/>
              <a:t>	        else ignore (T would have committed or aborted)</a:t>
            </a:r>
            <a:endParaRPr sz="1865"/>
          </a:p>
          <a:p>
            <a:pPr indent="0" lvl="0" marL="0" rtl="0" algn="l">
              <a:lnSpc>
                <a:spcPct val="80000"/>
              </a:lnSpc>
              <a:spcBef>
                <a:spcPts val="360"/>
              </a:spcBef>
              <a:spcAft>
                <a:spcPts val="0"/>
              </a:spcAft>
              <a:buSzPts val="1800"/>
              <a:buNone/>
            </a:pPr>
            <a:r>
              <a:t/>
            </a:r>
            <a:endParaRPr sz="1865"/>
          </a:p>
          <a:p>
            <a:pPr indent="-355600" lvl="0" marL="457200" rtl="0" algn="l">
              <a:lnSpc>
                <a:spcPct val="80000"/>
              </a:lnSpc>
              <a:spcBef>
                <a:spcPts val="360"/>
              </a:spcBef>
              <a:spcAft>
                <a:spcPts val="0"/>
              </a:spcAft>
              <a:buSzPts val="2000"/>
              <a:buChar char="•"/>
            </a:pPr>
            <a:r>
              <a:rPr lang="en" sz="2050"/>
              <a:t>How far back in the log should we go? </a:t>
            </a:r>
            <a:endParaRPr sz="2000"/>
          </a:p>
          <a:p>
            <a:pPr indent="-355600" lvl="1" marL="914400" rtl="0" algn="l">
              <a:lnSpc>
                <a:spcPct val="80000"/>
              </a:lnSpc>
              <a:spcBef>
                <a:spcPts val="360"/>
              </a:spcBef>
              <a:spcAft>
                <a:spcPts val="0"/>
              </a:spcAft>
              <a:buSzPts val="2000"/>
              <a:buChar char="•"/>
            </a:pPr>
            <a:r>
              <a:rPr lang="en" sz="1865"/>
              <a:t>All the way to the start (there could be a very long transaction)</a:t>
            </a:r>
            <a:endParaRPr sz="1600"/>
          </a:p>
          <a:p>
            <a:pPr indent="-228600" lvl="0" marL="457200" rtl="0" algn="l">
              <a:lnSpc>
                <a:spcPct val="80000"/>
              </a:lnSpc>
              <a:spcBef>
                <a:spcPts val="360"/>
              </a:spcBef>
              <a:spcAft>
                <a:spcPts val="0"/>
              </a:spcAft>
              <a:buSzPts val="1800"/>
              <a:buNone/>
            </a:pPr>
            <a:r>
              <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Undo Log Example</a:t>
            </a:r>
            <a:endParaRPr sz="2600"/>
          </a:p>
        </p:txBody>
      </p:sp>
      <p:graphicFrame>
        <p:nvGraphicFramePr>
          <p:cNvPr id="226" name="Google Shape;226;p7"/>
          <p:cNvGraphicFramePr/>
          <p:nvPr/>
        </p:nvGraphicFramePr>
        <p:xfrm>
          <a:off x="1312850" y="617305"/>
          <a:ext cx="3000000" cy="3000000"/>
        </p:xfrm>
        <a:graphic>
          <a:graphicData uri="http://schemas.openxmlformats.org/drawingml/2006/table">
            <a:tbl>
              <a:tblPr>
                <a:noFill/>
                <a:tableStyleId>{6B577F57-7317-4A47-897F-AA93142D370D}</a:tableStyleId>
              </a:tblPr>
              <a:tblGrid>
                <a:gridCol w="1178275"/>
                <a:gridCol w="491900"/>
                <a:gridCol w="903725"/>
                <a:gridCol w="903725"/>
                <a:gridCol w="848825"/>
                <a:gridCol w="835075"/>
                <a:gridCol w="1356750"/>
              </a:tblGrid>
              <a:tr h="3824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Operation</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Mem A</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Mem B</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Disk A</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Disk B</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0000"/>
                          </a:solidFill>
                          <a:latin typeface="Proxima Nova"/>
                          <a:ea typeface="Proxima Nova"/>
                          <a:cs typeface="Proxima Nova"/>
                          <a:sym typeface="Proxima Nova"/>
                        </a:rPr>
                        <a:t>UNDO</a:t>
                      </a:r>
                      <a:r>
                        <a:rPr lang="en" sz="1400" u="none" cap="none" strike="noStrike">
                          <a:latin typeface="Proxima Nova"/>
                          <a:ea typeface="Proxima Nova"/>
                          <a:cs typeface="Proxima Nova"/>
                          <a:sym typeface="Proxima Nova"/>
                        </a:rPr>
                        <a:t> Log</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&lt;START T&gt;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READ(A,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t := t*2</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38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WRITE(A,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&lt;T,A,8&gt;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READ(B,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t := t*2</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38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WRITE(B, 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&lt;T,B,8&gt;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FLUSH(A)</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8</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FLUSH(B)</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16</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6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roxima Nova"/>
                          <a:ea typeface="Proxima Nova"/>
                          <a:cs typeface="Proxima Nova"/>
                          <a:sym typeface="Proxima Nova"/>
                        </a:rPr>
                        <a:t>COMMIT</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2857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Proxima Nova"/>
                        <a:ea typeface="Proxima Nova"/>
                        <a:cs typeface="Proxima Nova"/>
                        <a:sym typeface="Proxima Nova"/>
                      </a:endParaRPr>
                    </a:p>
                  </a:txBody>
                  <a:tcPr marT="91425" marB="91425" marR="91425" marL="91425">
                    <a:lnL cap="flat" cmpd="sng" w="952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&lt;COMMIT T&gt;</a:t>
                      </a:r>
                      <a:endParaRPr sz="1400" u="none" cap="none" strike="noStrike">
                        <a:latin typeface="Consolas"/>
                        <a:ea typeface="Consolas"/>
                        <a:cs typeface="Consolas"/>
                        <a:sym typeface="Consolas"/>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311700" y="525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Redo Logging</a:t>
            </a:r>
            <a:endParaRPr sz="2600"/>
          </a:p>
        </p:txBody>
      </p:sp>
      <p:sp>
        <p:nvSpPr>
          <p:cNvPr id="232" name="Google Shape;232;p8"/>
          <p:cNvSpPr txBox="1"/>
          <p:nvPr>
            <p:ph idx="1" type="body"/>
          </p:nvPr>
        </p:nvSpPr>
        <p:spPr>
          <a:xfrm>
            <a:off x="311700" y="1098300"/>
            <a:ext cx="8520600" cy="399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Write log records to ensure </a:t>
            </a:r>
            <a:r>
              <a:rPr b="1" lang="en" sz="2000"/>
              <a:t>durability</a:t>
            </a:r>
            <a:r>
              <a:rPr lang="en" sz="2000"/>
              <a:t> after a system crash:</a:t>
            </a:r>
            <a:endParaRPr sz="2000"/>
          </a:p>
          <a:p>
            <a:pPr indent="-355600" lvl="1" marL="914400" rtl="0" algn="l">
              <a:lnSpc>
                <a:spcPct val="115000"/>
              </a:lnSpc>
              <a:spcBef>
                <a:spcPts val="0"/>
              </a:spcBef>
              <a:spcAft>
                <a:spcPts val="0"/>
              </a:spcAft>
              <a:buSzPts val="2000"/>
              <a:buChar char="○"/>
            </a:pPr>
            <a:r>
              <a:rPr b="1" lang="en" sz="2000"/>
              <a:t>&lt;START T&gt;</a:t>
            </a:r>
            <a:r>
              <a:rPr lang="en" sz="2000"/>
              <a:t>: transaction T has begun</a:t>
            </a:r>
            <a:endParaRPr sz="2000"/>
          </a:p>
          <a:p>
            <a:pPr indent="-355600" lvl="1" marL="914400" rtl="0" algn="l">
              <a:lnSpc>
                <a:spcPct val="115000"/>
              </a:lnSpc>
              <a:spcBef>
                <a:spcPts val="0"/>
              </a:spcBef>
              <a:spcAft>
                <a:spcPts val="0"/>
              </a:spcAft>
              <a:buSzPts val="2000"/>
              <a:buChar char="○"/>
            </a:pPr>
            <a:r>
              <a:rPr b="1" lang="en" sz="2000"/>
              <a:t>&lt;COMMIT T&gt;</a:t>
            </a:r>
            <a:r>
              <a:rPr lang="en" sz="2000"/>
              <a:t>: T has committed</a:t>
            </a:r>
            <a:endParaRPr sz="2000"/>
          </a:p>
          <a:p>
            <a:pPr indent="-355600" lvl="1" marL="914400" rtl="0" algn="l">
              <a:lnSpc>
                <a:spcPct val="115000"/>
              </a:lnSpc>
              <a:spcBef>
                <a:spcPts val="0"/>
              </a:spcBef>
              <a:spcAft>
                <a:spcPts val="0"/>
              </a:spcAft>
              <a:buSzPts val="2000"/>
              <a:buChar char="○"/>
            </a:pPr>
            <a:r>
              <a:rPr b="1" lang="en" sz="2000"/>
              <a:t>&lt;ABORT T&gt;</a:t>
            </a:r>
            <a:r>
              <a:rPr lang="en" sz="2000"/>
              <a:t>: T has aborted</a:t>
            </a:r>
            <a:endParaRPr sz="2000"/>
          </a:p>
          <a:p>
            <a:pPr indent="-355600" lvl="1" marL="914400" rtl="0" algn="l">
              <a:lnSpc>
                <a:spcPct val="115000"/>
              </a:lnSpc>
              <a:spcBef>
                <a:spcPts val="0"/>
              </a:spcBef>
              <a:spcAft>
                <a:spcPts val="0"/>
              </a:spcAft>
              <a:buSzPts val="2000"/>
              <a:buChar char="○"/>
            </a:pPr>
            <a:r>
              <a:rPr lang="en" sz="2000"/>
              <a:t>&lt;T,X,v&gt;: T has updated element X, and its </a:t>
            </a:r>
            <a:r>
              <a:rPr b="1" lang="en" sz="2000"/>
              <a:t>new</a:t>
            </a:r>
            <a:r>
              <a:rPr lang="en" sz="2000"/>
              <a:t> value was v</a:t>
            </a:r>
            <a:r>
              <a:rPr i="1" lang="en" sz="2000"/>
              <a:t> </a:t>
            </a:r>
            <a:endParaRPr i="1" sz="2000"/>
          </a:p>
          <a:p>
            <a:pPr indent="-355600" lvl="0" marL="457200" rtl="0" algn="l">
              <a:lnSpc>
                <a:spcPct val="115000"/>
              </a:lnSpc>
              <a:spcBef>
                <a:spcPts val="1000"/>
              </a:spcBef>
              <a:spcAft>
                <a:spcPts val="0"/>
              </a:spcAft>
              <a:buSzPts val="2000"/>
              <a:buChar char="●"/>
            </a:pPr>
            <a:r>
              <a:rPr lang="en" sz="2000"/>
              <a:t>If T modifies X, then both </a:t>
            </a:r>
            <a:r>
              <a:rPr b="1" lang="en" sz="2000"/>
              <a:t>&lt;T,X,v&gt;</a:t>
            </a:r>
            <a:r>
              <a:rPr lang="en" sz="2000"/>
              <a:t> and </a:t>
            </a:r>
            <a:r>
              <a:rPr b="1" lang="en" sz="2000"/>
              <a:t>&lt;COMMIT T&gt;</a:t>
            </a:r>
            <a:r>
              <a:rPr lang="en" sz="2000"/>
              <a:t> must be written to disk before </a:t>
            </a:r>
            <a:r>
              <a:rPr b="1" lang="en" sz="2000"/>
              <a:t>FLUSH(X)</a:t>
            </a:r>
            <a:endParaRPr b="1" sz="2000"/>
          </a:p>
          <a:p>
            <a:pPr indent="-355600" lvl="1" marL="914400" rtl="0" algn="l">
              <a:lnSpc>
                <a:spcPct val="115000"/>
              </a:lnSpc>
              <a:spcBef>
                <a:spcPts val="0"/>
              </a:spcBef>
              <a:spcAft>
                <a:spcPts val="0"/>
              </a:spcAft>
              <a:buSzPts val="2000"/>
              <a:buChar char="○"/>
            </a:pPr>
            <a:r>
              <a:rPr b="1" lang="en" sz="2000"/>
              <a:t>No-Steal, No-Force </a:t>
            </a:r>
            <a:r>
              <a:rPr lang="en" sz="2000"/>
              <a:t>– we can REDO any modifications if a Xact crashes before FLUSH</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
              <a:t>‹#›</a:t>
            </a:fld>
            <a:endParaRPr/>
          </a:p>
        </p:txBody>
      </p:sp>
      <p:sp>
        <p:nvSpPr>
          <p:cNvPr id="238" name="Google Shape;238;p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Helvetica Neue"/>
              <a:buNone/>
            </a:pPr>
            <a:r>
              <a:rPr lang="en"/>
              <a:t>Recovery with Redo Log</a:t>
            </a:r>
            <a:endParaRPr/>
          </a:p>
        </p:txBody>
      </p:sp>
      <p:sp>
        <p:nvSpPr>
          <p:cNvPr id="239" name="Google Shape;239;p9"/>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p>
            <a:pPr indent="-368300" lvl="0" marL="457200" rtl="0" algn="l">
              <a:lnSpc>
                <a:spcPct val="80000"/>
              </a:lnSpc>
              <a:spcBef>
                <a:spcPts val="360"/>
              </a:spcBef>
              <a:spcAft>
                <a:spcPts val="0"/>
              </a:spcAft>
              <a:buSzPts val="2200"/>
              <a:buChar char="•"/>
            </a:pPr>
            <a:r>
              <a:rPr lang="en" sz="2200"/>
              <a:t>Determine which txns are completed</a:t>
            </a:r>
            <a:endParaRPr sz="2200"/>
          </a:p>
          <a:p>
            <a:pPr indent="-368300" lvl="0" marL="457200" rtl="0" algn="l">
              <a:lnSpc>
                <a:spcPct val="80000"/>
              </a:lnSpc>
              <a:spcBef>
                <a:spcPts val="360"/>
              </a:spcBef>
              <a:spcAft>
                <a:spcPts val="0"/>
              </a:spcAft>
              <a:buSzPts val="2200"/>
              <a:buChar char="•"/>
            </a:pPr>
            <a:r>
              <a:rPr lang="en" sz="2200"/>
              <a:t>Redo all updates of committed transactions</a:t>
            </a:r>
            <a:endParaRPr sz="2200"/>
          </a:p>
          <a:p>
            <a:pPr indent="-368300" lvl="0" marL="457200" rtl="0" algn="l">
              <a:lnSpc>
                <a:spcPct val="80000"/>
              </a:lnSpc>
              <a:spcBef>
                <a:spcPts val="360"/>
              </a:spcBef>
              <a:spcAft>
                <a:spcPts val="0"/>
              </a:spcAft>
              <a:buSzPts val="2200"/>
              <a:buChar char="•"/>
            </a:pPr>
            <a:r>
              <a:rPr lang="en" sz="2200"/>
              <a:t>Recovery manager must:</a:t>
            </a:r>
            <a:endParaRPr sz="2200"/>
          </a:p>
          <a:p>
            <a:pPr indent="-381000" lvl="1" marL="914400" rtl="0" algn="l">
              <a:lnSpc>
                <a:spcPct val="80000"/>
              </a:lnSpc>
              <a:spcBef>
                <a:spcPts val="360"/>
              </a:spcBef>
              <a:spcAft>
                <a:spcPts val="0"/>
              </a:spcAft>
              <a:buSzPts val="2400"/>
              <a:buChar char="•"/>
            </a:pPr>
            <a:r>
              <a:rPr lang="en" sz="2450"/>
              <a:t>Read log from the </a:t>
            </a:r>
            <a:r>
              <a:rPr b="1" lang="en" sz="2450"/>
              <a:t>beginning</a:t>
            </a:r>
            <a:r>
              <a:rPr lang="en" sz="2450"/>
              <a:t>:</a:t>
            </a:r>
            <a:endParaRPr sz="2450"/>
          </a:p>
          <a:p>
            <a:pPr indent="-381000" lvl="2" marL="1371600" rtl="0" algn="l">
              <a:lnSpc>
                <a:spcPct val="80000"/>
              </a:lnSpc>
              <a:spcBef>
                <a:spcPts val="360"/>
              </a:spcBef>
              <a:spcAft>
                <a:spcPts val="0"/>
              </a:spcAft>
              <a:buSzPts val="2400"/>
              <a:buChar char="•"/>
            </a:pPr>
            <a:r>
              <a:rPr lang="en" sz="2450"/>
              <a:t>Actions to perform on records:</a:t>
            </a:r>
            <a:endParaRPr sz="2000"/>
          </a:p>
          <a:p>
            <a:pPr indent="-381000" lvl="3" marL="1828800" rtl="0" algn="l">
              <a:lnSpc>
                <a:spcPct val="80000"/>
              </a:lnSpc>
              <a:spcBef>
                <a:spcPts val="360"/>
              </a:spcBef>
              <a:spcAft>
                <a:spcPts val="0"/>
              </a:spcAft>
              <a:buSzPts val="2400"/>
              <a:buChar char="•"/>
            </a:pPr>
            <a:r>
              <a:rPr lang="en" sz="2265"/>
              <a:t>&lt;T, X, v&gt;: if T is committed</a:t>
            </a:r>
            <a:br>
              <a:rPr lang="en" sz="2265"/>
            </a:br>
            <a:r>
              <a:rPr lang="en" sz="2265"/>
              <a:t>			then write X=v to disk</a:t>
            </a:r>
            <a:br>
              <a:rPr lang="en" sz="2265"/>
            </a:br>
            <a:r>
              <a:rPr lang="en" sz="2265"/>
              <a:t>	        else ignore (T either aborted or was not committed)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