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Catamaran"/>
      <p:regular r:id="rId58"/>
      <p:bold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Roboto Mono"/>
      <p:regular r:id="rId64"/>
      <p:bold r:id="rId65"/>
      <p:italic r:id="rId66"/>
      <p:boldItalic r:id="rId67"/>
    </p:embeddedFont>
    <p:embeddedFont>
      <p:font typeface="IBM Plex Mon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C25335-3124-4F49-9F7D-965D9E0D6DDB}">
  <a:tblStyle styleId="{BAC25335-3124-4F49-9F7D-965D9E0D6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IBMPlexMono-boldItalic.fntdata"/><Relationship Id="rId70" Type="http://schemas.openxmlformats.org/officeDocument/2006/relationships/font" Target="fonts/IBMPlexMon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4.xml"/><Relationship Id="rId64" Type="http://schemas.openxmlformats.org/officeDocument/2006/relationships/font" Target="fonts/RobotoMono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6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65" Type="http://schemas.openxmlformats.org/officeDocument/2006/relationships/font" Target="fonts/RobotoMono-bold.fntdata"/><Relationship Id="rId24" Type="http://schemas.openxmlformats.org/officeDocument/2006/relationships/slide" Target="slides/slide18.xml"/><Relationship Id="rId68" Type="http://schemas.openxmlformats.org/officeDocument/2006/relationships/font" Target="fonts/IBMPlexMono-regular.fntdata"/><Relationship Id="rId23" Type="http://schemas.openxmlformats.org/officeDocument/2006/relationships/slide" Target="slides/slide17.xml"/><Relationship Id="rId67" Type="http://schemas.openxmlformats.org/officeDocument/2006/relationships/font" Target="fonts/RobotoMono-boldItalic.fntdata"/><Relationship Id="rId60" Type="http://schemas.openxmlformats.org/officeDocument/2006/relationships/font" Target="fonts/La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IBMPlexMon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Catamaran-bold.fntdata"/><Relationship Id="rId14" Type="http://schemas.openxmlformats.org/officeDocument/2006/relationships/slide" Target="slides/slide8.xml"/><Relationship Id="rId58" Type="http://schemas.openxmlformats.org/officeDocument/2006/relationships/font" Target="fonts/Catamaran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622ddb29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b622ddb29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abf9ece76_3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abf9ece76_3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abf9ece76_3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abf9ece76_3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abf9ece76_3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abf9ece76_3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622ddb29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622ddb29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622ddb29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622ddb29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c383df5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c383df5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622ddb29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b622ddb29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c383df5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c383df5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622ddb295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b622ddb295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c383df5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0c383df5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a2518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a2518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b622ddb29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b622ddb29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c383df58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0c383df58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622ddb295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622ddb295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0c383df58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0c383df58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622ddb29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b622ddb29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c383df58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0c383df58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c6d758f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c6d758f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0c6d758f9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0c6d758f9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c6d758f9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c6d758f9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c383df5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c383df5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622ddb29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622ddb29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0c6d758f9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0c6d758f9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0c6d758f9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0c6d758f9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0c383df58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0c383df58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0c383df58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0c383df58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0c383df5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0c383df5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86e014923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86e01492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86e0149235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86e0149235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6e0149235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6e0149235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bc9bd5098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bc9bd5098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0c383df5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0c383df5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abf9ece76_3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abf9ece76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0c6d758f9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0c6d758f9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0c383df5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0c383df5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0c6d758f9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0c6d758f9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0c6d758f9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0c6d758f9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b622ddb29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b622ddb29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0c383df58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0c383df58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b622ddb29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b622ddb29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b622ddb2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b622ddb2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0c383df5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0c383df5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0c383df5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0c383df5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bf9ece76_3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bf9ece76_3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0c383df5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0c383df5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f9a2963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f9a2963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abf9ece76_3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abf9ece76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abf9ece76_3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abf9ece76_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abf9ece76_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abf9ece76_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bf9ece76_3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abf9ece76_3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ADTs, Asymptotics II, BSTs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Exam-Level 06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520600" cy="49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in a BST are always deleted via a method called </a:t>
            </a:r>
            <a:r>
              <a:rPr b="1" lang="en">
                <a:solidFill>
                  <a:schemeClr val="accent2"/>
                </a:solidFill>
              </a:rPr>
              <a:t>Hibbard Deletion</a:t>
            </a:r>
            <a:r>
              <a:rPr lang="en"/>
              <a:t>. There are several cases to consider:</a:t>
            </a:r>
            <a:endParaRPr/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Deletion</a:t>
            </a: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720975" y="2126525"/>
            <a:ext cx="3019912" cy="1459800"/>
            <a:chOff x="414925" y="2126525"/>
            <a:chExt cx="3019912" cy="1459800"/>
          </a:xfrm>
        </p:grpSpPr>
        <p:sp>
          <p:nvSpPr>
            <p:cNvPr id="174" name="Google Shape;174;p22"/>
            <p:cNvSpPr/>
            <p:nvPr/>
          </p:nvSpPr>
          <p:spPr>
            <a:xfrm>
              <a:off x="1700125" y="21265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896300" y="26419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76" name="Google Shape;176;p22"/>
            <p:cNvCxnSpPr>
              <a:stCxn id="175" idx="7"/>
              <a:endCxn id="174" idx="4"/>
            </p:cNvCxnSpPr>
            <p:nvPr/>
          </p:nvCxnSpPr>
          <p:spPr>
            <a:xfrm flipH="1" rot="10800000">
              <a:off x="1279887" y="2575788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7" name="Google Shape;177;p22"/>
            <p:cNvSpPr/>
            <p:nvPr/>
          </p:nvSpPr>
          <p:spPr>
            <a:xfrm flipH="1">
              <a:off x="2504062" y="26419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7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78" name="Google Shape;178;p22"/>
            <p:cNvCxnSpPr>
              <a:stCxn id="177" idx="7"/>
            </p:cNvCxnSpPr>
            <p:nvPr/>
          </p:nvCxnSpPr>
          <p:spPr>
            <a:xfrm rot="10800000">
              <a:off x="1924875" y="2575788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9" name="Google Shape;179;p22"/>
            <p:cNvSpPr/>
            <p:nvPr/>
          </p:nvSpPr>
          <p:spPr>
            <a:xfrm>
              <a:off x="2022675" y="31369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80" name="Google Shape;180;p22"/>
            <p:cNvCxnSpPr>
              <a:stCxn id="179" idx="7"/>
              <a:endCxn id="177" idx="4"/>
            </p:cNvCxnSpPr>
            <p:nvPr/>
          </p:nvCxnSpPr>
          <p:spPr>
            <a:xfrm flipH="1" rot="10800000">
              <a:off x="2406262" y="309143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1" name="Google Shape;181;p22"/>
            <p:cNvSpPr/>
            <p:nvPr/>
          </p:nvSpPr>
          <p:spPr>
            <a:xfrm flipH="1">
              <a:off x="2985437" y="31368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9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82" name="Google Shape;182;p22"/>
            <p:cNvCxnSpPr>
              <a:stCxn id="181" idx="7"/>
            </p:cNvCxnSpPr>
            <p:nvPr/>
          </p:nvCxnSpPr>
          <p:spPr>
            <a:xfrm rot="10800000">
              <a:off x="2728750" y="30913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3" name="Google Shape;183;p22"/>
            <p:cNvSpPr/>
            <p:nvPr/>
          </p:nvSpPr>
          <p:spPr>
            <a:xfrm>
              <a:off x="414925" y="31369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84" name="Google Shape;184;p22"/>
            <p:cNvCxnSpPr>
              <a:stCxn id="183" idx="7"/>
            </p:cNvCxnSpPr>
            <p:nvPr/>
          </p:nvCxnSpPr>
          <p:spPr>
            <a:xfrm flipH="1" rot="10800000">
              <a:off x="798512" y="309143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5" name="Google Shape;185;p22"/>
            <p:cNvSpPr/>
            <p:nvPr/>
          </p:nvSpPr>
          <p:spPr>
            <a:xfrm flipH="1">
              <a:off x="1377687" y="31368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86" name="Google Shape;186;p22"/>
            <p:cNvCxnSpPr>
              <a:stCxn id="185" idx="7"/>
            </p:cNvCxnSpPr>
            <p:nvPr/>
          </p:nvCxnSpPr>
          <p:spPr>
            <a:xfrm rot="10800000">
              <a:off x="1121000" y="30913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87" name="Google Shape;187;p22"/>
          <p:cNvSpPr txBox="1"/>
          <p:nvPr/>
        </p:nvSpPr>
        <p:spPr>
          <a:xfrm>
            <a:off x="414925" y="1803475"/>
            <a:ext cx="1106400" cy="28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(2)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688325" y="21265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5884500" y="26419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0" name="Google Shape;190;p22"/>
          <p:cNvCxnSpPr>
            <a:stCxn id="189" idx="7"/>
            <a:endCxn id="188" idx="4"/>
          </p:cNvCxnSpPr>
          <p:nvPr/>
        </p:nvCxnSpPr>
        <p:spPr>
          <a:xfrm flipH="1" rot="10800000">
            <a:off x="6268087" y="2575788"/>
            <a:ext cx="645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1" name="Google Shape;191;p22"/>
          <p:cNvSpPr/>
          <p:nvPr/>
        </p:nvSpPr>
        <p:spPr>
          <a:xfrm flipH="1">
            <a:off x="7492262" y="26419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7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2" name="Google Shape;192;p22"/>
          <p:cNvCxnSpPr>
            <a:stCxn id="191" idx="7"/>
          </p:cNvCxnSpPr>
          <p:nvPr/>
        </p:nvCxnSpPr>
        <p:spPr>
          <a:xfrm rot="10800000">
            <a:off x="6913075" y="2575788"/>
            <a:ext cx="645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3" name="Google Shape;193;p22"/>
          <p:cNvSpPr/>
          <p:nvPr/>
        </p:nvSpPr>
        <p:spPr>
          <a:xfrm>
            <a:off x="7010875" y="31369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" name="Google Shape;194;p22"/>
          <p:cNvCxnSpPr>
            <a:stCxn id="193" idx="7"/>
            <a:endCxn id="191" idx="4"/>
          </p:cNvCxnSpPr>
          <p:nvPr/>
        </p:nvCxnSpPr>
        <p:spPr>
          <a:xfrm flipH="1" rot="10800000">
            <a:off x="7394462" y="30914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5" name="Google Shape;195;p22"/>
          <p:cNvSpPr/>
          <p:nvPr/>
        </p:nvSpPr>
        <p:spPr>
          <a:xfrm flipH="1">
            <a:off x="7973637" y="31368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9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" name="Google Shape;196;p22"/>
          <p:cNvCxnSpPr>
            <a:stCxn id="195" idx="7"/>
          </p:cNvCxnSpPr>
          <p:nvPr/>
        </p:nvCxnSpPr>
        <p:spPr>
          <a:xfrm rot="10800000">
            <a:off x="7716950" y="3091363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7" name="Google Shape;197;p22"/>
          <p:cNvSpPr/>
          <p:nvPr/>
        </p:nvSpPr>
        <p:spPr>
          <a:xfrm>
            <a:off x="5403125" y="31369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" name="Google Shape;198;p22"/>
          <p:cNvCxnSpPr>
            <a:stCxn id="197" idx="7"/>
          </p:cNvCxnSpPr>
          <p:nvPr/>
        </p:nvCxnSpPr>
        <p:spPr>
          <a:xfrm flipH="1" rot="10800000">
            <a:off x="5786712" y="30914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9" name="Google Shape;199;p22"/>
          <p:cNvSpPr/>
          <p:nvPr/>
        </p:nvSpPr>
        <p:spPr>
          <a:xfrm flipH="1">
            <a:off x="6365887" y="31368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0" name="Google Shape;200;p22"/>
          <p:cNvCxnSpPr>
            <a:stCxn id="199" idx="7"/>
          </p:cNvCxnSpPr>
          <p:nvPr/>
        </p:nvCxnSpPr>
        <p:spPr>
          <a:xfrm rot="10800000">
            <a:off x="6109200" y="3091363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1" name="Google Shape;201;p22"/>
          <p:cNvSpPr/>
          <p:nvPr/>
        </p:nvSpPr>
        <p:spPr>
          <a:xfrm flipH="1">
            <a:off x="5884512" y="3631725"/>
            <a:ext cx="449400" cy="4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2" name="Google Shape;202;p22"/>
          <p:cNvCxnSpPr>
            <a:stCxn id="201" idx="7"/>
          </p:cNvCxnSpPr>
          <p:nvPr/>
        </p:nvCxnSpPr>
        <p:spPr>
          <a:xfrm rot="10800000">
            <a:off x="5627825" y="35862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3" name="Google Shape;203;p22"/>
          <p:cNvCxnSpPr/>
          <p:nvPr/>
        </p:nvCxnSpPr>
        <p:spPr>
          <a:xfrm>
            <a:off x="3582325" y="2835400"/>
            <a:ext cx="1832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311700" y="4310328"/>
            <a:ext cx="8520600" cy="49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the node has no children so deletion is an easy process.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flipH="1">
            <a:off x="1221887" y="3631738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6" name="Google Shape;206;p22"/>
          <p:cNvCxnSpPr>
            <a:stCxn id="205" idx="7"/>
          </p:cNvCxnSpPr>
          <p:nvPr/>
        </p:nvCxnSpPr>
        <p:spPr>
          <a:xfrm rot="10800000">
            <a:off x="965200" y="3586251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152475"/>
            <a:ext cx="8520600" cy="49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in a BST are always deleted via a method called </a:t>
            </a:r>
            <a:r>
              <a:rPr b="1" lang="en">
                <a:solidFill>
                  <a:schemeClr val="accent2"/>
                </a:solidFill>
              </a:rPr>
              <a:t>Hibbard Deletion</a:t>
            </a:r>
            <a:r>
              <a:rPr lang="en"/>
              <a:t>. There are several cases to consider:</a:t>
            </a:r>
            <a:endParaRPr/>
          </a:p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Deletion</a:t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720975" y="2126525"/>
            <a:ext cx="3019912" cy="1459800"/>
            <a:chOff x="414925" y="2126525"/>
            <a:chExt cx="3019912" cy="1459800"/>
          </a:xfrm>
        </p:grpSpPr>
        <p:sp>
          <p:nvSpPr>
            <p:cNvPr id="214" name="Google Shape;214;p23"/>
            <p:cNvSpPr/>
            <p:nvPr/>
          </p:nvSpPr>
          <p:spPr>
            <a:xfrm>
              <a:off x="1700125" y="21265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896300" y="26419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16" name="Google Shape;216;p23"/>
            <p:cNvCxnSpPr>
              <a:stCxn id="215" idx="7"/>
              <a:endCxn id="214" idx="4"/>
            </p:cNvCxnSpPr>
            <p:nvPr/>
          </p:nvCxnSpPr>
          <p:spPr>
            <a:xfrm flipH="1" rot="10800000">
              <a:off x="1279887" y="2575788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7" name="Google Shape;217;p23"/>
            <p:cNvSpPr/>
            <p:nvPr/>
          </p:nvSpPr>
          <p:spPr>
            <a:xfrm flipH="1">
              <a:off x="2504062" y="26419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7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18" name="Google Shape;218;p23"/>
            <p:cNvCxnSpPr>
              <a:stCxn id="217" idx="7"/>
            </p:cNvCxnSpPr>
            <p:nvPr/>
          </p:nvCxnSpPr>
          <p:spPr>
            <a:xfrm rot="10800000">
              <a:off x="1924875" y="2575788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9" name="Google Shape;219;p23"/>
            <p:cNvSpPr/>
            <p:nvPr/>
          </p:nvSpPr>
          <p:spPr>
            <a:xfrm>
              <a:off x="2022675" y="31369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20" name="Google Shape;220;p23"/>
            <p:cNvCxnSpPr>
              <a:stCxn id="219" idx="7"/>
              <a:endCxn id="217" idx="4"/>
            </p:cNvCxnSpPr>
            <p:nvPr/>
          </p:nvCxnSpPr>
          <p:spPr>
            <a:xfrm flipH="1" rot="10800000">
              <a:off x="2406262" y="309143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1" name="Google Shape;221;p23"/>
            <p:cNvSpPr/>
            <p:nvPr/>
          </p:nvSpPr>
          <p:spPr>
            <a:xfrm flipH="1">
              <a:off x="2985437" y="31368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9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22" name="Google Shape;222;p23"/>
            <p:cNvCxnSpPr>
              <a:stCxn id="221" idx="7"/>
            </p:cNvCxnSpPr>
            <p:nvPr/>
          </p:nvCxnSpPr>
          <p:spPr>
            <a:xfrm rot="10800000">
              <a:off x="2728750" y="30913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3" name="Google Shape;223;p23"/>
            <p:cNvSpPr/>
            <p:nvPr/>
          </p:nvSpPr>
          <p:spPr>
            <a:xfrm>
              <a:off x="414925" y="31369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24" name="Google Shape;224;p23"/>
            <p:cNvCxnSpPr>
              <a:stCxn id="223" idx="7"/>
            </p:cNvCxnSpPr>
            <p:nvPr/>
          </p:nvCxnSpPr>
          <p:spPr>
            <a:xfrm flipH="1" rot="10800000">
              <a:off x="798512" y="309143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5" name="Google Shape;225;p23"/>
            <p:cNvSpPr/>
            <p:nvPr/>
          </p:nvSpPr>
          <p:spPr>
            <a:xfrm flipH="1">
              <a:off x="1377687" y="31368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26" name="Google Shape;226;p23"/>
            <p:cNvCxnSpPr>
              <a:stCxn id="225" idx="7"/>
            </p:cNvCxnSpPr>
            <p:nvPr/>
          </p:nvCxnSpPr>
          <p:spPr>
            <a:xfrm rot="10800000">
              <a:off x="1121000" y="30913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227" name="Google Shape;227;p23"/>
          <p:cNvSpPr txBox="1"/>
          <p:nvPr/>
        </p:nvSpPr>
        <p:spPr>
          <a:xfrm>
            <a:off x="414925" y="1803475"/>
            <a:ext cx="1106400" cy="28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delete(1)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688325" y="21265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5884500" y="26419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30" name="Google Shape;230;p23"/>
          <p:cNvCxnSpPr>
            <a:stCxn id="229" idx="7"/>
            <a:endCxn id="228" idx="4"/>
          </p:cNvCxnSpPr>
          <p:nvPr/>
        </p:nvCxnSpPr>
        <p:spPr>
          <a:xfrm flipH="1" rot="10800000">
            <a:off x="6268087" y="2575788"/>
            <a:ext cx="645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1" name="Google Shape;231;p23"/>
          <p:cNvSpPr/>
          <p:nvPr/>
        </p:nvSpPr>
        <p:spPr>
          <a:xfrm flipH="1">
            <a:off x="7492262" y="26419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7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32" name="Google Shape;232;p23"/>
          <p:cNvCxnSpPr>
            <a:stCxn id="231" idx="7"/>
          </p:cNvCxnSpPr>
          <p:nvPr/>
        </p:nvCxnSpPr>
        <p:spPr>
          <a:xfrm rot="10800000">
            <a:off x="6913075" y="2575788"/>
            <a:ext cx="645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3" name="Google Shape;233;p23"/>
          <p:cNvSpPr/>
          <p:nvPr/>
        </p:nvSpPr>
        <p:spPr>
          <a:xfrm>
            <a:off x="7010875" y="31369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34" name="Google Shape;234;p23"/>
          <p:cNvCxnSpPr>
            <a:stCxn id="233" idx="7"/>
            <a:endCxn id="231" idx="4"/>
          </p:cNvCxnSpPr>
          <p:nvPr/>
        </p:nvCxnSpPr>
        <p:spPr>
          <a:xfrm flipH="1" rot="10800000">
            <a:off x="7394462" y="30914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5" name="Google Shape;235;p23"/>
          <p:cNvSpPr/>
          <p:nvPr/>
        </p:nvSpPr>
        <p:spPr>
          <a:xfrm flipH="1">
            <a:off x="7973637" y="31368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9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36" name="Google Shape;236;p23"/>
          <p:cNvCxnSpPr>
            <a:stCxn id="235" idx="7"/>
          </p:cNvCxnSpPr>
          <p:nvPr/>
        </p:nvCxnSpPr>
        <p:spPr>
          <a:xfrm rot="10800000">
            <a:off x="7716950" y="3091363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23"/>
          <p:cNvSpPr/>
          <p:nvPr/>
        </p:nvSpPr>
        <p:spPr>
          <a:xfrm>
            <a:off x="5403125" y="3136925"/>
            <a:ext cx="449400" cy="4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38" name="Google Shape;238;p23"/>
          <p:cNvCxnSpPr>
            <a:stCxn id="237" idx="7"/>
          </p:cNvCxnSpPr>
          <p:nvPr/>
        </p:nvCxnSpPr>
        <p:spPr>
          <a:xfrm flipH="1" rot="10800000">
            <a:off x="5786712" y="30914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9" name="Google Shape;239;p23"/>
          <p:cNvSpPr/>
          <p:nvPr/>
        </p:nvSpPr>
        <p:spPr>
          <a:xfrm flipH="1">
            <a:off x="6365887" y="31368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40" name="Google Shape;240;p23"/>
          <p:cNvCxnSpPr>
            <a:stCxn id="239" idx="7"/>
          </p:cNvCxnSpPr>
          <p:nvPr/>
        </p:nvCxnSpPr>
        <p:spPr>
          <a:xfrm rot="10800000">
            <a:off x="6109200" y="3091363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1" name="Google Shape;241;p23"/>
          <p:cNvSpPr/>
          <p:nvPr/>
        </p:nvSpPr>
        <p:spPr>
          <a:xfrm flipH="1">
            <a:off x="5884512" y="36317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solidFill>
                <a:schemeClr val="accent4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42" name="Google Shape;242;p23"/>
          <p:cNvCxnSpPr>
            <a:stCxn id="241" idx="7"/>
          </p:cNvCxnSpPr>
          <p:nvPr/>
        </p:nvCxnSpPr>
        <p:spPr>
          <a:xfrm rot="10800000">
            <a:off x="5627825" y="35862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3" name="Google Shape;243;p23"/>
          <p:cNvCxnSpPr/>
          <p:nvPr/>
        </p:nvCxnSpPr>
        <p:spPr>
          <a:xfrm>
            <a:off x="3582325" y="2835400"/>
            <a:ext cx="1832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311700" y="4310324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the node has one child, so it simply replaces the deleted node, and then we act as if the child was deleted in a recursive pattern until we hit a leaf.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 flipH="1">
            <a:off x="1221887" y="3631738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46" name="Google Shape;246;p23"/>
          <p:cNvCxnSpPr>
            <a:stCxn id="245" idx="7"/>
          </p:cNvCxnSpPr>
          <p:nvPr/>
        </p:nvCxnSpPr>
        <p:spPr>
          <a:xfrm rot="10800000">
            <a:off x="965200" y="3586251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7" name="Google Shape;247;p23"/>
          <p:cNvCxnSpPr>
            <a:endCxn id="237" idx="3"/>
          </p:cNvCxnSpPr>
          <p:nvPr/>
        </p:nvCxnSpPr>
        <p:spPr>
          <a:xfrm rot="10800000">
            <a:off x="5468938" y="3520512"/>
            <a:ext cx="417900" cy="3609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311700" y="1152475"/>
            <a:ext cx="8520600" cy="49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in a BST are always deleted via a method called </a:t>
            </a:r>
            <a:r>
              <a:rPr b="1" lang="en">
                <a:solidFill>
                  <a:schemeClr val="accent2"/>
                </a:solidFill>
              </a:rPr>
              <a:t>Hibbard Deletion</a:t>
            </a:r>
            <a:r>
              <a:rPr lang="en"/>
              <a:t>. There are several cases to consider:</a:t>
            </a:r>
            <a:endParaRPr/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Deletion</a:t>
            </a:r>
            <a:endParaRPr/>
          </a:p>
        </p:txBody>
      </p:sp>
      <p:grpSp>
        <p:nvGrpSpPr>
          <p:cNvPr id="254" name="Google Shape;254;p24"/>
          <p:cNvGrpSpPr/>
          <p:nvPr/>
        </p:nvGrpSpPr>
        <p:grpSpPr>
          <a:xfrm>
            <a:off x="720975" y="2126525"/>
            <a:ext cx="3019912" cy="1459800"/>
            <a:chOff x="414925" y="2126525"/>
            <a:chExt cx="3019912" cy="1459800"/>
          </a:xfrm>
        </p:grpSpPr>
        <p:sp>
          <p:nvSpPr>
            <p:cNvPr id="255" name="Google Shape;255;p24"/>
            <p:cNvSpPr/>
            <p:nvPr/>
          </p:nvSpPr>
          <p:spPr>
            <a:xfrm>
              <a:off x="1700125" y="21265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896300" y="26419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57" name="Google Shape;257;p24"/>
            <p:cNvCxnSpPr>
              <a:stCxn id="256" idx="7"/>
              <a:endCxn id="255" idx="4"/>
            </p:cNvCxnSpPr>
            <p:nvPr/>
          </p:nvCxnSpPr>
          <p:spPr>
            <a:xfrm flipH="1" rot="10800000">
              <a:off x="1279887" y="2575788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58" name="Google Shape;258;p24"/>
            <p:cNvSpPr/>
            <p:nvPr/>
          </p:nvSpPr>
          <p:spPr>
            <a:xfrm flipH="1">
              <a:off x="2504062" y="26419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7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59" name="Google Shape;259;p24"/>
            <p:cNvCxnSpPr>
              <a:stCxn id="258" idx="7"/>
            </p:cNvCxnSpPr>
            <p:nvPr/>
          </p:nvCxnSpPr>
          <p:spPr>
            <a:xfrm rot="10800000">
              <a:off x="1924875" y="2575788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60" name="Google Shape;260;p24"/>
            <p:cNvSpPr/>
            <p:nvPr/>
          </p:nvSpPr>
          <p:spPr>
            <a:xfrm>
              <a:off x="2022675" y="31369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61" name="Google Shape;261;p24"/>
            <p:cNvCxnSpPr>
              <a:stCxn id="260" idx="7"/>
              <a:endCxn id="258" idx="4"/>
            </p:cNvCxnSpPr>
            <p:nvPr/>
          </p:nvCxnSpPr>
          <p:spPr>
            <a:xfrm flipH="1" rot="10800000">
              <a:off x="2406262" y="309143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62" name="Google Shape;262;p24"/>
            <p:cNvSpPr/>
            <p:nvPr/>
          </p:nvSpPr>
          <p:spPr>
            <a:xfrm flipH="1">
              <a:off x="2985437" y="31368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9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63" name="Google Shape;263;p24"/>
            <p:cNvCxnSpPr>
              <a:stCxn id="262" idx="7"/>
            </p:cNvCxnSpPr>
            <p:nvPr/>
          </p:nvCxnSpPr>
          <p:spPr>
            <a:xfrm rot="10800000">
              <a:off x="2728750" y="30913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64" name="Google Shape;264;p24"/>
            <p:cNvSpPr/>
            <p:nvPr/>
          </p:nvSpPr>
          <p:spPr>
            <a:xfrm>
              <a:off x="414925" y="31369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65" name="Google Shape;265;p24"/>
            <p:cNvCxnSpPr>
              <a:stCxn id="264" idx="7"/>
            </p:cNvCxnSpPr>
            <p:nvPr/>
          </p:nvCxnSpPr>
          <p:spPr>
            <a:xfrm flipH="1" rot="10800000">
              <a:off x="798512" y="309143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66" name="Google Shape;266;p24"/>
            <p:cNvSpPr/>
            <p:nvPr/>
          </p:nvSpPr>
          <p:spPr>
            <a:xfrm flipH="1">
              <a:off x="1377687" y="31368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67" name="Google Shape;267;p24"/>
            <p:cNvCxnSpPr>
              <a:stCxn id="266" idx="7"/>
            </p:cNvCxnSpPr>
            <p:nvPr/>
          </p:nvCxnSpPr>
          <p:spPr>
            <a:xfrm rot="10800000">
              <a:off x="1121000" y="30913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268" name="Google Shape;268;p24"/>
          <p:cNvSpPr txBox="1"/>
          <p:nvPr/>
        </p:nvSpPr>
        <p:spPr>
          <a:xfrm>
            <a:off x="414925" y="1803475"/>
            <a:ext cx="1106400" cy="28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delete(5)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688325" y="2126525"/>
            <a:ext cx="449400" cy="4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5884500" y="26419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1" name="Google Shape;271;p24"/>
          <p:cNvCxnSpPr>
            <a:stCxn id="270" idx="7"/>
            <a:endCxn id="269" idx="4"/>
          </p:cNvCxnSpPr>
          <p:nvPr/>
        </p:nvCxnSpPr>
        <p:spPr>
          <a:xfrm flipH="1" rot="10800000">
            <a:off x="6268087" y="2575788"/>
            <a:ext cx="645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2" name="Google Shape;272;p24"/>
          <p:cNvSpPr/>
          <p:nvPr/>
        </p:nvSpPr>
        <p:spPr>
          <a:xfrm flipH="1">
            <a:off x="7492262" y="26419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7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3" name="Google Shape;273;p24"/>
          <p:cNvCxnSpPr>
            <a:stCxn id="272" idx="7"/>
          </p:cNvCxnSpPr>
          <p:nvPr/>
        </p:nvCxnSpPr>
        <p:spPr>
          <a:xfrm rot="10800000">
            <a:off x="6913075" y="2575788"/>
            <a:ext cx="645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4" name="Google Shape;274;p24"/>
          <p:cNvSpPr/>
          <p:nvPr/>
        </p:nvSpPr>
        <p:spPr>
          <a:xfrm>
            <a:off x="7010875" y="31369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5" name="Google Shape;275;p24"/>
          <p:cNvCxnSpPr>
            <a:stCxn id="274" idx="7"/>
            <a:endCxn id="272" idx="4"/>
          </p:cNvCxnSpPr>
          <p:nvPr/>
        </p:nvCxnSpPr>
        <p:spPr>
          <a:xfrm flipH="1" rot="10800000">
            <a:off x="7394462" y="30914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6" name="Google Shape;276;p24"/>
          <p:cNvSpPr/>
          <p:nvPr/>
        </p:nvSpPr>
        <p:spPr>
          <a:xfrm flipH="1">
            <a:off x="7973637" y="31368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9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7" name="Google Shape;277;p24"/>
          <p:cNvCxnSpPr>
            <a:stCxn id="276" idx="7"/>
          </p:cNvCxnSpPr>
          <p:nvPr/>
        </p:nvCxnSpPr>
        <p:spPr>
          <a:xfrm rot="10800000">
            <a:off x="7716950" y="3091363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8" name="Google Shape;278;p24"/>
          <p:cNvSpPr/>
          <p:nvPr/>
        </p:nvSpPr>
        <p:spPr>
          <a:xfrm>
            <a:off x="5403125" y="31369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9" name="Google Shape;279;p24"/>
          <p:cNvCxnSpPr>
            <a:stCxn id="278" idx="7"/>
          </p:cNvCxnSpPr>
          <p:nvPr/>
        </p:nvCxnSpPr>
        <p:spPr>
          <a:xfrm flipH="1" rot="10800000">
            <a:off x="5786712" y="30914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0" name="Google Shape;280;p24"/>
          <p:cNvSpPr/>
          <p:nvPr/>
        </p:nvSpPr>
        <p:spPr>
          <a:xfrm flipH="1">
            <a:off x="6365887" y="31368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81" name="Google Shape;281;p24"/>
          <p:cNvCxnSpPr>
            <a:stCxn id="280" idx="7"/>
          </p:cNvCxnSpPr>
          <p:nvPr/>
        </p:nvCxnSpPr>
        <p:spPr>
          <a:xfrm rot="10800000">
            <a:off x="6109200" y="3091363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2" name="Google Shape;282;p24"/>
          <p:cNvSpPr/>
          <p:nvPr/>
        </p:nvSpPr>
        <p:spPr>
          <a:xfrm flipH="1">
            <a:off x="5884512" y="36317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83" name="Google Shape;283;p24"/>
          <p:cNvCxnSpPr>
            <a:stCxn id="282" idx="7"/>
          </p:cNvCxnSpPr>
          <p:nvPr/>
        </p:nvCxnSpPr>
        <p:spPr>
          <a:xfrm rot="10800000">
            <a:off x="5627825" y="35862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4" name="Google Shape;284;p24"/>
          <p:cNvCxnSpPr/>
          <p:nvPr/>
        </p:nvCxnSpPr>
        <p:spPr>
          <a:xfrm>
            <a:off x="3582325" y="2835400"/>
            <a:ext cx="1832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311700" y="4310324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the node has two children, so we pick either the leftmost node on in the right subtree or the rightmost node in the left subtree.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 flipH="1">
            <a:off x="1221887" y="3631738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87" name="Google Shape;287;p24"/>
          <p:cNvCxnSpPr>
            <a:stCxn id="286" idx="7"/>
          </p:cNvCxnSpPr>
          <p:nvPr/>
        </p:nvCxnSpPr>
        <p:spPr>
          <a:xfrm rot="10800000">
            <a:off x="965200" y="3586251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8" name="Google Shape;288;p24"/>
          <p:cNvCxnSpPr>
            <a:stCxn id="280" idx="2"/>
            <a:endCxn id="269" idx="4"/>
          </p:cNvCxnSpPr>
          <p:nvPr/>
        </p:nvCxnSpPr>
        <p:spPr>
          <a:xfrm flipH="1" rot="10800000">
            <a:off x="6815287" y="2575850"/>
            <a:ext cx="97800" cy="7857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______; i = ______)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______; j = ______)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System.out.println("Circle is the best TA");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______; i = ______)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______; j = ______)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System.out.println("Circle is the best TA");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N; i = i + 1)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i; j = ______)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System.out.println("This is one is low key hard");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50600" y="246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Desired runtime: Θ(N</a:t>
            </a:r>
            <a:r>
              <a:rPr baseline="30000" lang="en"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N; i = i + 1)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i; j = </a:t>
            </a:r>
            <a:r>
              <a:rPr lang="en" sz="125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j + 1</a:t>
            </a: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System.out.println("This is one is low key hard");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450600" y="246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Desired runtime: Θ(N</a:t>
            </a:r>
            <a:r>
              <a:rPr baseline="30000" lang="en"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3257850" y="4303225"/>
            <a:ext cx="23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1 + 2 + 3 + … + N =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Θ(N</a:t>
            </a:r>
            <a:r>
              <a:rPr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N; i = i * 2)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</a:t>
            </a: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</a:t>
            </a: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 j = j * 2)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System.out.println("This is one is mid key hard");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450600" y="246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Desired runtime: Θ(log N)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N; i = i * 2)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</a:t>
            </a:r>
            <a:r>
              <a:rPr lang="en" sz="125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 j = j * 2)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System.out.println("This is one is mid key hard");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450600" y="246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Desired runtime: Θ(log N)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2810400" y="4303225"/>
            <a:ext cx="3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i = 1, 2, 4, … N → log N iterations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3188" y="154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{BAC25335-3124-4F49-9F7D-965D9E0D6DDB}</a:tableStyleId>
              </a:tblPr>
              <a:tblGrid>
                <a:gridCol w="1236800"/>
                <a:gridCol w="1236800"/>
                <a:gridCol w="1236800"/>
                <a:gridCol w="1236800"/>
                <a:gridCol w="1236800"/>
                <a:gridCol w="1236800"/>
                <a:gridCol w="123680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10/7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Weekly Survey 7 Due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10/9</a:t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Homework 2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10/11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Lab 6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Midterm 2</a:t>
                      </a: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Review Session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10/15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Mid-Semester Survey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10/18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Lab 7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Project 2A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N; i = i + 1)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______; j = j + 1)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System.out.println("This is one is high key hard");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 </a:t>
            </a: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possible solution is N / 2^N - can you think of another?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450600" y="246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Desired runtime: Θ(2</a:t>
            </a:r>
            <a:r>
              <a:rPr baseline="30000" lang="en"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N; i = i + 1)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</a:t>
            </a:r>
            <a:r>
              <a:rPr lang="en" sz="125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Math.pow(2, i)</a:t>
            </a: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 j = j + 1)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System.out.println("This is one is high key hard");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 A possible solution is N / 2^N - can you think of another?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450600" y="246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Desired runtime: Θ(2</a:t>
            </a:r>
            <a:r>
              <a:rPr baseline="30000" lang="en"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2810400" y="4303225"/>
            <a:ext cx="3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1 + 2 + 4 + … 2</a:t>
            </a:r>
            <a:r>
              <a:rPr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= Θ(2</a:t>
            </a:r>
            <a:r>
              <a:rPr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______; i = i * 2)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N * N; j = ______)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System.out.println("yikes");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450600" y="246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Desired runtime: Θ(N</a:t>
            </a:r>
            <a:r>
              <a:rPr baseline="30000" lang="en"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Finish the Runtimes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 txBox="1"/>
          <p:nvPr/>
        </p:nvSpPr>
        <p:spPr>
          <a:xfrm>
            <a:off x="450600" y="2802550"/>
            <a:ext cx="79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 Math.pow(2, N); i = i * 2)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j = 1; j &lt; N * N; j = j + 1) {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System.out.println("yikes");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450600" y="1222925"/>
            <a:ext cx="8242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part, a desired runtime is given. Fill in the remaining blanks to achieve the desired runtime! There may be more than one correct answer.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nir"/>
                <a:ea typeface="Avenir"/>
                <a:cs typeface="Avenir"/>
                <a:sym typeface="Avenir"/>
              </a:rPr>
              <a:t>Hint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: You may find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Math.pow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helpful.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450600" y="246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Desired runtime: Θ(N</a:t>
            </a:r>
            <a:r>
              <a:rPr baseline="30000" lang="en"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2696550" y="4064650"/>
            <a:ext cx="375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Outer loop: i = 1, 2, 4, …, 2</a:t>
            </a:r>
            <a:r>
              <a:rPr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→ N iterations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Inner loop: N</a:t>
            </a:r>
            <a:r>
              <a:rPr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937553" y="1395000"/>
            <a:ext cx="46125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x;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i);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2" name="Google Shape;382;p36"/>
          <p:cNvSpPr txBox="1"/>
          <p:nvPr/>
        </p:nvSpPr>
        <p:spPr>
          <a:xfrm>
            <a:off x="5832288" y="18659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1): Θ(</a:t>
            </a:r>
            <a:r>
              <a:rPr lang="en" sz="16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Θ(</a:t>
            </a:r>
            <a:r>
              <a:rPr lang="en" sz="16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 txBox="1"/>
          <p:nvPr>
            <p:ph idx="1" type="body"/>
          </p:nvPr>
        </p:nvSpPr>
        <p:spPr>
          <a:xfrm>
            <a:off x="311704" y="1200088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x;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i);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311701" y="3812900"/>
            <a:ext cx="19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1): Θ(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/>
          </a:p>
        </p:txBody>
      </p:sp>
      <p:sp>
        <p:nvSpPr>
          <p:cNvPr id="390" name="Google Shape;390;p37"/>
          <p:cNvSpPr txBox="1"/>
          <p:nvPr/>
        </p:nvSpPr>
        <p:spPr>
          <a:xfrm>
            <a:off x="6770100" y="1200100"/>
            <a:ext cx="7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6594300" y="1913025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6594300" y="2571750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6594300" y="3230475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6594300" y="3889200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95" name="Google Shape;395;p37"/>
          <p:cNvCxnSpPr>
            <a:stCxn id="390" idx="2"/>
            <a:endCxn id="391" idx="0"/>
          </p:cNvCxnSpPr>
          <p:nvPr/>
        </p:nvCxnSpPr>
        <p:spPr>
          <a:xfrm>
            <a:off x="7160250" y="1600300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7"/>
          <p:cNvCxnSpPr>
            <a:stCxn id="391" idx="2"/>
            <a:endCxn id="392" idx="0"/>
          </p:cNvCxnSpPr>
          <p:nvPr/>
        </p:nvCxnSpPr>
        <p:spPr>
          <a:xfrm>
            <a:off x="7160250" y="2313225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7"/>
          <p:cNvCxnSpPr>
            <a:stCxn id="392" idx="2"/>
            <a:endCxn id="393" idx="0"/>
          </p:cNvCxnSpPr>
          <p:nvPr/>
        </p:nvCxnSpPr>
        <p:spPr>
          <a:xfrm>
            <a:off x="7160250" y="2971950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7"/>
          <p:cNvCxnSpPr>
            <a:stCxn id="393" idx="2"/>
            <a:endCxn id="394" idx="0"/>
          </p:cNvCxnSpPr>
          <p:nvPr/>
        </p:nvCxnSpPr>
        <p:spPr>
          <a:xfrm>
            <a:off x="7160250" y="3630675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 txBox="1"/>
          <p:nvPr>
            <p:ph idx="1" type="body"/>
          </p:nvPr>
        </p:nvSpPr>
        <p:spPr>
          <a:xfrm>
            <a:off x="311704" y="1200088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x;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i);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311701" y="3812900"/>
            <a:ext cx="19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1): Θ(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/>
          </a:p>
        </p:txBody>
      </p:sp>
      <p:sp>
        <p:nvSpPr>
          <p:cNvPr id="406" name="Google Shape;406;p38"/>
          <p:cNvSpPr txBox="1"/>
          <p:nvPr/>
        </p:nvSpPr>
        <p:spPr>
          <a:xfrm>
            <a:off x="6319500" y="1329363"/>
            <a:ext cx="7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6143700" y="2042288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6143700" y="270101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6143700" y="3359738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6143700" y="401846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11" name="Google Shape;411;p38"/>
          <p:cNvCxnSpPr>
            <a:stCxn id="406" idx="2"/>
            <a:endCxn id="407" idx="0"/>
          </p:cNvCxnSpPr>
          <p:nvPr/>
        </p:nvCxnSpPr>
        <p:spPr>
          <a:xfrm>
            <a:off x="6709650" y="1729563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8"/>
          <p:cNvCxnSpPr>
            <a:stCxn id="407" idx="2"/>
            <a:endCxn id="408" idx="0"/>
          </p:cNvCxnSpPr>
          <p:nvPr/>
        </p:nvCxnSpPr>
        <p:spPr>
          <a:xfrm>
            <a:off x="6709650" y="2442488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8"/>
          <p:cNvCxnSpPr>
            <a:stCxn id="408" idx="2"/>
            <a:endCxn id="409" idx="0"/>
          </p:cNvCxnSpPr>
          <p:nvPr/>
        </p:nvCxnSpPr>
        <p:spPr>
          <a:xfrm>
            <a:off x="6709650" y="3101213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8"/>
          <p:cNvCxnSpPr>
            <a:stCxn id="409" idx="2"/>
            <a:endCxn id="410" idx="0"/>
          </p:cNvCxnSpPr>
          <p:nvPr/>
        </p:nvCxnSpPr>
        <p:spPr>
          <a:xfrm>
            <a:off x="6709650" y="3759938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8"/>
          <p:cNvSpPr/>
          <p:nvPr/>
        </p:nvSpPr>
        <p:spPr>
          <a:xfrm>
            <a:off x="7275600" y="13293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275600" y="20532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7275600" y="3359738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7275600" y="40184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5796750" y="724838"/>
            <a:ext cx="18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Work per node:</a:t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 txBox="1"/>
          <p:nvPr>
            <p:ph idx="1" type="body"/>
          </p:nvPr>
        </p:nvSpPr>
        <p:spPr>
          <a:xfrm>
            <a:off x="311704" y="1200088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x;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i);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311701" y="3812900"/>
            <a:ext cx="19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1): Θ(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/>
          </a:p>
        </p:txBody>
      </p:sp>
      <p:sp>
        <p:nvSpPr>
          <p:cNvPr id="427" name="Google Shape;427;p39"/>
          <p:cNvSpPr txBox="1"/>
          <p:nvPr/>
        </p:nvSpPr>
        <p:spPr>
          <a:xfrm>
            <a:off x="6319500" y="1329363"/>
            <a:ext cx="7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6143700" y="2042288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9" name="Google Shape;429;p39"/>
          <p:cNvSpPr txBox="1"/>
          <p:nvPr/>
        </p:nvSpPr>
        <p:spPr>
          <a:xfrm>
            <a:off x="6143700" y="270101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6143700" y="3359738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6143700" y="401846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32" name="Google Shape;432;p39"/>
          <p:cNvCxnSpPr>
            <a:stCxn id="427" idx="2"/>
            <a:endCxn id="428" idx="0"/>
          </p:cNvCxnSpPr>
          <p:nvPr/>
        </p:nvCxnSpPr>
        <p:spPr>
          <a:xfrm>
            <a:off x="6709650" y="1729563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9"/>
          <p:cNvCxnSpPr>
            <a:stCxn id="428" idx="2"/>
            <a:endCxn id="429" idx="0"/>
          </p:cNvCxnSpPr>
          <p:nvPr/>
        </p:nvCxnSpPr>
        <p:spPr>
          <a:xfrm>
            <a:off x="6709650" y="2442488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9"/>
          <p:cNvCxnSpPr>
            <a:stCxn id="429" idx="2"/>
            <a:endCxn id="430" idx="0"/>
          </p:cNvCxnSpPr>
          <p:nvPr/>
        </p:nvCxnSpPr>
        <p:spPr>
          <a:xfrm>
            <a:off x="6709650" y="3101213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9"/>
          <p:cNvCxnSpPr>
            <a:stCxn id="430" idx="2"/>
            <a:endCxn id="431" idx="0"/>
          </p:cNvCxnSpPr>
          <p:nvPr/>
        </p:nvCxnSpPr>
        <p:spPr>
          <a:xfrm>
            <a:off x="6709650" y="3759938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9"/>
          <p:cNvSpPr/>
          <p:nvPr/>
        </p:nvSpPr>
        <p:spPr>
          <a:xfrm>
            <a:off x="7275600" y="13293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7275600" y="20532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7275600" y="3359738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7275600" y="40184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591100" y="724850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Number of levels: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 + 1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 txBox="1"/>
          <p:nvPr>
            <p:ph idx="1" type="body"/>
          </p:nvPr>
        </p:nvSpPr>
        <p:spPr>
          <a:xfrm>
            <a:off x="311704" y="1200088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x;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i);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311701" y="3812900"/>
            <a:ext cx="19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1): Θ(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/>
          </a:p>
        </p:txBody>
      </p:sp>
      <p:sp>
        <p:nvSpPr>
          <p:cNvPr id="448" name="Google Shape;448;p40"/>
          <p:cNvSpPr txBox="1"/>
          <p:nvPr/>
        </p:nvSpPr>
        <p:spPr>
          <a:xfrm>
            <a:off x="6319500" y="1329363"/>
            <a:ext cx="7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6143700" y="2042288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6143700" y="270101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6143700" y="3359738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143700" y="401846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53" name="Google Shape;453;p40"/>
          <p:cNvCxnSpPr>
            <a:stCxn id="448" idx="2"/>
            <a:endCxn id="449" idx="0"/>
          </p:cNvCxnSpPr>
          <p:nvPr/>
        </p:nvCxnSpPr>
        <p:spPr>
          <a:xfrm>
            <a:off x="6709650" y="1729563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0"/>
          <p:cNvCxnSpPr>
            <a:stCxn id="449" idx="2"/>
            <a:endCxn id="450" idx="0"/>
          </p:cNvCxnSpPr>
          <p:nvPr/>
        </p:nvCxnSpPr>
        <p:spPr>
          <a:xfrm>
            <a:off x="6709650" y="2442488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0"/>
          <p:cNvCxnSpPr>
            <a:stCxn id="450" idx="2"/>
            <a:endCxn id="451" idx="0"/>
          </p:cNvCxnSpPr>
          <p:nvPr/>
        </p:nvCxnSpPr>
        <p:spPr>
          <a:xfrm>
            <a:off x="6709650" y="3101213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0"/>
          <p:cNvCxnSpPr>
            <a:stCxn id="451" idx="2"/>
            <a:endCxn id="452" idx="0"/>
          </p:cNvCxnSpPr>
          <p:nvPr/>
        </p:nvCxnSpPr>
        <p:spPr>
          <a:xfrm>
            <a:off x="6709650" y="3759938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0"/>
          <p:cNvSpPr/>
          <p:nvPr/>
        </p:nvSpPr>
        <p:spPr>
          <a:xfrm>
            <a:off x="7275600" y="13293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7275600" y="20532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7275600" y="3359738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0" name="Google Shape;460;p40"/>
          <p:cNvSpPr/>
          <p:nvPr/>
        </p:nvSpPr>
        <p:spPr>
          <a:xfrm>
            <a:off x="7275600" y="4018463"/>
            <a:ext cx="41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2746200" y="3828338"/>
            <a:ext cx="18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(N + 1) * 1 =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Θ(N)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 txBox="1"/>
          <p:nvPr>
            <p:ph idx="1" type="body"/>
          </p:nvPr>
        </p:nvSpPr>
        <p:spPr>
          <a:xfrm>
            <a:off x="311704" y="1265013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x;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i);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311688" y="3865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Θ(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/>
          </a:p>
        </p:txBody>
      </p:sp>
      <p:sp>
        <p:nvSpPr>
          <p:cNvPr id="469" name="Google Shape;469;p41"/>
          <p:cNvSpPr txBox="1"/>
          <p:nvPr/>
        </p:nvSpPr>
        <p:spPr>
          <a:xfrm>
            <a:off x="6503900" y="1265025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5777025" y="1857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6984500" y="1857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6503900" y="2498838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7582400" y="2498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74" name="Google Shape;474;p41"/>
          <p:cNvCxnSpPr>
            <a:stCxn id="469" idx="2"/>
            <a:endCxn id="470" idx="0"/>
          </p:cNvCxnSpPr>
          <p:nvPr/>
        </p:nvCxnSpPr>
        <p:spPr>
          <a:xfrm flipH="1">
            <a:off x="6316250" y="1665225"/>
            <a:ext cx="5613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1"/>
          <p:cNvCxnSpPr>
            <a:stCxn id="469" idx="2"/>
            <a:endCxn id="471" idx="0"/>
          </p:cNvCxnSpPr>
          <p:nvPr/>
        </p:nvCxnSpPr>
        <p:spPr>
          <a:xfrm>
            <a:off x="6877550" y="1665225"/>
            <a:ext cx="6462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1"/>
          <p:cNvCxnSpPr>
            <a:stCxn id="471" idx="2"/>
            <a:endCxn id="472" idx="0"/>
          </p:cNvCxnSpPr>
          <p:nvPr/>
        </p:nvCxnSpPr>
        <p:spPr>
          <a:xfrm flipH="1">
            <a:off x="7043150" y="2257250"/>
            <a:ext cx="480600" cy="24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1"/>
          <p:cNvCxnSpPr>
            <a:stCxn id="471" idx="2"/>
            <a:endCxn id="473" idx="0"/>
          </p:cNvCxnSpPr>
          <p:nvPr/>
        </p:nvCxnSpPr>
        <p:spPr>
          <a:xfrm>
            <a:off x="7523750" y="2257250"/>
            <a:ext cx="597900" cy="24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41"/>
          <p:cNvSpPr txBox="1"/>
          <p:nvPr/>
        </p:nvSpPr>
        <p:spPr>
          <a:xfrm>
            <a:off x="6311600" y="309076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 txBox="1"/>
          <p:nvPr>
            <p:ph idx="1" type="body"/>
          </p:nvPr>
        </p:nvSpPr>
        <p:spPr>
          <a:xfrm>
            <a:off x="311704" y="1265013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x;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i);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311688" y="3865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Θ(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/>
          </a:p>
        </p:txBody>
      </p:sp>
      <p:sp>
        <p:nvSpPr>
          <p:cNvPr id="486" name="Google Shape;486;p42"/>
          <p:cNvSpPr txBox="1"/>
          <p:nvPr/>
        </p:nvSpPr>
        <p:spPr>
          <a:xfrm>
            <a:off x="6503900" y="1265025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5777025" y="1857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6984500" y="1857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6503900" y="2498838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7582400" y="2498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91" name="Google Shape;491;p42"/>
          <p:cNvCxnSpPr>
            <a:stCxn id="486" idx="2"/>
            <a:endCxn id="487" idx="0"/>
          </p:cNvCxnSpPr>
          <p:nvPr/>
        </p:nvCxnSpPr>
        <p:spPr>
          <a:xfrm flipH="1">
            <a:off x="6316250" y="1665225"/>
            <a:ext cx="5613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42"/>
          <p:cNvCxnSpPr>
            <a:stCxn id="486" idx="2"/>
            <a:endCxn id="488" idx="0"/>
          </p:cNvCxnSpPr>
          <p:nvPr/>
        </p:nvCxnSpPr>
        <p:spPr>
          <a:xfrm>
            <a:off x="6877550" y="1665225"/>
            <a:ext cx="6462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2"/>
          <p:cNvCxnSpPr>
            <a:stCxn id="488" idx="2"/>
            <a:endCxn id="489" idx="0"/>
          </p:cNvCxnSpPr>
          <p:nvPr/>
        </p:nvCxnSpPr>
        <p:spPr>
          <a:xfrm flipH="1">
            <a:off x="7043150" y="2257250"/>
            <a:ext cx="480600" cy="24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2"/>
          <p:cNvCxnSpPr>
            <a:stCxn id="488" idx="2"/>
            <a:endCxn id="490" idx="0"/>
          </p:cNvCxnSpPr>
          <p:nvPr/>
        </p:nvCxnSpPr>
        <p:spPr>
          <a:xfrm>
            <a:off x="7523750" y="2257250"/>
            <a:ext cx="597900" cy="24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2"/>
          <p:cNvSpPr txBox="1"/>
          <p:nvPr/>
        </p:nvSpPr>
        <p:spPr>
          <a:xfrm>
            <a:off x="6311600" y="309076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5334850" y="1654050"/>
            <a:ext cx="9453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 - 1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5932250" y="2690563"/>
            <a:ext cx="9453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 - 2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 txBox="1"/>
          <p:nvPr>
            <p:ph idx="1" type="body"/>
          </p:nvPr>
        </p:nvSpPr>
        <p:spPr>
          <a:xfrm>
            <a:off x="311704" y="1265013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x;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i);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311688" y="3865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Θ(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baseline="30000"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/>
          </a:p>
        </p:txBody>
      </p:sp>
      <p:sp>
        <p:nvSpPr>
          <p:cNvPr id="505" name="Google Shape;505;p43"/>
          <p:cNvSpPr txBox="1"/>
          <p:nvPr/>
        </p:nvSpPr>
        <p:spPr>
          <a:xfrm>
            <a:off x="6503900" y="1265025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5777025" y="1857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6984500" y="1857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6503900" y="2498838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1)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7582400" y="2498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10" name="Google Shape;510;p43"/>
          <p:cNvCxnSpPr>
            <a:stCxn id="505" idx="2"/>
            <a:endCxn id="506" idx="0"/>
          </p:cNvCxnSpPr>
          <p:nvPr/>
        </p:nvCxnSpPr>
        <p:spPr>
          <a:xfrm flipH="1">
            <a:off x="6316250" y="1665225"/>
            <a:ext cx="5613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3"/>
          <p:cNvCxnSpPr>
            <a:stCxn id="505" idx="2"/>
            <a:endCxn id="507" idx="0"/>
          </p:cNvCxnSpPr>
          <p:nvPr/>
        </p:nvCxnSpPr>
        <p:spPr>
          <a:xfrm>
            <a:off x="6877550" y="1665225"/>
            <a:ext cx="6462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3"/>
          <p:cNvCxnSpPr>
            <a:stCxn id="507" idx="2"/>
            <a:endCxn id="508" idx="0"/>
          </p:cNvCxnSpPr>
          <p:nvPr/>
        </p:nvCxnSpPr>
        <p:spPr>
          <a:xfrm flipH="1">
            <a:off x="7043150" y="2257250"/>
            <a:ext cx="480600" cy="24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3"/>
          <p:cNvCxnSpPr>
            <a:stCxn id="507" idx="2"/>
            <a:endCxn id="509" idx="0"/>
          </p:cNvCxnSpPr>
          <p:nvPr/>
        </p:nvCxnSpPr>
        <p:spPr>
          <a:xfrm>
            <a:off x="7523750" y="2257250"/>
            <a:ext cx="597900" cy="24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43"/>
          <p:cNvSpPr txBox="1"/>
          <p:nvPr/>
        </p:nvSpPr>
        <p:spPr>
          <a:xfrm>
            <a:off x="6311600" y="3090763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5334850" y="1654050"/>
            <a:ext cx="9453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 - 1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932250" y="2690563"/>
            <a:ext cx="9453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 - 2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732750" y="3881250"/>
            <a:ext cx="26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(N - 1) + (N - 2) + … 1 =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Θ(N</a:t>
            </a:r>
            <a:r>
              <a:rPr baseline="30000" lang="en">
                <a:solidFill>
                  <a:srgbClr val="FF000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)</a:t>
            </a:r>
            <a:endParaRPr baseline="30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4"/>
          <p:cNvSpPr txBox="1"/>
          <p:nvPr>
            <p:ph idx="1" type="body"/>
          </p:nvPr>
        </p:nvSpPr>
        <p:spPr>
          <a:xfrm>
            <a:off x="624629" y="1395000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5709775" y="2371650"/>
            <a:ext cx="24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Ω(</a:t>
            </a:r>
            <a:r>
              <a:rPr lang="en" sz="16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5"/>
          <p:cNvSpPr txBox="1"/>
          <p:nvPr>
            <p:ph idx="1" type="body"/>
          </p:nvPr>
        </p:nvSpPr>
        <p:spPr>
          <a:xfrm>
            <a:off x="624629" y="1395000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424025" y="21715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5264425" y="2835550"/>
            <a:ext cx="3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Best case: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f(x) = 1 always → linear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6"/>
          <p:cNvSpPr txBox="1"/>
          <p:nvPr>
            <p:ph idx="1" type="body"/>
          </p:nvPr>
        </p:nvSpPr>
        <p:spPr>
          <a:xfrm>
            <a:off x="624629" y="1395000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9" name="Google Shape;539;p46"/>
          <p:cNvSpPr txBox="1"/>
          <p:nvPr/>
        </p:nvSpPr>
        <p:spPr>
          <a:xfrm>
            <a:off x="5519375" y="2356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0" name="Google Shape;540;p46"/>
          <p:cNvSpPr txBox="1"/>
          <p:nvPr/>
        </p:nvSpPr>
        <p:spPr>
          <a:xfrm>
            <a:off x="5264425" y="2835550"/>
            <a:ext cx="3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Worst</a:t>
            </a: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case: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f(2) = 2 always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7"/>
          <p:cNvSpPr txBox="1"/>
          <p:nvPr>
            <p:ph idx="1" type="body"/>
          </p:nvPr>
        </p:nvSpPr>
        <p:spPr>
          <a:xfrm>
            <a:off x="311700" y="1501300"/>
            <a:ext cx="42603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311700" y="4338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6224225" y="1281500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5618325" y="1917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6674925" y="1917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46648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57214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67780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78346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3707200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4826775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7" name="Google Shape;557;p47"/>
          <p:cNvSpPr txBox="1"/>
          <p:nvPr/>
        </p:nvSpPr>
        <p:spPr>
          <a:xfrm>
            <a:off x="43307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8" name="Google Shape;558;p47"/>
          <p:cNvSpPr txBox="1"/>
          <p:nvPr/>
        </p:nvSpPr>
        <p:spPr>
          <a:xfrm>
            <a:off x="7065925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9" name="Google Shape;559;p47"/>
          <p:cNvSpPr txBox="1"/>
          <p:nvPr/>
        </p:nvSpPr>
        <p:spPr>
          <a:xfrm>
            <a:off x="8185500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60" name="Google Shape;560;p47"/>
          <p:cNvCxnSpPr>
            <a:stCxn id="548" idx="2"/>
            <a:endCxn id="549" idx="0"/>
          </p:cNvCxnSpPr>
          <p:nvPr/>
        </p:nvCxnSpPr>
        <p:spPr>
          <a:xfrm flipH="1">
            <a:off x="6146675" y="1681700"/>
            <a:ext cx="451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47"/>
          <p:cNvCxnSpPr>
            <a:stCxn id="548" idx="2"/>
            <a:endCxn id="550" idx="0"/>
          </p:cNvCxnSpPr>
          <p:nvPr/>
        </p:nvCxnSpPr>
        <p:spPr>
          <a:xfrm>
            <a:off x="6597875" y="1681700"/>
            <a:ext cx="605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47"/>
          <p:cNvCxnSpPr>
            <a:stCxn id="549" idx="2"/>
            <a:endCxn id="551" idx="0"/>
          </p:cNvCxnSpPr>
          <p:nvPr/>
        </p:nvCxnSpPr>
        <p:spPr>
          <a:xfrm flipH="1">
            <a:off x="5193225" y="2317675"/>
            <a:ext cx="953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7"/>
          <p:cNvCxnSpPr>
            <a:stCxn id="549" idx="2"/>
            <a:endCxn id="552" idx="0"/>
          </p:cNvCxnSpPr>
          <p:nvPr/>
        </p:nvCxnSpPr>
        <p:spPr>
          <a:xfrm>
            <a:off x="6146625" y="2317675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7"/>
          <p:cNvCxnSpPr>
            <a:stCxn id="550" idx="2"/>
            <a:endCxn id="553" idx="0"/>
          </p:cNvCxnSpPr>
          <p:nvPr/>
        </p:nvCxnSpPr>
        <p:spPr>
          <a:xfrm>
            <a:off x="7203225" y="2317675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7"/>
          <p:cNvCxnSpPr>
            <a:stCxn id="550" idx="2"/>
            <a:endCxn id="554" idx="0"/>
          </p:cNvCxnSpPr>
          <p:nvPr/>
        </p:nvCxnSpPr>
        <p:spPr>
          <a:xfrm>
            <a:off x="7203225" y="2317675"/>
            <a:ext cx="11598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47"/>
          <p:cNvSpPr txBox="1"/>
          <p:nvPr/>
        </p:nvSpPr>
        <p:spPr>
          <a:xfrm>
            <a:off x="6098750" y="43199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7" name="Google Shape;567;p47"/>
          <p:cNvSpPr txBox="1"/>
          <p:nvPr/>
        </p:nvSpPr>
        <p:spPr>
          <a:xfrm>
            <a:off x="58439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8" name="Google Shape;568;p47"/>
          <p:cNvSpPr txBox="1"/>
          <p:nvPr/>
        </p:nvSpPr>
        <p:spPr>
          <a:xfrm>
            <a:off x="73571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69" name="Google Shape;569;p47"/>
          <p:cNvCxnSpPr>
            <a:stCxn id="557" idx="2"/>
            <a:endCxn id="555" idx="0"/>
          </p:cNvCxnSpPr>
          <p:nvPr/>
        </p:nvCxnSpPr>
        <p:spPr>
          <a:xfrm flipH="1">
            <a:off x="4235375" y="3760713"/>
            <a:ext cx="6237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7"/>
          <p:cNvCxnSpPr>
            <a:stCxn id="567" idx="2"/>
            <a:endCxn id="558" idx="0"/>
          </p:cNvCxnSpPr>
          <p:nvPr/>
        </p:nvCxnSpPr>
        <p:spPr>
          <a:xfrm>
            <a:off x="6372275" y="3760713"/>
            <a:ext cx="12219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7"/>
          <p:cNvCxnSpPr>
            <a:endCxn id="559" idx="0"/>
          </p:cNvCxnSpPr>
          <p:nvPr/>
        </p:nvCxnSpPr>
        <p:spPr>
          <a:xfrm>
            <a:off x="8187900" y="3813575"/>
            <a:ext cx="52590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"/>
          <p:cNvSpPr txBox="1"/>
          <p:nvPr>
            <p:ph idx="1" type="body"/>
          </p:nvPr>
        </p:nvSpPr>
        <p:spPr>
          <a:xfrm>
            <a:off x="311700" y="1501300"/>
            <a:ext cx="42603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8" name="Google Shape;578;p48"/>
          <p:cNvSpPr txBox="1"/>
          <p:nvPr/>
        </p:nvSpPr>
        <p:spPr>
          <a:xfrm>
            <a:off x="311700" y="4338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9" name="Google Shape;579;p48"/>
          <p:cNvSpPr txBox="1"/>
          <p:nvPr/>
        </p:nvSpPr>
        <p:spPr>
          <a:xfrm>
            <a:off x="6224225" y="1281500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0" name="Google Shape;580;p48"/>
          <p:cNvSpPr txBox="1"/>
          <p:nvPr/>
        </p:nvSpPr>
        <p:spPr>
          <a:xfrm>
            <a:off x="5618325" y="1917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1" name="Google Shape;581;p48"/>
          <p:cNvSpPr txBox="1"/>
          <p:nvPr/>
        </p:nvSpPr>
        <p:spPr>
          <a:xfrm>
            <a:off x="6674925" y="1917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2" name="Google Shape;582;p48"/>
          <p:cNvSpPr txBox="1"/>
          <p:nvPr/>
        </p:nvSpPr>
        <p:spPr>
          <a:xfrm>
            <a:off x="46648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3" name="Google Shape;583;p48"/>
          <p:cNvSpPr txBox="1"/>
          <p:nvPr/>
        </p:nvSpPr>
        <p:spPr>
          <a:xfrm>
            <a:off x="57214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4" name="Google Shape;584;p48"/>
          <p:cNvSpPr txBox="1"/>
          <p:nvPr/>
        </p:nvSpPr>
        <p:spPr>
          <a:xfrm>
            <a:off x="67780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5" name="Google Shape;585;p48"/>
          <p:cNvSpPr txBox="1"/>
          <p:nvPr/>
        </p:nvSpPr>
        <p:spPr>
          <a:xfrm>
            <a:off x="78346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6" name="Google Shape;586;p48"/>
          <p:cNvSpPr txBox="1"/>
          <p:nvPr/>
        </p:nvSpPr>
        <p:spPr>
          <a:xfrm>
            <a:off x="3707200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7" name="Google Shape;587;p48"/>
          <p:cNvSpPr txBox="1"/>
          <p:nvPr/>
        </p:nvSpPr>
        <p:spPr>
          <a:xfrm>
            <a:off x="4826775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43307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9" name="Google Shape;589;p48"/>
          <p:cNvSpPr txBox="1"/>
          <p:nvPr/>
        </p:nvSpPr>
        <p:spPr>
          <a:xfrm>
            <a:off x="7065925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0" name="Google Shape;590;p48"/>
          <p:cNvSpPr txBox="1"/>
          <p:nvPr/>
        </p:nvSpPr>
        <p:spPr>
          <a:xfrm>
            <a:off x="8185500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91" name="Google Shape;591;p48"/>
          <p:cNvCxnSpPr>
            <a:stCxn id="579" idx="2"/>
            <a:endCxn id="580" idx="0"/>
          </p:cNvCxnSpPr>
          <p:nvPr/>
        </p:nvCxnSpPr>
        <p:spPr>
          <a:xfrm flipH="1">
            <a:off x="6146675" y="1681700"/>
            <a:ext cx="451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8"/>
          <p:cNvCxnSpPr>
            <a:stCxn id="579" idx="2"/>
            <a:endCxn id="581" idx="0"/>
          </p:cNvCxnSpPr>
          <p:nvPr/>
        </p:nvCxnSpPr>
        <p:spPr>
          <a:xfrm>
            <a:off x="6597875" y="1681700"/>
            <a:ext cx="605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8"/>
          <p:cNvCxnSpPr>
            <a:stCxn id="580" idx="2"/>
            <a:endCxn id="582" idx="0"/>
          </p:cNvCxnSpPr>
          <p:nvPr/>
        </p:nvCxnSpPr>
        <p:spPr>
          <a:xfrm flipH="1">
            <a:off x="5193225" y="2317675"/>
            <a:ext cx="953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8"/>
          <p:cNvCxnSpPr>
            <a:stCxn id="580" idx="2"/>
            <a:endCxn id="583" idx="0"/>
          </p:cNvCxnSpPr>
          <p:nvPr/>
        </p:nvCxnSpPr>
        <p:spPr>
          <a:xfrm>
            <a:off x="6146625" y="2317675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8"/>
          <p:cNvCxnSpPr>
            <a:stCxn id="581" idx="2"/>
            <a:endCxn id="584" idx="0"/>
          </p:cNvCxnSpPr>
          <p:nvPr/>
        </p:nvCxnSpPr>
        <p:spPr>
          <a:xfrm>
            <a:off x="7203225" y="2317675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8"/>
          <p:cNvCxnSpPr>
            <a:stCxn id="581" idx="2"/>
            <a:endCxn id="585" idx="0"/>
          </p:cNvCxnSpPr>
          <p:nvPr/>
        </p:nvCxnSpPr>
        <p:spPr>
          <a:xfrm>
            <a:off x="7203225" y="2317675"/>
            <a:ext cx="11598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48"/>
          <p:cNvSpPr txBox="1"/>
          <p:nvPr/>
        </p:nvSpPr>
        <p:spPr>
          <a:xfrm>
            <a:off x="6098750" y="43199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58439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73571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00" name="Google Shape;600;p48"/>
          <p:cNvCxnSpPr>
            <a:stCxn id="588" idx="2"/>
            <a:endCxn id="586" idx="0"/>
          </p:cNvCxnSpPr>
          <p:nvPr/>
        </p:nvCxnSpPr>
        <p:spPr>
          <a:xfrm flipH="1">
            <a:off x="4235375" y="3760713"/>
            <a:ext cx="6237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48"/>
          <p:cNvCxnSpPr>
            <a:stCxn id="598" idx="2"/>
            <a:endCxn id="589" idx="0"/>
          </p:cNvCxnSpPr>
          <p:nvPr/>
        </p:nvCxnSpPr>
        <p:spPr>
          <a:xfrm>
            <a:off x="6372275" y="3760713"/>
            <a:ext cx="12219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8"/>
          <p:cNvCxnSpPr>
            <a:endCxn id="590" idx="0"/>
          </p:cNvCxnSpPr>
          <p:nvPr/>
        </p:nvCxnSpPr>
        <p:spPr>
          <a:xfrm>
            <a:off x="8187900" y="3813575"/>
            <a:ext cx="52590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5392100" y="775925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Work per node: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constant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501300"/>
            <a:ext cx="42603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311700" y="4338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6224225" y="1281500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5618325" y="1917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3" name="Google Shape;613;p49"/>
          <p:cNvSpPr txBox="1"/>
          <p:nvPr/>
        </p:nvSpPr>
        <p:spPr>
          <a:xfrm>
            <a:off x="6674925" y="1917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4" name="Google Shape;614;p49"/>
          <p:cNvSpPr txBox="1"/>
          <p:nvPr/>
        </p:nvSpPr>
        <p:spPr>
          <a:xfrm>
            <a:off x="46648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57214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67780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78346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8" name="Google Shape;618;p49"/>
          <p:cNvSpPr txBox="1"/>
          <p:nvPr/>
        </p:nvSpPr>
        <p:spPr>
          <a:xfrm>
            <a:off x="3707200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9" name="Google Shape;619;p49"/>
          <p:cNvSpPr txBox="1"/>
          <p:nvPr/>
        </p:nvSpPr>
        <p:spPr>
          <a:xfrm>
            <a:off x="4826775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43307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7065925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8185500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23" name="Google Shape;623;p49"/>
          <p:cNvCxnSpPr>
            <a:stCxn id="611" idx="2"/>
            <a:endCxn id="612" idx="0"/>
          </p:cNvCxnSpPr>
          <p:nvPr/>
        </p:nvCxnSpPr>
        <p:spPr>
          <a:xfrm flipH="1">
            <a:off x="6146675" y="1681700"/>
            <a:ext cx="451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9"/>
          <p:cNvCxnSpPr>
            <a:stCxn id="611" idx="2"/>
            <a:endCxn id="613" idx="0"/>
          </p:cNvCxnSpPr>
          <p:nvPr/>
        </p:nvCxnSpPr>
        <p:spPr>
          <a:xfrm>
            <a:off x="6597875" y="1681700"/>
            <a:ext cx="605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49"/>
          <p:cNvCxnSpPr>
            <a:stCxn id="612" idx="2"/>
            <a:endCxn id="614" idx="0"/>
          </p:cNvCxnSpPr>
          <p:nvPr/>
        </p:nvCxnSpPr>
        <p:spPr>
          <a:xfrm flipH="1">
            <a:off x="5193225" y="2317675"/>
            <a:ext cx="953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49"/>
          <p:cNvCxnSpPr>
            <a:stCxn id="612" idx="2"/>
            <a:endCxn id="615" idx="0"/>
          </p:cNvCxnSpPr>
          <p:nvPr/>
        </p:nvCxnSpPr>
        <p:spPr>
          <a:xfrm>
            <a:off x="6146625" y="2317675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9"/>
          <p:cNvCxnSpPr>
            <a:stCxn id="613" idx="2"/>
            <a:endCxn id="616" idx="0"/>
          </p:cNvCxnSpPr>
          <p:nvPr/>
        </p:nvCxnSpPr>
        <p:spPr>
          <a:xfrm>
            <a:off x="7203225" y="2317675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9"/>
          <p:cNvCxnSpPr>
            <a:stCxn id="613" idx="2"/>
            <a:endCxn id="617" idx="0"/>
          </p:cNvCxnSpPr>
          <p:nvPr/>
        </p:nvCxnSpPr>
        <p:spPr>
          <a:xfrm>
            <a:off x="7203225" y="2317675"/>
            <a:ext cx="11598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49"/>
          <p:cNvSpPr txBox="1"/>
          <p:nvPr/>
        </p:nvSpPr>
        <p:spPr>
          <a:xfrm>
            <a:off x="6098750" y="43199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0" name="Google Shape;630;p49"/>
          <p:cNvSpPr txBox="1"/>
          <p:nvPr/>
        </p:nvSpPr>
        <p:spPr>
          <a:xfrm>
            <a:off x="58439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1" name="Google Shape;631;p49"/>
          <p:cNvSpPr txBox="1"/>
          <p:nvPr/>
        </p:nvSpPr>
        <p:spPr>
          <a:xfrm>
            <a:off x="73571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32" name="Google Shape;632;p49"/>
          <p:cNvCxnSpPr>
            <a:stCxn id="620" idx="2"/>
            <a:endCxn id="618" idx="0"/>
          </p:cNvCxnSpPr>
          <p:nvPr/>
        </p:nvCxnSpPr>
        <p:spPr>
          <a:xfrm flipH="1">
            <a:off x="4235375" y="3760713"/>
            <a:ext cx="6237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9"/>
          <p:cNvCxnSpPr>
            <a:stCxn id="630" idx="2"/>
            <a:endCxn id="621" idx="0"/>
          </p:cNvCxnSpPr>
          <p:nvPr/>
        </p:nvCxnSpPr>
        <p:spPr>
          <a:xfrm>
            <a:off x="6372275" y="3760713"/>
            <a:ext cx="12219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9"/>
          <p:cNvCxnSpPr>
            <a:endCxn id="622" idx="0"/>
          </p:cNvCxnSpPr>
          <p:nvPr/>
        </p:nvCxnSpPr>
        <p:spPr>
          <a:xfrm>
            <a:off x="8187900" y="3813575"/>
            <a:ext cx="52590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9"/>
          <p:cNvSpPr txBox="1"/>
          <p:nvPr/>
        </p:nvSpPr>
        <p:spPr>
          <a:xfrm>
            <a:off x="5392100" y="775925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Number of levels: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 txBox="1"/>
          <p:nvPr>
            <p:ph idx="1" type="body"/>
          </p:nvPr>
        </p:nvSpPr>
        <p:spPr>
          <a:xfrm>
            <a:off x="311700" y="1501300"/>
            <a:ext cx="42603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42" name="Google Shape;642;p50"/>
          <p:cNvSpPr txBox="1"/>
          <p:nvPr/>
        </p:nvSpPr>
        <p:spPr>
          <a:xfrm>
            <a:off x="311700" y="4338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2):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baseline="30000"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43" name="Google Shape;643;p50"/>
          <p:cNvSpPr txBox="1"/>
          <p:nvPr/>
        </p:nvSpPr>
        <p:spPr>
          <a:xfrm>
            <a:off x="6224225" y="1281500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4" name="Google Shape;644;p50"/>
          <p:cNvSpPr txBox="1"/>
          <p:nvPr/>
        </p:nvSpPr>
        <p:spPr>
          <a:xfrm>
            <a:off x="5618325" y="1917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5" name="Google Shape;645;p50"/>
          <p:cNvSpPr txBox="1"/>
          <p:nvPr/>
        </p:nvSpPr>
        <p:spPr>
          <a:xfrm>
            <a:off x="6674925" y="1917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6" name="Google Shape;646;p50"/>
          <p:cNvSpPr txBox="1"/>
          <p:nvPr/>
        </p:nvSpPr>
        <p:spPr>
          <a:xfrm>
            <a:off x="46648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7" name="Google Shape;647;p50"/>
          <p:cNvSpPr txBox="1"/>
          <p:nvPr/>
        </p:nvSpPr>
        <p:spPr>
          <a:xfrm>
            <a:off x="57214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8" name="Google Shape;648;p50"/>
          <p:cNvSpPr txBox="1"/>
          <p:nvPr/>
        </p:nvSpPr>
        <p:spPr>
          <a:xfrm>
            <a:off x="67780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9" name="Google Shape;649;p50"/>
          <p:cNvSpPr txBox="1"/>
          <p:nvPr/>
        </p:nvSpPr>
        <p:spPr>
          <a:xfrm>
            <a:off x="7834625" y="25534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0" name="Google Shape;650;p50"/>
          <p:cNvSpPr txBox="1"/>
          <p:nvPr/>
        </p:nvSpPr>
        <p:spPr>
          <a:xfrm>
            <a:off x="3707200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1" name="Google Shape;651;p50"/>
          <p:cNvSpPr txBox="1"/>
          <p:nvPr/>
        </p:nvSpPr>
        <p:spPr>
          <a:xfrm>
            <a:off x="4826775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2" name="Google Shape;652;p50"/>
          <p:cNvSpPr txBox="1"/>
          <p:nvPr/>
        </p:nvSpPr>
        <p:spPr>
          <a:xfrm>
            <a:off x="43307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3" name="Google Shape;653;p50"/>
          <p:cNvSpPr txBox="1"/>
          <p:nvPr/>
        </p:nvSpPr>
        <p:spPr>
          <a:xfrm>
            <a:off x="7065925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4" name="Google Shape;654;p50"/>
          <p:cNvSpPr txBox="1"/>
          <p:nvPr/>
        </p:nvSpPr>
        <p:spPr>
          <a:xfrm>
            <a:off x="8185500" y="41675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2)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55" name="Google Shape;655;p50"/>
          <p:cNvCxnSpPr>
            <a:stCxn id="643" idx="2"/>
            <a:endCxn id="644" idx="0"/>
          </p:cNvCxnSpPr>
          <p:nvPr/>
        </p:nvCxnSpPr>
        <p:spPr>
          <a:xfrm flipH="1">
            <a:off x="6146675" y="1681700"/>
            <a:ext cx="451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50"/>
          <p:cNvCxnSpPr>
            <a:stCxn id="643" idx="2"/>
            <a:endCxn id="645" idx="0"/>
          </p:cNvCxnSpPr>
          <p:nvPr/>
        </p:nvCxnSpPr>
        <p:spPr>
          <a:xfrm>
            <a:off x="6597875" y="1681700"/>
            <a:ext cx="605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50"/>
          <p:cNvCxnSpPr>
            <a:stCxn id="644" idx="2"/>
            <a:endCxn id="646" idx="0"/>
          </p:cNvCxnSpPr>
          <p:nvPr/>
        </p:nvCxnSpPr>
        <p:spPr>
          <a:xfrm flipH="1">
            <a:off x="5193225" y="2317675"/>
            <a:ext cx="953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50"/>
          <p:cNvCxnSpPr>
            <a:stCxn id="644" idx="2"/>
            <a:endCxn id="647" idx="0"/>
          </p:cNvCxnSpPr>
          <p:nvPr/>
        </p:nvCxnSpPr>
        <p:spPr>
          <a:xfrm>
            <a:off x="6146625" y="2317675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50"/>
          <p:cNvCxnSpPr>
            <a:stCxn id="645" idx="2"/>
            <a:endCxn id="648" idx="0"/>
          </p:cNvCxnSpPr>
          <p:nvPr/>
        </p:nvCxnSpPr>
        <p:spPr>
          <a:xfrm>
            <a:off x="7203225" y="2317675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50"/>
          <p:cNvCxnSpPr>
            <a:stCxn id="645" idx="2"/>
            <a:endCxn id="649" idx="0"/>
          </p:cNvCxnSpPr>
          <p:nvPr/>
        </p:nvCxnSpPr>
        <p:spPr>
          <a:xfrm>
            <a:off x="7203225" y="2317675"/>
            <a:ext cx="11598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50"/>
          <p:cNvSpPr txBox="1"/>
          <p:nvPr/>
        </p:nvSpPr>
        <p:spPr>
          <a:xfrm>
            <a:off x="6098750" y="43199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2" name="Google Shape;662;p50"/>
          <p:cNvSpPr txBox="1"/>
          <p:nvPr/>
        </p:nvSpPr>
        <p:spPr>
          <a:xfrm>
            <a:off x="58439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3" name="Google Shape;663;p50"/>
          <p:cNvSpPr txBox="1"/>
          <p:nvPr/>
        </p:nvSpPr>
        <p:spPr>
          <a:xfrm>
            <a:off x="7357175" y="3360513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64" name="Google Shape;664;p50"/>
          <p:cNvCxnSpPr>
            <a:stCxn id="652" idx="2"/>
            <a:endCxn id="650" idx="0"/>
          </p:cNvCxnSpPr>
          <p:nvPr/>
        </p:nvCxnSpPr>
        <p:spPr>
          <a:xfrm flipH="1">
            <a:off x="4235375" y="3760713"/>
            <a:ext cx="6237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50"/>
          <p:cNvCxnSpPr>
            <a:stCxn id="662" idx="2"/>
            <a:endCxn id="653" idx="0"/>
          </p:cNvCxnSpPr>
          <p:nvPr/>
        </p:nvCxnSpPr>
        <p:spPr>
          <a:xfrm>
            <a:off x="6372275" y="3760713"/>
            <a:ext cx="12219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50"/>
          <p:cNvCxnSpPr>
            <a:endCxn id="654" idx="0"/>
          </p:cNvCxnSpPr>
          <p:nvPr/>
        </p:nvCxnSpPr>
        <p:spPr>
          <a:xfrm>
            <a:off x="8187900" y="3813575"/>
            <a:ext cx="52590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50"/>
          <p:cNvSpPr txBox="1"/>
          <p:nvPr/>
        </p:nvSpPr>
        <p:spPr>
          <a:xfrm>
            <a:off x="5392100" y="775925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Number of levels: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8" name="Google Shape;668;p50"/>
          <p:cNvSpPr txBox="1"/>
          <p:nvPr/>
        </p:nvSpPr>
        <p:spPr>
          <a:xfrm>
            <a:off x="412800" y="3790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1 + 2 + 4 + … 2</a:t>
            </a:r>
            <a:r>
              <a:rPr b="1"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= O(2</a:t>
            </a:r>
            <a:r>
              <a:rPr b="1"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1"/>
          <p:cNvSpPr txBox="1"/>
          <p:nvPr>
            <p:ph idx="1" type="body"/>
          </p:nvPr>
        </p:nvSpPr>
        <p:spPr>
          <a:xfrm>
            <a:off x="624629" y="1395000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75" name="Google Shape;675;p51"/>
          <p:cNvSpPr txBox="1"/>
          <p:nvPr/>
        </p:nvSpPr>
        <p:spPr>
          <a:xfrm>
            <a:off x="5519375" y="21715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N):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76" name="Google Shape;676;p51"/>
          <p:cNvSpPr txBox="1"/>
          <p:nvPr/>
        </p:nvSpPr>
        <p:spPr>
          <a:xfrm>
            <a:off x="5359775" y="2602650"/>
            <a:ext cx="3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Best case: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f(x) = 1 always → linear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 Advice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76275"/>
            <a:ext cx="85206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Asymptotic analysis is only valid on very large inputs, and comparisons between runtimes is only useful when comparing inputs of different orders of magnitude.</a:t>
            </a:r>
            <a:endParaRPr u="sng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Θ where you can, but won’t always have tight bound (usually default to O)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Reminder: total work done = sum of all work per iteration or recursive call 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While common themes are helpful, rules like “nested for loops are always N</a:t>
            </a:r>
            <a:r>
              <a:rPr baseline="30000" lang="en"/>
              <a:t>2</a:t>
            </a:r>
            <a:r>
              <a:rPr lang="en"/>
              <a:t>” can easily lead you astray (pay close attention to stopping conditions and how variables update)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Drop lower-order terms (ie. n</a:t>
            </a:r>
            <a:r>
              <a:rPr baseline="30000" lang="en"/>
              <a:t>3</a:t>
            </a:r>
            <a:r>
              <a:rPr lang="en"/>
              <a:t> + 10000n</a:t>
            </a:r>
            <a:r>
              <a:rPr baseline="30000" lang="en"/>
              <a:t>2</a:t>
            </a:r>
            <a:r>
              <a:rPr lang="en"/>
              <a:t> - 5000000 -&gt; Θ(n</a:t>
            </a:r>
            <a:r>
              <a:rPr baseline="30000" lang="en"/>
              <a:t>3</a:t>
            </a:r>
            <a:r>
              <a:rPr lang="en"/>
              <a:t>))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 txBox="1"/>
          <p:nvPr>
            <p:ph idx="1" type="body"/>
          </p:nvPr>
        </p:nvSpPr>
        <p:spPr>
          <a:xfrm>
            <a:off x="624629" y="1395000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6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5519375" y="21715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N):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84" name="Google Shape;684;p52"/>
          <p:cNvSpPr txBox="1"/>
          <p:nvPr/>
        </p:nvSpPr>
        <p:spPr>
          <a:xfrm>
            <a:off x="5359775" y="2602650"/>
            <a:ext cx="3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Worst</a:t>
            </a: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case: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f(N) = N always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 txBox="1"/>
          <p:nvPr>
            <p:ph idx="1" type="body"/>
          </p:nvPr>
        </p:nvSpPr>
        <p:spPr>
          <a:xfrm>
            <a:off x="311704" y="1395000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91" name="Google Shape;691;p53"/>
          <p:cNvSpPr txBox="1"/>
          <p:nvPr/>
        </p:nvSpPr>
        <p:spPr>
          <a:xfrm>
            <a:off x="311700" y="41257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N):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92" name="Google Shape;692;p53"/>
          <p:cNvSpPr txBox="1"/>
          <p:nvPr/>
        </p:nvSpPr>
        <p:spPr>
          <a:xfrm>
            <a:off x="6224225" y="1017725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3" name="Google Shape;693;p53"/>
          <p:cNvSpPr txBox="1"/>
          <p:nvPr/>
        </p:nvSpPr>
        <p:spPr>
          <a:xfrm>
            <a:off x="5618325" y="16537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4" name="Google Shape;694;p53"/>
          <p:cNvSpPr txBox="1"/>
          <p:nvPr/>
        </p:nvSpPr>
        <p:spPr>
          <a:xfrm>
            <a:off x="6674925" y="16537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5" name="Google Shape;695;p53"/>
          <p:cNvSpPr txBox="1"/>
          <p:nvPr/>
        </p:nvSpPr>
        <p:spPr>
          <a:xfrm>
            <a:off x="46648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6" name="Google Shape;696;p53"/>
          <p:cNvSpPr txBox="1"/>
          <p:nvPr/>
        </p:nvSpPr>
        <p:spPr>
          <a:xfrm>
            <a:off x="57214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7" name="Google Shape;697;p53"/>
          <p:cNvSpPr txBox="1"/>
          <p:nvPr/>
        </p:nvSpPr>
        <p:spPr>
          <a:xfrm>
            <a:off x="67780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8" name="Google Shape;698;p53"/>
          <p:cNvSpPr txBox="1"/>
          <p:nvPr/>
        </p:nvSpPr>
        <p:spPr>
          <a:xfrm>
            <a:off x="78346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9" name="Google Shape;699;p53"/>
          <p:cNvSpPr txBox="1"/>
          <p:nvPr/>
        </p:nvSpPr>
        <p:spPr>
          <a:xfrm>
            <a:off x="3707200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0" name="Google Shape;700;p53"/>
          <p:cNvSpPr txBox="1"/>
          <p:nvPr/>
        </p:nvSpPr>
        <p:spPr>
          <a:xfrm>
            <a:off x="4826775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1" name="Google Shape;701;p53"/>
          <p:cNvSpPr txBox="1"/>
          <p:nvPr/>
        </p:nvSpPr>
        <p:spPr>
          <a:xfrm>
            <a:off x="43307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2" name="Google Shape;702;p53"/>
          <p:cNvSpPr txBox="1"/>
          <p:nvPr/>
        </p:nvSpPr>
        <p:spPr>
          <a:xfrm>
            <a:off x="7065925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3" name="Google Shape;703;p53"/>
          <p:cNvSpPr txBox="1"/>
          <p:nvPr/>
        </p:nvSpPr>
        <p:spPr>
          <a:xfrm>
            <a:off x="8185500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04" name="Google Shape;704;p53"/>
          <p:cNvCxnSpPr>
            <a:stCxn id="692" idx="2"/>
            <a:endCxn id="693" idx="0"/>
          </p:cNvCxnSpPr>
          <p:nvPr/>
        </p:nvCxnSpPr>
        <p:spPr>
          <a:xfrm flipH="1">
            <a:off x="6146525" y="1417925"/>
            <a:ext cx="4986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53"/>
          <p:cNvCxnSpPr>
            <a:stCxn id="692" idx="2"/>
            <a:endCxn id="694" idx="0"/>
          </p:cNvCxnSpPr>
          <p:nvPr/>
        </p:nvCxnSpPr>
        <p:spPr>
          <a:xfrm>
            <a:off x="6645125" y="1417925"/>
            <a:ext cx="5580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53"/>
          <p:cNvCxnSpPr>
            <a:stCxn id="693" idx="2"/>
            <a:endCxn id="695" idx="0"/>
          </p:cNvCxnSpPr>
          <p:nvPr/>
        </p:nvCxnSpPr>
        <p:spPr>
          <a:xfrm flipH="1">
            <a:off x="5193225" y="2053900"/>
            <a:ext cx="953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53"/>
          <p:cNvCxnSpPr>
            <a:stCxn id="693" idx="2"/>
            <a:endCxn id="696" idx="0"/>
          </p:cNvCxnSpPr>
          <p:nvPr/>
        </p:nvCxnSpPr>
        <p:spPr>
          <a:xfrm>
            <a:off x="6146625" y="2053900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3"/>
          <p:cNvCxnSpPr>
            <a:stCxn id="693" idx="2"/>
            <a:endCxn id="697" idx="0"/>
          </p:cNvCxnSpPr>
          <p:nvPr/>
        </p:nvCxnSpPr>
        <p:spPr>
          <a:xfrm>
            <a:off x="6146625" y="2053900"/>
            <a:ext cx="11598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53"/>
          <p:cNvCxnSpPr>
            <a:stCxn id="693" idx="2"/>
            <a:endCxn id="698" idx="0"/>
          </p:cNvCxnSpPr>
          <p:nvPr/>
        </p:nvCxnSpPr>
        <p:spPr>
          <a:xfrm>
            <a:off x="6146625" y="2053900"/>
            <a:ext cx="2216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53"/>
          <p:cNvSpPr txBox="1"/>
          <p:nvPr/>
        </p:nvSpPr>
        <p:spPr>
          <a:xfrm>
            <a:off x="6098750" y="40562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58439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2" name="Google Shape;712;p53"/>
          <p:cNvSpPr txBox="1"/>
          <p:nvPr/>
        </p:nvSpPr>
        <p:spPr>
          <a:xfrm>
            <a:off x="73571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13" name="Google Shape;713;p53"/>
          <p:cNvCxnSpPr>
            <a:stCxn id="701" idx="2"/>
            <a:endCxn id="699" idx="0"/>
          </p:cNvCxnSpPr>
          <p:nvPr/>
        </p:nvCxnSpPr>
        <p:spPr>
          <a:xfrm flipH="1">
            <a:off x="4235375" y="3496938"/>
            <a:ext cx="6237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53"/>
          <p:cNvCxnSpPr>
            <a:stCxn id="711" idx="2"/>
            <a:endCxn id="702" idx="0"/>
          </p:cNvCxnSpPr>
          <p:nvPr/>
        </p:nvCxnSpPr>
        <p:spPr>
          <a:xfrm>
            <a:off x="6372275" y="3496938"/>
            <a:ext cx="12219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53"/>
          <p:cNvCxnSpPr>
            <a:endCxn id="703" idx="0"/>
          </p:cNvCxnSpPr>
          <p:nvPr/>
        </p:nvCxnSpPr>
        <p:spPr>
          <a:xfrm>
            <a:off x="8187900" y="3549800"/>
            <a:ext cx="52590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4"/>
          <p:cNvSpPr txBox="1"/>
          <p:nvPr>
            <p:ph idx="1" type="body"/>
          </p:nvPr>
        </p:nvSpPr>
        <p:spPr>
          <a:xfrm>
            <a:off x="311704" y="1395000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22" name="Google Shape;722;p54"/>
          <p:cNvSpPr txBox="1"/>
          <p:nvPr/>
        </p:nvSpPr>
        <p:spPr>
          <a:xfrm>
            <a:off x="311700" y="41257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N):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23" name="Google Shape;723;p54"/>
          <p:cNvSpPr txBox="1"/>
          <p:nvPr/>
        </p:nvSpPr>
        <p:spPr>
          <a:xfrm>
            <a:off x="6224225" y="1017725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4" name="Google Shape;724;p54"/>
          <p:cNvSpPr txBox="1"/>
          <p:nvPr/>
        </p:nvSpPr>
        <p:spPr>
          <a:xfrm>
            <a:off x="5618325" y="16537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5" name="Google Shape;725;p54"/>
          <p:cNvSpPr txBox="1"/>
          <p:nvPr/>
        </p:nvSpPr>
        <p:spPr>
          <a:xfrm>
            <a:off x="6674925" y="16537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6" name="Google Shape;726;p54"/>
          <p:cNvSpPr txBox="1"/>
          <p:nvPr/>
        </p:nvSpPr>
        <p:spPr>
          <a:xfrm>
            <a:off x="46648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7" name="Google Shape;727;p54"/>
          <p:cNvSpPr txBox="1"/>
          <p:nvPr/>
        </p:nvSpPr>
        <p:spPr>
          <a:xfrm>
            <a:off x="57214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8" name="Google Shape;728;p54"/>
          <p:cNvSpPr txBox="1"/>
          <p:nvPr/>
        </p:nvSpPr>
        <p:spPr>
          <a:xfrm>
            <a:off x="67780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9" name="Google Shape;729;p54"/>
          <p:cNvSpPr txBox="1"/>
          <p:nvPr/>
        </p:nvSpPr>
        <p:spPr>
          <a:xfrm>
            <a:off x="78346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0" name="Google Shape;730;p54"/>
          <p:cNvSpPr txBox="1"/>
          <p:nvPr/>
        </p:nvSpPr>
        <p:spPr>
          <a:xfrm>
            <a:off x="3707200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1" name="Google Shape;731;p54"/>
          <p:cNvSpPr txBox="1"/>
          <p:nvPr/>
        </p:nvSpPr>
        <p:spPr>
          <a:xfrm>
            <a:off x="4826775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2" name="Google Shape;732;p54"/>
          <p:cNvSpPr txBox="1"/>
          <p:nvPr/>
        </p:nvSpPr>
        <p:spPr>
          <a:xfrm>
            <a:off x="43307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3" name="Google Shape;733;p54"/>
          <p:cNvSpPr txBox="1"/>
          <p:nvPr/>
        </p:nvSpPr>
        <p:spPr>
          <a:xfrm>
            <a:off x="7065925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4" name="Google Shape;734;p54"/>
          <p:cNvSpPr txBox="1"/>
          <p:nvPr/>
        </p:nvSpPr>
        <p:spPr>
          <a:xfrm>
            <a:off x="8185500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35" name="Google Shape;735;p54"/>
          <p:cNvCxnSpPr>
            <a:stCxn id="723" idx="2"/>
            <a:endCxn id="724" idx="0"/>
          </p:cNvCxnSpPr>
          <p:nvPr/>
        </p:nvCxnSpPr>
        <p:spPr>
          <a:xfrm flipH="1">
            <a:off x="6146525" y="1417925"/>
            <a:ext cx="4986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54"/>
          <p:cNvCxnSpPr>
            <a:stCxn id="723" idx="2"/>
            <a:endCxn id="725" idx="0"/>
          </p:cNvCxnSpPr>
          <p:nvPr/>
        </p:nvCxnSpPr>
        <p:spPr>
          <a:xfrm>
            <a:off x="6645125" y="1417925"/>
            <a:ext cx="5580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54"/>
          <p:cNvCxnSpPr>
            <a:stCxn id="724" idx="2"/>
            <a:endCxn id="726" idx="0"/>
          </p:cNvCxnSpPr>
          <p:nvPr/>
        </p:nvCxnSpPr>
        <p:spPr>
          <a:xfrm flipH="1">
            <a:off x="5193225" y="2053900"/>
            <a:ext cx="953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54"/>
          <p:cNvCxnSpPr>
            <a:stCxn id="724" idx="2"/>
            <a:endCxn id="727" idx="0"/>
          </p:cNvCxnSpPr>
          <p:nvPr/>
        </p:nvCxnSpPr>
        <p:spPr>
          <a:xfrm>
            <a:off x="6146625" y="2053900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54"/>
          <p:cNvCxnSpPr>
            <a:stCxn id="724" idx="2"/>
            <a:endCxn id="728" idx="0"/>
          </p:cNvCxnSpPr>
          <p:nvPr/>
        </p:nvCxnSpPr>
        <p:spPr>
          <a:xfrm>
            <a:off x="6146625" y="2053900"/>
            <a:ext cx="11598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54"/>
          <p:cNvCxnSpPr>
            <a:stCxn id="724" idx="2"/>
            <a:endCxn id="729" idx="0"/>
          </p:cNvCxnSpPr>
          <p:nvPr/>
        </p:nvCxnSpPr>
        <p:spPr>
          <a:xfrm>
            <a:off x="6146625" y="2053900"/>
            <a:ext cx="2216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54"/>
          <p:cNvSpPr txBox="1"/>
          <p:nvPr/>
        </p:nvSpPr>
        <p:spPr>
          <a:xfrm>
            <a:off x="6098750" y="40562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2" name="Google Shape;742;p54"/>
          <p:cNvSpPr txBox="1"/>
          <p:nvPr/>
        </p:nvSpPr>
        <p:spPr>
          <a:xfrm>
            <a:off x="58439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3" name="Google Shape;743;p54"/>
          <p:cNvSpPr txBox="1"/>
          <p:nvPr/>
        </p:nvSpPr>
        <p:spPr>
          <a:xfrm>
            <a:off x="73571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44" name="Google Shape;744;p54"/>
          <p:cNvCxnSpPr>
            <a:stCxn id="732" idx="2"/>
            <a:endCxn id="730" idx="0"/>
          </p:cNvCxnSpPr>
          <p:nvPr/>
        </p:nvCxnSpPr>
        <p:spPr>
          <a:xfrm flipH="1">
            <a:off x="4235375" y="3496938"/>
            <a:ext cx="6237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54"/>
          <p:cNvCxnSpPr>
            <a:stCxn id="742" idx="2"/>
            <a:endCxn id="733" idx="0"/>
          </p:cNvCxnSpPr>
          <p:nvPr/>
        </p:nvCxnSpPr>
        <p:spPr>
          <a:xfrm>
            <a:off x="6372275" y="3496938"/>
            <a:ext cx="12219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54"/>
          <p:cNvCxnSpPr>
            <a:endCxn id="734" idx="0"/>
          </p:cNvCxnSpPr>
          <p:nvPr/>
        </p:nvCxnSpPr>
        <p:spPr>
          <a:xfrm>
            <a:off x="8187900" y="3549800"/>
            <a:ext cx="52590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54"/>
          <p:cNvSpPr txBox="1"/>
          <p:nvPr/>
        </p:nvSpPr>
        <p:spPr>
          <a:xfrm>
            <a:off x="5392100" y="617550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Work per node: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Asymptotics is Fun!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5"/>
          <p:cNvSpPr txBox="1"/>
          <p:nvPr>
            <p:ph idx="1" type="body"/>
          </p:nvPr>
        </p:nvSpPr>
        <p:spPr>
          <a:xfrm>
            <a:off x="311704" y="1395000"/>
            <a:ext cx="47994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g(int N, int 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(N == 0)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1; i &lt;=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f(x)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; i++)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 - 1, </a:t>
            </a:r>
            <a:r>
              <a:rPr b="1"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54" name="Google Shape;754;p55"/>
          <p:cNvSpPr txBox="1"/>
          <p:nvPr/>
        </p:nvSpPr>
        <p:spPr>
          <a:xfrm>
            <a:off x="311700" y="4444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g(N, N): Ω(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), O(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baseline="30000"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6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55" name="Google Shape;755;p55"/>
          <p:cNvSpPr txBox="1"/>
          <p:nvPr/>
        </p:nvSpPr>
        <p:spPr>
          <a:xfrm>
            <a:off x="6224225" y="1017725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6" name="Google Shape;756;p55"/>
          <p:cNvSpPr txBox="1"/>
          <p:nvPr/>
        </p:nvSpPr>
        <p:spPr>
          <a:xfrm>
            <a:off x="5618325" y="16537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7" name="Google Shape;757;p55"/>
          <p:cNvSpPr txBox="1"/>
          <p:nvPr/>
        </p:nvSpPr>
        <p:spPr>
          <a:xfrm>
            <a:off x="6674925" y="16537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- 1,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8" name="Google Shape;758;p55"/>
          <p:cNvSpPr txBox="1"/>
          <p:nvPr/>
        </p:nvSpPr>
        <p:spPr>
          <a:xfrm>
            <a:off x="46648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9" name="Google Shape;759;p55"/>
          <p:cNvSpPr txBox="1"/>
          <p:nvPr/>
        </p:nvSpPr>
        <p:spPr>
          <a:xfrm>
            <a:off x="57214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0" name="Google Shape;760;p55"/>
          <p:cNvSpPr txBox="1"/>
          <p:nvPr/>
        </p:nvSpPr>
        <p:spPr>
          <a:xfrm>
            <a:off x="67780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1" name="Google Shape;761;p55"/>
          <p:cNvSpPr txBox="1"/>
          <p:nvPr/>
        </p:nvSpPr>
        <p:spPr>
          <a:xfrm>
            <a:off x="7834625" y="22896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g(N - 2,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2" name="Google Shape;762;p55"/>
          <p:cNvSpPr txBox="1"/>
          <p:nvPr/>
        </p:nvSpPr>
        <p:spPr>
          <a:xfrm>
            <a:off x="3707200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3" name="Google Shape;763;p55"/>
          <p:cNvSpPr txBox="1"/>
          <p:nvPr/>
        </p:nvSpPr>
        <p:spPr>
          <a:xfrm>
            <a:off x="4826775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4" name="Google Shape;764;p55"/>
          <p:cNvSpPr txBox="1"/>
          <p:nvPr/>
        </p:nvSpPr>
        <p:spPr>
          <a:xfrm>
            <a:off x="43307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5" name="Google Shape;765;p55"/>
          <p:cNvSpPr txBox="1"/>
          <p:nvPr/>
        </p:nvSpPr>
        <p:spPr>
          <a:xfrm>
            <a:off x="7065925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6" name="Google Shape;766;p55"/>
          <p:cNvSpPr txBox="1"/>
          <p:nvPr/>
        </p:nvSpPr>
        <p:spPr>
          <a:xfrm>
            <a:off x="8185500" y="39038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g(0, N)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67" name="Google Shape;767;p55"/>
          <p:cNvCxnSpPr>
            <a:stCxn id="755" idx="2"/>
            <a:endCxn id="756" idx="0"/>
          </p:cNvCxnSpPr>
          <p:nvPr/>
        </p:nvCxnSpPr>
        <p:spPr>
          <a:xfrm flipH="1">
            <a:off x="6146525" y="1417925"/>
            <a:ext cx="4986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55"/>
          <p:cNvCxnSpPr>
            <a:stCxn id="755" idx="2"/>
            <a:endCxn id="757" idx="0"/>
          </p:cNvCxnSpPr>
          <p:nvPr/>
        </p:nvCxnSpPr>
        <p:spPr>
          <a:xfrm>
            <a:off x="6645125" y="1417925"/>
            <a:ext cx="5580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55"/>
          <p:cNvCxnSpPr>
            <a:stCxn id="756" idx="2"/>
            <a:endCxn id="758" idx="0"/>
          </p:cNvCxnSpPr>
          <p:nvPr/>
        </p:nvCxnSpPr>
        <p:spPr>
          <a:xfrm flipH="1">
            <a:off x="5193225" y="2053900"/>
            <a:ext cx="953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5"/>
          <p:cNvCxnSpPr>
            <a:stCxn id="756" idx="2"/>
            <a:endCxn id="759" idx="0"/>
          </p:cNvCxnSpPr>
          <p:nvPr/>
        </p:nvCxnSpPr>
        <p:spPr>
          <a:xfrm>
            <a:off x="6146625" y="2053900"/>
            <a:ext cx="1032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55"/>
          <p:cNvCxnSpPr>
            <a:stCxn id="756" idx="2"/>
            <a:endCxn id="760" idx="0"/>
          </p:cNvCxnSpPr>
          <p:nvPr/>
        </p:nvCxnSpPr>
        <p:spPr>
          <a:xfrm>
            <a:off x="6146625" y="2053900"/>
            <a:ext cx="11598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55"/>
          <p:cNvCxnSpPr>
            <a:stCxn id="756" idx="2"/>
            <a:endCxn id="761" idx="0"/>
          </p:cNvCxnSpPr>
          <p:nvPr/>
        </p:nvCxnSpPr>
        <p:spPr>
          <a:xfrm>
            <a:off x="6146625" y="2053900"/>
            <a:ext cx="221640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55"/>
          <p:cNvSpPr txBox="1"/>
          <p:nvPr/>
        </p:nvSpPr>
        <p:spPr>
          <a:xfrm>
            <a:off x="6098750" y="405620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4" name="Google Shape;774;p55"/>
          <p:cNvSpPr txBox="1"/>
          <p:nvPr/>
        </p:nvSpPr>
        <p:spPr>
          <a:xfrm>
            <a:off x="58439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5" name="Google Shape;775;p55"/>
          <p:cNvSpPr txBox="1"/>
          <p:nvPr/>
        </p:nvSpPr>
        <p:spPr>
          <a:xfrm>
            <a:off x="7357175" y="3096738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76" name="Google Shape;776;p55"/>
          <p:cNvCxnSpPr>
            <a:stCxn id="764" idx="2"/>
            <a:endCxn id="762" idx="0"/>
          </p:cNvCxnSpPr>
          <p:nvPr/>
        </p:nvCxnSpPr>
        <p:spPr>
          <a:xfrm flipH="1">
            <a:off x="4235375" y="3496938"/>
            <a:ext cx="6237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55"/>
          <p:cNvCxnSpPr>
            <a:stCxn id="774" idx="2"/>
            <a:endCxn id="765" idx="0"/>
          </p:cNvCxnSpPr>
          <p:nvPr/>
        </p:nvCxnSpPr>
        <p:spPr>
          <a:xfrm>
            <a:off x="6372275" y="3496938"/>
            <a:ext cx="1221900" cy="4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55"/>
          <p:cNvCxnSpPr>
            <a:endCxn id="766" idx="0"/>
          </p:cNvCxnSpPr>
          <p:nvPr/>
        </p:nvCxnSpPr>
        <p:spPr>
          <a:xfrm>
            <a:off x="8187900" y="3549800"/>
            <a:ext cx="52590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55"/>
          <p:cNvSpPr txBox="1"/>
          <p:nvPr/>
        </p:nvSpPr>
        <p:spPr>
          <a:xfrm>
            <a:off x="5392100" y="617550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Number of levels</a:t>
            </a: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0" name="Google Shape;780;p55"/>
          <p:cNvSpPr txBox="1"/>
          <p:nvPr/>
        </p:nvSpPr>
        <p:spPr>
          <a:xfrm>
            <a:off x="311700" y="3896488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1 + 2 + 4 + … N</a:t>
            </a:r>
            <a:r>
              <a:rPr b="1"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= O(N</a:t>
            </a:r>
            <a:r>
              <a:rPr b="1" baseline="30000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</a:t>
            </a:r>
            <a:r>
              <a:rPr b="1" lang="en">
                <a:solidFill>
                  <a:schemeClr val="accent2"/>
                </a:solidFill>
              </a:rPr>
              <a:t>A </a:t>
            </a:r>
            <a:r>
              <a:rPr lang="en"/>
              <a:t>Is This a BST?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6"/>
          <p:cNvSpPr txBox="1"/>
          <p:nvPr>
            <p:ph idx="1" type="body"/>
          </p:nvPr>
        </p:nvSpPr>
        <p:spPr>
          <a:xfrm>
            <a:off x="311700" y="1152475"/>
            <a:ext cx="85206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following code should check if a given binary tree is a BST. However, for some trees, it returns the wrong answer. Give an example of a binary tree for which </a:t>
            </a:r>
            <a:r>
              <a:rPr lang="en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brokenIsBST</a:t>
            </a:r>
            <a:r>
              <a:rPr lang="en">
                <a:solidFill>
                  <a:srgbClr val="434343"/>
                </a:solidFill>
              </a:rPr>
              <a:t> fails.</a:t>
            </a:r>
            <a:endParaRPr sz="12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51B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7" name="Google Shape;787;p56"/>
          <p:cNvSpPr txBox="1"/>
          <p:nvPr/>
        </p:nvSpPr>
        <p:spPr>
          <a:xfrm>
            <a:off x="342225" y="1756075"/>
            <a:ext cx="61107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brokenIsBST(BST tree)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(tree == null)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true;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(tree.left != null &amp;&amp; tree.left.key &gt; tree.key)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false;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else if (tree.right != null &amp;&amp; tree.right.key &lt; tree.key)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false;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brokenIsBST(tree.left) &amp;&amp; brokenIsBST(tree.right);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3A </a:t>
            </a:r>
            <a:r>
              <a:rPr lang="en"/>
              <a:t>Is This a BST?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7"/>
          <p:cNvSpPr txBox="1"/>
          <p:nvPr>
            <p:ph idx="1" type="body"/>
          </p:nvPr>
        </p:nvSpPr>
        <p:spPr>
          <a:xfrm>
            <a:off x="311700" y="1152475"/>
            <a:ext cx="85206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following code should check if a given binary tree is a BST. However, for some trees, it returns the wrong answer. Give an example of a binary tree for which </a:t>
            </a:r>
            <a:r>
              <a:rPr lang="en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brokenIsBST</a:t>
            </a:r>
            <a:r>
              <a:rPr lang="en">
                <a:solidFill>
                  <a:srgbClr val="434343"/>
                </a:solidFill>
              </a:rPr>
              <a:t> fails.</a:t>
            </a:r>
            <a:endParaRPr sz="12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51B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94" name="Google Shape;794;p57"/>
          <p:cNvSpPr/>
          <p:nvPr/>
        </p:nvSpPr>
        <p:spPr>
          <a:xfrm>
            <a:off x="7651407" y="2074123"/>
            <a:ext cx="546600" cy="536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5" name="Google Shape;795;p57"/>
          <p:cNvSpPr/>
          <p:nvPr/>
        </p:nvSpPr>
        <p:spPr>
          <a:xfrm>
            <a:off x="6862958" y="2843267"/>
            <a:ext cx="546600" cy="536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6" name="Google Shape;796;p57"/>
          <p:cNvSpPr/>
          <p:nvPr/>
        </p:nvSpPr>
        <p:spPr>
          <a:xfrm>
            <a:off x="8396713" y="2828861"/>
            <a:ext cx="546600" cy="536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15</a:t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7" name="Google Shape;797;p57"/>
          <p:cNvSpPr/>
          <p:nvPr/>
        </p:nvSpPr>
        <p:spPr>
          <a:xfrm>
            <a:off x="6452925" y="3664416"/>
            <a:ext cx="546600" cy="536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8" name="Google Shape;798;p57"/>
          <p:cNvSpPr/>
          <p:nvPr/>
        </p:nvSpPr>
        <p:spPr>
          <a:xfrm>
            <a:off x="7228918" y="3664416"/>
            <a:ext cx="546600" cy="536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99" name="Google Shape;799;p57"/>
          <p:cNvCxnSpPr>
            <a:stCxn id="794" idx="3"/>
            <a:endCxn id="795" idx="7"/>
          </p:cNvCxnSpPr>
          <p:nvPr/>
        </p:nvCxnSpPr>
        <p:spPr>
          <a:xfrm flipH="1">
            <a:off x="7329455" y="2532225"/>
            <a:ext cx="402000" cy="38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57"/>
          <p:cNvCxnSpPr>
            <a:stCxn id="794" idx="5"/>
            <a:endCxn id="796" idx="1"/>
          </p:cNvCxnSpPr>
          <p:nvPr/>
        </p:nvCxnSpPr>
        <p:spPr>
          <a:xfrm>
            <a:off x="8117960" y="2532225"/>
            <a:ext cx="358800" cy="37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57"/>
          <p:cNvCxnSpPr>
            <a:stCxn id="795" idx="3"/>
            <a:endCxn id="797" idx="0"/>
          </p:cNvCxnSpPr>
          <p:nvPr/>
        </p:nvCxnSpPr>
        <p:spPr>
          <a:xfrm flipH="1">
            <a:off x="6726105" y="3301370"/>
            <a:ext cx="216900" cy="3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57"/>
          <p:cNvCxnSpPr>
            <a:stCxn id="795" idx="5"/>
            <a:endCxn id="798" idx="0"/>
          </p:cNvCxnSpPr>
          <p:nvPr/>
        </p:nvCxnSpPr>
        <p:spPr>
          <a:xfrm>
            <a:off x="7329510" y="3301370"/>
            <a:ext cx="172800" cy="3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57"/>
          <p:cNvSpPr txBox="1"/>
          <p:nvPr/>
        </p:nvSpPr>
        <p:spPr>
          <a:xfrm>
            <a:off x="342225" y="1756075"/>
            <a:ext cx="61107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brokenIsBST(BST tree)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(tree == null)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true;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if (tree.left != null &amp;&amp; tree.left.key &gt; tree.key)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false;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else if (tree.right != null &amp;&amp; tree.right.key &lt; tree.key)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false;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brokenIsBST(tree.left) &amp;&amp; brokenIsBST(tree.right);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</a:t>
            </a:r>
            <a:r>
              <a:rPr b="1" lang="en">
                <a:solidFill>
                  <a:schemeClr val="accent2"/>
                </a:solidFill>
              </a:rPr>
              <a:t>B </a:t>
            </a:r>
            <a:r>
              <a:rPr lang="en"/>
              <a:t>Is This a BST?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Now, write </a:t>
            </a:r>
            <a:r>
              <a:rPr lang="en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isBST</a:t>
            </a:r>
            <a:r>
              <a:rPr lang="en">
                <a:solidFill>
                  <a:srgbClr val="434343"/>
                </a:solidFill>
              </a:rPr>
              <a:t> that fixes the error encountered in part (a).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isBST(BST T)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isBSTHelper(BST T, int min, int max)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</a:t>
            </a:r>
            <a:r>
              <a:rPr b="1" lang="en">
                <a:solidFill>
                  <a:schemeClr val="accent2"/>
                </a:solidFill>
              </a:rPr>
              <a:t>B </a:t>
            </a:r>
            <a:r>
              <a:rPr lang="en"/>
              <a:t>Is This a BST?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isBST(BST T)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isBSTHelper(T, Integer.MIN_VALUE, Integer.MAX_VALUE);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isBSTHelper(BST T, int min, int max)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3B </a:t>
            </a:r>
            <a:r>
              <a:rPr lang="en"/>
              <a:t>Is This a BST?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isBST(BST T)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isBSTHelper(T, Integer.MIN_VALUE, Integer.MAX_VALUE);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isBSTHelper(BST T, int min, int max)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(T == null) {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true;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3B </a:t>
            </a:r>
            <a:r>
              <a:rPr lang="en"/>
              <a:t>Is This a BST?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isBST(BST T)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isBSTHelper(T, Integer.MIN_VALUE, Integer.MAX_VALUE);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isBSTHelper(BST T, int min, int max)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(T == null) {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true;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} </a:t>
            </a: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else if (T.key &lt;= min || T.key &gt;= max) {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false;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 Advice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76275"/>
            <a:ext cx="85206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recursive problems, it’s helpful to draw out the tree/structure of method calls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Things to consider in your drawing and calculations of total work: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 of tree: how many levels will it take for you to reach the base case?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Branching factor: how many times does the function call itself in the body of the function?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per node: how much actual work is done per function call?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Life hack pattern matching when calculating total work where f(N) is some function of 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+ 2 + 3 + 4 + 5 + … + f(N) = [f(N)]</a:t>
            </a:r>
            <a:r>
              <a:rPr baseline="30000" lang="en"/>
              <a:t>2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+ 2 + 4 + 8 + 16 + … + f(N) = f(N)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Rule applies with any geometric factor between terms, like 1 + 3 + 9 + … + f(N)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3B </a:t>
            </a:r>
            <a:r>
              <a:rPr lang="en"/>
              <a:t>Is This a BST?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isBST(BST T)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isBSTHelper(T, Integer.MIN_VALUE, Integer.MAX_VALUE);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boolean isBSTHelper(BST T, int min, int max)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(T == null) {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true;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if (T.key &lt;= min || T.key &gt;= max) {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false;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isBSTHelper(T.left, min, T.key)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&amp;&amp; isBSTHelper(T.right, T.key, max);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839" name="Google Shape;839;p63"/>
          <p:cNvSpPr txBox="1"/>
          <p:nvPr>
            <p:ph idx="1" type="body"/>
          </p:nvPr>
        </p:nvSpPr>
        <p:spPr>
          <a:xfrm>
            <a:off x="311700" y="1283100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</a:rPr>
              <a:t>tinyurl.com/61b-disc-fa24-new</a:t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</a:endParaRPr>
          </a:p>
        </p:txBody>
      </p:sp>
      <p:pic>
        <p:nvPicPr>
          <p:cNvPr id="840" name="Google Shape;8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2286175"/>
            <a:ext cx="15049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 Advice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Doing problems graphically can be helpful if you’re a visual learner (plot variable values and calculate area formula):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66825" y="2163050"/>
            <a:ext cx="33714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for (int j = 0; j &lt; i; j++)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/* Something constant */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 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" name="Google Shape;88;p18"/>
          <p:cNvSpPr/>
          <p:nvPr/>
        </p:nvSpPr>
        <p:spPr>
          <a:xfrm flipH="1">
            <a:off x="5262000" y="2571750"/>
            <a:ext cx="1924200" cy="178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979250" y="3436250"/>
            <a:ext cx="27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j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085650" y="4443325"/>
            <a:ext cx="27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056800" y="2468025"/>
            <a:ext cx="27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N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7007250" y="4375250"/>
            <a:ext cx="27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N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087850" y="4324525"/>
            <a:ext cx="27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678500" y="3285000"/>
            <a:ext cx="916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½ N</a:t>
            </a:r>
            <a:r>
              <a:rPr baseline="30000" lang="en">
                <a:latin typeface="Catamaran"/>
                <a:ea typeface="Catamaran"/>
                <a:cs typeface="Catamaran"/>
                <a:sym typeface="Catamaran"/>
              </a:rPr>
              <a:t>2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=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</a:t>
            </a:r>
            <a:r>
              <a:rPr baseline="30000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187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Binary Search Trees</a:t>
            </a:r>
            <a:r>
              <a:rPr lang="en"/>
              <a:t> are data structures that allow us to quickly access elements in sorted order. They have several important properties: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node in a BST is a </a:t>
            </a:r>
            <a:r>
              <a:rPr lang="en">
                <a:solidFill>
                  <a:srgbClr val="674EA7"/>
                </a:solidFill>
              </a:rPr>
              <a:t>root</a:t>
            </a:r>
            <a:r>
              <a:rPr lang="en"/>
              <a:t> of a smaller BST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Every node to the left of a root has a value “lesser than” that of the root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Every node to the right of a root has a value “greater than” that of the root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 can be bushy or spindly: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grpSp>
        <p:nvGrpSpPr>
          <p:cNvPr id="101" name="Google Shape;101;p19"/>
          <p:cNvGrpSpPr/>
          <p:nvPr/>
        </p:nvGrpSpPr>
        <p:grpSpPr>
          <a:xfrm>
            <a:off x="789475" y="3166425"/>
            <a:ext cx="3019912" cy="1459800"/>
            <a:chOff x="365900" y="3172550"/>
            <a:chExt cx="3019912" cy="1459800"/>
          </a:xfrm>
        </p:grpSpPr>
        <p:sp>
          <p:nvSpPr>
            <p:cNvPr id="102" name="Google Shape;102;p19"/>
            <p:cNvSpPr/>
            <p:nvPr/>
          </p:nvSpPr>
          <p:spPr>
            <a:xfrm>
              <a:off x="1651100" y="31725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5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47275" y="368800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3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04" name="Google Shape;104;p19"/>
            <p:cNvCxnSpPr>
              <a:stCxn id="103" idx="7"/>
              <a:endCxn id="102" idx="4"/>
            </p:cNvCxnSpPr>
            <p:nvPr/>
          </p:nvCxnSpPr>
          <p:spPr>
            <a:xfrm flipH="1" rot="10800000">
              <a:off x="1230862" y="3621813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5" name="Google Shape;105;p19"/>
            <p:cNvSpPr/>
            <p:nvPr/>
          </p:nvSpPr>
          <p:spPr>
            <a:xfrm flipH="1">
              <a:off x="2455037" y="368800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7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06" name="Google Shape;106;p19"/>
            <p:cNvCxnSpPr>
              <a:stCxn id="105" idx="7"/>
            </p:cNvCxnSpPr>
            <p:nvPr/>
          </p:nvCxnSpPr>
          <p:spPr>
            <a:xfrm rot="10800000">
              <a:off x="1875850" y="3621813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7" name="Google Shape;107;p19"/>
            <p:cNvSpPr/>
            <p:nvPr/>
          </p:nvSpPr>
          <p:spPr>
            <a:xfrm>
              <a:off x="1973650" y="41829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6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08" name="Google Shape;108;p19"/>
            <p:cNvCxnSpPr>
              <a:stCxn id="107" idx="7"/>
              <a:endCxn id="105" idx="4"/>
            </p:cNvCxnSpPr>
            <p:nvPr/>
          </p:nvCxnSpPr>
          <p:spPr>
            <a:xfrm flipH="1" rot="10800000">
              <a:off x="2357237" y="41374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9" name="Google Shape;109;p19"/>
            <p:cNvSpPr/>
            <p:nvPr/>
          </p:nvSpPr>
          <p:spPr>
            <a:xfrm flipH="1">
              <a:off x="2936412" y="41828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9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10" name="Google Shape;110;p19"/>
            <p:cNvCxnSpPr>
              <a:stCxn id="109" idx="7"/>
            </p:cNvCxnSpPr>
            <p:nvPr/>
          </p:nvCxnSpPr>
          <p:spPr>
            <a:xfrm rot="10800000">
              <a:off x="2679725" y="413738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1" name="Google Shape;111;p19"/>
            <p:cNvSpPr/>
            <p:nvPr/>
          </p:nvSpPr>
          <p:spPr>
            <a:xfrm>
              <a:off x="365900" y="41829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1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12" name="Google Shape;112;p19"/>
            <p:cNvCxnSpPr>
              <a:stCxn id="111" idx="7"/>
            </p:cNvCxnSpPr>
            <p:nvPr/>
          </p:nvCxnSpPr>
          <p:spPr>
            <a:xfrm flipH="1" rot="10800000">
              <a:off x="749487" y="41374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3" name="Google Shape;113;p19"/>
            <p:cNvSpPr/>
            <p:nvPr/>
          </p:nvSpPr>
          <p:spPr>
            <a:xfrm flipH="1">
              <a:off x="1328662" y="41828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14" name="Google Shape;114;p19"/>
            <p:cNvCxnSpPr>
              <a:stCxn id="113" idx="7"/>
            </p:cNvCxnSpPr>
            <p:nvPr/>
          </p:nvCxnSpPr>
          <p:spPr>
            <a:xfrm rot="10800000">
              <a:off x="1071975" y="413738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15" name="Google Shape;115;p19"/>
          <p:cNvSpPr/>
          <p:nvPr/>
        </p:nvSpPr>
        <p:spPr>
          <a:xfrm flipH="1">
            <a:off x="6704937" y="36818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2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19"/>
          <p:cNvSpPr/>
          <p:nvPr/>
        </p:nvSpPr>
        <p:spPr>
          <a:xfrm flipH="1">
            <a:off x="7186312" y="41767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3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" name="Google Shape;117;p19"/>
          <p:cNvCxnSpPr>
            <a:stCxn id="116" idx="7"/>
            <a:endCxn id="115" idx="3"/>
          </p:cNvCxnSpPr>
          <p:nvPr/>
        </p:nvCxnSpPr>
        <p:spPr>
          <a:xfrm rot="10800000">
            <a:off x="7088625" y="4065563"/>
            <a:ext cx="16350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" name="Google Shape;118;p19"/>
          <p:cNvSpPr/>
          <p:nvPr/>
        </p:nvSpPr>
        <p:spPr>
          <a:xfrm flipH="1">
            <a:off x="6226262" y="31664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9" name="Google Shape;119;p19"/>
          <p:cNvCxnSpPr>
            <a:endCxn id="118" idx="3"/>
          </p:cNvCxnSpPr>
          <p:nvPr/>
        </p:nvCxnSpPr>
        <p:spPr>
          <a:xfrm rot="10800000">
            <a:off x="6609849" y="3550012"/>
            <a:ext cx="16350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" name="Google Shape;120;p19"/>
          <p:cNvSpPr/>
          <p:nvPr/>
        </p:nvSpPr>
        <p:spPr>
          <a:xfrm>
            <a:off x="4916749" y="4131275"/>
            <a:ext cx="1758900" cy="408600"/>
          </a:xfrm>
          <a:prstGeom prst="homePlate">
            <a:avLst>
              <a:gd fmla="val 119802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Spindly, O(N)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19"/>
          <p:cNvSpPr/>
          <p:nvPr/>
        </p:nvSpPr>
        <p:spPr>
          <a:xfrm flipH="1">
            <a:off x="3482276" y="3377175"/>
            <a:ext cx="1868700" cy="408600"/>
          </a:xfrm>
          <a:prstGeom prst="homePlate">
            <a:avLst>
              <a:gd fmla="val 119802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Bushy, O(logN)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01" y="0"/>
            <a:ext cx="69743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49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tems in a BST are always inserted as </a:t>
            </a:r>
            <a:r>
              <a:rPr lang="en">
                <a:solidFill>
                  <a:schemeClr val="accent2"/>
                </a:solidFill>
              </a:rPr>
              <a:t>leaves</a:t>
            </a:r>
            <a:r>
              <a:rPr lang="en"/>
              <a:t>. </a:t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Insertion</a:t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>
            <a:off x="720975" y="2126525"/>
            <a:ext cx="3019912" cy="1459800"/>
            <a:chOff x="414925" y="2126525"/>
            <a:chExt cx="3019912" cy="1459800"/>
          </a:xfrm>
        </p:grpSpPr>
        <p:sp>
          <p:nvSpPr>
            <p:cNvPr id="136" name="Google Shape;136;p21"/>
            <p:cNvSpPr/>
            <p:nvPr/>
          </p:nvSpPr>
          <p:spPr>
            <a:xfrm>
              <a:off x="1700125" y="21265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896300" y="26419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38" name="Google Shape;138;p21"/>
            <p:cNvCxnSpPr>
              <a:stCxn id="137" idx="7"/>
              <a:endCxn id="136" idx="4"/>
            </p:cNvCxnSpPr>
            <p:nvPr/>
          </p:nvCxnSpPr>
          <p:spPr>
            <a:xfrm flipH="1" rot="10800000">
              <a:off x="1279887" y="2575788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9" name="Google Shape;139;p21"/>
            <p:cNvSpPr/>
            <p:nvPr/>
          </p:nvSpPr>
          <p:spPr>
            <a:xfrm flipH="1">
              <a:off x="2504062" y="264197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7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40" name="Google Shape;140;p21"/>
            <p:cNvCxnSpPr>
              <a:stCxn id="139" idx="7"/>
            </p:cNvCxnSpPr>
            <p:nvPr/>
          </p:nvCxnSpPr>
          <p:spPr>
            <a:xfrm rot="10800000">
              <a:off x="1924875" y="2575788"/>
              <a:ext cx="645000" cy="1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1" name="Google Shape;141;p21"/>
            <p:cNvSpPr/>
            <p:nvPr/>
          </p:nvSpPr>
          <p:spPr>
            <a:xfrm>
              <a:off x="2022675" y="31369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42" name="Google Shape;142;p21"/>
            <p:cNvCxnSpPr>
              <a:stCxn id="141" idx="7"/>
              <a:endCxn id="139" idx="4"/>
            </p:cNvCxnSpPr>
            <p:nvPr/>
          </p:nvCxnSpPr>
          <p:spPr>
            <a:xfrm flipH="1" rot="10800000">
              <a:off x="2406262" y="309143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3" name="Google Shape;143;p21"/>
            <p:cNvSpPr/>
            <p:nvPr/>
          </p:nvSpPr>
          <p:spPr>
            <a:xfrm flipH="1">
              <a:off x="2985437" y="31368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9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44" name="Google Shape;144;p21"/>
            <p:cNvCxnSpPr>
              <a:stCxn id="143" idx="7"/>
            </p:cNvCxnSpPr>
            <p:nvPr/>
          </p:nvCxnSpPr>
          <p:spPr>
            <a:xfrm rot="10800000">
              <a:off x="2728750" y="30913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5" name="Google Shape;145;p21"/>
            <p:cNvSpPr/>
            <p:nvPr/>
          </p:nvSpPr>
          <p:spPr>
            <a:xfrm>
              <a:off x="414925" y="3136925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46" name="Google Shape;146;p21"/>
            <p:cNvCxnSpPr>
              <a:stCxn id="145" idx="7"/>
            </p:cNvCxnSpPr>
            <p:nvPr/>
          </p:nvCxnSpPr>
          <p:spPr>
            <a:xfrm flipH="1" rot="10800000">
              <a:off x="798512" y="3091438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7" name="Google Shape;147;p21"/>
            <p:cNvSpPr/>
            <p:nvPr/>
          </p:nvSpPr>
          <p:spPr>
            <a:xfrm flipH="1">
              <a:off x="1377687" y="3136850"/>
              <a:ext cx="449400" cy="44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48" name="Google Shape;148;p21"/>
            <p:cNvCxnSpPr>
              <a:stCxn id="147" idx="7"/>
            </p:cNvCxnSpPr>
            <p:nvPr/>
          </p:nvCxnSpPr>
          <p:spPr>
            <a:xfrm rot="10800000">
              <a:off x="1121000" y="3091363"/>
              <a:ext cx="322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49" name="Google Shape;149;p21"/>
          <p:cNvSpPr txBox="1"/>
          <p:nvPr/>
        </p:nvSpPr>
        <p:spPr>
          <a:xfrm>
            <a:off x="414925" y="1651075"/>
            <a:ext cx="1106400" cy="28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insert(2)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0" name="Google Shape;150;p21"/>
          <p:cNvSpPr/>
          <p:nvPr/>
        </p:nvSpPr>
        <p:spPr>
          <a:xfrm flipH="1">
            <a:off x="3259512" y="1936375"/>
            <a:ext cx="449400" cy="4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6688325" y="21265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5884500" y="26419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3" name="Google Shape;153;p21"/>
          <p:cNvCxnSpPr>
            <a:stCxn id="152" idx="7"/>
            <a:endCxn id="151" idx="4"/>
          </p:cNvCxnSpPr>
          <p:nvPr/>
        </p:nvCxnSpPr>
        <p:spPr>
          <a:xfrm flipH="1" rot="10800000">
            <a:off x="6268087" y="2575788"/>
            <a:ext cx="645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1"/>
          <p:cNvSpPr/>
          <p:nvPr/>
        </p:nvSpPr>
        <p:spPr>
          <a:xfrm flipH="1">
            <a:off x="7492262" y="264197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7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5" name="Google Shape;155;p21"/>
          <p:cNvCxnSpPr>
            <a:stCxn id="154" idx="7"/>
          </p:cNvCxnSpPr>
          <p:nvPr/>
        </p:nvCxnSpPr>
        <p:spPr>
          <a:xfrm rot="10800000">
            <a:off x="6913075" y="2575788"/>
            <a:ext cx="645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" name="Google Shape;156;p21"/>
          <p:cNvSpPr/>
          <p:nvPr/>
        </p:nvSpPr>
        <p:spPr>
          <a:xfrm>
            <a:off x="7010875" y="31369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" name="Google Shape;157;p21"/>
          <p:cNvCxnSpPr>
            <a:stCxn id="156" idx="7"/>
            <a:endCxn id="154" idx="4"/>
          </p:cNvCxnSpPr>
          <p:nvPr/>
        </p:nvCxnSpPr>
        <p:spPr>
          <a:xfrm flipH="1" rot="10800000">
            <a:off x="7394462" y="30914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8" name="Google Shape;158;p21"/>
          <p:cNvSpPr/>
          <p:nvPr/>
        </p:nvSpPr>
        <p:spPr>
          <a:xfrm flipH="1">
            <a:off x="7973637" y="31368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9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" name="Google Shape;159;p21"/>
          <p:cNvCxnSpPr>
            <a:stCxn id="158" idx="7"/>
          </p:cNvCxnSpPr>
          <p:nvPr/>
        </p:nvCxnSpPr>
        <p:spPr>
          <a:xfrm rot="10800000">
            <a:off x="7716950" y="3091363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0" name="Google Shape;160;p21"/>
          <p:cNvSpPr/>
          <p:nvPr/>
        </p:nvSpPr>
        <p:spPr>
          <a:xfrm>
            <a:off x="5403125" y="31369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" name="Google Shape;161;p21"/>
          <p:cNvCxnSpPr>
            <a:stCxn id="160" idx="7"/>
          </p:cNvCxnSpPr>
          <p:nvPr/>
        </p:nvCxnSpPr>
        <p:spPr>
          <a:xfrm flipH="1" rot="10800000">
            <a:off x="5786712" y="30914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" name="Google Shape;162;p21"/>
          <p:cNvSpPr/>
          <p:nvPr/>
        </p:nvSpPr>
        <p:spPr>
          <a:xfrm flipH="1">
            <a:off x="6365887" y="3136850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3" name="Google Shape;163;p21"/>
          <p:cNvCxnSpPr>
            <a:stCxn id="162" idx="7"/>
          </p:cNvCxnSpPr>
          <p:nvPr/>
        </p:nvCxnSpPr>
        <p:spPr>
          <a:xfrm rot="10800000">
            <a:off x="6109200" y="3091363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4" name="Google Shape;164;p21"/>
          <p:cNvSpPr/>
          <p:nvPr/>
        </p:nvSpPr>
        <p:spPr>
          <a:xfrm flipH="1">
            <a:off x="5884512" y="3631725"/>
            <a:ext cx="449400" cy="44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solidFill>
                <a:schemeClr val="accent4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5" name="Google Shape;165;p21"/>
          <p:cNvCxnSpPr>
            <a:stCxn id="164" idx="7"/>
          </p:cNvCxnSpPr>
          <p:nvPr/>
        </p:nvCxnSpPr>
        <p:spPr>
          <a:xfrm rot="10800000">
            <a:off x="5627825" y="3586238"/>
            <a:ext cx="322500" cy="111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3582325" y="2835400"/>
            <a:ext cx="1832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