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Lato"/>
      <p:regular r:id="rId40"/>
      <p:bold r:id="rId41"/>
      <p:italic r:id="rId42"/>
      <p:boldItalic r:id="rId43"/>
    </p:embeddedFont>
    <p:embeddedFont>
      <p:font typeface="IBM Plex Mon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8DBC72-EA3C-4630-9DDE-4132525EB3DD}">
  <a:tblStyle styleId="{318DBC72-EA3C-4630-9DDE-4132525EB3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4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6.xml"/><Relationship Id="rId44" Type="http://schemas.openxmlformats.org/officeDocument/2006/relationships/font" Target="fonts/IBMPlexMono-regular.fntdata"/><Relationship Id="rId21" Type="http://schemas.openxmlformats.org/officeDocument/2006/relationships/slide" Target="slides/slide15.xml"/><Relationship Id="rId43" Type="http://schemas.openxmlformats.org/officeDocument/2006/relationships/font" Target="fonts/Lato-boldItalic.fntdata"/><Relationship Id="rId24" Type="http://schemas.openxmlformats.org/officeDocument/2006/relationships/slide" Target="slides/slide18.xml"/><Relationship Id="rId46" Type="http://schemas.openxmlformats.org/officeDocument/2006/relationships/font" Target="fonts/IBMPlexMono-italic.fntdata"/><Relationship Id="rId23" Type="http://schemas.openxmlformats.org/officeDocument/2006/relationships/slide" Target="slides/slide17.xml"/><Relationship Id="rId45" Type="http://schemas.openxmlformats.org/officeDocument/2006/relationships/font" Target="fonts/IBMPlex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IBMPlexMon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054beca74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054beca74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7ca1b3103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7ca1b3103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7ca1b3103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07ca1b3103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7ca1b3103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7ca1b3103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388897e2c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0388897e2c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4e20a0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04e20a0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4e20a087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4e20a08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4e20a087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04e20a087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4e20a087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04e20a087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4e20a087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04e20a087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4e20a087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4e20a087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8492065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8492065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4e20a087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04e20a087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4e20a087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04e20a087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04e20a087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04e20a087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388897e2c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0388897e2c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83a6c357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f83a6c357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f83a6c357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f83a6c357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f83a6c357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f83a6c357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f83a6c357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f83a6c357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f83a6c357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f83a6c357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f83a6c357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f83a6c357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7ca1b310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7ca1b310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f83a6c357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f83a6c357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f83a6c357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f83a6c357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f83a6c357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f83a6c357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f83a6c357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f83a6c357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7ca1b3103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7ca1b3103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8cd95a1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8cd95a1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7ca1b310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7ca1b310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89d3f7c2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89d3f7c2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7ca1b3103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7ca1b3103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8cd95a17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8cd95a17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ato"/>
              <a:buNone/>
              <a:defRPr b="1" sz="4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Lato"/>
              <a:buNone/>
              <a:defRPr sz="28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1093350" y="2797175"/>
            <a:ext cx="69573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ato"/>
              <a:buNone/>
              <a:defRPr b="1" sz="36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1093350" y="2891825"/>
            <a:ext cx="69573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b="1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19" r="29" t="0"/>
          <a:stretch/>
        </p:blipFill>
        <p:spPr>
          <a:xfrm>
            <a:off x="8638500" y="4638000"/>
            <a:ext cx="505500" cy="505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7599300" y="4908900"/>
            <a:ext cx="12330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CS61B Fall 2024</a:t>
            </a:r>
            <a:endParaRPr b="1" sz="3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Comparators and Iterators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Exam-Level</a:t>
            </a:r>
            <a:r>
              <a:rPr b="1" lang="en"/>
              <a:t> 04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for Understanding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155850" y="1017725"/>
            <a:ext cx="8832300" cy="37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If we were to define a class that implements the interface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Iterable&lt;Dog&gt;</a:t>
            </a:r>
            <a:r>
              <a:rPr lang="en"/>
              <a:t>, what method(s) would this class need to define?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If we were to define a class that implements the interface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Iterator&lt;Integer&gt;</a:t>
            </a:r>
            <a:r>
              <a:rPr lang="en"/>
              <a:t>, what method(s) would this class need to define?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What’s one difference between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Iterator</a:t>
            </a:r>
            <a:r>
              <a:rPr lang="en"/>
              <a:t> and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Iterable</a:t>
            </a:r>
            <a:r>
              <a:rPr lang="en"/>
              <a:t>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for Understanding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155850" y="1017725"/>
            <a:ext cx="8832300" cy="37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If we were to define a class that implements the interface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Iterable&lt;Dog&gt;</a:t>
            </a:r>
            <a:r>
              <a:rPr lang="en"/>
              <a:t>, what method(s) would this class need to define?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Iterator&lt;Dog&gt; iterator() 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If we were to define a class that implements the interface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Iterator&lt;Integer&gt;</a:t>
            </a:r>
            <a:r>
              <a:rPr lang="en"/>
              <a:t>, what method(s) would this class need to define?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boolean hasNext() </a:t>
            </a:r>
            <a:endParaRPr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Integer next()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What’s one difference between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Iterator</a:t>
            </a:r>
            <a:r>
              <a:rPr lang="en"/>
              <a:t> and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Iterable</a:t>
            </a:r>
            <a:r>
              <a:rPr lang="en"/>
              <a:t>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Iterators</a:t>
            </a:r>
            <a:r>
              <a:rPr lang="en">
                <a:solidFill>
                  <a:srgbClr val="38761D"/>
                </a:solidFill>
              </a:rPr>
              <a:t> are the actual object we can iterate over, i.e., think a Python generator over a list.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Iterables</a:t>
            </a:r>
            <a:r>
              <a:rPr lang="en">
                <a:solidFill>
                  <a:srgbClr val="38761D"/>
                </a:solidFill>
              </a:rPr>
              <a:t> are object that can produce an iterator, i.e., an array is iterable; an iterator over the array could go through the element at every index of the array).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==</a:t>
            </a:r>
            <a:r>
              <a:rPr lang="en"/>
              <a:t> vs.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.equals()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accent2"/>
                </a:solidFill>
              </a:rPr>
              <a:t>==</a:t>
            </a:r>
            <a:r>
              <a:rPr lang="en"/>
              <a:t> compares if two variables point to the same object in memory.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r>
              <a:rPr lang="en"/>
              <a:t> is compared with </a:t>
            </a:r>
            <a:r>
              <a:rPr b="1" lang="en">
                <a:solidFill>
                  <a:schemeClr val="accent2"/>
                </a:solidFill>
              </a:rPr>
              <a:t>==</a:t>
            </a:r>
            <a:endParaRPr b="1"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</a:t>
            </a:r>
            <a:r>
              <a:rPr lang="en"/>
              <a:t>or reference types: </a:t>
            </a:r>
            <a:r>
              <a:rPr b="1" lang="en">
                <a:solidFill>
                  <a:schemeClr val="accent2"/>
                </a:solidFill>
              </a:rPr>
              <a:t>.equals() </a:t>
            </a:r>
            <a:r>
              <a:rPr b="1" lang="en"/>
              <a:t>(</a:t>
            </a:r>
            <a:r>
              <a:rPr lang="en"/>
              <a:t>ex.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myDog.equals(yourDog)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class can provide own implementation by overriding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Defaults to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Object’s .equals() </a:t>
            </a:r>
            <a:r>
              <a:rPr lang="en"/>
              <a:t>(which is the same as </a:t>
            </a:r>
            <a:r>
              <a:rPr b="1" lang="en">
                <a:solidFill>
                  <a:schemeClr val="accent2"/>
                </a:solidFill>
              </a:rPr>
              <a:t>==</a:t>
            </a:r>
            <a:r>
              <a:rPr lang="en"/>
              <a:t> 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We</a:t>
            </a:r>
            <a:r>
              <a:rPr lang="en"/>
              <a:t> make the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Dog .equals()</a:t>
            </a:r>
            <a:r>
              <a:rPr lang="en"/>
              <a:t> method return true if both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Dogs</a:t>
            </a:r>
            <a:r>
              <a:rPr lang="en"/>
              <a:t> have the same name 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Font typeface="IBM Plex Mono"/>
              <a:buChar char="■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Dog fido = new Dog(“Fido”); Dog otherFido = new Dog(“Fido”);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1000"/>
              </a:spcAft>
              <a:buSzPts val="1400"/>
              <a:buFont typeface="IBM Plex Mono"/>
              <a:buChar char="■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fido == otherFido -&gt; false, but fido.equals(otherFido) -&gt; true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Worksheet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 </a:t>
            </a:r>
            <a:r>
              <a:rPr lang="en"/>
              <a:t>Take Us to Your "Yrnqre"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60025"/>
            <a:ext cx="4744200" cy="3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F</a:t>
            </a:r>
            <a:r>
              <a:rPr lang="en" sz="1300"/>
              <a:t>ill in 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AlienComparator</a:t>
            </a:r>
            <a:r>
              <a:rPr lang="en" sz="1300"/>
              <a:t> class so that it compares strings lexicographically, based on the order passed into the 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Alien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Comparator</a:t>
            </a:r>
            <a:r>
              <a:rPr lang="en" sz="1300"/>
              <a:t> constructor. For simplicity, you may assume all words passed into 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AlienComparator</a:t>
            </a:r>
            <a:r>
              <a:rPr lang="en" sz="1300"/>
              <a:t> have letters present in 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order</a:t>
            </a:r>
            <a:r>
              <a:rPr lang="en" sz="1300"/>
              <a:t>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For example, if the alien alphabet has the order 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"dba..."</a:t>
            </a:r>
            <a:r>
              <a:rPr lang="en" sz="1300"/>
              <a:t>, which means that 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‘d’</a:t>
            </a:r>
            <a:r>
              <a:rPr lang="en" sz="1300"/>
              <a:t> is the first letter, 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‘b’</a:t>
            </a:r>
            <a:r>
              <a:rPr lang="en" sz="1300"/>
              <a:t> is the second letter, and so on. 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AlienAlphabet. </a:t>
            </a:r>
            <a:r>
              <a:rPr lang="en" sz="1300"/>
              <a:t>Then, using 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compare("dab", "bad")</a:t>
            </a:r>
            <a:r>
              <a:rPr lang="en" sz="1300"/>
              <a:t> with this comparator should return a value less than 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0</a:t>
            </a:r>
            <a:r>
              <a:rPr lang="en" sz="1300"/>
              <a:t>, since “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dab”</a:t>
            </a:r>
            <a:r>
              <a:rPr lang="en" sz="1300"/>
              <a:t> comes before “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bad”</a:t>
            </a:r>
            <a:r>
              <a:rPr lang="en" sz="1300"/>
              <a:t>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If one word is an exact prefix of another, the longer word comes later. For example, 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"bad"</a:t>
            </a:r>
            <a:r>
              <a:rPr lang="en" sz="1300"/>
              <a:t> comes before 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"badly"</a:t>
            </a:r>
            <a:r>
              <a:rPr lang="en" sz="1300"/>
              <a:t>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</p:txBody>
      </p:sp>
      <p:sp>
        <p:nvSpPr>
          <p:cNvPr id="140" name="Google Shape;140;p26"/>
          <p:cNvSpPr txBox="1"/>
          <p:nvPr/>
        </p:nvSpPr>
        <p:spPr>
          <a:xfrm>
            <a:off x="5143400" y="1641550"/>
            <a:ext cx="3797700" cy="17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class AlienAlphabet {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private String order;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AlienAlphabet(String o) {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order = o;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 </a:t>
            </a:r>
            <a:r>
              <a:rPr lang="en"/>
              <a:t>Take Us to Your "Yrnqre"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0" y="941125"/>
            <a:ext cx="8520600" cy="3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public class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AlienComparator implements Comparator&lt;____________&gt;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public int compare(String word1, String word2)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int minLength = Math.min(__________________, __________________);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for (________________________________________________________________)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int char1Rank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= ______________________________________________;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int char2Rank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= ______________________________________________;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if (______________________________________________)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    return -1;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} else if (______________________________________________)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    return 1;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return _______________________________ - _______________________________;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 </a:t>
            </a:r>
            <a:r>
              <a:rPr lang="en"/>
              <a:t>Take Us to Your "Yrnqre"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0" y="941125"/>
            <a:ext cx="8520600" cy="3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public class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AlienComparator implements Comparator&lt;</a:t>
            </a: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&gt;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public int compare(String word1, String word2)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int minLength = Math.min(__________________, __________________);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for (________________________________________________________________)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int char1Rank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= ______________________________________________;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int char2Rank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= ______________________________________________;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if (______________________________________________)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    return -1;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} else if (______________________________________________)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    return 1;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return _______________________________ - _______________________________;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 </a:t>
            </a:r>
            <a:r>
              <a:rPr lang="en"/>
              <a:t>Take Us to Your "Yrnqre"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0" y="941125"/>
            <a:ext cx="8520600" cy="3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public class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AlienComparator implements Comparator&lt;</a:t>
            </a: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&gt;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public int compare(String word1, String word2)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int minLength = Math.min(</a:t>
            </a: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word1.length()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word2.length()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for (________________________________________________________________)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int char1Rank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= ______________________________________________;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int char2Rank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= ______________________________________________;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if (______________________________________________)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    return -1;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} else if (______________________________________________)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    return 1;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return _______________________________ - _______________________________;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 </a:t>
            </a:r>
            <a:r>
              <a:rPr lang="en"/>
              <a:t>Take Us to Your "Yrnqre"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0" y="941125"/>
            <a:ext cx="8520600" cy="3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public class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AlienComparator implements Comparator&lt;</a:t>
            </a: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&gt;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public int compare(String word1, String word2)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int minLength = Math.min(</a:t>
            </a: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word1.length()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word2.length()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for (</a:t>
            </a: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 i = 0; i &lt; minLength; i++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int char1Rank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= ______________________________________________;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int char2Rank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= ______________________________________________;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if (______________________________________________)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    return -1;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} else if (______________________________________________)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    return 1;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return _______________________________ - _______________________________;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 </a:t>
            </a:r>
            <a:r>
              <a:rPr lang="en"/>
              <a:t>Take Us to Your "Yrnqre"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0" y="941125"/>
            <a:ext cx="8520600" cy="3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public class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AlienComparator implements Comparator&lt;</a:t>
            </a: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&gt;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public int compare(String word1, String word2)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int minLength = Math.min(</a:t>
            </a: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word1.length()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word2.length()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for (</a:t>
            </a: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 i = 0; i &lt; minLength; i++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int char1Rank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order.indexOf(word1.charAt(i))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int char2Rank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order.indexOf(word2.charAt(i))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if (______________________________________________)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    return -1;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} else if (______________________________________________)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    return 1;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return _______________________________ - _______________________________;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243188" y="1543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{318DBC72-EA3C-4630-9DDE-4132525EB3DD}</a:tableStyleId>
              </a:tblPr>
              <a:tblGrid>
                <a:gridCol w="1236800"/>
                <a:gridCol w="1236800"/>
                <a:gridCol w="1236800"/>
                <a:gridCol w="1236800"/>
                <a:gridCol w="1236800"/>
                <a:gridCol w="1236800"/>
                <a:gridCol w="1236800"/>
              </a:tblGrid>
              <a:tr h="34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Sunday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Monday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Tuesday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Wednesday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Thursday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Friday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Saturday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</a:tr>
              <a:tr h="8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9/23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Weekly Survey Due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9/27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Midterm 1 (7-9 PM)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>
                    <a:solidFill>
                      <a:srgbClr val="FCE5CD"/>
                    </a:solidFill>
                  </a:tcPr>
                </a:tc>
              </a:tr>
              <a:tr h="854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10/04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Lab 5 Due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00" marB="45700" marR="45700" marL="457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 </a:t>
            </a:r>
            <a:r>
              <a:rPr lang="en"/>
              <a:t>Take Us to Your "Yrnqre"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0" y="941125"/>
            <a:ext cx="8520600" cy="3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public class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AlienComparator implements Comparator&lt;</a:t>
            </a: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&gt;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public int compare(String word1, String word2)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int minLength = Math.min(</a:t>
            </a: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word1.length()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word2.length()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for (</a:t>
            </a: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 i = 0; i &lt; minLength; i++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int char1Rank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order.indexOf(word1.charAt(i))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int char2Rank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order.indexOf(word2.charAt(i))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if (</a:t>
            </a: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char1Rank &lt; char2Rank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    return -1;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} else if (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______________________________________________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    return 1;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return 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_______________________________ - _______________________________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 </a:t>
            </a:r>
            <a:r>
              <a:rPr lang="en"/>
              <a:t>Take Us to Your "Yrnqre"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0" y="941125"/>
            <a:ext cx="8520600" cy="3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public class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AlienComparator implements Comparator&lt;</a:t>
            </a: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&gt;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public int compare(String word1, String word2)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int minLength = Math.min(</a:t>
            </a: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word1.length()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word2.length()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for (</a:t>
            </a: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 i = 0; i &lt; minLength; i++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int char1Rank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order.indexOf(word1.charAt(i))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int char2Rank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order.indexOf(word2.charAt(i))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if (</a:t>
            </a: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char1Rank &lt; char2Rank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    return -1;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} else if (</a:t>
            </a: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char1Rank &gt; char2Rank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    return 1;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return _______________________________ - _______________________________;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1 </a:t>
            </a:r>
            <a:r>
              <a:rPr lang="en"/>
              <a:t>Take Us to Your "Yrnqre"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0" y="941125"/>
            <a:ext cx="8520600" cy="3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public class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AlienComparator implements Comparator&lt;</a:t>
            </a: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String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&gt;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public int compare(String word1, String word2)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int minLength = Math.min(</a:t>
            </a: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word1.length()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word2.length()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);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for (</a:t>
            </a: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 i = 0; i &lt; minLength; i++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int char1Rank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order.indexOf(word1.charAt(i))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int char2Rank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= </a:t>
            </a: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order.indexOf(word2.charAt(i))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if (</a:t>
            </a: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char1Rank &lt; char2Rank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    return -1;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} else if (</a:t>
            </a: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char1Rank &gt; char2Rank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    return 1;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    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    return </a:t>
            </a:r>
            <a:r>
              <a:rPr lang="en" sz="1300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word1.length() - word2.length()</a:t>
            </a: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    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</a:t>
            </a:r>
            <a:r>
              <a:rPr b="1" lang="en">
                <a:solidFill>
                  <a:schemeClr val="accent2"/>
                </a:solidFill>
              </a:rPr>
              <a:t> </a:t>
            </a:r>
            <a:r>
              <a:rPr lang="en"/>
              <a:t>Iterator of Iterators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311700" y="975125"/>
            <a:ext cx="51621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private class IteratorOfIterators </a:t>
            </a:r>
            <a:r>
              <a:rPr lang="en" sz="11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_____________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private List&lt;Iterator&lt;Integer&gt;&gt; iterators;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private int curr;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public IteratorOfIterators(List&lt;Iterator&lt;Integer&gt;&gt; a)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iterators = new LinkedList&lt;&gt;();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for (________________________________)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if (________________________________)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  ________________________________;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curr = 0;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</a:t>
            </a:r>
            <a:r>
              <a:rPr lang="en" sz="11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public boolean hasNext()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return ___________________________________________;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95" name="Google Shape;195;p35"/>
          <p:cNvSpPr txBox="1"/>
          <p:nvPr/>
        </p:nvSpPr>
        <p:spPr>
          <a:xfrm>
            <a:off x="5473800" y="749975"/>
            <a:ext cx="3576900" cy="3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Integer next() {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if (!hasNext()) { throw new NoSuchElementException(); }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Iterator&lt;Integer&gt; currIterator = ________________;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int result = ________________;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if (________________) {           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__________________;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 else {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curr = __________________;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return result;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 </a:t>
            </a:r>
            <a:r>
              <a:rPr lang="en"/>
              <a:t>Iterator of Iterators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34025" y="975125"/>
            <a:ext cx="54780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private class IteratorOfIterators 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implements Iterator&lt;Integer&gt;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private List&lt;Iterator&lt;Integer&gt;&gt; iterators;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private int curr;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public IteratorOfIterators(List&lt;Iterator&lt;Integer&gt;&gt; a)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iterators = new LinkedList&lt;&gt;();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for (________________________________)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if (________________________________)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  ________________________________;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curr = 0;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</a:t>
            </a:r>
            <a:r>
              <a:rPr lang="en" sz="11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public boolean hasNext()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return ___________________________________________;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2" name="Google Shape;202;p36"/>
          <p:cNvSpPr txBox="1"/>
          <p:nvPr/>
        </p:nvSpPr>
        <p:spPr>
          <a:xfrm>
            <a:off x="5473800" y="749975"/>
            <a:ext cx="3576900" cy="3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Integer next() {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if (!hasNext()) { throw new NoSuchElementException(); }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Iterator&lt;Integer&gt; currIterator = ________________;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int result = ________________;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if (________________) {           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__________________;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 else {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curr = __________________;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return result;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 </a:t>
            </a:r>
            <a:r>
              <a:rPr lang="en"/>
              <a:t>Iterator of Iterators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208" name="Google Shape;208;p37"/>
          <p:cNvSpPr txBox="1"/>
          <p:nvPr>
            <p:ph idx="1" type="body"/>
          </p:nvPr>
        </p:nvSpPr>
        <p:spPr>
          <a:xfrm>
            <a:off x="34025" y="975125"/>
            <a:ext cx="54780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private class IteratorOfIterators 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implements Iterator&lt;Integer&gt;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private List&lt;Iterator&lt;Integer&gt;&gt; iterators;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private int curr;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public IteratorOfIterators(List&lt;Iterator&lt;Integer&gt;&gt; a)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iterators = new LinkedList&lt;&gt;();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for (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Iterator&lt;Integer&gt; iterator : a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if (________________________________)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  ________________________________;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curr = 0;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</a:t>
            </a:r>
            <a:r>
              <a:rPr lang="en" sz="11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public boolean hasNext()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return ___________________________________________;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9" name="Google Shape;209;p37"/>
          <p:cNvSpPr txBox="1"/>
          <p:nvPr/>
        </p:nvSpPr>
        <p:spPr>
          <a:xfrm>
            <a:off x="5473800" y="749975"/>
            <a:ext cx="3576900" cy="3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Integer next() {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if (!hasNext()) { throw new NoSuchElementException(); }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Iterator&lt;Integer&gt; currIterator = ________________;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int result = ________________;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if (________________) {           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__________________;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 else {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curr = __________________;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return result;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 </a:t>
            </a:r>
            <a:r>
              <a:rPr lang="en"/>
              <a:t>Iterator of Iterators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34025" y="975125"/>
            <a:ext cx="54780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private class IteratorOfIterators 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implements Iterator&lt;Integer&gt;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private List&lt;Iterator&lt;Integer&gt;&gt; iterators;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private int curr;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public IteratorOfIterators(List&lt;Iterator&lt;Integer&gt;&gt; a)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iterators = new LinkedList&lt;&gt;();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for (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Iterator&lt;Integer&gt; iterator : a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if (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iterator.hasNext()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  ________________________________;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curr = 0;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</a:t>
            </a:r>
            <a:r>
              <a:rPr lang="en" sz="11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public boolean hasNext()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return ___________________________________________;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6" name="Google Shape;216;p38"/>
          <p:cNvSpPr txBox="1"/>
          <p:nvPr/>
        </p:nvSpPr>
        <p:spPr>
          <a:xfrm>
            <a:off x="5473800" y="749975"/>
            <a:ext cx="3576900" cy="3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Integer next() {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if (!hasNext()) { throw new NoSuchElementException(); }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Iterator&lt;Integer&gt; currIterator = ________________;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int result = ________________;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if (________________) {           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__________________;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 else {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curr = __________________;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return result;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 </a:t>
            </a:r>
            <a:r>
              <a:rPr lang="en"/>
              <a:t>Iterator of Iterators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222" name="Google Shape;222;p39"/>
          <p:cNvSpPr txBox="1"/>
          <p:nvPr>
            <p:ph idx="1" type="body"/>
          </p:nvPr>
        </p:nvSpPr>
        <p:spPr>
          <a:xfrm>
            <a:off x="34025" y="975125"/>
            <a:ext cx="54780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private class IteratorOfIterators 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implements Iterator&lt;Integer&gt;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private List&lt;Iterator&lt;Integer&gt;&gt; iterators;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private int curr;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public IteratorOfIterators(List&lt;Iterator&lt;Integer&gt;&gt; a)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iterators = new LinkedList&lt;&gt;();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for (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Iterator&lt;Integer&gt; iterator : a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if (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iterator.hasNext()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  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iterators.add(iterator)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b="1" sz="11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curr = 0;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</a:t>
            </a:r>
            <a:r>
              <a:rPr lang="en" sz="11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public boolean hasNext()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return ___________________________________________;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3" name="Google Shape;223;p39"/>
          <p:cNvSpPr txBox="1"/>
          <p:nvPr/>
        </p:nvSpPr>
        <p:spPr>
          <a:xfrm>
            <a:off x="5473800" y="749975"/>
            <a:ext cx="3576900" cy="3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Integer next() {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if (!hasNext()) { throw new NoSuchElementException(); }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Iterator&lt;Integer&gt; currIterator = ________________;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int result = ________________;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if (________________) {           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__________________;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 else {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curr = __________________;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return result;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 </a:t>
            </a:r>
            <a:r>
              <a:rPr lang="en"/>
              <a:t>Iterator of Iterators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34025" y="975125"/>
            <a:ext cx="54780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private class IteratorOfIterators 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implements Iterator&lt;Integer&gt;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private List&lt;Iterator&lt;Integer&gt;&gt; iterators;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private int curr;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public IteratorOfIterators(List&lt;Iterator&lt;Integer&gt;&gt; a)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iterators = new LinkedList&lt;&gt;();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for (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Iterator&lt;Integer&gt; iterator : a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if (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iterator.hasNext()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  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iterators.add(iterator);</a:t>
            </a:r>
            <a:endParaRPr b="1" sz="11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curr = 0;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</a:t>
            </a:r>
            <a:r>
              <a:rPr lang="en" sz="11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public boolean hasNext()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return 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!iterators.isEmpty();</a:t>
            </a:r>
            <a:endParaRPr b="1" sz="11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0" name="Google Shape;230;p40"/>
          <p:cNvSpPr txBox="1"/>
          <p:nvPr/>
        </p:nvSpPr>
        <p:spPr>
          <a:xfrm>
            <a:off x="5473800" y="749975"/>
            <a:ext cx="3576900" cy="3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Integer next() {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if (!hasNext()) { throw new NoSuchElementException(); }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Iterator&lt;Integer&gt; currIterator = ________________;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int result = ________________;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if (________________) {           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__________________;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 else {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curr = __________________;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return result;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 </a:t>
            </a:r>
            <a:r>
              <a:rPr lang="en"/>
              <a:t>Iterator of Iterators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34025" y="975125"/>
            <a:ext cx="54780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private class IteratorOfIterators 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implements Iterator&lt;Integer&gt;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private List&lt;Iterator&lt;Integer&gt;&gt; iterators;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private int curr;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public IteratorOfIterators(List&lt;Iterator&lt;Integer&gt;&gt; a)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iterators = new LinkedList&lt;&gt;();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for (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Iterator&lt;Integer&gt; iterator : a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if (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iterator.hasNext()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  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iterators.add(iterator);</a:t>
            </a:r>
            <a:endParaRPr b="1" sz="11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curr = 0;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</a:t>
            </a:r>
            <a:r>
              <a:rPr lang="en" sz="11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public boolean hasNext()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return 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!iterators.isEmpty();</a:t>
            </a:r>
            <a:endParaRPr b="1" sz="11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7" name="Google Shape;237;p41"/>
          <p:cNvSpPr txBox="1"/>
          <p:nvPr/>
        </p:nvSpPr>
        <p:spPr>
          <a:xfrm>
            <a:off x="5473800" y="749975"/>
            <a:ext cx="3576900" cy="3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Integer next() {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if (!hasNext()) { throw new NoSuchElementException(); }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Iterator&lt;Integer&gt; currIterator = 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iterators.get(curr)</a:t>
            </a: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int result = ________________;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if (________________) {           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__________________;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 else {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curr = __________________;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return result;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Review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 </a:t>
            </a:r>
            <a:r>
              <a:rPr lang="en"/>
              <a:t>Iterator of Iterators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243" name="Google Shape;243;p42"/>
          <p:cNvSpPr txBox="1"/>
          <p:nvPr>
            <p:ph idx="1" type="body"/>
          </p:nvPr>
        </p:nvSpPr>
        <p:spPr>
          <a:xfrm>
            <a:off x="34025" y="975125"/>
            <a:ext cx="54780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private class IteratorOfIterators 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implements Iterator&lt;Integer&gt;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private List&lt;Iterator&lt;Integer&gt;&gt; iterators;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private int curr;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public IteratorOfIterators(List&lt;Iterator&lt;Integer&gt;&gt; a)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iterators = new LinkedList&lt;&gt;();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for (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Iterator&lt;Integer&gt; iterator : a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if (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iterator.hasNext()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  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iterators.add(iterator);</a:t>
            </a:r>
            <a:endParaRPr b="1" sz="11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curr = 0;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</a:t>
            </a:r>
            <a:r>
              <a:rPr lang="en" sz="11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public boolean hasNext()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return 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!iterators.isEmpty();</a:t>
            </a:r>
            <a:endParaRPr b="1" sz="11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44" name="Google Shape;244;p42"/>
          <p:cNvSpPr txBox="1"/>
          <p:nvPr/>
        </p:nvSpPr>
        <p:spPr>
          <a:xfrm>
            <a:off x="5473800" y="749975"/>
            <a:ext cx="3576900" cy="3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Integer next() {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if (!hasNext()) { throw new NoSuchElementException(); }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Iterator&lt;Integer&gt; currIterator = 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iterators.get(curr)</a:t>
            </a: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int result = 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iterators.get(curr).next()</a:t>
            </a: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if (________________) {           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__________________;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 else {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curr = __________________;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return result;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 </a:t>
            </a:r>
            <a:r>
              <a:rPr lang="en"/>
              <a:t>Iterator of Iterators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250" name="Google Shape;250;p43"/>
          <p:cNvSpPr txBox="1"/>
          <p:nvPr>
            <p:ph idx="1" type="body"/>
          </p:nvPr>
        </p:nvSpPr>
        <p:spPr>
          <a:xfrm>
            <a:off x="34025" y="975125"/>
            <a:ext cx="54780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private class IteratorOfIterators 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implements Iterator&lt;Integer&gt;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private List&lt;Iterator&lt;Integer&gt;&gt; iterators;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private int curr;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public IteratorOfIterators(List&lt;Iterator&lt;Integer&gt;&gt; a)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iterators = new LinkedList&lt;&gt;();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for (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Iterator&lt;Integer&gt; iterator : a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if (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iterator.hasNext()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  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iterators.add(iterator);</a:t>
            </a:r>
            <a:endParaRPr b="1" sz="11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curr = 0;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</a:t>
            </a:r>
            <a:r>
              <a:rPr lang="en" sz="11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public boolean hasNext()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return 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!iterators.isEmpty();</a:t>
            </a:r>
            <a:endParaRPr b="1" sz="11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51" name="Google Shape;251;p43"/>
          <p:cNvSpPr txBox="1"/>
          <p:nvPr/>
        </p:nvSpPr>
        <p:spPr>
          <a:xfrm>
            <a:off x="5473800" y="749975"/>
            <a:ext cx="3576900" cy="3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Integer next() {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if (!hasNext()) { throw new NoSuchElementException(); }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Iterator&lt;Integer&gt; currIterator = 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iterators.get(curr)</a:t>
            </a: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int result = 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iterators.get(curr).next()</a:t>
            </a: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if (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!currIterator.hasNext()</a:t>
            </a: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 {           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__________________;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 else {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curr = __________________;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return result;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 </a:t>
            </a:r>
            <a:r>
              <a:rPr lang="en"/>
              <a:t>Iterator of Iterators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257" name="Google Shape;257;p44"/>
          <p:cNvSpPr txBox="1"/>
          <p:nvPr>
            <p:ph idx="1" type="body"/>
          </p:nvPr>
        </p:nvSpPr>
        <p:spPr>
          <a:xfrm>
            <a:off x="34025" y="975125"/>
            <a:ext cx="54780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private class IteratorOfIterators 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implements Iterator&lt;Integer&gt;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private List&lt;Iterator&lt;Integer&gt;&gt; iterators;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private int curr;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public IteratorOfIterators(List&lt;Iterator&lt;Integer&gt;&gt; a)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iterators = new LinkedList&lt;&gt;();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for (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Iterator&lt;Integer&gt; iterator : a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if (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iterator.hasNext()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  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iterators.add(iterator);</a:t>
            </a:r>
            <a:endParaRPr b="1" sz="11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curr = 0;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</a:t>
            </a:r>
            <a:r>
              <a:rPr lang="en" sz="11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public boolean hasNext()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return 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!iterators.isEmpty();</a:t>
            </a:r>
            <a:endParaRPr b="1" sz="11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58" name="Google Shape;258;p44"/>
          <p:cNvSpPr txBox="1"/>
          <p:nvPr/>
        </p:nvSpPr>
        <p:spPr>
          <a:xfrm>
            <a:off x="5473800" y="749975"/>
            <a:ext cx="3576900" cy="3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Integer next() {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if (!hasNext()) { throw new NoSuchElementException(); }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Iterator&lt;Integer&gt; currIterator = 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iterators.get(curr)</a:t>
            </a: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int result = 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iterators.get(curr).next()</a:t>
            </a: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if (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!currIterator.hasNext()</a:t>
            </a: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 {           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iterators.remove(curr);</a:t>
            </a:r>
            <a:endParaRPr b="1" sz="11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 else {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curr = __________________;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return result;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2 </a:t>
            </a:r>
            <a:r>
              <a:rPr lang="en"/>
              <a:t>Iterator of Iterators</a:t>
            </a:r>
            <a:endParaRPr i="1">
              <a:solidFill>
                <a:schemeClr val="accent6"/>
              </a:solidFill>
            </a:endParaRPr>
          </a:p>
        </p:txBody>
      </p:sp>
      <p:sp>
        <p:nvSpPr>
          <p:cNvPr id="264" name="Google Shape;264;p45"/>
          <p:cNvSpPr txBox="1"/>
          <p:nvPr>
            <p:ph idx="1" type="body"/>
          </p:nvPr>
        </p:nvSpPr>
        <p:spPr>
          <a:xfrm>
            <a:off x="34025" y="975125"/>
            <a:ext cx="5478000" cy="3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private class IteratorOfIterators 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implements Iterator&lt;Integer&gt;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private List&lt;Iterator&lt;Integer&gt;&gt; iterators;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private int curr;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public IteratorOfIterators(List&lt;Iterator&lt;Integer&gt;&gt; a)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iterators = new LinkedList&lt;&gt;();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for (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Iterator&lt;Integer&gt; iterator : a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if (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iterator.hasNext()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    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iterators.add(iterator);</a:t>
            </a:r>
            <a:endParaRPr b="1" sz="11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curr = 0;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</a:t>
            </a:r>
            <a:r>
              <a:rPr lang="en" sz="11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public boolean hasNext() {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return 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!iterators.isEmpty();</a:t>
            </a:r>
            <a:endParaRPr b="1" sz="11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IBM Plex Mono"/>
                <a:ea typeface="IBM Plex Mono"/>
                <a:cs typeface="IBM Plex Mono"/>
                <a:sym typeface="IBM Plex Mono"/>
              </a:rPr>
              <a:t>        </a:t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65" name="Google Shape;265;p45"/>
          <p:cNvSpPr txBox="1"/>
          <p:nvPr/>
        </p:nvSpPr>
        <p:spPr>
          <a:xfrm>
            <a:off x="5473800" y="749975"/>
            <a:ext cx="3576900" cy="3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Integer next() {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if (!hasNext()) { throw new NoSuchElementException(); }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Iterator&lt;Integer&gt; currIterator = 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iterators.get(curr)</a:t>
            </a: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int result = 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iterators.get(curr).next()</a:t>
            </a: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if (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!currIterator.hasNext()</a:t>
            </a: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) {            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iterators.remove(curr);</a:t>
            </a:r>
            <a:endParaRPr b="1" sz="11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 else {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curr = </a:t>
            </a:r>
            <a:r>
              <a:rPr b="1" lang="en" sz="11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(curr + 1) % iterators.size();</a:t>
            </a:r>
            <a:endParaRPr b="1" sz="11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return result;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017725"/>
            <a:ext cx="8520600" cy="263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Comparables</a:t>
            </a:r>
            <a:r>
              <a:rPr b="1"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are things that </a:t>
            </a:r>
            <a:r>
              <a:rPr b="1" lang="en">
                <a:solidFill>
                  <a:schemeClr val="accent2"/>
                </a:solidFill>
              </a:rPr>
              <a:t>can be compared with each other</a:t>
            </a:r>
            <a:r>
              <a:rPr lang="en">
                <a:solidFill>
                  <a:srgbClr val="000000"/>
                </a:solidFill>
              </a:rPr>
              <a:t>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Any class could implement this interface.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Defines the notion of being “less than” or “greater than”.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public class Dog implements Comparable&lt;Dog&gt; {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private String name;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private int size;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@Override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public int compareTo(Dog otherDog) {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return this.size - otherDog.size;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Comparables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Comparables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1932425" y="1964850"/>
            <a:ext cx="19485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if (d1 &lt; d2) {</a:t>
            </a:r>
            <a:endParaRPr strike="sngStrike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 else </a:t>
            </a:r>
            <a:endParaRPr strike="sngStrike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strike="sngStrike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4572000" y="1964850"/>
            <a:ext cx="33315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if (d1.compareTo(d2) &lt; 0) {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	// Dog 1 “less than” dog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 else {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017725"/>
            <a:ext cx="8520600" cy="685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Can’t use &lt; and &gt; directly on dog objects</a:t>
            </a:r>
            <a:r>
              <a:rPr lang="en"/>
              <a:t> - undefined for them!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Instead, use the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compareTo</a:t>
            </a:r>
            <a:r>
              <a:rPr lang="en"/>
              <a:t> method instead.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017725"/>
            <a:ext cx="8520600" cy="365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Comparators </a:t>
            </a:r>
            <a:r>
              <a:rPr lang="en"/>
              <a:t>are things that</a:t>
            </a:r>
            <a:r>
              <a:rPr b="1" lang="en">
                <a:solidFill>
                  <a:schemeClr val="accent2"/>
                </a:solidFill>
              </a:rPr>
              <a:t> can be used to compare two objects. </a:t>
            </a:r>
            <a:r>
              <a:rPr lang="en"/>
              <a:t>Think of it as a “seesaw”.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Comparables are the things sitting on the seesaw. Not the seesaw itself!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public interface Comparator&lt;T&gt;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int compare(T o1, T o2);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public class DogComparator&lt;Dog&gt; implements Comparator&lt;Dog&gt;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public int compare(Dog d1, Dog d2)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    return d1.size - d2.size;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  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Comparators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017725"/>
            <a:ext cx="8520600" cy="238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Comparator</a:t>
            </a:r>
            <a:r>
              <a:rPr lang="en"/>
              <a:t> interface’s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compare</a:t>
            </a:r>
            <a:r>
              <a:rPr lang="en"/>
              <a:t> function takes in two objects of the same type and outputs: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negative integer if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o1</a:t>
            </a:r>
            <a:r>
              <a:rPr lang="en"/>
              <a:t> is “less than”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o2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positive integer if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o1</a:t>
            </a:r>
            <a:r>
              <a:rPr lang="en"/>
              <a:t> is “greater than”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o2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Zero if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o1</a:t>
            </a:r>
            <a:r>
              <a:rPr lang="en"/>
              <a:t> is “equal to”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o2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Comparable</a:t>
            </a:r>
            <a:r>
              <a:rPr lang="en"/>
              <a:t>, it is the same, except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o1</a:t>
            </a:r>
            <a:r>
              <a:rPr lang="en"/>
              <a:t> is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this</a:t>
            </a:r>
            <a:r>
              <a:rPr lang="en"/>
              <a:t>, and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o2</a:t>
            </a:r>
            <a:r>
              <a:rPr lang="en"/>
              <a:t> is the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other</a:t>
            </a:r>
            <a:r>
              <a:rPr lang="en"/>
              <a:t> object passed in.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of it as subtracting!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compare/</a:t>
            </a:r>
            <a:r>
              <a:rPr lang="en"/>
              <a:t>compareTo</a:t>
            </a:r>
            <a:r>
              <a:rPr lang="en"/>
              <a:t> return an integer?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943400" y="3480500"/>
            <a:ext cx="35997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compare(T o1, T o2) -&gt; o1 - o2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o1 - o2 &lt; 0 -&gt; o1 &lt; o2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o1 - o2 &gt; 0 -&gt; o1 &gt; o2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o1 - o2 = 0 -&gt; o1 = o2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4600875" y="3480500"/>
            <a:ext cx="35997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o1.compareTo(o2) </a:t>
            </a: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-&gt; o1 - o2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o1 - o2 &lt; 0 -&gt; o1 &lt; o2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o1 - o2 &gt; 0 -&gt; o1 &gt; o2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o1 - o2 = 0 -&gt; o1 = o2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Iterator &amp; Iterable Interfaces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017725"/>
            <a:ext cx="8832300" cy="26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Iterators</a:t>
            </a:r>
            <a:r>
              <a:rPr lang="en"/>
              <a:t> are objects that can be iterated through in Java (in some sort of loop). 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public interface Iterator&lt;T&gt;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	boolean hasNext();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	T next();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Iterables</a:t>
            </a:r>
            <a:r>
              <a:rPr lang="en"/>
              <a:t> are objects that can produce an iterator.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public interface Iterable&lt;T&gt;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	Iterator&lt;T&gt; iterator();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}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140500" y="109350"/>
            <a:ext cx="47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Iterator &amp; Iterable Interfaces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017725"/>
            <a:ext cx="8832300" cy="3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enhanced for loop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for (String x : lstOfStrings) // Lists, Sets, Arrays are all Iterable!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 shorthand for: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for (Iterator&lt;String&gt; iter = lstOfStrings.iterator(); iter.hasNext();) {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		String x = iter.next();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140500" y="109350"/>
            <a:ext cx="47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S 61B Discussion">
  <a:themeElements>
    <a:clrScheme name="Simple Light">
      <a:dk1>
        <a:srgbClr val="000000"/>
      </a:dk1>
      <a:lt1>
        <a:srgbClr val="FFFFFF"/>
      </a:lt1>
      <a:dk2>
        <a:srgbClr val="888888"/>
      </a:dk2>
      <a:lt2>
        <a:srgbClr val="EEEEEE"/>
      </a:lt2>
      <a:accent1>
        <a:srgbClr val="003262"/>
      </a:accent1>
      <a:accent2>
        <a:srgbClr val="3B7EA1"/>
      </a:accent2>
      <a:accent3>
        <a:srgbClr val="FDB515"/>
      </a:accent3>
      <a:accent4>
        <a:srgbClr val="C4820E"/>
      </a:accent4>
      <a:accent5>
        <a:srgbClr val="46535E"/>
      </a:accent5>
      <a:accent6>
        <a:srgbClr val="B9D3B6"/>
      </a:accent6>
      <a:hlink>
        <a:srgbClr val="584F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