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Lato"/>
      <p:regular r:id="rId51"/>
      <p:bold r:id="rId52"/>
      <p:italic r:id="rId53"/>
      <p:boldItalic r:id="rId54"/>
    </p:embeddedFont>
    <p:embeddedFont>
      <p:font typeface="IBM Plex Mon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B03975-B33B-49B1-8E1D-FCAD7F1568E3}">
  <a:tblStyle styleId="{BDB03975-B33B-49B1-8E1D-FCAD7F1568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regular.fntdata"/><Relationship Id="rId50" Type="http://schemas.openxmlformats.org/officeDocument/2006/relationships/slide" Target="slides/slide44.xml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5.xml"/><Relationship Id="rId55" Type="http://schemas.openxmlformats.org/officeDocument/2006/relationships/font" Target="fonts/IBMPlexMono-regular.fntdata"/><Relationship Id="rId10" Type="http://schemas.openxmlformats.org/officeDocument/2006/relationships/slide" Target="slides/slide4.xml"/><Relationship Id="rId54" Type="http://schemas.openxmlformats.org/officeDocument/2006/relationships/font" Target="fonts/Lato-boldItalic.fntdata"/><Relationship Id="rId13" Type="http://schemas.openxmlformats.org/officeDocument/2006/relationships/slide" Target="slides/slide7.xml"/><Relationship Id="rId57" Type="http://schemas.openxmlformats.org/officeDocument/2006/relationships/font" Target="fonts/IBMPlexMono-italic.fntdata"/><Relationship Id="rId12" Type="http://schemas.openxmlformats.org/officeDocument/2006/relationships/slide" Target="slides/slide6.xml"/><Relationship Id="rId56" Type="http://schemas.openxmlformats.org/officeDocument/2006/relationships/font" Target="fonts/IBMPlexMon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IBMPlexMon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7f0d9a80a5_2_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7f0d9a80a5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8bd258bb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8bd258bb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8bd258bb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8bd258bb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8bd258bb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8bd258bb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f0d9a80a5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f0d9a80a5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f0d9a80a5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f0d9a80a5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f0d9a80a5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f0d9a80a5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f0bd21ca1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f0bd21ca1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f0bd21ca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f0bd21c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f0bd21ca1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f0bd21ca1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f0bd21ca1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f0bd21ca1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89d27bd6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89d27bd6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f0bd21ca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f0bd21ca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f0d9a80a5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f0d9a80a5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f0d9a80a5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f0d9a80a5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f0bd21ca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f0bd21ca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f0bd21ca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f0bd21ca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f0d9a80a5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f0d9a80a5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f0d9a80a5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7f0d9a80a5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f0bd21ca1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f0bd21ca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f0bd21ca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7f0bd21ca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5693d22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5693d22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8bd258bb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8bd258bb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5693d22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45693d22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5693d22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5693d22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5693d22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5693d22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f0d9a80a5_2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7f0d9a80a5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f0d9a80a5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7f0d9a80a5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f0bd21ca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7f0bd21ca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7f0bd21ca1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7f0bd21ca1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f0bd21ca1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f0bd21ca1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f0d9a80a5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f0d9a80a5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f0d9a80a5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f0d9a80a5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8bd258bb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8bd258bb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f0bd21ca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7f0bd21ca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7f0bd21ca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7f0bd21ca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f0bd21ca1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f0bd21ca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7f0bd21ca1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7f0bd21ca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7f0d9a80a5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7f0d9a80a5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8bd258bb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8bd258bb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8bd258bb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8bd258bb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8bd258bb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8bd258bb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8bd258bb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8bd258bb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8bd258bb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8bd258bb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ato"/>
              <a:buNone/>
              <a:defRPr b="1" sz="4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Lato"/>
              <a:buNone/>
              <a:defRPr sz="2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1093350" y="2797175"/>
            <a:ext cx="6957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ato"/>
              <a:buNone/>
              <a:defRPr b="1" sz="36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1093350" y="2891825"/>
            <a:ext cx="6957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19" r="29" t="0"/>
          <a:stretch/>
        </p:blipFill>
        <p:spPr>
          <a:xfrm>
            <a:off x="8638500" y="4638000"/>
            <a:ext cx="505500" cy="505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7599300" y="4908900"/>
            <a:ext cx="12330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CS61B Fall 2024</a:t>
            </a:r>
            <a:endParaRPr b="1" sz="3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Comparators and Iterators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Discussion 04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Understanding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155850" y="1017725"/>
            <a:ext cx="8832300" cy="3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If we were to define a class that implements the interface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Iterable&lt;Dog&gt;</a:t>
            </a:r>
            <a:r>
              <a:rPr lang="en"/>
              <a:t>, what method(s) would this class need to define?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If we were to define a class that implements the interface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Iterator&lt;Integer&gt;</a:t>
            </a:r>
            <a:r>
              <a:rPr lang="en"/>
              <a:t>, what method(s) would this class need to define?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What’s one difference between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Iterator</a:t>
            </a:r>
            <a:r>
              <a:rPr lang="en"/>
              <a:t> and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Iterable</a:t>
            </a:r>
            <a:r>
              <a:rPr lang="en"/>
              <a:t>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Understanding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155850" y="1017725"/>
            <a:ext cx="8832300" cy="3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If we were to define a class that implements the interface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Iterable&lt;Dog&gt;</a:t>
            </a:r>
            <a:r>
              <a:rPr lang="en"/>
              <a:t>, what method(s) would this class need to define?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Iterator&lt;Dog&gt; iterator() 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If we were to define a class that implements the interface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Iterator&lt;Integer&gt;</a:t>
            </a:r>
            <a:r>
              <a:rPr lang="en"/>
              <a:t>, what method(s) would this class need to define?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boolean hasNext() 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Integer next()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What’s one difference between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Iterator</a:t>
            </a:r>
            <a:r>
              <a:rPr lang="en"/>
              <a:t> and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Iterable</a:t>
            </a:r>
            <a:r>
              <a:rPr lang="en"/>
              <a:t>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Iterators</a:t>
            </a:r>
            <a:r>
              <a:rPr lang="en">
                <a:solidFill>
                  <a:srgbClr val="38761D"/>
                </a:solidFill>
              </a:rPr>
              <a:t> are the actual object we can iterate over, i.e., think a Python generator over a list.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Iterables</a:t>
            </a:r>
            <a:r>
              <a:rPr lang="en">
                <a:solidFill>
                  <a:srgbClr val="38761D"/>
                </a:solidFill>
              </a:rPr>
              <a:t> are object that can produce an iterator, i.e., an array is iterable; an iterator over the array could go through the element at every index of the array).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==</a:t>
            </a:r>
            <a:r>
              <a:rPr lang="en"/>
              <a:t> vs.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.equals()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2"/>
                </a:solidFill>
              </a:rPr>
              <a:t>==</a:t>
            </a:r>
            <a:r>
              <a:rPr lang="en"/>
              <a:t> compares if two variables point to the same object in memory.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"/>
              <a:t> is compared with </a:t>
            </a:r>
            <a:r>
              <a:rPr b="1" lang="en">
                <a:solidFill>
                  <a:schemeClr val="accent2"/>
                </a:solidFill>
              </a:rPr>
              <a:t>==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reference types: </a:t>
            </a:r>
            <a:r>
              <a:rPr b="1" lang="en">
                <a:solidFill>
                  <a:schemeClr val="accent2"/>
                </a:solidFill>
              </a:rPr>
              <a:t>.equals() </a:t>
            </a:r>
            <a:r>
              <a:rPr b="1" lang="en"/>
              <a:t>(</a:t>
            </a:r>
            <a:r>
              <a:rPr lang="en"/>
              <a:t>ex.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myDog.equals(yourDog)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class can provide own implementation by overriding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Defaults to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Object’s .equals() </a:t>
            </a:r>
            <a:r>
              <a:rPr lang="en"/>
              <a:t>(which is the same as </a:t>
            </a:r>
            <a:r>
              <a:rPr b="1" lang="en">
                <a:solidFill>
                  <a:schemeClr val="accent2"/>
                </a:solidFill>
              </a:rPr>
              <a:t>==</a:t>
            </a:r>
            <a:r>
              <a:rPr lang="en"/>
              <a:t> 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We</a:t>
            </a:r>
            <a:r>
              <a:rPr lang="en"/>
              <a:t> make the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Dog .equals()</a:t>
            </a:r>
            <a:r>
              <a:rPr lang="en"/>
              <a:t> method return true if both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Dogs</a:t>
            </a:r>
            <a:r>
              <a:rPr lang="en"/>
              <a:t> have the same name 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Font typeface="IBM Plex Mono"/>
              <a:buChar char="■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Dog fido = new Dog(“Fido”); Dog otherFido = new Dog(“Fido”);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Font typeface="IBM Plex Mono"/>
              <a:buChar char="■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fido == otherFido -&gt; false, but fido.equals(otherFido) -&gt; true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1A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235500" y="1152475"/>
            <a:ext cx="471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class OHIterator _________________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OHRequest curr;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OHIterator(OHRequest request)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_________________;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boolean isGood(String description)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return description.length() &gt;= 5;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572000" y="390475"/>
            <a:ext cx="4648200" cy="4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 _______ _______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	while (__________________)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 _______ _______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(___________________________)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throw _____ 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1A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235500" y="1152475"/>
            <a:ext cx="471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class OHIterator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 Iterator&lt;OHRequest&gt;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OHRequest curr;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OHIterator(OHRequest request)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_________________;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boolean isGood(String description)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return description.length() &gt;= 5;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4572000" y="390475"/>
            <a:ext cx="4648200" cy="4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 _______ _______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	while (__________________)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 _______ _______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(___________________________)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throw _____ 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1A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235500" y="1152475"/>
            <a:ext cx="471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class OHIterator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 Iterator&lt;OHRequest&gt;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OHRequest curr;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OHIterator(OHRequest request)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curr = request;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boolean isGood(String description)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return description.length() &gt;= 5;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4572000" y="390475"/>
            <a:ext cx="4648200" cy="4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 _______ _______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	while (__________________)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 _______ _______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(___________________________)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throw _____ 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1A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235500" y="1152475"/>
            <a:ext cx="471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class OHIterator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 Iterator&lt;OHRequest&gt;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OHRequest curr;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OHIterator(OHRequest request)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curr = request;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boolean isGood(String description)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return description.length() &gt;= 5;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4572000" y="390475"/>
            <a:ext cx="4648200" cy="4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boolean hasNext()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 _______ _______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(___________________________)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throw _____ 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1A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235500" y="1152475"/>
            <a:ext cx="471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class OHIterator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 Iterator&lt;OHRequest&gt;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OHRequest curr;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OHIterator(OHRequest request)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curr = request;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boolean isGood(String description)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return description.length() &gt;= 5;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4572000" y="390475"/>
            <a:ext cx="4648200" cy="4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boolean hasNext()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	while (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curr != null &amp;&amp; !isGood(curr.Description)</a:t>
            </a: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curr = curr.next</a:t>
            </a: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curr != null</a:t>
            </a: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 _______ _______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(___________________________)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throw _____ 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1A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235500" y="1152475"/>
            <a:ext cx="471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class OHIterator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 Iterator&lt;OHRequest&gt;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OHRequest curr;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OHIterator(OHRequest request)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curr = request;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boolean isGood(String description)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return description.length() &gt;= 5;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4572000" y="390475"/>
            <a:ext cx="4648200" cy="4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boolean hasNext()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	while (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curr != null &amp;&amp; !isGood(curr.Description)</a:t>
            </a: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curr = curr.next</a:t>
            </a: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curr != null</a:t>
            </a: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OHRequest next()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243188" y="154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{BDB03975-B33B-49B1-8E1D-FCAD7F1568E3}</a:tableStyleId>
              </a:tblPr>
              <a:tblGrid>
                <a:gridCol w="1236800"/>
                <a:gridCol w="1236800"/>
                <a:gridCol w="1236800"/>
                <a:gridCol w="1236800"/>
                <a:gridCol w="1236800"/>
                <a:gridCol w="1236800"/>
                <a:gridCol w="1236800"/>
              </a:tblGrid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Sunday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Monday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Tuesday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Wednesday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Thursday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Friday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Saturday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</a:tr>
              <a:tr h="8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9/23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Weekly Survey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9/27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Midterm 1 (7-9 PM)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</a:tr>
              <a:tr h="85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10/04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Lab 5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1A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235500" y="1152475"/>
            <a:ext cx="471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class OHIterator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 Iterator&lt;OHRequest&gt;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OHRequest curr;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OHIterator(OHRequest request)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curr = request;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boolean isGood(String description)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return description.length() &gt;= 5;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4572000" y="390475"/>
            <a:ext cx="4648200" cy="4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boolean hasNext()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	while (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curr != null &amp;&amp; !isGood(curr.Description)</a:t>
            </a: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curr = curr.next</a:t>
            </a: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curr != null</a:t>
            </a: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OHRequest next()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!hasNext()</a:t>
            </a: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throw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new NoSuchElementException()</a:t>
            </a: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 temp = curr;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	curr = curr.next;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	return temp;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1B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735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class OHQueue _________________________________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private OHRequest request;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public OHQueue(OHRequest request)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	_________________________________;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@Override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______________ ______________ _________________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	_________________________________;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1B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735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class OHQueue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 Iterable&lt;OHRequest&gt;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private OHRequest request;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OHQueue(OHRequest request)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	_________________________________;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@Override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______________ ______________ _________________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	_________________________________;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1B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735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class OHQueue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 Iterable&lt;OHRequest&gt;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private OHRequest request;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public OHQueue(OHRequest request)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this.request = request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______________ ______________ _________________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	_________________________________;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1B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735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class OHQueue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 Iterable&lt;OHRequest&gt;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private OHRequest request;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public OHQueue(OHRequest request)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this.request = request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@Override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Iterator&lt;OHRequest&gt; iterator() {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return new OHIterator(request);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C</a:t>
            </a:r>
            <a:r>
              <a:rPr lang="en"/>
              <a:t> </a:t>
            </a:r>
            <a:r>
              <a:rPr lang="en"/>
              <a:t>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966525"/>
            <a:ext cx="85206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class TYIterator _________________________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public TYIterator(OHRequest queue)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_________________________;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______________ ____________ ______________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OHRequest result = 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if (__________________________________________)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return 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C</a:t>
            </a:r>
            <a:r>
              <a:rPr lang="en"/>
              <a:t> </a:t>
            </a:r>
            <a:r>
              <a:rPr lang="en"/>
              <a:t>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966525"/>
            <a:ext cx="85206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class TYIterator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extends OHIterator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TYIterator(OHRequest queue)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_________________________;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______________ ____________ ______________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OHRequest result = 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if (__________________________________________)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return 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C</a:t>
            </a:r>
            <a:r>
              <a:rPr lang="en"/>
              <a:t> </a:t>
            </a:r>
            <a:r>
              <a:rPr lang="en"/>
              <a:t>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00" y="966525"/>
            <a:ext cx="85206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class TYIterator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extends OHIterator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public TYIterator(OHRequest queue)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	super(queue)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	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______________ ____________ ______________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OHRequest result = 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if (__________________________________________)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return 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C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311700" y="966525"/>
            <a:ext cx="85206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class TYIterator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extends OHIterator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public TYIterator(OHRequest queue)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	super(queue)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@Override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OHRequest next() </a:t>
            </a:r>
            <a:r>
              <a:rPr lang="en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OHRequest result = ______________________;</a:t>
            </a:r>
            <a:endParaRPr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if (__________________________________________)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return ______________________;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C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966525"/>
            <a:ext cx="85206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class TYIterator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extends OHIterator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public TYIterator(OHRequest queue)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	super(queue)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@Override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OHRequest next() </a:t>
            </a:r>
            <a:r>
              <a:rPr lang="en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OHRequest result =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super.next()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if (__________________________________________)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return ______________________;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C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311700" y="966525"/>
            <a:ext cx="85206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class TYIterator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extends OHIterator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public TYIterator(OHRequest queue)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	super(queue)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@Override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OHRequest next() </a:t>
            </a:r>
            <a:r>
              <a:rPr lang="en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OHRequest result =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super.next()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if (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result.description.contains(“thank u”)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return ______________________;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C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11700" y="966525"/>
            <a:ext cx="85206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class TYIterator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extends OHIterator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public TYIterator(OHRequest queue)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	super(queue)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@Override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OHRequest next() </a:t>
            </a:r>
            <a:r>
              <a:rPr lang="en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OHRequest result =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super.next()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if (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result.description.contains(“thank u”)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super.next()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return ______________________;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C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11700" y="966525"/>
            <a:ext cx="85206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class TYIterator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extends OHIterator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public TYIterator(OHRequest queue)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	super(queue)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@Override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OHRequest next() </a:t>
            </a:r>
            <a:r>
              <a:rPr lang="en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OHRequest result =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super.next()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if (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result.description.contains(“thank u”)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super.next()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return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result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D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159300" y="1152475"/>
            <a:ext cx="903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static void main(String[] args)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s5 = new OHRequest("I deleted all of my files, thank u", "Elana", true, null);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s4 = new OHRequest("conceptual: what is Java", "Stella", false, s5);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s3 = new OHRequest("git: I never did lab 1", "Omar", true, s4);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s2 = new OHRequest("help", "Angel", false, s3);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s1 = new OHRequest("no I haven't tried stepping through", "Ashley", false, s2);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______________________________;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for (_____________________________)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D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159300" y="1152475"/>
            <a:ext cx="903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static void main(String[] args)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s5 = new OHRequest("I deleted all of my files, thank u", "Elana", true, null);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s4 = new OHRequest("conceptual: what is Java", "Stella", false, s5);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s3 = new OHRequest("git: I never did lab 1", "Omar", true, s4);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s2 = new OHRequest("help", "Angel", false, s3);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s1 = new OHRequest("no I haven't tried stepping through", "Ashley", false, s2);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OHQueue q = new OHQueue(s1)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for (_____________________________)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D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159300" y="1152475"/>
            <a:ext cx="903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static void main(String[] args)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s5 = new OHRequest("I deleted all of my files, thank u", "Elana", true, null);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s4 = new OHRequest("conceptual: what is Java", "Stella", false, s5);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s3 = new OHRequest("git: I never did lab 1", "Omar", true, s4);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s2 = new OHRequest("help", "Angel", false, s3);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s1 = new OHRequest("no I haven't tried stepping through", "Ashley", false, s2);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OHQueue q = new OHQueue(s1)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for (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 r : q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_____________________________________;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D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159300" y="1152475"/>
            <a:ext cx="903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static void main(String[] args)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s5 = new OHRequest("I deleted all of my files, thank u", "Elana", true, null);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s4 = new OHRequest("conceptual: what is Java", "Stella", false, s5);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s3 = new OHRequest("git: I never did lab 1", "Omar", true, s4);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s2 = new OHRequest("help", "Angel", false, s3);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s1 = new OHRequest("no I haven't tried stepping through", "Ashley", false, s2);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OHQueue q = new OHQueue(s1)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for (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 r : q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System.out.println(r.name)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D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84" name="Google Shape;284;p49"/>
          <p:cNvSpPr txBox="1"/>
          <p:nvPr>
            <p:ph idx="1" type="body"/>
          </p:nvPr>
        </p:nvSpPr>
        <p:spPr>
          <a:xfrm>
            <a:off x="159300" y="1152475"/>
            <a:ext cx="903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static void main(String[] args)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s5 = new OHRequest("I deleted all of my files, thank u", "Elana", true, null);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s4 = new OHRequest("conceptual: what is Java", "Stella", false, s5);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s3 = new OHRequest("git: I never did lab 1", "Omar", true, s4);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s2 = new OHRequest("help", "Angel", false, s3);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OHRequest s1 = new OHRequest("no I haven't tried stepping through", "Ashley", false, s2);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OHQueue q = new OHQueue(s1)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for (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 r : q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System.out.println(r.name)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5" name="Google Shape;285;p49"/>
          <p:cNvSpPr txBox="1"/>
          <p:nvPr/>
        </p:nvSpPr>
        <p:spPr>
          <a:xfrm>
            <a:off x="5279100" y="2987400"/>
            <a:ext cx="386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In the OHQueue class: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Iterator&lt;OHRequest&gt; iterator() {</a:t>
            </a:r>
            <a:endParaRPr sz="12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strike="sngStrike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new OHIterator(queue);</a:t>
            </a:r>
            <a:endParaRPr sz="1200" strike="sngStrike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new TYIterator(queue);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}	</a:t>
            </a:r>
            <a:endParaRPr sz="12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E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91" name="Google Shape;291;p50"/>
          <p:cNvSpPr txBox="1"/>
          <p:nvPr>
            <p:ph idx="1" type="body"/>
          </p:nvPr>
        </p:nvSpPr>
        <p:spPr>
          <a:xfrm>
            <a:off x="92200" y="1152475"/>
            <a:ext cx="89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class OHRequestComparator implements Comparator&lt;_____________________________&gt;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int compare(___________________________ o1, ________________________ o2)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// use as many lines as you need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E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97" name="Google Shape;297;p51"/>
          <p:cNvSpPr txBox="1"/>
          <p:nvPr>
            <p:ph idx="1" type="body"/>
          </p:nvPr>
        </p:nvSpPr>
        <p:spPr>
          <a:xfrm>
            <a:off x="92200" y="1152475"/>
            <a:ext cx="90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class OHRequestComparator implements Comparator&lt;</a:t>
            </a: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&gt;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int compare(</a:t>
            </a: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o1, </a:t>
            </a: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o2)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(o1.isSetup &amp;&amp; !o2.isSetup) {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-1;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8520600" cy="263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</a:rPr>
              <a:t>Comparables </a:t>
            </a:r>
            <a:r>
              <a:rPr lang="en" sz="1600">
                <a:solidFill>
                  <a:srgbClr val="000000"/>
                </a:solidFill>
              </a:rPr>
              <a:t>are things that </a:t>
            </a:r>
            <a:r>
              <a:rPr b="1" lang="en" sz="1600">
                <a:solidFill>
                  <a:schemeClr val="accent2"/>
                </a:solidFill>
              </a:rPr>
              <a:t>can be compared with each other</a:t>
            </a:r>
            <a:r>
              <a:rPr lang="en" sz="1600">
                <a:solidFill>
                  <a:srgbClr val="000000"/>
                </a:solidFill>
              </a:rPr>
              <a:t>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Any class could implement this interface.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Defines the notion of being “less than” or “greater than”.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class Dog implements Comparable&lt;Dog&gt;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private String name;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private int size;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@Override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int compareTo(Dog otherDog)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return this.size - otherDog.size;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E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303" name="Google Shape;303;p52"/>
          <p:cNvSpPr txBox="1"/>
          <p:nvPr>
            <p:ph idx="1" type="body"/>
          </p:nvPr>
        </p:nvSpPr>
        <p:spPr>
          <a:xfrm>
            <a:off x="92200" y="1152475"/>
            <a:ext cx="90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class OHRequestComparator implements Comparator&lt;</a:t>
            </a: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&gt;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int compare(</a:t>
            </a: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o1, </a:t>
            </a: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o2)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(o1.isSetup &amp;&amp; !o2.isSetup) {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-1;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 else if (!o1.isSetup &amp;&amp; o2.isSetup) {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1;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E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309" name="Google Shape;309;p53"/>
          <p:cNvSpPr txBox="1"/>
          <p:nvPr>
            <p:ph idx="1" type="body"/>
          </p:nvPr>
        </p:nvSpPr>
        <p:spPr>
          <a:xfrm>
            <a:off x="92200" y="1152475"/>
            <a:ext cx="90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class OHRequestComparator implements Comparator&lt;</a:t>
            </a: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&gt;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int compare(</a:t>
            </a: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o1, </a:t>
            </a: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o2)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(o1.isSetup &amp;&amp; !o2.isSetup) {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-1;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 else if (!o1.isSetup &amp;&amp; o2.isSetup) {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1;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 else if (o1.description.equals("setup") &amp;&amp; !o2.description.equals(“setup”)) {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-1;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E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315" name="Google Shape;315;p54"/>
          <p:cNvSpPr txBox="1"/>
          <p:nvPr>
            <p:ph idx="1" type="body"/>
          </p:nvPr>
        </p:nvSpPr>
        <p:spPr>
          <a:xfrm>
            <a:off x="92200" y="1152475"/>
            <a:ext cx="90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class OHRequestComparator implements Comparator&lt;</a:t>
            </a: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&gt;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int compare(</a:t>
            </a: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o1, </a:t>
            </a: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o2)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(o1.isSetup &amp;&amp; !o2.isSetup) {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-1;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 else if (!o1.isSetup &amp;&amp; o2.isSetup) {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1;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 else if (o1.description.equals("setup") &amp;&amp; !o2.description.equals(“setup”)) {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-1;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 else if (!o1.description.equals("setup") &amp;&amp; o2.description.equals(“setup”)) {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1;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E</a:t>
            </a:r>
            <a:r>
              <a:rPr lang="en"/>
              <a:t> OHQueue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321" name="Google Shape;321;p55"/>
          <p:cNvSpPr txBox="1"/>
          <p:nvPr>
            <p:ph idx="1" type="body"/>
          </p:nvPr>
        </p:nvSpPr>
        <p:spPr>
          <a:xfrm>
            <a:off x="92200" y="1152475"/>
            <a:ext cx="90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class OHRequestComparator implements Comparator&lt;</a:t>
            </a: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&gt;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int compare(</a:t>
            </a: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o1, </a:t>
            </a: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o2)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(o1.isSetup &amp;&amp; !o2.isSetup) {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-1;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 else if (!o1.isSetup &amp;&amp; o2.isSetup) {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1;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 else if (o1.description.equals("setup") &amp;&amp; !o2.description.equals(“setup”)) {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-1;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 else if (!o1.description.equals("setup") &amp;&amp; o2.description.equals(“setup”)) {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1;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0;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E</a:t>
            </a:r>
            <a:r>
              <a:rPr lang="en"/>
              <a:t> OHQueue (alternate solution)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327" name="Google Shape;327;p56"/>
          <p:cNvSpPr txBox="1"/>
          <p:nvPr>
            <p:ph idx="1" type="body"/>
          </p:nvPr>
        </p:nvSpPr>
        <p:spPr>
          <a:xfrm>
            <a:off x="92200" y="1152475"/>
            <a:ext cx="90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class OHRequestComparator implements Comparator&lt;</a:t>
            </a: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&gt;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int compare(</a:t>
            </a: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o1, </a:t>
            </a: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OHRequest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o2)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(o1.isSetup == o2.isSetup) {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Boolean.compare(o1.description.equals("setup"),      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o2.description.equals("setup"));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Boolean.compare(o1.isSetup, o2.isSetup)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932425" y="1964850"/>
            <a:ext cx="19485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(d1 &lt; d2) {</a:t>
            </a:r>
            <a:endParaRPr strike="sngStrike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 else </a:t>
            </a:r>
            <a:endParaRPr strike="sngStrike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trike="sngStrike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572000" y="1964850"/>
            <a:ext cx="33315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(d1.compareTo(d2) &lt; 0) {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// Dog 1 “less than” dog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 else {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017725"/>
            <a:ext cx="8520600" cy="68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Can’t use &lt; and &gt; directly on dog objects</a:t>
            </a:r>
            <a:r>
              <a:rPr lang="en"/>
              <a:t> - undefined for them!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Instead, use the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compareTo</a:t>
            </a:r>
            <a:r>
              <a:rPr lang="en"/>
              <a:t> method.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017725"/>
            <a:ext cx="8520600" cy="365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Comparators </a:t>
            </a:r>
            <a:r>
              <a:rPr lang="en"/>
              <a:t>are things that</a:t>
            </a:r>
            <a:r>
              <a:rPr b="1" lang="en">
                <a:solidFill>
                  <a:schemeClr val="accent2"/>
                </a:solidFill>
              </a:rPr>
              <a:t> can be used to compare two objects. </a:t>
            </a:r>
            <a:r>
              <a:rPr lang="en"/>
              <a:t>Think of it as a “seesaw”.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Comparables are the things sitting on the seesaw. Not the seesaw itself!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interface Comparator&lt;T&gt;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int compare(T o1, T o2);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class DogComparator&lt;Dog&gt; implements Comparator&lt;Dog&gt;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public int compare(Dog d1, Dog d2)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return d1.size - d2.size;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Comparators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017725"/>
            <a:ext cx="8520600" cy="238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Comparator</a:t>
            </a:r>
            <a:r>
              <a:rPr lang="en"/>
              <a:t> interface’s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compare</a:t>
            </a:r>
            <a:r>
              <a:rPr lang="en"/>
              <a:t> function takes in two objects of the same type and outputs: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negative integer if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o1</a:t>
            </a:r>
            <a:r>
              <a:rPr lang="en"/>
              <a:t> is “less than”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o2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positive integer if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o1</a:t>
            </a:r>
            <a:r>
              <a:rPr lang="en"/>
              <a:t> is “greater than”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o2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Zero if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o1</a:t>
            </a:r>
            <a:r>
              <a:rPr lang="en"/>
              <a:t> is “equal to”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o2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Comparable</a:t>
            </a:r>
            <a:r>
              <a:rPr lang="en"/>
              <a:t>, it is the same, except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o1</a:t>
            </a:r>
            <a:r>
              <a:rPr lang="en"/>
              <a:t> is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this</a:t>
            </a:r>
            <a:r>
              <a:rPr lang="en"/>
              <a:t>, and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o2</a:t>
            </a:r>
            <a:r>
              <a:rPr lang="en"/>
              <a:t> is the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other</a:t>
            </a:r>
            <a:r>
              <a:rPr lang="en"/>
              <a:t> object passed 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it as subtracting!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compare/compareTo return an integer?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943400" y="3480500"/>
            <a:ext cx="35997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compare(T o1, T o2) -&gt; o1 - o2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o1 - o2 &lt; 0 -&gt; o1 &lt; o2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o1 - o2 &gt; 0 -&gt; o1 &gt; o2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o1 - o2 = 0 -&gt; o1 = o2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600875" y="3480500"/>
            <a:ext cx="35997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o1.compareTo(o2) -&gt; o1 - o2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o1 - o2 &lt; 0 -&gt; o1 &lt; o2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o1 - o2 &gt; 0 -&gt; o1 &gt; o2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o1 - o2 = 0 -&gt; o1 = o2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Iterator &amp; Iterable Interfaces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017725"/>
            <a:ext cx="88323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Iterators</a:t>
            </a:r>
            <a:r>
              <a:rPr lang="en"/>
              <a:t> are objects that can be iterated through in Java (in some sort of loop). 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interface Iterator&lt;T&gt;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	boolean hasNext();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	T next();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Iterables</a:t>
            </a:r>
            <a:r>
              <a:rPr lang="en"/>
              <a:t> are objects that can produce an iterator.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interface Iterable&lt;T&gt;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	Iterator&lt;T&gt; iterator();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140500" y="109350"/>
            <a:ext cx="47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Iterator &amp; Iterable Interfaces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017725"/>
            <a:ext cx="8832300" cy="3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enhanced for loop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for (String x : lstOfStrings) // Lists, Sets, Arrays are all Iterable!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shorthand for: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for (Iterator&lt;String&gt; iter = lstOfStrings.iterator(); iter.hasNext();)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	SomeObject x = iter.next();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140500" y="109350"/>
            <a:ext cx="47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 61B Discussion">
  <a:themeElements>
    <a:clrScheme name="Simple Light">
      <a:dk1>
        <a:srgbClr val="000000"/>
      </a:dk1>
      <a:lt1>
        <a:srgbClr val="FFFFFF"/>
      </a:lt1>
      <a:dk2>
        <a:srgbClr val="888888"/>
      </a:dk2>
      <a:lt2>
        <a:srgbClr val="EEEEEE"/>
      </a:lt2>
      <a:accent1>
        <a:srgbClr val="003262"/>
      </a:accent1>
      <a:accent2>
        <a:srgbClr val="3B7EA1"/>
      </a:accent2>
      <a:accent3>
        <a:srgbClr val="FDB515"/>
      </a:accent3>
      <a:accent4>
        <a:srgbClr val="C4820E"/>
      </a:accent4>
      <a:accent5>
        <a:srgbClr val="46535E"/>
      </a:accent5>
      <a:accent6>
        <a:srgbClr val="B9D3B6"/>
      </a:accent6>
      <a:hlink>
        <a:srgbClr val="584F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