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Lst>
  <p:sldSz cy="5143500" cx="9144000"/>
  <p:notesSz cx="6858000" cy="9144000"/>
  <p:embeddedFontLst>
    <p:embeddedFont>
      <p:font typeface="Catamaran"/>
      <p:regular r:id="rId71"/>
      <p:bold r:id="rId72"/>
    </p:embeddedFont>
    <p:embeddedFont>
      <p:font typeface="Inconsolata"/>
      <p:regular r:id="rId73"/>
      <p:bold r:id="rId74"/>
    </p:embeddedFont>
    <p:embeddedFont>
      <p:font typeface="Lato"/>
      <p:regular r:id="rId75"/>
      <p:bold r:id="rId76"/>
      <p:italic r:id="rId77"/>
      <p:boldItalic r:id="rId78"/>
    </p:embeddedFont>
    <p:embeddedFont>
      <p:font typeface="IBM Plex Mono"/>
      <p:regular r:id="rId79"/>
      <p:bold r:id="rId80"/>
      <p:italic r:id="rId81"/>
      <p:boldItalic r:id="rId8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3A5C207-4B22-4014-B1FC-4AE4D504DE9D}">
  <a:tblStyle styleId="{03A5C207-4B22-4014-B1FC-4AE4D504DE9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204A585-C3A8-445C-8CD4-84CBD7892CE4}"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IBMPlexMono-bold.fntdata"/><Relationship Id="rId82" Type="http://schemas.openxmlformats.org/officeDocument/2006/relationships/font" Target="fonts/IBMPlexMono-boldItalic.fntdata"/><Relationship Id="rId81" Type="http://schemas.openxmlformats.org/officeDocument/2006/relationships/font" Target="fonts/IBMPlexMon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Inconsolata-regular.fntdata"/><Relationship Id="rId72" Type="http://schemas.openxmlformats.org/officeDocument/2006/relationships/font" Target="fonts/Catamaran-bold.fntdata"/><Relationship Id="rId31" Type="http://schemas.openxmlformats.org/officeDocument/2006/relationships/slide" Target="slides/slide25.xml"/><Relationship Id="rId75" Type="http://schemas.openxmlformats.org/officeDocument/2006/relationships/font" Target="fonts/Lato-regular.fntdata"/><Relationship Id="rId30" Type="http://schemas.openxmlformats.org/officeDocument/2006/relationships/slide" Target="slides/slide24.xml"/><Relationship Id="rId74" Type="http://schemas.openxmlformats.org/officeDocument/2006/relationships/font" Target="fonts/Inconsolata-bold.fntdata"/><Relationship Id="rId33" Type="http://schemas.openxmlformats.org/officeDocument/2006/relationships/slide" Target="slides/slide27.xml"/><Relationship Id="rId77" Type="http://schemas.openxmlformats.org/officeDocument/2006/relationships/font" Target="fonts/Lato-italic.fntdata"/><Relationship Id="rId32" Type="http://schemas.openxmlformats.org/officeDocument/2006/relationships/slide" Target="slides/slide26.xml"/><Relationship Id="rId76" Type="http://schemas.openxmlformats.org/officeDocument/2006/relationships/font" Target="fonts/Lato-bold.fntdata"/><Relationship Id="rId35" Type="http://schemas.openxmlformats.org/officeDocument/2006/relationships/slide" Target="slides/slide29.xml"/><Relationship Id="rId79" Type="http://schemas.openxmlformats.org/officeDocument/2006/relationships/font" Target="fonts/IBMPlexMono-regular.fntdata"/><Relationship Id="rId34" Type="http://schemas.openxmlformats.org/officeDocument/2006/relationships/slide" Target="slides/slide28.xml"/><Relationship Id="rId78" Type="http://schemas.openxmlformats.org/officeDocument/2006/relationships/font" Target="fonts/Lato-boldItalic.fntdata"/><Relationship Id="rId71" Type="http://schemas.openxmlformats.org/officeDocument/2006/relationships/font" Target="fonts/Catamaran-regular.fntdata"/><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1b3dd4f2e1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1b3dd4f2e1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1b3dd4f2e1_0_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1b3dd4f2e1_0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1b3dd4f2e1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1b3dd4f2e1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1b3dd4f2e1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1b3dd4f2e1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1b3dd4f2e1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1b3dd4f2e1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1b3dd4f2e1_0_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1b3dd4f2e1_0_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1b3dd4f2e1_0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1b3dd4f2e1_0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1b3dd4f2e1_0_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21b3dd4f2e1_0_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6775077319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6775077319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136ebcc160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136ebcc160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fc9ff480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fc9ff480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6775077319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16775077319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136ebcc160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2136ebcc160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6775077319_0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6775077319_0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6775077319_0_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16775077319_0_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136ebcc160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2136ebcc160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2136ebcc160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2136ebcc160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16775077319_0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16775077319_0_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16775077319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16775077319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2136ebcc160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2136ebcc160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2136ebcc160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2136ebcc160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b3dd4f2e1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1b3dd4f2e1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2136ebcc160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2136ebcc160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2136ebcc160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2136ebcc160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2136ebcc160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2136ebcc160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2136ebcc16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2136ebcc16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1677507731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1677507731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2136ebcc16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2136ebcc16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2136ebcc16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2136ebcc16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2136ebcc16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2136ebcc16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2136ebcc16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2136ebcc16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2136ebcc16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2136ebcc16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1b3dd4f2e1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1b3dd4f2e1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2136ebcc16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2136ebcc16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2136ebcc160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2136ebcc160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2136ebcc16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2136ebcc16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2136ebcc160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2136ebcc160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2136ebcc16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2136ebcc16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1677507731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1677507731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2136ebcc160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2136ebcc160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2136ebcc160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2136ebcc160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2136ebcc160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2136ebcc160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16775077319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2" name="Google Shape;882;g16775077319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1b3dd4f2e1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1b3dd4f2e1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16775077319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16775077319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g16775077319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3" name="Google Shape;953;g16775077319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g16775077319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9" name="Google Shape;989;g16775077319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g16775077319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5" name="Google Shape;1025;g16775077319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g2c189e1bfd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3" name="Google Shape;1063;g2c189e1bfd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g2c189e1bfd6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3" name="Google Shape;1083;g2c189e1bfd6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2c189e1bfd6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2c189e1bfd6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5" name="Shape 1115"/>
        <p:cNvGrpSpPr/>
        <p:nvPr/>
      </p:nvGrpSpPr>
      <p:grpSpPr>
        <a:xfrm>
          <a:off x="0" y="0"/>
          <a:ext cx="0" cy="0"/>
          <a:chOff x="0" y="0"/>
          <a:chExt cx="0" cy="0"/>
        </a:xfrm>
      </p:grpSpPr>
      <p:sp>
        <p:nvSpPr>
          <p:cNvPr id="1116" name="Google Shape;1116;g2c189e1bfd6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7" name="Google Shape;1117;g2c189e1bfd6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4" name="Shape 1134"/>
        <p:cNvGrpSpPr/>
        <p:nvPr/>
      </p:nvGrpSpPr>
      <p:grpSpPr>
        <a:xfrm>
          <a:off x="0" y="0"/>
          <a:ext cx="0" cy="0"/>
          <a:chOff x="0" y="0"/>
          <a:chExt cx="0" cy="0"/>
        </a:xfrm>
      </p:grpSpPr>
      <p:sp>
        <p:nvSpPr>
          <p:cNvPr id="1135" name="Google Shape;1135;g2c189e1bfd6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6" name="Google Shape;1136;g2c189e1bfd6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1" name="Shape 1151"/>
        <p:cNvGrpSpPr/>
        <p:nvPr/>
      </p:nvGrpSpPr>
      <p:grpSpPr>
        <a:xfrm>
          <a:off x="0" y="0"/>
          <a:ext cx="0" cy="0"/>
          <a:chOff x="0" y="0"/>
          <a:chExt cx="0" cy="0"/>
        </a:xfrm>
      </p:grpSpPr>
      <p:sp>
        <p:nvSpPr>
          <p:cNvPr id="1152" name="Google Shape;1152;g2c189e1bfd6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3" name="Google Shape;1153;g2c189e1bfd6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1b3dd4f2e1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1b3dd4f2e1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2c189e1bfd6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2c189e1bfd6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5" name="Shape 1185"/>
        <p:cNvGrpSpPr/>
        <p:nvPr/>
      </p:nvGrpSpPr>
      <p:grpSpPr>
        <a:xfrm>
          <a:off x="0" y="0"/>
          <a:ext cx="0" cy="0"/>
          <a:chOff x="0" y="0"/>
          <a:chExt cx="0" cy="0"/>
        </a:xfrm>
      </p:grpSpPr>
      <p:sp>
        <p:nvSpPr>
          <p:cNvPr id="1186" name="Google Shape;1186;g2c189e1bfd6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7" name="Google Shape;1187;g2c189e1bfd6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4" name="Shape 1204"/>
        <p:cNvGrpSpPr/>
        <p:nvPr/>
      </p:nvGrpSpPr>
      <p:grpSpPr>
        <a:xfrm>
          <a:off x="0" y="0"/>
          <a:ext cx="0" cy="0"/>
          <a:chOff x="0" y="0"/>
          <a:chExt cx="0" cy="0"/>
        </a:xfrm>
      </p:grpSpPr>
      <p:sp>
        <p:nvSpPr>
          <p:cNvPr id="1205" name="Google Shape;1205;g2c189e1bfd6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6" name="Google Shape;1206;g2c189e1bfd6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3" name="Shape 1223"/>
        <p:cNvGrpSpPr/>
        <p:nvPr/>
      </p:nvGrpSpPr>
      <p:grpSpPr>
        <a:xfrm>
          <a:off x="0" y="0"/>
          <a:ext cx="0" cy="0"/>
          <a:chOff x="0" y="0"/>
          <a:chExt cx="0" cy="0"/>
        </a:xfrm>
      </p:grpSpPr>
      <p:sp>
        <p:nvSpPr>
          <p:cNvPr id="1224" name="Google Shape;1224;g2c189e1bfd6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5" name="Google Shape;1225;g2c189e1bfd6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3" name="Shape 1243"/>
        <p:cNvGrpSpPr/>
        <p:nvPr/>
      </p:nvGrpSpPr>
      <p:grpSpPr>
        <a:xfrm>
          <a:off x="0" y="0"/>
          <a:ext cx="0" cy="0"/>
          <a:chOff x="0" y="0"/>
          <a:chExt cx="0" cy="0"/>
        </a:xfrm>
      </p:grpSpPr>
      <p:sp>
        <p:nvSpPr>
          <p:cNvPr id="1244" name="Google Shape;1244;g2fc9ff480f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5" name="Google Shape;1245;g2fc9ff480f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1b3dd4f2e1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1b3dd4f2e1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1b3dd4f2e1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1b3dd4f2e1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1b3dd4f2e1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1b3dd4f2e1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4800"/>
              <a:buFont typeface="Lato"/>
              <a:buNone/>
              <a:defRPr b="1" sz="4800">
                <a:solidFill>
                  <a:schemeClr val="accent2"/>
                </a:solidFill>
                <a:latin typeface="Lato"/>
                <a:ea typeface="Lato"/>
                <a:cs typeface="Lato"/>
                <a:sym typeface="Lato"/>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2800"/>
              <a:buFont typeface="Lato"/>
              <a:buNone/>
              <a:defRPr sz="2800">
                <a:solidFill>
                  <a:schemeClr val="accent4"/>
                </a:solidFill>
                <a:latin typeface="Lato"/>
                <a:ea typeface="Lato"/>
                <a:cs typeface="Lato"/>
                <a:sym typeface="Lato"/>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cxnSp>
        <p:nvCxnSpPr>
          <p:cNvPr id="13" name="Google Shape;13;p2"/>
          <p:cNvCxnSpPr/>
          <p:nvPr/>
        </p:nvCxnSpPr>
        <p:spPr>
          <a:xfrm>
            <a:off x="1093350" y="2797175"/>
            <a:ext cx="6957300" cy="0"/>
          </a:xfrm>
          <a:prstGeom prst="straightConnector1">
            <a:avLst/>
          </a:prstGeom>
          <a:noFill/>
          <a:ln cap="flat" cmpd="sng" w="9525">
            <a:solidFill>
              <a:schemeClr val="accent6"/>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3600"/>
              <a:buFont typeface="Lato"/>
              <a:buNone/>
              <a:defRPr b="1" sz="3600">
                <a:solidFill>
                  <a:schemeClr val="accent2"/>
                </a:solidFill>
                <a:latin typeface="Lato"/>
                <a:ea typeface="Lato"/>
                <a:cs typeface="Lato"/>
                <a:sym typeface="Lato"/>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cxnSp>
        <p:nvCxnSpPr>
          <p:cNvPr id="17" name="Google Shape;17;p3"/>
          <p:cNvCxnSpPr/>
          <p:nvPr/>
        </p:nvCxnSpPr>
        <p:spPr>
          <a:xfrm>
            <a:off x="1093350" y="2891825"/>
            <a:ext cx="6957300" cy="0"/>
          </a:xfrm>
          <a:prstGeom prst="straightConnector1">
            <a:avLst/>
          </a:prstGeom>
          <a:noFill/>
          <a:ln cap="flat" cmpd="sng" w="9525">
            <a:solidFill>
              <a:schemeClr val="accent6"/>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5"/>
              </a:buClr>
              <a:buSzPts val="4800"/>
              <a:buNone/>
              <a:defRPr sz="4800">
                <a:solidFill>
                  <a:schemeClr val="accent5"/>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500"/>
              <a:buNone/>
              <a:defRPr sz="3500">
                <a:solidFill>
                  <a:schemeClr val="accen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400"/>
              <a:buNone/>
              <a:defRPr/>
            </a:lvl1pPr>
          </a:lstStyle>
          <a:p/>
        </p:txBody>
      </p:sp>
      <p:sp>
        <p:nvSpPr>
          <p:cNvPr id="45" name="Google Shape;4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Lato"/>
              <a:buNone/>
              <a:defRPr b="1" sz="2800">
                <a:solidFill>
                  <a:schemeClr val="dk1"/>
                </a:solidFill>
                <a:latin typeface="Lato"/>
                <a:ea typeface="Lato"/>
                <a:cs typeface="Lato"/>
                <a:sym typeface="La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indent="-317500" lvl="1" marL="9144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rtl="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pic>
        <p:nvPicPr>
          <p:cNvPr id="8" name="Google Shape;8;p1"/>
          <p:cNvPicPr preferRelativeResize="0"/>
          <p:nvPr/>
        </p:nvPicPr>
        <p:blipFill rotWithShape="1">
          <a:blip r:embed="rId1">
            <a:alphaModFix/>
          </a:blip>
          <a:srcRect b="0" l="19" r="29" t="0"/>
          <a:stretch/>
        </p:blipFill>
        <p:spPr>
          <a:xfrm>
            <a:off x="8638500" y="4638000"/>
            <a:ext cx="505500" cy="505500"/>
          </a:xfrm>
          <a:prstGeom prst="ellipse">
            <a:avLst/>
          </a:prstGeom>
          <a:noFill/>
          <a:ln>
            <a:noFill/>
          </a:ln>
        </p:spPr>
      </p:pic>
      <p:sp>
        <p:nvSpPr>
          <p:cNvPr id="9" name="Google Shape;9;p1"/>
          <p:cNvSpPr txBox="1"/>
          <p:nvPr/>
        </p:nvSpPr>
        <p:spPr>
          <a:xfrm>
            <a:off x="7599300" y="4908900"/>
            <a:ext cx="1233000" cy="23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accent2"/>
                </a:solidFill>
                <a:latin typeface="Lato"/>
                <a:ea typeface="Lato"/>
                <a:cs typeface="Lato"/>
                <a:sym typeface="Lato"/>
              </a:rPr>
              <a:t>CS61B Fall 2024</a:t>
            </a:r>
            <a:endParaRPr b="1" sz="3000">
              <a:solidFill>
                <a:schemeClr val="accent2"/>
              </a:solidFill>
              <a:latin typeface="Lato"/>
              <a:ea typeface="Lato"/>
              <a:cs typeface="Lato"/>
              <a:sym typeface="Lato"/>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Graphs, </a:t>
            </a:r>
            <a:r>
              <a:rPr lang="en"/>
              <a:t>Heaps</a:t>
            </a:r>
            <a:endParaRPr/>
          </a:p>
        </p:txBody>
      </p:sp>
      <p:sp>
        <p:nvSpPr>
          <p:cNvPr id="57" name="Google Shape;57;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Exam-Level 08</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General Graph DFS Pseudocode (Stack)</a:t>
            </a:r>
            <a:endParaRPr>
              <a:latin typeface="Avenir"/>
              <a:ea typeface="Avenir"/>
              <a:cs typeface="Avenir"/>
              <a:sym typeface="Avenir"/>
            </a:endParaRPr>
          </a:p>
        </p:txBody>
      </p:sp>
      <p:grpSp>
        <p:nvGrpSpPr>
          <p:cNvPr id="241" name="Google Shape;241;p22"/>
          <p:cNvGrpSpPr/>
          <p:nvPr/>
        </p:nvGrpSpPr>
        <p:grpSpPr>
          <a:xfrm>
            <a:off x="451075" y="1694675"/>
            <a:ext cx="2156050" cy="1850750"/>
            <a:chOff x="6595250" y="2051775"/>
            <a:chExt cx="2156050" cy="1850750"/>
          </a:xfrm>
        </p:grpSpPr>
        <p:sp>
          <p:nvSpPr>
            <p:cNvPr id="242" name="Google Shape;242;p22"/>
            <p:cNvSpPr/>
            <p:nvPr/>
          </p:nvSpPr>
          <p:spPr>
            <a:xfrm>
              <a:off x="6595250" y="253652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243" name="Google Shape;243;p22"/>
            <p:cNvSpPr/>
            <p:nvPr/>
          </p:nvSpPr>
          <p:spPr>
            <a:xfrm>
              <a:off x="7424600" y="205177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244" name="Google Shape;244;p22"/>
            <p:cNvSpPr/>
            <p:nvPr/>
          </p:nvSpPr>
          <p:spPr>
            <a:xfrm>
              <a:off x="7013450" y="3199700"/>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245" name="Google Shape;245;p22"/>
            <p:cNvSpPr/>
            <p:nvPr/>
          </p:nvSpPr>
          <p:spPr>
            <a:xfrm>
              <a:off x="7762075" y="2688400"/>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246" name="Google Shape;246;p22"/>
            <p:cNvSpPr/>
            <p:nvPr/>
          </p:nvSpPr>
          <p:spPr>
            <a:xfrm>
              <a:off x="8333100" y="223687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247" name="Google Shape;247;p22"/>
            <p:cNvSpPr/>
            <p:nvPr/>
          </p:nvSpPr>
          <p:spPr>
            <a:xfrm>
              <a:off x="7762075" y="348432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248" name="Google Shape;248;p22"/>
            <p:cNvCxnSpPr>
              <a:stCxn id="242" idx="7"/>
              <a:endCxn id="243" idx="3"/>
            </p:cNvCxnSpPr>
            <p:nvPr/>
          </p:nvCxnSpPr>
          <p:spPr>
            <a:xfrm flipH="1" rot="10800000">
              <a:off x="6952206" y="2408769"/>
              <a:ext cx="533700" cy="189000"/>
            </a:xfrm>
            <a:prstGeom prst="straightConnector1">
              <a:avLst/>
            </a:prstGeom>
            <a:noFill/>
            <a:ln cap="flat" cmpd="sng" w="9525">
              <a:solidFill>
                <a:schemeClr val="dk2"/>
              </a:solidFill>
              <a:prstDash val="solid"/>
              <a:round/>
              <a:headEnd len="med" w="med" type="none"/>
              <a:tailEnd len="med" w="med" type="triangle"/>
            </a:ln>
          </p:spPr>
        </p:cxnSp>
        <p:cxnSp>
          <p:nvCxnSpPr>
            <p:cNvPr id="249" name="Google Shape;249;p22"/>
            <p:cNvCxnSpPr>
              <a:stCxn id="242" idx="4"/>
              <a:endCxn id="244" idx="1"/>
            </p:cNvCxnSpPr>
            <p:nvPr/>
          </p:nvCxnSpPr>
          <p:spPr>
            <a:xfrm>
              <a:off x="6804350" y="2954725"/>
              <a:ext cx="270300" cy="306300"/>
            </a:xfrm>
            <a:prstGeom prst="straightConnector1">
              <a:avLst/>
            </a:prstGeom>
            <a:noFill/>
            <a:ln cap="flat" cmpd="sng" w="9525">
              <a:solidFill>
                <a:schemeClr val="dk2"/>
              </a:solidFill>
              <a:prstDash val="solid"/>
              <a:round/>
              <a:headEnd len="med" w="med" type="none"/>
              <a:tailEnd len="med" w="med" type="triangle"/>
            </a:ln>
          </p:spPr>
        </p:cxnSp>
        <p:cxnSp>
          <p:nvCxnSpPr>
            <p:cNvPr id="250" name="Google Shape;250;p22"/>
            <p:cNvCxnSpPr>
              <a:stCxn id="243" idx="6"/>
              <a:endCxn id="246" idx="2"/>
            </p:cNvCxnSpPr>
            <p:nvPr/>
          </p:nvCxnSpPr>
          <p:spPr>
            <a:xfrm>
              <a:off x="7842800" y="2260875"/>
              <a:ext cx="490200" cy="185100"/>
            </a:xfrm>
            <a:prstGeom prst="straightConnector1">
              <a:avLst/>
            </a:prstGeom>
            <a:noFill/>
            <a:ln cap="flat" cmpd="sng" w="9525">
              <a:solidFill>
                <a:schemeClr val="dk2"/>
              </a:solidFill>
              <a:prstDash val="solid"/>
              <a:round/>
              <a:headEnd len="med" w="med" type="none"/>
              <a:tailEnd len="med" w="med" type="triangle"/>
            </a:ln>
          </p:spPr>
        </p:cxnSp>
        <p:cxnSp>
          <p:nvCxnSpPr>
            <p:cNvPr id="251" name="Google Shape;251;p22"/>
            <p:cNvCxnSpPr>
              <a:stCxn id="243" idx="4"/>
              <a:endCxn id="245" idx="1"/>
            </p:cNvCxnSpPr>
            <p:nvPr/>
          </p:nvCxnSpPr>
          <p:spPr>
            <a:xfrm>
              <a:off x="7633700" y="2469975"/>
              <a:ext cx="189600" cy="279600"/>
            </a:xfrm>
            <a:prstGeom prst="straightConnector1">
              <a:avLst/>
            </a:prstGeom>
            <a:noFill/>
            <a:ln cap="flat" cmpd="sng" w="9525">
              <a:solidFill>
                <a:schemeClr val="dk2"/>
              </a:solidFill>
              <a:prstDash val="solid"/>
              <a:round/>
              <a:headEnd len="med" w="med" type="triangle"/>
              <a:tailEnd len="med" w="med" type="none"/>
            </a:ln>
          </p:spPr>
        </p:cxnSp>
        <p:cxnSp>
          <p:nvCxnSpPr>
            <p:cNvPr id="252" name="Google Shape;252;p22"/>
            <p:cNvCxnSpPr>
              <a:stCxn id="244" idx="5"/>
              <a:endCxn id="247" idx="2"/>
            </p:cNvCxnSpPr>
            <p:nvPr/>
          </p:nvCxnSpPr>
          <p:spPr>
            <a:xfrm>
              <a:off x="7370406" y="3556656"/>
              <a:ext cx="391800" cy="136800"/>
            </a:xfrm>
            <a:prstGeom prst="straightConnector1">
              <a:avLst/>
            </a:prstGeom>
            <a:noFill/>
            <a:ln cap="flat" cmpd="sng" w="9525">
              <a:solidFill>
                <a:schemeClr val="dk2"/>
              </a:solidFill>
              <a:prstDash val="solid"/>
              <a:round/>
              <a:headEnd len="med" w="med" type="none"/>
              <a:tailEnd len="med" w="med" type="triangle"/>
            </a:ln>
          </p:spPr>
        </p:cxnSp>
        <p:cxnSp>
          <p:nvCxnSpPr>
            <p:cNvPr id="253" name="Google Shape;253;p22"/>
            <p:cNvCxnSpPr>
              <a:stCxn id="245" idx="4"/>
              <a:endCxn id="247" idx="0"/>
            </p:cNvCxnSpPr>
            <p:nvPr/>
          </p:nvCxnSpPr>
          <p:spPr>
            <a:xfrm>
              <a:off x="7971175" y="3106600"/>
              <a:ext cx="0" cy="377700"/>
            </a:xfrm>
            <a:prstGeom prst="straightConnector1">
              <a:avLst/>
            </a:prstGeom>
            <a:noFill/>
            <a:ln cap="flat" cmpd="sng" w="9525">
              <a:solidFill>
                <a:schemeClr val="dk2"/>
              </a:solidFill>
              <a:prstDash val="solid"/>
              <a:round/>
              <a:headEnd len="med" w="med" type="triangle"/>
              <a:tailEnd len="med" w="med" type="none"/>
            </a:ln>
          </p:spPr>
        </p:cxnSp>
      </p:grpSp>
      <p:sp>
        <p:nvSpPr>
          <p:cNvPr id="254" name="Google Shape;254;p22"/>
          <p:cNvSpPr txBox="1"/>
          <p:nvPr/>
        </p:nvSpPr>
        <p:spPr>
          <a:xfrm>
            <a:off x="2560200" y="1178650"/>
            <a:ext cx="3664800" cy="278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Inconsolata"/>
                <a:ea typeface="Inconsolata"/>
                <a:cs typeface="Inconsolata"/>
                <a:sym typeface="Inconsolata"/>
              </a:rPr>
              <a:t>DFS(start):</a:t>
            </a:r>
            <a:endParaRPr sz="1300">
              <a:latin typeface="Inconsolata"/>
              <a:ea typeface="Inconsolata"/>
              <a:cs typeface="Inconsolata"/>
              <a:sym typeface="Inconsolata"/>
            </a:endParaRPr>
          </a:p>
          <a:p>
            <a:pPr indent="0" lvl="0" marL="0" rtl="0" algn="l">
              <a:spcBef>
                <a:spcPts val="0"/>
              </a:spcBef>
              <a:spcAft>
                <a:spcPts val="0"/>
              </a:spcAft>
              <a:buNone/>
            </a:pPr>
            <a:r>
              <a:rPr lang="en" sz="1300">
                <a:latin typeface="Inconsolata"/>
                <a:ea typeface="Inconsolata"/>
                <a:cs typeface="Inconsolata"/>
                <a:sym typeface="Inconsolata"/>
              </a:rPr>
              <a:t>	stack = {start}, visited = {}</a:t>
            </a:r>
            <a:endParaRPr sz="1300">
              <a:latin typeface="Inconsolata"/>
              <a:ea typeface="Inconsolata"/>
              <a:cs typeface="Inconsolata"/>
              <a:sym typeface="Inconsolata"/>
            </a:endParaRPr>
          </a:p>
          <a:p>
            <a:pPr indent="0" lvl="0" marL="0" rtl="0" algn="l">
              <a:spcBef>
                <a:spcPts val="0"/>
              </a:spcBef>
              <a:spcAft>
                <a:spcPts val="0"/>
              </a:spcAft>
              <a:buNone/>
            </a:pPr>
            <a:r>
              <a:rPr lang="en" sz="1300">
                <a:latin typeface="Inconsolata"/>
                <a:ea typeface="Inconsolata"/>
                <a:cs typeface="Inconsolata"/>
                <a:sym typeface="Inconsolata"/>
              </a:rPr>
              <a:t>	while stack not empty:</a:t>
            </a:r>
            <a:endParaRPr sz="1300">
              <a:latin typeface="Inconsolata"/>
              <a:ea typeface="Inconsolata"/>
              <a:cs typeface="Inconsolata"/>
              <a:sym typeface="Inconsolata"/>
            </a:endParaRPr>
          </a:p>
          <a:p>
            <a:pPr indent="0" lvl="0" marL="0" rtl="0" algn="l">
              <a:spcBef>
                <a:spcPts val="0"/>
              </a:spcBef>
              <a:spcAft>
                <a:spcPts val="0"/>
              </a:spcAft>
              <a:buNone/>
            </a:pPr>
            <a:r>
              <a:rPr lang="en" sz="1300">
                <a:latin typeface="Inconsolata"/>
                <a:ea typeface="Inconsolata"/>
                <a:cs typeface="Inconsolata"/>
                <a:sym typeface="Inconsolata"/>
              </a:rPr>
              <a:t>		n = top node in stack</a:t>
            </a:r>
            <a:endParaRPr sz="1300">
              <a:latin typeface="Inconsolata"/>
              <a:ea typeface="Inconsolata"/>
              <a:cs typeface="Inconsolata"/>
              <a:sym typeface="Inconsolata"/>
            </a:endParaRPr>
          </a:p>
          <a:p>
            <a:pPr indent="0" lvl="0" marL="0" rtl="0" algn="l">
              <a:spcBef>
                <a:spcPts val="0"/>
              </a:spcBef>
              <a:spcAft>
                <a:spcPts val="0"/>
              </a:spcAft>
              <a:buNone/>
            </a:pPr>
            <a:r>
              <a:rPr lang="en" sz="1300">
                <a:latin typeface="Inconsolata"/>
                <a:ea typeface="Inconsolata"/>
                <a:cs typeface="Inconsolata"/>
                <a:sym typeface="Inconsolata"/>
              </a:rPr>
              <a:t>		visited.add(n), preorder.add(n)</a:t>
            </a:r>
            <a:endParaRPr sz="1300">
              <a:latin typeface="Inconsolata"/>
              <a:ea typeface="Inconsolata"/>
              <a:cs typeface="Inconsolata"/>
              <a:sym typeface="Inconsolata"/>
            </a:endParaRPr>
          </a:p>
          <a:p>
            <a:pPr indent="457200" lvl="0" marL="457200" rtl="0" algn="l">
              <a:spcBef>
                <a:spcPts val="0"/>
              </a:spcBef>
              <a:spcAft>
                <a:spcPts val="0"/>
              </a:spcAft>
              <a:buNone/>
            </a:pPr>
            <a:r>
              <a:rPr lang="en" sz="1300">
                <a:solidFill>
                  <a:schemeClr val="dk1"/>
                </a:solidFill>
                <a:latin typeface="Inconsolata"/>
                <a:ea typeface="Inconsolata"/>
                <a:cs typeface="Inconsolata"/>
                <a:sym typeface="Inconsolata"/>
              </a:rPr>
              <a:t>if n has unvisited neighbors:</a:t>
            </a:r>
            <a:endParaRPr sz="1300">
              <a:solidFill>
                <a:schemeClr val="dk1"/>
              </a:solidFill>
              <a:latin typeface="Inconsolata"/>
              <a:ea typeface="Inconsolata"/>
              <a:cs typeface="Inconsolata"/>
              <a:sym typeface="Inconsolata"/>
            </a:endParaRPr>
          </a:p>
          <a:p>
            <a:pPr indent="457200" lvl="0" marL="457200" rtl="0" algn="l">
              <a:spcBef>
                <a:spcPts val="0"/>
              </a:spcBef>
              <a:spcAft>
                <a:spcPts val="0"/>
              </a:spcAft>
              <a:buNone/>
            </a:pPr>
            <a:r>
              <a:rPr lang="en" sz="1300">
                <a:solidFill>
                  <a:schemeClr val="dk1"/>
                </a:solidFill>
                <a:latin typeface="Inconsolata"/>
                <a:ea typeface="Inconsolata"/>
                <a:cs typeface="Inconsolata"/>
                <a:sym typeface="Inconsolata"/>
              </a:rPr>
              <a:t>	push n’s next unvisited </a:t>
            </a:r>
            <a:endParaRPr sz="1300">
              <a:solidFill>
                <a:schemeClr val="dk1"/>
              </a:solidFill>
              <a:latin typeface="Inconsolata"/>
              <a:ea typeface="Inconsolata"/>
              <a:cs typeface="Inconsolata"/>
              <a:sym typeface="Inconsolata"/>
            </a:endParaRPr>
          </a:p>
          <a:p>
            <a:pPr indent="457200" lvl="0" marL="914400" rtl="0" algn="l">
              <a:spcBef>
                <a:spcPts val="0"/>
              </a:spcBef>
              <a:spcAft>
                <a:spcPts val="0"/>
              </a:spcAft>
              <a:buNone/>
            </a:pPr>
            <a:r>
              <a:rPr lang="en" sz="1300">
                <a:solidFill>
                  <a:schemeClr val="dk1"/>
                </a:solidFill>
                <a:latin typeface="Inconsolata"/>
                <a:ea typeface="Inconsolata"/>
                <a:cs typeface="Inconsolata"/>
                <a:sym typeface="Inconsolata"/>
              </a:rPr>
              <a:t>neighbor onto stack</a:t>
            </a:r>
            <a:endParaRPr sz="1300">
              <a:solidFill>
                <a:schemeClr val="dk1"/>
              </a:solidFill>
              <a:latin typeface="Inconsolata"/>
              <a:ea typeface="Inconsolata"/>
              <a:cs typeface="Inconsolata"/>
              <a:sym typeface="Inconsolata"/>
            </a:endParaRPr>
          </a:p>
          <a:p>
            <a:pPr indent="457200" lvl="0" marL="457200" rtl="0" algn="l">
              <a:spcBef>
                <a:spcPts val="0"/>
              </a:spcBef>
              <a:spcAft>
                <a:spcPts val="0"/>
              </a:spcAft>
              <a:buNone/>
            </a:pPr>
            <a:r>
              <a:rPr lang="en" sz="1300">
                <a:solidFill>
                  <a:schemeClr val="dk1"/>
                </a:solidFill>
                <a:latin typeface="Inconsolata"/>
                <a:ea typeface="Inconsolata"/>
                <a:cs typeface="Inconsolata"/>
                <a:sym typeface="Inconsolata"/>
              </a:rPr>
              <a:t>else:</a:t>
            </a:r>
            <a:endParaRPr sz="1300">
              <a:solidFill>
                <a:schemeClr val="dk1"/>
              </a:solidFill>
              <a:latin typeface="Inconsolata"/>
              <a:ea typeface="Inconsolata"/>
              <a:cs typeface="Inconsolata"/>
              <a:sym typeface="Inconsolata"/>
            </a:endParaRPr>
          </a:p>
          <a:p>
            <a:pPr indent="457200" lvl="0" marL="457200" rtl="0" algn="l">
              <a:spcBef>
                <a:spcPts val="0"/>
              </a:spcBef>
              <a:spcAft>
                <a:spcPts val="0"/>
              </a:spcAft>
              <a:buNone/>
            </a:pPr>
            <a:r>
              <a:rPr lang="en" sz="1300">
                <a:solidFill>
                  <a:schemeClr val="dk1"/>
                </a:solidFill>
                <a:latin typeface="Inconsolata"/>
                <a:ea typeface="Inconsolata"/>
                <a:cs typeface="Inconsolata"/>
                <a:sym typeface="Inconsolata"/>
              </a:rPr>
              <a:t>	pop n off top of stack</a:t>
            </a:r>
            <a:endParaRPr sz="1300">
              <a:solidFill>
                <a:schemeClr val="dk1"/>
              </a:solidFill>
              <a:latin typeface="Inconsolata"/>
              <a:ea typeface="Inconsolata"/>
              <a:cs typeface="Inconsolata"/>
              <a:sym typeface="Inconsolata"/>
            </a:endParaRPr>
          </a:p>
          <a:p>
            <a:pPr indent="457200" lvl="0" marL="457200" rtl="0" algn="l">
              <a:spcBef>
                <a:spcPts val="0"/>
              </a:spcBef>
              <a:spcAft>
                <a:spcPts val="0"/>
              </a:spcAft>
              <a:buNone/>
            </a:pPr>
            <a:r>
              <a:rPr lang="en" sz="1300">
                <a:solidFill>
                  <a:schemeClr val="dk1"/>
                </a:solidFill>
                <a:latin typeface="Inconsolata"/>
                <a:ea typeface="Inconsolata"/>
                <a:cs typeface="Inconsolata"/>
                <a:sym typeface="Inconsolata"/>
              </a:rPr>
              <a:t>	postorder.add(n)</a:t>
            </a:r>
            <a:endParaRPr sz="1300">
              <a:solidFill>
                <a:schemeClr val="dk1"/>
              </a:solidFill>
              <a:latin typeface="Inconsolata"/>
              <a:ea typeface="Inconsolata"/>
              <a:cs typeface="Inconsolata"/>
              <a:sym typeface="Inconsolata"/>
            </a:endParaRPr>
          </a:p>
          <a:p>
            <a:pPr indent="0" lvl="0" marL="457200" rtl="0" algn="l">
              <a:spcBef>
                <a:spcPts val="0"/>
              </a:spcBef>
              <a:spcAft>
                <a:spcPts val="0"/>
              </a:spcAft>
              <a:buNone/>
            </a:pPr>
            <a:r>
              <a:rPr lang="en" sz="1300">
                <a:solidFill>
                  <a:schemeClr val="dk1"/>
                </a:solidFill>
                <a:latin typeface="Inconsolata"/>
                <a:ea typeface="Inconsolata"/>
                <a:cs typeface="Inconsolata"/>
                <a:sym typeface="Inconsolata"/>
              </a:rPr>
              <a:t>return preorder, postorder</a:t>
            </a:r>
            <a:endParaRPr sz="1300">
              <a:solidFill>
                <a:schemeClr val="dk1"/>
              </a:solidFill>
              <a:latin typeface="Inconsolata"/>
              <a:ea typeface="Inconsolata"/>
              <a:cs typeface="Inconsolata"/>
              <a:sym typeface="Inconsolata"/>
            </a:endParaRPr>
          </a:p>
          <a:p>
            <a:pPr indent="457200" lvl="0" marL="457200" rtl="0" algn="l">
              <a:spcBef>
                <a:spcPts val="0"/>
              </a:spcBef>
              <a:spcAft>
                <a:spcPts val="0"/>
              </a:spcAft>
              <a:buNone/>
            </a:pPr>
            <a:r>
              <a:rPr lang="en" sz="1300">
                <a:latin typeface="Inconsolata"/>
                <a:ea typeface="Inconsolata"/>
                <a:cs typeface="Inconsolata"/>
                <a:sym typeface="Inconsolata"/>
              </a:rPr>
              <a:t> </a:t>
            </a:r>
            <a:endParaRPr sz="1300">
              <a:latin typeface="Inconsolata"/>
              <a:ea typeface="Inconsolata"/>
              <a:cs typeface="Inconsolata"/>
              <a:sym typeface="Inconsolata"/>
            </a:endParaRPr>
          </a:p>
        </p:txBody>
      </p:sp>
      <p:sp>
        <p:nvSpPr>
          <p:cNvPr id="255" name="Google Shape;255;p22"/>
          <p:cNvSpPr txBox="1"/>
          <p:nvPr/>
        </p:nvSpPr>
        <p:spPr>
          <a:xfrm>
            <a:off x="6225000" y="1341975"/>
            <a:ext cx="28428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Preorder: “Visit the node as soon as it enters the stack: myself, then all my children”</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Clr>
                <a:schemeClr val="dk1"/>
              </a:buClr>
              <a:buSzPts val="1100"/>
              <a:buFont typeface="Arial"/>
              <a:buNone/>
            </a:pPr>
            <a:r>
              <a:rPr lang="en">
                <a:solidFill>
                  <a:schemeClr val="dk1"/>
                </a:solidFill>
                <a:latin typeface="Avenir"/>
                <a:ea typeface="Avenir"/>
                <a:cs typeface="Avenir"/>
                <a:sym typeface="Avenir"/>
              </a:rPr>
              <a:t>Postorder: “Visit the node as soon as it leaves the stack: all my children, then myself”</a:t>
            </a:r>
            <a:endParaRPr>
              <a:solidFill>
                <a:schemeClr val="dk1"/>
              </a:solidFill>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p:txBody>
      </p:sp>
      <p:sp>
        <p:nvSpPr>
          <p:cNvPr id="256" name="Google Shape;256;p22"/>
          <p:cNvSpPr txBox="1"/>
          <p:nvPr/>
        </p:nvSpPr>
        <p:spPr>
          <a:xfrm>
            <a:off x="311700" y="3725475"/>
            <a:ext cx="27057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 in-order for binary trees:</a:t>
            </a:r>
            <a:endParaRPr>
              <a:latin typeface="Avenir"/>
              <a:ea typeface="Avenir"/>
              <a:cs typeface="Avenir"/>
              <a:sym typeface="Avenir"/>
            </a:endParaRPr>
          </a:p>
          <a:p>
            <a:pPr indent="0" lvl="0" marL="0" rtl="0" algn="l">
              <a:spcBef>
                <a:spcPts val="0"/>
              </a:spcBef>
              <a:spcAft>
                <a:spcPts val="0"/>
              </a:spcAft>
              <a:buNone/>
            </a:pPr>
            <a:r>
              <a:rPr lang="en" sz="1300">
                <a:latin typeface="Inconsolata"/>
                <a:ea typeface="Inconsolata"/>
                <a:cs typeface="Inconsolata"/>
                <a:sym typeface="Inconsolata"/>
              </a:rPr>
              <a:t>DFSInorder(T):</a:t>
            </a:r>
            <a:endParaRPr sz="1300">
              <a:latin typeface="Inconsolata"/>
              <a:ea typeface="Inconsolata"/>
              <a:cs typeface="Inconsolata"/>
              <a:sym typeface="Inconsolata"/>
            </a:endParaRPr>
          </a:p>
          <a:p>
            <a:pPr indent="0" lvl="0" marL="0" rtl="0" algn="l">
              <a:spcBef>
                <a:spcPts val="0"/>
              </a:spcBef>
              <a:spcAft>
                <a:spcPts val="0"/>
              </a:spcAft>
              <a:buNone/>
            </a:pPr>
            <a:r>
              <a:rPr lang="en" sz="1300">
                <a:latin typeface="Inconsolata"/>
                <a:ea typeface="Inconsolata"/>
                <a:cs typeface="Inconsolata"/>
                <a:sym typeface="Inconsolata"/>
              </a:rPr>
              <a:t>	DFSInorder(T.left)</a:t>
            </a:r>
            <a:endParaRPr sz="1300">
              <a:latin typeface="Inconsolata"/>
              <a:ea typeface="Inconsolata"/>
              <a:cs typeface="Inconsolata"/>
              <a:sym typeface="Inconsolata"/>
            </a:endParaRPr>
          </a:p>
          <a:p>
            <a:pPr indent="0" lvl="0" marL="0" rtl="0" algn="l">
              <a:spcBef>
                <a:spcPts val="0"/>
              </a:spcBef>
              <a:spcAft>
                <a:spcPts val="0"/>
              </a:spcAft>
              <a:buNone/>
            </a:pPr>
            <a:r>
              <a:rPr lang="en" sz="1300">
                <a:latin typeface="Inconsolata"/>
                <a:ea typeface="Inconsolata"/>
                <a:cs typeface="Inconsolata"/>
                <a:sym typeface="Inconsolata"/>
              </a:rPr>
              <a:t>	visit T.root</a:t>
            </a:r>
            <a:endParaRPr sz="1300">
              <a:latin typeface="Inconsolata"/>
              <a:ea typeface="Inconsolata"/>
              <a:cs typeface="Inconsolata"/>
              <a:sym typeface="Inconsolata"/>
            </a:endParaRPr>
          </a:p>
          <a:p>
            <a:pPr indent="0" lvl="0" marL="0" rtl="0" algn="l">
              <a:spcBef>
                <a:spcPts val="0"/>
              </a:spcBef>
              <a:spcAft>
                <a:spcPts val="0"/>
              </a:spcAft>
              <a:buNone/>
            </a:pPr>
            <a:r>
              <a:rPr lang="en" sz="1300">
                <a:latin typeface="Inconsolata"/>
                <a:ea typeface="Inconsolata"/>
                <a:cs typeface="Inconsolata"/>
                <a:sym typeface="Inconsolata"/>
              </a:rPr>
              <a:t>	DFSInorder(T.right)</a:t>
            </a:r>
            <a:endParaRPr sz="1300">
              <a:latin typeface="Inconsolata"/>
              <a:ea typeface="Inconsolata"/>
              <a:cs typeface="Inconsolata"/>
              <a:sym typeface="Inconsolata"/>
            </a:endParaRPr>
          </a:p>
        </p:txBody>
      </p:sp>
      <p:sp>
        <p:nvSpPr>
          <p:cNvPr id="257" name="Google Shape;257;p22"/>
          <p:cNvSpPr txBox="1"/>
          <p:nvPr/>
        </p:nvSpPr>
        <p:spPr>
          <a:xfrm>
            <a:off x="2835725" y="4125675"/>
            <a:ext cx="5303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latin typeface="Avenir"/>
                <a:ea typeface="Avenir"/>
                <a:cs typeface="Avenir"/>
                <a:sym typeface="Avenir"/>
              </a:rPr>
              <a:t>“Visit my left child, then myself, then my right child”*</a:t>
            </a:r>
            <a:endParaRPr>
              <a:solidFill>
                <a:schemeClr val="dk1"/>
              </a:solidFill>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 can be done with a stack, but usually easier with recursive</a:t>
            </a:r>
            <a:endParaRPr>
              <a:latin typeface="Avenir"/>
              <a:ea typeface="Avenir"/>
              <a:cs typeface="Avenir"/>
              <a:sym typeface="Aveni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General Graph DFS Pseudocode (Recursive)</a:t>
            </a:r>
            <a:endParaRPr>
              <a:latin typeface="Avenir"/>
              <a:ea typeface="Avenir"/>
              <a:cs typeface="Avenir"/>
              <a:sym typeface="Avenir"/>
            </a:endParaRPr>
          </a:p>
        </p:txBody>
      </p:sp>
      <p:grpSp>
        <p:nvGrpSpPr>
          <p:cNvPr id="263" name="Google Shape;263;p23"/>
          <p:cNvGrpSpPr/>
          <p:nvPr/>
        </p:nvGrpSpPr>
        <p:grpSpPr>
          <a:xfrm>
            <a:off x="451075" y="1694675"/>
            <a:ext cx="2156050" cy="1850750"/>
            <a:chOff x="6595250" y="2051775"/>
            <a:chExt cx="2156050" cy="1850750"/>
          </a:xfrm>
        </p:grpSpPr>
        <p:sp>
          <p:nvSpPr>
            <p:cNvPr id="264" name="Google Shape;264;p23"/>
            <p:cNvSpPr/>
            <p:nvPr/>
          </p:nvSpPr>
          <p:spPr>
            <a:xfrm>
              <a:off x="6595250" y="253652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265" name="Google Shape;265;p23"/>
            <p:cNvSpPr/>
            <p:nvPr/>
          </p:nvSpPr>
          <p:spPr>
            <a:xfrm>
              <a:off x="7424600" y="205177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266" name="Google Shape;266;p23"/>
            <p:cNvSpPr/>
            <p:nvPr/>
          </p:nvSpPr>
          <p:spPr>
            <a:xfrm>
              <a:off x="7013450" y="3199700"/>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267" name="Google Shape;267;p23"/>
            <p:cNvSpPr/>
            <p:nvPr/>
          </p:nvSpPr>
          <p:spPr>
            <a:xfrm>
              <a:off x="7762075" y="2688400"/>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268" name="Google Shape;268;p23"/>
            <p:cNvSpPr/>
            <p:nvPr/>
          </p:nvSpPr>
          <p:spPr>
            <a:xfrm>
              <a:off x="8333100" y="223687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269" name="Google Shape;269;p23"/>
            <p:cNvSpPr/>
            <p:nvPr/>
          </p:nvSpPr>
          <p:spPr>
            <a:xfrm>
              <a:off x="7762075" y="348432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270" name="Google Shape;270;p23"/>
            <p:cNvCxnSpPr>
              <a:stCxn id="264" idx="7"/>
              <a:endCxn id="265" idx="3"/>
            </p:cNvCxnSpPr>
            <p:nvPr/>
          </p:nvCxnSpPr>
          <p:spPr>
            <a:xfrm flipH="1" rot="10800000">
              <a:off x="6952206" y="2408769"/>
              <a:ext cx="533700" cy="189000"/>
            </a:xfrm>
            <a:prstGeom prst="straightConnector1">
              <a:avLst/>
            </a:prstGeom>
            <a:noFill/>
            <a:ln cap="flat" cmpd="sng" w="9525">
              <a:solidFill>
                <a:schemeClr val="dk2"/>
              </a:solidFill>
              <a:prstDash val="solid"/>
              <a:round/>
              <a:headEnd len="med" w="med" type="none"/>
              <a:tailEnd len="med" w="med" type="triangle"/>
            </a:ln>
          </p:spPr>
        </p:cxnSp>
        <p:cxnSp>
          <p:nvCxnSpPr>
            <p:cNvPr id="271" name="Google Shape;271;p23"/>
            <p:cNvCxnSpPr>
              <a:stCxn id="264" idx="4"/>
              <a:endCxn id="266" idx="1"/>
            </p:cNvCxnSpPr>
            <p:nvPr/>
          </p:nvCxnSpPr>
          <p:spPr>
            <a:xfrm>
              <a:off x="6804350" y="2954725"/>
              <a:ext cx="270300" cy="306300"/>
            </a:xfrm>
            <a:prstGeom prst="straightConnector1">
              <a:avLst/>
            </a:prstGeom>
            <a:noFill/>
            <a:ln cap="flat" cmpd="sng" w="9525">
              <a:solidFill>
                <a:schemeClr val="dk2"/>
              </a:solidFill>
              <a:prstDash val="solid"/>
              <a:round/>
              <a:headEnd len="med" w="med" type="none"/>
              <a:tailEnd len="med" w="med" type="triangle"/>
            </a:ln>
          </p:spPr>
        </p:cxnSp>
        <p:cxnSp>
          <p:nvCxnSpPr>
            <p:cNvPr id="272" name="Google Shape;272;p23"/>
            <p:cNvCxnSpPr>
              <a:stCxn id="265" idx="6"/>
              <a:endCxn id="268" idx="2"/>
            </p:cNvCxnSpPr>
            <p:nvPr/>
          </p:nvCxnSpPr>
          <p:spPr>
            <a:xfrm>
              <a:off x="7842800" y="2260875"/>
              <a:ext cx="490200" cy="185100"/>
            </a:xfrm>
            <a:prstGeom prst="straightConnector1">
              <a:avLst/>
            </a:prstGeom>
            <a:noFill/>
            <a:ln cap="flat" cmpd="sng" w="9525">
              <a:solidFill>
                <a:schemeClr val="dk2"/>
              </a:solidFill>
              <a:prstDash val="solid"/>
              <a:round/>
              <a:headEnd len="med" w="med" type="none"/>
              <a:tailEnd len="med" w="med" type="triangle"/>
            </a:ln>
          </p:spPr>
        </p:cxnSp>
        <p:cxnSp>
          <p:nvCxnSpPr>
            <p:cNvPr id="273" name="Google Shape;273;p23"/>
            <p:cNvCxnSpPr>
              <a:stCxn id="265" idx="4"/>
              <a:endCxn id="267" idx="1"/>
            </p:cNvCxnSpPr>
            <p:nvPr/>
          </p:nvCxnSpPr>
          <p:spPr>
            <a:xfrm>
              <a:off x="7633700" y="2469975"/>
              <a:ext cx="189600" cy="279600"/>
            </a:xfrm>
            <a:prstGeom prst="straightConnector1">
              <a:avLst/>
            </a:prstGeom>
            <a:noFill/>
            <a:ln cap="flat" cmpd="sng" w="9525">
              <a:solidFill>
                <a:schemeClr val="dk2"/>
              </a:solidFill>
              <a:prstDash val="solid"/>
              <a:round/>
              <a:headEnd len="med" w="med" type="triangle"/>
              <a:tailEnd len="med" w="med" type="none"/>
            </a:ln>
          </p:spPr>
        </p:cxnSp>
        <p:cxnSp>
          <p:nvCxnSpPr>
            <p:cNvPr id="274" name="Google Shape;274;p23"/>
            <p:cNvCxnSpPr>
              <a:stCxn id="266" idx="5"/>
              <a:endCxn id="269" idx="2"/>
            </p:cNvCxnSpPr>
            <p:nvPr/>
          </p:nvCxnSpPr>
          <p:spPr>
            <a:xfrm>
              <a:off x="7370406" y="3556656"/>
              <a:ext cx="391800" cy="136800"/>
            </a:xfrm>
            <a:prstGeom prst="straightConnector1">
              <a:avLst/>
            </a:prstGeom>
            <a:noFill/>
            <a:ln cap="flat" cmpd="sng" w="9525">
              <a:solidFill>
                <a:schemeClr val="dk2"/>
              </a:solidFill>
              <a:prstDash val="solid"/>
              <a:round/>
              <a:headEnd len="med" w="med" type="none"/>
              <a:tailEnd len="med" w="med" type="triangle"/>
            </a:ln>
          </p:spPr>
        </p:cxnSp>
        <p:cxnSp>
          <p:nvCxnSpPr>
            <p:cNvPr id="275" name="Google Shape;275;p23"/>
            <p:cNvCxnSpPr>
              <a:stCxn id="267" idx="4"/>
              <a:endCxn id="269" idx="0"/>
            </p:cNvCxnSpPr>
            <p:nvPr/>
          </p:nvCxnSpPr>
          <p:spPr>
            <a:xfrm>
              <a:off x="7971175" y="3106600"/>
              <a:ext cx="0" cy="377700"/>
            </a:xfrm>
            <a:prstGeom prst="straightConnector1">
              <a:avLst/>
            </a:prstGeom>
            <a:noFill/>
            <a:ln cap="flat" cmpd="sng" w="9525">
              <a:solidFill>
                <a:schemeClr val="dk2"/>
              </a:solidFill>
              <a:prstDash val="solid"/>
              <a:round/>
              <a:headEnd len="med" w="med" type="triangle"/>
              <a:tailEnd len="med" w="med" type="none"/>
            </a:ln>
          </p:spPr>
        </p:cxnSp>
      </p:grpSp>
      <p:sp>
        <p:nvSpPr>
          <p:cNvPr id="276" name="Google Shape;276;p23"/>
          <p:cNvSpPr txBox="1"/>
          <p:nvPr/>
        </p:nvSpPr>
        <p:spPr>
          <a:xfrm>
            <a:off x="3150475" y="1424950"/>
            <a:ext cx="43665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Inconsolata"/>
                <a:ea typeface="Inconsolata"/>
                <a:cs typeface="Inconsolata"/>
                <a:sym typeface="Inconsolata"/>
              </a:rPr>
              <a:t>DFS(start):</a:t>
            </a:r>
            <a:endParaRPr sz="1300">
              <a:latin typeface="Inconsolata"/>
              <a:ea typeface="Inconsolata"/>
              <a:cs typeface="Inconsolata"/>
              <a:sym typeface="Inconsolata"/>
            </a:endParaRPr>
          </a:p>
          <a:p>
            <a:pPr indent="0" lvl="0" marL="0" rtl="0" algn="l">
              <a:spcBef>
                <a:spcPts val="0"/>
              </a:spcBef>
              <a:spcAft>
                <a:spcPts val="0"/>
              </a:spcAft>
              <a:buNone/>
            </a:pPr>
            <a:r>
              <a:rPr lang="en" sz="1300">
                <a:latin typeface="Inconsolata"/>
                <a:ea typeface="Inconsolata"/>
                <a:cs typeface="Inconsolata"/>
                <a:sym typeface="Inconsolata"/>
              </a:rPr>
              <a:t>	preorder.add(start)</a:t>
            </a:r>
            <a:endParaRPr sz="1300">
              <a:latin typeface="Inconsolata"/>
              <a:ea typeface="Inconsolata"/>
              <a:cs typeface="Inconsolata"/>
              <a:sym typeface="Inconsolata"/>
            </a:endParaRPr>
          </a:p>
          <a:p>
            <a:pPr indent="0" lvl="0" marL="0" rtl="0" algn="l">
              <a:spcBef>
                <a:spcPts val="0"/>
              </a:spcBef>
              <a:spcAft>
                <a:spcPts val="0"/>
              </a:spcAft>
              <a:buNone/>
            </a:pPr>
            <a:r>
              <a:rPr lang="en" sz="1300">
                <a:latin typeface="Inconsolata"/>
                <a:ea typeface="Inconsolata"/>
                <a:cs typeface="Inconsolata"/>
                <a:sym typeface="Inconsolata"/>
              </a:rPr>
              <a:t>	visited.add(start)</a:t>
            </a:r>
            <a:endParaRPr sz="1300">
              <a:latin typeface="Inconsolata"/>
              <a:ea typeface="Inconsolata"/>
              <a:cs typeface="Inconsolata"/>
              <a:sym typeface="Inconsolata"/>
            </a:endParaRPr>
          </a:p>
          <a:p>
            <a:pPr indent="0" lvl="0" marL="0" rtl="0" algn="l">
              <a:spcBef>
                <a:spcPts val="0"/>
              </a:spcBef>
              <a:spcAft>
                <a:spcPts val="0"/>
              </a:spcAft>
              <a:buNone/>
            </a:pPr>
            <a:r>
              <a:rPr lang="en" sz="1300">
                <a:latin typeface="Inconsolata"/>
                <a:ea typeface="Inconsolata"/>
                <a:cs typeface="Inconsolata"/>
                <a:sym typeface="Inconsolata"/>
              </a:rPr>
              <a:t>	for each neighbor of start:</a:t>
            </a:r>
            <a:endParaRPr sz="1300">
              <a:latin typeface="Inconsolata"/>
              <a:ea typeface="Inconsolata"/>
              <a:cs typeface="Inconsolata"/>
              <a:sym typeface="Inconsolata"/>
            </a:endParaRPr>
          </a:p>
          <a:p>
            <a:pPr indent="0" lvl="0" marL="0" rtl="0" algn="l">
              <a:spcBef>
                <a:spcPts val="0"/>
              </a:spcBef>
              <a:spcAft>
                <a:spcPts val="0"/>
              </a:spcAft>
              <a:buNone/>
            </a:pPr>
            <a:r>
              <a:rPr lang="en" sz="1300">
                <a:latin typeface="Inconsolata"/>
                <a:ea typeface="Inconsolata"/>
                <a:cs typeface="Inconsolata"/>
                <a:sym typeface="Inconsolata"/>
              </a:rPr>
              <a:t>		if neighbor not visited:</a:t>
            </a:r>
            <a:endParaRPr sz="1300">
              <a:latin typeface="Inconsolata"/>
              <a:ea typeface="Inconsolata"/>
              <a:cs typeface="Inconsolata"/>
              <a:sym typeface="Inconsolata"/>
            </a:endParaRPr>
          </a:p>
          <a:p>
            <a:pPr indent="0" lvl="0" marL="0" rtl="0" algn="l">
              <a:spcBef>
                <a:spcPts val="0"/>
              </a:spcBef>
              <a:spcAft>
                <a:spcPts val="0"/>
              </a:spcAft>
              <a:buNone/>
            </a:pPr>
            <a:r>
              <a:rPr lang="en" sz="1300">
                <a:latin typeface="Inconsolata"/>
                <a:ea typeface="Inconsolata"/>
                <a:cs typeface="Inconsolata"/>
                <a:sym typeface="Inconsolata"/>
              </a:rPr>
              <a:t>			DFS(neighbor)</a:t>
            </a:r>
            <a:endParaRPr sz="1300">
              <a:latin typeface="Inconsolata"/>
              <a:ea typeface="Inconsolata"/>
              <a:cs typeface="Inconsolata"/>
              <a:sym typeface="Inconsolata"/>
            </a:endParaRPr>
          </a:p>
          <a:p>
            <a:pPr indent="0" lvl="0" marL="0" rtl="0" algn="l">
              <a:spcBef>
                <a:spcPts val="0"/>
              </a:spcBef>
              <a:spcAft>
                <a:spcPts val="0"/>
              </a:spcAft>
              <a:buNone/>
            </a:pPr>
            <a:r>
              <a:rPr lang="en" sz="1300">
                <a:latin typeface="Inconsolata"/>
                <a:ea typeface="Inconsolata"/>
                <a:cs typeface="Inconsolata"/>
                <a:sym typeface="Inconsolata"/>
              </a:rPr>
              <a:t>	postorder.add(start)</a:t>
            </a:r>
            <a:endParaRPr sz="1300">
              <a:latin typeface="Inconsolata"/>
              <a:ea typeface="Inconsolata"/>
              <a:cs typeface="Inconsolata"/>
              <a:sym typeface="Inconsolata"/>
            </a:endParaRPr>
          </a:p>
          <a:p>
            <a:pPr indent="0" lvl="0" marL="0" rtl="0" algn="l">
              <a:spcBef>
                <a:spcPts val="0"/>
              </a:spcBef>
              <a:spcAft>
                <a:spcPts val="0"/>
              </a:spcAft>
              <a:buNone/>
            </a:pPr>
            <a:r>
              <a:rPr lang="en" sz="1300">
                <a:latin typeface="Inconsolata"/>
                <a:ea typeface="Inconsolata"/>
                <a:cs typeface="Inconsolata"/>
                <a:sym typeface="Inconsolata"/>
              </a:rPr>
              <a:t>	return preorder, postorder</a:t>
            </a:r>
            <a:endParaRPr sz="1300">
              <a:latin typeface="Inconsolata"/>
              <a:ea typeface="Inconsolata"/>
              <a:cs typeface="Inconsolata"/>
              <a:sym typeface="Inconsolata"/>
            </a:endParaRPr>
          </a:p>
          <a:p>
            <a:pPr indent="0" lvl="0" marL="0" rtl="0" algn="l">
              <a:spcBef>
                <a:spcPts val="0"/>
              </a:spcBef>
              <a:spcAft>
                <a:spcPts val="0"/>
              </a:spcAft>
              <a:buNone/>
            </a:pPr>
            <a:r>
              <a:t/>
            </a:r>
            <a:endParaRPr sz="1300">
              <a:latin typeface="Inconsolata"/>
              <a:ea typeface="Inconsolata"/>
              <a:cs typeface="Inconsolata"/>
              <a:sym typeface="Inconsolata"/>
            </a:endParaRPr>
          </a:p>
          <a:p>
            <a:pPr indent="457200" lvl="0" marL="457200" rtl="0" algn="l">
              <a:spcBef>
                <a:spcPts val="0"/>
              </a:spcBef>
              <a:spcAft>
                <a:spcPts val="0"/>
              </a:spcAft>
              <a:buNone/>
            </a:pPr>
            <a:r>
              <a:t/>
            </a:r>
            <a:endParaRPr sz="1300">
              <a:latin typeface="Inconsolata"/>
              <a:ea typeface="Inconsolata"/>
              <a:cs typeface="Inconsolata"/>
              <a:sym typeface="Inconsolata"/>
            </a:endParaRPr>
          </a:p>
        </p:txBody>
      </p:sp>
      <p:sp>
        <p:nvSpPr>
          <p:cNvPr id="277" name="Google Shape;277;p23"/>
          <p:cNvSpPr txBox="1"/>
          <p:nvPr/>
        </p:nvSpPr>
        <p:spPr>
          <a:xfrm>
            <a:off x="311700" y="3725475"/>
            <a:ext cx="27057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 in-order for binary trees:</a:t>
            </a:r>
            <a:endParaRPr>
              <a:latin typeface="Avenir"/>
              <a:ea typeface="Avenir"/>
              <a:cs typeface="Avenir"/>
              <a:sym typeface="Avenir"/>
            </a:endParaRPr>
          </a:p>
          <a:p>
            <a:pPr indent="0" lvl="0" marL="0" rtl="0" algn="l">
              <a:spcBef>
                <a:spcPts val="0"/>
              </a:spcBef>
              <a:spcAft>
                <a:spcPts val="0"/>
              </a:spcAft>
              <a:buNone/>
            </a:pPr>
            <a:r>
              <a:rPr lang="en" sz="1300">
                <a:latin typeface="Inconsolata"/>
                <a:ea typeface="Inconsolata"/>
                <a:cs typeface="Inconsolata"/>
                <a:sym typeface="Inconsolata"/>
              </a:rPr>
              <a:t>DFSInorder(T):</a:t>
            </a:r>
            <a:endParaRPr sz="1300">
              <a:latin typeface="Inconsolata"/>
              <a:ea typeface="Inconsolata"/>
              <a:cs typeface="Inconsolata"/>
              <a:sym typeface="Inconsolata"/>
            </a:endParaRPr>
          </a:p>
          <a:p>
            <a:pPr indent="0" lvl="0" marL="0" rtl="0" algn="l">
              <a:spcBef>
                <a:spcPts val="0"/>
              </a:spcBef>
              <a:spcAft>
                <a:spcPts val="0"/>
              </a:spcAft>
              <a:buNone/>
            </a:pPr>
            <a:r>
              <a:rPr lang="en" sz="1300">
                <a:latin typeface="Inconsolata"/>
                <a:ea typeface="Inconsolata"/>
                <a:cs typeface="Inconsolata"/>
                <a:sym typeface="Inconsolata"/>
              </a:rPr>
              <a:t>	DFSInorder(T.left)</a:t>
            </a:r>
            <a:endParaRPr sz="1300">
              <a:latin typeface="Inconsolata"/>
              <a:ea typeface="Inconsolata"/>
              <a:cs typeface="Inconsolata"/>
              <a:sym typeface="Inconsolata"/>
            </a:endParaRPr>
          </a:p>
          <a:p>
            <a:pPr indent="0" lvl="0" marL="0" rtl="0" algn="l">
              <a:spcBef>
                <a:spcPts val="0"/>
              </a:spcBef>
              <a:spcAft>
                <a:spcPts val="0"/>
              </a:spcAft>
              <a:buNone/>
            </a:pPr>
            <a:r>
              <a:rPr lang="en" sz="1300">
                <a:latin typeface="Inconsolata"/>
                <a:ea typeface="Inconsolata"/>
                <a:cs typeface="Inconsolata"/>
                <a:sym typeface="Inconsolata"/>
              </a:rPr>
              <a:t>	visit T.root</a:t>
            </a:r>
            <a:endParaRPr sz="1300">
              <a:latin typeface="Inconsolata"/>
              <a:ea typeface="Inconsolata"/>
              <a:cs typeface="Inconsolata"/>
              <a:sym typeface="Inconsolata"/>
            </a:endParaRPr>
          </a:p>
          <a:p>
            <a:pPr indent="0" lvl="0" marL="0" rtl="0" algn="l">
              <a:spcBef>
                <a:spcPts val="0"/>
              </a:spcBef>
              <a:spcAft>
                <a:spcPts val="0"/>
              </a:spcAft>
              <a:buNone/>
            </a:pPr>
            <a:r>
              <a:rPr lang="en" sz="1300">
                <a:latin typeface="Inconsolata"/>
                <a:ea typeface="Inconsolata"/>
                <a:cs typeface="Inconsolata"/>
                <a:sym typeface="Inconsolata"/>
              </a:rPr>
              <a:t>	DFSInorder(T.right)</a:t>
            </a:r>
            <a:endParaRPr sz="1300">
              <a:latin typeface="Inconsolata"/>
              <a:ea typeface="Inconsolata"/>
              <a:cs typeface="Inconsolata"/>
              <a:sym typeface="Inconsolata"/>
            </a:endParaRPr>
          </a:p>
        </p:txBody>
      </p:sp>
      <p:sp>
        <p:nvSpPr>
          <p:cNvPr id="278" name="Google Shape;278;p23"/>
          <p:cNvSpPr txBox="1"/>
          <p:nvPr/>
        </p:nvSpPr>
        <p:spPr>
          <a:xfrm>
            <a:off x="2835725" y="4125675"/>
            <a:ext cx="5679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“Visit my left child, then myself, then my right child”*</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 can be done with a stack, but usually easier with recursive</a:t>
            </a:r>
            <a:endParaRPr>
              <a:latin typeface="Avenir"/>
              <a:ea typeface="Avenir"/>
              <a:cs typeface="Avenir"/>
              <a:sym typeface="Avenir"/>
            </a:endParaRPr>
          </a:p>
        </p:txBody>
      </p:sp>
      <p:sp>
        <p:nvSpPr>
          <p:cNvPr id="279" name="Google Shape;279;p23"/>
          <p:cNvSpPr txBox="1"/>
          <p:nvPr/>
        </p:nvSpPr>
        <p:spPr>
          <a:xfrm>
            <a:off x="6390300" y="1424950"/>
            <a:ext cx="2442000" cy="17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Note: technically can add:</a:t>
            </a:r>
            <a:endParaRPr>
              <a:solidFill>
                <a:schemeClr val="dk1"/>
              </a:solidFill>
              <a:latin typeface="Lato"/>
              <a:ea typeface="Lato"/>
              <a:cs typeface="Lato"/>
              <a:sym typeface="Lato"/>
            </a:endParaRPr>
          </a:p>
          <a:p>
            <a:pPr indent="0" lvl="0" marL="0" rtl="0" algn="l">
              <a:spcBef>
                <a:spcPts val="0"/>
              </a:spcBef>
              <a:spcAft>
                <a:spcPts val="0"/>
              </a:spcAft>
              <a:buNone/>
            </a:pPr>
            <a:r>
              <a:rPr lang="en" sz="1300">
                <a:solidFill>
                  <a:schemeClr val="dk1"/>
                </a:solidFill>
                <a:latin typeface="Inconsolata"/>
                <a:ea typeface="Inconsolata"/>
                <a:cs typeface="Inconsolata"/>
                <a:sym typeface="Inconsolata"/>
              </a:rPr>
              <a:t>if start.neighbors is empty</a:t>
            </a:r>
            <a:endParaRPr sz="1300">
              <a:solidFill>
                <a:schemeClr val="dk1"/>
              </a:solidFill>
              <a:latin typeface="Inconsolata"/>
              <a:ea typeface="Inconsolata"/>
              <a:cs typeface="Inconsolata"/>
              <a:sym typeface="Inconsolata"/>
            </a:endParaRPr>
          </a:p>
          <a:p>
            <a:pPr indent="0" lvl="0" marL="0" rtl="0" algn="l">
              <a:spcBef>
                <a:spcPts val="0"/>
              </a:spcBef>
              <a:spcAft>
                <a:spcPts val="0"/>
              </a:spcAft>
              <a:buNone/>
            </a:pPr>
            <a:r>
              <a:rPr lang="en" sz="1300">
                <a:solidFill>
                  <a:schemeClr val="dk1"/>
                </a:solidFill>
                <a:latin typeface="Inconsolata"/>
                <a:ea typeface="Inconsolata"/>
                <a:cs typeface="Inconsolata"/>
                <a:sym typeface="Inconsolata"/>
              </a:rPr>
              <a:t>  </a:t>
            </a:r>
            <a:r>
              <a:rPr lang="en" sz="1300">
                <a:solidFill>
                  <a:schemeClr val="dk1"/>
                </a:solidFill>
                <a:latin typeface="Inconsolata"/>
                <a:ea typeface="Inconsolata"/>
                <a:cs typeface="Inconsolata"/>
                <a:sym typeface="Inconsolata"/>
              </a:rPr>
              <a:t>preorder.add(start)</a:t>
            </a:r>
            <a:endParaRPr sz="1300">
              <a:solidFill>
                <a:schemeClr val="dk1"/>
              </a:solidFill>
              <a:latin typeface="Inconsolata"/>
              <a:ea typeface="Inconsolata"/>
              <a:cs typeface="Inconsolata"/>
              <a:sym typeface="Inconsolata"/>
            </a:endParaRPr>
          </a:p>
          <a:p>
            <a:pPr indent="0" lvl="0" marL="0" rtl="0" algn="l">
              <a:spcBef>
                <a:spcPts val="0"/>
              </a:spcBef>
              <a:spcAft>
                <a:spcPts val="0"/>
              </a:spcAft>
              <a:buNone/>
            </a:pPr>
            <a:r>
              <a:rPr lang="en" sz="1300">
                <a:solidFill>
                  <a:schemeClr val="dk1"/>
                </a:solidFill>
                <a:latin typeface="Inconsolata"/>
                <a:ea typeface="Inconsolata"/>
                <a:cs typeface="Inconsolata"/>
                <a:sym typeface="Inconsolata"/>
              </a:rPr>
              <a:t>  visited.add(start)</a:t>
            </a:r>
            <a:endParaRPr sz="1300">
              <a:solidFill>
                <a:schemeClr val="dk1"/>
              </a:solidFill>
              <a:latin typeface="Inconsolata"/>
              <a:ea typeface="Inconsolata"/>
              <a:cs typeface="Inconsolata"/>
              <a:sym typeface="Inconsolata"/>
            </a:endParaRPr>
          </a:p>
          <a:p>
            <a:pPr indent="0" lvl="0" marL="0" rtl="0" algn="l">
              <a:spcBef>
                <a:spcPts val="0"/>
              </a:spcBef>
              <a:spcAft>
                <a:spcPts val="0"/>
              </a:spcAft>
              <a:buNone/>
            </a:pPr>
            <a:r>
              <a:rPr lang="en" sz="1300">
                <a:solidFill>
                  <a:schemeClr val="dk1"/>
                </a:solidFill>
                <a:latin typeface="Inconsolata"/>
                <a:ea typeface="Inconsolata"/>
                <a:cs typeface="Inconsolata"/>
                <a:sym typeface="Inconsolata"/>
              </a:rPr>
              <a:t>  postorder.add(start)</a:t>
            </a:r>
            <a:endParaRPr sz="1300">
              <a:solidFill>
                <a:schemeClr val="dk1"/>
              </a:solidFill>
              <a:latin typeface="Inconsolata"/>
              <a:ea typeface="Inconsolata"/>
              <a:cs typeface="Inconsolata"/>
              <a:sym typeface="Inconsolata"/>
            </a:endParaRPr>
          </a:p>
          <a:p>
            <a:pPr indent="0" lvl="0" marL="0" rtl="0" algn="l">
              <a:spcBef>
                <a:spcPts val="0"/>
              </a:spcBef>
              <a:spcAft>
                <a:spcPts val="0"/>
              </a:spcAft>
              <a:buNone/>
            </a:pPr>
            <a:r>
              <a:rPr lang="en" sz="1300">
                <a:solidFill>
                  <a:schemeClr val="dk1"/>
                </a:solidFill>
                <a:latin typeface="Lato"/>
                <a:ea typeface="Lato"/>
                <a:cs typeface="Lato"/>
                <a:sym typeface="Lato"/>
              </a:rPr>
              <a:t>as base case, but the code on the left will skip the loop if neighbors is empty.</a:t>
            </a:r>
            <a:endParaRPr sz="1300">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sz="1300">
              <a:solidFill>
                <a:schemeClr val="dk1"/>
              </a:solidFill>
              <a:latin typeface="Inconsolata"/>
              <a:ea typeface="Inconsolata"/>
              <a:cs typeface="Inconsolata"/>
              <a:sym typeface="Inconsolata"/>
            </a:endParaRPr>
          </a:p>
          <a:p>
            <a:pPr indent="0" lvl="0" marL="0" rtl="0" algn="l">
              <a:spcBef>
                <a:spcPts val="0"/>
              </a:spcBef>
              <a:spcAft>
                <a:spcPts val="0"/>
              </a:spcAft>
              <a:buNone/>
            </a:pPr>
            <a:r>
              <a:t/>
            </a:r>
            <a:endParaRPr>
              <a:solidFill>
                <a:schemeClr val="dk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Heaps</a:t>
            </a:r>
            <a:endParaRPr/>
          </a:p>
        </p:txBody>
      </p:sp>
      <p:sp>
        <p:nvSpPr>
          <p:cNvPr id="285" name="Google Shape;285;p24"/>
          <p:cNvSpPr txBox="1"/>
          <p:nvPr>
            <p:ph idx="1" type="body"/>
          </p:nvPr>
        </p:nvSpPr>
        <p:spPr>
          <a:xfrm>
            <a:off x="311700" y="1152475"/>
            <a:ext cx="8520600" cy="106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Heaps</a:t>
            </a:r>
            <a:r>
              <a:rPr lang="en"/>
              <a:t> are special trees that follow a few invariants:</a:t>
            </a:r>
            <a:endParaRPr/>
          </a:p>
          <a:p>
            <a:pPr indent="-317500" lvl="0" marL="457200" rtl="0" algn="l">
              <a:spcBef>
                <a:spcPts val="0"/>
              </a:spcBef>
              <a:spcAft>
                <a:spcPts val="0"/>
              </a:spcAft>
              <a:buSzPts val="1400"/>
              <a:buAutoNum type="arabicPeriod"/>
            </a:pPr>
            <a:r>
              <a:rPr lang="en"/>
              <a:t>Heaps are </a:t>
            </a:r>
            <a:r>
              <a:rPr lang="en">
                <a:solidFill>
                  <a:srgbClr val="351C75"/>
                </a:solidFill>
              </a:rPr>
              <a:t>complete</a:t>
            </a:r>
            <a:r>
              <a:rPr lang="en"/>
              <a:t> - the only empty parts of a heap are in the bottom row, to the right</a:t>
            </a:r>
            <a:endParaRPr/>
          </a:p>
          <a:p>
            <a:pPr indent="-317500" lvl="0" marL="457200" rtl="0" algn="l">
              <a:spcBef>
                <a:spcPts val="0"/>
              </a:spcBef>
              <a:spcAft>
                <a:spcPts val="0"/>
              </a:spcAft>
              <a:buSzPts val="1400"/>
              <a:buAutoNum type="arabicPeriod"/>
            </a:pPr>
            <a:r>
              <a:rPr lang="en"/>
              <a:t>In a min-heap, each node must be </a:t>
            </a:r>
            <a:r>
              <a:rPr i="1" lang="en"/>
              <a:t>smaller</a:t>
            </a:r>
            <a:r>
              <a:rPr lang="en"/>
              <a:t> than all of its child nodes. The opposite is true for max-heaps.</a:t>
            </a:r>
            <a:endParaRPr/>
          </a:p>
          <a:p>
            <a:pPr indent="0" lvl="0" marL="0" rtl="0" algn="l">
              <a:spcBef>
                <a:spcPts val="0"/>
              </a:spcBef>
              <a:spcAft>
                <a:spcPts val="0"/>
              </a:spcAft>
              <a:buNone/>
            </a:pPr>
            <a:r>
              <a:t/>
            </a:r>
            <a:endParaRPr/>
          </a:p>
        </p:txBody>
      </p:sp>
      <p:sp>
        <p:nvSpPr>
          <p:cNvPr id="286" name="Google Shape;286;p24"/>
          <p:cNvSpPr/>
          <p:nvPr/>
        </p:nvSpPr>
        <p:spPr>
          <a:xfrm>
            <a:off x="4339650" y="2442325"/>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p:txBody>
      </p:sp>
      <p:sp>
        <p:nvSpPr>
          <p:cNvPr id="287" name="Google Shape;287;p24"/>
          <p:cNvSpPr/>
          <p:nvPr/>
        </p:nvSpPr>
        <p:spPr>
          <a:xfrm>
            <a:off x="3769638" y="294230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p:txBody>
      </p:sp>
      <p:sp>
        <p:nvSpPr>
          <p:cNvPr id="288" name="Google Shape;288;p24"/>
          <p:cNvSpPr/>
          <p:nvPr/>
        </p:nvSpPr>
        <p:spPr>
          <a:xfrm>
            <a:off x="4909688" y="294230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289" name="Google Shape;289;p24"/>
          <p:cNvSpPr/>
          <p:nvPr/>
        </p:nvSpPr>
        <p:spPr>
          <a:xfrm>
            <a:off x="3484613" y="353670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290" name="Google Shape;290;p24"/>
          <p:cNvSpPr/>
          <p:nvPr/>
        </p:nvSpPr>
        <p:spPr>
          <a:xfrm>
            <a:off x="4054638" y="353670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8</a:t>
            </a:r>
            <a:endParaRPr>
              <a:latin typeface="Catamaran"/>
              <a:ea typeface="Catamaran"/>
              <a:cs typeface="Catamaran"/>
              <a:sym typeface="Catamaran"/>
            </a:endParaRPr>
          </a:p>
        </p:txBody>
      </p:sp>
      <p:sp>
        <p:nvSpPr>
          <p:cNvPr id="291" name="Google Shape;291;p24"/>
          <p:cNvSpPr/>
          <p:nvPr/>
        </p:nvSpPr>
        <p:spPr>
          <a:xfrm>
            <a:off x="4624663" y="353670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cxnSp>
        <p:nvCxnSpPr>
          <p:cNvPr id="292" name="Google Shape;292;p24"/>
          <p:cNvCxnSpPr>
            <a:stCxn id="286" idx="3"/>
            <a:endCxn id="287" idx="7"/>
          </p:cNvCxnSpPr>
          <p:nvPr/>
        </p:nvCxnSpPr>
        <p:spPr>
          <a:xfrm flipH="1">
            <a:off x="4166204" y="2838971"/>
            <a:ext cx="241500" cy="171300"/>
          </a:xfrm>
          <a:prstGeom prst="straightConnector1">
            <a:avLst/>
          </a:prstGeom>
          <a:noFill/>
          <a:ln cap="flat" cmpd="sng" w="9525">
            <a:solidFill>
              <a:schemeClr val="dk2"/>
            </a:solidFill>
            <a:prstDash val="solid"/>
            <a:round/>
            <a:headEnd len="med" w="med" type="none"/>
            <a:tailEnd len="med" w="med" type="triangle"/>
          </a:ln>
        </p:spPr>
      </p:cxnSp>
      <p:cxnSp>
        <p:nvCxnSpPr>
          <p:cNvPr id="293" name="Google Shape;293;p24"/>
          <p:cNvCxnSpPr>
            <a:stCxn id="286" idx="5"/>
            <a:endCxn id="288" idx="1"/>
          </p:cNvCxnSpPr>
          <p:nvPr/>
        </p:nvCxnSpPr>
        <p:spPr>
          <a:xfrm>
            <a:off x="4736296" y="2838971"/>
            <a:ext cx="241500" cy="171300"/>
          </a:xfrm>
          <a:prstGeom prst="straightConnector1">
            <a:avLst/>
          </a:prstGeom>
          <a:noFill/>
          <a:ln cap="flat" cmpd="sng" w="9525">
            <a:solidFill>
              <a:schemeClr val="dk2"/>
            </a:solidFill>
            <a:prstDash val="solid"/>
            <a:round/>
            <a:headEnd len="med" w="med" type="none"/>
            <a:tailEnd len="med" w="med" type="triangle"/>
          </a:ln>
        </p:spPr>
      </p:cxnSp>
      <p:cxnSp>
        <p:nvCxnSpPr>
          <p:cNvPr id="294" name="Google Shape;294;p24"/>
          <p:cNvCxnSpPr>
            <a:stCxn id="287" idx="3"/>
            <a:endCxn id="289" idx="0"/>
          </p:cNvCxnSpPr>
          <p:nvPr/>
        </p:nvCxnSpPr>
        <p:spPr>
          <a:xfrm flipH="1">
            <a:off x="3717091" y="3338946"/>
            <a:ext cx="120600" cy="197700"/>
          </a:xfrm>
          <a:prstGeom prst="straightConnector1">
            <a:avLst/>
          </a:prstGeom>
          <a:noFill/>
          <a:ln cap="flat" cmpd="sng" w="9525">
            <a:solidFill>
              <a:schemeClr val="dk2"/>
            </a:solidFill>
            <a:prstDash val="solid"/>
            <a:round/>
            <a:headEnd len="med" w="med" type="none"/>
            <a:tailEnd len="med" w="med" type="triangle"/>
          </a:ln>
        </p:spPr>
      </p:cxnSp>
      <p:cxnSp>
        <p:nvCxnSpPr>
          <p:cNvPr id="295" name="Google Shape;295;p24"/>
          <p:cNvCxnSpPr>
            <a:stCxn id="287" idx="5"/>
            <a:endCxn id="290" idx="0"/>
          </p:cNvCxnSpPr>
          <p:nvPr/>
        </p:nvCxnSpPr>
        <p:spPr>
          <a:xfrm>
            <a:off x="4166284" y="3338946"/>
            <a:ext cx="120600" cy="197700"/>
          </a:xfrm>
          <a:prstGeom prst="straightConnector1">
            <a:avLst/>
          </a:prstGeom>
          <a:noFill/>
          <a:ln cap="flat" cmpd="sng" w="9525">
            <a:solidFill>
              <a:schemeClr val="dk2"/>
            </a:solidFill>
            <a:prstDash val="solid"/>
            <a:round/>
            <a:headEnd len="med" w="med" type="none"/>
            <a:tailEnd len="med" w="med" type="triangle"/>
          </a:ln>
        </p:spPr>
      </p:cxnSp>
      <p:cxnSp>
        <p:nvCxnSpPr>
          <p:cNvPr id="296" name="Google Shape;296;p24"/>
          <p:cNvCxnSpPr>
            <a:stCxn id="288" idx="3"/>
            <a:endCxn id="291" idx="0"/>
          </p:cNvCxnSpPr>
          <p:nvPr/>
        </p:nvCxnSpPr>
        <p:spPr>
          <a:xfrm flipH="1">
            <a:off x="4857141" y="3338946"/>
            <a:ext cx="120600" cy="197700"/>
          </a:xfrm>
          <a:prstGeom prst="straightConnector1">
            <a:avLst/>
          </a:prstGeom>
          <a:noFill/>
          <a:ln cap="flat" cmpd="sng" w="9525">
            <a:solidFill>
              <a:schemeClr val="dk2"/>
            </a:solidFill>
            <a:prstDash val="solid"/>
            <a:round/>
            <a:headEnd len="med" w="med" type="none"/>
            <a:tailEnd len="med" w="med" type="triangle"/>
          </a:ln>
        </p:spPr>
      </p:cxnSp>
      <p:sp>
        <p:nvSpPr>
          <p:cNvPr id="297" name="Google Shape;297;p24"/>
          <p:cNvSpPr txBox="1"/>
          <p:nvPr/>
        </p:nvSpPr>
        <p:spPr>
          <a:xfrm>
            <a:off x="361600" y="4262650"/>
            <a:ext cx="860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Check! What makes a binary min-heap different from a binary search tree?</a:t>
            </a:r>
            <a:endParaRPr>
              <a:latin typeface="Avenir"/>
              <a:ea typeface="Avenir"/>
              <a:cs typeface="Avenir"/>
              <a:sym typeface="Aveni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Heap Representation</a:t>
            </a:r>
            <a:endParaRPr/>
          </a:p>
        </p:txBody>
      </p:sp>
      <p:sp>
        <p:nvSpPr>
          <p:cNvPr id="303" name="Google Shape;303;p25"/>
          <p:cNvSpPr txBox="1"/>
          <p:nvPr>
            <p:ph idx="1" type="body"/>
          </p:nvPr>
        </p:nvSpPr>
        <p:spPr>
          <a:xfrm>
            <a:off x="311700" y="1152475"/>
            <a:ext cx="8520600" cy="106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represent binary heaps as arrays with the following setup:</a:t>
            </a:r>
            <a:endParaRPr/>
          </a:p>
          <a:p>
            <a:pPr indent="-317500" lvl="0" marL="457200" rtl="0" algn="l">
              <a:spcBef>
                <a:spcPts val="0"/>
              </a:spcBef>
              <a:spcAft>
                <a:spcPts val="0"/>
              </a:spcAft>
              <a:buSzPts val="1400"/>
              <a:buAutoNum type="arabicPeriod"/>
            </a:pPr>
            <a:r>
              <a:rPr lang="en"/>
              <a:t>The root is stored at index 1 (not 0 - see points 2 and 3 for why)</a:t>
            </a:r>
            <a:endParaRPr/>
          </a:p>
          <a:p>
            <a:pPr indent="-317500" lvl="0" marL="457200" rtl="0" algn="l">
              <a:spcBef>
                <a:spcPts val="0"/>
              </a:spcBef>
              <a:spcAft>
                <a:spcPts val="0"/>
              </a:spcAft>
              <a:buSzPts val="1400"/>
              <a:buAutoNum type="arabicPeriod"/>
            </a:pPr>
            <a:r>
              <a:rPr lang="en"/>
              <a:t>The left child of a binary heap node at index i is stored at index 2i </a:t>
            </a:r>
            <a:endParaRPr/>
          </a:p>
          <a:p>
            <a:pPr indent="-317500" lvl="0" marL="457200" rtl="0" algn="l">
              <a:spcBef>
                <a:spcPts val="0"/>
              </a:spcBef>
              <a:spcAft>
                <a:spcPts val="0"/>
              </a:spcAft>
              <a:buSzPts val="1400"/>
              <a:buAutoNum type="arabicPeriod"/>
            </a:pPr>
            <a:r>
              <a:rPr lang="en"/>
              <a:t>The right child of a binary heap node at index i is stored at index 2i + 1</a:t>
            </a:r>
            <a:endParaRPr/>
          </a:p>
          <a:p>
            <a:pPr indent="0" lvl="0" marL="0" rtl="0" algn="l">
              <a:spcBef>
                <a:spcPts val="0"/>
              </a:spcBef>
              <a:spcAft>
                <a:spcPts val="0"/>
              </a:spcAft>
              <a:buNone/>
            </a:pPr>
            <a:r>
              <a:t/>
            </a:r>
            <a:endParaRPr/>
          </a:p>
        </p:txBody>
      </p:sp>
      <p:sp>
        <p:nvSpPr>
          <p:cNvPr id="304" name="Google Shape;304;p25"/>
          <p:cNvSpPr/>
          <p:nvPr/>
        </p:nvSpPr>
        <p:spPr>
          <a:xfrm>
            <a:off x="1748850" y="2747125"/>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p:txBody>
      </p:sp>
      <p:sp>
        <p:nvSpPr>
          <p:cNvPr id="305" name="Google Shape;305;p25"/>
          <p:cNvSpPr/>
          <p:nvPr/>
        </p:nvSpPr>
        <p:spPr>
          <a:xfrm>
            <a:off x="1178838" y="324710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p:txBody>
      </p:sp>
      <p:sp>
        <p:nvSpPr>
          <p:cNvPr id="306" name="Google Shape;306;p25"/>
          <p:cNvSpPr/>
          <p:nvPr/>
        </p:nvSpPr>
        <p:spPr>
          <a:xfrm>
            <a:off x="2318888" y="324710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307" name="Google Shape;307;p25"/>
          <p:cNvSpPr/>
          <p:nvPr/>
        </p:nvSpPr>
        <p:spPr>
          <a:xfrm>
            <a:off x="893813" y="384150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308" name="Google Shape;308;p25"/>
          <p:cNvSpPr/>
          <p:nvPr/>
        </p:nvSpPr>
        <p:spPr>
          <a:xfrm>
            <a:off x="1463838" y="384150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8</a:t>
            </a:r>
            <a:endParaRPr>
              <a:latin typeface="Catamaran"/>
              <a:ea typeface="Catamaran"/>
              <a:cs typeface="Catamaran"/>
              <a:sym typeface="Catamaran"/>
            </a:endParaRPr>
          </a:p>
        </p:txBody>
      </p:sp>
      <p:sp>
        <p:nvSpPr>
          <p:cNvPr id="309" name="Google Shape;309;p25"/>
          <p:cNvSpPr/>
          <p:nvPr/>
        </p:nvSpPr>
        <p:spPr>
          <a:xfrm>
            <a:off x="2033863" y="384150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cxnSp>
        <p:nvCxnSpPr>
          <p:cNvPr id="310" name="Google Shape;310;p25"/>
          <p:cNvCxnSpPr>
            <a:stCxn id="304" idx="3"/>
            <a:endCxn id="305" idx="7"/>
          </p:cNvCxnSpPr>
          <p:nvPr/>
        </p:nvCxnSpPr>
        <p:spPr>
          <a:xfrm flipH="1">
            <a:off x="1575404" y="3143771"/>
            <a:ext cx="241500" cy="171300"/>
          </a:xfrm>
          <a:prstGeom prst="straightConnector1">
            <a:avLst/>
          </a:prstGeom>
          <a:noFill/>
          <a:ln cap="flat" cmpd="sng" w="9525">
            <a:solidFill>
              <a:schemeClr val="dk2"/>
            </a:solidFill>
            <a:prstDash val="solid"/>
            <a:round/>
            <a:headEnd len="med" w="med" type="none"/>
            <a:tailEnd len="med" w="med" type="triangle"/>
          </a:ln>
        </p:spPr>
      </p:cxnSp>
      <p:cxnSp>
        <p:nvCxnSpPr>
          <p:cNvPr id="311" name="Google Shape;311;p25"/>
          <p:cNvCxnSpPr>
            <a:stCxn id="304" idx="5"/>
            <a:endCxn id="306" idx="1"/>
          </p:cNvCxnSpPr>
          <p:nvPr/>
        </p:nvCxnSpPr>
        <p:spPr>
          <a:xfrm>
            <a:off x="2145496" y="3143771"/>
            <a:ext cx="241500" cy="171300"/>
          </a:xfrm>
          <a:prstGeom prst="straightConnector1">
            <a:avLst/>
          </a:prstGeom>
          <a:noFill/>
          <a:ln cap="flat" cmpd="sng" w="9525">
            <a:solidFill>
              <a:schemeClr val="dk2"/>
            </a:solidFill>
            <a:prstDash val="solid"/>
            <a:round/>
            <a:headEnd len="med" w="med" type="none"/>
            <a:tailEnd len="med" w="med" type="triangle"/>
          </a:ln>
        </p:spPr>
      </p:cxnSp>
      <p:cxnSp>
        <p:nvCxnSpPr>
          <p:cNvPr id="312" name="Google Shape;312;p25"/>
          <p:cNvCxnSpPr>
            <a:stCxn id="305" idx="3"/>
            <a:endCxn id="307" idx="0"/>
          </p:cNvCxnSpPr>
          <p:nvPr/>
        </p:nvCxnSpPr>
        <p:spPr>
          <a:xfrm flipH="1">
            <a:off x="1126291" y="3643746"/>
            <a:ext cx="120600" cy="197700"/>
          </a:xfrm>
          <a:prstGeom prst="straightConnector1">
            <a:avLst/>
          </a:prstGeom>
          <a:noFill/>
          <a:ln cap="flat" cmpd="sng" w="9525">
            <a:solidFill>
              <a:schemeClr val="dk2"/>
            </a:solidFill>
            <a:prstDash val="solid"/>
            <a:round/>
            <a:headEnd len="med" w="med" type="none"/>
            <a:tailEnd len="med" w="med" type="triangle"/>
          </a:ln>
        </p:spPr>
      </p:cxnSp>
      <p:cxnSp>
        <p:nvCxnSpPr>
          <p:cNvPr id="313" name="Google Shape;313;p25"/>
          <p:cNvCxnSpPr>
            <a:stCxn id="305" idx="5"/>
            <a:endCxn id="308" idx="0"/>
          </p:cNvCxnSpPr>
          <p:nvPr/>
        </p:nvCxnSpPr>
        <p:spPr>
          <a:xfrm>
            <a:off x="1575484" y="3643746"/>
            <a:ext cx="120600" cy="197700"/>
          </a:xfrm>
          <a:prstGeom prst="straightConnector1">
            <a:avLst/>
          </a:prstGeom>
          <a:noFill/>
          <a:ln cap="flat" cmpd="sng" w="9525">
            <a:solidFill>
              <a:schemeClr val="dk2"/>
            </a:solidFill>
            <a:prstDash val="solid"/>
            <a:round/>
            <a:headEnd len="med" w="med" type="none"/>
            <a:tailEnd len="med" w="med" type="triangle"/>
          </a:ln>
        </p:spPr>
      </p:cxnSp>
      <p:cxnSp>
        <p:nvCxnSpPr>
          <p:cNvPr id="314" name="Google Shape;314;p25"/>
          <p:cNvCxnSpPr>
            <a:stCxn id="306" idx="3"/>
            <a:endCxn id="309" idx="0"/>
          </p:cNvCxnSpPr>
          <p:nvPr/>
        </p:nvCxnSpPr>
        <p:spPr>
          <a:xfrm flipH="1">
            <a:off x="2266341" y="3643746"/>
            <a:ext cx="120600" cy="197700"/>
          </a:xfrm>
          <a:prstGeom prst="straightConnector1">
            <a:avLst/>
          </a:prstGeom>
          <a:noFill/>
          <a:ln cap="flat" cmpd="sng" w="9525">
            <a:solidFill>
              <a:schemeClr val="dk2"/>
            </a:solidFill>
            <a:prstDash val="solid"/>
            <a:round/>
            <a:headEnd len="med" w="med" type="none"/>
            <a:tailEnd len="med" w="med" type="triangle"/>
          </a:ln>
        </p:spPr>
      </p:cxnSp>
      <p:sp>
        <p:nvSpPr>
          <p:cNvPr id="315" name="Google Shape;315;p25"/>
          <p:cNvSpPr txBox="1"/>
          <p:nvPr/>
        </p:nvSpPr>
        <p:spPr>
          <a:xfrm>
            <a:off x="3870925" y="2849825"/>
            <a:ext cx="280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IBM Plex Mono"/>
                <a:ea typeface="IBM Plex Mono"/>
                <a:cs typeface="IBM Plex Mono"/>
                <a:sym typeface="IBM Plex Mono"/>
              </a:rPr>
              <a:t>[-, 0, 5, 1, 7, 8, 2] </a:t>
            </a:r>
            <a:endParaRPr>
              <a:latin typeface="IBM Plex Mono"/>
              <a:ea typeface="IBM Plex Mono"/>
              <a:cs typeface="IBM Plex Mono"/>
              <a:sym typeface="IBM Plex Mono"/>
            </a:endParaRPr>
          </a:p>
        </p:txBody>
      </p:sp>
      <p:sp>
        <p:nvSpPr>
          <p:cNvPr id="316" name="Google Shape;316;p25"/>
          <p:cNvSpPr txBox="1"/>
          <p:nvPr/>
        </p:nvSpPr>
        <p:spPr>
          <a:xfrm>
            <a:off x="3889100" y="3469525"/>
            <a:ext cx="4180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Check! What kind of graph traversal does the ordering of the elements in the array look like starting from the root at index 1?</a:t>
            </a:r>
            <a:endParaRPr>
              <a:latin typeface="Avenir"/>
              <a:ea typeface="Avenir"/>
              <a:cs typeface="Avenir"/>
              <a:sym typeface="Aveni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Insertion into (Min-)Heaps</a:t>
            </a:r>
            <a:endParaRPr/>
          </a:p>
        </p:txBody>
      </p:sp>
      <p:grpSp>
        <p:nvGrpSpPr>
          <p:cNvPr id="322" name="Google Shape;322;p26"/>
          <p:cNvGrpSpPr/>
          <p:nvPr/>
        </p:nvGrpSpPr>
        <p:grpSpPr>
          <a:xfrm>
            <a:off x="411250" y="2053725"/>
            <a:ext cx="2174775" cy="1559075"/>
            <a:chOff x="557813" y="1241075"/>
            <a:chExt cx="2174775" cy="1559075"/>
          </a:xfrm>
        </p:grpSpPr>
        <p:sp>
          <p:nvSpPr>
            <p:cNvPr id="323" name="Google Shape;323;p26"/>
            <p:cNvSpPr/>
            <p:nvPr/>
          </p:nvSpPr>
          <p:spPr>
            <a:xfrm>
              <a:off x="1412850" y="1241075"/>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p:txBody>
        </p:sp>
        <p:sp>
          <p:nvSpPr>
            <p:cNvPr id="324" name="Google Shape;324;p26"/>
            <p:cNvSpPr/>
            <p:nvPr/>
          </p:nvSpPr>
          <p:spPr>
            <a:xfrm>
              <a:off x="842838" y="174105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p:txBody>
        </p:sp>
        <p:sp>
          <p:nvSpPr>
            <p:cNvPr id="325" name="Google Shape;325;p26"/>
            <p:cNvSpPr/>
            <p:nvPr/>
          </p:nvSpPr>
          <p:spPr>
            <a:xfrm>
              <a:off x="1982888" y="174105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326" name="Google Shape;326;p26"/>
            <p:cNvSpPr/>
            <p:nvPr/>
          </p:nvSpPr>
          <p:spPr>
            <a:xfrm>
              <a:off x="557813" y="233545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327" name="Google Shape;327;p26"/>
            <p:cNvSpPr/>
            <p:nvPr/>
          </p:nvSpPr>
          <p:spPr>
            <a:xfrm>
              <a:off x="1127838" y="233545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8</a:t>
              </a:r>
              <a:endParaRPr>
                <a:latin typeface="Catamaran"/>
                <a:ea typeface="Catamaran"/>
                <a:cs typeface="Catamaran"/>
                <a:sym typeface="Catamaran"/>
              </a:endParaRPr>
            </a:p>
          </p:txBody>
        </p:sp>
        <p:sp>
          <p:nvSpPr>
            <p:cNvPr id="328" name="Google Shape;328;p26"/>
            <p:cNvSpPr/>
            <p:nvPr/>
          </p:nvSpPr>
          <p:spPr>
            <a:xfrm>
              <a:off x="1697863" y="233545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cxnSp>
          <p:nvCxnSpPr>
            <p:cNvPr id="329" name="Google Shape;329;p26"/>
            <p:cNvCxnSpPr>
              <a:stCxn id="323" idx="3"/>
              <a:endCxn id="324" idx="7"/>
            </p:cNvCxnSpPr>
            <p:nvPr/>
          </p:nvCxnSpPr>
          <p:spPr>
            <a:xfrm flipH="1">
              <a:off x="1239404" y="1637721"/>
              <a:ext cx="241500" cy="171300"/>
            </a:xfrm>
            <a:prstGeom prst="straightConnector1">
              <a:avLst/>
            </a:prstGeom>
            <a:noFill/>
            <a:ln cap="flat" cmpd="sng" w="9525">
              <a:solidFill>
                <a:schemeClr val="dk2"/>
              </a:solidFill>
              <a:prstDash val="solid"/>
              <a:round/>
              <a:headEnd len="med" w="med" type="none"/>
              <a:tailEnd len="med" w="med" type="triangle"/>
            </a:ln>
          </p:spPr>
        </p:cxnSp>
        <p:cxnSp>
          <p:nvCxnSpPr>
            <p:cNvPr id="330" name="Google Shape;330;p26"/>
            <p:cNvCxnSpPr>
              <a:stCxn id="323" idx="5"/>
              <a:endCxn id="325" idx="1"/>
            </p:cNvCxnSpPr>
            <p:nvPr/>
          </p:nvCxnSpPr>
          <p:spPr>
            <a:xfrm>
              <a:off x="1809496" y="1637721"/>
              <a:ext cx="241500" cy="171300"/>
            </a:xfrm>
            <a:prstGeom prst="straightConnector1">
              <a:avLst/>
            </a:prstGeom>
            <a:noFill/>
            <a:ln cap="flat" cmpd="sng" w="9525">
              <a:solidFill>
                <a:schemeClr val="dk2"/>
              </a:solidFill>
              <a:prstDash val="solid"/>
              <a:round/>
              <a:headEnd len="med" w="med" type="none"/>
              <a:tailEnd len="med" w="med" type="triangle"/>
            </a:ln>
          </p:spPr>
        </p:cxnSp>
        <p:cxnSp>
          <p:nvCxnSpPr>
            <p:cNvPr id="331" name="Google Shape;331;p26"/>
            <p:cNvCxnSpPr>
              <a:stCxn id="324" idx="3"/>
              <a:endCxn id="326" idx="0"/>
            </p:cNvCxnSpPr>
            <p:nvPr/>
          </p:nvCxnSpPr>
          <p:spPr>
            <a:xfrm flipH="1">
              <a:off x="790291" y="2137696"/>
              <a:ext cx="120600" cy="197700"/>
            </a:xfrm>
            <a:prstGeom prst="straightConnector1">
              <a:avLst/>
            </a:prstGeom>
            <a:noFill/>
            <a:ln cap="flat" cmpd="sng" w="9525">
              <a:solidFill>
                <a:schemeClr val="dk2"/>
              </a:solidFill>
              <a:prstDash val="solid"/>
              <a:round/>
              <a:headEnd len="med" w="med" type="none"/>
              <a:tailEnd len="med" w="med" type="triangle"/>
            </a:ln>
          </p:spPr>
        </p:cxnSp>
        <p:cxnSp>
          <p:nvCxnSpPr>
            <p:cNvPr id="332" name="Google Shape;332;p26"/>
            <p:cNvCxnSpPr>
              <a:stCxn id="324" idx="5"/>
              <a:endCxn id="327" idx="0"/>
            </p:cNvCxnSpPr>
            <p:nvPr/>
          </p:nvCxnSpPr>
          <p:spPr>
            <a:xfrm>
              <a:off x="1239484" y="2137696"/>
              <a:ext cx="120600" cy="197700"/>
            </a:xfrm>
            <a:prstGeom prst="straightConnector1">
              <a:avLst/>
            </a:prstGeom>
            <a:noFill/>
            <a:ln cap="flat" cmpd="sng" w="9525">
              <a:solidFill>
                <a:schemeClr val="dk2"/>
              </a:solidFill>
              <a:prstDash val="solid"/>
              <a:round/>
              <a:headEnd len="med" w="med" type="none"/>
              <a:tailEnd len="med" w="med" type="triangle"/>
            </a:ln>
          </p:spPr>
        </p:cxnSp>
        <p:cxnSp>
          <p:nvCxnSpPr>
            <p:cNvPr id="333" name="Google Shape;333;p26"/>
            <p:cNvCxnSpPr>
              <a:stCxn id="325" idx="3"/>
              <a:endCxn id="328" idx="0"/>
            </p:cNvCxnSpPr>
            <p:nvPr/>
          </p:nvCxnSpPr>
          <p:spPr>
            <a:xfrm flipH="1">
              <a:off x="1930341" y="2137696"/>
              <a:ext cx="120600" cy="197700"/>
            </a:xfrm>
            <a:prstGeom prst="straightConnector1">
              <a:avLst/>
            </a:prstGeom>
            <a:noFill/>
            <a:ln cap="flat" cmpd="sng" w="9525">
              <a:solidFill>
                <a:schemeClr val="dk2"/>
              </a:solidFill>
              <a:prstDash val="solid"/>
              <a:round/>
              <a:headEnd len="med" w="med" type="none"/>
              <a:tailEnd len="med" w="med" type="triangle"/>
            </a:ln>
          </p:spPr>
        </p:cxnSp>
        <p:sp>
          <p:nvSpPr>
            <p:cNvPr id="334" name="Google Shape;334;p26"/>
            <p:cNvSpPr/>
            <p:nvPr/>
          </p:nvSpPr>
          <p:spPr>
            <a:xfrm>
              <a:off x="2267888" y="2335450"/>
              <a:ext cx="464700" cy="464700"/>
            </a:xfrm>
            <a:prstGeom prst="flowChartConnector">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cxnSp>
          <p:nvCxnSpPr>
            <p:cNvPr id="335" name="Google Shape;335;p26"/>
            <p:cNvCxnSpPr>
              <a:stCxn id="325" idx="5"/>
              <a:endCxn id="334" idx="0"/>
            </p:cNvCxnSpPr>
            <p:nvPr/>
          </p:nvCxnSpPr>
          <p:spPr>
            <a:xfrm>
              <a:off x="2379534" y="2137696"/>
              <a:ext cx="120600" cy="197700"/>
            </a:xfrm>
            <a:prstGeom prst="straightConnector1">
              <a:avLst/>
            </a:prstGeom>
            <a:noFill/>
            <a:ln cap="flat" cmpd="sng" w="9525">
              <a:solidFill>
                <a:schemeClr val="dk2"/>
              </a:solidFill>
              <a:prstDash val="solid"/>
              <a:round/>
              <a:headEnd len="med" w="med" type="none"/>
              <a:tailEnd len="med" w="med" type="triangle"/>
            </a:ln>
          </p:spPr>
        </p:cxnSp>
      </p:grpSp>
      <p:grpSp>
        <p:nvGrpSpPr>
          <p:cNvPr id="336" name="Google Shape;336;p26"/>
          <p:cNvGrpSpPr/>
          <p:nvPr/>
        </p:nvGrpSpPr>
        <p:grpSpPr>
          <a:xfrm>
            <a:off x="3484600" y="2053725"/>
            <a:ext cx="2174775" cy="1559075"/>
            <a:chOff x="3039713" y="1241075"/>
            <a:chExt cx="2174775" cy="1559075"/>
          </a:xfrm>
        </p:grpSpPr>
        <p:sp>
          <p:nvSpPr>
            <p:cNvPr id="337" name="Google Shape;337;p26"/>
            <p:cNvSpPr/>
            <p:nvPr/>
          </p:nvSpPr>
          <p:spPr>
            <a:xfrm>
              <a:off x="3894750" y="1241075"/>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p:txBody>
        </p:sp>
        <p:sp>
          <p:nvSpPr>
            <p:cNvPr id="338" name="Google Shape;338;p26"/>
            <p:cNvSpPr/>
            <p:nvPr/>
          </p:nvSpPr>
          <p:spPr>
            <a:xfrm>
              <a:off x="3324738" y="174105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p:txBody>
        </p:sp>
        <p:sp>
          <p:nvSpPr>
            <p:cNvPr id="339" name="Google Shape;339;p26"/>
            <p:cNvSpPr/>
            <p:nvPr/>
          </p:nvSpPr>
          <p:spPr>
            <a:xfrm>
              <a:off x="4464788" y="1741050"/>
              <a:ext cx="464700" cy="464700"/>
            </a:xfrm>
            <a:prstGeom prst="flowChartConnector">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340" name="Google Shape;340;p26"/>
            <p:cNvSpPr/>
            <p:nvPr/>
          </p:nvSpPr>
          <p:spPr>
            <a:xfrm>
              <a:off x="3039713" y="233545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341" name="Google Shape;341;p26"/>
            <p:cNvSpPr/>
            <p:nvPr/>
          </p:nvSpPr>
          <p:spPr>
            <a:xfrm>
              <a:off x="3609738" y="233545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8</a:t>
              </a:r>
              <a:endParaRPr>
                <a:latin typeface="Catamaran"/>
                <a:ea typeface="Catamaran"/>
                <a:cs typeface="Catamaran"/>
                <a:sym typeface="Catamaran"/>
              </a:endParaRPr>
            </a:p>
          </p:txBody>
        </p:sp>
        <p:sp>
          <p:nvSpPr>
            <p:cNvPr id="342" name="Google Shape;342;p26"/>
            <p:cNvSpPr/>
            <p:nvPr/>
          </p:nvSpPr>
          <p:spPr>
            <a:xfrm>
              <a:off x="4179763" y="233545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cxnSp>
          <p:nvCxnSpPr>
            <p:cNvPr id="343" name="Google Shape;343;p26"/>
            <p:cNvCxnSpPr>
              <a:stCxn id="337" idx="3"/>
              <a:endCxn id="338" idx="7"/>
            </p:cNvCxnSpPr>
            <p:nvPr/>
          </p:nvCxnSpPr>
          <p:spPr>
            <a:xfrm flipH="1">
              <a:off x="3721304" y="1637721"/>
              <a:ext cx="241500" cy="171300"/>
            </a:xfrm>
            <a:prstGeom prst="straightConnector1">
              <a:avLst/>
            </a:prstGeom>
            <a:noFill/>
            <a:ln cap="flat" cmpd="sng" w="9525">
              <a:solidFill>
                <a:schemeClr val="dk2"/>
              </a:solidFill>
              <a:prstDash val="solid"/>
              <a:round/>
              <a:headEnd len="med" w="med" type="none"/>
              <a:tailEnd len="med" w="med" type="triangle"/>
            </a:ln>
          </p:spPr>
        </p:cxnSp>
        <p:cxnSp>
          <p:nvCxnSpPr>
            <p:cNvPr id="344" name="Google Shape;344;p26"/>
            <p:cNvCxnSpPr>
              <a:stCxn id="337" idx="5"/>
              <a:endCxn id="339" idx="1"/>
            </p:cNvCxnSpPr>
            <p:nvPr/>
          </p:nvCxnSpPr>
          <p:spPr>
            <a:xfrm>
              <a:off x="4291396" y="1637721"/>
              <a:ext cx="241500" cy="171300"/>
            </a:xfrm>
            <a:prstGeom prst="straightConnector1">
              <a:avLst/>
            </a:prstGeom>
            <a:noFill/>
            <a:ln cap="flat" cmpd="sng" w="9525">
              <a:solidFill>
                <a:schemeClr val="dk2"/>
              </a:solidFill>
              <a:prstDash val="solid"/>
              <a:round/>
              <a:headEnd len="med" w="med" type="none"/>
              <a:tailEnd len="med" w="med" type="triangle"/>
            </a:ln>
          </p:spPr>
        </p:cxnSp>
        <p:cxnSp>
          <p:nvCxnSpPr>
            <p:cNvPr id="345" name="Google Shape;345;p26"/>
            <p:cNvCxnSpPr>
              <a:stCxn id="338" idx="3"/>
              <a:endCxn id="340" idx="0"/>
            </p:cNvCxnSpPr>
            <p:nvPr/>
          </p:nvCxnSpPr>
          <p:spPr>
            <a:xfrm flipH="1">
              <a:off x="3272191" y="2137696"/>
              <a:ext cx="120600" cy="197700"/>
            </a:xfrm>
            <a:prstGeom prst="straightConnector1">
              <a:avLst/>
            </a:prstGeom>
            <a:noFill/>
            <a:ln cap="flat" cmpd="sng" w="9525">
              <a:solidFill>
                <a:schemeClr val="dk2"/>
              </a:solidFill>
              <a:prstDash val="solid"/>
              <a:round/>
              <a:headEnd len="med" w="med" type="none"/>
              <a:tailEnd len="med" w="med" type="triangle"/>
            </a:ln>
          </p:spPr>
        </p:cxnSp>
        <p:cxnSp>
          <p:nvCxnSpPr>
            <p:cNvPr id="346" name="Google Shape;346;p26"/>
            <p:cNvCxnSpPr>
              <a:stCxn id="338" idx="5"/>
              <a:endCxn id="341" idx="0"/>
            </p:cNvCxnSpPr>
            <p:nvPr/>
          </p:nvCxnSpPr>
          <p:spPr>
            <a:xfrm>
              <a:off x="3721384" y="2137696"/>
              <a:ext cx="120600" cy="197700"/>
            </a:xfrm>
            <a:prstGeom prst="straightConnector1">
              <a:avLst/>
            </a:prstGeom>
            <a:noFill/>
            <a:ln cap="flat" cmpd="sng" w="9525">
              <a:solidFill>
                <a:schemeClr val="dk2"/>
              </a:solidFill>
              <a:prstDash val="solid"/>
              <a:round/>
              <a:headEnd len="med" w="med" type="none"/>
              <a:tailEnd len="med" w="med" type="triangle"/>
            </a:ln>
          </p:spPr>
        </p:cxnSp>
        <p:cxnSp>
          <p:nvCxnSpPr>
            <p:cNvPr id="347" name="Google Shape;347;p26"/>
            <p:cNvCxnSpPr>
              <a:stCxn id="339" idx="3"/>
              <a:endCxn id="342" idx="0"/>
            </p:cNvCxnSpPr>
            <p:nvPr/>
          </p:nvCxnSpPr>
          <p:spPr>
            <a:xfrm flipH="1">
              <a:off x="4412241" y="2137696"/>
              <a:ext cx="120600" cy="197700"/>
            </a:xfrm>
            <a:prstGeom prst="straightConnector1">
              <a:avLst/>
            </a:prstGeom>
            <a:noFill/>
            <a:ln cap="flat" cmpd="sng" w="9525">
              <a:solidFill>
                <a:schemeClr val="dk2"/>
              </a:solidFill>
              <a:prstDash val="solid"/>
              <a:round/>
              <a:headEnd len="med" w="med" type="none"/>
              <a:tailEnd len="med" w="med" type="triangle"/>
            </a:ln>
          </p:spPr>
        </p:cxnSp>
        <p:sp>
          <p:nvSpPr>
            <p:cNvPr id="348" name="Google Shape;348;p26"/>
            <p:cNvSpPr/>
            <p:nvPr/>
          </p:nvSpPr>
          <p:spPr>
            <a:xfrm>
              <a:off x="4749788" y="233545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cxnSp>
          <p:nvCxnSpPr>
            <p:cNvPr id="349" name="Google Shape;349;p26"/>
            <p:cNvCxnSpPr>
              <a:stCxn id="339" idx="5"/>
              <a:endCxn id="348" idx="0"/>
            </p:cNvCxnSpPr>
            <p:nvPr/>
          </p:nvCxnSpPr>
          <p:spPr>
            <a:xfrm>
              <a:off x="4861434" y="2137696"/>
              <a:ext cx="120600" cy="197700"/>
            </a:xfrm>
            <a:prstGeom prst="straightConnector1">
              <a:avLst/>
            </a:prstGeom>
            <a:noFill/>
            <a:ln cap="flat" cmpd="sng" w="9525">
              <a:solidFill>
                <a:schemeClr val="dk2"/>
              </a:solidFill>
              <a:prstDash val="solid"/>
              <a:round/>
              <a:headEnd len="med" w="med" type="none"/>
              <a:tailEnd len="med" w="med" type="triangle"/>
            </a:ln>
          </p:spPr>
        </p:cxnSp>
      </p:grpSp>
      <p:grpSp>
        <p:nvGrpSpPr>
          <p:cNvPr id="350" name="Google Shape;350;p26"/>
          <p:cNvGrpSpPr/>
          <p:nvPr/>
        </p:nvGrpSpPr>
        <p:grpSpPr>
          <a:xfrm>
            <a:off x="6557950" y="2053713"/>
            <a:ext cx="2174775" cy="1559075"/>
            <a:chOff x="5921438" y="1825113"/>
            <a:chExt cx="2174775" cy="1559075"/>
          </a:xfrm>
        </p:grpSpPr>
        <p:sp>
          <p:nvSpPr>
            <p:cNvPr id="351" name="Google Shape;351;p26"/>
            <p:cNvSpPr/>
            <p:nvPr/>
          </p:nvSpPr>
          <p:spPr>
            <a:xfrm>
              <a:off x="6776475" y="1825113"/>
              <a:ext cx="464700" cy="464700"/>
            </a:xfrm>
            <a:prstGeom prst="flowChartConnector">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352" name="Google Shape;352;p26"/>
            <p:cNvSpPr/>
            <p:nvPr/>
          </p:nvSpPr>
          <p:spPr>
            <a:xfrm>
              <a:off x="6206463" y="2325088"/>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p:txBody>
        </p:sp>
        <p:sp>
          <p:nvSpPr>
            <p:cNvPr id="353" name="Google Shape;353;p26"/>
            <p:cNvSpPr/>
            <p:nvPr/>
          </p:nvSpPr>
          <p:spPr>
            <a:xfrm>
              <a:off x="7346513" y="2325088"/>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p:txBody>
        </p:sp>
        <p:sp>
          <p:nvSpPr>
            <p:cNvPr id="354" name="Google Shape;354;p26"/>
            <p:cNvSpPr/>
            <p:nvPr/>
          </p:nvSpPr>
          <p:spPr>
            <a:xfrm>
              <a:off x="5921438" y="2919488"/>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355" name="Google Shape;355;p26"/>
            <p:cNvSpPr/>
            <p:nvPr/>
          </p:nvSpPr>
          <p:spPr>
            <a:xfrm>
              <a:off x="6491463" y="2919488"/>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8</a:t>
              </a:r>
              <a:endParaRPr>
                <a:latin typeface="Catamaran"/>
                <a:ea typeface="Catamaran"/>
                <a:cs typeface="Catamaran"/>
                <a:sym typeface="Catamaran"/>
              </a:endParaRPr>
            </a:p>
          </p:txBody>
        </p:sp>
        <p:sp>
          <p:nvSpPr>
            <p:cNvPr id="356" name="Google Shape;356;p26"/>
            <p:cNvSpPr/>
            <p:nvPr/>
          </p:nvSpPr>
          <p:spPr>
            <a:xfrm>
              <a:off x="7061488" y="2919488"/>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cxnSp>
          <p:nvCxnSpPr>
            <p:cNvPr id="357" name="Google Shape;357;p26"/>
            <p:cNvCxnSpPr>
              <a:stCxn id="351" idx="3"/>
              <a:endCxn id="352" idx="7"/>
            </p:cNvCxnSpPr>
            <p:nvPr/>
          </p:nvCxnSpPr>
          <p:spPr>
            <a:xfrm flipH="1">
              <a:off x="6603029" y="2221759"/>
              <a:ext cx="241500" cy="171300"/>
            </a:xfrm>
            <a:prstGeom prst="straightConnector1">
              <a:avLst/>
            </a:prstGeom>
            <a:noFill/>
            <a:ln cap="flat" cmpd="sng" w="9525">
              <a:solidFill>
                <a:schemeClr val="dk2"/>
              </a:solidFill>
              <a:prstDash val="solid"/>
              <a:round/>
              <a:headEnd len="med" w="med" type="none"/>
              <a:tailEnd len="med" w="med" type="triangle"/>
            </a:ln>
          </p:spPr>
        </p:cxnSp>
        <p:cxnSp>
          <p:nvCxnSpPr>
            <p:cNvPr id="358" name="Google Shape;358;p26"/>
            <p:cNvCxnSpPr>
              <a:stCxn id="351" idx="5"/>
              <a:endCxn id="353" idx="1"/>
            </p:cNvCxnSpPr>
            <p:nvPr/>
          </p:nvCxnSpPr>
          <p:spPr>
            <a:xfrm>
              <a:off x="7173121" y="2221759"/>
              <a:ext cx="241500" cy="171300"/>
            </a:xfrm>
            <a:prstGeom prst="straightConnector1">
              <a:avLst/>
            </a:prstGeom>
            <a:noFill/>
            <a:ln cap="flat" cmpd="sng" w="9525">
              <a:solidFill>
                <a:schemeClr val="dk2"/>
              </a:solidFill>
              <a:prstDash val="solid"/>
              <a:round/>
              <a:headEnd len="med" w="med" type="none"/>
              <a:tailEnd len="med" w="med" type="triangle"/>
            </a:ln>
          </p:spPr>
        </p:cxnSp>
        <p:cxnSp>
          <p:nvCxnSpPr>
            <p:cNvPr id="359" name="Google Shape;359;p26"/>
            <p:cNvCxnSpPr>
              <a:stCxn id="352" idx="3"/>
              <a:endCxn id="354" idx="0"/>
            </p:cNvCxnSpPr>
            <p:nvPr/>
          </p:nvCxnSpPr>
          <p:spPr>
            <a:xfrm flipH="1">
              <a:off x="6153916" y="2721734"/>
              <a:ext cx="120600" cy="197700"/>
            </a:xfrm>
            <a:prstGeom prst="straightConnector1">
              <a:avLst/>
            </a:prstGeom>
            <a:noFill/>
            <a:ln cap="flat" cmpd="sng" w="9525">
              <a:solidFill>
                <a:schemeClr val="dk2"/>
              </a:solidFill>
              <a:prstDash val="solid"/>
              <a:round/>
              <a:headEnd len="med" w="med" type="none"/>
              <a:tailEnd len="med" w="med" type="triangle"/>
            </a:ln>
          </p:spPr>
        </p:cxnSp>
        <p:cxnSp>
          <p:nvCxnSpPr>
            <p:cNvPr id="360" name="Google Shape;360;p26"/>
            <p:cNvCxnSpPr>
              <a:stCxn id="352" idx="5"/>
              <a:endCxn id="355" idx="0"/>
            </p:cNvCxnSpPr>
            <p:nvPr/>
          </p:nvCxnSpPr>
          <p:spPr>
            <a:xfrm>
              <a:off x="6603109" y="2721734"/>
              <a:ext cx="120600" cy="197700"/>
            </a:xfrm>
            <a:prstGeom prst="straightConnector1">
              <a:avLst/>
            </a:prstGeom>
            <a:noFill/>
            <a:ln cap="flat" cmpd="sng" w="9525">
              <a:solidFill>
                <a:schemeClr val="dk2"/>
              </a:solidFill>
              <a:prstDash val="solid"/>
              <a:round/>
              <a:headEnd len="med" w="med" type="none"/>
              <a:tailEnd len="med" w="med" type="triangle"/>
            </a:ln>
          </p:spPr>
        </p:cxnSp>
        <p:cxnSp>
          <p:nvCxnSpPr>
            <p:cNvPr id="361" name="Google Shape;361;p26"/>
            <p:cNvCxnSpPr>
              <a:stCxn id="353" idx="3"/>
              <a:endCxn id="356" idx="0"/>
            </p:cNvCxnSpPr>
            <p:nvPr/>
          </p:nvCxnSpPr>
          <p:spPr>
            <a:xfrm flipH="1">
              <a:off x="7293966" y="2721734"/>
              <a:ext cx="120600" cy="197700"/>
            </a:xfrm>
            <a:prstGeom prst="straightConnector1">
              <a:avLst/>
            </a:prstGeom>
            <a:noFill/>
            <a:ln cap="flat" cmpd="sng" w="9525">
              <a:solidFill>
                <a:schemeClr val="dk2"/>
              </a:solidFill>
              <a:prstDash val="solid"/>
              <a:round/>
              <a:headEnd len="med" w="med" type="none"/>
              <a:tailEnd len="med" w="med" type="triangle"/>
            </a:ln>
          </p:spPr>
        </p:cxnSp>
        <p:sp>
          <p:nvSpPr>
            <p:cNvPr id="362" name="Google Shape;362;p26"/>
            <p:cNvSpPr/>
            <p:nvPr/>
          </p:nvSpPr>
          <p:spPr>
            <a:xfrm>
              <a:off x="7631513" y="2919488"/>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cxnSp>
          <p:nvCxnSpPr>
            <p:cNvPr id="363" name="Google Shape;363;p26"/>
            <p:cNvCxnSpPr>
              <a:stCxn id="353" idx="5"/>
              <a:endCxn id="362" idx="0"/>
            </p:cNvCxnSpPr>
            <p:nvPr/>
          </p:nvCxnSpPr>
          <p:spPr>
            <a:xfrm>
              <a:off x="7743159" y="2721734"/>
              <a:ext cx="120600" cy="197700"/>
            </a:xfrm>
            <a:prstGeom prst="straightConnector1">
              <a:avLst/>
            </a:prstGeom>
            <a:noFill/>
            <a:ln cap="flat" cmpd="sng" w="9525">
              <a:solidFill>
                <a:schemeClr val="dk2"/>
              </a:solidFill>
              <a:prstDash val="solid"/>
              <a:round/>
              <a:headEnd len="med" w="med" type="none"/>
              <a:tailEnd len="med" w="med" type="triangle"/>
            </a:ln>
          </p:spPr>
        </p:cxnSp>
      </p:grpSp>
      <p:sp>
        <p:nvSpPr>
          <p:cNvPr id="364" name="Google Shape;364;p26"/>
          <p:cNvSpPr/>
          <p:nvPr/>
        </p:nvSpPr>
        <p:spPr>
          <a:xfrm>
            <a:off x="2660313" y="2707500"/>
            <a:ext cx="750000" cy="185700"/>
          </a:xfrm>
          <a:prstGeom prst="rightArrow">
            <a:avLst>
              <a:gd fmla="val 50000" name="adj1"/>
              <a:gd fmla="val 5000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6"/>
          <p:cNvSpPr/>
          <p:nvPr/>
        </p:nvSpPr>
        <p:spPr>
          <a:xfrm>
            <a:off x="5733650" y="2740413"/>
            <a:ext cx="750000" cy="185700"/>
          </a:xfrm>
          <a:prstGeom prst="rightArrow">
            <a:avLst>
              <a:gd fmla="val 50000" name="adj1"/>
              <a:gd fmla="val 5000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6"/>
          <p:cNvSpPr txBox="1"/>
          <p:nvPr/>
        </p:nvSpPr>
        <p:spPr>
          <a:xfrm>
            <a:off x="341000" y="1177575"/>
            <a:ext cx="8415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We insert elements into the next available spot in the heap and </a:t>
            </a:r>
            <a:r>
              <a:rPr b="1" lang="en">
                <a:solidFill>
                  <a:schemeClr val="accent2"/>
                </a:solidFill>
                <a:latin typeface="Avenir"/>
                <a:ea typeface="Avenir"/>
                <a:cs typeface="Avenir"/>
                <a:sym typeface="Avenir"/>
              </a:rPr>
              <a:t>bubble up</a:t>
            </a:r>
            <a:r>
              <a:rPr lang="en">
                <a:latin typeface="Avenir"/>
                <a:ea typeface="Avenir"/>
                <a:cs typeface="Avenir"/>
                <a:sym typeface="Avenir"/>
              </a:rPr>
              <a:t> as necessary: if a node is smaller than its parent, they will swap. (Check: what changes if this is a max heap?)</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Root Deletion from (Min-)Heaps</a:t>
            </a:r>
            <a:endParaRPr/>
          </a:p>
        </p:txBody>
      </p:sp>
      <p:grpSp>
        <p:nvGrpSpPr>
          <p:cNvPr id="372" name="Google Shape;372;p27"/>
          <p:cNvGrpSpPr/>
          <p:nvPr/>
        </p:nvGrpSpPr>
        <p:grpSpPr>
          <a:xfrm>
            <a:off x="155250" y="2173213"/>
            <a:ext cx="2174775" cy="1559075"/>
            <a:chOff x="557813" y="1241075"/>
            <a:chExt cx="2174775" cy="1559075"/>
          </a:xfrm>
        </p:grpSpPr>
        <p:sp>
          <p:nvSpPr>
            <p:cNvPr id="373" name="Google Shape;373;p27"/>
            <p:cNvSpPr/>
            <p:nvPr/>
          </p:nvSpPr>
          <p:spPr>
            <a:xfrm>
              <a:off x="1412850" y="1241075"/>
              <a:ext cx="464700" cy="464700"/>
            </a:xfrm>
            <a:prstGeom prst="flowChartConnector">
              <a:avLst/>
            </a:prstGeom>
            <a:solidFill>
              <a:srgbClr val="FFFFFF"/>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p:txBody>
        </p:sp>
        <p:sp>
          <p:nvSpPr>
            <p:cNvPr id="374" name="Google Shape;374;p27"/>
            <p:cNvSpPr/>
            <p:nvPr/>
          </p:nvSpPr>
          <p:spPr>
            <a:xfrm>
              <a:off x="842838" y="174105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p:txBody>
        </p:sp>
        <p:sp>
          <p:nvSpPr>
            <p:cNvPr id="375" name="Google Shape;375;p27"/>
            <p:cNvSpPr/>
            <p:nvPr/>
          </p:nvSpPr>
          <p:spPr>
            <a:xfrm>
              <a:off x="1982888" y="174105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376" name="Google Shape;376;p27"/>
            <p:cNvSpPr/>
            <p:nvPr/>
          </p:nvSpPr>
          <p:spPr>
            <a:xfrm>
              <a:off x="557813" y="233545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377" name="Google Shape;377;p27"/>
            <p:cNvSpPr/>
            <p:nvPr/>
          </p:nvSpPr>
          <p:spPr>
            <a:xfrm>
              <a:off x="1127838" y="233545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8</a:t>
              </a:r>
              <a:endParaRPr>
                <a:latin typeface="Catamaran"/>
                <a:ea typeface="Catamaran"/>
                <a:cs typeface="Catamaran"/>
                <a:sym typeface="Catamaran"/>
              </a:endParaRPr>
            </a:p>
          </p:txBody>
        </p:sp>
        <p:sp>
          <p:nvSpPr>
            <p:cNvPr id="378" name="Google Shape;378;p27"/>
            <p:cNvSpPr/>
            <p:nvPr/>
          </p:nvSpPr>
          <p:spPr>
            <a:xfrm>
              <a:off x="1697863" y="233545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cxnSp>
          <p:nvCxnSpPr>
            <p:cNvPr id="379" name="Google Shape;379;p27"/>
            <p:cNvCxnSpPr>
              <a:stCxn id="373" idx="3"/>
              <a:endCxn id="374" idx="7"/>
            </p:cNvCxnSpPr>
            <p:nvPr/>
          </p:nvCxnSpPr>
          <p:spPr>
            <a:xfrm flipH="1">
              <a:off x="1239404" y="1637721"/>
              <a:ext cx="241500" cy="171300"/>
            </a:xfrm>
            <a:prstGeom prst="straightConnector1">
              <a:avLst/>
            </a:prstGeom>
            <a:noFill/>
            <a:ln cap="flat" cmpd="sng" w="9525">
              <a:solidFill>
                <a:schemeClr val="dk2"/>
              </a:solidFill>
              <a:prstDash val="solid"/>
              <a:round/>
              <a:headEnd len="med" w="med" type="none"/>
              <a:tailEnd len="med" w="med" type="triangle"/>
            </a:ln>
          </p:spPr>
        </p:cxnSp>
        <p:cxnSp>
          <p:nvCxnSpPr>
            <p:cNvPr id="380" name="Google Shape;380;p27"/>
            <p:cNvCxnSpPr>
              <a:stCxn id="373" idx="5"/>
              <a:endCxn id="375" idx="1"/>
            </p:cNvCxnSpPr>
            <p:nvPr/>
          </p:nvCxnSpPr>
          <p:spPr>
            <a:xfrm>
              <a:off x="1809496" y="1637721"/>
              <a:ext cx="241500" cy="171300"/>
            </a:xfrm>
            <a:prstGeom prst="straightConnector1">
              <a:avLst/>
            </a:prstGeom>
            <a:noFill/>
            <a:ln cap="flat" cmpd="sng" w="9525">
              <a:solidFill>
                <a:schemeClr val="dk2"/>
              </a:solidFill>
              <a:prstDash val="solid"/>
              <a:round/>
              <a:headEnd len="med" w="med" type="none"/>
              <a:tailEnd len="med" w="med" type="triangle"/>
            </a:ln>
          </p:spPr>
        </p:cxnSp>
        <p:cxnSp>
          <p:nvCxnSpPr>
            <p:cNvPr id="381" name="Google Shape;381;p27"/>
            <p:cNvCxnSpPr>
              <a:stCxn id="374" idx="3"/>
              <a:endCxn id="376" idx="0"/>
            </p:cNvCxnSpPr>
            <p:nvPr/>
          </p:nvCxnSpPr>
          <p:spPr>
            <a:xfrm flipH="1">
              <a:off x="790291" y="2137696"/>
              <a:ext cx="120600" cy="197700"/>
            </a:xfrm>
            <a:prstGeom prst="straightConnector1">
              <a:avLst/>
            </a:prstGeom>
            <a:noFill/>
            <a:ln cap="flat" cmpd="sng" w="9525">
              <a:solidFill>
                <a:schemeClr val="dk2"/>
              </a:solidFill>
              <a:prstDash val="solid"/>
              <a:round/>
              <a:headEnd len="med" w="med" type="none"/>
              <a:tailEnd len="med" w="med" type="triangle"/>
            </a:ln>
          </p:spPr>
        </p:cxnSp>
        <p:cxnSp>
          <p:nvCxnSpPr>
            <p:cNvPr id="382" name="Google Shape;382;p27"/>
            <p:cNvCxnSpPr>
              <a:stCxn id="374" idx="5"/>
              <a:endCxn id="377" idx="0"/>
            </p:cNvCxnSpPr>
            <p:nvPr/>
          </p:nvCxnSpPr>
          <p:spPr>
            <a:xfrm>
              <a:off x="1239484" y="2137696"/>
              <a:ext cx="120600" cy="197700"/>
            </a:xfrm>
            <a:prstGeom prst="straightConnector1">
              <a:avLst/>
            </a:prstGeom>
            <a:noFill/>
            <a:ln cap="flat" cmpd="sng" w="9525">
              <a:solidFill>
                <a:schemeClr val="dk2"/>
              </a:solidFill>
              <a:prstDash val="solid"/>
              <a:round/>
              <a:headEnd len="med" w="med" type="none"/>
              <a:tailEnd len="med" w="med" type="triangle"/>
            </a:ln>
          </p:spPr>
        </p:cxnSp>
        <p:cxnSp>
          <p:nvCxnSpPr>
            <p:cNvPr id="383" name="Google Shape;383;p27"/>
            <p:cNvCxnSpPr>
              <a:stCxn id="375" idx="3"/>
              <a:endCxn id="378" idx="0"/>
            </p:cNvCxnSpPr>
            <p:nvPr/>
          </p:nvCxnSpPr>
          <p:spPr>
            <a:xfrm flipH="1">
              <a:off x="1930341" y="2137696"/>
              <a:ext cx="120600" cy="197700"/>
            </a:xfrm>
            <a:prstGeom prst="straightConnector1">
              <a:avLst/>
            </a:prstGeom>
            <a:noFill/>
            <a:ln cap="flat" cmpd="sng" w="9525">
              <a:solidFill>
                <a:schemeClr val="dk2"/>
              </a:solidFill>
              <a:prstDash val="solid"/>
              <a:round/>
              <a:headEnd len="med" w="med" type="none"/>
              <a:tailEnd len="med" w="med" type="triangle"/>
            </a:ln>
          </p:spPr>
        </p:cxnSp>
        <p:sp>
          <p:nvSpPr>
            <p:cNvPr id="384" name="Google Shape;384;p27"/>
            <p:cNvSpPr/>
            <p:nvPr/>
          </p:nvSpPr>
          <p:spPr>
            <a:xfrm>
              <a:off x="2267888" y="2335450"/>
              <a:ext cx="464700" cy="464700"/>
            </a:xfrm>
            <a:prstGeom prst="flowChartConnector">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4</a:t>
              </a:r>
              <a:endParaRPr>
                <a:latin typeface="Catamaran"/>
                <a:ea typeface="Catamaran"/>
                <a:cs typeface="Catamaran"/>
                <a:sym typeface="Catamaran"/>
              </a:endParaRPr>
            </a:p>
          </p:txBody>
        </p:sp>
        <p:cxnSp>
          <p:nvCxnSpPr>
            <p:cNvPr id="385" name="Google Shape;385;p27"/>
            <p:cNvCxnSpPr>
              <a:stCxn id="375" idx="5"/>
              <a:endCxn id="384" idx="0"/>
            </p:cNvCxnSpPr>
            <p:nvPr/>
          </p:nvCxnSpPr>
          <p:spPr>
            <a:xfrm>
              <a:off x="2379534" y="2137696"/>
              <a:ext cx="120600" cy="197700"/>
            </a:xfrm>
            <a:prstGeom prst="straightConnector1">
              <a:avLst/>
            </a:prstGeom>
            <a:noFill/>
            <a:ln cap="flat" cmpd="sng" w="9525">
              <a:solidFill>
                <a:schemeClr val="dk2"/>
              </a:solidFill>
              <a:prstDash val="solid"/>
              <a:round/>
              <a:headEnd len="med" w="med" type="none"/>
              <a:tailEnd len="med" w="med" type="triangle"/>
            </a:ln>
          </p:spPr>
        </p:cxnSp>
      </p:grpSp>
      <p:grpSp>
        <p:nvGrpSpPr>
          <p:cNvPr id="386" name="Google Shape;386;p27"/>
          <p:cNvGrpSpPr/>
          <p:nvPr/>
        </p:nvGrpSpPr>
        <p:grpSpPr>
          <a:xfrm>
            <a:off x="2659825" y="2173213"/>
            <a:ext cx="1889775" cy="1559075"/>
            <a:chOff x="3039713" y="1241075"/>
            <a:chExt cx="1889775" cy="1559075"/>
          </a:xfrm>
        </p:grpSpPr>
        <p:sp>
          <p:nvSpPr>
            <p:cNvPr id="387" name="Google Shape;387;p27"/>
            <p:cNvSpPr/>
            <p:nvPr/>
          </p:nvSpPr>
          <p:spPr>
            <a:xfrm>
              <a:off x="3894750" y="1241075"/>
              <a:ext cx="464700" cy="464700"/>
            </a:xfrm>
            <a:prstGeom prst="flowChartConnector">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4</a:t>
              </a:r>
              <a:endParaRPr>
                <a:latin typeface="Catamaran"/>
                <a:ea typeface="Catamaran"/>
                <a:cs typeface="Catamaran"/>
                <a:sym typeface="Catamaran"/>
              </a:endParaRPr>
            </a:p>
          </p:txBody>
        </p:sp>
        <p:sp>
          <p:nvSpPr>
            <p:cNvPr id="388" name="Google Shape;388;p27"/>
            <p:cNvSpPr/>
            <p:nvPr/>
          </p:nvSpPr>
          <p:spPr>
            <a:xfrm>
              <a:off x="3324738" y="174105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p:txBody>
        </p:sp>
        <p:sp>
          <p:nvSpPr>
            <p:cNvPr id="389" name="Google Shape;389;p27"/>
            <p:cNvSpPr/>
            <p:nvPr/>
          </p:nvSpPr>
          <p:spPr>
            <a:xfrm>
              <a:off x="4464788" y="174105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390" name="Google Shape;390;p27"/>
            <p:cNvSpPr/>
            <p:nvPr/>
          </p:nvSpPr>
          <p:spPr>
            <a:xfrm>
              <a:off x="3039713" y="233545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391" name="Google Shape;391;p27"/>
            <p:cNvSpPr/>
            <p:nvPr/>
          </p:nvSpPr>
          <p:spPr>
            <a:xfrm>
              <a:off x="3609738" y="233545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8</a:t>
              </a:r>
              <a:endParaRPr>
                <a:latin typeface="Catamaran"/>
                <a:ea typeface="Catamaran"/>
                <a:cs typeface="Catamaran"/>
                <a:sym typeface="Catamaran"/>
              </a:endParaRPr>
            </a:p>
          </p:txBody>
        </p:sp>
        <p:sp>
          <p:nvSpPr>
            <p:cNvPr id="392" name="Google Shape;392;p27"/>
            <p:cNvSpPr/>
            <p:nvPr/>
          </p:nvSpPr>
          <p:spPr>
            <a:xfrm>
              <a:off x="4179763" y="2335450"/>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cxnSp>
          <p:nvCxnSpPr>
            <p:cNvPr id="393" name="Google Shape;393;p27"/>
            <p:cNvCxnSpPr>
              <a:stCxn id="387" idx="3"/>
              <a:endCxn id="388" idx="7"/>
            </p:cNvCxnSpPr>
            <p:nvPr/>
          </p:nvCxnSpPr>
          <p:spPr>
            <a:xfrm flipH="1">
              <a:off x="3721304" y="1637721"/>
              <a:ext cx="241500" cy="171300"/>
            </a:xfrm>
            <a:prstGeom prst="straightConnector1">
              <a:avLst/>
            </a:prstGeom>
            <a:noFill/>
            <a:ln cap="flat" cmpd="sng" w="9525">
              <a:solidFill>
                <a:schemeClr val="dk2"/>
              </a:solidFill>
              <a:prstDash val="solid"/>
              <a:round/>
              <a:headEnd len="med" w="med" type="none"/>
              <a:tailEnd len="med" w="med" type="triangle"/>
            </a:ln>
          </p:spPr>
        </p:cxnSp>
        <p:cxnSp>
          <p:nvCxnSpPr>
            <p:cNvPr id="394" name="Google Shape;394;p27"/>
            <p:cNvCxnSpPr>
              <a:stCxn id="387" idx="5"/>
              <a:endCxn id="389" idx="1"/>
            </p:cNvCxnSpPr>
            <p:nvPr/>
          </p:nvCxnSpPr>
          <p:spPr>
            <a:xfrm>
              <a:off x="4291396" y="1637721"/>
              <a:ext cx="241500" cy="171300"/>
            </a:xfrm>
            <a:prstGeom prst="straightConnector1">
              <a:avLst/>
            </a:prstGeom>
            <a:noFill/>
            <a:ln cap="flat" cmpd="sng" w="9525">
              <a:solidFill>
                <a:schemeClr val="dk2"/>
              </a:solidFill>
              <a:prstDash val="solid"/>
              <a:round/>
              <a:headEnd len="med" w="med" type="none"/>
              <a:tailEnd len="med" w="med" type="triangle"/>
            </a:ln>
          </p:spPr>
        </p:cxnSp>
        <p:cxnSp>
          <p:nvCxnSpPr>
            <p:cNvPr id="395" name="Google Shape;395;p27"/>
            <p:cNvCxnSpPr>
              <a:stCxn id="388" idx="3"/>
              <a:endCxn id="390" idx="0"/>
            </p:cNvCxnSpPr>
            <p:nvPr/>
          </p:nvCxnSpPr>
          <p:spPr>
            <a:xfrm flipH="1">
              <a:off x="3272191" y="2137696"/>
              <a:ext cx="120600" cy="197700"/>
            </a:xfrm>
            <a:prstGeom prst="straightConnector1">
              <a:avLst/>
            </a:prstGeom>
            <a:noFill/>
            <a:ln cap="flat" cmpd="sng" w="9525">
              <a:solidFill>
                <a:schemeClr val="dk2"/>
              </a:solidFill>
              <a:prstDash val="solid"/>
              <a:round/>
              <a:headEnd len="med" w="med" type="none"/>
              <a:tailEnd len="med" w="med" type="triangle"/>
            </a:ln>
          </p:spPr>
        </p:cxnSp>
        <p:cxnSp>
          <p:nvCxnSpPr>
            <p:cNvPr id="396" name="Google Shape;396;p27"/>
            <p:cNvCxnSpPr>
              <a:stCxn id="388" idx="5"/>
              <a:endCxn id="391" idx="0"/>
            </p:cNvCxnSpPr>
            <p:nvPr/>
          </p:nvCxnSpPr>
          <p:spPr>
            <a:xfrm>
              <a:off x="3721384" y="2137696"/>
              <a:ext cx="120600" cy="197700"/>
            </a:xfrm>
            <a:prstGeom prst="straightConnector1">
              <a:avLst/>
            </a:prstGeom>
            <a:noFill/>
            <a:ln cap="flat" cmpd="sng" w="9525">
              <a:solidFill>
                <a:schemeClr val="dk2"/>
              </a:solidFill>
              <a:prstDash val="solid"/>
              <a:round/>
              <a:headEnd len="med" w="med" type="none"/>
              <a:tailEnd len="med" w="med" type="triangle"/>
            </a:ln>
          </p:spPr>
        </p:cxnSp>
        <p:cxnSp>
          <p:nvCxnSpPr>
            <p:cNvPr id="397" name="Google Shape;397;p27"/>
            <p:cNvCxnSpPr>
              <a:stCxn id="389" idx="3"/>
              <a:endCxn id="392" idx="0"/>
            </p:cNvCxnSpPr>
            <p:nvPr/>
          </p:nvCxnSpPr>
          <p:spPr>
            <a:xfrm flipH="1">
              <a:off x="4412241" y="2137696"/>
              <a:ext cx="120600" cy="197700"/>
            </a:xfrm>
            <a:prstGeom prst="straightConnector1">
              <a:avLst/>
            </a:prstGeom>
            <a:noFill/>
            <a:ln cap="flat" cmpd="sng" w="9525">
              <a:solidFill>
                <a:schemeClr val="dk2"/>
              </a:solidFill>
              <a:prstDash val="solid"/>
              <a:round/>
              <a:headEnd len="med" w="med" type="none"/>
              <a:tailEnd len="med" w="med" type="triangle"/>
            </a:ln>
          </p:spPr>
        </p:cxnSp>
      </p:grpSp>
      <p:grpSp>
        <p:nvGrpSpPr>
          <p:cNvPr id="398" name="Google Shape;398;p27"/>
          <p:cNvGrpSpPr/>
          <p:nvPr/>
        </p:nvGrpSpPr>
        <p:grpSpPr>
          <a:xfrm>
            <a:off x="4879388" y="2173213"/>
            <a:ext cx="1889775" cy="1559075"/>
            <a:chOff x="5921438" y="1825113"/>
            <a:chExt cx="1889775" cy="1559075"/>
          </a:xfrm>
        </p:grpSpPr>
        <p:sp>
          <p:nvSpPr>
            <p:cNvPr id="399" name="Google Shape;399;p27"/>
            <p:cNvSpPr/>
            <p:nvPr/>
          </p:nvSpPr>
          <p:spPr>
            <a:xfrm>
              <a:off x="6776475" y="1825113"/>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400" name="Google Shape;400;p27"/>
            <p:cNvSpPr/>
            <p:nvPr/>
          </p:nvSpPr>
          <p:spPr>
            <a:xfrm>
              <a:off x="6206463" y="2325088"/>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p:txBody>
        </p:sp>
        <p:sp>
          <p:nvSpPr>
            <p:cNvPr id="401" name="Google Shape;401;p27"/>
            <p:cNvSpPr/>
            <p:nvPr/>
          </p:nvSpPr>
          <p:spPr>
            <a:xfrm>
              <a:off x="7346513" y="2325088"/>
              <a:ext cx="464700" cy="464700"/>
            </a:xfrm>
            <a:prstGeom prst="flowChartConnector">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4</a:t>
              </a:r>
              <a:endParaRPr>
                <a:latin typeface="Catamaran"/>
                <a:ea typeface="Catamaran"/>
                <a:cs typeface="Catamaran"/>
                <a:sym typeface="Catamaran"/>
              </a:endParaRPr>
            </a:p>
          </p:txBody>
        </p:sp>
        <p:sp>
          <p:nvSpPr>
            <p:cNvPr id="402" name="Google Shape;402;p27"/>
            <p:cNvSpPr/>
            <p:nvPr/>
          </p:nvSpPr>
          <p:spPr>
            <a:xfrm>
              <a:off x="5921438" y="2919488"/>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403" name="Google Shape;403;p27"/>
            <p:cNvSpPr/>
            <p:nvPr/>
          </p:nvSpPr>
          <p:spPr>
            <a:xfrm>
              <a:off x="6491463" y="2919488"/>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8</a:t>
              </a:r>
              <a:endParaRPr>
                <a:latin typeface="Catamaran"/>
                <a:ea typeface="Catamaran"/>
                <a:cs typeface="Catamaran"/>
                <a:sym typeface="Catamaran"/>
              </a:endParaRPr>
            </a:p>
          </p:txBody>
        </p:sp>
        <p:sp>
          <p:nvSpPr>
            <p:cNvPr id="404" name="Google Shape;404;p27"/>
            <p:cNvSpPr/>
            <p:nvPr/>
          </p:nvSpPr>
          <p:spPr>
            <a:xfrm>
              <a:off x="7061488" y="2919488"/>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cxnSp>
          <p:nvCxnSpPr>
            <p:cNvPr id="405" name="Google Shape;405;p27"/>
            <p:cNvCxnSpPr>
              <a:stCxn id="399" idx="3"/>
              <a:endCxn id="400" idx="7"/>
            </p:cNvCxnSpPr>
            <p:nvPr/>
          </p:nvCxnSpPr>
          <p:spPr>
            <a:xfrm flipH="1">
              <a:off x="6603029" y="2221759"/>
              <a:ext cx="241500" cy="171300"/>
            </a:xfrm>
            <a:prstGeom prst="straightConnector1">
              <a:avLst/>
            </a:prstGeom>
            <a:noFill/>
            <a:ln cap="flat" cmpd="sng" w="9525">
              <a:solidFill>
                <a:schemeClr val="dk2"/>
              </a:solidFill>
              <a:prstDash val="solid"/>
              <a:round/>
              <a:headEnd len="med" w="med" type="none"/>
              <a:tailEnd len="med" w="med" type="triangle"/>
            </a:ln>
          </p:spPr>
        </p:cxnSp>
        <p:cxnSp>
          <p:nvCxnSpPr>
            <p:cNvPr id="406" name="Google Shape;406;p27"/>
            <p:cNvCxnSpPr>
              <a:stCxn id="399" idx="5"/>
              <a:endCxn id="401" idx="1"/>
            </p:cNvCxnSpPr>
            <p:nvPr/>
          </p:nvCxnSpPr>
          <p:spPr>
            <a:xfrm>
              <a:off x="7173121" y="2221759"/>
              <a:ext cx="241500" cy="171300"/>
            </a:xfrm>
            <a:prstGeom prst="straightConnector1">
              <a:avLst/>
            </a:prstGeom>
            <a:noFill/>
            <a:ln cap="flat" cmpd="sng" w="9525">
              <a:solidFill>
                <a:schemeClr val="dk2"/>
              </a:solidFill>
              <a:prstDash val="solid"/>
              <a:round/>
              <a:headEnd len="med" w="med" type="none"/>
              <a:tailEnd len="med" w="med" type="triangle"/>
            </a:ln>
          </p:spPr>
        </p:cxnSp>
        <p:cxnSp>
          <p:nvCxnSpPr>
            <p:cNvPr id="407" name="Google Shape;407;p27"/>
            <p:cNvCxnSpPr>
              <a:stCxn id="400" idx="3"/>
              <a:endCxn id="402" idx="0"/>
            </p:cNvCxnSpPr>
            <p:nvPr/>
          </p:nvCxnSpPr>
          <p:spPr>
            <a:xfrm flipH="1">
              <a:off x="6153916" y="2721734"/>
              <a:ext cx="120600" cy="197700"/>
            </a:xfrm>
            <a:prstGeom prst="straightConnector1">
              <a:avLst/>
            </a:prstGeom>
            <a:noFill/>
            <a:ln cap="flat" cmpd="sng" w="9525">
              <a:solidFill>
                <a:schemeClr val="dk2"/>
              </a:solidFill>
              <a:prstDash val="solid"/>
              <a:round/>
              <a:headEnd len="med" w="med" type="none"/>
              <a:tailEnd len="med" w="med" type="triangle"/>
            </a:ln>
          </p:spPr>
        </p:cxnSp>
        <p:cxnSp>
          <p:nvCxnSpPr>
            <p:cNvPr id="408" name="Google Shape;408;p27"/>
            <p:cNvCxnSpPr>
              <a:stCxn id="400" idx="5"/>
              <a:endCxn id="403" idx="0"/>
            </p:cNvCxnSpPr>
            <p:nvPr/>
          </p:nvCxnSpPr>
          <p:spPr>
            <a:xfrm>
              <a:off x="6603109" y="2721734"/>
              <a:ext cx="120600" cy="197700"/>
            </a:xfrm>
            <a:prstGeom prst="straightConnector1">
              <a:avLst/>
            </a:prstGeom>
            <a:noFill/>
            <a:ln cap="flat" cmpd="sng" w="9525">
              <a:solidFill>
                <a:schemeClr val="dk2"/>
              </a:solidFill>
              <a:prstDash val="solid"/>
              <a:round/>
              <a:headEnd len="med" w="med" type="none"/>
              <a:tailEnd len="med" w="med" type="triangle"/>
            </a:ln>
          </p:spPr>
        </p:cxnSp>
        <p:cxnSp>
          <p:nvCxnSpPr>
            <p:cNvPr id="409" name="Google Shape;409;p27"/>
            <p:cNvCxnSpPr>
              <a:stCxn id="401" idx="3"/>
              <a:endCxn id="404" idx="0"/>
            </p:cNvCxnSpPr>
            <p:nvPr/>
          </p:nvCxnSpPr>
          <p:spPr>
            <a:xfrm flipH="1">
              <a:off x="7293966" y="2721734"/>
              <a:ext cx="120600" cy="197700"/>
            </a:xfrm>
            <a:prstGeom prst="straightConnector1">
              <a:avLst/>
            </a:prstGeom>
            <a:noFill/>
            <a:ln cap="flat" cmpd="sng" w="9525">
              <a:solidFill>
                <a:schemeClr val="dk2"/>
              </a:solidFill>
              <a:prstDash val="solid"/>
              <a:round/>
              <a:headEnd len="med" w="med" type="none"/>
              <a:tailEnd len="med" w="med" type="triangle"/>
            </a:ln>
          </p:spPr>
        </p:cxnSp>
      </p:grpSp>
      <p:sp>
        <p:nvSpPr>
          <p:cNvPr id="410" name="Google Shape;410;p27"/>
          <p:cNvSpPr/>
          <p:nvPr/>
        </p:nvSpPr>
        <p:spPr>
          <a:xfrm>
            <a:off x="2149775" y="2486500"/>
            <a:ext cx="750000" cy="185700"/>
          </a:xfrm>
          <a:prstGeom prst="rightArrow">
            <a:avLst>
              <a:gd fmla="val 50000" name="adj1"/>
              <a:gd fmla="val 5000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1" name="Google Shape;411;p27"/>
          <p:cNvGrpSpPr/>
          <p:nvPr/>
        </p:nvGrpSpPr>
        <p:grpSpPr>
          <a:xfrm>
            <a:off x="7098975" y="2173200"/>
            <a:ext cx="1889775" cy="1559075"/>
            <a:chOff x="5921438" y="1825113"/>
            <a:chExt cx="1889775" cy="1559075"/>
          </a:xfrm>
        </p:grpSpPr>
        <p:sp>
          <p:nvSpPr>
            <p:cNvPr id="412" name="Google Shape;412;p27"/>
            <p:cNvSpPr/>
            <p:nvPr/>
          </p:nvSpPr>
          <p:spPr>
            <a:xfrm>
              <a:off x="6776475" y="1825113"/>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413" name="Google Shape;413;p27"/>
            <p:cNvSpPr/>
            <p:nvPr/>
          </p:nvSpPr>
          <p:spPr>
            <a:xfrm>
              <a:off x="6206463" y="2325088"/>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p:txBody>
        </p:sp>
        <p:sp>
          <p:nvSpPr>
            <p:cNvPr id="414" name="Google Shape;414;p27"/>
            <p:cNvSpPr/>
            <p:nvPr/>
          </p:nvSpPr>
          <p:spPr>
            <a:xfrm>
              <a:off x="7346513" y="2325088"/>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sp>
          <p:nvSpPr>
            <p:cNvPr id="415" name="Google Shape;415;p27"/>
            <p:cNvSpPr/>
            <p:nvPr/>
          </p:nvSpPr>
          <p:spPr>
            <a:xfrm>
              <a:off x="5921438" y="2919488"/>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416" name="Google Shape;416;p27"/>
            <p:cNvSpPr/>
            <p:nvPr/>
          </p:nvSpPr>
          <p:spPr>
            <a:xfrm>
              <a:off x="6491463" y="2919488"/>
              <a:ext cx="464700" cy="464700"/>
            </a:xfrm>
            <a:prstGeom prst="flowChart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8</a:t>
              </a:r>
              <a:endParaRPr>
                <a:latin typeface="Catamaran"/>
                <a:ea typeface="Catamaran"/>
                <a:cs typeface="Catamaran"/>
                <a:sym typeface="Catamaran"/>
              </a:endParaRPr>
            </a:p>
          </p:txBody>
        </p:sp>
        <p:sp>
          <p:nvSpPr>
            <p:cNvPr id="417" name="Google Shape;417;p27"/>
            <p:cNvSpPr/>
            <p:nvPr/>
          </p:nvSpPr>
          <p:spPr>
            <a:xfrm>
              <a:off x="7061488" y="2919488"/>
              <a:ext cx="464700" cy="464700"/>
            </a:xfrm>
            <a:prstGeom prst="flowChartConnector">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4</a:t>
              </a:r>
              <a:endParaRPr>
                <a:latin typeface="Catamaran"/>
                <a:ea typeface="Catamaran"/>
                <a:cs typeface="Catamaran"/>
                <a:sym typeface="Catamaran"/>
              </a:endParaRPr>
            </a:p>
          </p:txBody>
        </p:sp>
        <p:cxnSp>
          <p:nvCxnSpPr>
            <p:cNvPr id="418" name="Google Shape;418;p27"/>
            <p:cNvCxnSpPr>
              <a:stCxn id="412" idx="3"/>
              <a:endCxn id="413" idx="7"/>
            </p:cNvCxnSpPr>
            <p:nvPr/>
          </p:nvCxnSpPr>
          <p:spPr>
            <a:xfrm flipH="1">
              <a:off x="6603029" y="2221759"/>
              <a:ext cx="241500" cy="171300"/>
            </a:xfrm>
            <a:prstGeom prst="straightConnector1">
              <a:avLst/>
            </a:prstGeom>
            <a:noFill/>
            <a:ln cap="flat" cmpd="sng" w="9525">
              <a:solidFill>
                <a:schemeClr val="dk2"/>
              </a:solidFill>
              <a:prstDash val="solid"/>
              <a:round/>
              <a:headEnd len="med" w="med" type="none"/>
              <a:tailEnd len="med" w="med" type="triangle"/>
            </a:ln>
          </p:spPr>
        </p:cxnSp>
        <p:cxnSp>
          <p:nvCxnSpPr>
            <p:cNvPr id="419" name="Google Shape;419;p27"/>
            <p:cNvCxnSpPr>
              <a:stCxn id="412" idx="5"/>
              <a:endCxn id="414" idx="1"/>
            </p:cNvCxnSpPr>
            <p:nvPr/>
          </p:nvCxnSpPr>
          <p:spPr>
            <a:xfrm>
              <a:off x="7173121" y="2221759"/>
              <a:ext cx="241500" cy="171300"/>
            </a:xfrm>
            <a:prstGeom prst="straightConnector1">
              <a:avLst/>
            </a:prstGeom>
            <a:noFill/>
            <a:ln cap="flat" cmpd="sng" w="9525">
              <a:solidFill>
                <a:schemeClr val="dk2"/>
              </a:solidFill>
              <a:prstDash val="solid"/>
              <a:round/>
              <a:headEnd len="med" w="med" type="none"/>
              <a:tailEnd len="med" w="med" type="triangle"/>
            </a:ln>
          </p:spPr>
        </p:cxnSp>
        <p:cxnSp>
          <p:nvCxnSpPr>
            <p:cNvPr id="420" name="Google Shape;420;p27"/>
            <p:cNvCxnSpPr>
              <a:stCxn id="413" idx="3"/>
              <a:endCxn id="415" idx="0"/>
            </p:cNvCxnSpPr>
            <p:nvPr/>
          </p:nvCxnSpPr>
          <p:spPr>
            <a:xfrm flipH="1">
              <a:off x="6153916" y="2721734"/>
              <a:ext cx="120600" cy="197700"/>
            </a:xfrm>
            <a:prstGeom prst="straightConnector1">
              <a:avLst/>
            </a:prstGeom>
            <a:noFill/>
            <a:ln cap="flat" cmpd="sng" w="9525">
              <a:solidFill>
                <a:schemeClr val="dk2"/>
              </a:solidFill>
              <a:prstDash val="solid"/>
              <a:round/>
              <a:headEnd len="med" w="med" type="none"/>
              <a:tailEnd len="med" w="med" type="triangle"/>
            </a:ln>
          </p:spPr>
        </p:cxnSp>
        <p:cxnSp>
          <p:nvCxnSpPr>
            <p:cNvPr id="421" name="Google Shape;421;p27"/>
            <p:cNvCxnSpPr>
              <a:stCxn id="413" idx="5"/>
              <a:endCxn id="416" idx="0"/>
            </p:cNvCxnSpPr>
            <p:nvPr/>
          </p:nvCxnSpPr>
          <p:spPr>
            <a:xfrm>
              <a:off x="6603109" y="2721734"/>
              <a:ext cx="120600" cy="197700"/>
            </a:xfrm>
            <a:prstGeom prst="straightConnector1">
              <a:avLst/>
            </a:prstGeom>
            <a:noFill/>
            <a:ln cap="flat" cmpd="sng" w="9525">
              <a:solidFill>
                <a:schemeClr val="dk2"/>
              </a:solidFill>
              <a:prstDash val="solid"/>
              <a:round/>
              <a:headEnd len="med" w="med" type="none"/>
              <a:tailEnd len="med" w="med" type="triangle"/>
            </a:ln>
          </p:spPr>
        </p:cxnSp>
        <p:cxnSp>
          <p:nvCxnSpPr>
            <p:cNvPr id="422" name="Google Shape;422;p27"/>
            <p:cNvCxnSpPr>
              <a:stCxn id="414" idx="3"/>
              <a:endCxn id="417" idx="0"/>
            </p:cNvCxnSpPr>
            <p:nvPr/>
          </p:nvCxnSpPr>
          <p:spPr>
            <a:xfrm flipH="1">
              <a:off x="7293966" y="2721734"/>
              <a:ext cx="120600" cy="197700"/>
            </a:xfrm>
            <a:prstGeom prst="straightConnector1">
              <a:avLst/>
            </a:prstGeom>
            <a:noFill/>
            <a:ln cap="flat" cmpd="sng" w="9525">
              <a:solidFill>
                <a:schemeClr val="dk2"/>
              </a:solidFill>
              <a:prstDash val="solid"/>
              <a:round/>
              <a:headEnd len="med" w="med" type="none"/>
              <a:tailEnd len="med" w="med" type="triangle"/>
            </a:ln>
          </p:spPr>
        </p:cxnSp>
      </p:grpSp>
      <p:sp>
        <p:nvSpPr>
          <p:cNvPr id="423" name="Google Shape;423;p27"/>
          <p:cNvSpPr/>
          <p:nvPr/>
        </p:nvSpPr>
        <p:spPr>
          <a:xfrm>
            <a:off x="4505600" y="2486500"/>
            <a:ext cx="750000" cy="185700"/>
          </a:xfrm>
          <a:prstGeom prst="rightArrow">
            <a:avLst>
              <a:gd fmla="val 50000" name="adj1"/>
              <a:gd fmla="val 5000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7"/>
          <p:cNvSpPr/>
          <p:nvPr/>
        </p:nvSpPr>
        <p:spPr>
          <a:xfrm>
            <a:off x="6708750" y="2486500"/>
            <a:ext cx="750000" cy="185700"/>
          </a:xfrm>
          <a:prstGeom prst="rightArrow">
            <a:avLst>
              <a:gd fmla="val 50000" name="adj1"/>
              <a:gd fmla="val 5000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7"/>
          <p:cNvSpPr txBox="1"/>
          <p:nvPr/>
        </p:nvSpPr>
        <p:spPr>
          <a:xfrm>
            <a:off x="341000" y="1177575"/>
            <a:ext cx="8415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We swap the last element with the root and </a:t>
            </a:r>
            <a:r>
              <a:rPr b="1" lang="en">
                <a:solidFill>
                  <a:schemeClr val="accent2"/>
                </a:solidFill>
                <a:latin typeface="Avenir"/>
                <a:ea typeface="Avenir"/>
                <a:cs typeface="Avenir"/>
                <a:sym typeface="Avenir"/>
              </a:rPr>
              <a:t>bubble down</a:t>
            </a:r>
            <a:r>
              <a:rPr lang="en">
                <a:latin typeface="Avenir"/>
                <a:ea typeface="Avenir"/>
                <a:cs typeface="Avenir"/>
                <a:sym typeface="Avenir"/>
              </a:rPr>
              <a:t> as necessary: if a node is greater than its children, it will swap with the lesser of its children. (Check: what changes if this is a max heap?)</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Heap Asymptotics (Worst case)</a:t>
            </a:r>
            <a:endParaRPr/>
          </a:p>
        </p:txBody>
      </p:sp>
      <p:graphicFrame>
        <p:nvGraphicFramePr>
          <p:cNvPr id="431" name="Google Shape;431;p28"/>
          <p:cNvGraphicFramePr/>
          <p:nvPr/>
        </p:nvGraphicFramePr>
        <p:xfrm>
          <a:off x="1727488" y="1862800"/>
          <a:ext cx="3000000" cy="3000000"/>
        </p:xfrm>
        <a:graphic>
          <a:graphicData uri="http://schemas.openxmlformats.org/drawingml/2006/table">
            <a:tbl>
              <a:tblPr>
                <a:noFill/>
                <a:tableStyleId>{4204A585-C3A8-445C-8CD4-84CBD7892CE4}</a:tableStyleId>
              </a:tblPr>
              <a:tblGrid>
                <a:gridCol w="2869975"/>
                <a:gridCol w="2819050"/>
              </a:tblGrid>
              <a:tr h="450550">
                <a:tc>
                  <a:txBody>
                    <a:bodyPr/>
                    <a:lstStyle/>
                    <a:p>
                      <a:pPr indent="0" lvl="0" marL="0" rtl="0" algn="ctr">
                        <a:spcBef>
                          <a:spcPts val="0"/>
                        </a:spcBef>
                        <a:spcAft>
                          <a:spcPts val="0"/>
                        </a:spcAft>
                        <a:buNone/>
                      </a:pPr>
                      <a:r>
                        <a:rPr lang="en" sz="1600" u="sng">
                          <a:latin typeface="Avenir"/>
                          <a:ea typeface="Avenir"/>
                          <a:cs typeface="Avenir"/>
                          <a:sym typeface="Avenir"/>
                        </a:rPr>
                        <a:t>Operation</a:t>
                      </a:r>
                      <a:endParaRPr sz="1600" u="sng">
                        <a:latin typeface="Avenir"/>
                        <a:ea typeface="Avenir"/>
                        <a:cs typeface="Avenir"/>
                        <a:sym typeface="Avenir"/>
                      </a:endParaRPr>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600" u="sng">
                          <a:latin typeface="Avenir"/>
                          <a:ea typeface="Avenir"/>
                          <a:cs typeface="Avenir"/>
                          <a:sym typeface="Avenir"/>
                        </a:rPr>
                        <a:t>Runtime</a:t>
                      </a:r>
                      <a:endParaRPr sz="1600" u="sng">
                        <a:latin typeface="Avenir"/>
                        <a:ea typeface="Avenir"/>
                        <a:cs typeface="Avenir"/>
                        <a:sym typeface="Avenir"/>
                      </a:endParaRPr>
                    </a:p>
                  </a:txBody>
                  <a:tcPr marT="88900" marB="88900" marR="88900" marL="88900">
                    <a:lnL cap="flat" cmpd="sng" w="12700">
                      <a:solidFill>
                        <a:srgbClr val="000000"/>
                      </a:solidFill>
                      <a:prstDash val="solid"/>
                      <a:round/>
                      <a:headEnd len="sm" w="sm" type="none"/>
                      <a:tailEnd len="sm" w="sm" type="none"/>
                    </a:lnL>
                  </a:tcPr>
                </a:tc>
              </a:tr>
              <a:tr h="450550">
                <a:tc>
                  <a:txBody>
                    <a:bodyPr/>
                    <a:lstStyle/>
                    <a:p>
                      <a:pPr indent="0" lvl="0" marL="0" rtl="0" algn="ctr">
                        <a:spcBef>
                          <a:spcPts val="0"/>
                        </a:spcBef>
                        <a:spcAft>
                          <a:spcPts val="0"/>
                        </a:spcAft>
                        <a:buNone/>
                      </a:pPr>
                      <a:r>
                        <a:rPr lang="en" sz="1600">
                          <a:latin typeface="Avenir"/>
                          <a:ea typeface="Avenir"/>
                          <a:cs typeface="Avenir"/>
                          <a:sym typeface="Avenir"/>
                        </a:rPr>
                        <a:t>insert</a:t>
                      </a:r>
                      <a:endParaRPr sz="1600">
                        <a:latin typeface="Avenir"/>
                        <a:ea typeface="Avenir"/>
                        <a:cs typeface="Avenir"/>
                        <a:sym typeface="Avenir"/>
                      </a:endParaRPr>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600">
                          <a:latin typeface="Avenir"/>
                          <a:ea typeface="Avenir"/>
                          <a:cs typeface="Avenir"/>
                          <a:sym typeface="Avenir"/>
                        </a:rPr>
                        <a:t>Θ(logN)</a:t>
                      </a:r>
                      <a:endParaRPr sz="1600">
                        <a:latin typeface="Avenir"/>
                        <a:ea typeface="Avenir"/>
                        <a:cs typeface="Avenir"/>
                        <a:sym typeface="Avenir"/>
                      </a:endParaRPr>
                    </a:p>
                  </a:txBody>
                  <a:tcPr marT="88900" marB="88900" marR="88900" marL="88900">
                    <a:lnL cap="flat" cmpd="sng" w="12700">
                      <a:solidFill>
                        <a:srgbClr val="000000"/>
                      </a:solidFill>
                      <a:prstDash val="solid"/>
                      <a:round/>
                      <a:headEnd len="sm" w="sm" type="none"/>
                      <a:tailEnd len="sm" w="sm" type="none"/>
                    </a:lnL>
                  </a:tcPr>
                </a:tc>
              </a:tr>
              <a:tr h="485425">
                <a:tc>
                  <a:txBody>
                    <a:bodyPr/>
                    <a:lstStyle/>
                    <a:p>
                      <a:pPr indent="0" lvl="0" marL="0" rtl="0" algn="ctr">
                        <a:spcBef>
                          <a:spcPts val="0"/>
                        </a:spcBef>
                        <a:spcAft>
                          <a:spcPts val="0"/>
                        </a:spcAft>
                        <a:buNone/>
                      </a:pPr>
                      <a:r>
                        <a:rPr lang="en" sz="1600">
                          <a:latin typeface="Avenir"/>
                          <a:ea typeface="Avenir"/>
                          <a:cs typeface="Avenir"/>
                          <a:sym typeface="Avenir"/>
                        </a:rPr>
                        <a:t>findMin</a:t>
                      </a:r>
                      <a:endParaRPr sz="1600">
                        <a:latin typeface="Avenir"/>
                        <a:ea typeface="Avenir"/>
                        <a:cs typeface="Avenir"/>
                        <a:sym typeface="Avenir"/>
                      </a:endParaRPr>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600">
                          <a:latin typeface="Avenir"/>
                          <a:ea typeface="Avenir"/>
                          <a:cs typeface="Avenir"/>
                          <a:sym typeface="Avenir"/>
                        </a:rPr>
                        <a:t>Θ(1)</a:t>
                      </a:r>
                      <a:endParaRPr sz="1600">
                        <a:latin typeface="Avenir"/>
                        <a:ea typeface="Avenir"/>
                        <a:cs typeface="Avenir"/>
                        <a:sym typeface="Avenir"/>
                      </a:endParaRPr>
                    </a:p>
                  </a:txBody>
                  <a:tcPr marT="88900" marB="88900" marR="88900" marL="88900">
                    <a:lnL cap="flat" cmpd="sng" w="12700">
                      <a:solidFill>
                        <a:srgbClr val="000000"/>
                      </a:solidFill>
                      <a:prstDash val="solid"/>
                      <a:round/>
                      <a:headEnd len="sm" w="sm" type="none"/>
                      <a:tailEnd len="sm" w="sm" type="none"/>
                    </a:lnL>
                  </a:tcPr>
                </a:tc>
              </a:tr>
              <a:tr h="546950">
                <a:tc>
                  <a:txBody>
                    <a:bodyPr/>
                    <a:lstStyle/>
                    <a:p>
                      <a:pPr indent="0" lvl="0" marL="0" rtl="0" algn="ctr">
                        <a:spcBef>
                          <a:spcPts val="0"/>
                        </a:spcBef>
                        <a:spcAft>
                          <a:spcPts val="0"/>
                        </a:spcAft>
                        <a:buNone/>
                      </a:pPr>
                      <a:r>
                        <a:rPr lang="en" sz="1600">
                          <a:latin typeface="Avenir"/>
                          <a:ea typeface="Avenir"/>
                          <a:cs typeface="Avenir"/>
                          <a:sym typeface="Avenir"/>
                        </a:rPr>
                        <a:t>removeMin</a:t>
                      </a:r>
                      <a:endParaRPr sz="1600">
                        <a:latin typeface="Avenir"/>
                        <a:ea typeface="Avenir"/>
                        <a:cs typeface="Avenir"/>
                        <a:sym typeface="Avenir"/>
                      </a:endParaRPr>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600">
                          <a:latin typeface="Avenir"/>
                          <a:ea typeface="Avenir"/>
                          <a:cs typeface="Avenir"/>
                          <a:sym typeface="Avenir"/>
                        </a:rPr>
                        <a:t>Θ(logN)</a:t>
                      </a:r>
                      <a:endParaRPr sz="1600">
                        <a:latin typeface="Avenir"/>
                        <a:ea typeface="Avenir"/>
                        <a:cs typeface="Avenir"/>
                        <a:sym typeface="Avenir"/>
                      </a:endParaRPr>
                    </a:p>
                  </a:txBody>
                  <a:tcPr marT="88900" marB="88900" marR="88900" marL="88900">
                    <a:lnL cap="flat" cmpd="sng" w="12700">
                      <a:solidFill>
                        <a:srgbClr val="000000"/>
                      </a:solidFill>
                      <a:prstDash val="solid"/>
                      <a:round/>
                      <a:headEnd len="sm" w="sm" type="none"/>
                      <a:tailEnd len="sm" w="sm" type="none"/>
                    </a:ln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2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Worksheet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Graph Conceptuals (T/F)</a:t>
            </a:r>
            <a:endParaRPr sz="1400">
              <a:solidFill>
                <a:schemeClr val="dk2"/>
              </a:solidFill>
              <a:latin typeface="Catamaran"/>
              <a:ea typeface="Catamaran"/>
              <a:cs typeface="Catamaran"/>
              <a:sym typeface="Catamaran"/>
            </a:endParaRPr>
          </a:p>
          <a:p>
            <a:pPr indent="0" lvl="0" marL="0" rtl="0" algn="l">
              <a:spcBef>
                <a:spcPts val="0"/>
              </a:spcBef>
              <a:spcAft>
                <a:spcPts val="0"/>
              </a:spcAft>
              <a:buNone/>
            </a:pPr>
            <a:r>
              <a:t/>
            </a:r>
            <a:endParaRPr/>
          </a:p>
        </p:txBody>
      </p:sp>
      <p:sp>
        <p:nvSpPr>
          <p:cNvPr id="442" name="Google Shape;442;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If a graph with n vertices has n − 1 edges, it must be a tree.</a:t>
            </a:r>
            <a:endParaRPr/>
          </a:p>
          <a:p>
            <a:pPr indent="-317500" lvl="0" marL="457200" rtl="0" algn="l">
              <a:spcBef>
                <a:spcPts val="0"/>
              </a:spcBef>
              <a:spcAft>
                <a:spcPts val="0"/>
              </a:spcAft>
              <a:buSzPts val="1400"/>
              <a:buAutoNum type="arabicPeriod"/>
            </a:pPr>
            <a:r>
              <a:rPr lang="en"/>
              <a:t>Every edge is looked at exactly twice in every iteration of DFS on a connected, undirected graph.</a:t>
            </a:r>
            <a:endParaRPr/>
          </a:p>
          <a:p>
            <a:pPr indent="-317500" lvl="0" marL="457200" rtl="0" algn="l">
              <a:spcBef>
                <a:spcPts val="0"/>
              </a:spcBef>
              <a:spcAft>
                <a:spcPts val="0"/>
              </a:spcAft>
              <a:buSzPts val="1400"/>
              <a:buAutoNum type="arabicPeriod"/>
            </a:pPr>
            <a:r>
              <a:rPr lang="en"/>
              <a:t>In BFS, let d(v) be the minimum number of edges between a vertex v and the start vertex. For any two vertices u, v in the fringe, |d(u) − d(v)| is always less than 2.</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Graph Conceptuals (T/F)</a:t>
            </a:r>
            <a:endParaRPr sz="1400">
              <a:solidFill>
                <a:schemeClr val="dk2"/>
              </a:solidFill>
              <a:latin typeface="Catamaran"/>
              <a:ea typeface="Catamaran"/>
              <a:cs typeface="Catamaran"/>
              <a:sym typeface="Catamaran"/>
            </a:endParaRPr>
          </a:p>
          <a:p>
            <a:pPr indent="0" lvl="0" marL="0" rtl="0" algn="l">
              <a:spcBef>
                <a:spcPts val="0"/>
              </a:spcBef>
              <a:spcAft>
                <a:spcPts val="0"/>
              </a:spcAft>
              <a:buNone/>
            </a:pPr>
            <a:r>
              <a:t/>
            </a:r>
            <a:endParaRPr/>
          </a:p>
        </p:txBody>
      </p:sp>
      <p:sp>
        <p:nvSpPr>
          <p:cNvPr id="448" name="Google Shape;448;p31"/>
          <p:cNvSpPr txBox="1"/>
          <p:nvPr>
            <p:ph idx="1" type="body"/>
          </p:nvPr>
        </p:nvSpPr>
        <p:spPr>
          <a:xfrm>
            <a:off x="693875" y="1152475"/>
            <a:ext cx="7522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1. </a:t>
            </a:r>
            <a:r>
              <a:rPr lang="en" sz="1600"/>
              <a:t>If a graph with n vertices has n − 1 edges, it must be a tree.</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Announcements</a:t>
            </a:r>
            <a:endParaRPr/>
          </a:p>
        </p:txBody>
      </p:sp>
      <p:graphicFrame>
        <p:nvGraphicFramePr>
          <p:cNvPr id="63" name="Google Shape;63;p14"/>
          <p:cNvGraphicFramePr/>
          <p:nvPr/>
        </p:nvGraphicFramePr>
        <p:xfrm>
          <a:off x="243188" y="1543238"/>
          <a:ext cx="3000000" cy="3000000"/>
        </p:xfrm>
        <a:graphic>
          <a:graphicData uri="http://schemas.openxmlformats.org/drawingml/2006/table">
            <a:tbl>
              <a:tblPr>
                <a:noFill/>
                <a:tableStyleId>{03A5C207-4B22-4014-B1FC-4AE4D504DE9D}</a:tableStyleId>
              </a:tblPr>
              <a:tblGrid>
                <a:gridCol w="1236800"/>
                <a:gridCol w="1236800"/>
                <a:gridCol w="1236800"/>
                <a:gridCol w="1236800"/>
                <a:gridCol w="1236800"/>
                <a:gridCol w="1236800"/>
                <a:gridCol w="1236800"/>
              </a:tblGrid>
              <a:tr h="348775">
                <a:tc>
                  <a:txBody>
                    <a:bodyPr/>
                    <a:lstStyle/>
                    <a:p>
                      <a:pPr indent="0" lvl="0" marL="0" rtl="0" algn="ctr">
                        <a:spcBef>
                          <a:spcPts val="0"/>
                        </a:spcBef>
                        <a:spcAft>
                          <a:spcPts val="0"/>
                        </a:spcAft>
                        <a:buNone/>
                      </a:pPr>
                      <a:r>
                        <a:rPr lang="en" sz="1000">
                          <a:latin typeface="Lato"/>
                          <a:ea typeface="Lato"/>
                          <a:cs typeface="Lato"/>
                          <a:sym typeface="Lato"/>
                        </a:rPr>
                        <a:t>Sunday</a:t>
                      </a:r>
                      <a:endParaRPr sz="1000">
                        <a:latin typeface="Lato"/>
                        <a:ea typeface="Lato"/>
                        <a:cs typeface="Lato"/>
                        <a:sym typeface="Lato"/>
                      </a:endParaRPr>
                    </a:p>
                  </a:txBody>
                  <a:tcPr marT="45700" marB="45700" marR="45700" marL="45700" anchor="ctr"/>
                </a:tc>
                <a:tc>
                  <a:txBody>
                    <a:bodyPr/>
                    <a:lstStyle/>
                    <a:p>
                      <a:pPr indent="0" lvl="0" marL="0" rtl="0" algn="ctr">
                        <a:spcBef>
                          <a:spcPts val="0"/>
                        </a:spcBef>
                        <a:spcAft>
                          <a:spcPts val="0"/>
                        </a:spcAft>
                        <a:buNone/>
                      </a:pPr>
                      <a:r>
                        <a:rPr lang="en" sz="1000">
                          <a:latin typeface="Lato"/>
                          <a:ea typeface="Lato"/>
                          <a:cs typeface="Lato"/>
                          <a:sym typeface="Lato"/>
                        </a:rPr>
                        <a:t>Monday</a:t>
                      </a:r>
                      <a:endParaRPr sz="1000">
                        <a:latin typeface="Lato"/>
                        <a:ea typeface="Lato"/>
                        <a:cs typeface="Lato"/>
                        <a:sym typeface="Lato"/>
                      </a:endParaRPr>
                    </a:p>
                  </a:txBody>
                  <a:tcPr marT="45700" marB="45700" marR="45700" marL="45700" anchor="ctr"/>
                </a:tc>
                <a:tc>
                  <a:txBody>
                    <a:bodyPr/>
                    <a:lstStyle/>
                    <a:p>
                      <a:pPr indent="0" lvl="0" marL="0" rtl="0" algn="ctr">
                        <a:spcBef>
                          <a:spcPts val="0"/>
                        </a:spcBef>
                        <a:spcAft>
                          <a:spcPts val="0"/>
                        </a:spcAft>
                        <a:buNone/>
                      </a:pPr>
                      <a:r>
                        <a:rPr lang="en" sz="1000">
                          <a:latin typeface="Lato"/>
                          <a:ea typeface="Lato"/>
                          <a:cs typeface="Lato"/>
                          <a:sym typeface="Lato"/>
                        </a:rPr>
                        <a:t>Tuesday</a:t>
                      </a:r>
                      <a:endParaRPr sz="1000">
                        <a:latin typeface="Lato"/>
                        <a:ea typeface="Lato"/>
                        <a:cs typeface="Lato"/>
                        <a:sym typeface="Lato"/>
                      </a:endParaRPr>
                    </a:p>
                  </a:txBody>
                  <a:tcPr marT="45700" marB="45700" marR="45700" marL="45700" anchor="ctr"/>
                </a:tc>
                <a:tc>
                  <a:txBody>
                    <a:bodyPr/>
                    <a:lstStyle/>
                    <a:p>
                      <a:pPr indent="0" lvl="0" marL="0" rtl="0" algn="ctr">
                        <a:spcBef>
                          <a:spcPts val="0"/>
                        </a:spcBef>
                        <a:spcAft>
                          <a:spcPts val="0"/>
                        </a:spcAft>
                        <a:buNone/>
                      </a:pPr>
                      <a:r>
                        <a:rPr lang="en" sz="1000">
                          <a:latin typeface="Lato"/>
                          <a:ea typeface="Lato"/>
                          <a:cs typeface="Lato"/>
                          <a:sym typeface="Lato"/>
                        </a:rPr>
                        <a:t>Wednesday</a:t>
                      </a:r>
                      <a:endParaRPr sz="1000">
                        <a:latin typeface="Lato"/>
                        <a:ea typeface="Lato"/>
                        <a:cs typeface="Lato"/>
                        <a:sym typeface="Lato"/>
                      </a:endParaRPr>
                    </a:p>
                  </a:txBody>
                  <a:tcPr marT="45700" marB="45700" marR="45700" marL="45700" anchor="ctr"/>
                </a:tc>
                <a:tc>
                  <a:txBody>
                    <a:bodyPr/>
                    <a:lstStyle/>
                    <a:p>
                      <a:pPr indent="0" lvl="0" marL="0" rtl="0" algn="ctr">
                        <a:spcBef>
                          <a:spcPts val="0"/>
                        </a:spcBef>
                        <a:spcAft>
                          <a:spcPts val="0"/>
                        </a:spcAft>
                        <a:buNone/>
                      </a:pPr>
                      <a:r>
                        <a:rPr lang="en" sz="1000">
                          <a:latin typeface="Lato"/>
                          <a:ea typeface="Lato"/>
                          <a:cs typeface="Lato"/>
                          <a:sym typeface="Lato"/>
                        </a:rPr>
                        <a:t>Thursday</a:t>
                      </a:r>
                      <a:endParaRPr sz="1000">
                        <a:latin typeface="Lato"/>
                        <a:ea typeface="Lato"/>
                        <a:cs typeface="Lato"/>
                        <a:sym typeface="Lato"/>
                      </a:endParaRPr>
                    </a:p>
                  </a:txBody>
                  <a:tcPr marT="45700" marB="45700" marR="45700" marL="45700" anchor="ctr"/>
                </a:tc>
                <a:tc>
                  <a:txBody>
                    <a:bodyPr/>
                    <a:lstStyle/>
                    <a:p>
                      <a:pPr indent="0" lvl="0" marL="0" rtl="0" algn="ctr">
                        <a:spcBef>
                          <a:spcPts val="0"/>
                        </a:spcBef>
                        <a:spcAft>
                          <a:spcPts val="0"/>
                        </a:spcAft>
                        <a:buNone/>
                      </a:pPr>
                      <a:r>
                        <a:rPr lang="en" sz="1000">
                          <a:latin typeface="Lato"/>
                          <a:ea typeface="Lato"/>
                          <a:cs typeface="Lato"/>
                          <a:sym typeface="Lato"/>
                        </a:rPr>
                        <a:t>Friday</a:t>
                      </a:r>
                      <a:endParaRPr sz="1000">
                        <a:latin typeface="Lato"/>
                        <a:ea typeface="Lato"/>
                        <a:cs typeface="Lato"/>
                        <a:sym typeface="Lato"/>
                      </a:endParaRPr>
                    </a:p>
                  </a:txBody>
                  <a:tcPr marT="45700" marB="45700" marR="45700" marL="45700" anchor="ctr"/>
                </a:tc>
                <a:tc>
                  <a:txBody>
                    <a:bodyPr/>
                    <a:lstStyle/>
                    <a:p>
                      <a:pPr indent="0" lvl="0" marL="0" rtl="0" algn="ctr">
                        <a:spcBef>
                          <a:spcPts val="0"/>
                        </a:spcBef>
                        <a:spcAft>
                          <a:spcPts val="0"/>
                        </a:spcAft>
                        <a:buNone/>
                      </a:pPr>
                      <a:r>
                        <a:rPr lang="en" sz="1000">
                          <a:latin typeface="Lato"/>
                          <a:ea typeface="Lato"/>
                          <a:cs typeface="Lato"/>
                          <a:sym typeface="Lato"/>
                        </a:rPr>
                        <a:t>Saturday</a:t>
                      </a:r>
                      <a:endParaRPr sz="1000">
                        <a:latin typeface="Lato"/>
                        <a:ea typeface="Lato"/>
                        <a:cs typeface="Lato"/>
                        <a:sym typeface="Lato"/>
                      </a:endParaRPr>
                    </a:p>
                  </a:txBody>
                  <a:tcPr marT="45700" marB="45700" marR="45700" marL="45700" anchor="ctr"/>
                </a:tc>
              </a:tr>
              <a:tr h="854125">
                <a:tc>
                  <a:txBody>
                    <a:bodyPr/>
                    <a:lstStyle/>
                    <a:p>
                      <a:pPr indent="0" lvl="0" marL="0" rtl="0" algn="ctr">
                        <a:spcBef>
                          <a:spcPts val="0"/>
                        </a:spcBef>
                        <a:spcAft>
                          <a:spcPts val="0"/>
                        </a:spcAft>
                        <a:buNone/>
                      </a:pPr>
                      <a:r>
                        <a:t/>
                      </a:r>
                      <a:endParaRPr sz="1000">
                        <a:latin typeface="Lato"/>
                        <a:ea typeface="Lato"/>
                        <a:cs typeface="Lato"/>
                        <a:sym typeface="Lato"/>
                      </a:endParaRPr>
                    </a:p>
                  </a:txBody>
                  <a:tcPr marT="45700" marB="45700" marR="45700" marL="45700" anchor="ctr">
                    <a:solidFill>
                      <a:srgbClr val="FCE5CD"/>
                    </a:solidFill>
                  </a:tcPr>
                </a:tc>
                <a:tc>
                  <a:txBody>
                    <a:bodyPr/>
                    <a:lstStyle/>
                    <a:p>
                      <a:pPr indent="0" lvl="0" marL="0" rtl="0" algn="ctr">
                        <a:spcBef>
                          <a:spcPts val="0"/>
                        </a:spcBef>
                        <a:spcAft>
                          <a:spcPts val="0"/>
                        </a:spcAft>
                        <a:buClr>
                          <a:srgbClr val="000000"/>
                        </a:buClr>
                        <a:buSzPts val="1100"/>
                        <a:buFont typeface="Arial"/>
                        <a:buNone/>
                      </a:pPr>
                      <a:r>
                        <a:rPr lang="en" sz="1000">
                          <a:latin typeface="Lato"/>
                          <a:ea typeface="Lato"/>
                          <a:cs typeface="Lato"/>
                          <a:sym typeface="Lato"/>
                        </a:rPr>
                        <a:t>10/21</a:t>
                      </a:r>
                      <a:endParaRPr sz="1000">
                        <a:latin typeface="Lato"/>
                        <a:ea typeface="Lato"/>
                        <a:cs typeface="Lato"/>
                        <a:sym typeface="Lato"/>
                      </a:endParaRPr>
                    </a:p>
                    <a:p>
                      <a:pPr indent="0" lvl="0" marL="0" rtl="0" algn="ctr">
                        <a:spcBef>
                          <a:spcPts val="0"/>
                        </a:spcBef>
                        <a:spcAft>
                          <a:spcPts val="0"/>
                        </a:spcAft>
                        <a:buClr>
                          <a:srgbClr val="000000"/>
                        </a:buClr>
                        <a:buSzPts val="1100"/>
                        <a:buFont typeface="Arial"/>
                        <a:buNone/>
                      </a:pPr>
                      <a:r>
                        <a:rPr lang="en" sz="1000">
                          <a:latin typeface="Lato"/>
                          <a:ea typeface="Lato"/>
                          <a:cs typeface="Lato"/>
                          <a:sym typeface="Lato"/>
                        </a:rPr>
                        <a:t>Weekly Survey 9 Due</a:t>
                      </a:r>
                      <a:endParaRPr sz="1000">
                        <a:latin typeface="Lato"/>
                        <a:ea typeface="Lato"/>
                        <a:cs typeface="Lato"/>
                        <a:sym typeface="Lato"/>
                      </a:endParaRPr>
                    </a:p>
                    <a:p>
                      <a:pPr indent="0" lvl="0" marL="0" rtl="0" algn="ctr">
                        <a:spcBef>
                          <a:spcPts val="0"/>
                        </a:spcBef>
                        <a:spcAft>
                          <a:spcPts val="0"/>
                        </a:spcAft>
                        <a:buClr>
                          <a:srgbClr val="000000"/>
                        </a:buClr>
                        <a:buSzPts val="1100"/>
                        <a:buFont typeface="Arial"/>
                        <a:buNone/>
                      </a:pPr>
                      <a:r>
                        <a:rPr lang="en" sz="1000">
                          <a:latin typeface="Lato"/>
                          <a:ea typeface="Lato"/>
                          <a:cs typeface="Lato"/>
                          <a:sym typeface="Lato"/>
                        </a:rPr>
                        <a:t>Homework 3 Due</a:t>
                      </a:r>
                      <a:endParaRPr sz="1000">
                        <a:latin typeface="Lato"/>
                        <a:ea typeface="Lato"/>
                        <a:cs typeface="Lato"/>
                        <a:sym typeface="Lato"/>
                      </a:endParaRPr>
                    </a:p>
                  </a:txBody>
                  <a:tcPr marT="45700" marB="45700" marR="45700" marL="45700" anchor="ctr">
                    <a:solidFill>
                      <a:srgbClr val="FCE5CD"/>
                    </a:solidFill>
                  </a:tcPr>
                </a:tc>
                <a:tc>
                  <a:txBody>
                    <a:bodyPr/>
                    <a:lstStyle/>
                    <a:p>
                      <a:pPr indent="0" lvl="0" marL="0" rtl="0" algn="ctr">
                        <a:spcBef>
                          <a:spcPts val="0"/>
                        </a:spcBef>
                        <a:spcAft>
                          <a:spcPts val="0"/>
                        </a:spcAft>
                        <a:buClr>
                          <a:srgbClr val="000000"/>
                        </a:buClr>
                        <a:buSzPts val="1100"/>
                        <a:buFont typeface="Arial"/>
                        <a:buNone/>
                      </a:pPr>
                      <a:r>
                        <a:t/>
                      </a:r>
                      <a:endParaRPr sz="1000">
                        <a:latin typeface="Lato"/>
                        <a:ea typeface="Lato"/>
                        <a:cs typeface="Lato"/>
                        <a:sym typeface="Lato"/>
                      </a:endParaRPr>
                    </a:p>
                  </a:txBody>
                  <a:tcPr marT="45700" marB="45700" marR="45700" marL="45700" anchor="ctr">
                    <a:solidFill>
                      <a:srgbClr val="FCE5CD"/>
                    </a:solidFill>
                  </a:tcPr>
                </a:tc>
                <a:tc>
                  <a:txBody>
                    <a:bodyPr/>
                    <a:lstStyle/>
                    <a:p>
                      <a:pPr indent="0" lvl="0" marL="0" rtl="0" algn="ctr">
                        <a:spcBef>
                          <a:spcPts val="0"/>
                        </a:spcBef>
                        <a:spcAft>
                          <a:spcPts val="0"/>
                        </a:spcAft>
                        <a:buNone/>
                      </a:pPr>
                      <a:r>
                        <a:t/>
                      </a:r>
                      <a:endParaRPr sz="1000">
                        <a:latin typeface="Lato"/>
                        <a:ea typeface="Lato"/>
                        <a:cs typeface="Lato"/>
                        <a:sym typeface="Lato"/>
                      </a:endParaRPr>
                    </a:p>
                  </a:txBody>
                  <a:tcPr marT="45700" marB="45700" marR="45700" marL="45700" anchor="ctr">
                    <a:solidFill>
                      <a:srgbClr val="FCE5CD"/>
                    </a:solidFill>
                  </a:tcPr>
                </a:tc>
                <a:tc>
                  <a:txBody>
                    <a:bodyPr/>
                    <a:lstStyle/>
                    <a:p>
                      <a:pPr indent="0" lvl="0" marL="0" rtl="0" algn="ctr">
                        <a:spcBef>
                          <a:spcPts val="0"/>
                        </a:spcBef>
                        <a:spcAft>
                          <a:spcPts val="0"/>
                        </a:spcAft>
                        <a:buNone/>
                      </a:pPr>
                      <a:r>
                        <a:rPr lang="en" sz="1000">
                          <a:latin typeface="Lato"/>
                          <a:ea typeface="Lato"/>
                          <a:cs typeface="Lato"/>
                          <a:sym typeface="Lato"/>
                        </a:rPr>
                        <a:t>10/24</a:t>
                      </a:r>
                      <a:endParaRPr sz="1000">
                        <a:latin typeface="Lato"/>
                        <a:ea typeface="Lato"/>
                        <a:cs typeface="Lato"/>
                        <a:sym typeface="Lato"/>
                      </a:endParaRPr>
                    </a:p>
                    <a:p>
                      <a:pPr indent="0" lvl="0" marL="0" rtl="0" algn="ctr">
                        <a:spcBef>
                          <a:spcPts val="0"/>
                        </a:spcBef>
                        <a:spcAft>
                          <a:spcPts val="0"/>
                        </a:spcAft>
                        <a:buNone/>
                      </a:pPr>
                      <a:r>
                        <a:rPr b="1" lang="en" sz="1000">
                          <a:latin typeface="Lato"/>
                          <a:ea typeface="Lato"/>
                          <a:cs typeface="Lato"/>
                          <a:sym typeface="Lato"/>
                        </a:rPr>
                        <a:t>Midterm 2 (7-9 PM)</a:t>
                      </a:r>
                      <a:endParaRPr b="1" sz="1000">
                        <a:latin typeface="Lato"/>
                        <a:ea typeface="Lato"/>
                        <a:cs typeface="Lato"/>
                        <a:sym typeface="Lato"/>
                      </a:endParaRPr>
                    </a:p>
                  </a:txBody>
                  <a:tcPr marT="45700" marB="45700" marR="45700" marL="45700" anchor="ctr">
                    <a:solidFill>
                      <a:srgbClr val="FCE5CD"/>
                    </a:solidFill>
                  </a:tcPr>
                </a:tc>
                <a:tc>
                  <a:txBody>
                    <a:bodyPr/>
                    <a:lstStyle/>
                    <a:p>
                      <a:pPr indent="0" lvl="0" marL="0" rtl="0" algn="ctr">
                        <a:spcBef>
                          <a:spcPts val="0"/>
                        </a:spcBef>
                        <a:spcAft>
                          <a:spcPts val="0"/>
                        </a:spcAft>
                        <a:buClr>
                          <a:srgbClr val="000000"/>
                        </a:buClr>
                        <a:buSzPts val="1100"/>
                        <a:buFont typeface="Arial"/>
                        <a:buNone/>
                      </a:pPr>
                      <a:r>
                        <a:t/>
                      </a:r>
                      <a:endParaRPr sz="1000">
                        <a:latin typeface="Lato"/>
                        <a:ea typeface="Lato"/>
                        <a:cs typeface="Lato"/>
                        <a:sym typeface="Lato"/>
                      </a:endParaRPr>
                    </a:p>
                  </a:txBody>
                  <a:tcPr marT="45700" marB="45700" marR="45700" marL="45700" anchor="ctr">
                    <a:solidFill>
                      <a:srgbClr val="FCE5CD"/>
                    </a:solidFill>
                  </a:tcPr>
                </a:tc>
                <a:tc>
                  <a:txBody>
                    <a:bodyPr/>
                    <a:lstStyle/>
                    <a:p>
                      <a:pPr indent="0" lvl="0" marL="0" rtl="0" algn="ctr">
                        <a:spcBef>
                          <a:spcPts val="0"/>
                        </a:spcBef>
                        <a:spcAft>
                          <a:spcPts val="0"/>
                        </a:spcAft>
                        <a:buNone/>
                      </a:pPr>
                      <a:r>
                        <a:t/>
                      </a:r>
                      <a:endParaRPr sz="1000">
                        <a:latin typeface="Lato"/>
                        <a:ea typeface="Lato"/>
                        <a:cs typeface="Lato"/>
                        <a:sym typeface="Lato"/>
                      </a:endParaRPr>
                    </a:p>
                  </a:txBody>
                  <a:tcPr marT="45700" marB="45700" marR="45700" marL="45700" anchor="ctr">
                    <a:solidFill>
                      <a:srgbClr val="FCE5CD"/>
                    </a:solidFill>
                  </a:tcPr>
                </a:tc>
              </a:tr>
              <a:tr h="854125">
                <a:tc>
                  <a:txBody>
                    <a:bodyPr/>
                    <a:lstStyle/>
                    <a:p>
                      <a:pPr indent="0" lvl="0" marL="0" marR="0" rtl="0" algn="ctr">
                        <a:lnSpc>
                          <a:spcPct val="100000"/>
                        </a:lnSpc>
                        <a:spcBef>
                          <a:spcPts val="0"/>
                        </a:spcBef>
                        <a:spcAft>
                          <a:spcPts val="0"/>
                        </a:spcAft>
                        <a:buNone/>
                      </a:pPr>
                      <a:r>
                        <a:t/>
                      </a:r>
                      <a:endParaRPr sz="1000">
                        <a:latin typeface="Lato"/>
                        <a:ea typeface="Lato"/>
                        <a:cs typeface="Lato"/>
                        <a:sym typeface="Lato"/>
                      </a:endParaRPr>
                    </a:p>
                  </a:txBody>
                  <a:tcPr marT="45700" marB="45700" marR="45700" marL="45700" anchor="ctr"/>
                </a:tc>
                <a:tc>
                  <a:txBody>
                    <a:bodyPr/>
                    <a:lstStyle/>
                    <a:p>
                      <a:pPr indent="0" lvl="0" marL="0" marR="0" rtl="0" algn="ctr">
                        <a:lnSpc>
                          <a:spcPct val="100000"/>
                        </a:lnSpc>
                        <a:spcBef>
                          <a:spcPts val="0"/>
                        </a:spcBef>
                        <a:spcAft>
                          <a:spcPts val="0"/>
                        </a:spcAft>
                        <a:buNone/>
                      </a:pPr>
                      <a:r>
                        <a:rPr lang="en" sz="1000">
                          <a:latin typeface="Lato"/>
                          <a:ea typeface="Lato"/>
                          <a:cs typeface="Lato"/>
                          <a:sym typeface="Lato"/>
                        </a:rPr>
                        <a:t>10/28</a:t>
                      </a:r>
                      <a:endParaRPr sz="1000">
                        <a:latin typeface="Lato"/>
                        <a:ea typeface="Lato"/>
                        <a:cs typeface="Lato"/>
                        <a:sym typeface="Lato"/>
                      </a:endParaRPr>
                    </a:p>
                    <a:p>
                      <a:pPr indent="0" lvl="0" marL="0" marR="0" rtl="0" algn="ctr">
                        <a:lnSpc>
                          <a:spcPct val="100000"/>
                        </a:lnSpc>
                        <a:spcBef>
                          <a:spcPts val="0"/>
                        </a:spcBef>
                        <a:spcAft>
                          <a:spcPts val="0"/>
                        </a:spcAft>
                        <a:buNone/>
                      </a:pPr>
                      <a:r>
                        <a:rPr lang="en" sz="1000">
                          <a:latin typeface="Lato"/>
                          <a:ea typeface="Lato"/>
                          <a:cs typeface="Lato"/>
                          <a:sym typeface="Lato"/>
                        </a:rPr>
                        <a:t>Weekly Survey 10 Due</a:t>
                      </a:r>
                      <a:endParaRPr sz="1000">
                        <a:latin typeface="Lato"/>
                        <a:ea typeface="Lato"/>
                        <a:cs typeface="Lato"/>
                        <a:sym typeface="Lato"/>
                      </a:endParaRPr>
                    </a:p>
                    <a:p>
                      <a:pPr indent="0" lvl="0" marL="0" marR="0" rtl="0" algn="ctr">
                        <a:lnSpc>
                          <a:spcPct val="100000"/>
                        </a:lnSpc>
                        <a:spcBef>
                          <a:spcPts val="0"/>
                        </a:spcBef>
                        <a:spcAft>
                          <a:spcPts val="0"/>
                        </a:spcAft>
                        <a:buNone/>
                      </a:pPr>
                      <a:r>
                        <a:rPr lang="en" sz="1000">
                          <a:latin typeface="Lato"/>
                          <a:ea typeface="Lato"/>
                          <a:cs typeface="Lato"/>
                          <a:sym typeface="Lato"/>
                        </a:rPr>
                        <a:t>Project 2B Checkpoint Due</a:t>
                      </a:r>
                      <a:endParaRPr sz="1000">
                        <a:latin typeface="Lato"/>
                        <a:ea typeface="Lato"/>
                        <a:cs typeface="Lato"/>
                        <a:sym typeface="Lato"/>
                      </a:endParaRPr>
                    </a:p>
                  </a:txBody>
                  <a:tcPr marT="45700" marB="45700" marR="45700" marL="45700" anchor="ctr"/>
                </a:tc>
                <a:tc>
                  <a:txBody>
                    <a:bodyPr/>
                    <a:lstStyle/>
                    <a:p>
                      <a:pPr indent="0" lvl="0" marL="0" marR="0" rtl="0" algn="ctr">
                        <a:lnSpc>
                          <a:spcPct val="100000"/>
                        </a:lnSpc>
                        <a:spcBef>
                          <a:spcPts val="0"/>
                        </a:spcBef>
                        <a:spcAft>
                          <a:spcPts val="0"/>
                        </a:spcAft>
                        <a:buNone/>
                      </a:pPr>
                      <a:r>
                        <a:t/>
                      </a:r>
                      <a:endParaRPr sz="1000">
                        <a:latin typeface="Lato"/>
                        <a:ea typeface="Lato"/>
                        <a:cs typeface="Lato"/>
                        <a:sym typeface="Lato"/>
                      </a:endParaRPr>
                    </a:p>
                    <a:p>
                      <a:pPr indent="0" lvl="0" marL="0" marR="0" rtl="0" algn="ctr">
                        <a:lnSpc>
                          <a:spcPct val="100000"/>
                        </a:lnSpc>
                        <a:spcBef>
                          <a:spcPts val="0"/>
                        </a:spcBef>
                        <a:spcAft>
                          <a:spcPts val="0"/>
                        </a:spcAft>
                        <a:buNone/>
                      </a:pPr>
                      <a:r>
                        <a:t/>
                      </a:r>
                      <a:endParaRPr sz="1000">
                        <a:latin typeface="Lato"/>
                        <a:ea typeface="Lato"/>
                        <a:cs typeface="Lato"/>
                        <a:sym typeface="Lato"/>
                      </a:endParaRPr>
                    </a:p>
                  </a:txBody>
                  <a:tcPr marT="45700" marB="45700" marR="45700" marL="45700" anchor="ctr"/>
                </a:tc>
                <a:tc>
                  <a:txBody>
                    <a:bodyPr/>
                    <a:lstStyle/>
                    <a:p>
                      <a:pPr indent="0" lvl="0" marL="0" marR="0" rtl="0" algn="ctr">
                        <a:lnSpc>
                          <a:spcPct val="100000"/>
                        </a:lnSpc>
                        <a:spcBef>
                          <a:spcPts val="0"/>
                        </a:spcBef>
                        <a:spcAft>
                          <a:spcPts val="0"/>
                        </a:spcAft>
                        <a:buNone/>
                      </a:pPr>
                      <a:r>
                        <a:t/>
                      </a:r>
                      <a:endParaRPr sz="1000">
                        <a:latin typeface="Lato"/>
                        <a:ea typeface="Lato"/>
                        <a:cs typeface="Lato"/>
                        <a:sym typeface="Lato"/>
                      </a:endParaRPr>
                    </a:p>
                  </a:txBody>
                  <a:tcPr marT="45700" marB="45700" marR="45700" marL="45700" anchor="ctr"/>
                </a:tc>
                <a:tc>
                  <a:txBody>
                    <a:bodyPr/>
                    <a:lstStyle/>
                    <a:p>
                      <a:pPr indent="0" lvl="0" marL="0" marR="0" rtl="0" algn="ctr">
                        <a:lnSpc>
                          <a:spcPct val="100000"/>
                        </a:lnSpc>
                        <a:spcBef>
                          <a:spcPts val="0"/>
                        </a:spcBef>
                        <a:spcAft>
                          <a:spcPts val="0"/>
                        </a:spcAft>
                        <a:buNone/>
                      </a:pPr>
                      <a:r>
                        <a:rPr lang="en" sz="1000">
                          <a:latin typeface="Lato"/>
                          <a:ea typeface="Lato"/>
                          <a:cs typeface="Lato"/>
                          <a:sym typeface="Lato"/>
                        </a:rPr>
                        <a:t>11/1</a:t>
                      </a:r>
                      <a:endParaRPr sz="1000">
                        <a:latin typeface="Lato"/>
                        <a:ea typeface="Lato"/>
                        <a:cs typeface="Lato"/>
                        <a:sym typeface="Lato"/>
                      </a:endParaRPr>
                    </a:p>
                    <a:p>
                      <a:pPr indent="0" lvl="0" marL="0" marR="0" rtl="0" algn="ctr">
                        <a:lnSpc>
                          <a:spcPct val="100000"/>
                        </a:lnSpc>
                        <a:spcBef>
                          <a:spcPts val="0"/>
                        </a:spcBef>
                        <a:spcAft>
                          <a:spcPts val="0"/>
                        </a:spcAft>
                        <a:buNone/>
                      </a:pPr>
                      <a:r>
                        <a:rPr lang="en" sz="1000">
                          <a:latin typeface="Lato"/>
                          <a:ea typeface="Lato"/>
                          <a:cs typeface="Lato"/>
                          <a:sym typeface="Lato"/>
                        </a:rPr>
                        <a:t>Lab 8 Due</a:t>
                      </a:r>
                      <a:endParaRPr sz="1000">
                        <a:latin typeface="Lato"/>
                        <a:ea typeface="Lato"/>
                        <a:cs typeface="Lato"/>
                        <a:sym typeface="Lato"/>
                      </a:endParaRPr>
                    </a:p>
                  </a:txBody>
                  <a:tcPr marT="45700" marB="45700" marR="45700" marL="45700" anchor="ctr"/>
                </a:tc>
                <a:tc>
                  <a:txBody>
                    <a:bodyPr/>
                    <a:lstStyle/>
                    <a:p>
                      <a:pPr indent="0" lvl="0" marL="0" marR="0" rtl="0" algn="ctr">
                        <a:lnSpc>
                          <a:spcPct val="100000"/>
                        </a:lnSpc>
                        <a:spcBef>
                          <a:spcPts val="0"/>
                        </a:spcBef>
                        <a:spcAft>
                          <a:spcPts val="0"/>
                        </a:spcAft>
                        <a:buNone/>
                      </a:pPr>
                      <a:r>
                        <a:t/>
                      </a:r>
                      <a:endParaRPr sz="1000">
                        <a:latin typeface="Lato"/>
                        <a:ea typeface="Lato"/>
                        <a:cs typeface="Lato"/>
                        <a:sym typeface="Lato"/>
                      </a:endParaRPr>
                    </a:p>
                  </a:txBody>
                  <a:tcPr marT="45700" marB="45700" marR="45700" marL="45700" anchor="ctr"/>
                </a:tc>
                <a:tc>
                  <a:txBody>
                    <a:bodyPr/>
                    <a:lstStyle/>
                    <a:p>
                      <a:pPr indent="0" lvl="0" marL="0" marR="0" rtl="0" algn="ctr">
                        <a:lnSpc>
                          <a:spcPct val="100000"/>
                        </a:lnSpc>
                        <a:spcBef>
                          <a:spcPts val="0"/>
                        </a:spcBef>
                        <a:spcAft>
                          <a:spcPts val="0"/>
                        </a:spcAft>
                        <a:buNone/>
                      </a:pPr>
                      <a:r>
                        <a:t/>
                      </a:r>
                      <a:endParaRPr sz="1000">
                        <a:latin typeface="Lato"/>
                        <a:ea typeface="Lato"/>
                        <a:cs typeface="Lato"/>
                        <a:sym typeface="Lato"/>
                      </a:endParaRPr>
                    </a:p>
                  </a:txBody>
                  <a:tcPr marT="45700" marB="45700" marR="45700" marL="45700" anchor="ct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Graph Conceptuals (T/F)</a:t>
            </a:r>
            <a:endParaRPr sz="1400">
              <a:solidFill>
                <a:schemeClr val="dk2"/>
              </a:solidFill>
              <a:latin typeface="Catamaran"/>
              <a:ea typeface="Catamaran"/>
              <a:cs typeface="Catamaran"/>
              <a:sym typeface="Catamaran"/>
            </a:endParaRPr>
          </a:p>
          <a:p>
            <a:pPr indent="0" lvl="0" marL="0" rtl="0" algn="l">
              <a:spcBef>
                <a:spcPts val="0"/>
              </a:spcBef>
              <a:spcAft>
                <a:spcPts val="0"/>
              </a:spcAft>
              <a:buNone/>
            </a:pPr>
            <a:r>
              <a:t/>
            </a:r>
            <a:endParaRPr/>
          </a:p>
        </p:txBody>
      </p:sp>
      <p:sp>
        <p:nvSpPr>
          <p:cNvPr id="454" name="Google Shape;454;p32"/>
          <p:cNvSpPr txBox="1"/>
          <p:nvPr>
            <p:ph idx="1" type="body"/>
          </p:nvPr>
        </p:nvSpPr>
        <p:spPr>
          <a:xfrm>
            <a:off x="693875" y="1152475"/>
            <a:ext cx="7522500" cy="10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1. </a:t>
            </a:r>
            <a:r>
              <a:rPr lang="en" sz="1600"/>
              <a:t>If a graph with n vertices has n − 1 edges, it must be a tree.</a:t>
            </a:r>
            <a:endParaRPr sz="1600"/>
          </a:p>
          <a:p>
            <a:pPr indent="0" lvl="0" marL="0" rtl="0" algn="l">
              <a:spcBef>
                <a:spcPts val="1600"/>
              </a:spcBef>
              <a:spcAft>
                <a:spcPts val="1600"/>
              </a:spcAft>
              <a:buNone/>
            </a:pPr>
            <a:r>
              <a:rPr b="1" lang="en" sz="1600">
                <a:solidFill>
                  <a:schemeClr val="accent2"/>
                </a:solidFill>
              </a:rPr>
              <a:t>False.</a:t>
            </a:r>
            <a:r>
              <a:rPr lang="en" sz="1600">
                <a:solidFill>
                  <a:schemeClr val="accent2"/>
                </a:solidFill>
              </a:rPr>
              <a:t> Could be disconnected.</a:t>
            </a:r>
            <a:endParaRPr sz="1600"/>
          </a:p>
        </p:txBody>
      </p:sp>
      <p:sp>
        <p:nvSpPr>
          <p:cNvPr id="455" name="Google Shape;455;p32"/>
          <p:cNvSpPr/>
          <p:nvPr/>
        </p:nvSpPr>
        <p:spPr>
          <a:xfrm>
            <a:off x="3887925" y="2489150"/>
            <a:ext cx="429600" cy="4515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2"/>
          <p:cNvSpPr/>
          <p:nvPr/>
        </p:nvSpPr>
        <p:spPr>
          <a:xfrm>
            <a:off x="3458325" y="3412525"/>
            <a:ext cx="429600" cy="4515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2"/>
          <p:cNvSpPr/>
          <p:nvPr/>
        </p:nvSpPr>
        <p:spPr>
          <a:xfrm>
            <a:off x="4402000" y="3412525"/>
            <a:ext cx="429600" cy="4515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2"/>
          <p:cNvSpPr/>
          <p:nvPr/>
        </p:nvSpPr>
        <p:spPr>
          <a:xfrm>
            <a:off x="6459800" y="3412525"/>
            <a:ext cx="429600" cy="4515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9" name="Google Shape;459;p32"/>
          <p:cNvCxnSpPr>
            <a:stCxn id="456" idx="0"/>
            <a:endCxn id="455" idx="3"/>
          </p:cNvCxnSpPr>
          <p:nvPr/>
        </p:nvCxnSpPr>
        <p:spPr>
          <a:xfrm flipH="1" rot="10800000">
            <a:off x="3673125" y="2874625"/>
            <a:ext cx="277800" cy="537900"/>
          </a:xfrm>
          <a:prstGeom prst="straightConnector1">
            <a:avLst/>
          </a:prstGeom>
          <a:noFill/>
          <a:ln cap="flat" cmpd="sng" w="9525">
            <a:solidFill>
              <a:schemeClr val="accent2"/>
            </a:solidFill>
            <a:prstDash val="solid"/>
            <a:round/>
            <a:headEnd len="med" w="med" type="none"/>
            <a:tailEnd len="med" w="med" type="none"/>
          </a:ln>
        </p:spPr>
      </p:cxnSp>
      <p:cxnSp>
        <p:nvCxnSpPr>
          <p:cNvPr id="460" name="Google Shape;460;p32"/>
          <p:cNvCxnSpPr>
            <a:stCxn id="455" idx="5"/>
            <a:endCxn id="457" idx="0"/>
          </p:cNvCxnSpPr>
          <p:nvPr/>
        </p:nvCxnSpPr>
        <p:spPr>
          <a:xfrm>
            <a:off x="4254612" y="2874529"/>
            <a:ext cx="362100" cy="537900"/>
          </a:xfrm>
          <a:prstGeom prst="straightConnector1">
            <a:avLst/>
          </a:prstGeom>
          <a:noFill/>
          <a:ln cap="flat" cmpd="sng" w="9525">
            <a:solidFill>
              <a:schemeClr val="accent2"/>
            </a:solidFill>
            <a:prstDash val="solid"/>
            <a:round/>
            <a:headEnd len="med" w="med" type="none"/>
            <a:tailEnd len="med" w="med" type="none"/>
          </a:ln>
        </p:spPr>
      </p:cxnSp>
      <p:cxnSp>
        <p:nvCxnSpPr>
          <p:cNvPr id="461" name="Google Shape;461;p32"/>
          <p:cNvCxnSpPr>
            <a:stCxn id="456" idx="6"/>
            <a:endCxn id="457" idx="2"/>
          </p:cNvCxnSpPr>
          <p:nvPr/>
        </p:nvCxnSpPr>
        <p:spPr>
          <a:xfrm>
            <a:off x="3887925" y="3638275"/>
            <a:ext cx="514200" cy="0"/>
          </a:xfrm>
          <a:prstGeom prst="straightConnector1">
            <a:avLst/>
          </a:prstGeom>
          <a:noFill/>
          <a:ln cap="flat" cmpd="sng" w="9525">
            <a:solidFill>
              <a:schemeClr val="accent2"/>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Graph Conceptuals (T/F)</a:t>
            </a:r>
            <a:endParaRPr sz="1400">
              <a:solidFill>
                <a:schemeClr val="dk2"/>
              </a:solidFill>
              <a:latin typeface="Catamaran"/>
              <a:ea typeface="Catamaran"/>
              <a:cs typeface="Catamaran"/>
              <a:sym typeface="Catamaran"/>
            </a:endParaRPr>
          </a:p>
          <a:p>
            <a:pPr indent="0" lvl="0" marL="0" rtl="0" algn="l">
              <a:spcBef>
                <a:spcPts val="0"/>
              </a:spcBef>
              <a:spcAft>
                <a:spcPts val="0"/>
              </a:spcAft>
              <a:buNone/>
            </a:pPr>
            <a:r>
              <a:t/>
            </a:r>
            <a:endParaRPr/>
          </a:p>
        </p:txBody>
      </p:sp>
      <p:sp>
        <p:nvSpPr>
          <p:cNvPr id="467" name="Google Shape;467;p33"/>
          <p:cNvSpPr txBox="1"/>
          <p:nvPr>
            <p:ph idx="1" type="body"/>
          </p:nvPr>
        </p:nvSpPr>
        <p:spPr>
          <a:xfrm>
            <a:off x="682875" y="1152475"/>
            <a:ext cx="7544400" cy="109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2. Every edge is looked at exactly </a:t>
            </a:r>
            <a:r>
              <a:rPr lang="en" sz="1600"/>
              <a:t>twice in each full run </a:t>
            </a:r>
            <a:r>
              <a:rPr lang="en" sz="1600"/>
              <a:t> of DFS on a connected, undirected graph.</a:t>
            </a:r>
            <a:endParaRPr sz="1600"/>
          </a:p>
          <a:p>
            <a:pPr indent="0" lvl="0" marL="0" rtl="0" algn="l">
              <a:spcBef>
                <a:spcPts val="1600"/>
              </a:spcBef>
              <a:spcAft>
                <a:spcPts val="1600"/>
              </a:spcAft>
              <a:buNone/>
            </a:pPr>
            <a:r>
              <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Graph Conceptuals (T/F)</a:t>
            </a:r>
            <a:endParaRPr sz="1400">
              <a:solidFill>
                <a:schemeClr val="dk2"/>
              </a:solidFill>
              <a:latin typeface="Catamaran"/>
              <a:ea typeface="Catamaran"/>
              <a:cs typeface="Catamaran"/>
              <a:sym typeface="Catamaran"/>
            </a:endParaRPr>
          </a:p>
          <a:p>
            <a:pPr indent="0" lvl="0" marL="0" rtl="0" algn="l">
              <a:spcBef>
                <a:spcPts val="0"/>
              </a:spcBef>
              <a:spcAft>
                <a:spcPts val="0"/>
              </a:spcAft>
              <a:buNone/>
            </a:pPr>
            <a:r>
              <a:t/>
            </a:r>
            <a:endParaRPr/>
          </a:p>
        </p:txBody>
      </p:sp>
      <p:sp>
        <p:nvSpPr>
          <p:cNvPr id="473" name="Google Shape;473;p34"/>
          <p:cNvSpPr txBox="1"/>
          <p:nvPr>
            <p:ph idx="1" type="body"/>
          </p:nvPr>
        </p:nvSpPr>
        <p:spPr>
          <a:xfrm>
            <a:off x="682875" y="1152475"/>
            <a:ext cx="7544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2. </a:t>
            </a:r>
            <a:r>
              <a:rPr lang="en" sz="1600"/>
              <a:t>Every edge is looked at exactly twice </a:t>
            </a:r>
            <a:r>
              <a:rPr lang="en" sz="1600"/>
              <a:t>in each full run </a:t>
            </a:r>
            <a:r>
              <a:rPr lang="en" sz="1600"/>
              <a:t> of DFS on a connected, undirected graph.</a:t>
            </a:r>
            <a:endParaRPr sz="1600"/>
          </a:p>
          <a:p>
            <a:pPr indent="0" lvl="0" marL="0" rtl="0" algn="l">
              <a:spcBef>
                <a:spcPts val="1600"/>
              </a:spcBef>
              <a:spcAft>
                <a:spcPts val="1600"/>
              </a:spcAft>
              <a:buNone/>
            </a:pPr>
            <a:br>
              <a:rPr lang="en" sz="1600"/>
            </a:br>
            <a:r>
              <a:rPr b="1" lang="en" sz="1600">
                <a:solidFill>
                  <a:schemeClr val="accent2"/>
                </a:solidFill>
              </a:rPr>
              <a:t>True</a:t>
            </a:r>
            <a:r>
              <a:rPr lang="en" sz="1600">
                <a:solidFill>
                  <a:schemeClr val="accent2"/>
                </a:solidFill>
              </a:rPr>
              <a:t>. </a:t>
            </a:r>
            <a:r>
              <a:rPr lang="en" sz="1600">
                <a:solidFill>
                  <a:schemeClr val="accent2"/>
                </a:solidFill>
              </a:rPr>
              <a:t>The two vertices the edge is connecting will look at that edge when it’s their turn.</a:t>
            </a:r>
            <a:endParaRPr sz="1600"/>
          </a:p>
        </p:txBody>
      </p:sp>
      <p:sp>
        <p:nvSpPr>
          <p:cNvPr id="474" name="Google Shape;474;p34"/>
          <p:cNvSpPr/>
          <p:nvPr/>
        </p:nvSpPr>
        <p:spPr>
          <a:xfrm>
            <a:off x="3458325" y="3412525"/>
            <a:ext cx="429600" cy="4515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2"/>
                </a:solidFill>
              </a:rPr>
              <a:t>u</a:t>
            </a:r>
            <a:endParaRPr>
              <a:solidFill>
                <a:schemeClr val="accent2"/>
              </a:solidFill>
            </a:endParaRPr>
          </a:p>
        </p:txBody>
      </p:sp>
      <p:sp>
        <p:nvSpPr>
          <p:cNvPr id="475" name="Google Shape;475;p34"/>
          <p:cNvSpPr/>
          <p:nvPr/>
        </p:nvSpPr>
        <p:spPr>
          <a:xfrm>
            <a:off x="4402000" y="3412525"/>
            <a:ext cx="429600" cy="4515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2"/>
                </a:solidFill>
              </a:rPr>
              <a:t>v</a:t>
            </a:r>
            <a:endParaRPr>
              <a:solidFill>
                <a:schemeClr val="accent2"/>
              </a:solidFill>
            </a:endParaRPr>
          </a:p>
        </p:txBody>
      </p:sp>
      <p:cxnSp>
        <p:nvCxnSpPr>
          <p:cNvPr id="476" name="Google Shape;476;p34"/>
          <p:cNvCxnSpPr>
            <a:stCxn id="474" idx="6"/>
            <a:endCxn id="475" idx="2"/>
          </p:cNvCxnSpPr>
          <p:nvPr/>
        </p:nvCxnSpPr>
        <p:spPr>
          <a:xfrm>
            <a:off x="3887925" y="3638275"/>
            <a:ext cx="514200" cy="0"/>
          </a:xfrm>
          <a:prstGeom prst="straightConnector1">
            <a:avLst/>
          </a:prstGeom>
          <a:noFill/>
          <a:ln cap="flat" cmpd="sng" w="9525">
            <a:solidFill>
              <a:schemeClr val="accent2"/>
            </a:solidFill>
            <a:prstDash val="solid"/>
            <a:round/>
            <a:headEnd len="med" w="med" type="none"/>
            <a:tailEnd len="med" w="med" type="none"/>
          </a:ln>
        </p:spPr>
      </p:cxnSp>
      <p:cxnSp>
        <p:nvCxnSpPr>
          <p:cNvPr id="477" name="Google Shape;477;p34"/>
          <p:cNvCxnSpPr/>
          <p:nvPr/>
        </p:nvCxnSpPr>
        <p:spPr>
          <a:xfrm>
            <a:off x="3711700" y="3116950"/>
            <a:ext cx="947100" cy="11100"/>
          </a:xfrm>
          <a:prstGeom prst="straightConnector1">
            <a:avLst/>
          </a:prstGeom>
          <a:noFill/>
          <a:ln cap="flat" cmpd="sng" w="9525">
            <a:solidFill>
              <a:schemeClr val="accent2"/>
            </a:solidFill>
            <a:prstDash val="solid"/>
            <a:round/>
            <a:headEnd len="med" w="med" type="none"/>
            <a:tailEnd len="med" w="med" type="triangle"/>
          </a:ln>
        </p:spPr>
      </p:cxnSp>
      <p:cxnSp>
        <p:nvCxnSpPr>
          <p:cNvPr id="478" name="Google Shape;478;p34"/>
          <p:cNvCxnSpPr/>
          <p:nvPr/>
        </p:nvCxnSpPr>
        <p:spPr>
          <a:xfrm rot="10800000">
            <a:off x="3700675" y="4152250"/>
            <a:ext cx="1035300" cy="0"/>
          </a:xfrm>
          <a:prstGeom prst="straightConnector1">
            <a:avLst/>
          </a:prstGeom>
          <a:noFill/>
          <a:ln cap="flat" cmpd="sng" w="9525">
            <a:solidFill>
              <a:schemeClr val="accent2"/>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Graph Conceptuals (T/F)</a:t>
            </a:r>
            <a:endParaRPr sz="1400">
              <a:solidFill>
                <a:schemeClr val="dk2"/>
              </a:solidFill>
              <a:latin typeface="Catamaran"/>
              <a:ea typeface="Catamaran"/>
              <a:cs typeface="Catamaran"/>
              <a:sym typeface="Catamaran"/>
            </a:endParaRPr>
          </a:p>
          <a:p>
            <a:pPr indent="0" lvl="0" marL="0" rtl="0" algn="l">
              <a:spcBef>
                <a:spcPts val="0"/>
              </a:spcBef>
              <a:spcAft>
                <a:spcPts val="0"/>
              </a:spcAft>
              <a:buNone/>
            </a:pPr>
            <a:r>
              <a:t/>
            </a:r>
            <a:endParaRPr/>
          </a:p>
        </p:txBody>
      </p:sp>
      <p:sp>
        <p:nvSpPr>
          <p:cNvPr id="484" name="Google Shape;484;p35"/>
          <p:cNvSpPr txBox="1"/>
          <p:nvPr>
            <p:ph idx="1" type="body"/>
          </p:nvPr>
        </p:nvSpPr>
        <p:spPr>
          <a:xfrm>
            <a:off x="682875" y="1152475"/>
            <a:ext cx="7555500" cy="18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3. </a:t>
            </a:r>
            <a:r>
              <a:rPr lang="en" sz="1600"/>
              <a:t>In BFS, let d(v) be the minimum number of edges between a vertex v and the start vertex. For any two vertices u, v in the fringe (the fringe is a queue in BFS), |d(u) − d(v)| is always less than 2.</a:t>
            </a:r>
            <a:r>
              <a:rPr lang="en" sz="1600">
                <a:solidFill>
                  <a:schemeClr val="accent2"/>
                </a:solidFill>
              </a:rPr>
              <a:t> </a:t>
            </a:r>
            <a:endParaRPr sz="1600">
              <a:solidFill>
                <a:schemeClr val="accent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Graph Conceptuals (T/F)</a:t>
            </a:r>
            <a:endParaRPr sz="1400">
              <a:solidFill>
                <a:schemeClr val="dk2"/>
              </a:solidFill>
              <a:latin typeface="Catamaran"/>
              <a:ea typeface="Catamaran"/>
              <a:cs typeface="Catamaran"/>
              <a:sym typeface="Catamaran"/>
            </a:endParaRPr>
          </a:p>
          <a:p>
            <a:pPr indent="0" lvl="0" marL="0" rtl="0" algn="l">
              <a:spcBef>
                <a:spcPts val="0"/>
              </a:spcBef>
              <a:spcAft>
                <a:spcPts val="0"/>
              </a:spcAft>
              <a:buNone/>
            </a:pPr>
            <a:r>
              <a:t/>
            </a:r>
            <a:endParaRPr/>
          </a:p>
        </p:txBody>
      </p:sp>
      <p:sp>
        <p:nvSpPr>
          <p:cNvPr id="490" name="Google Shape;490;p36"/>
          <p:cNvSpPr txBox="1"/>
          <p:nvPr>
            <p:ph idx="1" type="body"/>
          </p:nvPr>
        </p:nvSpPr>
        <p:spPr>
          <a:xfrm>
            <a:off x="682875" y="1152475"/>
            <a:ext cx="7555500" cy="18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t>3. In BFS, let d(v) be the minimum number of edges between a vertex v and the start vertex. For any two vertices u, v in the fringe (the fringe is a queue in BFS), |d(u) − d(v)| is always less than 2.</a:t>
            </a:r>
            <a:r>
              <a:rPr lang="en" sz="1600">
                <a:solidFill>
                  <a:schemeClr val="accent2"/>
                </a:solidFill>
              </a:rPr>
              <a:t> </a:t>
            </a:r>
            <a:endParaRPr sz="1600"/>
          </a:p>
          <a:p>
            <a:pPr indent="0" lvl="0" marL="0" rtl="0" algn="l">
              <a:spcBef>
                <a:spcPts val="1600"/>
              </a:spcBef>
              <a:spcAft>
                <a:spcPts val="1600"/>
              </a:spcAft>
              <a:buNone/>
            </a:pPr>
            <a:br>
              <a:rPr lang="en" sz="1600"/>
            </a:br>
            <a:r>
              <a:rPr b="1" lang="en" sz="1600">
                <a:solidFill>
                  <a:schemeClr val="accent2"/>
                </a:solidFill>
              </a:rPr>
              <a:t>True.</a:t>
            </a:r>
            <a:r>
              <a:rPr lang="en" sz="1600">
                <a:solidFill>
                  <a:schemeClr val="accent2"/>
                </a:solidFill>
              </a:rPr>
              <a:t> </a:t>
            </a:r>
            <a:endParaRPr sz="1600">
              <a:solidFill>
                <a:schemeClr val="accent2"/>
              </a:solidFill>
            </a:endParaRPr>
          </a:p>
        </p:txBody>
      </p:sp>
      <p:sp>
        <p:nvSpPr>
          <p:cNvPr id="491" name="Google Shape;491;p36"/>
          <p:cNvSpPr txBox="1"/>
          <p:nvPr/>
        </p:nvSpPr>
        <p:spPr>
          <a:xfrm>
            <a:off x="3348250" y="2797550"/>
            <a:ext cx="2643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accent2"/>
                </a:solidFill>
                <a:latin typeface="Courier New"/>
                <a:ea typeface="Courier New"/>
                <a:cs typeface="Courier New"/>
                <a:sym typeface="Courier New"/>
              </a:rPr>
              <a:t>[2, 2, 3, 3, 4]</a:t>
            </a:r>
            <a:endParaRPr b="1" sz="1800">
              <a:solidFill>
                <a:schemeClr val="accent2"/>
              </a:solidFill>
              <a:latin typeface="Courier New"/>
              <a:ea typeface="Courier New"/>
              <a:cs typeface="Courier New"/>
              <a:sym typeface="Courier New"/>
            </a:endParaRPr>
          </a:p>
        </p:txBody>
      </p:sp>
      <p:cxnSp>
        <p:nvCxnSpPr>
          <p:cNvPr id="492" name="Google Shape;492;p36"/>
          <p:cNvCxnSpPr/>
          <p:nvPr/>
        </p:nvCxnSpPr>
        <p:spPr>
          <a:xfrm rot="10800000">
            <a:off x="5363650" y="3293225"/>
            <a:ext cx="209400" cy="991200"/>
          </a:xfrm>
          <a:prstGeom prst="straightConnector1">
            <a:avLst/>
          </a:prstGeom>
          <a:noFill/>
          <a:ln cap="flat" cmpd="sng" w="9525">
            <a:solidFill>
              <a:schemeClr val="accent2"/>
            </a:solidFill>
            <a:prstDash val="solid"/>
            <a:round/>
            <a:headEnd len="med" w="med" type="none"/>
            <a:tailEnd len="med" w="med" type="triangle"/>
          </a:ln>
        </p:spPr>
      </p:cxnSp>
      <p:sp>
        <p:nvSpPr>
          <p:cNvPr id="493" name="Google Shape;493;p36"/>
          <p:cNvSpPr txBox="1"/>
          <p:nvPr/>
        </p:nvSpPr>
        <p:spPr>
          <a:xfrm>
            <a:off x="5573050" y="4372525"/>
            <a:ext cx="312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latin typeface="Avenir"/>
                <a:ea typeface="Avenir"/>
                <a:cs typeface="Avenir"/>
                <a:sym typeface="Avenir"/>
              </a:rPr>
              <a:t>added after dequeuing dist-3 node</a:t>
            </a:r>
            <a:endParaRPr>
              <a:solidFill>
                <a:schemeClr val="accent2"/>
              </a:solidFill>
              <a:latin typeface="Avenir"/>
              <a:ea typeface="Avenir"/>
              <a:cs typeface="Avenir"/>
              <a:sym typeface="Aveni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Graph Conceptuals (T/F)</a:t>
            </a:r>
            <a:endParaRPr sz="1400">
              <a:solidFill>
                <a:schemeClr val="dk2"/>
              </a:solidFill>
              <a:latin typeface="Catamaran"/>
              <a:ea typeface="Catamaran"/>
              <a:cs typeface="Catamaran"/>
              <a:sym typeface="Catamaran"/>
            </a:endParaRPr>
          </a:p>
          <a:p>
            <a:pPr indent="0" lvl="0" marL="0" rtl="0" algn="l">
              <a:spcBef>
                <a:spcPts val="0"/>
              </a:spcBef>
              <a:spcAft>
                <a:spcPts val="0"/>
              </a:spcAft>
              <a:buNone/>
            </a:pPr>
            <a:r>
              <a:t/>
            </a:r>
            <a:endParaRPr/>
          </a:p>
        </p:txBody>
      </p:sp>
      <p:sp>
        <p:nvSpPr>
          <p:cNvPr id="499" name="Google Shape;499;p37"/>
          <p:cNvSpPr txBox="1"/>
          <p:nvPr>
            <p:ph idx="1" type="body"/>
          </p:nvPr>
        </p:nvSpPr>
        <p:spPr>
          <a:xfrm>
            <a:off x="682875" y="1152475"/>
            <a:ext cx="7555500" cy="18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t>3. In BFS, let d(v) be the minimum number of edges between a vertex v and the start vertex. For any two vertices u, v in the fringe (the fringe is a queue in BFS), |d(u) − d(v)| is always less than 2.</a:t>
            </a:r>
            <a:r>
              <a:rPr lang="en" sz="1600">
                <a:solidFill>
                  <a:schemeClr val="accent2"/>
                </a:solidFill>
              </a:rPr>
              <a:t> </a:t>
            </a:r>
            <a:endParaRPr sz="1600"/>
          </a:p>
          <a:p>
            <a:pPr indent="0" lvl="0" marL="0" rtl="0" algn="l">
              <a:spcBef>
                <a:spcPts val="1600"/>
              </a:spcBef>
              <a:spcAft>
                <a:spcPts val="1600"/>
              </a:spcAft>
              <a:buNone/>
            </a:pPr>
            <a:br>
              <a:rPr lang="en" sz="1600"/>
            </a:br>
            <a:r>
              <a:rPr b="1" lang="en" sz="1600">
                <a:solidFill>
                  <a:schemeClr val="accent2"/>
                </a:solidFill>
              </a:rPr>
              <a:t>True.</a:t>
            </a:r>
            <a:r>
              <a:rPr lang="en" sz="1600">
                <a:solidFill>
                  <a:schemeClr val="accent2"/>
                </a:solidFill>
              </a:rPr>
              <a:t> </a:t>
            </a:r>
            <a:endParaRPr sz="1600">
              <a:solidFill>
                <a:schemeClr val="accent2"/>
              </a:solidFill>
            </a:endParaRPr>
          </a:p>
        </p:txBody>
      </p:sp>
      <p:sp>
        <p:nvSpPr>
          <p:cNvPr id="500" name="Google Shape;500;p37"/>
          <p:cNvSpPr txBox="1"/>
          <p:nvPr/>
        </p:nvSpPr>
        <p:spPr>
          <a:xfrm>
            <a:off x="3348250" y="2797550"/>
            <a:ext cx="2643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accent2"/>
                </a:solidFill>
                <a:latin typeface="Courier New"/>
                <a:ea typeface="Courier New"/>
                <a:cs typeface="Courier New"/>
                <a:sym typeface="Courier New"/>
              </a:rPr>
              <a:t>[2, 2, 3, 3, 4]</a:t>
            </a:r>
            <a:endParaRPr b="1" sz="1800">
              <a:solidFill>
                <a:schemeClr val="accent2"/>
              </a:solidFill>
              <a:latin typeface="Courier New"/>
              <a:ea typeface="Courier New"/>
              <a:cs typeface="Courier New"/>
              <a:sym typeface="Courier New"/>
            </a:endParaRPr>
          </a:p>
        </p:txBody>
      </p:sp>
      <p:cxnSp>
        <p:nvCxnSpPr>
          <p:cNvPr id="501" name="Google Shape;501;p37"/>
          <p:cNvCxnSpPr/>
          <p:nvPr/>
        </p:nvCxnSpPr>
        <p:spPr>
          <a:xfrm rot="10800000">
            <a:off x="5363650" y="3293225"/>
            <a:ext cx="209400" cy="991200"/>
          </a:xfrm>
          <a:prstGeom prst="straightConnector1">
            <a:avLst/>
          </a:prstGeom>
          <a:noFill/>
          <a:ln cap="flat" cmpd="sng" w="9525">
            <a:solidFill>
              <a:schemeClr val="accent2"/>
            </a:solidFill>
            <a:prstDash val="solid"/>
            <a:round/>
            <a:headEnd len="med" w="med" type="none"/>
            <a:tailEnd len="med" w="med" type="triangle"/>
          </a:ln>
        </p:spPr>
      </p:cxnSp>
      <p:sp>
        <p:nvSpPr>
          <p:cNvPr id="502" name="Google Shape;502;p37"/>
          <p:cNvSpPr txBox="1"/>
          <p:nvPr/>
        </p:nvSpPr>
        <p:spPr>
          <a:xfrm>
            <a:off x="5573050" y="4383550"/>
            <a:ext cx="312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latin typeface="Avenir"/>
                <a:ea typeface="Avenir"/>
                <a:cs typeface="Avenir"/>
                <a:sym typeface="Avenir"/>
              </a:rPr>
              <a:t>added after dequeuing dist-3 node</a:t>
            </a:r>
            <a:endParaRPr>
              <a:solidFill>
                <a:schemeClr val="accent2"/>
              </a:solidFill>
              <a:latin typeface="Avenir"/>
              <a:ea typeface="Avenir"/>
              <a:cs typeface="Avenir"/>
              <a:sym typeface="Avenir"/>
            </a:endParaRPr>
          </a:p>
        </p:txBody>
      </p:sp>
      <p:cxnSp>
        <p:nvCxnSpPr>
          <p:cNvPr id="503" name="Google Shape;503;p37"/>
          <p:cNvCxnSpPr/>
          <p:nvPr/>
        </p:nvCxnSpPr>
        <p:spPr>
          <a:xfrm flipH="1" rot="10800000">
            <a:off x="3227075" y="3205150"/>
            <a:ext cx="1200600" cy="870000"/>
          </a:xfrm>
          <a:prstGeom prst="straightConnector1">
            <a:avLst/>
          </a:prstGeom>
          <a:noFill/>
          <a:ln cap="flat" cmpd="sng" w="9525">
            <a:solidFill>
              <a:schemeClr val="accent2"/>
            </a:solidFill>
            <a:prstDash val="solid"/>
            <a:round/>
            <a:headEnd len="med" w="med" type="none"/>
            <a:tailEnd len="med" w="med" type="triangle"/>
          </a:ln>
        </p:spPr>
      </p:cxnSp>
      <p:sp>
        <p:nvSpPr>
          <p:cNvPr id="504" name="Google Shape;504;p37"/>
          <p:cNvSpPr txBox="1"/>
          <p:nvPr/>
        </p:nvSpPr>
        <p:spPr>
          <a:xfrm>
            <a:off x="1892600" y="4161475"/>
            <a:ext cx="3127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latin typeface="Avenir"/>
                <a:ea typeface="Avenir"/>
                <a:cs typeface="Avenir"/>
                <a:sym typeface="Avenir"/>
              </a:rPr>
              <a:t>b</a:t>
            </a:r>
            <a:r>
              <a:rPr lang="en">
                <a:solidFill>
                  <a:schemeClr val="accent2"/>
                </a:solidFill>
                <a:latin typeface="Avenir"/>
                <a:ea typeface="Avenir"/>
                <a:cs typeface="Avenir"/>
                <a:sym typeface="Avenir"/>
              </a:rPr>
              <a:t>ut can’t deque dist-3 until all dist-2 nodes done!</a:t>
            </a:r>
            <a:endParaRPr>
              <a:solidFill>
                <a:schemeClr val="accent2"/>
              </a:solidFill>
              <a:latin typeface="Avenir"/>
              <a:ea typeface="Avenir"/>
              <a:cs typeface="Avenir"/>
              <a:sym typeface="Aveni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Graph Conceptuals</a:t>
            </a:r>
            <a:endParaRPr/>
          </a:p>
        </p:txBody>
      </p:sp>
      <p:sp>
        <p:nvSpPr>
          <p:cNvPr id="510" name="Google Shape;510;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Given an undirected graph, provide an algorithm that returns true if a cycle exists in the graph, and false otherwise. Also, provide a Θ bound for the worst case runtime of your algorithm.</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Graph Conceptuals</a:t>
            </a:r>
            <a:endParaRPr/>
          </a:p>
        </p:txBody>
      </p:sp>
      <p:sp>
        <p:nvSpPr>
          <p:cNvPr id="516" name="Google Shape;516;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Given an undirected graph, provide an algorithm that returns true if a cycle exists in the graph, and false otherwise. Also, provide a Θ bound for the worst case runtime of your algorithm. You may use either an adjacency list or an adjacency matrix to represent your graph. (We are looking for an answer in plain English, not code).</a:t>
            </a:r>
            <a:endParaRPr sz="1500"/>
          </a:p>
          <a:p>
            <a:pPr indent="0" lvl="0" marL="0" rtl="0" algn="l">
              <a:spcBef>
                <a:spcPts val="1600"/>
              </a:spcBef>
              <a:spcAft>
                <a:spcPts val="1600"/>
              </a:spcAft>
              <a:buNone/>
            </a:pPr>
            <a:r>
              <a:rPr b="1" lang="en" sz="1500">
                <a:solidFill>
                  <a:schemeClr val="accent2"/>
                </a:solidFill>
              </a:rPr>
              <a:t>Basic Idea: </a:t>
            </a:r>
            <a:r>
              <a:rPr lang="en" sz="1500">
                <a:solidFill>
                  <a:schemeClr val="accent2"/>
                </a:solidFill>
              </a:rPr>
              <a:t>Keep track of visited nodes, do a DFS and if we visit any already visited nodes there is a cycle.</a:t>
            </a:r>
            <a:endParaRPr sz="1500">
              <a:solidFill>
                <a:schemeClr val="accent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Graph Conceptuals</a:t>
            </a:r>
            <a:endParaRPr/>
          </a:p>
        </p:txBody>
      </p:sp>
      <p:sp>
        <p:nvSpPr>
          <p:cNvPr id="522" name="Google Shape;522;p40"/>
          <p:cNvSpPr txBox="1"/>
          <p:nvPr>
            <p:ph idx="1" type="body"/>
          </p:nvPr>
        </p:nvSpPr>
        <p:spPr>
          <a:xfrm>
            <a:off x="311700" y="1152475"/>
            <a:ext cx="8520600" cy="786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500">
                <a:solidFill>
                  <a:schemeClr val="accent2"/>
                </a:solidFill>
              </a:rPr>
              <a:t>Basic Idea: </a:t>
            </a:r>
            <a:r>
              <a:rPr lang="en" sz="1500">
                <a:solidFill>
                  <a:schemeClr val="accent2"/>
                </a:solidFill>
              </a:rPr>
              <a:t>Keep track of visited nodes, do a DFS and if we visit any already visited nodes there is a cycle.</a:t>
            </a:r>
            <a:endParaRPr sz="1500">
              <a:solidFill>
                <a:schemeClr val="accent2"/>
              </a:solidFill>
            </a:endParaRPr>
          </a:p>
        </p:txBody>
      </p:sp>
      <p:sp>
        <p:nvSpPr>
          <p:cNvPr id="523" name="Google Shape;523;p40"/>
          <p:cNvSpPr/>
          <p:nvPr/>
        </p:nvSpPr>
        <p:spPr>
          <a:xfrm>
            <a:off x="2500150" y="2301925"/>
            <a:ext cx="429600" cy="4515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0"/>
          <p:cNvSpPr/>
          <p:nvPr/>
        </p:nvSpPr>
        <p:spPr>
          <a:xfrm>
            <a:off x="2070550" y="3225300"/>
            <a:ext cx="429600" cy="4515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0"/>
          <p:cNvSpPr/>
          <p:nvPr/>
        </p:nvSpPr>
        <p:spPr>
          <a:xfrm>
            <a:off x="3014225" y="3225300"/>
            <a:ext cx="429600" cy="4515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Avenir"/>
                <a:ea typeface="Avenir"/>
                <a:cs typeface="Avenir"/>
                <a:sym typeface="Avenir"/>
              </a:rPr>
              <a:t>a</a:t>
            </a:r>
            <a:endParaRPr>
              <a:solidFill>
                <a:schemeClr val="accent2"/>
              </a:solidFill>
              <a:latin typeface="Avenir"/>
              <a:ea typeface="Avenir"/>
              <a:cs typeface="Avenir"/>
              <a:sym typeface="Avenir"/>
            </a:endParaRPr>
          </a:p>
        </p:txBody>
      </p:sp>
      <p:sp>
        <p:nvSpPr>
          <p:cNvPr id="526" name="Google Shape;526;p40"/>
          <p:cNvSpPr/>
          <p:nvPr/>
        </p:nvSpPr>
        <p:spPr>
          <a:xfrm>
            <a:off x="5163725" y="2410275"/>
            <a:ext cx="429600" cy="4515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0"/>
          <p:cNvSpPr/>
          <p:nvPr/>
        </p:nvSpPr>
        <p:spPr>
          <a:xfrm>
            <a:off x="4734125" y="3333650"/>
            <a:ext cx="429600" cy="4515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Avenir"/>
                <a:ea typeface="Avenir"/>
                <a:cs typeface="Avenir"/>
                <a:sym typeface="Avenir"/>
              </a:rPr>
              <a:t>b</a:t>
            </a:r>
            <a:endParaRPr>
              <a:solidFill>
                <a:schemeClr val="accent2"/>
              </a:solidFill>
              <a:latin typeface="Avenir"/>
              <a:ea typeface="Avenir"/>
              <a:cs typeface="Avenir"/>
              <a:sym typeface="Avenir"/>
            </a:endParaRPr>
          </a:p>
        </p:txBody>
      </p:sp>
      <p:sp>
        <p:nvSpPr>
          <p:cNvPr id="528" name="Google Shape;528;p40"/>
          <p:cNvSpPr/>
          <p:nvPr/>
        </p:nvSpPr>
        <p:spPr>
          <a:xfrm>
            <a:off x="3772375" y="3917400"/>
            <a:ext cx="429600" cy="4515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Avenir"/>
                <a:ea typeface="Avenir"/>
                <a:cs typeface="Avenir"/>
                <a:sym typeface="Avenir"/>
              </a:rPr>
              <a:t>c</a:t>
            </a:r>
            <a:endParaRPr>
              <a:solidFill>
                <a:schemeClr val="accent2"/>
              </a:solidFill>
              <a:latin typeface="Avenir"/>
              <a:ea typeface="Avenir"/>
              <a:cs typeface="Avenir"/>
              <a:sym typeface="Avenir"/>
            </a:endParaRPr>
          </a:p>
        </p:txBody>
      </p:sp>
      <p:cxnSp>
        <p:nvCxnSpPr>
          <p:cNvPr id="529" name="Google Shape;529;p40"/>
          <p:cNvCxnSpPr>
            <a:stCxn id="523" idx="3"/>
            <a:endCxn id="524" idx="0"/>
          </p:cNvCxnSpPr>
          <p:nvPr/>
        </p:nvCxnSpPr>
        <p:spPr>
          <a:xfrm flipH="1">
            <a:off x="2285263" y="2687304"/>
            <a:ext cx="277800" cy="537900"/>
          </a:xfrm>
          <a:prstGeom prst="straightConnector1">
            <a:avLst/>
          </a:prstGeom>
          <a:noFill/>
          <a:ln cap="flat" cmpd="sng" w="9525">
            <a:solidFill>
              <a:schemeClr val="accent2"/>
            </a:solidFill>
            <a:prstDash val="solid"/>
            <a:round/>
            <a:headEnd len="med" w="med" type="none"/>
            <a:tailEnd len="med" w="med" type="none"/>
          </a:ln>
        </p:spPr>
      </p:cxnSp>
      <p:cxnSp>
        <p:nvCxnSpPr>
          <p:cNvPr id="530" name="Google Shape;530;p40"/>
          <p:cNvCxnSpPr>
            <a:stCxn id="523" idx="5"/>
            <a:endCxn id="525" idx="0"/>
          </p:cNvCxnSpPr>
          <p:nvPr/>
        </p:nvCxnSpPr>
        <p:spPr>
          <a:xfrm>
            <a:off x="2866837" y="2687304"/>
            <a:ext cx="362100" cy="537900"/>
          </a:xfrm>
          <a:prstGeom prst="straightConnector1">
            <a:avLst/>
          </a:prstGeom>
          <a:noFill/>
          <a:ln cap="flat" cmpd="sng" w="9525">
            <a:solidFill>
              <a:schemeClr val="accent2"/>
            </a:solidFill>
            <a:prstDash val="solid"/>
            <a:round/>
            <a:headEnd len="med" w="med" type="none"/>
            <a:tailEnd len="med" w="med" type="none"/>
          </a:ln>
        </p:spPr>
      </p:cxnSp>
      <p:cxnSp>
        <p:nvCxnSpPr>
          <p:cNvPr id="531" name="Google Shape;531;p40"/>
          <p:cNvCxnSpPr>
            <a:stCxn id="525" idx="6"/>
            <a:endCxn id="527" idx="2"/>
          </p:cNvCxnSpPr>
          <p:nvPr/>
        </p:nvCxnSpPr>
        <p:spPr>
          <a:xfrm>
            <a:off x="3443825" y="3451050"/>
            <a:ext cx="1290300" cy="108300"/>
          </a:xfrm>
          <a:prstGeom prst="straightConnector1">
            <a:avLst/>
          </a:prstGeom>
          <a:noFill/>
          <a:ln cap="flat" cmpd="sng" w="19050">
            <a:solidFill>
              <a:schemeClr val="accent2"/>
            </a:solidFill>
            <a:prstDash val="solid"/>
            <a:round/>
            <a:headEnd len="med" w="med" type="none"/>
            <a:tailEnd len="med" w="med" type="none"/>
          </a:ln>
        </p:spPr>
      </p:cxnSp>
      <p:cxnSp>
        <p:nvCxnSpPr>
          <p:cNvPr id="532" name="Google Shape;532;p40"/>
          <p:cNvCxnSpPr>
            <a:stCxn id="527" idx="3"/>
            <a:endCxn id="528" idx="6"/>
          </p:cNvCxnSpPr>
          <p:nvPr/>
        </p:nvCxnSpPr>
        <p:spPr>
          <a:xfrm flipH="1">
            <a:off x="4201838" y="3719029"/>
            <a:ext cx="595200" cy="424200"/>
          </a:xfrm>
          <a:prstGeom prst="straightConnector1">
            <a:avLst/>
          </a:prstGeom>
          <a:noFill/>
          <a:ln cap="flat" cmpd="sng" w="19050">
            <a:solidFill>
              <a:schemeClr val="accent2"/>
            </a:solidFill>
            <a:prstDash val="solid"/>
            <a:round/>
            <a:headEnd len="med" w="med" type="none"/>
            <a:tailEnd len="med" w="med" type="none"/>
          </a:ln>
        </p:spPr>
      </p:cxnSp>
      <p:cxnSp>
        <p:nvCxnSpPr>
          <p:cNvPr id="533" name="Google Shape;533;p40"/>
          <p:cNvCxnSpPr>
            <a:stCxn id="528" idx="2"/>
            <a:endCxn id="525" idx="5"/>
          </p:cNvCxnSpPr>
          <p:nvPr/>
        </p:nvCxnSpPr>
        <p:spPr>
          <a:xfrm rot="10800000">
            <a:off x="3380875" y="3610650"/>
            <a:ext cx="391500" cy="532500"/>
          </a:xfrm>
          <a:prstGeom prst="straightConnector1">
            <a:avLst/>
          </a:prstGeom>
          <a:noFill/>
          <a:ln cap="flat" cmpd="sng" w="19050">
            <a:solidFill>
              <a:schemeClr val="accent2"/>
            </a:solidFill>
            <a:prstDash val="solid"/>
            <a:round/>
            <a:headEnd len="med" w="med" type="none"/>
            <a:tailEnd len="med" w="med" type="none"/>
          </a:ln>
        </p:spPr>
      </p:cxnSp>
      <p:cxnSp>
        <p:nvCxnSpPr>
          <p:cNvPr id="534" name="Google Shape;534;p40"/>
          <p:cNvCxnSpPr>
            <a:stCxn id="527" idx="7"/>
            <a:endCxn id="526" idx="4"/>
          </p:cNvCxnSpPr>
          <p:nvPr/>
        </p:nvCxnSpPr>
        <p:spPr>
          <a:xfrm flipH="1" rot="10800000">
            <a:off x="5100812" y="2861871"/>
            <a:ext cx="277800" cy="537900"/>
          </a:xfrm>
          <a:prstGeom prst="straightConnector1">
            <a:avLst/>
          </a:prstGeom>
          <a:noFill/>
          <a:ln cap="flat" cmpd="sng" w="9525">
            <a:solidFill>
              <a:schemeClr val="accent2"/>
            </a:solidFill>
            <a:prstDash val="solid"/>
            <a:round/>
            <a:headEnd len="med" w="med" type="none"/>
            <a:tailEnd len="med" w="med"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Graph Conceptuals</a:t>
            </a:r>
            <a:endParaRPr/>
          </a:p>
        </p:txBody>
      </p:sp>
      <p:sp>
        <p:nvSpPr>
          <p:cNvPr id="540" name="Google Shape;540;p41"/>
          <p:cNvSpPr txBox="1"/>
          <p:nvPr>
            <p:ph idx="1" type="body"/>
          </p:nvPr>
        </p:nvSpPr>
        <p:spPr>
          <a:xfrm>
            <a:off x="311700" y="1152475"/>
            <a:ext cx="8520600" cy="786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500">
                <a:solidFill>
                  <a:schemeClr val="accent2"/>
                </a:solidFill>
              </a:rPr>
              <a:t>Basic Idea: </a:t>
            </a:r>
            <a:r>
              <a:rPr lang="en" sz="1500">
                <a:solidFill>
                  <a:schemeClr val="accent2"/>
                </a:solidFill>
              </a:rPr>
              <a:t>Keep track of visited nodes, do a DFS and if we visit any already visited nodes there is a cycle.</a:t>
            </a:r>
            <a:endParaRPr sz="1500">
              <a:solidFill>
                <a:schemeClr val="accent2"/>
              </a:solidFill>
            </a:endParaRPr>
          </a:p>
        </p:txBody>
      </p:sp>
      <p:sp>
        <p:nvSpPr>
          <p:cNvPr id="541" name="Google Shape;541;p41"/>
          <p:cNvSpPr/>
          <p:nvPr/>
        </p:nvSpPr>
        <p:spPr>
          <a:xfrm>
            <a:off x="2500150" y="2301925"/>
            <a:ext cx="429600" cy="4515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1"/>
          <p:cNvSpPr/>
          <p:nvPr/>
        </p:nvSpPr>
        <p:spPr>
          <a:xfrm>
            <a:off x="2070550" y="3225300"/>
            <a:ext cx="429600" cy="4515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1"/>
          <p:cNvSpPr/>
          <p:nvPr/>
        </p:nvSpPr>
        <p:spPr>
          <a:xfrm>
            <a:off x="3014225" y="3225300"/>
            <a:ext cx="429600" cy="4515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Avenir"/>
                <a:ea typeface="Avenir"/>
                <a:cs typeface="Avenir"/>
                <a:sym typeface="Avenir"/>
              </a:rPr>
              <a:t>a</a:t>
            </a:r>
            <a:endParaRPr>
              <a:solidFill>
                <a:schemeClr val="accent2"/>
              </a:solidFill>
              <a:latin typeface="Avenir"/>
              <a:ea typeface="Avenir"/>
              <a:cs typeface="Avenir"/>
              <a:sym typeface="Avenir"/>
            </a:endParaRPr>
          </a:p>
        </p:txBody>
      </p:sp>
      <p:sp>
        <p:nvSpPr>
          <p:cNvPr id="544" name="Google Shape;544;p41"/>
          <p:cNvSpPr/>
          <p:nvPr/>
        </p:nvSpPr>
        <p:spPr>
          <a:xfrm>
            <a:off x="5163725" y="2410275"/>
            <a:ext cx="429600" cy="4515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1"/>
          <p:cNvSpPr/>
          <p:nvPr/>
        </p:nvSpPr>
        <p:spPr>
          <a:xfrm>
            <a:off x="4734125" y="3333650"/>
            <a:ext cx="429600" cy="4515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Avenir"/>
                <a:ea typeface="Avenir"/>
                <a:cs typeface="Avenir"/>
                <a:sym typeface="Avenir"/>
              </a:rPr>
              <a:t>b</a:t>
            </a:r>
            <a:endParaRPr>
              <a:solidFill>
                <a:schemeClr val="accent2"/>
              </a:solidFill>
              <a:latin typeface="Avenir"/>
              <a:ea typeface="Avenir"/>
              <a:cs typeface="Avenir"/>
              <a:sym typeface="Avenir"/>
            </a:endParaRPr>
          </a:p>
        </p:txBody>
      </p:sp>
      <p:sp>
        <p:nvSpPr>
          <p:cNvPr id="546" name="Google Shape;546;p41"/>
          <p:cNvSpPr/>
          <p:nvPr/>
        </p:nvSpPr>
        <p:spPr>
          <a:xfrm>
            <a:off x="3772375" y="3917400"/>
            <a:ext cx="429600" cy="4515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Avenir"/>
                <a:ea typeface="Avenir"/>
                <a:cs typeface="Avenir"/>
                <a:sym typeface="Avenir"/>
              </a:rPr>
              <a:t>c</a:t>
            </a:r>
            <a:endParaRPr>
              <a:solidFill>
                <a:schemeClr val="accent2"/>
              </a:solidFill>
              <a:latin typeface="Avenir"/>
              <a:ea typeface="Avenir"/>
              <a:cs typeface="Avenir"/>
              <a:sym typeface="Avenir"/>
            </a:endParaRPr>
          </a:p>
        </p:txBody>
      </p:sp>
      <p:cxnSp>
        <p:nvCxnSpPr>
          <p:cNvPr id="547" name="Google Shape;547;p41"/>
          <p:cNvCxnSpPr>
            <a:stCxn id="541" idx="3"/>
            <a:endCxn id="542" idx="0"/>
          </p:cNvCxnSpPr>
          <p:nvPr/>
        </p:nvCxnSpPr>
        <p:spPr>
          <a:xfrm flipH="1">
            <a:off x="2285263" y="2687304"/>
            <a:ext cx="277800" cy="537900"/>
          </a:xfrm>
          <a:prstGeom prst="straightConnector1">
            <a:avLst/>
          </a:prstGeom>
          <a:noFill/>
          <a:ln cap="flat" cmpd="sng" w="9525">
            <a:solidFill>
              <a:schemeClr val="accent2"/>
            </a:solidFill>
            <a:prstDash val="solid"/>
            <a:round/>
            <a:headEnd len="med" w="med" type="none"/>
            <a:tailEnd len="med" w="med" type="none"/>
          </a:ln>
        </p:spPr>
      </p:cxnSp>
      <p:cxnSp>
        <p:nvCxnSpPr>
          <p:cNvPr id="548" name="Google Shape;548;p41"/>
          <p:cNvCxnSpPr>
            <a:stCxn id="541" idx="5"/>
            <a:endCxn id="543" idx="0"/>
          </p:cNvCxnSpPr>
          <p:nvPr/>
        </p:nvCxnSpPr>
        <p:spPr>
          <a:xfrm>
            <a:off x="2866837" y="2687304"/>
            <a:ext cx="362100" cy="537900"/>
          </a:xfrm>
          <a:prstGeom prst="straightConnector1">
            <a:avLst/>
          </a:prstGeom>
          <a:noFill/>
          <a:ln cap="flat" cmpd="sng" w="9525">
            <a:solidFill>
              <a:schemeClr val="accent2"/>
            </a:solidFill>
            <a:prstDash val="solid"/>
            <a:round/>
            <a:headEnd len="med" w="med" type="none"/>
            <a:tailEnd len="med" w="med" type="none"/>
          </a:ln>
        </p:spPr>
      </p:cxnSp>
      <p:cxnSp>
        <p:nvCxnSpPr>
          <p:cNvPr id="549" name="Google Shape;549;p41"/>
          <p:cNvCxnSpPr>
            <a:stCxn id="543" idx="6"/>
            <a:endCxn id="545" idx="2"/>
          </p:cNvCxnSpPr>
          <p:nvPr/>
        </p:nvCxnSpPr>
        <p:spPr>
          <a:xfrm>
            <a:off x="3443825" y="3451050"/>
            <a:ext cx="1290300" cy="108300"/>
          </a:xfrm>
          <a:prstGeom prst="straightConnector1">
            <a:avLst/>
          </a:prstGeom>
          <a:noFill/>
          <a:ln cap="flat" cmpd="sng" w="19050">
            <a:solidFill>
              <a:schemeClr val="accent2"/>
            </a:solidFill>
            <a:prstDash val="solid"/>
            <a:round/>
            <a:headEnd len="med" w="med" type="none"/>
            <a:tailEnd len="med" w="med" type="none"/>
          </a:ln>
        </p:spPr>
      </p:cxnSp>
      <p:cxnSp>
        <p:nvCxnSpPr>
          <p:cNvPr id="550" name="Google Shape;550;p41"/>
          <p:cNvCxnSpPr>
            <a:stCxn id="545" idx="3"/>
            <a:endCxn id="546" idx="6"/>
          </p:cNvCxnSpPr>
          <p:nvPr/>
        </p:nvCxnSpPr>
        <p:spPr>
          <a:xfrm flipH="1">
            <a:off x="4201838" y="3719029"/>
            <a:ext cx="595200" cy="424200"/>
          </a:xfrm>
          <a:prstGeom prst="straightConnector1">
            <a:avLst/>
          </a:prstGeom>
          <a:noFill/>
          <a:ln cap="flat" cmpd="sng" w="19050">
            <a:solidFill>
              <a:schemeClr val="accent2"/>
            </a:solidFill>
            <a:prstDash val="solid"/>
            <a:round/>
            <a:headEnd len="med" w="med" type="none"/>
            <a:tailEnd len="med" w="med" type="none"/>
          </a:ln>
        </p:spPr>
      </p:cxnSp>
      <p:cxnSp>
        <p:nvCxnSpPr>
          <p:cNvPr id="551" name="Google Shape;551;p41"/>
          <p:cNvCxnSpPr>
            <a:stCxn id="546" idx="2"/>
            <a:endCxn id="543" idx="5"/>
          </p:cNvCxnSpPr>
          <p:nvPr/>
        </p:nvCxnSpPr>
        <p:spPr>
          <a:xfrm rot="10800000">
            <a:off x="3380875" y="3610650"/>
            <a:ext cx="391500" cy="532500"/>
          </a:xfrm>
          <a:prstGeom prst="straightConnector1">
            <a:avLst/>
          </a:prstGeom>
          <a:noFill/>
          <a:ln cap="flat" cmpd="sng" w="19050">
            <a:solidFill>
              <a:schemeClr val="accent2"/>
            </a:solidFill>
            <a:prstDash val="solid"/>
            <a:round/>
            <a:headEnd len="med" w="med" type="none"/>
            <a:tailEnd len="med" w="med" type="none"/>
          </a:ln>
        </p:spPr>
      </p:cxnSp>
      <p:cxnSp>
        <p:nvCxnSpPr>
          <p:cNvPr id="552" name="Google Shape;552;p41"/>
          <p:cNvCxnSpPr>
            <a:stCxn id="545" idx="7"/>
            <a:endCxn id="544" idx="4"/>
          </p:cNvCxnSpPr>
          <p:nvPr/>
        </p:nvCxnSpPr>
        <p:spPr>
          <a:xfrm flipH="1" rot="10800000">
            <a:off x="5100812" y="2861871"/>
            <a:ext cx="277800" cy="537900"/>
          </a:xfrm>
          <a:prstGeom prst="straightConnector1">
            <a:avLst/>
          </a:prstGeom>
          <a:noFill/>
          <a:ln cap="flat" cmpd="sng" w="9525">
            <a:solidFill>
              <a:schemeClr val="accent2"/>
            </a:solidFill>
            <a:prstDash val="solid"/>
            <a:round/>
            <a:headEnd len="med" w="med" type="none"/>
            <a:tailEnd len="med" w="med" type="none"/>
          </a:ln>
        </p:spPr>
      </p:cxnSp>
      <p:sp>
        <p:nvSpPr>
          <p:cNvPr id="553" name="Google Shape;553;p41"/>
          <p:cNvSpPr txBox="1"/>
          <p:nvPr>
            <p:ph idx="1" type="body"/>
          </p:nvPr>
        </p:nvSpPr>
        <p:spPr>
          <a:xfrm>
            <a:off x="6235400" y="2563250"/>
            <a:ext cx="1628700" cy="7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accent2"/>
                </a:solidFill>
              </a:rPr>
              <a:t>dfs(a)</a:t>
            </a:r>
            <a:endParaRPr sz="1500">
              <a:solidFill>
                <a:schemeClr val="accent2"/>
              </a:solidFill>
            </a:endParaRPr>
          </a:p>
          <a:p>
            <a:pPr indent="0" lvl="0" marL="0" rtl="0" algn="l">
              <a:spcBef>
                <a:spcPts val="0"/>
              </a:spcBef>
              <a:spcAft>
                <a:spcPts val="0"/>
              </a:spcAft>
              <a:buNone/>
            </a:pPr>
            <a:r>
              <a:t/>
            </a:r>
            <a:endParaRPr sz="1500">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Content Review</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Graph Conceptuals</a:t>
            </a:r>
            <a:endParaRPr/>
          </a:p>
        </p:txBody>
      </p:sp>
      <p:sp>
        <p:nvSpPr>
          <p:cNvPr id="559" name="Google Shape;559;p42"/>
          <p:cNvSpPr txBox="1"/>
          <p:nvPr>
            <p:ph idx="1" type="body"/>
          </p:nvPr>
        </p:nvSpPr>
        <p:spPr>
          <a:xfrm>
            <a:off x="311700" y="1152475"/>
            <a:ext cx="8520600" cy="786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500">
                <a:solidFill>
                  <a:schemeClr val="accent2"/>
                </a:solidFill>
              </a:rPr>
              <a:t>Basic Idea: </a:t>
            </a:r>
            <a:r>
              <a:rPr lang="en" sz="1500">
                <a:solidFill>
                  <a:schemeClr val="accent2"/>
                </a:solidFill>
              </a:rPr>
              <a:t>Keep track of visited nodes, do a DFS and if we visit any already visited nodes there is a cycle.</a:t>
            </a:r>
            <a:endParaRPr sz="1500">
              <a:solidFill>
                <a:schemeClr val="accent2"/>
              </a:solidFill>
            </a:endParaRPr>
          </a:p>
        </p:txBody>
      </p:sp>
      <p:sp>
        <p:nvSpPr>
          <p:cNvPr id="560" name="Google Shape;560;p42"/>
          <p:cNvSpPr/>
          <p:nvPr/>
        </p:nvSpPr>
        <p:spPr>
          <a:xfrm>
            <a:off x="2500150" y="2301925"/>
            <a:ext cx="429600" cy="4515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2"/>
          <p:cNvSpPr/>
          <p:nvPr/>
        </p:nvSpPr>
        <p:spPr>
          <a:xfrm>
            <a:off x="2070550" y="3225300"/>
            <a:ext cx="429600" cy="4515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2"/>
          <p:cNvSpPr/>
          <p:nvPr/>
        </p:nvSpPr>
        <p:spPr>
          <a:xfrm>
            <a:off x="3014225" y="3225300"/>
            <a:ext cx="429600" cy="4515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Avenir"/>
                <a:ea typeface="Avenir"/>
                <a:cs typeface="Avenir"/>
                <a:sym typeface="Avenir"/>
              </a:rPr>
              <a:t>a</a:t>
            </a:r>
            <a:endParaRPr>
              <a:solidFill>
                <a:schemeClr val="accent2"/>
              </a:solidFill>
              <a:latin typeface="Avenir"/>
              <a:ea typeface="Avenir"/>
              <a:cs typeface="Avenir"/>
              <a:sym typeface="Avenir"/>
            </a:endParaRPr>
          </a:p>
        </p:txBody>
      </p:sp>
      <p:sp>
        <p:nvSpPr>
          <p:cNvPr id="563" name="Google Shape;563;p42"/>
          <p:cNvSpPr/>
          <p:nvPr/>
        </p:nvSpPr>
        <p:spPr>
          <a:xfrm>
            <a:off x="5163725" y="2410275"/>
            <a:ext cx="429600" cy="4515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2"/>
          <p:cNvSpPr/>
          <p:nvPr/>
        </p:nvSpPr>
        <p:spPr>
          <a:xfrm>
            <a:off x="4734125" y="3333650"/>
            <a:ext cx="429600" cy="4515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Avenir"/>
                <a:ea typeface="Avenir"/>
                <a:cs typeface="Avenir"/>
                <a:sym typeface="Avenir"/>
              </a:rPr>
              <a:t>b</a:t>
            </a:r>
            <a:endParaRPr>
              <a:solidFill>
                <a:schemeClr val="accent2"/>
              </a:solidFill>
              <a:latin typeface="Avenir"/>
              <a:ea typeface="Avenir"/>
              <a:cs typeface="Avenir"/>
              <a:sym typeface="Avenir"/>
            </a:endParaRPr>
          </a:p>
        </p:txBody>
      </p:sp>
      <p:sp>
        <p:nvSpPr>
          <p:cNvPr id="565" name="Google Shape;565;p42"/>
          <p:cNvSpPr/>
          <p:nvPr/>
        </p:nvSpPr>
        <p:spPr>
          <a:xfrm>
            <a:off x="3772375" y="3917400"/>
            <a:ext cx="429600" cy="4515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Avenir"/>
                <a:ea typeface="Avenir"/>
                <a:cs typeface="Avenir"/>
                <a:sym typeface="Avenir"/>
              </a:rPr>
              <a:t>c</a:t>
            </a:r>
            <a:endParaRPr>
              <a:solidFill>
                <a:schemeClr val="accent2"/>
              </a:solidFill>
              <a:latin typeface="Avenir"/>
              <a:ea typeface="Avenir"/>
              <a:cs typeface="Avenir"/>
              <a:sym typeface="Avenir"/>
            </a:endParaRPr>
          </a:p>
        </p:txBody>
      </p:sp>
      <p:cxnSp>
        <p:nvCxnSpPr>
          <p:cNvPr id="566" name="Google Shape;566;p42"/>
          <p:cNvCxnSpPr>
            <a:stCxn id="560" idx="3"/>
            <a:endCxn id="561" idx="0"/>
          </p:cNvCxnSpPr>
          <p:nvPr/>
        </p:nvCxnSpPr>
        <p:spPr>
          <a:xfrm flipH="1">
            <a:off x="2285263" y="2687304"/>
            <a:ext cx="277800" cy="537900"/>
          </a:xfrm>
          <a:prstGeom prst="straightConnector1">
            <a:avLst/>
          </a:prstGeom>
          <a:noFill/>
          <a:ln cap="flat" cmpd="sng" w="9525">
            <a:solidFill>
              <a:schemeClr val="accent2"/>
            </a:solidFill>
            <a:prstDash val="solid"/>
            <a:round/>
            <a:headEnd len="med" w="med" type="none"/>
            <a:tailEnd len="med" w="med" type="none"/>
          </a:ln>
        </p:spPr>
      </p:cxnSp>
      <p:cxnSp>
        <p:nvCxnSpPr>
          <p:cNvPr id="567" name="Google Shape;567;p42"/>
          <p:cNvCxnSpPr>
            <a:stCxn id="560" idx="5"/>
            <a:endCxn id="562" idx="0"/>
          </p:cNvCxnSpPr>
          <p:nvPr/>
        </p:nvCxnSpPr>
        <p:spPr>
          <a:xfrm>
            <a:off x="2866837" y="2687304"/>
            <a:ext cx="362100" cy="537900"/>
          </a:xfrm>
          <a:prstGeom prst="straightConnector1">
            <a:avLst/>
          </a:prstGeom>
          <a:noFill/>
          <a:ln cap="flat" cmpd="sng" w="9525">
            <a:solidFill>
              <a:schemeClr val="accent2"/>
            </a:solidFill>
            <a:prstDash val="solid"/>
            <a:round/>
            <a:headEnd len="med" w="med" type="none"/>
            <a:tailEnd len="med" w="med" type="none"/>
          </a:ln>
        </p:spPr>
      </p:cxnSp>
      <p:cxnSp>
        <p:nvCxnSpPr>
          <p:cNvPr id="568" name="Google Shape;568;p42"/>
          <p:cNvCxnSpPr>
            <a:stCxn id="562" idx="6"/>
            <a:endCxn id="564" idx="2"/>
          </p:cNvCxnSpPr>
          <p:nvPr/>
        </p:nvCxnSpPr>
        <p:spPr>
          <a:xfrm>
            <a:off x="3443825" y="3451050"/>
            <a:ext cx="1290300" cy="108300"/>
          </a:xfrm>
          <a:prstGeom prst="straightConnector1">
            <a:avLst/>
          </a:prstGeom>
          <a:noFill/>
          <a:ln cap="flat" cmpd="sng" w="19050">
            <a:solidFill>
              <a:schemeClr val="accent2"/>
            </a:solidFill>
            <a:prstDash val="solid"/>
            <a:round/>
            <a:headEnd len="med" w="med" type="none"/>
            <a:tailEnd len="med" w="med" type="triangle"/>
          </a:ln>
        </p:spPr>
      </p:cxnSp>
      <p:cxnSp>
        <p:nvCxnSpPr>
          <p:cNvPr id="569" name="Google Shape;569;p42"/>
          <p:cNvCxnSpPr>
            <a:stCxn id="564" idx="3"/>
            <a:endCxn id="565" idx="6"/>
          </p:cNvCxnSpPr>
          <p:nvPr/>
        </p:nvCxnSpPr>
        <p:spPr>
          <a:xfrm flipH="1">
            <a:off x="4201838" y="3719029"/>
            <a:ext cx="595200" cy="424200"/>
          </a:xfrm>
          <a:prstGeom prst="straightConnector1">
            <a:avLst/>
          </a:prstGeom>
          <a:noFill/>
          <a:ln cap="flat" cmpd="sng" w="19050">
            <a:solidFill>
              <a:schemeClr val="accent2"/>
            </a:solidFill>
            <a:prstDash val="solid"/>
            <a:round/>
            <a:headEnd len="med" w="med" type="none"/>
            <a:tailEnd len="med" w="med" type="none"/>
          </a:ln>
        </p:spPr>
      </p:cxnSp>
      <p:cxnSp>
        <p:nvCxnSpPr>
          <p:cNvPr id="570" name="Google Shape;570;p42"/>
          <p:cNvCxnSpPr>
            <a:stCxn id="565" idx="2"/>
            <a:endCxn id="562" idx="5"/>
          </p:cNvCxnSpPr>
          <p:nvPr/>
        </p:nvCxnSpPr>
        <p:spPr>
          <a:xfrm rot="10800000">
            <a:off x="3380875" y="3610650"/>
            <a:ext cx="391500" cy="532500"/>
          </a:xfrm>
          <a:prstGeom prst="straightConnector1">
            <a:avLst/>
          </a:prstGeom>
          <a:noFill/>
          <a:ln cap="flat" cmpd="sng" w="19050">
            <a:solidFill>
              <a:schemeClr val="accent2"/>
            </a:solidFill>
            <a:prstDash val="solid"/>
            <a:round/>
            <a:headEnd len="med" w="med" type="none"/>
            <a:tailEnd len="med" w="med" type="none"/>
          </a:ln>
        </p:spPr>
      </p:cxnSp>
      <p:cxnSp>
        <p:nvCxnSpPr>
          <p:cNvPr id="571" name="Google Shape;571;p42"/>
          <p:cNvCxnSpPr>
            <a:stCxn id="564" idx="7"/>
            <a:endCxn id="563" idx="4"/>
          </p:cNvCxnSpPr>
          <p:nvPr/>
        </p:nvCxnSpPr>
        <p:spPr>
          <a:xfrm flipH="1" rot="10800000">
            <a:off x="5100812" y="2861871"/>
            <a:ext cx="277800" cy="537900"/>
          </a:xfrm>
          <a:prstGeom prst="straightConnector1">
            <a:avLst/>
          </a:prstGeom>
          <a:noFill/>
          <a:ln cap="flat" cmpd="sng" w="9525">
            <a:solidFill>
              <a:schemeClr val="accent2"/>
            </a:solidFill>
            <a:prstDash val="solid"/>
            <a:round/>
            <a:headEnd len="med" w="med" type="none"/>
            <a:tailEnd len="med" w="med" type="none"/>
          </a:ln>
        </p:spPr>
      </p:cxnSp>
      <p:sp>
        <p:nvSpPr>
          <p:cNvPr id="572" name="Google Shape;572;p42"/>
          <p:cNvSpPr txBox="1"/>
          <p:nvPr>
            <p:ph idx="1" type="body"/>
          </p:nvPr>
        </p:nvSpPr>
        <p:spPr>
          <a:xfrm>
            <a:off x="6235400" y="2563250"/>
            <a:ext cx="1628700" cy="7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accent2"/>
                </a:solidFill>
              </a:rPr>
              <a:t>dfs(a) → dfs(b)</a:t>
            </a:r>
            <a:endParaRPr sz="1500">
              <a:solidFill>
                <a:schemeClr val="accent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Graph Conceptuals</a:t>
            </a:r>
            <a:endParaRPr/>
          </a:p>
        </p:txBody>
      </p:sp>
      <p:sp>
        <p:nvSpPr>
          <p:cNvPr id="578" name="Google Shape;578;p43"/>
          <p:cNvSpPr txBox="1"/>
          <p:nvPr>
            <p:ph idx="1" type="body"/>
          </p:nvPr>
        </p:nvSpPr>
        <p:spPr>
          <a:xfrm>
            <a:off x="311700" y="1152475"/>
            <a:ext cx="8520600" cy="786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500">
                <a:solidFill>
                  <a:schemeClr val="accent2"/>
                </a:solidFill>
              </a:rPr>
              <a:t>Basic Idea: </a:t>
            </a:r>
            <a:r>
              <a:rPr lang="en" sz="1500">
                <a:solidFill>
                  <a:schemeClr val="accent2"/>
                </a:solidFill>
              </a:rPr>
              <a:t>Keep track of visited nodes, do a DFS and if we visit any already visited nodes there is a cycle.</a:t>
            </a:r>
            <a:endParaRPr sz="1500">
              <a:solidFill>
                <a:schemeClr val="accent2"/>
              </a:solidFill>
            </a:endParaRPr>
          </a:p>
        </p:txBody>
      </p:sp>
      <p:sp>
        <p:nvSpPr>
          <p:cNvPr id="579" name="Google Shape;579;p43"/>
          <p:cNvSpPr/>
          <p:nvPr/>
        </p:nvSpPr>
        <p:spPr>
          <a:xfrm>
            <a:off x="2500150" y="2301925"/>
            <a:ext cx="429600" cy="4515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3"/>
          <p:cNvSpPr/>
          <p:nvPr/>
        </p:nvSpPr>
        <p:spPr>
          <a:xfrm>
            <a:off x="2070550" y="3225300"/>
            <a:ext cx="429600" cy="4515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3"/>
          <p:cNvSpPr/>
          <p:nvPr/>
        </p:nvSpPr>
        <p:spPr>
          <a:xfrm>
            <a:off x="3014225" y="3225300"/>
            <a:ext cx="429600" cy="4515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Avenir"/>
                <a:ea typeface="Avenir"/>
                <a:cs typeface="Avenir"/>
                <a:sym typeface="Avenir"/>
              </a:rPr>
              <a:t>a</a:t>
            </a:r>
            <a:endParaRPr>
              <a:solidFill>
                <a:schemeClr val="accent2"/>
              </a:solidFill>
              <a:latin typeface="Avenir"/>
              <a:ea typeface="Avenir"/>
              <a:cs typeface="Avenir"/>
              <a:sym typeface="Avenir"/>
            </a:endParaRPr>
          </a:p>
        </p:txBody>
      </p:sp>
      <p:sp>
        <p:nvSpPr>
          <p:cNvPr id="582" name="Google Shape;582;p43"/>
          <p:cNvSpPr/>
          <p:nvPr/>
        </p:nvSpPr>
        <p:spPr>
          <a:xfrm>
            <a:off x="5163725" y="2410275"/>
            <a:ext cx="429600" cy="4515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3"/>
          <p:cNvSpPr/>
          <p:nvPr/>
        </p:nvSpPr>
        <p:spPr>
          <a:xfrm>
            <a:off x="4734125" y="3333650"/>
            <a:ext cx="429600" cy="4515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Avenir"/>
                <a:ea typeface="Avenir"/>
                <a:cs typeface="Avenir"/>
                <a:sym typeface="Avenir"/>
              </a:rPr>
              <a:t>b</a:t>
            </a:r>
            <a:endParaRPr>
              <a:solidFill>
                <a:schemeClr val="accent2"/>
              </a:solidFill>
              <a:latin typeface="Avenir"/>
              <a:ea typeface="Avenir"/>
              <a:cs typeface="Avenir"/>
              <a:sym typeface="Avenir"/>
            </a:endParaRPr>
          </a:p>
        </p:txBody>
      </p:sp>
      <p:sp>
        <p:nvSpPr>
          <p:cNvPr id="584" name="Google Shape;584;p43"/>
          <p:cNvSpPr/>
          <p:nvPr/>
        </p:nvSpPr>
        <p:spPr>
          <a:xfrm>
            <a:off x="3772375" y="3917400"/>
            <a:ext cx="429600" cy="4515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Avenir"/>
                <a:ea typeface="Avenir"/>
                <a:cs typeface="Avenir"/>
                <a:sym typeface="Avenir"/>
              </a:rPr>
              <a:t>c</a:t>
            </a:r>
            <a:endParaRPr>
              <a:solidFill>
                <a:schemeClr val="accent2"/>
              </a:solidFill>
              <a:latin typeface="Avenir"/>
              <a:ea typeface="Avenir"/>
              <a:cs typeface="Avenir"/>
              <a:sym typeface="Avenir"/>
            </a:endParaRPr>
          </a:p>
        </p:txBody>
      </p:sp>
      <p:cxnSp>
        <p:nvCxnSpPr>
          <p:cNvPr id="585" name="Google Shape;585;p43"/>
          <p:cNvCxnSpPr>
            <a:stCxn id="579" idx="3"/>
            <a:endCxn id="580" idx="0"/>
          </p:cNvCxnSpPr>
          <p:nvPr/>
        </p:nvCxnSpPr>
        <p:spPr>
          <a:xfrm flipH="1">
            <a:off x="2285263" y="2687304"/>
            <a:ext cx="277800" cy="537900"/>
          </a:xfrm>
          <a:prstGeom prst="straightConnector1">
            <a:avLst/>
          </a:prstGeom>
          <a:noFill/>
          <a:ln cap="flat" cmpd="sng" w="9525">
            <a:solidFill>
              <a:schemeClr val="accent2"/>
            </a:solidFill>
            <a:prstDash val="solid"/>
            <a:round/>
            <a:headEnd len="med" w="med" type="none"/>
            <a:tailEnd len="med" w="med" type="none"/>
          </a:ln>
        </p:spPr>
      </p:cxnSp>
      <p:cxnSp>
        <p:nvCxnSpPr>
          <p:cNvPr id="586" name="Google Shape;586;p43"/>
          <p:cNvCxnSpPr>
            <a:stCxn id="579" idx="5"/>
            <a:endCxn id="581" idx="0"/>
          </p:cNvCxnSpPr>
          <p:nvPr/>
        </p:nvCxnSpPr>
        <p:spPr>
          <a:xfrm>
            <a:off x="2866837" y="2687304"/>
            <a:ext cx="362100" cy="537900"/>
          </a:xfrm>
          <a:prstGeom prst="straightConnector1">
            <a:avLst/>
          </a:prstGeom>
          <a:noFill/>
          <a:ln cap="flat" cmpd="sng" w="9525">
            <a:solidFill>
              <a:schemeClr val="accent2"/>
            </a:solidFill>
            <a:prstDash val="solid"/>
            <a:round/>
            <a:headEnd len="med" w="med" type="none"/>
            <a:tailEnd len="med" w="med" type="none"/>
          </a:ln>
        </p:spPr>
      </p:cxnSp>
      <p:cxnSp>
        <p:nvCxnSpPr>
          <p:cNvPr id="587" name="Google Shape;587;p43"/>
          <p:cNvCxnSpPr>
            <a:stCxn id="581" idx="6"/>
            <a:endCxn id="583" idx="2"/>
          </p:cNvCxnSpPr>
          <p:nvPr/>
        </p:nvCxnSpPr>
        <p:spPr>
          <a:xfrm>
            <a:off x="3443825" y="3451050"/>
            <a:ext cx="1290300" cy="108300"/>
          </a:xfrm>
          <a:prstGeom prst="straightConnector1">
            <a:avLst/>
          </a:prstGeom>
          <a:noFill/>
          <a:ln cap="flat" cmpd="sng" w="19050">
            <a:solidFill>
              <a:schemeClr val="accent2"/>
            </a:solidFill>
            <a:prstDash val="solid"/>
            <a:round/>
            <a:headEnd len="med" w="med" type="none"/>
            <a:tailEnd len="med" w="med" type="triangle"/>
          </a:ln>
        </p:spPr>
      </p:cxnSp>
      <p:cxnSp>
        <p:nvCxnSpPr>
          <p:cNvPr id="588" name="Google Shape;588;p43"/>
          <p:cNvCxnSpPr>
            <a:stCxn id="583" idx="3"/>
            <a:endCxn id="584" idx="6"/>
          </p:cNvCxnSpPr>
          <p:nvPr/>
        </p:nvCxnSpPr>
        <p:spPr>
          <a:xfrm flipH="1">
            <a:off x="4201838" y="3719029"/>
            <a:ext cx="595200" cy="424200"/>
          </a:xfrm>
          <a:prstGeom prst="straightConnector1">
            <a:avLst/>
          </a:prstGeom>
          <a:noFill/>
          <a:ln cap="flat" cmpd="sng" w="19050">
            <a:solidFill>
              <a:schemeClr val="accent2"/>
            </a:solidFill>
            <a:prstDash val="solid"/>
            <a:round/>
            <a:headEnd len="med" w="med" type="none"/>
            <a:tailEnd len="med" w="med" type="triangle"/>
          </a:ln>
        </p:spPr>
      </p:cxnSp>
      <p:cxnSp>
        <p:nvCxnSpPr>
          <p:cNvPr id="589" name="Google Shape;589;p43"/>
          <p:cNvCxnSpPr>
            <a:stCxn id="584" idx="2"/>
            <a:endCxn id="581" idx="5"/>
          </p:cNvCxnSpPr>
          <p:nvPr/>
        </p:nvCxnSpPr>
        <p:spPr>
          <a:xfrm rot="10800000">
            <a:off x="3380875" y="3610650"/>
            <a:ext cx="391500" cy="532500"/>
          </a:xfrm>
          <a:prstGeom prst="straightConnector1">
            <a:avLst/>
          </a:prstGeom>
          <a:noFill/>
          <a:ln cap="flat" cmpd="sng" w="19050">
            <a:solidFill>
              <a:schemeClr val="accent2"/>
            </a:solidFill>
            <a:prstDash val="solid"/>
            <a:round/>
            <a:headEnd len="med" w="med" type="none"/>
            <a:tailEnd len="med" w="med" type="none"/>
          </a:ln>
        </p:spPr>
      </p:cxnSp>
      <p:cxnSp>
        <p:nvCxnSpPr>
          <p:cNvPr id="590" name="Google Shape;590;p43"/>
          <p:cNvCxnSpPr>
            <a:stCxn id="583" idx="7"/>
            <a:endCxn id="582" idx="4"/>
          </p:cNvCxnSpPr>
          <p:nvPr/>
        </p:nvCxnSpPr>
        <p:spPr>
          <a:xfrm flipH="1" rot="10800000">
            <a:off x="5100812" y="2861871"/>
            <a:ext cx="277800" cy="537900"/>
          </a:xfrm>
          <a:prstGeom prst="straightConnector1">
            <a:avLst/>
          </a:prstGeom>
          <a:noFill/>
          <a:ln cap="flat" cmpd="sng" w="9525">
            <a:solidFill>
              <a:schemeClr val="accent2"/>
            </a:solidFill>
            <a:prstDash val="solid"/>
            <a:round/>
            <a:headEnd len="med" w="med" type="none"/>
            <a:tailEnd len="med" w="med" type="none"/>
          </a:ln>
        </p:spPr>
      </p:cxnSp>
      <p:sp>
        <p:nvSpPr>
          <p:cNvPr id="591" name="Google Shape;591;p43"/>
          <p:cNvSpPr txBox="1"/>
          <p:nvPr>
            <p:ph idx="1" type="body"/>
          </p:nvPr>
        </p:nvSpPr>
        <p:spPr>
          <a:xfrm>
            <a:off x="6235400" y="2563250"/>
            <a:ext cx="1628700" cy="7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accent2"/>
                </a:solidFill>
              </a:rPr>
              <a:t>dfs(a) → dfs(b) → dfs(c)</a:t>
            </a:r>
            <a:endParaRPr b="1" sz="1500">
              <a:solidFill>
                <a:schemeClr val="accent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Graph Conceptuals</a:t>
            </a:r>
            <a:endParaRPr/>
          </a:p>
        </p:txBody>
      </p:sp>
      <p:sp>
        <p:nvSpPr>
          <p:cNvPr id="597" name="Google Shape;597;p44"/>
          <p:cNvSpPr txBox="1"/>
          <p:nvPr>
            <p:ph idx="1" type="body"/>
          </p:nvPr>
        </p:nvSpPr>
        <p:spPr>
          <a:xfrm>
            <a:off x="311700" y="1152475"/>
            <a:ext cx="8520600" cy="786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500">
                <a:solidFill>
                  <a:schemeClr val="accent2"/>
                </a:solidFill>
              </a:rPr>
              <a:t>Basic Idea: </a:t>
            </a:r>
            <a:r>
              <a:rPr lang="en" sz="1500">
                <a:solidFill>
                  <a:schemeClr val="accent2"/>
                </a:solidFill>
              </a:rPr>
              <a:t>Keep track of visited nodes, do a DFS and if we visit any already visited nodes there is a cycle.</a:t>
            </a:r>
            <a:endParaRPr sz="1500">
              <a:solidFill>
                <a:schemeClr val="accent2"/>
              </a:solidFill>
            </a:endParaRPr>
          </a:p>
        </p:txBody>
      </p:sp>
      <p:sp>
        <p:nvSpPr>
          <p:cNvPr id="598" name="Google Shape;598;p44"/>
          <p:cNvSpPr/>
          <p:nvPr/>
        </p:nvSpPr>
        <p:spPr>
          <a:xfrm>
            <a:off x="2500150" y="2301925"/>
            <a:ext cx="429600" cy="4515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4"/>
          <p:cNvSpPr/>
          <p:nvPr/>
        </p:nvSpPr>
        <p:spPr>
          <a:xfrm>
            <a:off x="2070550" y="3225300"/>
            <a:ext cx="429600" cy="4515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4"/>
          <p:cNvSpPr/>
          <p:nvPr/>
        </p:nvSpPr>
        <p:spPr>
          <a:xfrm>
            <a:off x="3014225" y="3225300"/>
            <a:ext cx="429600" cy="4515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Avenir"/>
                <a:ea typeface="Avenir"/>
                <a:cs typeface="Avenir"/>
                <a:sym typeface="Avenir"/>
              </a:rPr>
              <a:t>a</a:t>
            </a:r>
            <a:endParaRPr>
              <a:solidFill>
                <a:schemeClr val="accent2"/>
              </a:solidFill>
              <a:latin typeface="Avenir"/>
              <a:ea typeface="Avenir"/>
              <a:cs typeface="Avenir"/>
              <a:sym typeface="Avenir"/>
            </a:endParaRPr>
          </a:p>
        </p:txBody>
      </p:sp>
      <p:sp>
        <p:nvSpPr>
          <p:cNvPr id="601" name="Google Shape;601;p44"/>
          <p:cNvSpPr/>
          <p:nvPr/>
        </p:nvSpPr>
        <p:spPr>
          <a:xfrm>
            <a:off x="5163725" y="2410275"/>
            <a:ext cx="429600" cy="4515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4"/>
          <p:cNvSpPr/>
          <p:nvPr/>
        </p:nvSpPr>
        <p:spPr>
          <a:xfrm>
            <a:off x="4734125" y="3333650"/>
            <a:ext cx="429600" cy="4515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Avenir"/>
                <a:ea typeface="Avenir"/>
                <a:cs typeface="Avenir"/>
                <a:sym typeface="Avenir"/>
              </a:rPr>
              <a:t>b</a:t>
            </a:r>
            <a:endParaRPr>
              <a:solidFill>
                <a:schemeClr val="accent2"/>
              </a:solidFill>
              <a:latin typeface="Avenir"/>
              <a:ea typeface="Avenir"/>
              <a:cs typeface="Avenir"/>
              <a:sym typeface="Avenir"/>
            </a:endParaRPr>
          </a:p>
        </p:txBody>
      </p:sp>
      <p:sp>
        <p:nvSpPr>
          <p:cNvPr id="603" name="Google Shape;603;p44"/>
          <p:cNvSpPr/>
          <p:nvPr/>
        </p:nvSpPr>
        <p:spPr>
          <a:xfrm>
            <a:off x="3772375" y="3917400"/>
            <a:ext cx="429600" cy="4515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Avenir"/>
                <a:ea typeface="Avenir"/>
                <a:cs typeface="Avenir"/>
                <a:sym typeface="Avenir"/>
              </a:rPr>
              <a:t>c</a:t>
            </a:r>
            <a:endParaRPr>
              <a:solidFill>
                <a:schemeClr val="accent2"/>
              </a:solidFill>
              <a:latin typeface="Avenir"/>
              <a:ea typeface="Avenir"/>
              <a:cs typeface="Avenir"/>
              <a:sym typeface="Avenir"/>
            </a:endParaRPr>
          </a:p>
        </p:txBody>
      </p:sp>
      <p:cxnSp>
        <p:nvCxnSpPr>
          <p:cNvPr id="604" name="Google Shape;604;p44"/>
          <p:cNvCxnSpPr>
            <a:stCxn id="598" idx="3"/>
            <a:endCxn id="599" idx="0"/>
          </p:cNvCxnSpPr>
          <p:nvPr/>
        </p:nvCxnSpPr>
        <p:spPr>
          <a:xfrm flipH="1">
            <a:off x="2285263" y="2687304"/>
            <a:ext cx="277800" cy="537900"/>
          </a:xfrm>
          <a:prstGeom prst="straightConnector1">
            <a:avLst/>
          </a:prstGeom>
          <a:noFill/>
          <a:ln cap="flat" cmpd="sng" w="9525">
            <a:solidFill>
              <a:schemeClr val="accent2"/>
            </a:solidFill>
            <a:prstDash val="solid"/>
            <a:round/>
            <a:headEnd len="med" w="med" type="none"/>
            <a:tailEnd len="med" w="med" type="none"/>
          </a:ln>
        </p:spPr>
      </p:cxnSp>
      <p:cxnSp>
        <p:nvCxnSpPr>
          <p:cNvPr id="605" name="Google Shape;605;p44"/>
          <p:cNvCxnSpPr>
            <a:stCxn id="598" idx="5"/>
            <a:endCxn id="600" idx="0"/>
          </p:cNvCxnSpPr>
          <p:nvPr/>
        </p:nvCxnSpPr>
        <p:spPr>
          <a:xfrm>
            <a:off x="2866837" y="2687304"/>
            <a:ext cx="362100" cy="537900"/>
          </a:xfrm>
          <a:prstGeom prst="straightConnector1">
            <a:avLst/>
          </a:prstGeom>
          <a:noFill/>
          <a:ln cap="flat" cmpd="sng" w="9525">
            <a:solidFill>
              <a:schemeClr val="accent2"/>
            </a:solidFill>
            <a:prstDash val="solid"/>
            <a:round/>
            <a:headEnd len="med" w="med" type="none"/>
            <a:tailEnd len="med" w="med" type="none"/>
          </a:ln>
        </p:spPr>
      </p:cxnSp>
      <p:cxnSp>
        <p:nvCxnSpPr>
          <p:cNvPr id="606" name="Google Shape;606;p44"/>
          <p:cNvCxnSpPr>
            <a:stCxn id="600" idx="6"/>
            <a:endCxn id="602" idx="2"/>
          </p:cNvCxnSpPr>
          <p:nvPr/>
        </p:nvCxnSpPr>
        <p:spPr>
          <a:xfrm>
            <a:off x="3443825" y="3451050"/>
            <a:ext cx="1290300" cy="108300"/>
          </a:xfrm>
          <a:prstGeom prst="straightConnector1">
            <a:avLst/>
          </a:prstGeom>
          <a:noFill/>
          <a:ln cap="flat" cmpd="sng" w="19050">
            <a:solidFill>
              <a:schemeClr val="accent2"/>
            </a:solidFill>
            <a:prstDash val="solid"/>
            <a:round/>
            <a:headEnd len="med" w="med" type="none"/>
            <a:tailEnd len="med" w="med" type="triangle"/>
          </a:ln>
        </p:spPr>
      </p:cxnSp>
      <p:cxnSp>
        <p:nvCxnSpPr>
          <p:cNvPr id="607" name="Google Shape;607;p44"/>
          <p:cNvCxnSpPr>
            <a:stCxn id="602" idx="3"/>
            <a:endCxn id="603" idx="6"/>
          </p:cNvCxnSpPr>
          <p:nvPr/>
        </p:nvCxnSpPr>
        <p:spPr>
          <a:xfrm flipH="1">
            <a:off x="4201838" y="3719029"/>
            <a:ext cx="595200" cy="424200"/>
          </a:xfrm>
          <a:prstGeom prst="straightConnector1">
            <a:avLst/>
          </a:prstGeom>
          <a:noFill/>
          <a:ln cap="flat" cmpd="sng" w="19050">
            <a:solidFill>
              <a:schemeClr val="accent2"/>
            </a:solidFill>
            <a:prstDash val="solid"/>
            <a:round/>
            <a:headEnd len="med" w="med" type="none"/>
            <a:tailEnd len="med" w="med" type="triangle"/>
          </a:ln>
        </p:spPr>
      </p:cxnSp>
      <p:cxnSp>
        <p:nvCxnSpPr>
          <p:cNvPr id="608" name="Google Shape;608;p44"/>
          <p:cNvCxnSpPr>
            <a:stCxn id="603" idx="2"/>
            <a:endCxn id="600" idx="5"/>
          </p:cNvCxnSpPr>
          <p:nvPr/>
        </p:nvCxnSpPr>
        <p:spPr>
          <a:xfrm rot="10800000">
            <a:off x="3380875" y="3610650"/>
            <a:ext cx="391500" cy="532500"/>
          </a:xfrm>
          <a:prstGeom prst="straightConnector1">
            <a:avLst/>
          </a:prstGeom>
          <a:noFill/>
          <a:ln cap="flat" cmpd="sng" w="19050">
            <a:solidFill>
              <a:schemeClr val="accent2"/>
            </a:solidFill>
            <a:prstDash val="solid"/>
            <a:round/>
            <a:headEnd len="med" w="med" type="none"/>
            <a:tailEnd len="med" w="med" type="triangle"/>
          </a:ln>
        </p:spPr>
      </p:cxnSp>
      <p:cxnSp>
        <p:nvCxnSpPr>
          <p:cNvPr id="609" name="Google Shape;609;p44"/>
          <p:cNvCxnSpPr>
            <a:stCxn id="602" idx="7"/>
            <a:endCxn id="601" idx="4"/>
          </p:cNvCxnSpPr>
          <p:nvPr/>
        </p:nvCxnSpPr>
        <p:spPr>
          <a:xfrm flipH="1" rot="10800000">
            <a:off x="5100812" y="2861871"/>
            <a:ext cx="277800" cy="537900"/>
          </a:xfrm>
          <a:prstGeom prst="straightConnector1">
            <a:avLst/>
          </a:prstGeom>
          <a:noFill/>
          <a:ln cap="flat" cmpd="sng" w="9525">
            <a:solidFill>
              <a:schemeClr val="accent2"/>
            </a:solidFill>
            <a:prstDash val="solid"/>
            <a:round/>
            <a:headEnd len="med" w="med" type="none"/>
            <a:tailEnd len="med" w="med" type="none"/>
          </a:ln>
        </p:spPr>
      </p:cxnSp>
      <p:sp>
        <p:nvSpPr>
          <p:cNvPr id="610" name="Google Shape;610;p44"/>
          <p:cNvSpPr txBox="1"/>
          <p:nvPr>
            <p:ph idx="1" type="body"/>
          </p:nvPr>
        </p:nvSpPr>
        <p:spPr>
          <a:xfrm>
            <a:off x="6235400" y="2563250"/>
            <a:ext cx="1859700" cy="7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accent2"/>
                </a:solidFill>
              </a:rPr>
              <a:t>dfs(a) → dfs(b) → dfs(c) → </a:t>
            </a:r>
            <a:r>
              <a:rPr b="1" lang="en" sz="1500">
                <a:solidFill>
                  <a:schemeClr val="accent2"/>
                </a:solidFill>
              </a:rPr>
              <a:t>dfs(a)</a:t>
            </a:r>
            <a:endParaRPr b="1" sz="1500">
              <a:solidFill>
                <a:schemeClr val="accent2"/>
              </a:solidFill>
            </a:endParaRPr>
          </a:p>
        </p:txBody>
      </p:sp>
      <p:sp>
        <p:nvSpPr>
          <p:cNvPr id="611" name="Google Shape;611;p44"/>
          <p:cNvSpPr txBox="1"/>
          <p:nvPr>
            <p:ph idx="1" type="body"/>
          </p:nvPr>
        </p:nvSpPr>
        <p:spPr>
          <a:xfrm>
            <a:off x="6376800" y="3349250"/>
            <a:ext cx="1628700" cy="7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accent2"/>
                </a:solidFill>
              </a:rPr>
              <a:t>r</a:t>
            </a:r>
            <a:r>
              <a:rPr lang="en" sz="1500">
                <a:solidFill>
                  <a:schemeClr val="accent2"/>
                </a:solidFill>
              </a:rPr>
              <a:t>epeat = cycle</a:t>
            </a:r>
            <a:endParaRPr b="1" sz="1500">
              <a:solidFill>
                <a:schemeClr val="accent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t>
            </a:r>
            <a:r>
              <a:rPr lang="en"/>
              <a:t> F</a:t>
            </a:r>
            <a:r>
              <a:rPr lang="en"/>
              <a:t>ill in the Blanks</a:t>
            </a:r>
            <a:endParaRPr sz="1400">
              <a:solidFill>
                <a:schemeClr val="dk2"/>
              </a:solidFill>
              <a:latin typeface="Catamaran"/>
              <a:ea typeface="Catamaran"/>
              <a:cs typeface="Catamaran"/>
              <a:sym typeface="Catamaran"/>
            </a:endParaRPr>
          </a:p>
          <a:p>
            <a:pPr indent="0" lvl="0" marL="0" rtl="0" algn="l">
              <a:spcBef>
                <a:spcPts val="0"/>
              </a:spcBef>
              <a:spcAft>
                <a:spcPts val="0"/>
              </a:spcAft>
              <a:buNone/>
            </a:pPr>
            <a:r>
              <a:t/>
            </a:r>
            <a:endParaRPr/>
          </a:p>
        </p:txBody>
      </p:sp>
      <p:sp>
        <p:nvSpPr>
          <p:cNvPr id="617" name="Google Shape;617;p45"/>
          <p:cNvSpPr txBox="1"/>
          <p:nvPr>
            <p:ph idx="1" type="body"/>
          </p:nvPr>
        </p:nvSpPr>
        <p:spPr>
          <a:xfrm>
            <a:off x="682875" y="1152475"/>
            <a:ext cx="8149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1. </a:t>
            </a:r>
            <a:r>
              <a:rPr lang="en" sz="1600">
                <a:latin typeface="Courier New"/>
                <a:ea typeface="Courier New"/>
                <a:cs typeface="Courier New"/>
                <a:sym typeface="Courier New"/>
              </a:rPr>
              <a:t>removeMin</a:t>
            </a:r>
            <a:r>
              <a:rPr lang="en" sz="1600"/>
              <a:t> has a best case runtime of </a:t>
            </a:r>
            <a:r>
              <a:rPr lang="en" sz="1600">
                <a:solidFill>
                  <a:schemeClr val="accent2"/>
                </a:solidFill>
              </a:rPr>
              <a:t>_____</a:t>
            </a:r>
            <a:r>
              <a:rPr lang="en" sz="1600"/>
              <a:t> and a worst case runtime of </a:t>
            </a:r>
            <a:r>
              <a:rPr lang="en" sz="1600">
                <a:solidFill>
                  <a:schemeClr val="accent2"/>
                </a:solidFill>
              </a:rPr>
              <a:t>______</a:t>
            </a:r>
            <a:r>
              <a:rPr lang="en" sz="1600"/>
              <a:t>.</a:t>
            </a:r>
            <a:endParaRPr sz="16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t>
            </a:r>
            <a:r>
              <a:rPr lang="en"/>
              <a:t> F</a:t>
            </a:r>
            <a:r>
              <a:rPr lang="en"/>
              <a:t>ill in the Blanks</a:t>
            </a:r>
            <a:endParaRPr sz="1400">
              <a:solidFill>
                <a:schemeClr val="dk2"/>
              </a:solidFill>
              <a:latin typeface="Catamaran"/>
              <a:ea typeface="Catamaran"/>
              <a:cs typeface="Catamaran"/>
              <a:sym typeface="Catamaran"/>
            </a:endParaRPr>
          </a:p>
          <a:p>
            <a:pPr indent="0" lvl="0" marL="0" rtl="0" algn="l">
              <a:spcBef>
                <a:spcPts val="0"/>
              </a:spcBef>
              <a:spcAft>
                <a:spcPts val="0"/>
              </a:spcAft>
              <a:buNone/>
            </a:pPr>
            <a:r>
              <a:t/>
            </a:r>
            <a:endParaRPr/>
          </a:p>
        </p:txBody>
      </p:sp>
      <p:sp>
        <p:nvSpPr>
          <p:cNvPr id="623" name="Google Shape;623;p46"/>
          <p:cNvSpPr txBox="1"/>
          <p:nvPr>
            <p:ph idx="1" type="body"/>
          </p:nvPr>
        </p:nvSpPr>
        <p:spPr>
          <a:xfrm>
            <a:off x="693875" y="1152475"/>
            <a:ext cx="8138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1. </a:t>
            </a:r>
            <a:r>
              <a:rPr lang="en" sz="1600">
                <a:latin typeface="Courier New"/>
                <a:ea typeface="Courier New"/>
                <a:cs typeface="Courier New"/>
                <a:sym typeface="Courier New"/>
              </a:rPr>
              <a:t>removeMin</a:t>
            </a:r>
            <a:r>
              <a:rPr lang="en" sz="1600"/>
              <a:t> has a best case runtime of</a:t>
            </a:r>
            <a:r>
              <a:rPr lang="en" sz="1600"/>
              <a:t> </a:t>
            </a:r>
            <a:r>
              <a:rPr lang="en" sz="1600">
                <a:solidFill>
                  <a:schemeClr val="accent2"/>
                </a:solidFill>
              </a:rPr>
              <a:t>Θ(1)</a:t>
            </a:r>
            <a:r>
              <a:rPr lang="en" sz="1600"/>
              <a:t> and a worst case runtime of </a:t>
            </a:r>
            <a:r>
              <a:rPr lang="en" sz="1600">
                <a:solidFill>
                  <a:schemeClr val="accent2"/>
                </a:solidFill>
              </a:rPr>
              <a:t>Θ(logN)</a:t>
            </a:r>
            <a:r>
              <a:rPr lang="en" sz="1600"/>
              <a: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solidFill>
                  <a:schemeClr val="accent2"/>
                </a:solidFill>
              </a:rPr>
              <a:t>Best case: only one swap down is required, thus finishing in constant time</a:t>
            </a:r>
            <a:endParaRPr sz="1600">
              <a:solidFill>
                <a:schemeClr val="accent2"/>
              </a:solidFill>
            </a:endParaRPr>
          </a:p>
          <a:p>
            <a:pPr indent="0" lvl="0" marL="0" rtl="0" algn="l">
              <a:spcBef>
                <a:spcPts val="0"/>
              </a:spcBef>
              <a:spcAft>
                <a:spcPts val="0"/>
              </a:spcAft>
              <a:buNone/>
            </a:pPr>
            <a:r>
              <a:rPr lang="en" sz="1600">
                <a:solidFill>
                  <a:schemeClr val="accent2"/>
                </a:solidFill>
              </a:rPr>
              <a:t>Worst case: sink down from top to the bottom. Height = </a:t>
            </a:r>
            <a:r>
              <a:rPr lang="en" sz="1600">
                <a:solidFill>
                  <a:schemeClr val="accent2"/>
                </a:solidFill>
              </a:rPr>
              <a:t>Θ(logN)</a:t>
            </a:r>
            <a:endParaRPr sz="1600">
              <a:solidFill>
                <a:schemeClr val="accent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t>
            </a:r>
            <a:r>
              <a:rPr lang="en"/>
              <a:t> F</a:t>
            </a:r>
            <a:r>
              <a:rPr lang="en"/>
              <a:t>ill in the Blanks</a:t>
            </a:r>
            <a:endParaRPr sz="1400">
              <a:solidFill>
                <a:schemeClr val="dk2"/>
              </a:solidFill>
              <a:latin typeface="Catamaran"/>
              <a:ea typeface="Catamaran"/>
              <a:cs typeface="Catamaran"/>
              <a:sym typeface="Catamaran"/>
            </a:endParaRPr>
          </a:p>
          <a:p>
            <a:pPr indent="0" lvl="0" marL="0" rtl="0" algn="l">
              <a:spcBef>
                <a:spcPts val="0"/>
              </a:spcBef>
              <a:spcAft>
                <a:spcPts val="0"/>
              </a:spcAft>
              <a:buNone/>
            </a:pPr>
            <a:r>
              <a:t/>
            </a:r>
            <a:endParaRPr/>
          </a:p>
        </p:txBody>
      </p:sp>
      <p:sp>
        <p:nvSpPr>
          <p:cNvPr id="629" name="Google Shape;629;p47"/>
          <p:cNvSpPr txBox="1"/>
          <p:nvPr>
            <p:ph idx="1" type="body"/>
          </p:nvPr>
        </p:nvSpPr>
        <p:spPr>
          <a:xfrm>
            <a:off x="682875" y="1152475"/>
            <a:ext cx="8149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2. </a:t>
            </a:r>
            <a:r>
              <a:rPr lang="en" sz="1600">
                <a:latin typeface="Courier New"/>
                <a:ea typeface="Courier New"/>
                <a:cs typeface="Courier New"/>
                <a:sym typeface="Courier New"/>
              </a:rPr>
              <a:t>insert</a:t>
            </a:r>
            <a:r>
              <a:rPr lang="en" sz="1600"/>
              <a:t> has a best case runtime of </a:t>
            </a:r>
            <a:r>
              <a:rPr lang="en" sz="1600">
                <a:solidFill>
                  <a:schemeClr val="accent2"/>
                </a:solidFill>
              </a:rPr>
              <a:t>______ </a:t>
            </a:r>
            <a:r>
              <a:rPr lang="en" sz="1600"/>
              <a:t>and a worst case runtime of </a:t>
            </a:r>
            <a:r>
              <a:rPr lang="en" sz="1600">
                <a:solidFill>
                  <a:schemeClr val="accent2"/>
                </a:solidFill>
              </a:rPr>
              <a:t>______</a:t>
            </a:r>
            <a:r>
              <a:rPr lang="en" sz="1600"/>
              <a:t>.</a:t>
            </a:r>
            <a:endParaRPr sz="16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t>
            </a:r>
            <a:r>
              <a:rPr lang="en"/>
              <a:t> F</a:t>
            </a:r>
            <a:r>
              <a:rPr lang="en"/>
              <a:t>ill in the Blanks</a:t>
            </a:r>
            <a:endParaRPr sz="1400">
              <a:solidFill>
                <a:schemeClr val="dk2"/>
              </a:solidFill>
              <a:latin typeface="Catamaran"/>
              <a:ea typeface="Catamaran"/>
              <a:cs typeface="Catamaran"/>
              <a:sym typeface="Catamaran"/>
            </a:endParaRPr>
          </a:p>
          <a:p>
            <a:pPr indent="0" lvl="0" marL="0" rtl="0" algn="l">
              <a:spcBef>
                <a:spcPts val="0"/>
              </a:spcBef>
              <a:spcAft>
                <a:spcPts val="0"/>
              </a:spcAft>
              <a:buNone/>
            </a:pPr>
            <a:r>
              <a:t/>
            </a:r>
            <a:endParaRPr/>
          </a:p>
        </p:txBody>
      </p:sp>
      <p:sp>
        <p:nvSpPr>
          <p:cNvPr id="635" name="Google Shape;635;p48"/>
          <p:cNvSpPr txBox="1"/>
          <p:nvPr>
            <p:ph idx="1" type="body"/>
          </p:nvPr>
        </p:nvSpPr>
        <p:spPr>
          <a:xfrm>
            <a:off x="682875" y="1152475"/>
            <a:ext cx="8149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2. </a:t>
            </a:r>
            <a:r>
              <a:rPr lang="en" sz="1600">
                <a:latin typeface="Courier New"/>
                <a:ea typeface="Courier New"/>
                <a:cs typeface="Courier New"/>
                <a:sym typeface="Courier New"/>
              </a:rPr>
              <a:t>insert</a:t>
            </a:r>
            <a:r>
              <a:rPr lang="en" sz="1600"/>
              <a:t> has a best case runtime of </a:t>
            </a:r>
            <a:r>
              <a:rPr lang="en" sz="1600">
                <a:solidFill>
                  <a:schemeClr val="accent2"/>
                </a:solidFill>
              </a:rPr>
              <a:t>Θ(1)</a:t>
            </a:r>
            <a:r>
              <a:rPr lang="en" sz="1600">
                <a:solidFill>
                  <a:schemeClr val="accent2"/>
                </a:solidFill>
              </a:rPr>
              <a:t> </a:t>
            </a:r>
            <a:r>
              <a:rPr lang="en" sz="1600"/>
              <a:t>and a worst case runtime of </a:t>
            </a:r>
            <a:r>
              <a:rPr lang="en" sz="1600">
                <a:solidFill>
                  <a:schemeClr val="accent2"/>
                </a:solidFill>
              </a:rPr>
              <a:t>Θ(logN)</a:t>
            </a:r>
            <a:r>
              <a:rPr lang="en" sz="1600"/>
              <a:t>.</a:t>
            </a:r>
            <a:endParaRPr sz="1600"/>
          </a:p>
          <a:p>
            <a:pPr indent="0" lvl="0" marL="0" rtl="0" algn="l">
              <a:spcBef>
                <a:spcPts val="1600"/>
              </a:spcBef>
              <a:spcAft>
                <a:spcPts val="0"/>
              </a:spcAft>
              <a:buClr>
                <a:schemeClr val="dk1"/>
              </a:buClr>
              <a:buSzPts val="1100"/>
              <a:buFont typeface="Arial"/>
              <a:buNone/>
            </a:pPr>
            <a:r>
              <a:rPr lang="en" sz="1600">
                <a:solidFill>
                  <a:schemeClr val="accent2"/>
                </a:solidFill>
              </a:rPr>
              <a:t>Best case: no bubbling up required</a:t>
            </a:r>
            <a:endParaRPr sz="1600">
              <a:solidFill>
                <a:schemeClr val="accent2"/>
              </a:solidFill>
            </a:endParaRPr>
          </a:p>
          <a:p>
            <a:pPr indent="0" lvl="0" marL="0" rtl="0" algn="l">
              <a:spcBef>
                <a:spcPts val="0"/>
              </a:spcBef>
              <a:spcAft>
                <a:spcPts val="0"/>
              </a:spcAft>
              <a:buClr>
                <a:schemeClr val="dk1"/>
              </a:buClr>
              <a:buSzPts val="1100"/>
              <a:buFont typeface="Arial"/>
              <a:buNone/>
            </a:pPr>
            <a:r>
              <a:rPr lang="en" sz="1600">
                <a:solidFill>
                  <a:schemeClr val="accent2"/>
                </a:solidFill>
              </a:rPr>
              <a:t>Worst case: bubble up from bottom to top. Height = Θ(logN)</a:t>
            </a:r>
            <a:endParaRPr sz="16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t>
            </a:r>
            <a:r>
              <a:rPr lang="en"/>
              <a:t> F</a:t>
            </a:r>
            <a:r>
              <a:rPr lang="en"/>
              <a:t>ill in the Blanks</a:t>
            </a:r>
            <a:endParaRPr sz="1400">
              <a:solidFill>
                <a:schemeClr val="dk2"/>
              </a:solidFill>
              <a:latin typeface="Catamaran"/>
              <a:ea typeface="Catamaran"/>
              <a:cs typeface="Catamaran"/>
              <a:sym typeface="Catamaran"/>
            </a:endParaRPr>
          </a:p>
          <a:p>
            <a:pPr indent="0" lvl="0" marL="0" rtl="0" algn="l">
              <a:spcBef>
                <a:spcPts val="0"/>
              </a:spcBef>
              <a:spcAft>
                <a:spcPts val="0"/>
              </a:spcAft>
              <a:buNone/>
            </a:pPr>
            <a:r>
              <a:t/>
            </a:r>
            <a:endParaRPr/>
          </a:p>
        </p:txBody>
      </p:sp>
      <p:sp>
        <p:nvSpPr>
          <p:cNvPr id="641" name="Google Shape;641;p49"/>
          <p:cNvSpPr txBox="1"/>
          <p:nvPr>
            <p:ph idx="1" type="body"/>
          </p:nvPr>
        </p:nvSpPr>
        <p:spPr>
          <a:xfrm>
            <a:off x="671850" y="1152475"/>
            <a:ext cx="7566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3. A </a:t>
            </a:r>
            <a:r>
              <a:rPr b="1" lang="en" sz="1600">
                <a:solidFill>
                  <a:schemeClr val="accent2"/>
                </a:solidFill>
              </a:rPr>
              <a:t>__________</a:t>
            </a:r>
            <a:r>
              <a:rPr lang="en" sz="1600"/>
              <a:t> or </a:t>
            </a:r>
            <a:r>
              <a:rPr b="1" lang="en" sz="1600">
                <a:solidFill>
                  <a:schemeClr val="accent2"/>
                </a:solidFill>
              </a:rPr>
              <a:t>__________</a:t>
            </a:r>
            <a:r>
              <a:rPr lang="en" sz="1600"/>
              <a:t> traversal on a min-heap </a:t>
            </a:r>
            <a:r>
              <a:rPr i="1" lang="en" sz="1600"/>
              <a:t>may</a:t>
            </a:r>
            <a:r>
              <a:rPr lang="en" sz="1600"/>
              <a:t> output the elements in sorted order. Assume there are at least 3 elements in the min-heap.</a:t>
            </a:r>
            <a:endParaRPr sz="16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t>
            </a:r>
            <a:r>
              <a:rPr lang="en"/>
              <a:t> F</a:t>
            </a:r>
            <a:r>
              <a:rPr lang="en"/>
              <a:t>ill in the Blanks</a:t>
            </a:r>
            <a:endParaRPr sz="1400">
              <a:solidFill>
                <a:schemeClr val="dk2"/>
              </a:solidFill>
              <a:latin typeface="Catamaran"/>
              <a:ea typeface="Catamaran"/>
              <a:cs typeface="Catamaran"/>
              <a:sym typeface="Catamaran"/>
            </a:endParaRPr>
          </a:p>
          <a:p>
            <a:pPr indent="0" lvl="0" marL="0" rtl="0" algn="l">
              <a:spcBef>
                <a:spcPts val="0"/>
              </a:spcBef>
              <a:spcAft>
                <a:spcPts val="0"/>
              </a:spcAft>
              <a:buNone/>
            </a:pPr>
            <a:r>
              <a:t/>
            </a:r>
            <a:endParaRPr/>
          </a:p>
        </p:txBody>
      </p:sp>
      <p:sp>
        <p:nvSpPr>
          <p:cNvPr id="647" name="Google Shape;647;p50"/>
          <p:cNvSpPr txBox="1"/>
          <p:nvPr>
            <p:ph idx="1" type="body"/>
          </p:nvPr>
        </p:nvSpPr>
        <p:spPr>
          <a:xfrm>
            <a:off x="671850" y="1152475"/>
            <a:ext cx="7566600" cy="14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3. A </a:t>
            </a:r>
            <a:r>
              <a:rPr b="1" lang="en" sz="1600">
                <a:solidFill>
                  <a:schemeClr val="accent2"/>
                </a:solidFill>
              </a:rPr>
              <a:t>pre-order</a:t>
            </a:r>
            <a:r>
              <a:rPr lang="en" sz="1600"/>
              <a:t> or </a:t>
            </a:r>
            <a:r>
              <a:rPr b="1" lang="en" sz="1600">
                <a:solidFill>
                  <a:schemeClr val="accent2"/>
                </a:solidFill>
              </a:rPr>
              <a:t>level-order</a:t>
            </a:r>
            <a:r>
              <a:rPr lang="en" sz="1600"/>
              <a:t> traversal on a min-heap </a:t>
            </a:r>
            <a:r>
              <a:rPr i="1" lang="en" sz="1600"/>
              <a:t>may</a:t>
            </a:r>
            <a:r>
              <a:rPr lang="en" sz="1600"/>
              <a:t> output the elements in sorted order. Assume there are at least 3 elements in the min-heap.</a:t>
            </a:r>
            <a:endParaRPr sz="1600"/>
          </a:p>
          <a:p>
            <a:pPr indent="0" lvl="0" marL="0" rtl="0" algn="l">
              <a:spcBef>
                <a:spcPts val="1600"/>
              </a:spcBef>
              <a:spcAft>
                <a:spcPts val="1600"/>
              </a:spcAft>
              <a:buNone/>
            </a:pPr>
            <a:r>
              <a:rPr lang="en" sz="1600">
                <a:solidFill>
                  <a:schemeClr val="accent2"/>
                </a:solidFill>
              </a:rPr>
              <a:t>Any traversal must output </a:t>
            </a:r>
            <a:r>
              <a:rPr b="1" i="1" lang="en" sz="1600">
                <a:solidFill>
                  <a:schemeClr val="accent2"/>
                </a:solidFill>
              </a:rPr>
              <a:t>the top node first</a:t>
            </a:r>
            <a:r>
              <a:rPr lang="en" sz="1600">
                <a:solidFill>
                  <a:schemeClr val="accent2"/>
                </a:solidFill>
              </a:rPr>
              <a:t>. Only pre-order and level-order obey this constraint.</a:t>
            </a:r>
            <a:endParaRPr sz="1600">
              <a:solidFill>
                <a:schemeClr val="accent2"/>
              </a:solidFill>
            </a:endParaRPr>
          </a:p>
        </p:txBody>
      </p:sp>
      <p:sp>
        <p:nvSpPr>
          <p:cNvPr id="648" name="Google Shape;648;p50"/>
          <p:cNvSpPr/>
          <p:nvPr/>
        </p:nvSpPr>
        <p:spPr>
          <a:xfrm>
            <a:off x="2004525" y="3039825"/>
            <a:ext cx="506700" cy="5067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A</a:t>
            </a:r>
            <a:endParaRPr>
              <a:solidFill>
                <a:schemeClr val="accent2"/>
              </a:solidFill>
            </a:endParaRPr>
          </a:p>
        </p:txBody>
      </p:sp>
      <p:sp>
        <p:nvSpPr>
          <p:cNvPr id="649" name="Google Shape;649;p50"/>
          <p:cNvSpPr/>
          <p:nvPr/>
        </p:nvSpPr>
        <p:spPr>
          <a:xfrm>
            <a:off x="1374950" y="4007250"/>
            <a:ext cx="506700" cy="5067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B</a:t>
            </a:r>
            <a:endParaRPr>
              <a:solidFill>
                <a:schemeClr val="accent2"/>
              </a:solidFill>
            </a:endParaRPr>
          </a:p>
        </p:txBody>
      </p:sp>
      <p:sp>
        <p:nvSpPr>
          <p:cNvPr id="650" name="Google Shape;650;p50"/>
          <p:cNvSpPr/>
          <p:nvPr/>
        </p:nvSpPr>
        <p:spPr>
          <a:xfrm>
            <a:off x="2694825" y="4007250"/>
            <a:ext cx="506700" cy="5067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C</a:t>
            </a:r>
            <a:endParaRPr>
              <a:solidFill>
                <a:schemeClr val="accent2"/>
              </a:solidFill>
            </a:endParaRPr>
          </a:p>
        </p:txBody>
      </p:sp>
      <p:cxnSp>
        <p:nvCxnSpPr>
          <p:cNvPr id="651" name="Google Shape;651;p50"/>
          <p:cNvCxnSpPr>
            <a:stCxn id="648" idx="3"/>
            <a:endCxn id="649" idx="0"/>
          </p:cNvCxnSpPr>
          <p:nvPr/>
        </p:nvCxnSpPr>
        <p:spPr>
          <a:xfrm flipH="1">
            <a:off x="1628429" y="3472321"/>
            <a:ext cx="450300" cy="534900"/>
          </a:xfrm>
          <a:prstGeom prst="straightConnector1">
            <a:avLst/>
          </a:prstGeom>
          <a:noFill/>
          <a:ln cap="flat" cmpd="sng" w="9525">
            <a:solidFill>
              <a:schemeClr val="accent2"/>
            </a:solidFill>
            <a:prstDash val="solid"/>
            <a:round/>
            <a:headEnd len="med" w="med" type="none"/>
            <a:tailEnd len="med" w="med" type="none"/>
          </a:ln>
        </p:spPr>
      </p:cxnSp>
      <p:cxnSp>
        <p:nvCxnSpPr>
          <p:cNvPr id="652" name="Google Shape;652;p50"/>
          <p:cNvCxnSpPr>
            <a:stCxn id="648" idx="5"/>
            <a:endCxn id="650" idx="0"/>
          </p:cNvCxnSpPr>
          <p:nvPr/>
        </p:nvCxnSpPr>
        <p:spPr>
          <a:xfrm>
            <a:off x="2437021" y="3472321"/>
            <a:ext cx="511200" cy="534900"/>
          </a:xfrm>
          <a:prstGeom prst="straightConnector1">
            <a:avLst/>
          </a:prstGeom>
          <a:noFill/>
          <a:ln cap="flat" cmpd="sng" w="9525">
            <a:solidFill>
              <a:schemeClr val="accent2"/>
            </a:solidFill>
            <a:prstDash val="solid"/>
            <a:round/>
            <a:headEnd len="med" w="med" type="none"/>
            <a:tailEnd len="med" w="med" type="none"/>
          </a:ln>
        </p:spPr>
      </p:cxnSp>
      <p:sp>
        <p:nvSpPr>
          <p:cNvPr id="653" name="Google Shape;653;p50"/>
          <p:cNvSpPr/>
          <p:nvPr/>
        </p:nvSpPr>
        <p:spPr>
          <a:xfrm>
            <a:off x="5758475" y="3002713"/>
            <a:ext cx="506700" cy="5067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A</a:t>
            </a:r>
            <a:endParaRPr>
              <a:solidFill>
                <a:schemeClr val="accent2"/>
              </a:solidFill>
            </a:endParaRPr>
          </a:p>
        </p:txBody>
      </p:sp>
      <p:sp>
        <p:nvSpPr>
          <p:cNvPr id="654" name="Google Shape;654;p50"/>
          <p:cNvSpPr/>
          <p:nvPr/>
        </p:nvSpPr>
        <p:spPr>
          <a:xfrm>
            <a:off x="5128900" y="3970138"/>
            <a:ext cx="506700" cy="5067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B</a:t>
            </a:r>
            <a:endParaRPr>
              <a:solidFill>
                <a:schemeClr val="accent2"/>
              </a:solidFill>
            </a:endParaRPr>
          </a:p>
        </p:txBody>
      </p:sp>
      <p:sp>
        <p:nvSpPr>
          <p:cNvPr id="655" name="Google Shape;655;p50"/>
          <p:cNvSpPr/>
          <p:nvPr/>
        </p:nvSpPr>
        <p:spPr>
          <a:xfrm>
            <a:off x="6448775" y="3970138"/>
            <a:ext cx="506700" cy="5067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C</a:t>
            </a:r>
            <a:endParaRPr>
              <a:solidFill>
                <a:schemeClr val="accent2"/>
              </a:solidFill>
            </a:endParaRPr>
          </a:p>
        </p:txBody>
      </p:sp>
      <p:cxnSp>
        <p:nvCxnSpPr>
          <p:cNvPr id="656" name="Google Shape;656;p50"/>
          <p:cNvCxnSpPr>
            <a:stCxn id="653" idx="3"/>
            <a:endCxn id="654" idx="0"/>
          </p:cNvCxnSpPr>
          <p:nvPr/>
        </p:nvCxnSpPr>
        <p:spPr>
          <a:xfrm flipH="1">
            <a:off x="5382379" y="3435208"/>
            <a:ext cx="450300" cy="534900"/>
          </a:xfrm>
          <a:prstGeom prst="straightConnector1">
            <a:avLst/>
          </a:prstGeom>
          <a:noFill/>
          <a:ln cap="flat" cmpd="sng" w="9525">
            <a:solidFill>
              <a:schemeClr val="accent2"/>
            </a:solidFill>
            <a:prstDash val="solid"/>
            <a:round/>
            <a:headEnd len="med" w="med" type="none"/>
            <a:tailEnd len="med" w="med" type="none"/>
          </a:ln>
        </p:spPr>
      </p:cxnSp>
      <p:cxnSp>
        <p:nvCxnSpPr>
          <p:cNvPr id="657" name="Google Shape;657;p50"/>
          <p:cNvCxnSpPr>
            <a:stCxn id="653" idx="5"/>
            <a:endCxn id="655" idx="0"/>
          </p:cNvCxnSpPr>
          <p:nvPr/>
        </p:nvCxnSpPr>
        <p:spPr>
          <a:xfrm>
            <a:off x="6190971" y="3435208"/>
            <a:ext cx="511200" cy="534900"/>
          </a:xfrm>
          <a:prstGeom prst="straightConnector1">
            <a:avLst/>
          </a:prstGeom>
          <a:noFill/>
          <a:ln cap="flat" cmpd="sng" w="9525">
            <a:solidFill>
              <a:schemeClr val="accent2"/>
            </a:solidFill>
            <a:prstDash val="solid"/>
            <a:round/>
            <a:headEnd len="med" w="med" type="none"/>
            <a:tailEnd len="med" w="med" type="none"/>
          </a:ln>
        </p:spPr>
      </p:cxnSp>
      <p:cxnSp>
        <p:nvCxnSpPr>
          <p:cNvPr id="658" name="Google Shape;658;p50"/>
          <p:cNvCxnSpPr/>
          <p:nvPr/>
        </p:nvCxnSpPr>
        <p:spPr>
          <a:xfrm flipH="1">
            <a:off x="1057275" y="3006800"/>
            <a:ext cx="738000" cy="925200"/>
          </a:xfrm>
          <a:prstGeom prst="straightConnector1">
            <a:avLst/>
          </a:prstGeom>
          <a:noFill/>
          <a:ln cap="flat" cmpd="sng" w="9525">
            <a:solidFill>
              <a:schemeClr val="accent2"/>
            </a:solidFill>
            <a:prstDash val="solid"/>
            <a:round/>
            <a:headEnd len="med" w="med" type="none"/>
            <a:tailEnd len="med" w="med" type="triangle"/>
          </a:ln>
        </p:spPr>
      </p:cxnSp>
      <p:cxnSp>
        <p:nvCxnSpPr>
          <p:cNvPr id="659" name="Google Shape;659;p50"/>
          <p:cNvCxnSpPr/>
          <p:nvPr/>
        </p:nvCxnSpPr>
        <p:spPr>
          <a:xfrm flipH="1" rot="10800000">
            <a:off x="2004525" y="3755875"/>
            <a:ext cx="143100" cy="253200"/>
          </a:xfrm>
          <a:prstGeom prst="straightConnector1">
            <a:avLst/>
          </a:prstGeom>
          <a:noFill/>
          <a:ln cap="flat" cmpd="sng" w="9525">
            <a:solidFill>
              <a:schemeClr val="accent2"/>
            </a:solidFill>
            <a:prstDash val="solid"/>
            <a:round/>
            <a:headEnd len="med" w="med" type="none"/>
            <a:tailEnd len="med" w="med" type="triangle"/>
          </a:ln>
        </p:spPr>
      </p:cxnSp>
      <p:cxnSp>
        <p:nvCxnSpPr>
          <p:cNvPr id="660" name="Google Shape;660;p50"/>
          <p:cNvCxnSpPr/>
          <p:nvPr/>
        </p:nvCxnSpPr>
        <p:spPr>
          <a:xfrm>
            <a:off x="2390025" y="3810825"/>
            <a:ext cx="154200" cy="209400"/>
          </a:xfrm>
          <a:prstGeom prst="straightConnector1">
            <a:avLst/>
          </a:prstGeom>
          <a:noFill/>
          <a:ln cap="flat" cmpd="sng" w="9525">
            <a:solidFill>
              <a:schemeClr val="accent2"/>
            </a:solidFill>
            <a:prstDash val="solid"/>
            <a:round/>
            <a:headEnd len="med" w="med" type="none"/>
            <a:tailEnd len="med" w="med" type="triangle"/>
          </a:ln>
        </p:spPr>
      </p:cxnSp>
      <p:cxnSp>
        <p:nvCxnSpPr>
          <p:cNvPr id="661" name="Google Shape;661;p50"/>
          <p:cNvCxnSpPr/>
          <p:nvPr/>
        </p:nvCxnSpPr>
        <p:spPr>
          <a:xfrm rot="10800000">
            <a:off x="2731600" y="3106025"/>
            <a:ext cx="671700" cy="792900"/>
          </a:xfrm>
          <a:prstGeom prst="straightConnector1">
            <a:avLst/>
          </a:prstGeom>
          <a:noFill/>
          <a:ln cap="flat" cmpd="sng" w="9525">
            <a:solidFill>
              <a:schemeClr val="accent2"/>
            </a:solidFill>
            <a:prstDash val="solid"/>
            <a:round/>
            <a:headEnd len="med" w="med" type="none"/>
            <a:tailEnd len="med" w="med" type="triangle"/>
          </a:ln>
        </p:spPr>
      </p:cxnSp>
      <p:cxnSp>
        <p:nvCxnSpPr>
          <p:cNvPr id="662" name="Google Shape;662;p50"/>
          <p:cNvCxnSpPr/>
          <p:nvPr/>
        </p:nvCxnSpPr>
        <p:spPr>
          <a:xfrm>
            <a:off x="5540000" y="3238100"/>
            <a:ext cx="969300" cy="11100"/>
          </a:xfrm>
          <a:prstGeom prst="straightConnector1">
            <a:avLst/>
          </a:prstGeom>
          <a:noFill/>
          <a:ln cap="flat" cmpd="sng" w="9525">
            <a:solidFill>
              <a:schemeClr val="accent2"/>
            </a:solidFill>
            <a:prstDash val="solid"/>
            <a:round/>
            <a:headEnd len="med" w="med" type="none"/>
            <a:tailEnd len="med" w="med" type="triangle"/>
          </a:ln>
        </p:spPr>
      </p:cxnSp>
      <p:cxnSp>
        <p:nvCxnSpPr>
          <p:cNvPr id="663" name="Google Shape;663;p50"/>
          <p:cNvCxnSpPr/>
          <p:nvPr/>
        </p:nvCxnSpPr>
        <p:spPr>
          <a:xfrm flipH="1" rot="10800000">
            <a:off x="4912200" y="4218250"/>
            <a:ext cx="2522100" cy="11100"/>
          </a:xfrm>
          <a:prstGeom prst="straightConnector1">
            <a:avLst/>
          </a:prstGeom>
          <a:noFill/>
          <a:ln cap="flat" cmpd="sng" w="9525">
            <a:solidFill>
              <a:schemeClr val="accent2"/>
            </a:solidFill>
            <a:prstDash val="solid"/>
            <a:round/>
            <a:headEnd len="med" w="med" type="none"/>
            <a:tailEnd len="med" w="med" type="triangl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t>
            </a:r>
            <a:r>
              <a:rPr lang="en"/>
              <a:t> F</a:t>
            </a:r>
            <a:r>
              <a:rPr lang="en"/>
              <a:t>ill in the Blanks</a:t>
            </a:r>
            <a:endParaRPr sz="1400">
              <a:solidFill>
                <a:schemeClr val="dk2"/>
              </a:solidFill>
              <a:latin typeface="Catamaran"/>
              <a:ea typeface="Catamaran"/>
              <a:cs typeface="Catamaran"/>
              <a:sym typeface="Catamaran"/>
            </a:endParaRPr>
          </a:p>
          <a:p>
            <a:pPr indent="0" lvl="0" marL="0" rtl="0" algn="l">
              <a:spcBef>
                <a:spcPts val="0"/>
              </a:spcBef>
              <a:spcAft>
                <a:spcPts val="0"/>
              </a:spcAft>
              <a:buNone/>
            </a:pPr>
            <a:r>
              <a:t/>
            </a:r>
            <a:endParaRPr/>
          </a:p>
        </p:txBody>
      </p:sp>
      <p:sp>
        <p:nvSpPr>
          <p:cNvPr id="669" name="Google Shape;669;p51"/>
          <p:cNvSpPr txBox="1"/>
          <p:nvPr>
            <p:ph idx="1" type="body"/>
          </p:nvPr>
        </p:nvSpPr>
        <p:spPr>
          <a:xfrm>
            <a:off x="671850" y="1152475"/>
            <a:ext cx="7566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4. The fourth smallest element in a min-heap with 1000 elements can appear in </a:t>
            </a:r>
            <a:r>
              <a:rPr lang="en" sz="1600">
                <a:solidFill>
                  <a:schemeClr val="accent2"/>
                </a:solidFill>
              </a:rPr>
              <a:t>_____</a:t>
            </a:r>
            <a:r>
              <a:rPr lang="en" sz="1600"/>
              <a:t> places in the heap.</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Trees, Revisited (and Formally Defined)</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Trees</a:t>
            </a:r>
            <a:r>
              <a:rPr lang="en"/>
              <a:t> are structures that follow a few basic rules:</a:t>
            </a:r>
            <a:endParaRPr/>
          </a:p>
          <a:p>
            <a:pPr indent="-317500" lvl="0" marL="457200" rtl="0" algn="l">
              <a:spcBef>
                <a:spcPts val="0"/>
              </a:spcBef>
              <a:spcAft>
                <a:spcPts val="0"/>
              </a:spcAft>
              <a:buSzPts val="1400"/>
              <a:buAutoNum type="arabicPeriod"/>
            </a:pPr>
            <a:r>
              <a:rPr lang="en"/>
              <a:t>If there are N nodes, there are N-1 edges</a:t>
            </a:r>
            <a:endParaRPr/>
          </a:p>
          <a:p>
            <a:pPr indent="-317500" lvl="0" marL="457200" rtl="0" algn="l">
              <a:spcBef>
                <a:spcPts val="0"/>
              </a:spcBef>
              <a:spcAft>
                <a:spcPts val="0"/>
              </a:spcAft>
              <a:buSzPts val="1400"/>
              <a:buAutoNum type="arabicPeriod"/>
            </a:pPr>
            <a:r>
              <a:rPr lang="en"/>
              <a:t>There is exactly 1 path from root to every other node</a:t>
            </a:r>
            <a:endParaRPr/>
          </a:p>
          <a:p>
            <a:pPr indent="-317500" lvl="0" marL="457200" rtl="0" algn="l">
              <a:spcBef>
                <a:spcPts val="0"/>
              </a:spcBef>
              <a:spcAft>
                <a:spcPts val="0"/>
              </a:spcAft>
              <a:buSzPts val="1400"/>
              <a:buAutoNum type="arabicPeriod"/>
            </a:pPr>
            <a:r>
              <a:rPr lang="en"/>
              <a:t>The above two rules means that trees are fully connected and contain no cycles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A </a:t>
            </a:r>
            <a:r>
              <a:rPr lang="en">
                <a:solidFill>
                  <a:srgbClr val="351C75"/>
                </a:solidFill>
              </a:rPr>
              <a:t>parent</a:t>
            </a:r>
            <a:r>
              <a:rPr lang="en"/>
              <a:t> node points towards its </a:t>
            </a:r>
            <a:r>
              <a:rPr lang="en">
                <a:solidFill>
                  <a:srgbClr val="351C75"/>
                </a:solidFill>
              </a:rPr>
              <a:t>child</a:t>
            </a:r>
            <a:r>
              <a:rPr lang="en"/>
              <a:t>.</a:t>
            </a:r>
            <a:endParaRPr/>
          </a:p>
          <a:p>
            <a:pPr indent="0" lvl="0" marL="0" rtl="0" algn="l">
              <a:spcBef>
                <a:spcPts val="1600"/>
              </a:spcBef>
              <a:spcAft>
                <a:spcPts val="0"/>
              </a:spcAft>
              <a:buNone/>
            </a:pPr>
            <a:r>
              <a:rPr lang="en"/>
              <a:t>The </a:t>
            </a:r>
            <a:r>
              <a:rPr lang="en">
                <a:solidFill>
                  <a:srgbClr val="351C75"/>
                </a:solidFill>
              </a:rPr>
              <a:t>root</a:t>
            </a:r>
            <a:r>
              <a:rPr lang="en"/>
              <a:t> of a tree is a node with no parent nodes.</a:t>
            </a:r>
            <a:endParaRPr/>
          </a:p>
          <a:p>
            <a:pPr indent="0" lvl="0" marL="0" rtl="0" algn="l">
              <a:spcBef>
                <a:spcPts val="1600"/>
              </a:spcBef>
              <a:spcAft>
                <a:spcPts val="0"/>
              </a:spcAft>
              <a:buNone/>
            </a:pPr>
            <a:r>
              <a:rPr lang="en"/>
              <a:t>A </a:t>
            </a:r>
            <a:r>
              <a:rPr lang="en">
                <a:solidFill>
                  <a:srgbClr val="351C75"/>
                </a:solidFill>
              </a:rPr>
              <a:t>leaf</a:t>
            </a:r>
            <a:r>
              <a:rPr lang="en"/>
              <a:t> of a tree is a node with no child nodes.</a:t>
            </a:r>
            <a:endParaRPr/>
          </a:p>
          <a:p>
            <a:pPr indent="0" lvl="0" marL="0" rtl="0" algn="l">
              <a:spcBef>
                <a:spcPts val="1600"/>
              </a:spcBef>
              <a:spcAft>
                <a:spcPts val="1600"/>
              </a:spcAft>
              <a:buNone/>
            </a:pPr>
            <a:r>
              <a:t/>
            </a:r>
            <a:endParaRPr/>
          </a:p>
        </p:txBody>
      </p:sp>
      <p:grpSp>
        <p:nvGrpSpPr>
          <p:cNvPr id="75" name="Google Shape;75;p16"/>
          <p:cNvGrpSpPr/>
          <p:nvPr/>
        </p:nvGrpSpPr>
        <p:grpSpPr>
          <a:xfrm>
            <a:off x="5308931" y="2747138"/>
            <a:ext cx="1722780" cy="1908013"/>
            <a:chOff x="6311325" y="2571750"/>
            <a:chExt cx="1287675" cy="1426125"/>
          </a:xfrm>
        </p:grpSpPr>
        <p:sp>
          <p:nvSpPr>
            <p:cNvPr id="76" name="Google Shape;76;p16"/>
            <p:cNvSpPr/>
            <p:nvPr/>
          </p:nvSpPr>
          <p:spPr>
            <a:xfrm>
              <a:off x="6603600" y="2571750"/>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p:nvPr/>
          </p:nvSpPr>
          <p:spPr>
            <a:xfrm>
              <a:off x="6311325" y="3102450"/>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p:nvPr/>
          </p:nvSpPr>
          <p:spPr>
            <a:xfrm>
              <a:off x="6935400" y="3102450"/>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p:nvPr/>
          </p:nvSpPr>
          <p:spPr>
            <a:xfrm>
              <a:off x="6603600" y="3666075"/>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p:nvPr/>
          </p:nvSpPr>
          <p:spPr>
            <a:xfrm>
              <a:off x="7267200" y="3666075"/>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1" name="Google Shape;81;p16"/>
            <p:cNvCxnSpPr>
              <a:stCxn id="76" idx="4"/>
              <a:endCxn id="77" idx="7"/>
            </p:cNvCxnSpPr>
            <p:nvPr/>
          </p:nvCxnSpPr>
          <p:spPr>
            <a:xfrm flipH="1">
              <a:off x="6594600" y="2903550"/>
              <a:ext cx="174900" cy="247500"/>
            </a:xfrm>
            <a:prstGeom prst="straightConnector1">
              <a:avLst/>
            </a:prstGeom>
            <a:noFill/>
            <a:ln cap="flat" cmpd="sng" w="9525">
              <a:solidFill>
                <a:schemeClr val="dk2"/>
              </a:solidFill>
              <a:prstDash val="solid"/>
              <a:round/>
              <a:headEnd len="med" w="med" type="none"/>
              <a:tailEnd len="med" w="med" type="triangle"/>
            </a:ln>
          </p:spPr>
        </p:cxnSp>
        <p:cxnSp>
          <p:nvCxnSpPr>
            <p:cNvPr id="82" name="Google Shape;82;p16"/>
            <p:cNvCxnSpPr>
              <a:stCxn id="76" idx="4"/>
              <a:endCxn id="78" idx="1"/>
            </p:cNvCxnSpPr>
            <p:nvPr/>
          </p:nvCxnSpPr>
          <p:spPr>
            <a:xfrm>
              <a:off x="6769500" y="2903550"/>
              <a:ext cx="214500" cy="247500"/>
            </a:xfrm>
            <a:prstGeom prst="straightConnector1">
              <a:avLst/>
            </a:prstGeom>
            <a:noFill/>
            <a:ln cap="flat" cmpd="sng" w="9525">
              <a:solidFill>
                <a:schemeClr val="dk2"/>
              </a:solidFill>
              <a:prstDash val="solid"/>
              <a:round/>
              <a:headEnd len="med" w="med" type="none"/>
              <a:tailEnd len="med" w="med" type="triangle"/>
            </a:ln>
          </p:spPr>
        </p:cxnSp>
        <p:cxnSp>
          <p:nvCxnSpPr>
            <p:cNvPr id="83" name="Google Shape;83;p16"/>
            <p:cNvCxnSpPr>
              <a:stCxn id="78" idx="4"/>
              <a:endCxn id="79" idx="7"/>
            </p:cNvCxnSpPr>
            <p:nvPr/>
          </p:nvCxnSpPr>
          <p:spPr>
            <a:xfrm flipH="1">
              <a:off x="6886800" y="3434250"/>
              <a:ext cx="214500" cy="280500"/>
            </a:xfrm>
            <a:prstGeom prst="straightConnector1">
              <a:avLst/>
            </a:prstGeom>
            <a:noFill/>
            <a:ln cap="flat" cmpd="sng" w="9525">
              <a:solidFill>
                <a:schemeClr val="dk2"/>
              </a:solidFill>
              <a:prstDash val="solid"/>
              <a:round/>
              <a:headEnd len="med" w="med" type="none"/>
              <a:tailEnd len="med" w="med" type="triangle"/>
            </a:ln>
          </p:spPr>
        </p:cxnSp>
        <p:cxnSp>
          <p:nvCxnSpPr>
            <p:cNvPr id="84" name="Google Shape;84;p16"/>
            <p:cNvCxnSpPr>
              <a:stCxn id="78" idx="4"/>
              <a:endCxn id="80" idx="1"/>
            </p:cNvCxnSpPr>
            <p:nvPr/>
          </p:nvCxnSpPr>
          <p:spPr>
            <a:xfrm>
              <a:off x="7101300" y="3434250"/>
              <a:ext cx="214500" cy="280500"/>
            </a:xfrm>
            <a:prstGeom prst="straightConnector1">
              <a:avLst/>
            </a:prstGeom>
            <a:noFill/>
            <a:ln cap="flat" cmpd="sng" w="9525">
              <a:solidFill>
                <a:schemeClr val="dk2"/>
              </a:solidFill>
              <a:prstDash val="solid"/>
              <a:round/>
              <a:headEnd len="med" w="med" type="none"/>
              <a:tailEnd len="med" w="med" type="triangle"/>
            </a:ln>
          </p:spPr>
        </p:cxn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t>
            </a:r>
            <a:r>
              <a:rPr lang="en"/>
              <a:t> F</a:t>
            </a:r>
            <a:r>
              <a:rPr lang="en"/>
              <a:t>ill in the Blanks</a:t>
            </a:r>
            <a:endParaRPr sz="1400">
              <a:solidFill>
                <a:schemeClr val="dk2"/>
              </a:solidFill>
              <a:latin typeface="Catamaran"/>
              <a:ea typeface="Catamaran"/>
              <a:cs typeface="Catamaran"/>
              <a:sym typeface="Catamaran"/>
            </a:endParaRPr>
          </a:p>
          <a:p>
            <a:pPr indent="0" lvl="0" marL="0" rtl="0" algn="l">
              <a:spcBef>
                <a:spcPts val="0"/>
              </a:spcBef>
              <a:spcAft>
                <a:spcPts val="0"/>
              </a:spcAft>
              <a:buNone/>
            </a:pPr>
            <a:r>
              <a:t/>
            </a:r>
            <a:endParaRPr/>
          </a:p>
        </p:txBody>
      </p:sp>
      <p:sp>
        <p:nvSpPr>
          <p:cNvPr id="675" name="Google Shape;675;p52"/>
          <p:cNvSpPr txBox="1"/>
          <p:nvPr>
            <p:ph idx="1" type="body"/>
          </p:nvPr>
        </p:nvSpPr>
        <p:spPr>
          <a:xfrm>
            <a:off x="671850" y="1152475"/>
            <a:ext cx="7566600" cy="121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4. The fourth smallest element in a min-heap with 1000 elements can appear in </a:t>
            </a:r>
            <a:r>
              <a:rPr lang="en" sz="1600">
                <a:solidFill>
                  <a:schemeClr val="accent2"/>
                </a:solidFill>
              </a:rPr>
              <a:t>14</a:t>
            </a:r>
            <a:r>
              <a:rPr lang="en" sz="1600"/>
              <a:t> places in the heap.</a:t>
            </a:r>
            <a:endParaRPr sz="1600"/>
          </a:p>
          <a:p>
            <a:pPr indent="0" lvl="0" marL="0" rtl="0" algn="l">
              <a:spcBef>
                <a:spcPts val="1600"/>
              </a:spcBef>
              <a:spcAft>
                <a:spcPts val="1600"/>
              </a:spcAft>
              <a:buNone/>
            </a:pPr>
            <a:r>
              <a:rPr lang="en" sz="1600">
                <a:solidFill>
                  <a:schemeClr val="accent2"/>
                </a:solidFill>
              </a:rPr>
              <a:t>s</a:t>
            </a:r>
            <a:r>
              <a:rPr lang="en" sz="1600">
                <a:solidFill>
                  <a:schemeClr val="accent2"/>
                </a:solidFill>
              </a:rPr>
              <a:t>econd, third, or fourth level</a:t>
            </a:r>
            <a:endParaRPr sz="1600">
              <a:solidFill>
                <a:schemeClr val="accent2"/>
              </a:solidFill>
            </a:endParaRPr>
          </a:p>
        </p:txBody>
      </p:sp>
      <p:sp>
        <p:nvSpPr>
          <p:cNvPr id="676" name="Google Shape;676;p52"/>
          <p:cNvSpPr/>
          <p:nvPr/>
        </p:nvSpPr>
        <p:spPr>
          <a:xfrm>
            <a:off x="3942975" y="2312900"/>
            <a:ext cx="308400" cy="3195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52"/>
          <p:cNvSpPr/>
          <p:nvPr/>
        </p:nvSpPr>
        <p:spPr>
          <a:xfrm>
            <a:off x="3778663" y="2951675"/>
            <a:ext cx="308400" cy="3195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52"/>
          <p:cNvSpPr/>
          <p:nvPr/>
        </p:nvSpPr>
        <p:spPr>
          <a:xfrm>
            <a:off x="4151338" y="2951675"/>
            <a:ext cx="308400" cy="3195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52"/>
          <p:cNvSpPr/>
          <p:nvPr/>
        </p:nvSpPr>
        <p:spPr>
          <a:xfrm>
            <a:off x="3405988" y="3590450"/>
            <a:ext cx="308400" cy="3195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52"/>
          <p:cNvSpPr/>
          <p:nvPr/>
        </p:nvSpPr>
        <p:spPr>
          <a:xfrm>
            <a:off x="3778663" y="3590450"/>
            <a:ext cx="308400" cy="3195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52"/>
          <p:cNvSpPr/>
          <p:nvPr/>
        </p:nvSpPr>
        <p:spPr>
          <a:xfrm>
            <a:off x="4151338" y="3590450"/>
            <a:ext cx="308400" cy="3195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52"/>
          <p:cNvSpPr/>
          <p:nvPr/>
        </p:nvSpPr>
        <p:spPr>
          <a:xfrm>
            <a:off x="4524013" y="3590450"/>
            <a:ext cx="308400" cy="3195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52"/>
          <p:cNvSpPr/>
          <p:nvPr/>
        </p:nvSpPr>
        <p:spPr>
          <a:xfrm>
            <a:off x="2636800" y="4216475"/>
            <a:ext cx="308400" cy="3195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52"/>
          <p:cNvSpPr/>
          <p:nvPr/>
        </p:nvSpPr>
        <p:spPr>
          <a:xfrm>
            <a:off x="5278550" y="4216475"/>
            <a:ext cx="308400" cy="3195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5" name="Google Shape;685;p52"/>
          <p:cNvCxnSpPr>
            <a:stCxn id="676" idx="4"/>
            <a:endCxn id="677" idx="0"/>
          </p:cNvCxnSpPr>
          <p:nvPr/>
        </p:nvCxnSpPr>
        <p:spPr>
          <a:xfrm flipH="1">
            <a:off x="3932775" y="2632400"/>
            <a:ext cx="164400" cy="319200"/>
          </a:xfrm>
          <a:prstGeom prst="straightConnector1">
            <a:avLst/>
          </a:prstGeom>
          <a:noFill/>
          <a:ln cap="flat" cmpd="sng" w="9525">
            <a:solidFill>
              <a:schemeClr val="accent2"/>
            </a:solidFill>
            <a:prstDash val="solid"/>
            <a:round/>
            <a:headEnd len="med" w="med" type="none"/>
            <a:tailEnd len="med" w="med" type="none"/>
          </a:ln>
        </p:spPr>
      </p:cxnSp>
      <p:cxnSp>
        <p:nvCxnSpPr>
          <p:cNvPr id="686" name="Google Shape;686;p52"/>
          <p:cNvCxnSpPr>
            <a:stCxn id="676" idx="4"/>
            <a:endCxn id="678" idx="0"/>
          </p:cNvCxnSpPr>
          <p:nvPr/>
        </p:nvCxnSpPr>
        <p:spPr>
          <a:xfrm>
            <a:off x="4097175" y="2632400"/>
            <a:ext cx="208500" cy="319200"/>
          </a:xfrm>
          <a:prstGeom prst="straightConnector1">
            <a:avLst/>
          </a:prstGeom>
          <a:noFill/>
          <a:ln cap="flat" cmpd="sng" w="9525">
            <a:solidFill>
              <a:schemeClr val="accent2"/>
            </a:solidFill>
            <a:prstDash val="solid"/>
            <a:round/>
            <a:headEnd len="med" w="med" type="none"/>
            <a:tailEnd len="med" w="med" type="none"/>
          </a:ln>
        </p:spPr>
      </p:cxnSp>
      <p:cxnSp>
        <p:nvCxnSpPr>
          <p:cNvPr id="687" name="Google Shape;687;p52"/>
          <p:cNvCxnSpPr>
            <a:stCxn id="677" idx="4"/>
            <a:endCxn id="679" idx="0"/>
          </p:cNvCxnSpPr>
          <p:nvPr/>
        </p:nvCxnSpPr>
        <p:spPr>
          <a:xfrm flipH="1">
            <a:off x="3560263" y="3271175"/>
            <a:ext cx="372600" cy="319200"/>
          </a:xfrm>
          <a:prstGeom prst="straightConnector1">
            <a:avLst/>
          </a:prstGeom>
          <a:noFill/>
          <a:ln cap="flat" cmpd="sng" w="9525">
            <a:solidFill>
              <a:schemeClr val="accent2"/>
            </a:solidFill>
            <a:prstDash val="solid"/>
            <a:round/>
            <a:headEnd len="med" w="med" type="none"/>
            <a:tailEnd len="med" w="med" type="none"/>
          </a:ln>
        </p:spPr>
      </p:cxnSp>
      <p:cxnSp>
        <p:nvCxnSpPr>
          <p:cNvPr id="688" name="Google Shape;688;p52"/>
          <p:cNvCxnSpPr>
            <a:stCxn id="677" idx="4"/>
            <a:endCxn id="680" idx="0"/>
          </p:cNvCxnSpPr>
          <p:nvPr/>
        </p:nvCxnSpPr>
        <p:spPr>
          <a:xfrm>
            <a:off x="3932863" y="3271175"/>
            <a:ext cx="0" cy="319200"/>
          </a:xfrm>
          <a:prstGeom prst="straightConnector1">
            <a:avLst/>
          </a:prstGeom>
          <a:noFill/>
          <a:ln cap="flat" cmpd="sng" w="9525">
            <a:solidFill>
              <a:schemeClr val="accent2"/>
            </a:solidFill>
            <a:prstDash val="solid"/>
            <a:round/>
            <a:headEnd len="med" w="med" type="none"/>
            <a:tailEnd len="med" w="med" type="none"/>
          </a:ln>
        </p:spPr>
      </p:cxnSp>
      <p:cxnSp>
        <p:nvCxnSpPr>
          <p:cNvPr id="689" name="Google Shape;689;p52"/>
          <p:cNvCxnSpPr>
            <a:stCxn id="678" idx="4"/>
            <a:endCxn id="681" idx="0"/>
          </p:cNvCxnSpPr>
          <p:nvPr/>
        </p:nvCxnSpPr>
        <p:spPr>
          <a:xfrm>
            <a:off x="4305538" y="3271175"/>
            <a:ext cx="0" cy="319200"/>
          </a:xfrm>
          <a:prstGeom prst="straightConnector1">
            <a:avLst/>
          </a:prstGeom>
          <a:noFill/>
          <a:ln cap="flat" cmpd="sng" w="9525">
            <a:solidFill>
              <a:schemeClr val="accent2"/>
            </a:solidFill>
            <a:prstDash val="solid"/>
            <a:round/>
            <a:headEnd len="med" w="med" type="none"/>
            <a:tailEnd len="med" w="med" type="none"/>
          </a:ln>
        </p:spPr>
      </p:cxnSp>
      <p:cxnSp>
        <p:nvCxnSpPr>
          <p:cNvPr id="690" name="Google Shape;690;p52"/>
          <p:cNvCxnSpPr>
            <a:stCxn id="678" idx="4"/>
            <a:endCxn id="682" idx="0"/>
          </p:cNvCxnSpPr>
          <p:nvPr/>
        </p:nvCxnSpPr>
        <p:spPr>
          <a:xfrm>
            <a:off x="4305538" y="3271175"/>
            <a:ext cx="372600" cy="319200"/>
          </a:xfrm>
          <a:prstGeom prst="straightConnector1">
            <a:avLst/>
          </a:prstGeom>
          <a:noFill/>
          <a:ln cap="flat" cmpd="sng" w="9525">
            <a:solidFill>
              <a:schemeClr val="accent2"/>
            </a:solidFill>
            <a:prstDash val="solid"/>
            <a:round/>
            <a:headEnd len="med" w="med" type="none"/>
            <a:tailEnd len="med" w="med" type="none"/>
          </a:ln>
        </p:spPr>
      </p:cxnSp>
      <p:cxnSp>
        <p:nvCxnSpPr>
          <p:cNvPr id="691" name="Google Shape;691;p52"/>
          <p:cNvCxnSpPr>
            <a:stCxn id="679" idx="3"/>
            <a:endCxn id="683" idx="0"/>
          </p:cNvCxnSpPr>
          <p:nvPr/>
        </p:nvCxnSpPr>
        <p:spPr>
          <a:xfrm flipH="1">
            <a:off x="2790852" y="3863160"/>
            <a:ext cx="660300" cy="353400"/>
          </a:xfrm>
          <a:prstGeom prst="straightConnector1">
            <a:avLst/>
          </a:prstGeom>
          <a:noFill/>
          <a:ln cap="flat" cmpd="sng" w="9525">
            <a:solidFill>
              <a:schemeClr val="accent2"/>
            </a:solidFill>
            <a:prstDash val="solid"/>
            <a:round/>
            <a:headEnd len="med" w="med" type="none"/>
            <a:tailEnd len="med" w="med" type="none"/>
          </a:ln>
        </p:spPr>
      </p:cxnSp>
      <p:cxnSp>
        <p:nvCxnSpPr>
          <p:cNvPr id="692" name="Google Shape;692;p52"/>
          <p:cNvCxnSpPr>
            <a:stCxn id="682" idx="5"/>
            <a:endCxn id="684" idx="1"/>
          </p:cNvCxnSpPr>
          <p:nvPr/>
        </p:nvCxnSpPr>
        <p:spPr>
          <a:xfrm>
            <a:off x="4787248" y="3863160"/>
            <a:ext cx="536400" cy="400200"/>
          </a:xfrm>
          <a:prstGeom prst="straightConnector1">
            <a:avLst/>
          </a:prstGeom>
          <a:noFill/>
          <a:ln cap="flat" cmpd="sng" w="9525">
            <a:solidFill>
              <a:schemeClr val="accent2"/>
            </a:solidFill>
            <a:prstDash val="solid"/>
            <a:round/>
            <a:headEnd len="med" w="med" type="none"/>
            <a:tailEnd len="med" w="med" type="none"/>
          </a:ln>
        </p:spPr>
      </p:cxnSp>
      <p:cxnSp>
        <p:nvCxnSpPr>
          <p:cNvPr id="693" name="Google Shape;693;p52"/>
          <p:cNvCxnSpPr>
            <a:stCxn id="679" idx="4"/>
          </p:cNvCxnSpPr>
          <p:nvPr/>
        </p:nvCxnSpPr>
        <p:spPr>
          <a:xfrm>
            <a:off x="3560188" y="3909950"/>
            <a:ext cx="140400" cy="253200"/>
          </a:xfrm>
          <a:prstGeom prst="straightConnector1">
            <a:avLst/>
          </a:prstGeom>
          <a:noFill/>
          <a:ln cap="flat" cmpd="sng" w="9525">
            <a:solidFill>
              <a:schemeClr val="accent2"/>
            </a:solidFill>
            <a:prstDash val="solid"/>
            <a:round/>
            <a:headEnd len="med" w="med" type="none"/>
            <a:tailEnd len="med" w="med" type="none"/>
          </a:ln>
        </p:spPr>
      </p:cxnSp>
      <p:cxnSp>
        <p:nvCxnSpPr>
          <p:cNvPr id="694" name="Google Shape;694;p52"/>
          <p:cNvCxnSpPr>
            <a:stCxn id="680" idx="4"/>
          </p:cNvCxnSpPr>
          <p:nvPr/>
        </p:nvCxnSpPr>
        <p:spPr>
          <a:xfrm>
            <a:off x="3932863" y="3909950"/>
            <a:ext cx="21000" cy="242400"/>
          </a:xfrm>
          <a:prstGeom prst="straightConnector1">
            <a:avLst/>
          </a:prstGeom>
          <a:noFill/>
          <a:ln cap="flat" cmpd="sng" w="9525">
            <a:solidFill>
              <a:schemeClr val="accent2"/>
            </a:solidFill>
            <a:prstDash val="solid"/>
            <a:round/>
            <a:headEnd len="med" w="med" type="none"/>
            <a:tailEnd len="med" w="med" type="none"/>
          </a:ln>
        </p:spPr>
      </p:cxnSp>
      <p:cxnSp>
        <p:nvCxnSpPr>
          <p:cNvPr id="695" name="Google Shape;695;p52"/>
          <p:cNvCxnSpPr>
            <a:stCxn id="681" idx="4"/>
          </p:cNvCxnSpPr>
          <p:nvPr/>
        </p:nvCxnSpPr>
        <p:spPr>
          <a:xfrm flipH="1">
            <a:off x="4251238" y="3909950"/>
            <a:ext cx="54300" cy="308400"/>
          </a:xfrm>
          <a:prstGeom prst="straightConnector1">
            <a:avLst/>
          </a:prstGeom>
          <a:noFill/>
          <a:ln cap="flat" cmpd="sng" w="9525">
            <a:solidFill>
              <a:schemeClr val="accent2"/>
            </a:solidFill>
            <a:prstDash val="solid"/>
            <a:round/>
            <a:headEnd len="med" w="med" type="none"/>
            <a:tailEnd len="med" w="med" type="none"/>
          </a:ln>
        </p:spPr>
      </p:cxnSp>
      <p:cxnSp>
        <p:nvCxnSpPr>
          <p:cNvPr id="696" name="Google Shape;696;p52"/>
          <p:cNvCxnSpPr>
            <a:stCxn id="681" idx="4"/>
          </p:cNvCxnSpPr>
          <p:nvPr/>
        </p:nvCxnSpPr>
        <p:spPr>
          <a:xfrm>
            <a:off x="4305538" y="3909950"/>
            <a:ext cx="243300" cy="286500"/>
          </a:xfrm>
          <a:prstGeom prst="straightConnector1">
            <a:avLst/>
          </a:prstGeom>
          <a:noFill/>
          <a:ln cap="flat" cmpd="sng" w="9525">
            <a:solidFill>
              <a:schemeClr val="accent2"/>
            </a:solidFill>
            <a:prstDash val="solid"/>
            <a:round/>
            <a:headEnd len="med" w="med" type="none"/>
            <a:tailEnd len="med" w="med" type="none"/>
          </a:ln>
        </p:spPr>
      </p:cxnSp>
      <p:cxnSp>
        <p:nvCxnSpPr>
          <p:cNvPr id="697" name="Google Shape;697;p52"/>
          <p:cNvCxnSpPr>
            <a:stCxn id="680" idx="4"/>
          </p:cNvCxnSpPr>
          <p:nvPr/>
        </p:nvCxnSpPr>
        <p:spPr>
          <a:xfrm>
            <a:off x="3932863" y="3909950"/>
            <a:ext cx="219300" cy="308400"/>
          </a:xfrm>
          <a:prstGeom prst="straightConnector1">
            <a:avLst/>
          </a:prstGeom>
          <a:noFill/>
          <a:ln cap="flat" cmpd="sng" w="9525">
            <a:solidFill>
              <a:schemeClr val="accent2"/>
            </a:solidFill>
            <a:prstDash val="solid"/>
            <a:round/>
            <a:headEnd len="med" w="med" type="none"/>
            <a:tailEnd len="med" w="med" type="none"/>
          </a:ln>
        </p:spPr>
      </p:cxnSp>
      <p:cxnSp>
        <p:nvCxnSpPr>
          <p:cNvPr id="698" name="Google Shape;698;p52"/>
          <p:cNvCxnSpPr>
            <a:stCxn id="682" idx="5"/>
          </p:cNvCxnSpPr>
          <p:nvPr/>
        </p:nvCxnSpPr>
        <p:spPr>
          <a:xfrm flipH="1">
            <a:off x="4747048" y="3863160"/>
            <a:ext cx="40200" cy="366300"/>
          </a:xfrm>
          <a:prstGeom prst="straightConnector1">
            <a:avLst/>
          </a:prstGeom>
          <a:noFill/>
          <a:ln cap="flat" cmpd="sng" w="9525">
            <a:solidFill>
              <a:schemeClr val="accent2"/>
            </a:solidFill>
            <a:prstDash val="solid"/>
            <a:round/>
            <a:headEnd len="med" w="med" type="none"/>
            <a:tailEnd len="med" w="med" type="none"/>
          </a:ln>
        </p:spPr>
      </p:cxnSp>
      <p:sp>
        <p:nvSpPr>
          <p:cNvPr id="699" name="Google Shape;699;p52"/>
          <p:cNvSpPr txBox="1"/>
          <p:nvPr/>
        </p:nvSpPr>
        <p:spPr>
          <a:xfrm>
            <a:off x="3925575" y="4229225"/>
            <a:ext cx="37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latin typeface="Avenir"/>
                <a:ea typeface="Avenir"/>
                <a:cs typeface="Avenir"/>
                <a:sym typeface="Avenir"/>
              </a:rPr>
              <a:t>…</a:t>
            </a:r>
            <a:endParaRPr>
              <a:solidFill>
                <a:schemeClr val="accent2"/>
              </a:solidFill>
              <a:latin typeface="Avenir"/>
              <a:ea typeface="Avenir"/>
              <a:cs typeface="Avenir"/>
              <a:sym typeface="Avenir"/>
            </a:endParaRPr>
          </a:p>
        </p:txBody>
      </p:sp>
      <p:cxnSp>
        <p:nvCxnSpPr>
          <p:cNvPr id="700" name="Google Shape;700;p52"/>
          <p:cNvCxnSpPr>
            <a:endCxn id="676" idx="6"/>
          </p:cNvCxnSpPr>
          <p:nvPr/>
        </p:nvCxnSpPr>
        <p:spPr>
          <a:xfrm flipH="1">
            <a:off x="4251375" y="2235650"/>
            <a:ext cx="771000" cy="237000"/>
          </a:xfrm>
          <a:prstGeom prst="straightConnector1">
            <a:avLst/>
          </a:prstGeom>
          <a:noFill/>
          <a:ln cap="flat" cmpd="sng" w="9525">
            <a:solidFill>
              <a:schemeClr val="accent2"/>
            </a:solidFill>
            <a:prstDash val="solid"/>
            <a:round/>
            <a:headEnd len="med" w="med" type="none"/>
            <a:tailEnd len="med" w="med" type="triangle"/>
          </a:ln>
        </p:spPr>
      </p:cxnSp>
      <p:sp>
        <p:nvSpPr>
          <p:cNvPr id="701" name="Google Shape;701;p52"/>
          <p:cNvSpPr txBox="1"/>
          <p:nvPr/>
        </p:nvSpPr>
        <p:spPr>
          <a:xfrm>
            <a:off x="5022450" y="2048575"/>
            <a:ext cx="660300" cy="400200"/>
          </a:xfrm>
          <a:prstGeom prst="rect">
            <a:avLst/>
          </a:prstGeom>
          <a:noFill/>
          <a:ln cap="flat" cmpd="sng" w="9525">
            <a:solidFill>
              <a:schemeClr val="accen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2"/>
                </a:solidFill>
                <a:latin typeface="Avenir"/>
                <a:ea typeface="Avenir"/>
                <a:cs typeface="Avenir"/>
                <a:sym typeface="Avenir"/>
              </a:rPr>
              <a:t>min</a:t>
            </a:r>
            <a:endParaRPr b="1">
              <a:solidFill>
                <a:schemeClr val="accent2"/>
              </a:solidFill>
              <a:latin typeface="Avenir"/>
              <a:ea typeface="Avenir"/>
              <a:cs typeface="Avenir"/>
              <a:sym typeface="Avenir"/>
            </a:endParaRPr>
          </a:p>
        </p:txBody>
      </p:sp>
      <p:sp>
        <p:nvSpPr>
          <p:cNvPr id="702" name="Google Shape;702;p52"/>
          <p:cNvSpPr txBox="1"/>
          <p:nvPr/>
        </p:nvSpPr>
        <p:spPr>
          <a:xfrm>
            <a:off x="158500" y="3462950"/>
            <a:ext cx="2478300" cy="400200"/>
          </a:xfrm>
          <a:prstGeom prst="rect">
            <a:avLst/>
          </a:prstGeom>
          <a:noFill/>
          <a:ln cap="flat" cmpd="sng" w="9525">
            <a:solidFill>
              <a:schemeClr val="accent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accent2"/>
                </a:solidFill>
                <a:latin typeface="Avenir"/>
                <a:ea typeface="Avenir"/>
                <a:cs typeface="Avenir"/>
                <a:sym typeface="Avenir"/>
              </a:rPr>
              <a:t>Larger than 3 ancestors</a:t>
            </a:r>
            <a:endParaRPr b="1">
              <a:solidFill>
                <a:schemeClr val="accent2"/>
              </a:solidFill>
              <a:latin typeface="Avenir"/>
              <a:ea typeface="Avenir"/>
              <a:cs typeface="Avenir"/>
              <a:sym typeface="Avenir"/>
            </a:endParaRPr>
          </a:p>
        </p:txBody>
      </p:sp>
      <p:cxnSp>
        <p:nvCxnSpPr>
          <p:cNvPr id="703" name="Google Shape;703;p52"/>
          <p:cNvCxnSpPr>
            <a:stCxn id="702" idx="2"/>
            <a:endCxn id="683" idx="1"/>
          </p:cNvCxnSpPr>
          <p:nvPr/>
        </p:nvCxnSpPr>
        <p:spPr>
          <a:xfrm>
            <a:off x="1397650" y="3863150"/>
            <a:ext cx="1284300" cy="400200"/>
          </a:xfrm>
          <a:prstGeom prst="straightConnector1">
            <a:avLst/>
          </a:prstGeom>
          <a:noFill/>
          <a:ln cap="flat" cmpd="sng" w="9525">
            <a:solidFill>
              <a:schemeClr val="accent2"/>
            </a:solidFill>
            <a:prstDash val="solid"/>
            <a:round/>
            <a:headEnd len="med" w="med" type="none"/>
            <a:tailEnd len="med" w="med" type="triangl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t>
            </a:r>
            <a:r>
              <a:rPr lang="en"/>
              <a:t> F</a:t>
            </a:r>
            <a:r>
              <a:rPr lang="en"/>
              <a:t>ill in the Blanks</a:t>
            </a:r>
            <a:endParaRPr sz="1400">
              <a:solidFill>
                <a:schemeClr val="dk2"/>
              </a:solidFill>
              <a:latin typeface="Catamaran"/>
              <a:ea typeface="Catamaran"/>
              <a:cs typeface="Catamaran"/>
              <a:sym typeface="Catamaran"/>
            </a:endParaRPr>
          </a:p>
          <a:p>
            <a:pPr indent="0" lvl="0" marL="0" rtl="0" algn="l">
              <a:spcBef>
                <a:spcPts val="0"/>
              </a:spcBef>
              <a:spcAft>
                <a:spcPts val="0"/>
              </a:spcAft>
              <a:buNone/>
            </a:pPr>
            <a:r>
              <a:t/>
            </a:r>
            <a:endParaRPr/>
          </a:p>
        </p:txBody>
      </p:sp>
      <p:sp>
        <p:nvSpPr>
          <p:cNvPr id="709" name="Google Shape;709;p53"/>
          <p:cNvSpPr txBox="1"/>
          <p:nvPr>
            <p:ph idx="1" type="body"/>
          </p:nvPr>
        </p:nvSpPr>
        <p:spPr>
          <a:xfrm>
            <a:off x="693875" y="1152475"/>
            <a:ext cx="7555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5. Given a min-heap with 2</a:t>
            </a:r>
            <a:r>
              <a:rPr baseline="30000" lang="en" sz="1600"/>
              <a:t>n </a:t>
            </a:r>
            <a:r>
              <a:rPr lang="en" sz="1600"/>
              <a:t> - 1 elements, for an element to be on the second level it must be less than </a:t>
            </a:r>
            <a:r>
              <a:rPr lang="en" sz="1600">
                <a:solidFill>
                  <a:schemeClr val="accent2"/>
                </a:solidFill>
              </a:rPr>
              <a:t>______</a:t>
            </a:r>
            <a:r>
              <a:rPr lang="en" sz="1600"/>
              <a:t> element(s) and greater than </a:t>
            </a:r>
            <a:r>
              <a:rPr lang="en" sz="1600">
                <a:solidFill>
                  <a:schemeClr val="accent2"/>
                </a:solidFill>
              </a:rPr>
              <a:t>___</a:t>
            </a:r>
            <a:r>
              <a:rPr lang="en" sz="1600"/>
              <a:t> element(s). </a:t>
            </a:r>
            <a:endParaRPr sz="16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t>
            </a:r>
            <a:r>
              <a:rPr lang="en"/>
              <a:t> F</a:t>
            </a:r>
            <a:r>
              <a:rPr lang="en"/>
              <a:t>ill in the Blanks</a:t>
            </a:r>
            <a:endParaRPr sz="1400">
              <a:solidFill>
                <a:schemeClr val="dk2"/>
              </a:solidFill>
              <a:latin typeface="Catamaran"/>
              <a:ea typeface="Catamaran"/>
              <a:cs typeface="Catamaran"/>
              <a:sym typeface="Catamaran"/>
            </a:endParaRPr>
          </a:p>
          <a:p>
            <a:pPr indent="0" lvl="0" marL="0" rtl="0" algn="l">
              <a:spcBef>
                <a:spcPts val="0"/>
              </a:spcBef>
              <a:spcAft>
                <a:spcPts val="0"/>
              </a:spcAft>
              <a:buNone/>
            </a:pPr>
            <a:r>
              <a:t/>
            </a:r>
            <a:endParaRPr/>
          </a:p>
        </p:txBody>
      </p:sp>
      <p:sp>
        <p:nvSpPr>
          <p:cNvPr id="715" name="Google Shape;715;p54"/>
          <p:cNvSpPr txBox="1"/>
          <p:nvPr>
            <p:ph idx="1" type="body"/>
          </p:nvPr>
        </p:nvSpPr>
        <p:spPr>
          <a:xfrm>
            <a:off x="693875" y="1152475"/>
            <a:ext cx="7555500" cy="119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5. Given a min-heap with 2</a:t>
            </a:r>
            <a:r>
              <a:rPr baseline="30000" lang="en" sz="1600"/>
              <a:t>n</a:t>
            </a:r>
            <a:r>
              <a:rPr lang="en" sz="1600"/>
              <a:t> - 1 elements, for an element to be on the second level it must be less than </a:t>
            </a:r>
            <a:r>
              <a:rPr lang="en" sz="1600">
                <a:solidFill>
                  <a:schemeClr val="accent2"/>
                </a:solidFill>
              </a:rPr>
              <a:t>2</a:t>
            </a:r>
            <a:r>
              <a:rPr baseline="30000" lang="en" sz="1600">
                <a:solidFill>
                  <a:schemeClr val="accent2"/>
                </a:solidFill>
              </a:rPr>
              <a:t>(N−1)</a:t>
            </a:r>
            <a:r>
              <a:rPr lang="en" sz="1600">
                <a:solidFill>
                  <a:schemeClr val="accent2"/>
                </a:solidFill>
              </a:rPr>
              <a:t> − 2</a:t>
            </a:r>
            <a:r>
              <a:rPr lang="en" sz="1600"/>
              <a:t> element(s) and greater than </a:t>
            </a:r>
            <a:r>
              <a:rPr lang="en" sz="1600">
                <a:solidFill>
                  <a:schemeClr val="accent2"/>
                </a:solidFill>
              </a:rPr>
              <a:t>1</a:t>
            </a:r>
            <a:r>
              <a:rPr lang="en" sz="1600"/>
              <a:t> element(s). </a:t>
            </a:r>
            <a:endParaRPr sz="1600">
              <a:solidFill>
                <a:schemeClr val="accent2"/>
              </a:solidFill>
            </a:endParaRPr>
          </a:p>
          <a:p>
            <a:pPr indent="0" lvl="0" marL="0" rtl="0" algn="l">
              <a:spcBef>
                <a:spcPts val="1600"/>
              </a:spcBef>
              <a:spcAft>
                <a:spcPts val="1600"/>
              </a:spcAft>
              <a:buNone/>
            </a:pPr>
            <a:r>
              <a:rPr lang="en" sz="1600">
                <a:solidFill>
                  <a:schemeClr val="accent2"/>
                </a:solidFill>
              </a:rPr>
              <a:t>must be greater than the topmost and less than the elements in its subtree</a:t>
            </a:r>
            <a:endParaRPr sz="1600"/>
          </a:p>
        </p:txBody>
      </p:sp>
      <p:sp>
        <p:nvSpPr>
          <p:cNvPr id="716" name="Google Shape;716;p54"/>
          <p:cNvSpPr txBox="1"/>
          <p:nvPr/>
        </p:nvSpPr>
        <p:spPr>
          <a:xfrm>
            <a:off x="5352775" y="2480625"/>
            <a:ext cx="363600" cy="400200"/>
          </a:xfrm>
          <a:prstGeom prst="rect">
            <a:avLst/>
          </a:prstGeom>
          <a:noFill/>
          <a:ln cap="flat" cmpd="sng" w="9525">
            <a:solidFill>
              <a:schemeClr val="accent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Avenir"/>
              <a:ea typeface="Avenir"/>
              <a:cs typeface="Avenir"/>
              <a:sym typeface="Avenir"/>
            </a:endParaRPr>
          </a:p>
        </p:txBody>
      </p:sp>
      <p:sp>
        <p:nvSpPr>
          <p:cNvPr id="717" name="Google Shape;717;p54"/>
          <p:cNvSpPr txBox="1"/>
          <p:nvPr/>
        </p:nvSpPr>
        <p:spPr>
          <a:xfrm>
            <a:off x="5057300" y="3015575"/>
            <a:ext cx="363600" cy="400200"/>
          </a:xfrm>
          <a:prstGeom prst="rect">
            <a:avLst/>
          </a:prstGeom>
          <a:noFill/>
          <a:ln cap="flat" cmpd="sng" w="9525">
            <a:solidFill>
              <a:schemeClr val="accent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Avenir"/>
                <a:ea typeface="Avenir"/>
                <a:cs typeface="Avenir"/>
                <a:sym typeface="Avenir"/>
              </a:rPr>
              <a:t>x</a:t>
            </a:r>
            <a:endParaRPr>
              <a:latin typeface="Avenir"/>
              <a:ea typeface="Avenir"/>
              <a:cs typeface="Avenir"/>
              <a:sym typeface="Avenir"/>
            </a:endParaRPr>
          </a:p>
        </p:txBody>
      </p:sp>
      <p:sp>
        <p:nvSpPr>
          <p:cNvPr id="718" name="Google Shape;718;p54"/>
          <p:cNvSpPr txBox="1"/>
          <p:nvPr/>
        </p:nvSpPr>
        <p:spPr>
          <a:xfrm>
            <a:off x="5648250" y="3015575"/>
            <a:ext cx="363600" cy="400200"/>
          </a:xfrm>
          <a:prstGeom prst="rect">
            <a:avLst/>
          </a:prstGeom>
          <a:noFill/>
          <a:ln cap="flat" cmpd="sng" w="9525">
            <a:solidFill>
              <a:schemeClr val="accent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Avenir"/>
              <a:ea typeface="Avenir"/>
              <a:cs typeface="Avenir"/>
              <a:sym typeface="Avenir"/>
            </a:endParaRPr>
          </a:p>
        </p:txBody>
      </p:sp>
      <p:sp>
        <p:nvSpPr>
          <p:cNvPr id="719" name="Google Shape;719;p54"/>
          <p:cNvSpPr txBox="1"/>
          <p:nvPr/>
        </p:nvSpPr>
        <p:spPr>
          <a:xfrm>
            <a:off x="1258900" y="3015575"/>
            <a:ext cx="27774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1600">
                <a:solidFill>
                  <a:schemeClr val="accent2"/>
                </a:solidFill>
                <a:latin typeface="Avenir"/>
                <a:ea typeface="Avenir"/>
                <a:cs typeface="Avenir"/>
                <a:sym typeface="Avenir"/>
              </a:rPr>
              <a:t>minus the top node, take only the left half, and then remove the node x</a:t>
            </a:r>
            <a:endParaRPr sz="1600">
              <a:solidFill>
                <a:schemeClr val="dk1"/>
              </a:solidFill>
              <a:latin typeface="Avenir"/>
              <a:ea typeface="Avenir"/>
              <a:cs typeface="Avenir"/>
              <a:sym typeface="Avenir"/>
            </a:endParaRPr>
          </a:p>
        </p:txBody>
      </p:sp>
      <p:sp>
        <p:nvSpPr>
          <p:cNvPr id="720" name="Google Shape;720;p54"/>
          <p:cNvSpPr/>
          <p:nvPr/>
        </p:nvSpPr>
        <p:spPr>
          <a:xfrm>
            <a:off x="4288075" y="3729875"/>
            <a:ext cx="831000" cy="1105500"/>
          </a:xfrm>
          <a:prstGeom prst="triangle">
            <a:avLst>
              <a:gd fmla="val 50000"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1" name="Google Shape;721;p54"/>
          <p:cNvSpPr/>
          <p:nvPr/>
        </p:nvSpPr>
        <p:spPr>
          <a:xfrm>
            <a:off x="5244075" y="3729875"/>
            <a:ext cx="831000" cy="1105500"/>
          </a:xfrm>
          <a:prstGeom prst="triangle">
            <a:avLst>
              <a:gd fmla="val 50000"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722" name="Google Shape;722;p54"/>
          <p:cNvCxnSpPr>
            <a:stCxn id="717" idx="2"/>
            <a:endCxn id="720" idx="0"/>
          </p:cNvCxnSpPr>
          <p:nvPr/>
        </p:nvCxnSpPr>
        <p:spPr>
          <a:xfrm flipH="1">
            <a:off x="4703600" y="3415775"/>
            <a:ext cx="535500" cy="314100"/>
          </a:xfrm>
          <a:prstGeom prst="straightConnector1">
            <a:avLst/>
          </a:prstGeom>
          <a:noFill/>
          <a:ln cap="flat" cmpd="sng" w="9525">
            <a:solidFill>
              <a:schemeClr val="accent2"/>
            </a:solidFill>
            <a:prstDash val="solid"/>
            <a:round/>
            <a:headEnd len="med" w="med" type="none"/>
            <a:tailEnd len="med" w="med" type="none"/>
          </a:ln>
        </p:spPr>
      </p:cxnSp>
      <p:cxnSp>
        <p:nvCxnSpPr>
          <p:cNvPr id="723" name="Google Shape;723;p54"/>
          <p:cNvCxnSpPr>
            <a:stCxn id="717" idx="2"/>
            <a:endCxn id="721" idx="0"/>
          </p:cNvCxnSpPr>
          <p:nvPr/>
        </p:nvCxnSpPr>
        <p:spPr>
          <a:xfrm>
            <a:off x="5239100" y="3415775"/>
            <a:ext cx="420600" cy="314100"/>
          </a:xfrm>
          <a:prstGeom prst="straightConnector1">
            <a:avLst/>
          </a:prstGeom>
          <a:noFill/>
          <a:ln cap="flat" cmpd="sng" w="9525">
            <a:solidFill>
              <a:schemeClr val="accent2"/>
            </a:solidFill>
            <a:prstDash val="solid"/>
            <a:round/>
            <a:headEnd len="med" w="med" type="none"/>
            <a:tailEnd len="med" w="med" type="none"/>
          </a:ln>
        </p:spPr>
      </p:cxnSp>
      <p:cxnSp>
        <p:nvCxnSpPr>
          <p:cNvPr id="724" name="Google Shape;724;p54"/>
          <p:cNvCxnSpPr>
            <a:stCxn id="719" idx="3"/>
          </p:cNvCxnSpPr>
          <p:nvPr/>
        </p:nvCxnSpPr>
        <p:spPr>
          <a:xfrm>
            <a:off x="4036300" y="3514325"/>
            <a:ext cx="254700" cy="681300"/>
          </a:xfrm>
          <a:prstGeom prst="straightConnector1">
            <a:avLst/>
          </a:prstGeom>
          <a:noFill/>
          <a:ln cap="flat" cmpd="sng" w="9525">
            <a:solidFill>
              <a:schemeClr val="accent2"/>
            </a:solidFill>
            <a:prstDash val="solid"/>
            <a:round/>
            <a:headEnd len="med" w="med" type="none"/>
            <a:tailEnd len="med" w="med" type="triangle"/>
          </a:ln>
        </p:spPr>
      </p:cxnSp>
      <p:cxnSp>
        <p:nvCxnSpPr>
          <p:cNvPr id="725" name="Google Shape;725;p54"/>
          <p:cNvCxnSpPr>
            <a:stCxn id="719" idx="3"/>
          </p:cNvCxnSpPr>
          <p:nvPr/>
        </p:nvCxnSpPr>
        <p:spPr>
          <a:xfrm>
            <a:off x="4036300" y="3514325"/>
            <a:ext cx="1374900" cy="681300"/>
          </a:xfrm>
          <a:prstGeom prst="straightConnector1">
            <a:avLst/>
          </a:prstGeom>
          <a:noFill/>
          <a:ln cap="flat" cmpd="sng" w="9525">
            <a:solidFill>
              <a:schemeClr val="accent2"/>
            </a:solidFill>
            <a:prstDash val="solid"/>
            <a:round/>
            <a:headEnd len="med" w="med" type="none"/>
            <a:tailEnd len="med" w="med" type="triangl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t>
            </a:r>
            <a:r>
              <a:rPr lang="en"/>
              <a:t> F</a:t>
            </a:r>
            <a:r>
              <a:rPr lang="en"/>
              <a:t>ill in the Blanks</a:t>
            </a:r>
            <a:endParaRPr sz="1400">
              <a:solidFill>
                <a:schemeClr val="dk2"/>
              </a:solidFill>
              <a:latin typeface="Catamaran"/>
              <a:ea typeface="Catamaran"/>
              <a:cs typeface="Catamaran"/>
              <a:sym typeface="Catamaran"/>
            </a:endParaRPr>
          </a:p>
          <a:p>
            <a:pPr indent="0" lvl="0" marL="0" rtl="0" algn="l">
              <a:spcBef>
                <a:spcPts val="0"/>
              </a:spcBef>
              <a:spcAft>
                <a:spcPts val="0"/>
              </a:spcAft>
              <a:buNone/>
            </a:pPr>
            <a:r>
              <a:t/>
            </a:r>
            <a:endParaRPr/>
          </a:p>
        </p:txBody>
      </p:sp>
      <p:sp>
        <p:nvSpPr>
          <p:cNvPr id="731" name="Google Shape;731;p55"/>
          <p:cNvSpPr txBox="1"/>
          <p:nvPr>
            <p:ph idx="1" type="body"/>
          </p:nvPr>
        </p:nvSpPr>
        <p:spPr>
          <a:xfrm>
            <a:off x="682875" y="1152475"/>
            <a:ext cx="7566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5. Given a min-heap with 2</a:t>
            </a:r>
            <a:r>
              <a:rPr baseline="30000" lang="en" sz="1600"/>
              <a:t>n</a:t>
            </a:r>
            <a:r>
              <a:rPr lang="en" sz="1600"/>
              <a:t> - 1 elements, for an element to be on the bottommost level it must be less than </a:t>
            </a:r>
            <a:r>
              <a:rPr lang="en" sz="1600">
                <a:solidFill>
                  <a:schemeClr val="accent2"/>
                </a:solidFill>
              </a:rPr>
              <a:t>_____</a:t>
            </a:r>
            <a:r>
              <a:rPr lang="en" sz="1600"/>
              <a:t> element(s) and greater than </a:t>
            </a:r>
            <a:r>
              <a:rPr lang="en" sz="1600">
                <a:solidFill>
                  <a:schemeClr val="accent2"/>
                </a:solidFill>
              </a:rPr>
              <a:t>______</a:t>
            </a:r>
            <a:r>
              <a:rPr lang="en" sz="1600"/>
              <a:t> element(s).</a:t>
            </a:r>
            <a:endParaRPr sz="16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t>
            </a:r>
            <a:r>
              <a:rPr lang="en"/>
              <a:t> F</a:t>
            </a:r>
            <a:r>
              <a:rPr lang="en"/>
              <a:t>ill in the Blanks</a:t>
            </a:r>
            <a:endParaRPr sz="1400">
              <a:solidFill>
                <a:schemeClr val="dk2"/>
              </a:solidFill>
              <a:latin typeface="Catamaran"/>
              <a:ea typeface="Catamaran"/>
              <a:cs typeface="Catamaran"/>
              <a:sym typeface="Catamaran"/>
            </a:endParaRPr>
          </a:p>
          <a:p>
            <a:pPr indent="0" lvl="0" marL="0" rtl="0" algn="l">
              <a:spcBef>
                <a:spcPts val="0"/>
              </a:spcBef>
              <a:spcAft>
                <a:spcPts val="0"/>
              </a:spcAft>
              <a:buNone/>
            </a:pPr>
            <a:r>
              <a:t/>
            </a:r>
            <a:endParaRPr/>
          </a:p>
        </p:txBody>
      </p:sp>
      <p:sp>
        <p:nvSpPr>
          <p:cNvPr id="737" name="Google Shape;737;p56"/>
          <p:cNvSpPr txBox="1"/>
          <p:nvPr>
            <p:ph idx="1" type="body"/>
          </p:nvPr>
        </p:nvSpPr>
        <p:spPr>
          <a:xfrm>
            <a:off x="682875" y="1152475"/>
            <a:ext cx="7566600" cy="121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5. Given a min-heap with 2</a:t>
            </a:r>
            <a:r>
              <a:rPr baseline="30000" lang="en" sz="1600"/>
              <a:t>n</a:t>
            </a:r>
            <a:r>
              <a:rPr lang="en" sz="1600"/>
              <a:t> - 1 elements, for an element to be on the bottommost level it must be less than </a:t>
            </a:r>
            <a:r>
              <a:rPr lang="en" sz="1600">
                <a:solidFill>
                  <a:schemeClr val="accent2"/>
                </a:solidFill>
              </a:rPr>
              <a:t>0</a:t>
            </a:r>
            <a:r>
              <a:rPr lang="en" sz="1600"/>
              <a:t> element(s) and greater than </a:t>
            </a:r>
            <a:r>
              <a:rPr lang="en" sz="1600">
                <a:solidFill>
                  <a:schemeClr val="accent2"/>
                </a:solidFill>
              </a:rPr>
              <a:t>N - 1</a:t>
            </a:r>
            <a:r>
              <a:rPr lang="en" sz="1600"/>
              <a:t> element(s).</a:t>
            </a:r>
            <a:endParaRPr sz="1600"/>
          </a:p>
          <a:p>
            <a:pPr indent="0" lvl="0" marL="0" rtl="0" algn="l">
              <a:spcBef>
                <a:spcPts val="1600"/>
              </a:spcBef>
              <a:spcAft>
                <a:spcPts val="1600"/>
              </a:spcAft>
              <a:buNone/>
            </a:pPr>
            <a:r>
              <a:rPr lang="en" sz="1600">
                <a:solidFill>
                  <a:schemeClr val="accent2"/>
                </a:solidFill>
              </a:rPr>
              <a:t>l</a:t>
            </a:r>
            <a:r>
              <a:rPr lang="en" sz="1600">
                <a:solidFill>
                  <a:schemeClr val="accent2"/>
                </a:solidFill>
              </a:rPr>
              <a:t>arger than all direct ancestors</a:t>
            </a:r>
            <a:endParaRPr sz="1600">
              <a:solidFill>
                <a:schemeClr val="accent2"/>
              </a:solidFill>
            </a:endParaRPr>
          </a:p>
        </p:txBody>
      </p:sp>
      <p:sp>
        <p:nvSpPr>
          <p:cNvPr id="738" name="Google Shape;738;p56"/>
          <p:cNvSpPr/>
          <p:nvPr/>
        </p:nvSpPr>
        <p:spPr>
          <a:xfrm>
            <a:off x="3942975" y="2312900"/>
            <a:ext cx="308400" cy="3195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56"/>
          <p:cNvSpPr/>
          <p:nvPr/>
        </p:nvSpPr>
        <p:spPr>
          <a:xfrm>
            <a:off x="3326175" y="3291350"/>
            <a:ext cx="308400" cy="3195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56"/>
          <p:cNvSpPr/>
          <p:nvPr/>
        </p:nvSpPr>
        <p:spPr>
          <a:xfrm>
            <a:off x="3634575" y="2784800"/>
            <a:ext cx="308400" cy="3195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56"/>
          <p:cNvSpPr/>
          <p:nvPr/>
        </p:nvSpPr>
        <p:spPr>
          <a:xfrm>
            <a:off x="2509350" y="4423975"/>
            <a:ext cx="308400" cy="3195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a:t>
            </a:r>
            <a:endParaRPr/>
          </a:p>
        </p:txBody>
      </p:sp>
      <p:sp>
        <p:nvSpPr>
          <p:cNvPr id="742" name="Google Shape;742;p56"/>
          <p:cNvSpPr txBox="1"/>
          <p:nvPr/>
        </p:nvSpPr>
        <p:spPr>
          <a:xfrm>
            <a:off x="2962750" y="3777775"/>
            <a:ext cx="5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latin typeface="Avenir"/>
                <a:ea typeface="Avenir"/>
                <a:cs typeface="Avenir"/>
                <a:sym typeface="Avenir"/>
              </a:rPr>
              <a:t>…</a:t>
            </a:r>
            <a:endParaRPr>
              <a:solidFill>
                <a:schemeClr val="accent2"/>
              </a:solidFill>
              <a:latin typeface="Avenir"/>
              <a:ea typeface="Avenir"/>
              <a:cs typeface="Avenir"/>
              <a:sym typeface="Avenir"/>
            </a:endParaRPr>
          </a:p>
        </p:txBody>
      </p:sp>
      <p:cxnSp>
        <p:nvCxnSpPr>
          <p:cNvPr id="743" name="Google Shape;743;p56"/>
          <p:cNvCxnSpPr>
            <a:stCxn id="742" idx="1"/>
            <a:endCxn id="741" idx="7"/>
          </p:cNvCxnSpPr>
          <p:nvPr/>
        </p:nvCxnSpPr>
        <p:spPr>
          <a:xfrm flipH="1">
            <a:off x="2772550" y="3977875"/>
            <a:ext cx="190200" cy="492900"/>
          </a:xfrm>
          <a:prstGeom prst="straightConnector1">
            <a:avLst/>
          </a:prstGeom>
          <a:noFill/>
          <a:ln cap="flat" cmpd="sng" w="9525">
            <a:solidFill>
              <a:schemeClr val="accent2"/>
            </a:solidFill>
            <a:prstDash val="solid"/>
            <a:round/>
            <a:headEnd len="med" w="med" type="none"/>
            <a:tailEnd len="med" w="med" type="none"/>
          </a:ln>
        </p:spPr>
      </p:cxnSp>
      <p:cxnSp>
        <p:nvCxnSpPr>
          <p:cNvPr id="744" name="Google Shape;744;p56"/>
          <p:cNvCxnSpPr>
            <a:stCxn id="740" idx="3"/>
            <a:endCxn id="739" idx="7"/>
          </p:cNvCxnSpPr>
          <p:nvPr/>
        </p:nvCxnSpPr>
        <p:spPr>
          <a:xfrm flipH="1">
            <a:off x="3589439" y="3057510"/>
            <a:ext cx="90300" cy="280500"/>
          </a:xfrm>
          <a:prstGeom prst="straightConnector1">
            <a:avLst/>
          </a:prstGeom>
          <a:noFill/>
          <a:ln cap="flat" cmpd="sng" w="9525">
            <a:solidFill>
              <a:schemeClr val="accent2"/>
            </a:solidFill>
            <a:prstDash val="solid"/>
            <a:round/>
            <a:headEnd len="med" w="med" type="none"/>
            <a:tailEnd len="med" w="med" type="none"/>
          </a:ln>
        </p:spPr>
      </p:cxnSp>
      <p:cxnSp>
        <p:nvCxnSpPr>
          <p:cNvPr id="745" name="Google Shape;745;p56"/>
          <p:cNvCxnSpPr>
            <a:stCxn id="738" idx="3"/>
            <a:endCxn id="740" idx="7"/>
          </p:cNvCxnSpPr>
          <p:nvPr/>
        </p:nvCxnSpPr>
        <p:spPr>
          <a:xfrm flipH="1">
            <a:off x="3897839" y="2585610"/>
            <a:ext cx="90300" cy="246000"/>
          </a:xfrm>
          <a:prstGeom prst="straightConnector1">
            <a:avLst/>
          </a:prstGeom>
          <a:noFill/>
          <a:ln cap="flat" cmpd="sng" w="9525">
            <a:solidFill>
              <a:schemeClr val="accent2"/>
            </a:solidFill>
            <a:prstDash val="solid"/>
            <a:round/>
            <a:headEnd len="med" w="med" type="none"/>
            <a:tailEnd len="med" w="med" type="non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3a</a:t>
            </a:r>
            <a:r>
              <a:rPr lang="en"/>
              <a:t> Heap Mystery</a:t>
            </a:r>
            <a:endParaRPr sz="1400">
              <a:solidFill>
                <a:schemeClr val="dk2"/>
              </a:solidFill>
              <a:latin typeface="Catamaran"/>
              <a:ea typeface="Catamaran"/>
              <a:cs typeface="Catamaran"/>
              <a:sym typeface="Catamaran"/>
            </a:endParaRPr>
          </a:p>
          <a:p>
            <a:pPr indent="0" lvl="0" marL="0" rtl="0" algn="l">
              <a:spcBef>
                <a:spcPts val="0"/>
              </a:spcBef>
              <a:spcAft>
                <a:spcPts val="0"/>
              </a:spcAft>
              <a:buNone/>
            </a:pPr>
            <a:r>
              <a:t/>
            </a:r>
            <a:endParaRPr/>
          </a:p>
        </p:txBody>
      </p:sp>
      <p:sp>
        <p:nvSpPr>
          <p:cNvPr id="751" name="Google Shape;751;p57"/>
          <p:cNvSpPr/>
          <p:nvPr/>
        </p:nvSpPr>
        <p:spPr>
          <a:xfrm>
            <a:off x="1983750" y="13819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752" name="Google Shape;752;p57"/>
          <p:cNvSpPr/>
          <p:nvPr/>
        </p:nvSpPr>
        <p:spPr>
          <a:xfrm>
            <a:off x="948850" y="20433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753" name="Google Shape;753;p57"/>
          <p:cNvSpPr/>
          <p:nvPr/>
        </p:nvSpPr>
        <p:spPr>
          <a:xfrm>
            <a:off x="344950" y="27902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754" name="Google Shape;754;p57"/>
          <p:cNvSpPr/>
          <p:nvPr/>
        </p:nvSpPr>
        <p:spPr>
          <a:xfrm>
            <a:off x="1552750" y="27902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755" name="Google Shape;755;p57"/>
          <p:cNvSpPr/>
          <p:nvPr/>
        </p:nvSpPr>
        <p:spPr>
          <a:xfrm>
            <a:off x="3027325" y="20433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756" name="Google Shape;756;p57"/>
          <p:cNvSpPr/>
          <p:nvPr/>
        </p:nvSpPr>
        <p:spPr>
          <a:xfrm>
            <a:off x="2423425" y="27902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757" name="Google Shape;757;p57"/>
          <p:cNvSpPr/>
          <p:nvPr/>
        </p:nvSpPr>
        <p:spPr>
          <a:xfrm>
            <a:off x="3631225" y="27902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758" name="Google Shape;758;p57"/>
          <p:cNvCxnSpPr>
            <a:stCxn id="751" idx="3"/>
            <a:endCxn id="752" idx="7"/>
          </p:cNvCxnSpPr>
          <p:nvPr/>
        </p:nvCxnSpPr>
        <p:spPr>
          <a:xfrm flipH="1">
            <a:off x="1464389" y="1897386"/>
            <a:ext cx="607800" cy="234300"/>
          </a:xfrm>
          <a:prstGeom prst="straightConnector1">
            <a:avLst/>
          </a:prstGeom>
          <a:noFill/>
          <a:ln cap="flat" cmpd="sng" w="9525">
            <a:solidFill>
              <a:schemeClr val="dk2"/>
            </a:solidFill>
            <a:prstDash val="solid"/>
            <a:round/>
            <a:headEnd len="med" w="med" type="none"/>
            <a:tailEnd len="med" w="med" type="triangle"/>
          </a:ln>
        </p:spPr>
      </p:cxnSp>
      <p:cxnSp>
        <p:nvCxnSpPr>
          <p:cNvPr id="759" name="Google Shape;759;p57"/>
          <p:cNvCxnSpPr>
            <a:stCxn id="751" idx="5"/>
            <a:endCxn id="755" idx="1"/>
          </p:cNvCxnSpPr>
          <p:nvPr/>
        </p:nvCxnSpPr>
        <p:spPr>
          <a:xfrm>
            <a:off x="2499211" y="1897386"/>
            <a:ext cx="616500" cy="234300"/>
          </a:xfrm>
          <a:prstGeom prst="straightConnector1">
            <a:avLst/>
          </a:prstGeom>
          <a:noFill/>
          <a:ln cap="flat" cmpd="sng" w="9525">
            <a:solidFill>
              <a:schemeClr val="dk2"/>
            </a:solidFill>
            <a:prstDash val="solid"/>
            <a:round/>
            <a:headEnd len="med" w="med" type="none"/>
            <a:tailEnd len="med" w="med" type="triangle"/>
          </a:ln>
        </p:spPr>
      </p:cxnSp>
      <p:cxnSp>
        <p:nvCxnSpPr>
          <p:cNvPr id="760" name="Google Shape;760;p57"/>
          <p:cNvCxnSpPr>
            <a:endCxn id="753" idx="7"/>
          </p:cNvCxnSpPr>
          <p:nvPr/>
        </p:nvCxnSpPr>
        <p:spPr>
          <a:xfrm flipH="1">
            <a:off x="860411" y="25588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761" name="Google Shape;761;p57"/>
          <p:cNvCxnSpPr>
            <a:endCxn id="754" idx="1"/>
          </p:cNvCxnSpPr>
          <p:nvPr/>
        </p:nvCxnSpPr>
        <p:spPr>
          <a:xfrm>
            <a:off x="1464189" y="25588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762" name="Google Shape;762;p57"/>
          <p:cNvCxnSpPr>
            <a:endCxn id="756" idx="7"/>
          </p:cNvCxnSpPr>
          <p:nvPr/>
        </p:nvCxnSpPr>
        <p:spPr>
          <a:xfrm flipH="1">
            <a:off x="2938886" y="25588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763" name="Google Shape;763;p57"/>
          <p:cNvCxnSpPr>
            <a:stCxn id="755" idx="5"/>
            <a:endCxn id="757" idx="1"/>
          </p:cNvCxnSpPr>
          <p:nvPr/>
        </p:nvCxnSpPr>
        <p:spPr>
          <a:xfrm>
            <a:off x="3542786" y="2558811"/>
            <a:ext cx="177000" cy="319800"/>
          </a:xfrm>
          <a:prstGeom prst="straightConnector1">
            <a:avLst/>
          </a:prstGeom>
          <a:noFill/>
          <a:ln cap="flat" cmpd="sng" w="9525">
            <a:solidFill>
              <a:schemeClr val="dk2"/>
            </a:solidFill>
            <a:prstDash val="solid"/>
            <a:round/>
            <a:headEnd len="med" w="med" type="none"/>
            <a:tailEnd len="med" w="med" type="triangle"/>
          </a:ln>
        </p:spPr>
      </p:cxnSp>
      <p:sp>
        <p:nvSpPr>
          <p:cNvPr id="764" name="Google Shape;764;p57"/>
          <p:cNvSpPr txBox="1"/>
          <p:nvPr/>
        </p:nvSpPr>
        <p:spPr>
          <a:xfrm>
            <a:off x="1059738" y="3644575"/>
            <a:ext cx="24519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Avenir"/>
                <a:ea typeface="Avenir"/>
                <a:cs typeface="Avenir"/>
                <a:sym typeface="Avenir"/>
              </a:rPr>
              <a:t>Initial State</a:t>
            </a:r>
            <a:endParaRPr sz="1800">
              <a:latin typeface="Avenir"/>
              <a:ea typeface="Avenir"/>
              <a:cs typeface="Avenir"/>
              <a:sym typeface="Avenir"/>
            </a:endParaRPr>
          </a:p>
          <a:p>
            <a:pPr indent="0" lvl="0" marL="0" rtl="0" algn="l">
              <a:spcBef>
                <a:spcPts val="0"/>
              </a:spcBef>
              <a:spcAft>
                <a:spcPts val="0"/>
              </a:spcAft>
              <a:buNone/>
            </a:pPr>
            <a:r>
              <a:rPr lang="en" sz="1800">
                <a:latin typeface="Avenir"/>
                <a:ea typeface="Avenir"/>
                <a:cs typeface="Avenir"/>
                <a:sym typeface="Avenir"/>
              </a:rPr>
              <a:t>[-, A, B, C, D, E, F, G]</a:t>
            </a:r>
            <a:endParaRPr sz="1800">
              <a:latin typeface="Avenir"/>
              <a:ea typeface="Avenir"/>
              <a:cs typeface="Avenir"/>
              <a:sym typeface="Avenir"/>
            </a:endParaRPr>
          </a:p>
          <a:p>
            <a:pPr indent="0" lvl="0" marL="0" rtl="0" algn="l">
              <a:spcBef>
                <a:spcPts val="0"/>
              </a:spcBef>
              <a:spcAft>
                <a:spcPts val="0"/>
              </a:spcAft>
              <a:buNone/>
            </a:pPr>
            <a:r>
              <a:t/>
            </a:r>
            <a:endParaRPr sz="1800">
              <a:latin typeface="Avenir"/>
              <a:ea typeface="Avenir"/>
              <a:cs typeface="Avenir"/>
              <a:sym typeface="Avenir"/>
            </a:endParaRPr>
          </a:p>
        </p:txBody>
      </p:sp>
      <p:sp>
        <p:nvSpPr>
          <p:cNvPr id="765" name="Google Shape;765;p57"/>
          <p:cNvSpPr/>
          <p:nvPr/>
        </p:nvSpPr>
        <p:spPr>
          <a:xfrm>
            <a:off x="6656150" y="13109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766" name="Google Shape;766;p57"/>
          <p:cNvSpPr/>
          <p:nvPr/>
        </p:nvSpPr>
        <p:spPr>
          <a:xfrm>
            <a:off x="5621250" y="19723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767" name="Google Shape;767;p57"/>
          <p:cNvSpPr/>
          <p:nvPr/>
        </p:nvSpPr>
        <p:spPr>
          <a:xfrm>
            <a:off x="5017350" y="27192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768" name="Google Shape;768;p57"/>
          <p:cNvSpPr/>
          <p:nvPr/>
        </p:nvSpPr>
        <p:spPr>
          <a:xfrm>
            <a:off x="6225150" y="27192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X</a:t>
            </a:r>
            <a:endParaRPr>
              <a:latin typeface="Catamaran"/>
              <a:ea typeface="Catamaran"/>
              <a:cs typeface="Catamaran"/>
              <a:sym typeface="Catamaran"/>
            </a:endParaRPr>
          </a:p>
        </p:txBody>
      </p:sp>
      <p:sp>
        <p:nvSpPr>
          <p:cNvPr id="769" name="Google Shape;769;p57"/>
          <p:cNvSpPr/>
          <p:nvPr/>
        </p:nvSpPr>
        <p:spPr>
          <a:xfrm>
            <a:off x="7699725" y="19723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770" name="Google Shape;770;p57"/>
          <p:cNvSpPr/>
          <p:nvPr/>
        </p:nvSpPr>
        <p:spPr>
          <a:xfrm>
            <a:off x="7095825" y="27192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771" name="Google Shape;771;p57"/>
          <p:cNvSpPr/>
          <p:nvPr/>
        </p:nvSpPr>
        <p:spPr>
          <a:xfrm>
            <a:off x="8303625" y="27192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772" name="Google Shape;772;p57"/>
          <p:cNvCxnSpPr>
            <a:stCxn id="765" idx="3"/>
            <a:endCxn id="766" idx="7"/>
          </p:cNvCxnSpPr>
          <p:nvPr/>
        </p:nvCxnSpPr>
        <p:spPr>
          <a:xfrm flipH="1">
            <a:off x="6136789" y="1826361"/>
            <a:ext cx="607800" cy="234300"/>
          </a:xfrm>
          <a:prstGeom prst="straightConnector1">
            <a:avLst/>
          </a:prstGeom>
          <a:noFill/>
          <a:ln cap="flat" cmpd="sng" w="9525">
            <a:solidFill>
              <a:schemeClr val="dk2"/>
            </a:solidFill>
            <a:prstDash val="solid"/>
            <a:round/>
            <a:headEnd len="med" w="med" type="none"/>
            <a:tailEnd len="med" w="med" type="triangle"/>
          </a:ln>
        </p:spPr>
      </p:cxnSp>
      <p:cxnSp>
        <p:nvCxnSpPr>
          <p:cNvPr id="773" name="Google Shape;773;p57"/>
          <p:cNvCxnSpPr>
            <a:stCxn id="765" idx="5"/>
            <a:endCxn id="769" idx="1"/>
          </p:cNvCxnSpPr>
          <p:nvPr/>
        </p:nvCxnSpPr>
        <p:spPr>
          <a:xfrm>
            <a:off x="7171611" y="1826361"/>
            <a:ext cx="616500" cy="234300"/>
          </a:xfrm>
          <a:prstGeom prst="straightConnector1">
            <a:avLst/>
          </a:prstGeom>
          <a:noFill/>
          <a:ln cap="flat" cmpd="sng" w="9525">
            <a:solidFill>
              <a:schemeClr val="dk2"/>
            </a:solidFill>
            <a:prstDash val="solid"/>
            <a:round/>
            <a:headEnd len="med" w="med" type="none"/>
            <a:tailEnd len="med" w="med" type="triangle"/>
          </a:ln>
        </p:spPr>
      </p:cxnSp>
      <p:cxnSp>
        <p:nvCxnSpPr>
          <p:cNvPr id="774" name="Google Shape;774;p57"/>
          <p:cNvCxnSpPr>
            <a:endCxn id="767" idx="7"/>
          </p:cNvCxnSpPr>
          <p:nvPr/>
        </p:nvCxnSpPr>
        <p:spPr>
          <a:xfrm flipH="1">
            <a:off x="5532811" y="2487839"/>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775" name="Google Shape;775;p57"/>
          <p:cNvCxnSpPr>
            <a:endCxn id="768" idx="1"/>
          </p:cNvCxnSpPr>
          <p:nvPr/>
        </p:nvCxnSpPr>
        <p:spPr>
          <a:xfrm>
            <a:off x="6136589" y="2487839"/>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776" name="Google Shape;776;p57"/>
          <p:cNvCxnSpPr>
            <a:endCxn id="770" idx="7"/>
          </p:cNvCxnSpPr>
          <p:nvPr/>
        </p:nvCxnSpPr>
        <p:spPr>
          <a:xfrm flipH="1">
            <a:off x="7611286" y="2487839"/>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777" name="Google Shape;777;p57"/>
          <p:cNvCxnSpPr>
            <a:stCxn id="769" idx="5"/>
            <a:endCxn id="771" idx="1"/>
          </p:cNvCxnSpPr>
          <p:nvPr/>
        </p:nvCxnSpPr>
        <p:spPr>
          <a:xfrm>
            <a:off x="8215186" y="2487786"/>
            <a:ext cx="177000" cy="319800"/>
          </a:xfrm>
          <a:prstGeom prst="straightConnector1">
            <a:avLst/>
          </a:prstGeom>
          <a:noFill/>
          <a:ln cap="flat" cmpd="sng" w="9525">
            <a:solidFill>
              <a:schemeClr val="dk2"/>
            </a:solidFill>
            <a:prstDash val="solid"/>
            <a:round/>
            <a:headEnd len="med" w="med" type="none"/>
            <a:tailEnd len="med" w="med" type="triangle"/>
          </a:ln>
        </p:spPr>
      </p:cxnSp>
      <p:sp>
        <p:nvSpPr>
          <p:cNvPr id="778" name="Google Shape;778;p57"/>
          <p:cNvSpPr txBox="1"/>
          <p:nvPr/>
        </p:nvSpPr>
        <p:spPr>
          <a:xfrm>
            <a:off x="5732138" y="3616275"/>
            <a:ext cx="24519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Avenir"/>
                <a:ea typeface="Avenir"/>
                <a:cs typeface="Avenir"/>
                <a:sym typeface="Avenir"/>
              </a:rPr>
              <a:t>Final State:</a:t>
            </a:r>
            <a:endParaRPr sz="1800">
              <a:solidFill>
                <a:schemeClr val="dk1"/>
              </a:solidFill>
              <a:latin typeface="Avenir"/>
              <a:ea typeface="Avenir"/>
              <a:cs typeface="Avenir"/>
              <a:sym typeface="Avenir"/>
            </a:endParaRPr>
          </a:p>
          <a:p>
            <a:pPr indent="0" lvl="0" marL="0" rtl="0" algn="l">
              <a:spcBef>
                <a:spcPts val="0"/>
              </a:spcBef>
              <a:spcAft>
                <a:spcPts val="0"/>
              </a:spcAft>
              <a:buNone/>
            </a:pPr>
            <a:r>
              <a:rPr lang="en" sz="1800">
                <a:solidFill>
                  <a:schemeClr val="dk1"/>
                </a:solidFill>
                <a:latin typeface="Avenir"/>
                <a:ea typeface="Avenir"/>
                <a:cs typeface="Avenir"/>
                <a:sym typeface="Avenir"/>
              </a:rPr>
              <a:t>[-, A, E, B, D, X, F, G]</a:t>
            </a:r>
            <a:endParaRPr sz="1800">
              <a:latin typeface="Avenir"/>
              <a:ea typeface="Avenir"/>
              <a:cs typeface="Avenir"/>
              <a:sym typeface="Avenir"/>
            </a:endParaRPr>
          </a:p>
          <a:p>
            <a:pPr indent="0" lvl="0" marL="0" rtl="0" algn="l">
              <a:spcBef>
                <a:spcPts val="0"/>
              </a:spcBef>
              <a:spcAft>
                <a:spcPts val="0"/>
              </a:spcAft>
              <a:buNone/>
            </a:pPr>
            <a:r>
              <a:t/>
            </a:r>
            <a:endParaRPr sz="1800">
              <a:latin typeface="Avenir"/>
              <a:ea typeface="Avenir"/>
              <a:cs typeface="Avenir"/>
              <a:sym typeface="Aveni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3a</a:t>
            </a:r>
            <a:r>
              <a:rPr lang="en"/>
              <a:t> Heap Mystery</a:t>
            </a:r>
            <a:endParaRPr sz="1400">
              <a:solidFill>
                <a:schemeClr val="dk2"/>
              </a:solidFill>
              <a:latin typeface="Catamaran"/>
              <a:ea typeface="Catamaran"/>
              <a:cs typeface="Catamaran"/>
              <a:sym typeface="Catamaran"/>
            </a:endParaRPr>
          </a:p>
          <a:p>
            <a:pPr indent="0" lvl="0" marL="0" rtl="0" algn="l">
              <a:spcBef>
                <a:spcPts val="0"/>
              </a:spcBef>
              <a:spcAft>
                <a:spcPts val="0"/>
              </a:spcAft>
              <a:buNone/>
            </a:pPr>
            <a:r>
              <a:t/>
            </a:r>
            <a:endParaRPr/>
          </a:p>
        </p:txBody>
      </p:sp>
      <p:sp>
        <p:nvSpPr>
          <p:cNvPr id="784" name="Google Shape;784;p58"/>
          <p:cNvSpPr/>
          <p:nvPr/>
        </p:nvSpPr>
        <p:spPr>
          <a:xfrm>
            <a:off x="1475576" y="1381925"/>
            <a:ext cx="416700" cy="431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785" name="Google Shape;785;p58"/>
          <p:cNvSpPr/>
          <p:nvPr/>
        </p:nvSpPr>
        <p:spPr>
          <a:xfrm>
            <a:off x="761587" y="1854491"/>
            <a:ext cx="416700" cy="431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786" name="Google Shape;786;p58"/>
          <p:cNvSpPr/>
          <p:nvPr/>
        </p:nvSpPr>
        <p:spPr>
          <a:xfrm>
            <a:off x="344950" y="2388109"/>
            <a:ext cx="416700" cy="431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787" name="Google Shape;787;p58"/>
          <p:cNvSpPr/>
          <p:nvPr/>
        </p:nvSpPr>
        <p:spPr>
          <a:xfrm>
            <a:off x="1178225" y="2388109"/>
            <a:ext cx="416700" cy="431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788" name="Google Shape;788;p58"/>
          <p:cNvSpPr/>
          <p:nvPr/>
        </p:nvSpPr>
        <p:spPr>
          <a:xfrm>
            <a:off x="2195550" y="1854491"/>
            <a:ext cx="416700" cy="431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789" name="Google Shape;789;p58"/>
          <p:cNvSpPr/>
          <p:nvPr/>
        </p:nvSpPr>
        <p:spPr>
          <a:xfrm>
            <a:off x="1778913" y="2388109"/>
            <a:ext cx="416700" cy="431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790" name="Google Shape;790;p58"/>
          <p:cNvSpPr/>
          <p:nvPr/>
        </p:nvSpPr>
        <p:spPr>
          <a:xfrm>
            <a:off x="2612188" y="2388109"/>
            <a:ext cx="416700" cy="431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791" name="Google Shape;791;p58"/>
          <p:cNvCxnSpPr>
            <a:stCxn id="784" idx="3"/>
            <a:endCxn id="785" idx="7"/>
          </p:cNvCxnSpPr>
          <p:nvPr/>
        </p:nvCxnSpPr>
        <p:spPr>
          <a:xfrm flipH="1">
            <a:off x="1117201" y="1750148"/>
            <a:ext cx="419400" cy="167400"/>
          </a:xfrm>
          <a:prstGeom prst="straightConnector1">
            <a:avLst/>
          </a:prstGeom>
          <a:noFill/>
          <a:ln cap="flat" cmpd="sng" w="9525">
            <a:solidFill>
              <a:schemeClr val="dk2"/>
            </a:solidFill>
            <a:prstDash val="solid"/>
            <a:round/>
            <a:headEnd len="med" w="med" type="none"/>
            <a:tailEnd len="med" w="med" type="triangle"/>
          </a:ln>
        </p:spPr>
      </p:cxnSp>
      <p:cxnSp>
        <p:nvCxnSpPr>
          <p:cNvPr id="792" name="Google Shape;792;p58"/>
          <p:cNvCxnSpPr>
            <a:stCxn id="784" idx="5"/>
            <a:endCxn id="788" idx="1"/>
          </p:cNvCxnSpPr>
          <p:nvPr/>
        </p:nvCxnSpPr>
        <p:spPr>
          <a:xfrm>
            <a:off x="1831252" y="1750148"/>
            <a:ext cx="425400" cy="167400"/>
          </a:xfrm>
          <a:prstGeom prst="straightConnector1">
            <a:avLst/>
          </a:prstGeom>
          <a:noFill/>
          <a:ln cap="flat" cmpd="sng" w="9525">
            <a:solidFill>
              <a:schemeClr val="dk2"/>
            </a:solidFill>
            <a:prstDash val="solid"/>
            <a:round/>
            <a:headEnd len="med" w="med" type="none"/>
            <a:tailEnd len="med" w="med" type="triangle"/>
          </a:ln>
        </p:spPr>
      </p:cxnSp>
      <p:cxnSp>
        <p:nvCxnSpPr>
          <p:cNvPr id="793" name="Google Shape;793;p58"/>
          <p:cNvCxnSpPr>
            <a:endCxn id="786" idx="7"/>
          </p:cNvCxnSpPr>
          <p:nvPr/>
        </p:nvCxnSpPr>
        <p:spPr>
          <a:xfrm flipH="1">
            <a:off x="700626" y="2222686"/>
            <a:ext cx="122100" cy="228600"/>
          </a:xfrm>
          <a:prstGeom prst="straightConnector1">
            <a:avLst/>
          </a:prstGeom>
          <a:noFill/>
          <a:ln cap="flat" cmpd="sng" w="9525">
            <a:solidFill>
              <a:schemeClr val="dk2"/>
            </a:solidFill>
            <a:prstDash val="solid"/>
            <a:round/>
            <a:headEnd len="med" w="med" type="none"/>
            <a:tailEnd len="med" w="med" type="triangle"/>
          </a:ln>
        </p:spPr>
      </p:cxnSp>
      <p:cxnSp>
        <p:nvCxnSpPr>
          <p:cNvPr id="794" name="Google Shape;794;p58"/>
          <p:cNvCxnSpPr>
            <a:endCxn id="787" idx="1"/>
          </p:cNvCxnSpPr>
          <p:nvPr/>
        </p:nvCxnSpPr>
        <p:spPr>
          <a:xfrm>
            <a:off x="1117149" y="2222686"/>
            <a:ext cx="122100" cy="228600"/>
          </a:xfrm>
          <a:prstGeom prst="straightConnector1">
            <a:avLst/>
          </a:prstGeom>
          <a:noFill/>
          <a:ln cap="flat" cmpd="sng" w="9525">
            <a:solidFill>
              <a:schemeClr val="dk2"/>
            </a:solidFill>
            <a:prstDash val="solid"/>
            <a:round/>
            <a:headEnd len="med" w="med" type="none"/>
            <a:tailEnd len="med" w="med" type="triangle"/>
          </a:ln>
        </p:spPr>
      </p:cxnSp>
      <p:cxnSp>
        <p:nvCxnSpPr>
          <p:cNvPr id="795" name="Google Shape;795;p58"/>
          <p:cNvCxnSpPr>
            <a:endCxn id="789" idx="7"/>
          </p:cNvCxnSpPr>
          <p:nvPr/>
        </p:nvCxnSpPr>
        <p:spPr>
          <a:xfrm flipH="1">
            <a:off x="2134589" y="2222686"/>
            <a:ext cx="122100" cy="228600"/>
          </a:xfrm>
          <a:prstGeom prst="straightConnector1">
            <a:avLst/>
          </a:prstGeom>
          <a:noFill/>
          <a:ln cap="flat" cmpd="sng" w="9525">
            <a:solidFill>
              <a:schemeClr val="dk2"/>
            </a:solidFill>
            <a:prstDash val="solid"/>
            <a:round/>
            <a:headEnd len="med" w="med" type="none"/>
            <a:tailEnd len="med" w="med" type="triangle"/>
          </a:ln>
        </p:spPr>
      </p:cxnSp>
      <p:cxnSp>
        <p:nvCxnSpPr>
          <p:cNvPr id="796" name="Google Shape;796;p58"/>
          <p:cNvCxnSpPr>
            <a:stCxn id="788" idx="5"/>
            <a:endCxn id="790" idx="1"/>
          </p:cNvCxnSpPr>
          <p:nvPr/>
        </p:nvCxnSpPr>
        <p:spPr>
          <a:xfrm>
            <a:off x="2551226" y="2222714"/>
            <a:ext cx="122100" cy="228600"/>
          </a:xfrm>
          <a:prstGeom prst="straightConnector1">
            <a:avLst/>
          </a:prstGeom>
          <a:noFill/>
          <a:ln cap="flat" cmpd="sng" w="9525">
            <a:solidFill>
              <a:schemeClr val="dk2"/>
            </a:solidFill>
            <a:prstDash val="solid"/>
            <a:round/>
            <a:headEnd len="med" w="med" type="none"/>
            <a:tailEnd len="med" w="med" type="triangle"/>
          </a:ln>
        </p:spPr>
      </p:cxnSp>
      <p:sp>
        <p:nvSpPr>
          <p:cNvPr id="797" name="Google Shape;797;p58"/>
          <p:cNvSpPr/>
          <p:nvPr/>
        </p:nvSpPr>
        <p:spPr>
          <a:xfrm>
            <a:off x="1465280" y="3258975"/>
            <a:ext cx="431100" cy="44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798" name="Google Shape;798;p58"/>
          <p:cNvSpPr/>
          <p:nvPr/>
        </p:nvSpPr>
        <p:spPr>
          <a:xfrm>
            <a:off x="726116" y="3744467"/>
            <a:ext cx="431100" cy="44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799" name="Google Shape;799;p58"/>
          <p:cNvSpPr/>
          <p:nvPr/>
        </p:nvSpPr>
        <p:spPr>
          <a:xfrm>
            <a:off x="294787" y="4292680"/>
            <a:ext cx="431100" cy="44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800" name="Google Shape;800;p58"/>
          <p:cNvSpPr/>
          <p:nvPr/>
        </p:nvSpPr>
        <p:spPr>
          <a:xfrm>
            <a:off x="1157444" y="4292680"/>
            <a:ext cx="431100" cy="44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X</a:t>
            </a:r>
            <a:endParaRPr>
              <a:latin typeface="Catamaran"/>
              <a:ea typeface="Catamaran"/>
              <a:cs typeface="Catamaran"/>
              <a:sym typeface="Catamaran"/>
            </a:endParaRPr>
          </a:p>
        </p:txBody>
      </p:sp>
      <p:sp>
        <p:nvSpPr>
          <p:cNvPr id="801" name="Google Shape;801;p58"/>
          <p:cNvSpPr/>
          <p:nvPr/>
        </p:nvSpPr>
        <p:spPr>
          <a:xfrm>
            <a:off x="2210641" y="3744467"/>
            <a:ext cx="431100" cy="44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802" name="Google Shape;802;p58"/>
          <p:cNvSpPr/>
          <p:nvPr/>
        </p:nvSpPr>
        <p:spPr>
          <a:xfrm>
            <a:off x="1779313" y="4292680"/>
            <a:ext cx="431100" cy="44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803" name="Google Shape;803;p58"/>
          <p:cNvSpPr/>
          <p:nvPr/>
        </p:nvSpPr>
        <p:spPr>
          <a:xfrm>
            <a:off x="2641969" y="4292680"/>
            <a:ext cx="431100" cy="44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804" name="Google Shape;804;p58"/>
          <p:cNvCxnSpPr>
            <a:stCxn id="797" idx="3"/>
            <a:endCxn id="798" idx="7"/>
          </p:cNvCxnSpPr>
          <p:nvPr/>
        </p:nvCxnSpPr>
        <p:spPr>
          <a:xfrm flipH="1">
            <a:off x="1094013" y="3637441"/>
            <a:ext cx="434400" cy="171900"/>
          </a:xfrm>
          <a:prstGeom prst="straightConnector1">
            <a:avLst/>
          </a:prstGeom>
          <a:noFill/>
          <a:ln cap="flat" cmpd="sng" w="9525">
            <a:solidFill>
              <a:schemeClr val="dk2"/>
            </a:solidFill>
            <a:prstDash val="solid"/>
            <a:round/>
            <a:headEnd len="med" w="med" type="none"/>
            <a:tailEnd len="med" w="med" type="triangle"/>
          </a:ln>
        </p:spPr>
      </p:cxnSp>
      <p:cxnSp>
        <p:nvCxnSpPr>
          <p:cNvPr id="805" name="Google Shape;805;p58"/>
          <p:cNvCxnSpPr>
            <a:stCxn id="797" idx="5"/>
            <a:endCxn id="801" idx="1"/>
          </p:cNvCxnSpPr>
          <p:nvPr/>
        </p:nvCxnSpPr>
        <p:spPr>
          <a:xfrm>
            <a:off x="1833247" y="3637441"/>
            <a:ext cx="440400" cy="171900"/>
          </a:xfrm>
          <a:prstGeom prst="straightConnector1">
            <a:avLst/>
          </a:prstGeom>
          <a:noFill/>
          <a:ln cap="flat" cmpd="sng" w="9525">
            <a:solidFill>
              <a:schemeClr val="dk2"/>
            </a:solidFill>
            <a:prstDash val="solid"/>
            <a:round/>
            <a:headEnd len="med" w="med" type="none"/>
            <a:tailEnd len="med" w="med" type="triangle"/>
          </a:ln>
        </p:spPr>
      </p:cxnSp>
      <p:cxnSp>
        <p:nvCxnSpPr>
          <p:cNvPr id="806" name="Google Shape;806;p58"/>
          <p:cNvCxnSpPr>
            <a:endCxn id="799" idx="7"/>
          </p:cNvCxnSpPr>
          <p:nvPr/>
        </p:nvCxnSpPr>
        <p:spPr>
          <a:xfrm flipH="1">
            <a:off x="662754" y="4123014"/>
            <a:ext cx="126600" cy="234600"/>
          </a:xfrm>
          <a:prstGeom prst="straightConnector1">
            <a:avLst/>
          </a:prstGeom>
          <a:noFill/>
          <a:ln cap="flat" cmpd="sng" w="9525">
            <a:solidFill>
              <a:schemeClr val="dk2"/>
            </a:solidFill>
            <a:prstDash val="solid"/>
            <a:round/>
            <a:headEnd len="med" w="med" type="none"/>
            <a:tailEnd len="med" w="med" type="triangle"/>
          </a:ln>
        </p:spPr>
      </p:cxnSp>
      <p:cxnSp>
        <p:nvCxnSpPr>
          <p:cNvPr id="807" name="Google Shape;807;p58"/>
          <p:cNvCxnSpPr>
            <a:endCxn id="800" idx="1"/>
          </p:cNvCxnSpPr>
          <p:nvPr/>
        </p:nvCxnSpPr>
        <p:spPr>
          <a:xfrm>
            <a:off x="1093977" y="4123014"/>
            <a:ext cx="126600" cy="234600"/>
          </a:xfrm>
          <a:prstGeom prst="straightConnector1">
            <a:avLst/>
          </a:prstGeom>
          <a:noFill/>
          <a:ln cap="flat" cmpd="sng" w="9525">
            <a:solidFill>
              <a:schemeClr val="dk2"/>
            </a:solidFill>
            <a:prstDash val="solid"/>
            <a:round/>
            <a:headEnd len="med" w="med" type="none"/>
            <a:tailEnd len="med" w="med" type="triangle"/>
          </a:ln>
        </p:spPr>
      </p:cxnSp>
      <p:cxnSp>
        <p:nvCxnSpPr>
          <p:cNvPr id="808" name="Google Shape;808;p58"/>
          <p:cNvCxnSpPr>
            <a:endCxn id="802" idx="7"/>
          </p:cNvCxnSpPr>
          <p:nvPr/>
        </p:nvCxnSpPr>
        <p:spPr>
          <a:xfrm flipH="1">
            <a:off x="2147279" y="4123014"/>
            <a:ext cx="126600" cy="234600"/>
          </a:xfrm>
          <a:prstGeom prst="straightConnector1">
            <a:avLst/>
          </a:prstGeom>
          <a:noFill/>
          <a:ln cap="flat" cmpd="sng" w="9525">
            <a:solidFill>
              <a:schemeClr val="dk2"/>
            </a:solidFill>
            <a:prstDash val="solid"/>
            <a:round/>
            <a:headEnd len="med" w="med" type="none"/>
            <a:tailEnd len="med" w="med" type="triangle"/>
          </a:ln>
        </p:spPr>
      </p:cxnSp>
      <p:cxnSp>
        <p:nvCxnSpPr>
          <p:cNvPr id="809" name="Google Shape;809;p58"/>
          <p:cNvCxnSpPr>
            <a:stCxn id="801" idx="5"/>
            <a:endCxn id="803" idx="1"/>
          </p:cNvCxnSpPr>
          <p:nvPr/>
        </p:nvCxnSpPr>
        <p:spPr>
          <a:xfrm>
            <a:off x="2578608" y="4122932"/>
            <a:ext cx="126600" cy="234600"/>
          </a:xfrm>
          <a:prstGeom prst="straightConnector1">
            <a:avLst/>
          </a:prstGeom>
          <a:noFill/>
          <a:ln cap="flat" cmpd="sng" w="9525">
            <a:solidFill>
              <a:schemeClr val="dk2"/>
            </a:solidFill>
            <a:prstDash val="solid"/>
            <a:round/>
            <a:headEnd len="med" w="med" type="none"/>
            <a:tailEnd len="med" w="med" type="triangle"/>
          </a:ln>
        </p:spPr>
      </p:cxnSp>
      <p:sp>
        <p:nvSpPr>
          <p:cNvPr id="810" name="Google Shape;810;p58"/>
          <p:cNvSpPr txBox="1"/>
          <p:nvPr/>
        </p:nvSpPr>
        <p:spPr>
          <a:xfrm>
            <a:off x="4401875" y="3073775"/>
            <a:ext cx="42735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accent2"/>
                </a:solidFill>
                <a:latin typeface="Avenir"/>
                <a:ea typeface="Avenir"/>
                <a:cs typeface="Avenir"/>
                <a:sym typeface="Avenir"/>
              </a:rPr>
              <a:t>Differences in state:</a:t>
            </a:r>
            <a:endParaRPr b="1" sz="1600">
              <a:solidFill>
                <a:schemeClr val="accent2"/>
              </a:solidFill>
              <a:latin typeface="Avenir"/>
              <a:ea typeface="Avenir"/>
              <a:cs typeface="Avenir"/>
              <a:sym typeface="Avenir"/>
            </a:endParaRPr>
          </a:p>
          <a:p>
            <a:pPr indent="-330200" lvl="0" marL="457200" rtl="0" algn="l">
              <a:spcBef>
                <a:spcPts val="0"/>
              </a:spcBef>
              <a:spcAft>
                <a:spcPts val="0"/>
              </a:spcAft>
              <a:buClr>
                <a:schemeClr val="accent2"/>
              </a:buClr>
              <a:buSzPts val="1600"/>
              <a:buFont typeface="Avenir"/>
              <a:buChar char="-"/>
            </a:pPr>
            <a:r>
              <a:rPr lang="en" sz="1600">
                <a:solidFill>
                  <a:schemeClr val="accent2"/>
                </a:solidFill>
                <a:latin typeface="Avenir"/>
                <a:ea typeface="Avenir"/>
                <a:cs typeface="Avenir"/>
                <a:sym typeface="Avenir"/>
              </a:rPr>
              <a:t>C was removed: </a:t>
            </a:r>
            <a:r>
              <a:rPr lang="en" sz="1600">
                <a:solidFill>
                  <a:schemeClr val="accent2"/>
                </a:solidFill>
                <a:latin typeface="Courier New"/>
                <a:ea typeface="Courier New"/>
                <a:cs typeface="Courier New"/>
                <a:sym typeface="Courier New"/>
              </a:rPr>
              <a:t>removeMin()</a:t>
            </a:r>
            <a:endParaRPr sz="1600">
              <a:solidFill>
                <a:schemeClr val="accent2"/>
              </a:solidFill>
              <a:latin typeface="Courier New"/>
              <a:ea typeface="Courier New"/>
              <a:cs typeface="Courier New"/>
              <a:sym typeface="Courier New"/>
            </a:endParaRPr>
          </a:p>
          <a:p>
            <a:pPr indent="-330200" lvl="0" marL="457200" rtl="0" algn="l">
              <a:spcBef>
                <a:spcPts val="0"/>
              </a:spcBef>
              <a:spcAft>
                <a:spcPts val="0"/>
              </a:spcAft>
              <a:buClr>
                <a:schemeClr val="accent2"/>
              </a:buClr>
              <a:buSzPts val="1600"/>
              <a:buFont typeface="Avenir"/>
              <a:buChar char="-"/>
            </a:pPr>
            <a:r>
              <a:rPr lang="en" sz="1600">
                <a:solidFill>
                  <a:schemeClr val="accent2"/>
                </a:solidFill>
                <a:latin typeface="Avenir"/>
                <a:ea typeface="Avenir"/>
                <a:cs typeface="Avenir"/>
                <a:sym typeface="Avenir"/>
              </a:rPr>
              <a:t>X was added: insert(X)</a:t>
            </a:r>
            <a:endParaRPr sz="1600">
              <a:solidFill>
                <a:schemeClr val="accent2"/>
              </a:solidFill>
              <a:latin typeface="Avenir"/>
              <a:ea typeface="Avenir"/>
              <a:cs typeface="Avenir"/>
              <a:sym typeface="Avenir"/>
            </a:endParaRPr>
          </a:p>
          <a:p>
            <a:pPr indent="-330200" lvl="0" marL="457200" rtl="0" algn="l">
              <a:spcBef>
                <a:spcPts val="0"/>
              </a:spcBef>
              <a:spcAft>
                <a:spcPts val="0"/>
              </a:spcAft>
              <a:buClr>
                <a:schemeClr val="accent2"/>
              </a:buClr>
              <a:buSzPts val="1600"/>
              <a:buFont typeface="Avenir"/>
              <a:buChar char="-"/>
            </a:pPr>
            <a:r>
              <a:rPr lang="en" sz="1600">
                <a:solidFill>
                  <a:schemeClr val="accent2"/>
                </a:solidFill>
                <a:latin typeface="Avenir"/>
                <a:ea typeface="Avenir"/>
                <a:cs typeface="Avenir"/>
                <a:sym typeface="Avenir"/>
              </a:rPr>
              <a:t>A was removed by first call to </a:t>
            </a:r>
            <a:r>
              <a:rPr lang="en" sz="1600">
                <a:solidFill>
                  <a:schemeClr val="accent2"/>
                </a:solidFill>
                <a:latin typeface="Courier New"/>
                <a:ea typeface="Courier New"/>
                <a:cs typeface="Courier New"/>
                <a:sym typeface="Courier New"/>
              </a:rPr>
              <a:t>removeMin()</a:t>
            </a:r>
            <a:r>
              <a:rPr lang="en" sz="1600">
                <a:solidFill>
                  <a:schemeClr val="accent2"/>
                </a:solidFill>
                <a:latin typeface="Avenir"/>
                <a:ea typeface="Avenir"/>
                <a:cs typeface="Avenir"/>
                <a:sym typeface="Avenir"/>
              </a:rPr>
              <a:t> and added back: </a:t>
            </a:r>
            <a:r>
              <a:rPr lang="en" sz="1600">
                <a:solidFill>
                  <a:schemeClr val="accent2"/>
                </a:solidFill>
                <a:latin typeface="Courier New"/>
                <a:ea typeface="Courier New"/>
                <a:cs typeface="Courier New"/>
                <a:sym typeface="Courier New"/>
              </a:rPr>
              <a:t>insert(A)</a:t>
            </a:r>
            <a:endParaRPr sz="1600">
              <a:solidFill>
                <a:schemeClr val="accent2"/>
              </a:solidFill>
              <a:latin typeface="Courier New"/>
              <a:ea typeface="Courier New"/>
              <a:cs typeface="Courier New"/>
              <a:sym typeface="Courier New"/>
            </a:endParaRPr>
          </a:p>
        </p:txBody>
      </p:sp>
      <p:sp>
        <p:nvSpPr>
          <p:cNvPr id="811" name="Google Shape;811;p58"/>
          <p:cNvSpPr txBox="1"/>
          <p:nvPr/>
        </p:nvSpPr>
        <p:spPr>
          <a:xfrm>
            <a:off x="4401875" y="1479175"/>
            <a:ext cx="42735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accent2"/>
                </a:solidFill>
                <a:latin typeface="Avenir"/>
                <a:ea typeface="Avenir"/>
                <a:cs typeface="Avenir"/>
                <a:sym typeface="Avenir"/>
              </a:rPr>
              <a:t>Sequence of calls:</a:t>
            </a:r>
            <a:endParaRPr b="1" sz="1600">
              <a:solidFill>
                <a:schemeClr val="accent2"/>
              </a:solidFill>
              <a:latin typeface="Avenir"/>
              <a:ea typeface="Avenir"/>
              <a:cs typeface="Avenir"/>
              <a:sym typeface="Avenir"/>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Courier New"/>
                <a:ea typeface="Courier New"/>
                <a:cs typeface="Courier New"/>
                <a:sym typeface="Courier New"/>
              </a:rPr>
              <a:t>removeMin()</a:t>
            </a:r>
            <a:endParaRPr sz="1600">
              <a:solidFill>
                <a:schemeClr val="accent2"/>
              </a:solidFill>
              <a:latin typeface="Courier New"/>
              <a:ea typeface="Courier New"/>
              <a:cs typeface="Courier New"/>
              <a:sym typeface="Courier New"/>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Avenir"/>
                <a:ea typeface="Avenir"/>
                <a:cs typeface="Avenir"/>
                <a:sym typeface="Avenir"/>
              </a:rPr>
              <a:t>___________</a:t>
            </a:r>
            <a:endParaRPr sz="1600">
              <a:solidFill>
                <a:schemeClr val="accent2"/>
              </a:solidFill>
              <a:latin typeface="Avenir"/>
              <a:ea typeface="Avenir"/>
              <a:cs typeface="Avenir"/>
              <a:sym typeface="Avenir"/>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Avenir"/>
                <a:ea typeface="Avenir"/>
                <a:cs typeface="Avenir"/>
                <a:sym typeface="Avenir"/>
              </a:rPr>
              <a:t>___________</a:t>
            </a:r>
            <a:endParaRPr sz="1600">
              <a:solidFill>
                <a:schemeClr val="accent2"/>
              </a:solidFill>
              <a:latin typeface="Avenir"/>
              <a:ea typeface="Avenir"/>
              <a:cs typeface="Avenir"/>
              <a:sym typeface="Avenir"/>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Avenir"/>
                <a:ea typeface="Avenir"/>
                <a:cs typeface="Avenir"/>
                <a:sym typeface="Avenir"/>
              </a:rPr>
              <a:t>___________</a:t>
            </a:r>
            <a:endParaRPr sz="1600">
              <a:solidFill>
                <a:schemeClr val="accent2"/>
              </a:solidFill>
              <a:latin typeface="Avenir"/>
              <a:ea typeface="Avenir"/>
              <a:cs typeface="Avenir"/>
              <a:sym typeface="Aveni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3a</a:t>
            </a:r>
            <a:r>
              <a:rPr lang="en"/>
              <a:t> Heap Mystery</a:t>
            </a:r>
            <a:endParaRPr sz="1400">
              <a:solidFill>
                <a:schemeClr val="dk2"/>
              </a:solidFill>
              <a:latin typeface="Catamaran"/>
              <a:ea typeface="Catamaran"/>
              <a:cs typeface="Catamaran"/>
              <a:sym typeface="Catamaran"/>
            </a:endParaRPr>
          </a:p>
          <a:p>
            <a:pPr indent="0" lvl="0" marL="0" rtl="0" algn="l">
              <a:spcBef>
                <a:spcPts val="0"/>
              </a:spcBef>
              <a:spcAft>
                <a:spcPts val="0"/>
              </a:spcAft>
              <a:buNone/>
            </a:pPr>
            <a:r>
              <a:t/>
            </a:r>
            <a:endParaRPr/>
          </a:p>
        </p:txBody>
      </p:sp>
      <p:sp>
        <p:nvSpPr>
          <p:cNvPr id="817" name="Google Shape;817;p59"/>
          <p:cNvSpPr/>
          <p:nvPr/>
        </p:nvSpPr>
        <p:spPr>
          <a:xfrm>
            <a:off x="1475576" y="1381925"/>
            <a:ext cx="416700" cy="431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818" name="Google Shape;818;p59"/>
          <p:cNvSpPr/>
          <p:nvPr/>
        </p:nvSpPr>
        <p:spPr>
          <a:xfrm>
            <a:off x="761587" y="1854491"/>
            <a:ext cx="416700" cy="431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819" name="Google Shape;819;p59"/>
          <p:cNvSpPr/>
          <p:nvPr/>
        </p:nvSpPr>
        <p:spPr>
          <a:xfrm>
            <a:off x="344950" y="2388109"/>
            <a:ext cx="416700" cy="431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820" name="Google Shape;820;p59"/>
          <p:cNvSpPr/>
          <p:nvPr/>
        </p:nvSpPr>
        <p:spPr>
          <a:xfrm>
            <a:off x="1178225" y="2388109"/>
            <a:ext cx="416700" cy="431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821" name="Google Shape;821;p59"/>
          <p:cNvSpPr/>
          <p:nvPr/>
        </p:nvSpPr>
        <p:spPr>
          <a:xfrm>
            <a:off x="2195550" y="1854491"/>
            <a:ext cx="416700" cy="431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822" name="Google Shape;822;p59"/>
          <p:cNvSpPr/>
          <p:nvPr/>
        </p:nvSpPr>
        <p:spPr>
          <a:xfrm>
            <a:off x="1778913" y="2388109"/>
            <a:ext cx="416700" cy="431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823" name="Google Shape;823;p59"/>
          <p:cNvSpPr/>
          <p:nvPr/>
        </p:nvSpPr>
        <p:spPr>
          <a:xfrm>
            <a:off x="2612188" y="2388109"/>
            <a:ext cx="416700" cy="431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824" name="Google Shape;824;p59"/>
          <p:cNvCxnSpPr>
            <a:stCxn id="817" idx="3"/>
            <a:endCxn id="818" idx="7"/>
          </p:cNvCxnSpPr>
          <p:nvPr/>
        </p:nvCxnSpPr>
        <p:spPr>
          <a:xfrm flipH="1">
            <a:off x="1117201" y="1750148"/>
            <a:ext cx="419400" cy="167400"/>
          </a:xfrm>
          <a:prstGeom prst="straightConnector1">
            <a:avLst/>
          </a:prstGeom>
          <a:noFill/>
          <a:ln cap="flat" cmpd="sng" w="9525">
            <a:solidFill>
              <a:schemeClr val="dk2"/>
            </a:solidFill>
            <a:prstDash val="solid"/>
            <a:round/>
            <a:headEnd len="med" w="med" type="none"/>
            <a:tailEnd len="med" w="med" type="triangle"/>
          </a:ln>
        </p:spPr>
      </p:cxnSp>
      <p:cxnSp>
        <p:nvCxnSpPr>
          <p:cNvPr id="825" name="Google Shape;825;p59"/>
          <p:cNvCxnSpPr>
            <a:stCxn id="817" idx="5"/>
            <a:endCxn id="821" idx="1"/>
          </p:cNvCxnSpPr>
          <p:nvPr/>
        </p:nvCxnSpPr>
        <p:spPr>
          <a:xfrm>
            <a:off x="1831252" y="1750148"/>
            <a:ext cx="425400" cy="167400"/>
          </a:xfrm>
          <a:prstGeom prst="straightConnector1">
            <a:avLst/>
          </a:prstGeom>
          <a:noFill/>
          <a:ln cap="flat" cmpd="sng" w="9525">
            <a:solidFill>
              <a:schemeClr val="dk2"/>
            </a:solidFill>
            <a:prstDash val="solid"/>
            <a:round/>
            <a:headEnd len="med" w="med" type="none"/>
            <a:tailEnd len="med" w="med" type="triangle"/>
          </a:ln>
        </p:spPr>
      </p:cxnSp>
      <p:cxnSp>
        <p:nvCxnSpPr>
          <p:cNvPr id="826" name="Google Shape;826;p59"/>
          <p:cNvCxnSpPr>
            <a:endCxn id="819" idx="7"/>
          </p:cNvCxnSpPr>
          <p:nvPr/>
        </p:nvCxnSpPr>
        <p:spPr>
          <a:xfrm flipH="1">
            <a:off x="700626" y="2222686"/>
            <a:ext cx="122100" cy="228600"/>
          </a:xfrm>
          <a:prstGeom prst="straightConnector1">
            <a:avLst/>
          </a:prstGeom>
          <a:noFill/>
          <a:ln cap="flat" cmpd="sng" w="9525">
            <a:solidFill>
              <a:schemeClr val="dk2"/>
            </a:solidFill>
            <a:prstDash val="solid"/>
            <a:round/>
            <a:headEnd len="med" w="med" type="none"/>
            <a:tailEnd len="med" w="med" type="triangle"/>
          </a:ln>
        </p:spPr>
      </p:cxnSp>
      <p:cxnSp>
        <p:nvCxnSpPr>
          <p:cNvPr id="827" name="Google Shape;827;p59"/>
          <p:cNvCxnSpPr>
            <a:endCxn id="820" idx="1"/>
          </p:cNvCxnSpPr>
          <p:nvPr/>
        </p:nvCxnSpPr>
        <p:spPr>
          <a:xfrm>
            <a:off x="1117149" y="2222686"/>
            <a:ext cx="122100" cy="228600"/>
          </a:xfrm>
          <a:prstGeom prst="straightConnector1">
            <a:avLst/>
          </a:prstGeom>
          <a:noFill/>
          <a:ln cap="flat" cmpd="sng" w="9525">
            <a:solidFill>
              <a:schemeClr val="dk2"/>
            </a:solidFill>
            <a:prstDash val="solid"/>
            <a:round/>
            <a:headEnd len="med" w="med" type="none"/>
            <a:tailEnd len="med" w="med" type="triangle"/>
          </a:ln>
        </p:spPr>
      </p:cxnSp>
      <p:cxnSp>
        <p:nvCxnSpPr>
          <p:cNvPr id="828" name="Google Shape;828;p59"/>
          <p:cNvCxnSpPr>
            <a:endCxn id="822" idx="7"/>
          </p:cNvCxnSpPr>
          <p:nvPr/>
        </p:nvCxnSpPr>
        <p:spPr>
          <a:xfrm flipH="1">
            <a:off x="2134589" y="2222686"/>
            <a:ext cx="122100" cy="228600"/>
          </a:xfrm>
          <a:prstGeom prst="straightConnector1">
            <a:avLst/>
          </a:prstGeom>
          <a:noFill/>
          <a:ln cap="flat" cmpd="sng" w="9525">
            <a:solidFill>
              <a:schemeClr val="dk2"/>
            </a:solidFill>
            <a:prstDash val="solid"/>
            <a:round/>
            <a:headEnd len="med" w="med" type="none"/>
            <a:tailEnd len="med" w="med" type="triangle"/>
          </a:ln>
        </p:spPr>
      </p:cxnSp>
      <p:cxnSp>
        <p:nvCxnSpPr>
          <p:cNvPr id="829" name="Google Shape;829;p59"/>
          <p:cNvCxnSpPr>
            <a:stCxn id="821" idx="5"/>
            <a:endCxn id="823" idx="1"/>
          </p:cNvCxnSpPr>
          <p:nvPr/>
        </p:nvCxnSpPr>
        <p:spPr>
          <a:xfrm>
            <a:off x="2551226" y="2222714"/>
            <a:ext cx="122100" cy="228600"/>
          </a:xfrm>
          <a:prstGeom prst="straightConnector1">
            <a:avLst/>
          </a:prstGeom>
          <a:noFill/>
          <a:ln cap="flat" cmpd="sng" w="9525">
            <a:solidFill>
              <a:schemeClr val="dk2"/>
            </a:solidFill>
            <a:prstDash val="solid"/>
            <a:round/>
            <a:headEnd len="med" w="med" type="none"/>
            <a:tailEnd len="med" w="med" type="triangle"/>
          </a:ln>
        </p:spPr>
      </p:cxnSp>
      <p:sp>
        <p:nvSpPr>
          <p:cNvPr id="830" name="Google Shape;830;p59"/>
          <p:cNvSpPr/>
          <p:nvPr/>
        </p:nvSpPr>
        <p:spPr>
          <a:xfrm>
            <a:off x="1465280" y="3258975"/>
            <a:ext cx="431100" cy="44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831" name="Google Shape;831;p59"/>
          <p:cNvSpPr/>
          <p:nvPr/>
        </p:nvSpPr>
        <p:spPr>
          <a:xfrm>
            <a:off x="726116" y="3744467"/>
            <a:ext cx="431100" cy="44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832" name="Google Shape;832;p59"/>
          <p:cNvSpPr/>
          <p:nvPr/>
        </p:nvSpPr>
        <p:spPr>
          <a:xfrm>
            <a:off x="294787" y="4292680"/>
            <a:ext cx="431100" cy="44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833" name="Google Shape;833;p59"/>
          <p:cNvSpPr/>
          <p:nvPr/>
        </p:nvSpPr>
        <p:spPr>
          <a:xfrm>
            <a:off x="1157444" y="4292680"/>
            <a:ext cx="431100" cy="44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X</a:t>
            </a:r>
            <a:endParaRPr>
              <a:latin typeface="Catamaran"/>
              <a:ea typeface="Catamaran"/>
              <a:cs typeface="Catamaran"/>
              <a:sym typeface="Catamaran"/>
            </a:endParaRPr>
          </a:p>
        </p:txBody>
      </p:sp>
      <p:sp>
        <p:nvSpPr>
          <p:cNvPr id="834" name="Google Shape;834;p59"/>
          <p:cNvSpPr/>
          <p:nvPr/>
        </p:nvSpPr>
        <p:spPr>
          <a:xfrm>
            <a:off x="2210641" y="3744467"/>
            <a:ext cx="431100" cy="44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835" name="Google Shape;835;p59"/>
          <p:cNvSpPr/>
          <p:nvPr/>
        </p:nvSpPr>
        <p:spPr>
          <a:xfrm>
            <a:off x="1779313" y="4292680"/>
            <a:ext cx="431100" cy="44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836" name="Google Shape;836;p59"/>
          <p:cNvSpPr/>
          <p:nvPr/>
        </p:nvSpPr>
        <p:spPr>
          <a:xfrm>
            <a:off x="2641969" y="4292680"/>
            <a:ext cx="431100" cy="44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837" name="Google Shape;837;p59"/>
          <p:cNvCxnSpPr>
            <a:stCxn id="830" idx="3"/>
            <a:endCxn id="831" idx="7"/>
          </p:cNvCxnSpPr>
          <p:nvPr/>
        </p:nvCxnSpPr>
        <p:spPr>
          <a:xfrm flipH="1">
            <a:off x="1094013" y="3637441"/>
            <a:ext cx="434400" cy="171900"/>
          </a:xfrm>
          <a:prstGeom prst="straightConnector1">
            <a:avLst/>
          </a:prstGeom>
          <a:noFill/>
          <a:ln cap="flat" cmpd="sng" w="9525">
            <a:solidFill>
              <a:schemeClr val="dk2"/>
            </a:solidFill>
            <a:prstDash val="solid"/>
            <a:round/>
            <a:headEnd len="med" w="med" type="none"/>
            <a:tailEnd len="med" w="med" type="triangle"/>
          </a:ln>
        </p:spPr>
      </p:cxnSp>
      <p:cxnSp>
        <p:nvCxnSpPr>
          <p:cNvPr id="838" name="Google Shape;838;p59"/>
          <p:cNvCxnSpPr>
            <a:stCxn id="830" idx="5"/>
            <a:endCxn id="834" idx="1"/>
          </p:cNvCxnSpPr>
          <p:nvPr/>
        </p:nvCxnSpPr>
        <p:spPr>
          <a:xfrm>
            <a:off x="1833247" y="3637441"/>
            <a:ext cx="440400" cy="171900"/>
          </a:xfrm>
          <a:prstGeom prst="straightConnector1">
            <a:avLst/>
          </a:prstGeom>
          <a:noFill/>
          <a:ln cap="flat" cmpd="sng" w="9525">
            <a:solidFill>
              <a:schemeClr val="dk2"/>
            </a:solidFill>
            <a:prstDash val="solid"/>
            <a:round/>
            <a:headEnd len="med" w="med" type="none"/>
            <a:tailEnd len="med" w="med" type="triangle"/>
          </a:ln>
        </p:spPr>
      </p:cxnSp>
      <p:cxnSp>
        <p:nvCxnSpPr>
          <p:cNvPr id="839" name="Google Shape;839;p59"/>
          <p:cNvCxnSpPr>
            <a:endCxn id="832" idx="7"/>
          </p:cNvCxnSpPr>
          <p:nvPr/>
        </p:nvCxnSpPr>
        <p:spPr>
          <a:xfrm flipH="1">
            <a:off x="662754" y="4123014"/>
            <a:ext cx="126600" cy="234600"/>
          </a:xfrm>
          <a:prstGeom prst="straightConnector1">
            <a:avLst/>
          </a:prstGeom>
          <a:noFill/>
          <a:ln cap="flat" cmpd="sng" w="9525">
            <a:solidFill>
              <a:schemeClr val="dk2"/>
            </a:solidFill>
            <a:prstDash val="solid"/>
            <a:round/>
            <a:headEnd len="med" w="med" type="none"/>
            <a:tailEnd len="med" w="med" type="triangle"/>
          </a:ln>
        </p:spPr>
      </p:cxnSp>
      <p:cxnSp>
        <p:nvCxnSpPr>
          <p:cNvPr id="840" name="Google Shape;840;p59"/>
          <p:cNvCxnSpPr>
            <a:endCxn id="833" idx="1"/>
          </p:cNvCxnSpPr>
          <p:nvPr/>
        </p:nvCxnSpPr>
        <p:spPr>
          <a:xfrm>
            <a:off x="1093977" y="4123014"/>
            <a:ext cx="126600" cy="234600"/>
          </a:xfrm>
          <a:prstGeom prst="straightConnector1">
            <a:avLst/>
          </a:prstGeom>
          <a:noFill/>
          <a:ln cap="flat" cmpd="sng" w="9525">
            <a:solidFill>
              <a:schemeClr val="dk2"/>
            </a:solidFill>
            <a:prstDash val="solid"/>
            <a:round/>
            <a:headEnd len="med" w="med" type="none"/>
            <a:tailEnd len="med" w="med" type="triangle"/>
          </a:ln>
        </p:spPr>
      </p:cxnSp>
      <p:cxnSp>
        <p:nvCxnSpPr>
          <p:cNvPr id="841" name="Google Shape;841;p59"/>
          <p:cNvCxnSpPr>
            <a:endCxn id="835" idx="7"/>
          </p:cNvCxnSpPr>
          <p:nvPr/>
        </p:nvCxnSpPr>
        <p:spPr>
          <a:xfrm flipH="1">
            <a:off x="2147279" y="4123014"/>
            <a:ext cx="126600" cy="234600"/>
          </a:xfrm>
          <a:prstGeom prst="straightConnector1">
            <a:avLst/>
          </a:prstGeom>
          <a:noFill/>
          <a:ln cap="flat" cmpd="sng" w="9525">
            <a:solidFill>
              <a:schemeClr val="dk2"/>
            </a:solidFill>
            <a:prstDash val="solid"/>
            <a:round/>
            <a:headEnd len="med" w="med" type="none"/>
            <a:tailEnd len="med" w="med" type="triangle"/>
          </a:ln>
        </p:spPr>
      </p:cxnSp>
      <p:cxnSp>
        <p:nvCxnSpPr>
          <p:cNvPr id="842" name="Google Shape;842;p59"/>
          <p:cNvCxnSpPr>
            <a:stCxn id="834" idx="5"/>
            <a:endCxn id="836" idx="1"/>
          </p:cNvCxnSpPr>
          <p:nvPr/>
        </p:nvCxnSpPr>
        <p:spPr>
          <a:xfrm>
            <a:off x="2578608" y="4122932"/>
            <a:ext cx="126600" cy="234600"/>
          </a:xfrm>
          <a:prstGeom prst="straightConnector1">
            <a:avLst/>
          </a:prstGeom>
          <a:noFill/>
          <a:ln cap="flat" cmpd="sng" w="9525">
            <a:solidFill>
              <a:schemeClr val="dk2"/>
            </a:solidFill>
            <a:prstDash val="solid"/>
            <a:round/>
            <a:headEnd len="med" w="med" type="none"/>
            <a:tailEnd len="med" w="med" type="triangle"/>
          </a:ln>
        </p:spPr>
      </p:cxnSp>
      <p:sp>
        <p:nvSpPr>
          <p:cNvPr id="843" name="Google Shape;843;p59"/>
          <p:cNvSpPr txBox="1"/>
          <p:nvPr/>
        </p:nvSpPr>
        <p:spPr>
          <a:xfrm>
            <a:off x="4401875" y="3073775"/>
            <a:ext cx="42735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accent2"/>
                </a:solidFill>
                <a:latin typeface="Avenir"/>
                <a:ea typeface="Avenir"/>
                <a:cs typeface="Avenir"/>
                <a:sym typeface="Avenir"/>
              </a:rPr>
              <a:t>Differences in state:</a:t>
            </a:r>
            <a:endParaRPr b="1" sz="1600">
              <a:solidFill>
                <a:schemeClr val="accent2"/>
              </a:solidFill>
              <a:latin typeface="Avenir"/>
              <a:ea typeface="Avenir"/>
              <a:cs typeface="Avenir"/>
              <a:sym typeface="Avenir"/>
            </a:endParaRPr>
          </a:p>
          <a:p>
            <a:pPr indent="-330200" lvl="0" marL="457200" rtl="0" algn="l">
              <a:spcBef>
                <a:spcPts val="0"/>
              </a:spcBef>
              <a:spcAft>
                <a:spcPts val="0"/>
              </a:spcAft>
              <a:buClr>
                <a:schemeClr val="accent2"/>
              </a:buClr>
              <a:buSzPts val="1600"/>
              <a:buFont typeface="Avenir"/>
              <a:buChar char="-"/>
            </a:pPr>
            <a:r>
              <a:rPr lang="en" sz="1600">
                <a:solidFill>
                  <a:schemeClr val="accent2"/>
                </a:solidFill>
                <a:latin typeface="Avenir"/>
                <a:ea typeface="Avenir"/>
                <a:cs typeface="Avenir"/>
                <a:sym typeface="Avenir"/>
              </a:rPr>
              <a:t>C was removed: </a:t>
            </a:r>
            <a:r>
              <a:rPr lang="en" sz="1600">
                <a:solidFill>
                  <a:schemeClr val="accent2"/>
                </a:solidFill>
                <a:latin typeface="Courier New"/>
                <a:ea typeface="Courier New"/>
                <a:cs typeface="Courier New"/>
                <a:sym typeface="Courier New"/>
              </a:rPr>
              <a:t>removeMin()</a:t>
            </a:r>
            <a:endParaRPr sz="1600">
              <a:solidFill>
                <a:schemeClr val="accent2"/>
              </a:solidFill>
              <a:latin typeface="Courier New"/>
              <a:ea typeface="Courier New"/>
              <a:cs typeface="Courier New"/>
              <a:sym typeface="Courier New"/>
            </a:endParaRPr>
          </a:p>
          <a:p>
            <a:pPr indent="-330200" lvl="0" marL="457200" rtl="0" algn="l">
              <a:spcBef>
                <a:spcPts val="0"/>
              </a:spcBef>
              <a:spcAft>
                <a:spcPts val="0"/>
              </a:spcAft>
              <a:buClr>
                <a:schemeClr val="accent2"/>
              </a:buClr>
              <a:buSzPts val="1600"/>
              <a:buFont typeface="Avenir"/>
              <a:buChar char="-"/>
            </a:pPr>
            <a:r>
              <a:rPr lang="en" sz="1600">
                <a:solidFill>
                  <a:schemeClr val="accent2"/>
                </a:solidFill>
                <a:latin typeface="Avenir"/>
                <a:ea typeface="Avenir"/>
                <a:cs typeface="Avenir"/>
                <a:sym typeface="Avenir"/>
              </a:rPr>
              <a:t>X was added: insert(X)</a:t>
            </a:r>
            <a:endParaRPr sz="1600">
              <a:solidFill>
                <a:schemeClr val="accent2"/>
              </a:solidFill>
              <a:latin typeface="Avenir"/>
              <a:ea typeface="Avenir"/>
              <a:cs typeface="Avenir"/>
              <a:sym typeface="Avenir"/>
            </a:endParaRPr>
          </a:p>
          <a:p>
            <a:pPr indent="-330200" lvl="0" marL="457200" rtl="0" algn="l">
              <a:spcBef>
                <a:spcPts val="0"/>
              </a:spcBef>
              <a:spcAft>
                <a:spcPts val="0"/>
              </a:spcAft>
              <a:buClr>
                <a:schemeClr val="accent2"/>
              </a:buClr>
              <a:buSzPts val="1600"/>
              <a:buFont typeface="Avenir"/>
              <a:buChar char="-"/>
            </a:pPr>
            <a:r>
              <a:rPr lang="en" sz="1600">
                <a:solidFill>
                  <a:schemeClr val="accent2"/>
                </a:solidFill>
                <a:latin typeface="Avenir"/>
                <a:ea typeface="Avenir"/>
                <a:cs typeface="Avenir"/>
                <a:sym typeface="Avenir"/>
              </a:rPr>
              <a:t>A was removed by first call to </a:t>
            </a:r>
            <a:r>
              <a:rPr lang="en" sz="1600">
                <a:solidFill>
                  <a:schemeClr val="accent2"/>
                </a:solidFill>
                <a:latin typeface="Courier New"/>
                <a:ea typeface="Courier New"/>
                <a:cs typeface="Courier New"/>
                <a:sym typeface="Courier New"/>
              </a:rPr>
              <a:t>removeMin()</a:t>
            </a:r>
            <a:r>
              <a:rPr lang="en" sz="1600">
                <a:solidFill>
                  <a:schemeClr val="accent2"/>
                </a:solidFill>
                <a:latin typeface="Avenir"/>
                <a:ea typeface="Avenir"/>
                <a:cs typeface="Avenir"/>
                <a:sym typeface="Avenir"/>
              </a:rPr>
              <a:t> and added back: </a:t>
            </a:r>
            <a:r>
              <a:rPr lang="en" sz="1600">
                <a:solidFill>
                  <a:schemeClr val="accent2"/>
                </a:solidFill>
                <a:latin typeface="Courier New"/>
                <a:ea typeface="Courier New"/>
                <a:cs typeface="Courier New"/>
                <a:sym typeface="Courier New"/>
              </a:rPr>
              <a:t>insert(A)</a:t>
            </a:r>
            <a:endParaRPr sz="1600">
              <a:solidFill>
                <a:schemeClr val="accent2"/>
              </a:solidFill>
              <a:latin typeface="Courier New"/>
              <a:ea typeface="Courier New"/>
              <a:cs typeface="Courier New"/>
              <a:sym typeface="Courier New"/>
            </a:endParaRPr>
          </a:p>
        </p:txBody>
      </p:sp>
      <p:sp>
        <p:nvSpPr>
          <p:cNvPr id="844" name="Google Shape;844;p59"/>
          <p:cNvSpPr txBox="1"/>
          <p:nvPr/>
        </p:nvSpPr>
        <p:spPr>
          <a:xfrm>
            <a:off x="4401875" y="1479175"/>
            <a:ext cx="42735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accent2"/>
                </a:solidFill>
                <a:latin typeface="Avenir"/>
                <a:ea typeface="Avenir"/>
                <a:cs typeface="Avenir"/>
                <a:sym typeface="Avenir"/>
              </a:rPr>
              <a:t>Sequence of calls:</a:t>
            </a:r>
            <a:endParaRPr b="1" sz="1600">
              <a:solidFill>
                <a:schemeClr val="accent2"/>
              </a:solidFill>
              <a:latin typeface="Avenir"/>
              <a:ea typeface="Avenir"/>
              <a:cs typeface="Avenir"/>
              <a:sym typeface="Avenir"/>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Courier New"/>
                <a:ea typeface="Courier New"/>
                <a:cs typeface="Courier New"/>
                <a:sym typeface="Courier New"/>
              </a:rPr>
              <a:t>removeMin()</a:t>
            </a:r>
            <a:endParaRPr sz="1600">
              <a:solidFill>
                <a:schemeClr val="accent2"/>
              </a:solidFill>
              <a:latin typeface="Courier New"/>
              <a:ea typeface="Courier New"/>
              <a:cs typeface="Courier New"/>
              <a:sym typeface="Courier New"/>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Courier New"/>
                <a:ea typeface="Courier New"/>
                <a:cs typeface="Courier New"/>
                <a:sym typeface="Courier New"/>
              </a:rPr>
              <a:t>removeMin() / insert(X) </a:t>
            </a:r>
            <a:endParaRPr sz="1600">
              <a:solidFill>
                <a:schemeClr val="accent2"/>
              </a:solidFill>
              <a:latin typeface="Courier New"/>
              <a:ea typeface="Courier New"/>
              <a:cs typeface="Courier New"/>
              <a:sym typeface="Courier New"/>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Courier New"/>
                <a:ea typeface="Courier New"/>
                <a:cs typeface="Courier New"/>
                <a:sym typeface="Courier New"/>
              </a:rPr>
              <a:t>removeMin() / insert(X)</a:t>
            </a:r>
            <a:endParaRPr sz="1600">
              <a:solidFill>
                <a:schemeClr val="accent2"/>
              </a:solidFill>
              <a:latin typeface="Courier New"/>
              <a:ea typeface="Courier New"/>
              <a:cs typeface="Courier New"/>
              <a:sym typeface="Courier New"/>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Courier New"/>
                <a:ea typeface="Courier New"/>
                <a:cs typeface="Courier New"/>
                <a:sym typeface="Courier New"/>
              </a:rPr>
              <a:t>insert(A)</a:t>
            </a:r>
            <a:endParaRPr sz="1600">
              <a:solidFill>
                <a:schemeClr val="accent2"/>
              </a:solidFill>
              <a:latin typeface="Courier New"/>
              <a:ea typeface="Courier New"/>
              <a:cs typeface="Courier New"/>
              <a:sym typeface="Courier New"/>
            </a:endParaRPr>
          </a:p>
        </p:txBody>
      </p:sp>
      <p:sp>
        <p:nvSpPr>
          <p:cNvPr id="845" name="Google Shape;845;p59"/>
          <p:cNvSpPr txBox="1"/>
          <p:nvPr/>
        </p:nvSpPr>
        <p:spPr>
          <a:xfrm>
            <a:off x="4477150" y="623475"/>
            <a:ext cx="4273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2"/>
                </a:solidFill>
                <a:latin typeface="Courier New"/>
                <a:ea typeface="Courier New"/>
                <a:cs typeface="Courier New"/>
                <a:sym typeface="Courier New"/>
              </a:rPr>
              <a:t>insert(A)</a:t>
            </a:r>
            <a:r>
              <a:rPr lang="en" sz="1600">
                <a:solidFill>
                  <a:schemeClr val="accent2"/>
                </a:solidFill>
                <a:latin typeface="Avenir"/>
                <a:ea typeface="Avenir"/>
                <a:cs typeface="Avenir"/>
                <a:sym typeface="Avenir"/>
              </a:rPr>
              <a:t>must be after all </a:t>
            </a:r>
            <a:r>
              <a:rPr lang="en" sz="1600">
                <a:solidFill>
                  <a:schemeClr val="accent2"/>
                </a:solidFill>
                <a:latin typeface="Courier New"/>
                <a:ea typeface="Courier New"/>
                <a:cs typeface="Courier New"/>
                <a:sym typeface="Courier New"/>
              </a:rPr>
              <a:t>removeMin() </a:t>
            </a:r>
            <a:r>
              <a:rPr lang="en" sz="1600">
                <a:solidFill>
                  <a:schemeClr val="accent2"/>
                </a:solidFill>
                <a:latin typeface="Avenir"/>
                <a:ea typeface="Avenir"/>
                <a:cs typeface="Avenir"/>
                <a:sym typeface="Avenir"/>
              </a:rPr>
              <a:t>– otherwise would remove A again</a:t>
            </a:r>
            <a:endParaRPr sz="1600">
              <a:solidFill>
                <a:schemeClr val="accent2"/>
              </a:solidFill>
              <a:latin typeface="Courier New"/>
              <a:ea typeface="Courier New"/>
              <a:cs typeface="Courier New"/>
              <a:sym typeface="Courier New"/>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3a</a:t>
            </a:r>
            <a:r>
              <a:rPr lang="en"/>
              <a:t> Heap Mystery</a:t>
            </a:r>
            <a:endParaRPr sz="1400">
              <a:solidFill>
                <a:schemeClr val="dk2"/>
              </a:solidFill>
              <a:latin typeface="Catamaran"/>
              <a:ea typeface="Catamaran"/>
              <a:cs typeface="Catamaran"/>
              <a:sym typeface="Catamaran"/>
            </a:endParaRPr>
          </a:p>
          <a:p>
            <a:pPr indent="0" lvl="0" marL="0" rtl="0" algn="l">
              <a:spcBef>
                <a:spcPts val="0"/>
              </a:spcBef>
              <a:spcAft>
                <a:spcPts val="0"/>
              </a:spcAft>
              <a:buNone/>
            </a:pPr>
            <a:r>
              <a:t/>
            </a:r>
            <a:endParaRPr/>
          </a:p>
        </p:txBody>
      </p:sp>
      <p:sp>
        <p:nvSpPr>
          <p:cNvPr id="851" name="Google Shape;851;p60"/>
          <p:cNvSpPr/>
          <p:nvPr/>
        </p:nvSpPr>
        <p:spPr>
          <a:xfrm>
            <a:off x="1475576" y="1381925"/>
            <a:ext cx="416700" cy="431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852" name="Google Shape;852;p60"/>
          <p:cNvSpPr/>
          <p:nvPr/>
        </p:nvSpPr>
        <p:spPr>
          <a:xfrm>
            <a:off x="761587" y="1854491"/>
            <a:ext cx="416700" cy="431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853" name="Google Shape;853;p60"/>
          <p:cNvSpPr/>
          <p:nvPr/>
        </p:nvSpPr>
        <p:spPr>
          <a:xfrm>
            <a:off x="344950" y="2388109"/>
            <a:ext cx="416700" cy="431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854" name="Google Shape;854;p60"/>
          <p:cNvSpPr/>
          <p:nvPr/>
        </p:nvSpPr>
        <p:spPr>
          <a:xfrm>
            <a:off x="1178225" y="2388109"/>
            <a:ext cx="416700" cy="431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855" name="Google Shape;855;p60"/>
          <p:cNvSpPr/>
          <p:nvPr/>
        </p:nvSpPr>
        <p:spPr>
          <a:xfrm>
            <a:off x="2195550" y="1854491"/>
            <a:ext cx="416700" cy="431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856" name="Google Shape;856;p60"/>
          <p:cNvSpPr/>
          <p:nvPr/>
        </p:nvSpPr>
        <p:spPr>
          <a:xfrm>
            <a:off x="1778913" y="2388109"/>
            <a:ext cx="416700" cy="431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857" name="Google Shape;857;p60"/>
          <p:cNvSpPr/>
          <p:nvPr/>
        </p:nvSpPr>
        <p:spPr>
          <a:xfrm>
            <a:off x="2612188" y="2388109"/>
            <a:ext cx="416700" cy="431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858" name="Google Shape;858;p60"/>
          <p:cNvCxnSpPr>
            <a:stCxn id="851" idx="3"/>
            <a:endCxn id="852" idx="7"/>
          </p:cNvCxnSpPr>
          <p:nvPr/>
        </p:nvCxnSpPr>
        <p:spPr>
          <a:xfrm flipH="1">
            <a:off x="1117201" y="1750148"/>
            <a:ext cx="419400" cy="167400"/>
          </a:xfrm>
          <a:prstGeom prst="straightConnector1">
            <a:avLst/>
          </a:prstGeom>
          <a:noFill/>
          <a:ln cap="flat" cmpd="sng" w="9525">
            <a:solidFill>
              <a:schemeClr val="dk2"/>
            </a:solidFill>
            <a:prstDash val="solid"/>
            <a:round/>
            <a:headEnd len="med" w="med" type="none"/>
            <a:tailEnd len="med" w="med" type="triangle"/>
          </a:ln>
        </p:spPr>
      </p:cxnSp>
      <p:cxnSp>
        <p:nvCxnSpPr>
          <p:cNvPr id="859" name="Google Shape;859;p60"/>
          <p:cNvCxnSpPr>
            <a:stCxn id="851" idx="5"/>
            <a:endCxn id="855" idx="1"/>
          </p:cNvCxnSpPr>
          <p:nvPr/>
        </p:nvCxnSpPr>
        <p:spPr>
          <a:xfrm>
            <a:off x="1831252" y="1750148"/>
            <a:ext cx="425400" cy="167400"/>
          </a:xfrm>
          <a:prstGeom prst="straightConnector1">
            <a:avLst/>
          </a:prstGeom>
          <a:noFill/>
          <a:ln cap="flat" cmpd="sng" w="9525">
            <a:solidFill>
              <a:schemeClr val="dk2"/>
            </a:solidFill>
            <a:prstDash val="solid"/>
            <a:round/>
            <a:headEnd len="med" w="med" type="none"/>
            <a:tailEnd len="med" w="med" type="triangle"/>
          </a:ln>
        </p:spPr>
      </p:cxnSp>
      <p:cxnSp>
        <p:nvCxnSpPr>
          <p:cNvPr id="860" name="Google Shape;860;p60"/>
          <p:cNvCxnSpPr>
            <a:endCxn id="853" idx="7"/>
          </p:cNvCxnSpPr>
          <p:nvPr/>
        </p:nvCxnSpPr>
        <p:spPr>
          <a:xfrm flipH="1">
            <a:off x="700626" y="2222686"/>
            <a:ext cx="122100" cy="228600"/>
          </a:xfrm>
          <a:prstGeom prst="straightConnector1">
            <a:avLst/>
          </a:prstGeom>
          <a:noFill/>
          <a:ln cap="flat" cmpd="sng" w="9525">
            <a:solidFill>
              <a:schemeClr val="dk2"/>
            </a:solidFill>
            <a:prstDash val="solid"/>
            <a:round/>
            <a:headEnd len="med" w="med" type="none"/>
            <a:tailEnd len="med" w="med" type="triangle"/>
          </a:ln>
        </p:spPr>
      </p:cxnSp>
      <p:cxnSp>
        <p:nvCxnSpPr>
          <p:cNvPr id="861" name="Google Shape;861;p60"/>
          <p:cNvCxnSpPr>
            <a:endCxn id="854" idx="1"/>
          </p:cNvCxnSpPr>
          <p:nvPr/>
        </p:nvCxnSpPr>
        <p:spPr>
          <a:xfrm>
            <a:off x="1117149" y="2222686"/>
            <a:ext cx="122100" cy="228600"/>
          </a:xfrm>
          <a:prstGeom prst="straightConnector1">
            <a:avLst/>
          </a:prstGeom>
          <a:noFill/>
          <a:ln cap="flat" cmpd="sng" w="9525">
            <a:solidFill>
              <a:schemeClr val="dk2"/>
            </a:solidFill>
            <a:prstDash val="solid"/>
            <a:round/>
            <a:headEnd len="med" w="med" type="none"/>
            <a:tailEnd len="med" w="med" type="triangle"/>
          </a:ln>
        </p:spPr>
      </p:cxnSp>
      <p:cxnSp>
        <p:nvCxnSpPr>
          <p:cNvPr id="862" name="Google Shape;862;p60"/>
          <p:cNvCxnSpPr>
            <a:endCxn id="856" idx="7"/>
          </p:cNvCxnSpPr>
          <p:nvPr/>
        </p:nvCxnSpPr>
        <p:spPr>
          <a:xfrm flipH="1">
            <a:off x="2134589" y="2222686"/>
            <a:ext cx="122100" cy="228600"/>
          </a:xfrm>
          <a:prstGeom prst="straightConnector1">
            <a:avLst/>
          </a:prstGeom>
          <a:noFill/>
          <a:ln cap="flat" cmpd="sng" w="9525">
            <a:solidFill>
              <a:schemeClr val="dk2"/>
            </a:solidFill>
            <a:prstDash val="solid"/>
            <a:round/>
            <a:headEnd len="med" w="med" type="none"/>
            <a:tailEnd len="med" w="med" type="triangle"/>
          </a:ln>
        </p:spPr>
      </p:cxnSp>
      <p:cxnSp>
        <p:nvCxnSpPr>
          <p:cNvPr id="863" name="Google Shape;863;p60"/>
          <p:cNvCxnSpPr>
            <a:stCxn id="855" idx="5"/>
            <a:endCxn id="857" idx="1"/>
          </p:cNvCxnSpPr>
          <p:nvPr/>
        </p:nvCxnSpPr>
        <p:spPr>
          <a:xfrm>
            <a:off x="2551226" y="2222714"/>
            <a:ext cx="122100" cy="228600"/>
          </a:xfrm>
          <a:prstGeom prst="straightConnector1">
            <a:avLst/>
          </a:prstGeom>
          <a:noFill/>
          <a:ln cap="flat" cmpd="sng" w="9525">
            <a:solidFill>
              <a:schemeClr val="dk2"/>
            </a:solidFill>
            <a:prstDash val="solid"/>
            <a:round/>
            <a:headEnd len="med" w="med" type="none"/>
            <a:tailEnd len="med" w="med" type="triangle"/>
          </a:ln>
        </p:spPr>
      </p:cxnSp>
      <p:sp>
        <p:nvSpPr>
          <p:cNvPr id="864" name="Google Shape;864;p60"/>
          <p:cNvSpPr/>
          <p:nvPr/>
        </p:nvSpPr>
        <p:spPr>
          <a:xfrm>
            <a:off x="1465280" y="3258975"/>
            <a:ext cx="431100" cy="44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865" name="Google Shape;865;p60"/>
          <p:cNvSpPr/>
          <p:nvPr/>
        </p:nvSpPr>
        <p:spPr>
          <a:xfrm>
            <a:off x="726116" y="3744467"/>
            <a:ext cx="431100" cy="44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866" name="Google Shape;866;p60"/>
          <p:cNvSpPr/>
          <p:nvPr/>
        </p:nvSpPr>
        <p:spPr>
          <a:xfrm>
            <a:off x="294787" y="4292680"/>
            <a:ext cx="431100" cy="44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867" name="Google Shape;867;p60"/>
          <p:cNvSpPr/>
          <p:nvPr/>
        </p:nvSpPr>
        <p:spPr>
          <a:xfrm>
            <a:off x="1157444" y="4292680"/>
            <a:ext cx="431100" cy="44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X</a:t>
            </a:r>
            <a:endParaRPr>
              <a:latin typeface="Catamaran"/>
              <a:ea typeface="Catamaran"/>
              <a:cs typeface="Catamaran"/>
              <a:sym typeface="Catamaran"/>
            </a:endParaRPr>
          </a:p>
        </p:txBody>
      </p:sp>
      <p:sp>
        <p:nvSpPr>
          <p:cNvPr id="868" name="Google Shape;868;p60"/>
          <p:cNvSpPr/>
          <p:nvPr/>
        </p:nvSpPr>
        <p:spPr>
          <a:xfrm>
            <a:off x="2210641" y="3744467"/>
            <a:ext cx="431100" cy="44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869" name="Google Shape;869;p60"/>
          <p:cNvSpPr/>
          <p:nvPr/>
        </p:nvSpPr>
        <p:spPr>
          <a:xfrm>
            <a:off x="1779313" y="4292680"/>
            <a:ext cx="431100" cy="44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870" name="Google Shape;870;p60"/>
          <p:cNvSpPr/>
          <p:nvPr/>
        </p:nvSpPr>
        <p:spPr>
          <a:xfrm>
            <a:off x="2641969" y="4292680"/>
            <a:ext cx="431100" cy="44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871" name="Google Shape;871;p60"/>
          <p:cNvCxnSpPr>
            <a:stCxn id="864" idx="3"/>
            <a:endCxn id="865" idx="7"/>
          </p:cNvCxnSpPr>
          <p:nvPr/>
        </p:nvCxnSpPr>
        <p:spPr>
          <a:xfrm flipH="1">
            <a:off x="1094013" y="3637441"/>
            <a:ext cx="434400" cy="171900"/>
          </a:xfrm>
          <a:prstGeom prst="straightConnector1">
            <a:avLst/>
          </a:prstGeom>
          <a:noFill/>
          <a:ln cap="flat" cmpd="sng" w="9525">
            <a:solidFill>
              <a:schemeClr val="dk2"/>
            </a:solidFill>
            <a:prstDash val="solid"/>
            <a:round/>
            <a:headEnd len="med" w="med" type="none"/>
            <a:tailEnd len="med" w="med" type="triangle"/>
          </a:ln>
        </p:spPr>
      </p:cxnSp>
      <p:cxnSp>
        <p:nvCxnSpPr>
          <p:cNvPr id="872" name="Google Shape;872;p60"/>
          <p:cNvCxnSpPr>
            <a:stCxn id="864" idx="5"/>
            <a:endCxn id="868" idx="1"/>
          </p:cNvCxnSpPr>
          <p:nvPr/>
        </p:nvCxnSpPr>
        <p:spPr>
          <a:xfrm>
            <a:off x="1833247" y="3637441"/>
            <a:ext cx="440400" cy="171900"/>
          </a:xfrm>
          <a:prstGeom prst="straightConnector1">
            <a:avLst/>
          </a:prstGeom>
          <a:noFill/>
          <a:ln cap="flat" cmpd="sng" w="9525">
            <a:solidFill>
              <a:schemeClr val="dk2"/>
            </a:solidFill>
            <a:prstDash val="solid"/>
            <a:round/>
            <a:headEnd len="med" w="med" type="none"/>
            <a:tailEnd len="med" w="med" type="triangle"/>
          </a:ln>
        </p:spPr>
      </p:cxnSp>
      <p:cxnSp>
        <p:nvCxnSpPr>
          <p:cNvPr id="873" name="Google Shape;873;p60"/>
          <p:cNvCxnSpPr>
            <a:endCxn id="866" idx="7"/>
          </p:cNvCxnSpPr>
          <p:nvPr/>
        </p:nvCxnSpPr>
        <p:spPr>
          <a:xfrm flipH="1">
            <a:off x="662754" y="4123014"/>
            <a:ext cx="126600" cy="234600"/>
          </a:xfrm>
          <a:prstGeom prst="straightConnector1">
            <a:avLst/>
          </a:prstGeom>
          <a:noFill/>
          <a:ln cap="flat" cmpd="sng" w="9525">
            <a:solidFill>
              <a:schemeClr val="dk2"/>
            </a:solidFill>
            <a:prstDash val="solid"/>
            <a:round/>
            <a:headEnd len="med" w="med" type="none"/>
            <a:tailEnd len="med" w="med" type="triangle"/>
          </a:ln>
        </p:spPr>
      </p:cxnSp>
      <p:cxnSp>
        <p:nvCxnSpPr>
          <p:cNvPr id="874" name="Google Shape;874;p60"/>
          <p:cNvCxnSpPr>
            <a:endCxn id="867" idx="1"/>
          </p:cNvCxnSpPr>
          <p:nvPr/>
        </p:nvCxnSpPr>
        <p:spPr>
          <a:xfrm>
            <a:off x="1093977" y="4123014"/>
            <a:ext cx="126600" cy="234600"/>
          </a:xfrm>
          <a:prstGeom prst="straightConnector1">
            <a:avLst/>
          </a:prstGeom>
          <a:noFill/>
          <a:ln cap="flat" cmpd="sng" w="9525">
            <a:solidFill>
              <a:schemeClr val="dk2"/>
            </a:solidFill>
            <a:prstDash val="solid"/>
            <a:round/>
            <a:headEnd len="med" w="med" type="none"/>
            <a:tailEnd len="med" w="med" type="triangle"/>
          </a:ln>
        </p:spPr>
      </p:cxnSp>
      <p:cxnSp>
        <p:nvCxnSpPr>
          <p:cNvPr id="875" name="Google Shape;875;p60"/>
          <p:cNvCxnSpPr>
            <a:endCxn id="869" idx="7"/>
          </p:cNvCxnSpPr>
          <p:nvPr/>
        </p:nvCxnSpPr>
        <p:spPr>
          <a:xfrm flipH="1">
            <a:off x="2147279" y="4123014"/>
            <a:ext cx="126600" cy="234600"/>
          </a:xfrm>
          <a:prstGeom prst="straightConnector1">
            <a:avLst/>
          </a:prstGeom>
          <a:noFill/>
          <a:ln cap="flat" cmpd="sng" w="9525">
            <a:solidFill>
              <a:schemeClr val="dk2"/>
            </a:solidFill>
            <a:prstDash val="solid"/>
            <a:round/>
            <a:headEnd len="med" w="med" type="none"/>
            <a:tailEnd len="med" w="med" type="triangle"/>
          </a:ln>
        </p:spPr>
      </p:cxnSp>
      <p:cxnSp>
        <p:nvCxnSpPr>
          <p:cNvPr id="876" name="Google Shape;876;p60"/>
          <p:cNvCxnSpPr>
            <a:stCxn id="868" idx="5"/>
            <a:endCxn id="870" idx="1"/>
          </p:cNvCxnSpPr>
          <p:nvPr/>
        </p:nvCxnSpPr>
        <p:spPr>
          <a:xfrm>
            <a:off x="2578608" y="4122932"/>
            <a:ext cx="126600" cy="234600"/>
          </a:xfrm>
          <a:prstGeom prst="straightConnector1">
            <a:avLst/>
          </a:prstGeom>
          <a:noFill/>
          <a:ln cap="flat" cmpd="sng" w="9525">
            <a:solidFill>
              <a:schemeClr val="dk2"/>
            </a:solidFill>
            <a:prstDash val="solid"/>
            <a:round/>
            <a:headEnd len="med" w="med" type="none"/>
            <a:tailEnd len="med" w="med" type="triangle"/>
          </a:ln>
        </p:spPr>
      </p:cxnSp>
      <p:sp>
        <p:nvSpPr>
          <p:cNvPr id="877" name="Google Shape;877;p60"/>
          <p:cNvSpPr txBox="1"/>
          <p:nvPr/>
        </p:nvSpPr>
        <p:spPr>
          <a:xfrm>
            <a:off x="4401875" y="3073775"/>
            <a:ext cx="42735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accent2"/>
                </a:solidFill>
                <a:latin typeface="Avenir"/>
                <a:ea typeface="Avenir"/>
                <a:cs typeface="Avenir"/>
                <a:sym typeface="Avenir"/>
              </a:rPr>
              <a:t>Differences in state:</a:t>
            </a:r>
            <a:endParaRPr b="1" sz="1600">
              <a:solidFill>
                <a:schemeClr val="accent2"/>
              </a:solidFill>
              <a:latin typeface="Avenir"/>
              <a:ea typeface="Avenir"/>
              <a:cs typeface="Avenir"/>
              <a:sym typeface="Avenir"/>
            </a:endParaRPr>
          </a:p>
          <a:p>
            <a:pPr indent="-330200" lvl="0" marL="457200" rtl="0" algn="l">
              <a:spcBef>
                <a:spcPts val="0"/>
              </a:spcBef>
              <a:spcAft>
                <a:spcPts val="0"/>
              </a:spcAft>
              <a:buClr>
                <a:schemeClr val="accent2"/>
              </a:buClr>
              <a:buSzPts val="1600"/>
              <a:buFont typeface="Avenir"/>
              <a:buChar char="-"/>
            </a:pPr>
            <a:r>
              <a:rPr lang="en" sz="1600">
                <a:solidFill>
                  <a:schemeClr val="accent2"/>
                </a:solidFill>
                <a:latin typeface="Avenir"/>
                <a:ea typeface="Avenir"/>
                <a:cs typeface="Avenir"/>
                <a:sym typeface="Avenir"/>
              </a:rPr>
              <a:t>C was removed: </a:t>
            </a:r>
            <a:r>
              <a:rPr lang="en" sz="1600">
                <a:solidFill>
                  <a:schemeClr val="accent2"/>
                </a:solidFill>
                <a:latin typeface="Courier New"/>
                <a:ea typeface="Courier New"/>
                <a:cs typeface="Courier New"/>
                <a:sym typeface="Courier New"/>
              </a:rPr>
              <a:t>removeMin()</a:t>
            </a:r>
            <a:endParaRPr sz="1600">
              <a:solidFill>
                <a:schemeClr val="accent2"/>
              </a:solidFill>
              <a:latin typeface="Courier New"/>
              <a:ea typeface="Courier New"/>
              <a:cs typeface="Courier New"/>
              <a:sym typeface="Courier New"/>
            </a:endParaRPr>
          </a:p>
          <a:p>
            <a:pPr indent="-330200" lvl="0" marL="457200" rtl="0" algn="l">
              <a:spcBef>
                <a:spcPts val="0"/>
              </a:spcBef>
              <a:spcAft>
                <a:spcPts val="0"/>
              </a:spcAft>
              <a:buClr>
                <a:schemeClr val="accent2"/>
              </a:buClr>
              <a:buSzPts val="1600"/>
              <a:buFont typeface="Avenir"/>
              <a:buChar char="-"/>
            </a:pPr>
            <a:r>
              <a:rPr lang="en" sz="1600">
                <a:solidFill>
                  <a:schemeClr val="accent2"/>
                </a:solidFill>
                <a:latin typeface="Avenir"/>
                <a:ea typeface="Avenir"/>
                <a:cs typeface="Avenir"/>
                <a:sym typeface="Avenir"/>
              </a:rPr>
              <a:t>X was added: insert(X)</a:t>
            </a:r>
            <a:endParaRPr sz="1600">
              <a:solidFill>
                <a:schemeClr val="accent2"/>
              </a:solidFill>
              <a:latin typeface="Avenir"/>
              <a:ea typeface="Avenir"/>
              <a:cs typeface="Avenir"/>
              <a:sym typeface="Avenir"/>
            </a:endParaRPr>
          </a:p>
          <a:p>
            <a:pPr indent="-330200" lvl="0" marL="457200" rtl="0" algn="l">
              <a:spcBef>
                <a:spcPts val="0"/>
              </a:spcBef>
              <a:spcAft>
                <a:spcPts val="0"/>
              </a:spcAft>
              <a:buClr>
                <a:schemeClr val="accent2"/>
              </a:buClr>
              <a:buSzPts val="1600"/>
              <a:buFont typeface="Avenir"/>
              <a:buChar char="-"/>
            </a:pPr>
            <a:r>
              <a:rPr lang="en" sz="1600">
                <a:solidFill>
                  <a:schemeClr val="accent2"/>
                </a:solidFill>
                <a:latin typeface="Avenir"/>
                <a:ea typeface="Avenir"/>
                <a:cs typeface="Avenir"/>
                <a:sym typeface="Avenir"/>
              </a:rPr>
              <a:t>A was removed by first call to </a:t>
            </a:r>
            <a:r>
              <a:rPr lang="en" sz="1600">
                <a:solidFill>
                  <a:schemeClr val="accent2"/>
                </a:solidFill>
                <a:latin typeface="Courier New"/>
                <a:ea typeface="Courier New"/>
                <a:cs typeface="Courier New"/>
                <a:sym typeface="Courier New"/>
              </a:rPr>
              <a:t>removeMin()</a:t>
            </a:r>
            <a:r>
              <a:rPr lang="en" sz="1600">
                <a:solidFill>
                  <a:schemeClr val="accent2"/>
                </a:solidFill>
                <a:latin typeface="Avenir"/>
                <a:ea typeface="Avenir"/>
                <a:cs typeface="Avenir"/>
                <a:sym typeface="Avenir"/>
              </a:rPr>
              <a:t> and added back: </a:t>
            </a:r>
            <a:r>
              <a:rPr lang="en" sz="1600">
                <a:solidFill>
                  <a:schemeClr val="accent2"/>
                </a:solidFill>
                <a:latin typeface="Courier New"/>
                <a:ea typeface="Courier New"/>
                <a:cs typeface="Courier New"/>
                <a:sym typeface="Courier New"/>
              </a:rPr>
              <a:t>insert(A)</a:t>
            </a:r>
            <a:endParaRPr sz="1600">
              <a:solidFill>
                <a:schemeClr val="accent2"/>
              </a:solidFill>
              <a:latin typeface="Courier New"/>
              <a:ea typeface="Courier New"/>
              <a:cs typeface="Courier New"/>
              <a:sym typeface="Courier New"/>
            </a:endParaRPr>
          </a:p>
        </p:txBody>
      </p:sp>
      <p:sp>
        <p:nvSpPr>
          <p:cNvPr id="878" name="Google Shape;878;p60"/>
          <p:cNvSpPr txBox="1"/>
          <p:nvPr/>
        </p:nvSpPr>
        <p:spPr>
          <a:xfrm>
            <a:off x="4401875" y="1479175"/>
            <a:ext cx="42735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accent2"/>
                </a:solidFill>
                <a:latin typeface="Avenir"/>
                <a:ea typeface="Avenir"/>
                <a:cs typeface="Avenir"/>
                <a:sym typeface="Avenir"/>
              </a:rPr>
              <a:t>Sequence of calls:</a:t>
            </a:r>
            <a:endParaRPr b="1" sz="1600">
              <a:solidFill>
                <a:schemeClr val="accent2"/>
              </a:solidFill>
              <a:latin typeface="Avenir"/>
              <a:ea typeface="Avenir"/>
              <a:cs typeface="Avenir"/>
              <a:sym typeface="Avenir"/>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Courier New"/>
                <a:ea typeface="Courier New"/>
                <a:cs typeface="Courier New"/>
                <a:sym typeface="Courier New"/>
              </a:rPr>
              <a:t>removeMin()</a:t>
            </a:r>
            <a:endParaRPr sz="1600">
              <a:solidFill>
                <a:schemeClr val="accent2"/>
              </a:solidFill>
              <a:latin typeface="Courier New"/>
              <a:ea typeface="Courier New"/>
              <a:cs typeface="Courier New"/>
              <a:sym typeface="Courier New"/>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Courier New"/>
                <a:ea typeface="Courier New"/>
                <a:cs typeface="Courier New"/>
                <a:sym typeface="Courier New"/>
              </a:rPr>
              <a:t>insert(X) </a:t>
            </a:r>
            <a:endParaRPr sz="1600">
              <a:solidFill>
                <a:schemeClr val="accent2"/>
              </a:solidFill>
              <a:latin typeface="Courier New"/>
              <a:ea typeface="Courier New"/>
              <a:cs typeface="Courier New"/>
              <a:sym typeface="Courier New"/>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Courier New"/>
                <a:ea typeface="Courier New"/>
                <a:cs typeface="Courier New"/>
                <a:sym typeface="Courier New"/>
              </a:rPr>
              <a:t>removeMin()</a:t>
            </a:r>
            <a:endParaRPr sz="1600">
              <a:solidFill>
                <a:schemeClr val="accent2"/>
              </a:solidFill>
              <a:latin typeface="Courier New"/>
              <a:ea typeface="Courier New"/>
              <a:cs typeface="Courier New"/>
              <a:sym typeface="Courier New"/>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Courier New"/>
                <a:ea typeface="Courier New"/>
                <a:cs typeface="Courier New"/>
                <a:sym typeface="Courier New"/>
              </a:rPr>
              <a:t>insert(A)</a:t>
            </a:r>
            <a:endParaRPr sz="1600">
              <a:solidFill>
                <a:schemeClr val="accent2"/>
              </a:solidFill>
              <a:latin typeface="Courier New"/>
              <a:ea typeface="Courier New"/>
              <a:cs typeface="Courier New"/>
              <a:sym typeface="Courier New"/>
            </a:endParaRPr>
          </a:p>
        </p:txBody>
      </p:sp>
      <p:sp>
        <p:nvSpPr>
          <p:cNvPr id="879" name="Google Shape;879;p60"/>
          <p:cNvSpPr txBox="1"/>
          <p:nvPr/>
        </p:nvSpPr>
        <p:spPr>
          <a:xfrm>
            <a:off x="4477150" y="623475"/>
            <a:ext cx="4273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2"/>
                </a:solidFill>
                <a:latin typeface="Courier New"/>
                <a:ea typeface="Courier New"/>
                <a:cs typeface="Courier New"/>
                <a:sym typeface="Courier New"/>
              </a:rPr>
              <a:t>insert(X)</a:t>
            </a:r>
            <a:r>
              <a:rPr lang="en" sz="1600">
                <a:solidFill>
                  <a:schemeClr val="accent2"/>
                </a:solidFill>
                <a:latin typeface="Avenir"/>
                <a:ea typeface="Avenir"/>
                <a:cs typeface="Avenir"/>
                <a:sym typeface="Avenir"/>
              </a:rPr>
              <a:t>must be before removeMin, since it bubbles up then down - that’s the only way it’s able to change sides.</a:t>
            </a:r>
            <a:endParaRPr sz="1600">
              <a:solidFill>
                <a:schemeClr val="accent2"/>
              </a:solidFill>
              <a:latin typeface="Avenir"/>
              <a:ea typeface="Avenir"/>
              <a:cs typeface="Avenir"/>
              <a:sym typeface="Aveni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3b</a:t>
            </a:r>
            <a:r>
              <a:rPr lang="en"/>
              <a:t> Heap Mystery</a:t>
            </a:r>
            <a:endParaRPr sz="1400">
              <a:solidFill>
                <a:schemeClr val="dk2"/>
              </a:solidFill>
              <a:latin typeface="Catamaran"/>
              <a:ea typeface="Catamaran"/>
              <a:cs typeface="Catamaran"/>
              <a:sym typeface="Catamaran"/>
            </a:endParaRPr>
          </a:p>
          <a:p>
            <a:pPr indent="0" lvl="0" marL="0" rtl="0" algn="l">
              <a:spcBef>
                <a:spcPts val="0"/>
              </a:spcBef>
              <a:spcAft>
                <a:spcPts val="0"/>
              </a:spcAft>
              <a:buNone/>
            </a:pPr>
            <a:r>
              <a:t/>
            </a:r>
            <a:endParaRPr/>
          </a:p>
        </p:txBody>
      </p:sp>
      <p:sp>
        <p:nvSpPr>
          <p:cNvPr id="885" name="Google Shape;885;p61"/>
          <p:cNvSpPr/>
          <p:nvPr/>
        </p:nvSpPr>
        <p:spPr>
          <a:xfrm>
            <a:off x="1983750" y="13819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886" name="Google Shape;886;p61"/>
          <p:cNvSpPr/>
          <p:nvPr/>
        </p:nvSpPr>
        <p:spPr>
          <a:xfrm>
            <a:off x="948850" y="20433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887" name="Google Shape;887;p61"/>
          <p:cNvSpPr/>
          <p:nvPr/>
        </p:nvSpPr>
        <p:spPr>
          <a:xfrm>
            <a:off x="344950" y="27902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888" name="Google Shape;888;p61"/>
          <p:cNvSpPr/>
          <p:nvPr/>
        </p:nvSpPr>
        <p:spPr>
          <a:xfrm>
            <a:off x="1552750" y="27902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889" name="Google Shape;889;p61"/>
          <p:cNvSpPr/>
          <p:nvPr/>
        </p:nvSpPr>
        <p:spPr>
          <a:xfrm>
            <a:off x="3027325" y="20433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890" name="Google Shape;890;p61"/>
          <p:cNvSpPr/>
          <p:nvPr/>
        </p:nvSpPr>
        <p:spPr>
          <a:xfrm>
            <a:off x="2423425" y="27902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891" name="Google Shape;891;p61"/>
          <p:cNvSpPr/>
          <p:nvPr/>
        </p:nvSpPr>
        <p:spPr>
          <a:xfrm>
            <a:off x="3631225" y="27902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892" name="Google Shape;892;p61"/>
          <p:cNvCxnSpPr>
            <a:stCxn id="885" idx="3"/>
            <a:endCxn id="886" idx="7"/>
          </p:cNvCxnSpPr>
          <p:nvPr/>
        </p:nvCxnSpPr>
        <p:spPr>
          <a:xfrm flipH="1">
            <a:off x="1464389" y="1897386"/>
            <a:ext cx="607800" cy="234300"/>
          </a:xfrm>
          <a:prstGeom prst="straightConnector1">
            <a:avLst/>
          </a:prstGeom>
          <a:noFill/>
          <a:ln cap="flat" cmpd="sng" w="9525">
            <a:solidFill>
              <a:schemeClr val="dk2"/>
            </a:solidFill>
            <a:prstDash val="solid"/>
            <a:round/>
            <a:headEnd len="med" w="med" type="none"/>
            <a:tailEnd len="med" w="med" type="triangle"/>
          </a:ln>
        </p:spPr>
      </p:cxnSp>
      <p:cxnSp>
        <p:nvCxnSpPr>
          <p:cNvPr id="893" name="Google Shape;893;p61"/>
          <p:cNvCxnSpPr>
            <a:stCxn id="885" idx="5"/>
            <a:endCxn id="889" idx="1"/>
          </p:cNvCxnSpPr>
          <p:nvPr/>
        </p:nvCxnSpPr>
        <p:spPr>
          <a:xfrm>
            <a:off x="2499211" y="1897386"/>
            <a:ext cx="616500" cy="234300"/>
          </a:xfrm>
          <a:prstGeom prst="straightConnector1">
            <a:avLst/>
          </a:prstGeom>
          <a:noFill/>
          <a:ln cap="flat" cmpd="sng" w="9525">
            <a:solidFill>
              <a:schemeClr val="dk2"/>
            </a:solidFill>
            <a:prstDash val="solid"/>
            <a:round/>
            <a:headEnd len="med" w="med" type="none"/>
            <a:tailEnd len="med" w="med" type="triangle"/>
          </a:ln>
        </p:spPr>
      </p:cxnSp>
      <p:cxnSp>
        <p:nvCxnSpPr>
          <p:cNvPr id="894" name="Google Shape;894;p61"/>
          <p:cNvCxnSpPr>
            <a:endCxn id="887" idx="7"/>
          </p:cNvCxnSpPr>
          <p:nvPr/>
        </p:nvCxnSpPr>
        <p:spPr>
          <a:xfrm flipH="1">
            <a:off x="860411" y="25588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895" name="Google Shape;895;p61"/>
          <p:cNvCxnSpPr>
            <a:endCxn id="888" idx="1"/>
          </p:cNvCxnSpPr>
          <p:nvPr/>
        </p:nvCxnSpPr>
        <p:spPr>
          <a:xfrm>
            <a:off x="1464189" y="25588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896" name="Google Shape;896;p61"/>
          <p:cNvCxnSpPr>
            <a:endCxn id="890" idx="7"/>
          </p:cNvCxnSpPr>
          <p:nvPr/>
        </p:nvCxnSpPr>
        <p:spPr>
          <a:xfrm flipH="1">
            <a:off x="2938886" y="25588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897" name="Google Shape;897;p61"/>
          <p:cNvCxnSpPr>
            <a:stCxn id="889" idx="5"/>
            <a:endCxn id="891" idx="1"/>
          </p:cNvCxnSpPr>
          <p:nvPr/>
        </p:nvCxnSpPr>
        <p:spPr>
          <a:xfrm>
            <a:off x="3542786" y="2558811"/>
            <a:ext cx="177000" cy="319800"/>
          </a:xfrm>
          <a:prstGeom prst="straightConnector1">
            <a:avLst/>
          </a:prstGeom>
          <a:noFill/>
          <a:ln cap="flat" cmpd="sng" w="9525">
            <a:solidFill>
              <a:schemeClr val="dk2"/>
            </a:solidFill>
            <a:prstDash val="solid"/>
            <a:round/>
            <a:headEnd len="med" w="med" type="none"/>
            <a:tailEnd len="med" w="med" type="triangle"/>
          </a:ln>
        </p:spPr>
      </p:cxnSp>
      <p:sp>
        <p:nvSpPr>
          <p:cNvPr id="898" name="Google Shape;898;p61"/>
          <p:cNvSpPr txBox="1"/>
          <p:nvPr/>
        </p:nvSpPr>
        <p:spPr>
          <a:xfrm>
            <a:off x="1059738" y="3644575"/>
            <a:ext cx="24519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Avenir"/>
                <a:ea typeface="Avenir"/>
                <a:cs typeface="Avenir"/>
                <a:sym typeface="Avenir"/>
              </a:rPr>
              <a:t>Initial State</a:t>
            </a:r>
            <a:endParaRPr sz="1800">
              <a:latin typeface="Avenir"/>
              <a:ea typeface="Avenir"/>
              <a:cs typeface="Avenir"/>
              <a:sym typeface="Avenir"/>
            </a:endParaRPr>
          </a:p>
          <a:p>
            <a:pPr indent="0" lvl="0" marL="0" rtl="0" algn="l">
              <a:spcBef>
                <a:spcPts val="0"/>
              </a:spcBef>
              <a:spcAft>
                <a:spcPts val="0"/>
              </a:spcAft>
              <a:buNone/>
            </a:pPr>
            <a:r>
              <a:rPr lang="en" sz="1800">
                <a:latin typeface="Avenir"/>
                <a:ea typeface="Avenir"/>
                <a:cs typeface="Avenir"/>
                <a:sym typeface="Avenir"/>
              </a:rPr>
              <a:t>[-, A, B, C, D, E, F, G]</a:t>
            </a:r>
            <a:endParaRPr sz="1800">
              <a:latin typeface="Avenir"/>
              <a:ea typeface="Avenir"/>
              <a:cs typeface="Avenir"/>
              <a:sym typeface="Avenir"/>
            </a:endParaRPr>
          </a:p>
          <a:p>
            <a:pPr indent="0" lvl="0" marL="0" rtl="0" algn="l">
              <a:spcBef>
                <a:spcPts val="0"/>
              </a:spcBef>
              <a:spcAft>
                <a:spcPts val="0"/>
              </a:spcAft>
              <a:buNone/>
            </a:pPr>
            <a:r>
              <a:t/>
            </a:r>
            <a:endParaRPr sz="1800">
              <a:latin typeface="Avenir"/>
              <a:ea typeface="Avenir"/>
              <a:cs typeface="Avenir"/>
              <a:sym typeface="Avenir"/>
            </a:endParaRPr>
          </a:p>
        </p:txBody>
      </p:sp>
      <p:sp>
        <p:nvSpPr>
          <p:cNvPr id="899" name="Google Shape;899;p61"/>
          <p:cNvSpPr/>
          <p:nvPr/>
        </p:nvSpPr>
        <p:spPr>
          <a:xfrm>
            <a:off x="6656150" y="13109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900" name="Google Shape;900;p61"/>
          <p:cNvSpPr/>
          <p:nvPr/>
        </p:nvSpPr>
        <p:spPr>
          <a:xfrm>
            <a:off x="5621250" y="19723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901" name="Google Shape;901;p61"/>
          <p:cNvSpPr/>
          <p:nvPr/>
        </p:nvSpPr>
        <p:spPr>
          <a:xfrm>
            <a:off x="5017350" y="27192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902" name="Google Shape;902;p61"/>
          <p:cNvSpPr/>
          <p:nvPr/>
        </p:nvSpPr>
        <p:spPr>
          <a:xfrm>
            <a:off x="6225150" y="27192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X</a:t>
            </a:r>
            <a:endParaRPr>
              <a:latin typeface="Catamaran"/>
              <a:ea typeface="Catamaran"/>
              <a:cs typeface="Catamaran"/>
              <a:sym typeface="Catamaran"/>
            </a:endParaRPr>
          </a:p>
        </p:txBody>
      </p:sp>
      <p:sp>
        <p:nvSpPr>
          <p:cNvPr id="903" name="Google Shape;903;p61"/>
          <p:cNvSpPr/>
          <p:nvPr/>
        </p:nvSpPr>
        <p:spPr>
          <a:xfrm>
            <a:off x="7699725" y="19723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904" name="Google Shape;904;p61"/>
          <p:cNvSpPr/>
          <p:nvPr/>
        </p:nvSpPr>
        <p:spPr>
          <a:xfrm>
            <a:off x="7095825" y="27192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905" name="Google Shape;905;p61"/>
          <p:cNvSpPr/>
          <p:nvPr/>
        </p:nvSpPr>
        <p:spPr>
          <a:xfrm>
            <a:off x="8303625" y="27192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906" name="Google Shape;906;p61"/>
          <p:cNvCxnSpPr>
            <a:stCxn id="899" idx="3"/>
            <a:endCxn id="900" idx="7"/>
          </p:cNvCxnSpPr>
          <p:nvPr/>
        </p:nvCxnSpPr>
        <p:spPr>
          <a:xfrm flipH="1">
            <a:off x="6136789" y="1826361"/>
            <a:ext cx="607800" cy="234300"/>
          </a:xfrm>
          <a:prstGeom prst="straightConnector1">
            <a:avLst/>
          </a:prstGeom>
          <a:noFill/>
          <a:ln cap="flat" cmpd="sng" w="9525">
            <a:solidFill>
              <a:schemeClr val="dk2"/>
            </a:solidFill>
            <a:prstDash val="solid"/>
            <a:round/>
            <a:headEnd len="med" w="med" type="none"/>
            <a:tailEnd len="med" w="med" type="triangle"/>
          </a:ln>
        </p:spPr>
      </p:cxnSp>
      <p:cxnSp>
        <p:nvCxnSpPr>
          <p:cNvPr id="907" name="Google Shape;907;p61"/>
          <p:cNvCxnSpPr>
            <a:stCxn id="899" idx="5"/>
            <a:endCxn id="903" idx="1"/>
          </p:cNvCxnSpPr>
          <p:nvPr/>
        </p:nvCxnSpPr>
        <p:spPr>
          <a:xfrm>
            <a:off x="7171611" y="1826361"/>
            <a:ext cx="616500" cy="234300"/>
          </a:xfrm>
          <a:prstGeom prst="straightConnector1">
            <a:avLst/>
          </a:prstGeom>
          <a:noFill/>
          <a:ln cap="flat" cmpd="sng" w="9525">
            <a:solidFill>
              <a:schemeClr val="dk2"/>
            </a:solidFill>
            <a:prstDash val="solid"/>
            <a:round/>
            <a:headEnd len="med" w="med" type="none"/>
            <a:tailEnd len="med" w="med" type="triangle"/>
          </a:ln>
        </p:spPr>
      </p:cxnSp>
      <p:cxnSp>
        <p:nvCxnSpPr>
          <p:cNvPr id="908" name="Google Shape;908;p61"/>
          <p:cNvCxnSpPr>
            <a:endCxn id="901" idx="7"/>
          </p:cNvCxnSpPr>
          <p:nvPr/>
        </p:nvCxnSpPr>
        <p:spPr>
          <a:xfrm flipH="1">
            <a:off x="5532811" y="2487839"/>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909" name="Google Shape;909;p61"/>
          <p:cNvCxnSpPr>
            <a:endCxn id="902" idx="1"/>
          </p:cNvCxnSpPr>
          <p:nvPr/>
        </p:nvCxnSpPr>
        <p:spPr>
          <a:xfrm>
            <a:off x="6136589" y="2487839"/>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910" name="Google Shape;910;p61"/>
          <p:cNvCxnSpPr>
            <a:endCxn id="904" idx="7"/>
          </p:cNvCxnSpPr>
          <p:nvPr/>
        </p:nvCxnSpPr>
        <p:spPr>
          <a:xfrm flipH="1">
            <a:off x="7611286" y="2487839"/>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911" name="Google Shape;911;p61"/>
          <p:cNvCxnSpPr>
            <a:stCxn id="903" idx="5"/>
            <a:endCxn id="905" idx="1"/>
          </p:cNvCxnSpPr>
          <p:nvPr/>
        </p:nvCxnSpPr>
        <p:spPr>
          <a:xfrm>
            <a:off x="8215186" y="2487786"/>
            <a:ext cx="177000" cy="319800"/>
          </a:xfrm>
          <a:prstGeom prst="straightConnector1">
            <a:avLst/>
          </a:prstGeom>
          <a:noFill/>
          <a:ln cap="flat" cmpd="sng" w="9525">
            <a:solidFill>
              <a:schemeClr val="dk2"/>
            </a:solidFill>
            <a:prstDash val="solid"/>
            <a:round/>
            <a:headEnd len="med" w="med" type="none"/>
            <a:tailEnd len="med" w="med" type="triangle"/>
          </a:ln>
        </p:spPr>
      </p:cxnSp>
      <p:sp>
        <p:nvSpPr>
          <p:cNvPr id="912" name="Google Shape;912;p61"/>
          <p:cNvSpPr txBox="1"/>
          <p:nvPr/>
        </p:nvSpPr>
        <p:spPr>
          <a:xfrm>
            <a:off x="5732138" y="3616275"/>
            <a:ext cx="24519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Avenir"/>
                <a:ea typeface="Avenir"/>
                <a:cs typeface="Avenir"/>
                <a:sym typeface="Avenir"/>
              </a:rPr>
              <a:t>Final State:</a:t>
            </a:r>
            <a:endParaRPr sz="1800">
              <a:solidFill>
                <a:schemeClr val="dk1"/>
              </a:solidFill>
              <a:latin typeface="Avenir"/>
              <a:ea typeface="Avenir"/>
              <a:cs typeface="Avenir"/>
              <a:sym typeface="Avenir"/>
            </a:endParaRPr>
          </a:p>
          <a:p>
            <a:pPr indent="0" lvl="0" marL="0" rtl="0" algn="l">
              <a:spcBef>
                <a:spcPts val="0"/>
              </a:spcBef>
              <a:spcAft>
                <a:spcPts val="0"/>
              </a:spcAft>
              <a:buNone/>
            </a:pPr>
            <a:r>
              <a:rPr lang="en" sz="1800">
                <a:solidFill>
                  <a:schemeClr val="dk1"/>
                </a:solidFill>
                <a:latin typeface="Avenir"/>
                <a:ea typeface="Avenir"/>
                <a:cs typeface="Avenir"/>
                <a:sym typeface="Avenir"/>
              </a:rPr>
              <a:t>[-, A, E, B, D, X, F, G]</a:t>
            </a:r>
            <a:endParaRPr sz="1800">
              <a:latin typeface="Avenir"/>
              <a:ea typeface="Avenir"/>
              <a:cs typeface="Avenir"/>
              <a:sym typeface="Avenir"/>
            </a:endParaRPr>
          </a:p>
          <a:p>
            <a:pPr indent="0" lvl="0" marL="0" rtl="0" algn="l">
              <a:spcBef>
                <a:spcPts val="0"/>
              </a:spcBef>
              <a:spcAft>
                <a:spcPts val="0"/>
              </a:spcAft>
              <a:buNone/>
            </a:pPr>
            <a:r>
              <a:t/>
            </a:r>
            <a:endParaRPr sz="1800">
              <a:latin typeface="Avenir"/>
              <a:ea typeface="Avenir"/>
              <a:cs typeface="Avenir"/>
              <a:sym typeface="Avenir"/>
            </a:endParaRPr>
          </a:p>
        </p:txBody>
      </p:sp>
      <p:sp>
        <p:nvSpPr>
          <p:cNvPr id="913" name="Google Shape;913;p61"/>
          <p:cNvSpPr txBox="1"/>
          <p:nvPr/>
        </p:nvSpPr>
        <p:spPr>
          <a:xfrm>
            <a:off x="3656250" y="262025"/>
            <a:ext cx="3326100" cy="17238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Avenir"/>
              <a:buAutoNum type="arabicPeriod"/>
            </a:pPr>
            <a:r>
              <a:rPr lang="en" sz="2500">
                <a:latin typeface="Avenir"/>
                <a:ea typeface="Avenir"/>
                <a:cs typeface="Avenir"/>
                <a:sym typeface="Avenir"/>
              </a:rPr>
              <a:t>X ____ D</a:t>
            </a:r>
            <a:endParaRPr sz="2500">
              <a:latin typeface="Avenir"/>
              <a:ea typeface="Avenir"/>
              <a:cs typeface="Avenir"/>
              <a:sym typeface="Avenir"/>
            </a:endParaRPr>
          </a:p>
          <a:p>
            <a:pPr indent="-387350" lvl="0" marL="457200" rtl="0" algn="l">
              <a:spcBef>
                <a:spcPts val="0"/>
              </a:spcBef>
              <a:spcAft>
                <a:spcPts val="0"/>
              </a:spcAft>
              <a:buSzPts val="2500"/>
              <a:buFont typeface="Avenir"/>
              <a:buAutoNum type="arabicPeriod"/>
            </a:pPr>
            <a:r>
              <a:rPr lang="en" sz="2500">
                <a:latin typeface="Avenir"/>
                <a:ea typeface="Avenir"/>
                <a:cs typeface="Avenir"/>
                <a:sym typeface="Avenir"/>
              </a:rPr>
              <a:t>X ____ C</a:t>
            </a:r>
            <a:endParaRPr sz="2500">
              <a:latin typeface="Avenir"/>
              <a:ea typeface="Avenir"/>
              <a:cs typeface="Avenir"/>
              <a:sym typeface="Avenir"/>
            </a:endParaRPr>
          </a:p>
          <a:p>
            <a:pPr indent="-387350" lvl="0" marL="457200" rtl="0" algn="l">
              <a:spcBef>
                <a:spcPts val="0"/>
              </a:spcBef>
              <a:spcAft>
                <a:spcPts val="0"/>
              </a:spcAft>
              <a:buSzPts val="2500"/>
              <a:buFont typeface="Avenir"/>
              <a:buAutoNum type="arabicPeriod"/>
            </a:pPr>
            <a:r>
              <a:rPr lang="en" sz="2500">
                <a:latin typeface="Avenir"/>
                <a:ea typeface="Avenir"/>
                <a:cs typeface="Avenir"/>
                <a:sym typeface="Avenir"/>
              </a:rPr>
              <a:t>B ____ C</a:t>
            </a:r>
            <a:endParaRPr sz="2500">
              <a:latin typeface="Avenir"/>
              <a:ea typeface="Avenir"/>
              <a:cs typeface="Avenir"/>
              <a:sym typeface="Avenir"/>
            </a:endParaRPr>
          </a:p>
          <a:p>
            <a:pPr indent="-387350" lvl="0" marL="457200" rtl="0" algn="l">
              <a:spcBef>
                <a:spcPts val="0"/>
              </a:spcBef>
              <a:spcAft>
                <a:spcPts val="0"/>
              </a:spcAft>
              <a:buSzPts val="2500"/>
              <a:buFont typeface="Avenir"/>
              <a:buAutoNum type="arabicPeriod"/>
            </a:pPr>
            <a:r>
              <a:rPr lang="en" sz="2500">
                <a:latin typeface="Avenir"/>
                <a:ea typeface="Avenir"/>
                <a:cs typeface="Avenir"/>
                <a:sym typeface="Avenir"/>
              </a:rPr>
              <a:t>G ____ X</a:t>
            </a:r>
            <a:endParaRPr sz="2500">
              <a:latin typeface="Avenir"/>
              <a:ea typeface="Avenir"/>
              <a:cs typeface="Avenir"/>
              <a:sym typeface="Avenir"/>
            </a:endParaRPr>
          </a:p>
        </p:txBody>
      </p:sp>
      <p:sp>
        <p:nvSpPr>
          <p:cNvPr id="914" name="Google Shape;914;p61"/>
          <p:cNvSpPr txBox="1"/>
          <p:nvPr/>
        </p:nvSpPr>
        <p:spPr>
          <a:xfrm>
            <a:off x="5896700" y="-16850"/>
            <a:ext cx="25476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accent2"/>
                </a:solidFill>
                <a:latin typeface="Avenir"/>
                <a:ea typeface="Avenir"/>
                <a:cs typeface="Avenir"/>
                <a:sym typeface="Avenir"/>
              </a:rPr>
              <a:t>Sequence of calls:</a:t>
            </a:r>
            <a:endParaRPr b="1" sz="1600">
              <a:solidFill>
                <a:schemeClr val="accent2"/>
              </a:solidFill>
              <a:latin typeface="Avenir"/>
              <a:ea typeface="Avenir"/>
              <a:cs typeface="Avenir"/>
              <a:sym typeface="Avenir"/>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Courier New"/>
                <a:ea typeface="Courier New"/>
                <a:cs typeface="Courier New"/>
                <a:sym typeface="Courier New"/>
              </a:rPr>
              <a:t>removeMin()-&gt; A</a:t>
            </a:r>
            <a:endParaRPr sz="1600">
              <a:solidFill>
                <a:schemeClr val="accent2"/>
              </a:solidFill>
              <a:latin typeface="Courier New"/>
              <a:ea typeface="Courier New"/>
              <a:cs typeface="Courier New"/>
              <a:sym typeface="Courier New"/>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Courier New"/>
                <a:ea typeface="Courier New"/>
                <a:cs typeface="Courier New"/>
                <a:sym typeface="Courier New"/>
              </a:rPr>
              <a:t>insert(X) </a:t>
            </a:r>
            <a:endParaRPr sz="1600">
              <a:solidFill>
                <a:schemeClr val="accent2"/>
              </a:solidFill>
              <a:latin typeface="Courier New"/>
              <a:ea typeface="Courier New"/>
              <a:cs typeface="Courier New"/>
              <a:sym typeface="Courier New"/>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Courier New"/>
                <a:ea typeface="Courier New"/>
                <a:cs typeface="Courier New"/>
                <a:sym typeface="Courier New"/>
              </a:rPr>
              <a:t>removeMin()-&gt; C</a:t>
            </a:r>
            <a:endParaRPr sz="1600">
              <a:solidFill>
                <a:schemeClr val="accent2"/>
              </a:solidFill>
              <a:latin typeface="Courier New"/>
              <a:ea typeface="Courier New"/>
              <a:cs typeface="Courier New"/>
              <a:sym typeface="Courier New"/>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Courier New"/>
                <a:ea typeface="Courier New"/>
                <a:cs typeface="Courier New"/>
                <a:sym typeface="Courier New"/>
              </a:rPr>
              <a:t>insert(A)</a:t>
            </a:r>
            <a:endParaRPr sz="1600">
              <a:solidFill>
                <a:schemeClr val="accent2"/>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Graphs</a:t>
            </a:r>
            <a:endParaRPr/>
          </a:p>
        </p:txBody>
      </p:sp>
      <p:sp>
        <p:nvSpPr>
          <p:cNvPr id="90" name="Google Shape;90;p17"/>
          <p:cNvSpPr txBox="1"/>
          <p:nvPr>
            <p:ph idx="1" type="body"/>
          </p:nvPr>
        </p:nvSpPr>
        <p:spPr>
          <a:xfrm>
            <a:off x="311700" y="1152475"/>
            <a:ext cx="8520600" cy="114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Trees are a specific kind of</a:t>
            </a:r>
            <a:r>
              <a:rPr b="1" lang="en">
                <a:solidFill>
                  <a:schemeClr val="accent2"/>
                </a:solidFill>
              </a:rPr>
              <a:t> graph,</a:t>
            </a:r>
            <a:r>
              <a:rPr lang="en"/>
              <a:t> which is more generally defined as below:</a:t>
            </a:r>
            <a:endParaRPr/>
          </a:p>
          <a:p>
            <a:pPr indent="-317500" lvl="0" marL="457200" rtl="0" algn="l">
              <a:spcBef>
                <a:spcPts val="0"/>
              </a:spcBef>
              <a:spcAft>
                <a:spcPts val="0"/>
              </a:spcAft>
              <a:buSzPts val="1400"/>
              <a:buAutoNum type="arabicPeriod"/>
            </a:pPr>
            <a:r>
              <a:rPr lang="en"/>
              <a:t>Graphs allow cycles</a:t>
            </a:r>
            <a:endParaRPr/>
          </a:p>
          <a:p>
            <a:pPr indent="-317500" lvl="0" marL="457200" rtl="0" algn="l">
              <a:spcBef>
                <a:spcPts val="0"/>
              </a:spcBef>
              <a:spcAft>
                <a:spcPts val="0"/>
              </a:spcAft>
              <a:buSzPts val="1400"/>
              <a:buAutoNum type="arabicPeriod"/>
            </a:pPr>
            <a:r>
              <a:rPr lang="en"/>
              <a:t>Simple graphs don’t allow parallel edges (2 or more edges connecting the same two nodes) or self edges (an edge from a vertex to itself)</a:t>
            </a:r>
            <a:endParaRPr/>
          </a:p>
          <a:p>
            <a:pPr indent="-317500" lvl="0" marL="457200" rtl="0" algn="l">
              <a:spcBef>
                <a:spcPts val="0"/>
              </a:spcBef>
              <a:spcAft>
                <a:spcPts val="0"/>
              </a:spcAft>
              <a:buSzPts val="1400"/>
              <a:buAutoNum type="arabicPeriod"/>
            </a:pPr>
            <a:r>
              <a:rPr lang="en"/>
              <a:t>Graphs may be directed or undirected (arrows vs. no arrows on edges)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grpSp>
        <p:nvGrpSpPr>
          <p:cNvPr id="91" name="Google Shape;91;p17"/>
          <p:cNvGrpSpPr/>
          <p:nvPr/>
        </p:nvGrpSpPr>
        <p:grpSpPr>
          <a:xfrm>
            <a:off x="791206" y="2670563"/>
            <a:ext cx="1417980" cy="1908013"/>
            <a:chOff x="6539145" y="2571750"/>
            <a:chExt cx="1059855" cy="1426125"/>
          </a:xfrm>
        </p:grpSpPr>
        <p:sp>
          <p:nvSpPr>
            <p:cNvPr id="92" name="Google Shape;92;p17"/>
            <p:cNvSpPr/>
            <p:nvPr/>
          </p:nvSpPr>
          <p:spPr>
            <a:xfrm>
              <a:off x="6603600" y="2571750"/>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p:nvPr/>
          </p:nvSpPr>
          <p:spPr>
            <a:xfrm>
              <a:off x="6539145" y="3102450"/>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p:nvPr/>
          </p:nvSpPr>
          <p:spPr>
            <a:xfrm>
              <a:off x="6935400" y="3102450"/>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p:nvPr/>
          </p:nvSpPr>
          <p:spPr>
            <a:xfrm>
              <a:off x="6603600" y="3666075"/>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a:off x="7267200" y="3666075"/>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7" name="Google Shape;97;p17"/>
            <p:cNvCxnSpPr>
              <a:stCxn id="92" idx="4"/>
              <a:endCxn id="93" idx="0"/>
            </p:cNvCxnSpPr>
            <p:nvPr/>
          </p:nvCxnSpPr>
          <p:spPr>
            <a:xfrm flipH="1">
              <a:off x="6705000" y="2903550"/>
              <a:ext cx="64500" cy="198900"/>
            </a:xfrm>
            <a:prstGeom prst="straightConnector1">
              <a:avLst/>
            </a:prstGeom>
            <a:noFill/>
            <a:ln cap="flat" cmpd="sng" w="9525">
              <a:solidFill>
                <a:schemeClr val="dk2"/>
              </a:solidFill>
              <a:prstDash val="solid"/>
              <a:round/>
              <a:headEnd len="med" w="med" type="none"/>
              <a:tailEnd len="med" w="med" type="triangle"/>
            </a:ln>
          </p:spPr>
        </p:cxnSp>
        <p:cxnSp>
          <p:nvCxnSpPr>
            <p:cNvPr id="98" name="Google Shape;98;p17"/>
            <p:cNvCxnSpPr>
              <a:stCxn id="92" idx="4"/>
              <a:endCxn id="94" idx="1"/>
            </p:cNvCxnSpPr>
            <p:nvPr/>
          </p:nvCxnSpPr>
          <p:spPr>
            <a:xfrm>
              <a:off x="6769500" y="2903550"/>
              <a:ext cx="214500" cy="247500"/>
            </a:xfrm>
            <a:prstGeom prst="straightConnector1">
              <a:avLst/>
            </a:prstGeom>
            <a:noFill/>
            <a:ln cap="flat" cmpd="sng" w="9525">
              <a:solidFill>
                <a:schemeClr val="dk2"/>
              </a:solidFill>
              <a:prstDash val="solid"/>
              <a:round/>
              <a:headEnd len="med" w="med" type="none"/>
              <a:tailEnd len="med" w="med" type="triangle"/>
            </a:ln>
          </p:spPr>
        </p:cxnSp>
        <p:cxnSp>
          <p:nvCxnSpPr>
            <p:cNvPr id="99" name="Google Shape;99;p17"/>
            <p:cNvCxnSpPr>
              <a:stCxn id="94" idx="4"/>
              <a:endCxn id="95" idx="7"/>
            </p:cNvCxnSpPr>
            <p:nvPr/>
          </p:nvCxnSpPr>
          <p:spPr>
            <a:xfrm flipH="1">
              <a:off x="6886800" y="3434250"/>
              <a:ext cx="214500" cy="280500"/>
            </a:xfrm>
            <a:prstGeom prst="straightConnector1">
              <a:avLst/>
            </a:prstGeom>
            <a:noFill/>
            <a:ln cap="flat" cmpd="sng" w="9525">
              <a:solidFill>
                <a:schemeClr val="dk2"/>
              </a:solidFill>
              <a:prstDash val="solid"/>
              <a:round/>
              <a:headEnd len="med" w="med" type="none"/>
              <a:tailEnd len="med" w="med" type="triangle"/>
            </a:ln>
          </p:spPr>
        </p:cxnSp>
        <p:cxnSp>
          <p:nvCxnSpPr>
            <p:cNvPr id="100" name="Google Shape;100;p17"/>
            <p:cNvCxnSpPr>
              <a:stCxn id="94" idx="4"/>
              <a:endCxn id="96" idx="1"/>
            </p:cNvCxnSpPr>
            <p:nvPr/>
          </p:nvCxnSpPr>
          <p:spPr>
            <a:xfrm>
              <a:off x="7101300" y="3434250"/>
              <a:ext cx="214500" cy="280500"/>
            </a:xfrm>
            <a:prstGeom prst="straightConnector1">
              <a:avLst/>
            </a:prstGeom>
            <a:noFill/>
            <a:ln cap="flat" cmpd="sng" w="9525">
              <a:solidFill>
                <a:schemeClr val="dk2"/>
              </a:solidFill>
              <a:prstDash val="solid"/>
              <a:round/>
              <a:headEnd len="med" w="med" type="none"/>
              <a:tailEnd len="med" w="med" type="triangle"/>
            </a:ln>
          </p:spPr>
        </p:cxnSp>
      </p:grpSp>
      <p:grpSp>
        <p:nvGrpSpPr>
          <p:cNvPr id="101" name="Google Shape;101;p17"/>
          <p:cNvGrpSpPr/>
          <p:nvPr/>
        </p:nvGrpSpPr>
        <p:grpSpPr>
          <a:xfrm>
            <a:off x="2555531" y="2670488"/>
            <a:ext cx="1798978" cy="1908013"/>
            <a:chOff x="6197415" y="2571750"/>
            <a:chExt cx="1344628" cy="1426125"/>
          </a:xfrm>
        </p:grpSpPr>
        <p:sp>
          <p:nvSpPr>
            <p:cNvPr id="102" name="Google Shape;102;p17"/>
            <p:cNvSpPr/>
            <p:nvPr/>
          </p:nvSpPr>
          <p:spPr>
            <a:xfrm>
              <a:off x="6717510" y="2571750"/>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6197415" y="3045495"/>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7210243" y="3041328"/>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p:nvPr/>
          </p:nvSpPr>
          <p:spPr>
            <a:xfrm>
              <a:off x="6432735" y="3666075"/>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p:nvPr/>
          </p:nvSpPr>
          <p:spPr>
            <a:xfrm>
              <a:off x="7039380" y="3666075"/>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7" name="Google Shape;107;p17"/>
            <p:cNvCxnSpPr>
              <a:stCxn id="102" idx="4"/>
              <a:endCxn id="103" idx="7"/>
            </p:cNvCxnSpPr>
            <p:nvPr/>
          </p:nvCxnSpPr>
          <p:spPr>
            <a:xfrm flipH="1">
              <a:off x="6480510" y="2903550"/>
              <a:ext cx="402900" cy="190500"/>
            </a:xfrm>
            <a:prstGeom prst="straightConnector1">
              <a:avLst/>
            </a:prstGeom>
            <a:noFill/>
            <a:ln cap="flat" cmpd="sng" w="9525">
              <a:solidFill>
                <a:schemeClr val="dk2"/>
              </a:solidFill>
              <a:prstDash val="solid"/>
              <a:round/>
              <a:headEnd len="med" w="med" type="none"/>
              <a:tailEnd len="med" w="med" type="triangle"/>
            </a:ln>
          </p:spPr>
        </p:cxnSp>
        <p:cxnSp>
          <p:nvCxnSpPr>
            <p:cNvPr id="108" name="Google Shape;108;p17"/>
            <p:cNvCxnSpPr>
              <a:stCxn id="102" idx="4"/>
              <a:endCxn id="104" idx="1"/>
            </p:cNvCxnSpPr>
            <p:nvPr/>
          </p:nvCxnSpPr>
          <p:spPr>
            <a:xfrm>
              <a:off x="6883410" y="2903550"/>
              <a:ext cx="375300" cy="186300"/>
            </a:xfrm>
            <a:prstGeom prst="straightConnector1">
              <a:avLst/>
            </a:prstGeom>
            <a:noFill/>
            <a:ln cap="flat" cmpd="sng" w="9525">
              <a:solidFill>
                <a:schemeClr val="dk2"/>
              </a:solidFill>
              <a:prstDash val="solid"/>
              <a:round/>
              <a:headEnd len="med" w="med" type="none"/>
              <a:tailEnd len="med" w="med" type="triangle"/>
            </a:ln>
          </p:spPr>
        </p:cxnSp>
        <p:cxnSp>
          <p:nvCxnSpPr>
            <p:cNvPr id="109" name="Google Shape;109;p17"/>
            <p:cNvCxnSpPr>
              <a:stCxn id="104" idx="4"/>
              <a:endCxn id="105" idx="7"/>
            </p:cNvCxnSpPr>
            <p:nvPr/>
          </p:nvCxnSpPr>
          <p:spPr>
            <a:xfrm flipH="1">
              <a:off x="6715843" y="3373128"/>
              <a:ext cx="660300" cy="341400"/>
            </a:xfrm>
            <a:prstGeom prst="straightConnector1">
              <a:avLst/>
            </a:prstGeom>
            <a:noFill/>
            <a:ln cap="flat" cmpd="sng" w="9525">
              <a:solidFill>
                <a:schemeClr val="dk2"/>
              </a:solidFill>
              <a:prstDash val="solid"/>
              <a:round/>
              <a:headEnd len="med" w="med" type="none"/>
              <a:tailEnd len="med" w="med" type="triangle"/>
            </a:ln>
          </p:spPr>
        </p:cxnSp>
        <p:cxnSp>
          <p:nvCxnSpPr>
            <p:cNvPr id="110" name="Google Shape;110;p17"/>
            <p:cNvCxnSpPr>
              <a:stCxn id="104" idx="4"/>
              <a:endCxn id="106" idx="1"/>
            </p:cNvCxnSpPr>
            <p:nvPr/>
          </p:nvCxnSpPr>
          <p:spPr>
            <a:xfrm flipH="1">
              <a:off x="7087843" y="3373128"/>
              <a:ext cx="288300" cy="341400"/>
            </a:xfrm>
            <a:prstGeom prst="straightConnector1">
              <a:avLst/>
            </a:prstGeom>
            <a:noFill/>
            <a:ln cap="flat" cmpd="sng" w="9525">
              <a:solidFill>
                <a:schemeClr val="dk2"/>
              </a:solidFill>
              <a:prstDash val="solid"/>
              <a:round/>
              <a:headEnd len="med" w="med" type="none"/>
              <a:tailEnd len="med" w="med" type="triangle"/>
            </a:ln>
          </p:spPr>
        </p:cxnSp>
      </p:grpSp>
      <p:cxnSp>
        <p:nvCxnSpPr>
          <p:cNvPr id="111" name="Google Shape;111;p17"/>
          <p:cNvCxnSpPr>
            <a:stCxn id="103" idx="4"/>
            <a:endCxn id="105" idx="1"/>
          </p:cNvCxnSpPr>
          <p:nvPr/>
        </p:nvCxnSpPr>
        <p:spPr>
          <a:xfrm>
            <a:off x="2777489" y="3748226"/>
            <a:ext cx="157800" cy="451500"/>
          </a:xfrm>
          <a:prstGeom prst="straightConnector1">
            <a:avLst/>
          </a:prstGeom>
          <a:noFill/>
          <a:ln cap="flat" cmpd="sng" w="9525">
            <a:solidFill>
              <a:schemeClr val="dk2"/>
            </a:solidFill>
            <a:prstDash val="solid"/>
            <a:round/>
            <a:headEnd len="med" w="med" type="none"/>
            <a:tailEnd len="med" w="med" type="triangle"/>
          </a:ln>
        </p:spPr>
      </p:cxnSp>
      <p:sp>
        <p:nvSpPr>
          <p:cNvPr id="112" name="Google Shape;112;p17"/>
          <p:cNvSpPr/>
          <p:nvPr/>
        </p:nvSpPr>
        <p:spPr>
          <a:xfrm>
            <a:off x="253281" y="3402586"/>
            <a:ext cx="444000" cy="444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3" name="Google Shape;113;p17"/>
          <p:cNvCxnSpPr>
            <a:stCxn id="92" idx="4"/>
            <a:endCxn id="112" idx="0"/>
          </p:cNvCxnSpPr>
          <p:nvPr/>
        </p:nvCxnSpPr>
        <p:spPr>
          <a:xfrm flipH="1">
            <a:off x="475399" y="3114478"/>
            <a:ext cx="624000" cy="288000"/>
          </a:xfrm>
          <a:prstGeom prst="straightConnector1">
            <a:avLst/>
          </a:prstGeom>
          <a:noFill/>
          <a:ln cap="flat" cmpd="sng" w="9525">
            <a:solidFill>
              <a:schemeClr val="dk2"/>
            </a:solidFill>
            <a:prstDash val="solid"/>
            <a:round/>
            <a:headEnd len="med" w="med" type="none"/>
            <a:tailEnd len="med" w="med" type="triangle"/>
          </a:ln>
        </p:spPr>
      </p:cxnSp>
      <p:cxnSp>
        <p:nvCxnSpPr>
          <p:cNvPr id="114" name="Google Shape;114;p17"/>
          <p:cNvCxnSpPr>
            <a:stCxn id="105" idx="0"/>
            <a:endCxn id="102" idx="4"/>
          </p:cNvCxnSpPr>
          <p:nvPr/>
        </p:nvCxnSpPr>
        <p:spPr>
          <a:xfrm flipH="1" rot="10800000">
            <a:off x="3092324" y="3114285"/>
            <a:ext cx="381000" cy="1020300"/>
          </a:xfrm>
          <a:prstGeom prst="straightConnector1">
            <a:avLst/>
          </a:prstGeom>
          <a:noFill/>
          <a:ln cap="flat" cmpd="sng" w="9525">
            <a:solidFill>
              <a:schemeClr val="dk2"/>
            </a:solidFill>
            <a:prstDash val="solid"/>
            <a:round/>
            <a:headEnd len="med" w="med" type="none"/>
            <a:tailEnd len="med" w="med" type="triangle"/>
          </a:ln>
        </p:spPr>
      </p:cxnSp>
      <p:cxnSp>
        <p:nvCxnSpPr>
          <p:cNvPr id="115" name="Google Shape;115;p17"/>
          <p:cNvCxnSpPr>
            <a:stCxn id="106" idx="2"/>
            <a:endCxn id="105" idx="6"/>
          </p:cNvCxnSpPr>
          <p:nvPr/>
        </p:nvCxnSpPr>
        <p:spPr>
          <a:xfrm rot="10800000">
            <a:off x="3314196" y="4356543"/>
            <a:ext cx="367800" cy="0"/>
          </a:xfrm>
          <a:prstGeom prst="straightConnector1">
            <a:avLst/>
          </a:prstGeom>
          <a:noFill/>
          <a:ln cap="flat" cmpd="sng" w="9525">
            <a:solidFill>
              <a:schemeClr val="dk2"/>
            </a:solidFill>
            <a:prstDash val="solid"/>
            <a:round/>
            <a:headEnd len="med" w="med" type="none"/>
            <a:tailEnd len="med" w="med" type="triangle"/>
          </a:ln>
        </p:spPr>
      </p:cxnSp>
      <p:grpSp>
        <p:nvGrpSpPr>
          <p:cNvPr id="116" name="Google Shape;116;p17"/>
          <p:cNvGrpSpPr/>
          <p:nvPr/>
        </p:nvGrpSpPr>
        <p:grpSpPr>
          <a:xfrm>
            <a:off x="4841531" y="2670488"/>
            <a:ext cx="1798978" cy="1908013"/>
            <a:chOff x="6197415" y="2571750"/>
            <a:chExt cx="1344628" cy="1426125"/>
          </a:xfrm>
        </p:grpSpPr>
        <p:sp>
          <p:nvSpPr>
            <p:cNvPr id="117" name="Google Shape;117;p17"/>
            <p:cNvSpPr/>
            <p:nvPr/>
          </p:nvSpPr>
          <p:spPr>
            <a:xfrm>
              <a:off x="6717510" y="2571750"/>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
            <p:cNvSpPr/>
            <p:nvPr/>
          </p:nvSpPr>
          <p:spPr>
            <a:xfrm>
              <a:off x="6197415" y="3045495"/>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7"/>
            <p:cNvSpPr/>
            <p:nvPr/>
          </p:nvSpPr>
          <p:spPr>
            <a:xfrm>
              <a:off x="7210243" y="3041328"/>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p:nvPr/>
          </p:nvSpPr>
          <p:spPr>
            <a:xfrm>
              <a:off x="6432735" y="3666075"/>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7"/>
            <p:cNvSpPr/>
            <p:nvPr/>
          </p:nvSpPr>
          <p:spPr>
            <a:xfrm>
              <a:off x="7039380" y="3666075"/>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2" name="Google Shape;122;p17"/>
            <p:cNvCxnSpPr>
              <a:stCxn id="117" idx="4"/>
              <a:endCxn id="118" idx="7"/>
            </p:cNvCxnSpPr>
            <p:nvPr/>
          </p:nvCxnSpPr>
          <p:spPr>
            <a:xfrm flipH="1">
              <a:off x="6480510" y="2903550"/>
              <a:ext cx="402900" cy="190500"/>
            </a:xfrm>
            <a:prstGeom prst="straightConnector1">
              <a:avLst/>
            </a:prstGeom>
            <a:noFill/>
            <a:ln cap="flat" cmpd="sng" w="9525">
              <a:solidFill>
                <a:schemeClr val="dk2"/>
              </a:solidFill>
              <a:prstDash val="solid"/>
              <a:round/>
              <a:headEnd len="med" w="med" type="none"/>
              <a:tailEnd len="med" w="med" type="none"/>
            </a:ln>
          </p:spPr>
        </p:cxnSp>
        <p:cxnSp>
          <p:nvCxnSpPr>
            <p:cNvPr id="123" name="Google Shape;123;p17"/>
            <p:cNvCxnSpPr>
              <a:stCxn id="117" idx="4"/>
              <a:endCxn id="119" idx="1"/>
            </p:cNvCxnSpPr>
            <p:nvPr/>
          </p:nvCxnSpPr>
          <p:spPr>
            <a:xfrm>
              <a:off x="6883410" y="2903550"/>
              <a:ext cx="375300" cy="186300"/>
            </a:xfrm>
            <a:prstGeom prst="straightConnector1">
              <a:avLst/>
            </a:prstGeom>
            <a:noFill/>
            <a:ln cap="flat" cmpd="sng" w="9525">
              <a:solidFill>
                <a:schemeClr val="dk2"/>
              </a:solidFill>
              <a:prstDash val="solid"/>
              <a:round/>
              <a:headEnd len="med" w="med" type="none"/>
              <a:tailEnd len="med" w="med" type="none"/>
            </a:ln>
          </p:spPr>
        </p:cxnSp>
        <p:cxnSp>
          <p:nvCxnSpPr>
            <p:cNvPr id="124" name="Google Shape;124;p17"/>
            <p:cNvCxnSpPr>
              <a:stCxn id="119" idx="4"/>
              <a:endCxn id="120" idx="7"/>
            </p:cNvCxnSpPr>
            <p:nvPr/>
          </p:nvCxnSpPr>
          <p:spPr>
            <a:xfrm flipH="1">
              <a:off x="6715843" y="3373128"/>
              <a:ext cx="660300" cy="341400"/>
            </a:xfrm>
            <a:prstGeom prst="straightConnector1">
              <a:avLst/>
            </a:prstGeom>
            <a:noFill/>
            <a:ln cap="flat" cmpd="sng" w="9525">
              <a:solidFill>
                <a:schemeClr val="dk2"/>
              </a:solidFill>
              <a:prstDash val="solid"/>
              <a:round/>
              <a:headEnd len="med" w="med" type="none"/>
              <a:tailEnd len="med" w="med" type="none"/>
            </a:ln>
          </p:spPr>
        </p:cxnSp>
        <p:cxnSp>
          <p:nvCxnSpPr>
            <p:cNvPr id="125" name="Google Shape;125;p17"/>
            <p:cNvCxnSpPr>
              <a:stCxn id="119" idx="4"/>
              <a:endCxn id="121" idx="1"/>
            </p:cNvCxnSpPr>
            <p:nvPr/>
          </p:nvCxnSpPr>
          <p:spPr>
            <a:xfrm flipH="1">
              <a:off x="7087843" y="3373128"/>
              <a:ext cx="288300" cy="341400"/>
            </a:xfrm>
            <a:prstGeom prst="straightConnector1">
              <a:avLst/>
            </a:prstGeom>
            <a:noFill/>
            <a:ln cap="flat" cmpd="sng" w="9525">
              <a:solidFill>
                <a:schemeClr val="dk2"/>
              </a:solidFill>
              <a:prstDash val="solid"/>
              <a:round/>
              <a:headEnd len="med" w="med" type="none"/>
              <a:tailEnd len="med" w="med" type="none"/>
            </a:ln>
          </p:spPr>
        </p:cxnSp>
      </p:grpSp>
      <p:cxnSp>
        <p:nvCxnSpPr>
          <p:cNvPr id="126" name="Google Shape;126;p17"/>
          <p:cNvCxnSpPr>
            <a:stCxn id="118" idx="4"/>
            <a:endCxn id="120" idx="1"/>
          </p:cNvCxnSpPr>
          <p:nvPr/>
        </p:nvCxnSpPr>
        <p:spPr>
          <a:xfrm>
            <a:off x="5063489" y="3748226"/>
            <a:ext cx="157800" cy="451500"/>
          </a:xfrm>
          <a:prstGeom prst="straightConnector1">
            <a:avLst/>
          </a:prstGeom>
          <a:noFill/>
          <a:ln cap="flat" cmpd="sng" w="9525">
            <a:solidFill>
              <a:schemeClr val="dk2"/>
            </a:solidFill>
            <a:prstDash val="solid"/>
            <a:round/>
            <a:headEnd len="med" w="med" type="none"/>
            <a:tailEnd len="med" w="med" type="none"/>
          </a:ln>
        </p:spPr>
      </p:cxnSp>
      <p:cxnSp>
        <p:nvCxnSpPr>
          <p:cNvPr id="127" name="Google Shape;127;p17"/>
          <p:cNvCxnSpPr>
            <a:stCxn id="120" idx="0"/>
            <a:endCxn id="117" idx="4"/>
          </p:cNvCxnSpPr>
          <p:nvPr/>
        </p:nvCxnSpPr>
        <p:spPr>
          <a:xfrm flipH="1" rot="10800000">
            <a:off x="5378324" y="3114285"/>
            <a:ext cx="381000" cy="1020300"/>
          </a:xfrm>
          <a:prstGeom prst="straightConnector1">
            <a:avLst/>
          </a:prstGeom>
          <a:noFill/>
          <a:ln cap="flat" cmpd="sng" w="9525">
            <a:solidFill>
              <a:schemeClr val="dk2"/>
            </a:solidFill>
            <a:prstDash val="solid"/>
            <a:round/>
            <a:headEnd len="med" w="med" type="none"/>
            <a:tailEnd len="med" w="med" type="none"/>
          </a:ln>
        </p:spPr>
      </p:cxnSp>
      <p:cxnSp>
        <p:nvCxnSpPr>
          <p:cNvPr id="128" name="Google Shape;128;p17"/>
          <p:cNvCxnSpPr>
            <a:stCxn id="121" idx="2"/>
            <a:endCxn id="120" idx="6"/>
          </p:cNvCxnSpPr>
          <p:nvPr/>
        </p:nvCxnSpPr>
        <p:spPr>
          <a:xfrm rot="10800000">
            <a:off x="5600196" y="4356543"/>
            <a:ext cx="367800" cy="0"/>
          </a:xfrm>
          <a:prstGeom prst="straightConnector1">
            <a:avLst/>
          </a:prstGeom>
          <a:noFill/>
          <a:ln cap="flat" cmpd="sng" w="9525">
            <a:solidFill>
              <a:schemeClr val="dk2"/>
            </a:solidFill>
            <a:prstDash val="solid"/>
            <a:round/>
            <a:headEnd len="med" w="med" type="none"/>
            <a:tailEnd len="med" w="med" type="none"/>
          </a:ln>
        </p:spPr>
      </p:cxnSp>
      <p:grpSp>
        <p:nvGrpSpPr>
          <p:cNvPr id="129" name="Google Shape;129;p17"/>
          <p:cNvGrpSpPr/>
          <p:nvPr/>
        </p:nvGrpSpPr>
        <p:grpSpPr>
          <a:xfrm>
            <a:off x="7356131" y="2899088"/>
            <a:ext cx="1417978" cy="1306339"/>
            <a:chOff x="6425235" y="2628705"/>
            <a:chExt cx="1059853" cy="976410"/>
          </a:xfrm>
        </p:grpSpPr>
        <p:sp>
          <p:nvSpPr>
            <p:cNvPr id="130" name="Google Shape;130;p17"/>
            <p:cNvSpPr/>
            <p:nvPr/>
          </p:nvSpPr>
          <p:spPr>
            <a:xfrm>
              <a:off x="6774465" y="2628705"/>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p:nvPr/>
          </p:nvSpPr>
          <p:spPr>
            <a:xfrm>
              <a:off x="6425235" y="3273315"/>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7"/>
            <p:cNvSpPr/>
            <p:nvPr/>
          </p:nvSpPr>
          <p:spPr>
            <a:xfrm>
              <a:off x="7153288" y="3269148"/>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3" name="Google Shape;133;p17"/>
          <p:cNvCxnSpPr>
            <a:stCxn id="130" idx="5"/>
            <a:endCxn id="132" idx="1"/>
          </p:cNvCxnSpPr>
          <p:nvPr/>
        </p:nvCxnSpPr>
        <p:spPr>
          <a:xfrm>
            <a:off x="8202271" y="3277993"/>
            <a:ext cx="192900" cy="543000"/>
          </a:xfrm>
          <a:prstGeom prst="straightConnector1">
            <a:avLst/>
          </a:prstGeom>
          <a:noFill/>
          <a:ln cap="flat" cmpd="sng" w="9525">
            <a:solidFill>
              <a:schemeClr val="dk2"/>
            </a:solidFill>
            <a:prstDash val="solid"/>
            <a:round/>
            <a:headEnd len="med" w="med" type="none"/>
            <a:tailEnd len="med" w="med" type="none"/>
          </a:ln>
        </p:spPr>
      </p:cxnSp>
      <p:cxnSp>
        <p:nvCxnSpPr>
          <p:cNvPr id="134" name="Google Shape;134;p17"/>
          <p:cNvCxnSpPr>
            <a:stCxn id="130" idx="2"/>
            <a:endCxn id="131" idx="0"/>
          </p:cNvCxnSpPr>
          <p:nvPr/>
        </p:nvCxnSpPr>
        <p:spPr>
          <a:xfrm flipH="1">
            <a:off x="7577966" y="3121045"/>
            <a:ext cx="245400" cy="640500"/>
          </a:xfrm>
          <a:prstGeom prst="curvedConnector2">
            <a:avLst/>
          </a:prstGeom>
          <a:noFill/>
          <a:ln cap="flat" cmpd="sng" w="9525">
            <a:solidFill>
              <a:schemeClr val="dk2"/>
            </a:solidFill>
            <a:prstDash val="solid"/>
            <a:round/>
            <a:headEnd len="med" w="med" type="none"/>
            <a:tailEnd len="med" w="med" type="none"/>
          </a:ln>
        </p:spPr>
      </p:cxnSp>
      <p:cxnSp>
        <p:nvCxnSpPr>
          <p:cNvPr id="135" name="Google Shape;135;p17"/>
          <p:cNvCxnSpPr>
            <a:stCxn id="130" idx="3"/>
            <a:endCxn id="131" idx="7"/>
          </p:cNvCxnSpPr>
          <p:nvPr/>
        </p:nvCxnSpPr>
        <p:spPr>
          <a:xfrm rot="5400000">
            <a:off x="7537526" y="3475543"/>
            <a:ext cx="548400" cy="153300"/>
          </a:xfrm>
          <a:prstGeom prst="curvedConnector3">
            <a:avLst>
              <a:gd fmla="val 50012" name="adj1"/>
            </a:avLst>
          </a:prstGeom>
          <a:noFill/>
          <a:ln cap="flat" cmpd="sng" w="9525">
            <a:solidFill>
              <a:schemeClr val="dk2"/>
            </a:solidFill>
            <a:prstDash val="solid"/>
            <a:round/>
            <a:headEnd len="med" w="med" type="none"/>
            <a:tailEnd len="med" w="med" type="none"/>
          </a:ln>
        </p:spPr>
      </p:cxnSp>
      <p:cxnSp>
        <p:nvCxnSpPr>
          <p:cNvPr id="136" name="Google Shape;136;p17"/>
          <p:cNvCxnSpPr>
            <a:stCxn id="130" idx="0"/>
            <a:endCxn id="130" idx="6"/>
          </p:cNvCxnSpPr>
          <p:nvPr/>
        </p:nvCxnSpPr>
        <p:spPr>
          <a:xfrm flipH="1" rot="-5400000">
            <a:off x="8045324" y="2899088"/>
            <a:ext cx="222000" cy="222000"/>
          </a:xfrm>
          <a:prstGeom prst="curvedConnector4">
            <a:avLst>
              <a:gd fmla="val -107264" name="adj1"/>
              <a:gd fmla="val 207244" name="adj2"/>
            </a:avLst>
          </a:prstGeom>
          <a:noFill/>
          <a:ln cap="flat" cmpd="sng" w="9525">
            <a:solidFill>
              <a:schemeClr val="dk2"/>
            </a:solidFill>
            <a:prstDash val="solid"/>
            <a:round/>
            <a:headEnd len="med" w="med" type="none"/>
            <a:tailEnd len="med" w="med" type="none"/>
          </a:ln>
        </p:spPr>
      </p:cxnSp>
      <p:cxnSp>
        <p:nvCxnSpPr>
          <p:cNvPr id="137" name="Google Shape;137;p17"/>
          <p:cNvCxnSpPr>
            <a:stCxn id="132" idx="2"/>
            <a:endCxn id="131" idx="6"/>
          </p:cNvCxnSpPr>
          <p:nvPr/>
        </p:nvCxnSpPr>
        <p:spPr>
          <a:xfrm flipH="1">
            <a:off x="7800094" y="3977894"/>
            <a:ext cx="530100" cy="5700"/>
          </a:xfrm>
          <a:prstGeom prst="curvedConnector3">
            <a:avLst>
              <a:gd fmla="val 50004" name="adj1"/>
            </a:avLst>
          </a:prstGeom>
          <a:noFill/>
          <a:ln cap="flat" cmpd="sng" w="9525">
            <a:solidFill>
              <a:schemeClr val="dk2"/>
            </a:solidFill>
            <a:prstDash val="solid"/>
            <a:round/>
            <a:headEnd len="med" w="med" type="none"/>
            <a:tailEnd len="med" w="med" type="none"/>
          </a:ln>
        </p:spPr>
      </p:cxnSp>
      <p:sp>
        <p:nvSpPr>
          <p:cNvPr id="138" name="Google Shape;138;p17"/>
          <p:cNvSpPr txBox="1"/>
          <p:nvPr/>
        </p:nvSpPr>
        <p:spPr>
          <a:xfrm>
            <a:off x="176250" y="4732225"/>
            <a:ext cx="764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Check! How would you describe each of these graphs (in terms of directedness and cycles)?</a:t>
            </a:r>
            <a:endParaRPr>
              <a:latin typeface="Avenir"/>
              <a:ea typeface="Avenir"/>
              <a:cs typeface="Avenir"/>
              <a:sym typeface="Aveni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3b</a:t>
            </a:r>
            <a:r>
              <a:rPr lang="en"/>
              <a:t> Heap Mystery</a:t>
            </a:r>
            <a:endParaRPr sz="1400">
              <a:solidFill>
                <a:schemeClr val="dk2"/>
              </a:solidFill>
              <a:latin typeface="Catamaran"/>
              <a:ea typeface="Catamaran"/>
              <a:cs typeface="Catamaran"/>
              <a:sym typeface="Catamaran"/>
            </a:endParaRPr>
          </a:p>
          <a:p>
            <a:pPr indent="0" lvl="0" marL="0" rtl="0" algn="l">
              <a:spcBef>
                <a:spcPts val="0"/>
              </a:spcBef>
              <a:spcAft>
                <a:spcPts val="0"/>
              </a:spcAft>
              <a:buNone/>
            </a:pPr>
            <a:r>
              <a:t/>
            </a:r>
            <a:endParaRPr/>
          </a:p>
        </p:txBody>
      </p:sp>
      <p:sp>
        <p:nvSpPr>
          <p:cNvPr id="920" name="Google Shape;920;p62"/>
          <p:cNvSpPr/>
          <p:nvPr/>
        </p:nvSpPr>
        <p:spPr>
          <a:xfrm>
            <a:off x="1983750" y="13819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921" name="Google Shape;921;p62"/>
          <p:cNvSpPr/>
          <p:nvPr/>
        </p:nvSpPr>
        <p:spPr>
          <a:xfrm>
            <a:off x="948850" y="20433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922" name="Google Shape;922;p62"/>
          <p:cNvSpPr/>
          <p:nvPr/>
        </p:nvSpPr>
        <p:spPr>
          <a:xfrm>
            <a:off x="344950" y="27902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923" name="Google Shape;923;p62"/>
          <p:cNvSpPr/>
          <p:nvPr/>
        </p:nvSpPr>
        <p:spPr>
          <a:xfrm>
            <a:off x="1552750" y="27902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924" name="Google Shape;924;p62"/>
          <p:cNvSpPr/>
          <p:nvPr/>
        </p:nvSpPr>
        <p:spPr>
          <a:xfrm>
            <a:off x="3027325" y="20433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925" name="Google Shape;925;p62"/>
          <p:cNvSpPr/>
          <p:nvPr/>
        </p:nvSpPr>
        <p:spPr>
          <a:xfrm>
            <a:off x="2423425" y="27902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926" name="Google Shape;926;p62"/>
          <p:cNvSpPr/>
          <p:nvPr/>
        </p:nvSpPr>
        <p:spPr>
          <a:xfrm>
            <a:off x="3631225" y="27902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927" name="Google Shape;927;p62"/>
          <p:cNvCxnSpPr>
            <a:stCxn id="920" idx="3"/>
            <a:endCxn id="921" idx="7"/>
          </p:cNvCxnSpPr>
          <p:nvPr/>
        </p:nvCxnSpPr>
        <p:spPr>
          <a:xfrm flipH="1">
            <a:off x="1464389" y="1897386"/>
            <a:ext cx="607800" cy="234300"/>
          </a:xfrm>
          <a:prstGeom prst="straightConnector1">
            <a:avLst/>
          </a:prstGeom>
          <a:noFill/>
          <a:ln cap="flat" cmpd="sng" w="9525">
            <a:solidFill>
              <a:schemeClr val="dk2"/>
            </a:solidFill>
            <a:prstDash val="solid"/>
            <a:round/>
            <a:headEnd len="med" w="med" type="none"/>
            <a:tailEnd len="med" w="med" type="triangle"/>
          </a:ln>
        </p:spPr>
      </p:cxnSp>
      <p:cxnSp>
        <p:nvCxnSpPr>
          <p:cNvPr id="928" name="Google Shape;928;p62"/>
          <p:cNvCxnSpPr>
            <a:stCxn id="920" idx="5"/>
            <a:endCxn id="924" idx="1"/>
          </p:cNvCxnSpPr>
          <p:nvPr/>
        </p:nvCxnSpPr>
        <p:spPr>
          <a:xfrm>
            <a:off x="2499211" y="1897386"/>
            <a:ext cx="616500" cy="234300"/>
          </a:xfrm>
          <a:prstGeom prst="straightConnector1">
            <a:avLst/>
          </a:prstGeom>
          <a:noFill/>
          <a:ln cap="flat" cmpd="sng" w="9525">
            <a:solidFill>
              <a:schemeClr val="dk2"/>
            </a:solidFill>
            <a:prstDash val="solid"/>
            <a:round/>
            <a:headEnd len="med" w="med" type="none"/>
            <a:tailEnd len="med" w="med" type="triangle"/>
          </a:ln>
        </p:spPr>
      </p:cxnSp>
      <p:cxnSp>
        <p:nvCxnSpPr>
          <p:cNvPr id="929" name="Google Shape;929;p62"/>
          <p:cNvCxnSpPr>
            <a:endCxn id="922" idx="7"/>
          </p:cNvCxnSpPr>
          <p:nvPr/>
        </p:nvCxnSpPr>
        <p:spPr>
          <a:xfrm flipH="1">
            <a:off x="860411" y="25588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930" name="Google Shape;930;p62"/>
          <p:cNvCxnSpPr>
            <a:endCxn id="923" idx="1"/>
          </p:cNvCxnSpPr>
          <p:nvPr/>
        </p:nvCxnSpPr>
        <p:spPr>
          <a:xfrm>
            <a:off x="1464189" y="25588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931" name="Google Shape;931;p62"/>
          <p:cNvCxnSpPr>
            <a:endCxn id="925" idx="7"/>
          </p:cNvCxnSpPr>
          <p:nvPr/>
        </p:nvCxnSpPr>
        <p:spPr>
          <a:xfrm flipH="1">
            <a:off x="2938886" y="25588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932" name="Google Shape;932;p62"/>
          <p:cNvCxnSpPr>
            <a:stCxn id="924" idx="5"/>
            <a:endCxn id="926" idx="1"/>
          </p:cNvCxnSpPr>
          <p:nvPr/>
        </p:nvCxnSpPr>
        <p:spPr>
          <a:xfrm>
            <a:off x="3542786" y="2558811"/>
            <a:ext cx="177000" cy="319800"/>
          </a:xfrm>
          <a:prstGeom prst="straightConnector1">
            <a:avLst/>
          </a:prstGeom>
          <a:noFill/>
          <a:ln cap="flat" cmpd="sng" w="9525">
            <a:solidFill>
              <a:schemeClr val="dk2"/>
            </a:solidFill>
            <a:prstDash val="solid"/>
            <a:round/>
            <a:headEnd len="med" w="med" type="none"/>
            <a:tailEnd len="med" w="med" type="triangle"/>
          </a:ln>
        </p:spPr>
      </p:cxnSp>
      <p:sp>
        <p:nvSpPr>
          <p:cNvPr id="933" name="Google Shape;933;p62"/>
          <p:cNvSpPr txBox="1"/>
          <p:nvPr/>
        </p:nvSpPr>
        <p:spPr>
          <a:xfrm>
            <a:off x="1059738" y="3644575"/>
            <a:ext cx="24519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Avenir"/>
                <a:ea typeface="Avenir"/>
                <a:cs typeface="Avenir"/>
                <a:sym typeface="Avenir"/>
              </a:rPr>
              <a:t>Initial State</a:t>
            </a:r>
            <a:endParaRPr sz="1800">
              <a:latin typeface="Avenir"/>
              <a:ea typeface="Avenir"/>
              <a:cs typeface="Avenir"/>
              <a:sym typeface="Avenir"/>
            </a:endParaRPr>
          </a:p>
          <a:p>
            <a:pPr indent="0" lvl="0" marL="0" rtl="0" algn="l">
              <a:spcBef>
                <a:spcPts val="0"/>
              </a:spcBef>
              <a:spcAft>
                <a:spcPts val="0"/>
              </a:spcAft>
              <a:buNone/>
            </a:pPr>
            <a:r>
              <a:rPr lang="en" sz="1800">
                <a:latin typeface="Avenir"/>
                <a:ea typeface="Avenir"/>
                <a:cs typeface="Avenir"/>
                <a:sym typeface="Avenir"/>
              </a:rPr>
              <a:t>[-, A, B, C, D, E, F, G]</a:t>
            </a:r>
            <a:endParaRPr sz="1800">
              <a:latin typeface="Avenir"/>
              <a:ea typeface="Avenir"/>
              <a:cs typeface="Avenir"/>
              <a:sym typeface="Avenir"/>
            </a:endParaRPr>
          </a:p>
          <a:p>
            <a:pPr indent="0" lvl="0" marL="0" rtl="0" algn="l">
              <a:spcBef>
                <a:spcPts val="0"/>
              </a:spcBef>
              <a:spcAft>
                <a:spcPts val="0"/>
              </a:spcAft>
              <a:buNone/>
            </a:pPr>
            <a:r>
              <a:t/>
            </a:r>
            <a:endParaRPr sz="1800">
              <a:latin typeface="Avenir"/>
              <a:ea typeface="Avenir"/>
              <a:cs typeface="Avenir"/>
              <a:sym typeface="Avenir"/>
            </a:endParaRPr>
          </a:p>
        </p:txBody>
      </p:sp>
      <p:sp>
        <p:nvSpPr>
          <p:cNvPr id="934" name="Google Shape;934;p62"/>
          <p:cNvSpPr/>
          <p:nvPr/>
        </p:nvSpPr>
        <p:spPr>
          <a:xfrm>
            <a:off x="6656150" y="13109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935" name="Google Shape;935;p62"/>
          <p:cNvSpPr/>
          <p:nvPr/>
        </p:nvSpPr>
        <p:spPr>
          <a:xfrm>
            <a:off x="5621250" y="19723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936" name="Google Shape;936;p62"/>
          <p:cNvSpPr/>
          <p:nvPr/>
        </p:nvSpPr>
        <p:spPr>
          <a:xfrm>
            <a:off x="5017350" y="27192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937" name="Google Shape;937;p62"/>
          <p:cNvSpPr/>
          <p:nvPr/>
        </p:nvSpPr>
        <p:spPr>
          <a:xfrm>
            <a:off x="6225150" y="27192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X</a:t>
            </a:r>
            <a:endParaRPr>
              <a:latin typeface="Catamaran"/>
              <a:ea typeface="Catamaran"/>
              <a:cs typeface="Catamaran"/>
              <a:sym typeface="Catamaran"/>
            </a:endParaRPr>
          </a:p>
        </p:txBody>
      </p:sp>
      <p:sp>
        <p:nvSpPr>
          <p:cNvPr id="938" name="Google Shape;938;p62"/>
          <p:cNvSpPr/>
          <p:nvPr/>
        </p:nvSpPr>
        <p:spPr>
          <a:xfrm>
            <a:off x="7699725" y="19723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939" name="Google Shape;939;p62"/>
          <p:cNvSpPr/>
          <p:nvPr/>
        </p:nvSpPr>
        <p:spPr>
          <a:xfrm>
            <a:off x="7095825" y="27192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940" name="Google Shape;940;p62"/>
          <p:cNvSpPr/>
          <p:nvPr/>
        </p:nvSpPr>
        <p:spPr>
          <a:xfrm>
            <a:off x="8303625" y="27192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941" name="Google Shape;941;p62"/>
          <p:cNvCxnSpPr>
            <a:stCxn id="934" idx="3"/>
            <a:endCxn id="935" idx="7"/>
          </p:cNvCxnSpPr>
          <p:nvPr/>
        </p:nvCxnSpPr>
        <p:spPr>
          <a:xfrm flipH="1">
            <a:off x="6136789" y="1826361"/>
            <a:ext cx="607800" cy="234300"/>
          </a:xfrm>
          <a:prstGeom prst="straightConnector1">
            <a:avLst/>
          </a:prstGeom>
          <a:noFill/>
          <a:ln cap="flat" cmpd="sng" w="9525">
            <a:solidFill>
              <a:schemeClr val="dk2"/>
            </a:solidFill>
            <a:prstDash val="solid"/>
            <a:round/>
            <a:headEnd len="med" w="med" type="none"/>
            <a:tailEnd len="med" w="med" type="triangle"/>
          </a:ln>
        </p:spPr>
      </p:cxnSp>
      <p:cxnSp>
        <p:nvCxnSpPr>
          <p:cNvPr id="942" name="Google Shape;942;p62"/>
          <p:cNvCxnSpPr>
            <a:stCxn id="934" idx="5"/>
            <a:endCxn id="938" idx="1"/>
          </p:cNvCxnSpPr>
          <p:nvPr/>
        </p:nvCxnSpPr>
        <p:spPr>
          <a:xfrm>
            <a:off x="7171611" y="1826361"/>
            <a:ext cx="616500" cy="234300"/>
          </a:xfrm>
          <a:prstGeom prst="straightConnector1">
            <a:avLst/>
          </a:prstGeom>
          <a:noFill/>
          <a:ln cap="flat" cmpd="sng" w="9525">
            <a:solidFill>
              <a:schemeClr val="dk2"/>
            </a:solidFill>
            <a:prstDash val="solid"/>
            <a:round/>
            <a:headEnd len="med" w="med" type="none"/>
            <a:tailEnd len="med" w="med" type="triangle"/>
          </a:ln>
        </p:spPr>
      </p:cxnSp>
      <p:cxnSp>
        <p:nvCxnSpPr>
          <p:cNvPr id="943" name="Google Shape;943;p62"/>
          <p:cNvCxnSpPr>
            <a:endCxn id="936" idx="7"/>
          </p:cNvCxnSpPr>
          <p:nvPr/>
        </p:nvCxnSpPr>
        <p:spPr>
          <a:xfrm flipH="1">
            <a:off x="5532811" y="2487839"/>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944" name="Google Shape;944;p62"/>
          <p:cNvCxnSpPr>
            <a:endCxn id="937" idx="1"/>
          </p:cNvCxnSpPr>
          <p:nvPr/>
        </p:nvCxnSpPr>
        <p:spPr>
          <a:xfrm>
            <a:off x="6136589" y="2487839"/>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945" name="Google Shape;945;p62"/>
          <p:cNvCxnSpPr>
            <a:endCxn id="939" idx="7"/>
          </p:cNvCxnSpPr>
          <p:nvPr/>
        </p:nvCxnSpPr>
        <p:spPr>
          <a:xfrm flipH="1">
            <a:off x="7611286" y="2487839"/>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946" name="Google Shape;946;p62"/>
          <p:cNvCxnSpPr>
            <a:stCxn id="938" idx="5"/>
            <a:endCxn id="940" idx="1"/>
          </p:cNvCxnSpPr>
          <p:nvPr/>
        </p:nvCxnSpPr>
        <p:spPr>
          <a:xfrm>
            <a:off x="8215186" y="2487786"/>
            <a:ext cx="177000" cy="319800"/>
          </a:xfrm>
          <a:prstGeom prst="straightConnector1">
            <a:avLst/>
          </a:prstGeom>
          <a:noFill/>
          <a:ln cap="flat" cmpd="sng" w="9525">
            <a:solidFill>
              <a:schemeClr val="dk2"/>
            </a:solidFill>
            <a:prstDash val="solid"/>
            <a:round/>
            <a:headEnd len="med" w="med" type="none"/>
            <a:tailEnd len="med" w="med" type="triangle"/>
          </a:ln>
        </p:spPr>
      </p:cxnSp>
      <p:sp>
        <p:nvSpPr>
          <p:cNvPr id="947" name="Google Shape;947;p62"/>
          <p:cNvSpPr txBox="1"/>
          <p:nvPr/>
        </p:nvSpPr>
        <p:spPr>
          <a:xfrm>
            <a:off x="5732138" y="3616275"/>
            <a:ext cx="24519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Avenir"/>
                <a:ea typeface="Avenir"/>
                <a:cs typeface="Avenir"/>
                <a:sym typeface="Avenir"/>
              </a:rPr>
              <a:t>Final State:</a:t>
            </a:r>
            <a:endParaRPr sz="1800">
              <a:solidFill>
                <a:schemeClr val="dk1"/>
              </a:solidFill>
              <a:latin typeface="Avenir"/>
              <a:ea typeface="Avenir"/>
              <a:cs typeface="Avenir"/>
              <a:sym typeface="Avenir"/>
            </a:endParaRPr>
          </a:p>
          <a:p>
            <a:pPr indent="0" lvl="0" marL="0" rtl="0" algn="l">
              <a:spcBef>
                <a:spcPts val="0"/>
              </a:spcBef>
              <a:spcAft>
                <a:spcPts val="0"/>
              </a:spcAft>
              <a:buNone/>
            </a:pPr>
            <a:r>
              <a:rPr lang="en" sz="1800">
                <a:solidFill>
                  <a:schemeClr val="dk1"/>
                </a:solidFill>
                <a:latin typeface="Avenir"/>
                <a:ea typeface="Avenir"/>
                <a:cs typeface="Avenir"/>
                <a:sym typeface="Avenir"/>
              </a:rPr>
              <a:t>[-, A, E, B, D, X, F, G]</a:t>
            </a:r>
            <a:endParaRPr sz="1800">
              <a:latin typeface="Avenir"/>
              <a:ea typeface="Avenir"/>
              <a:cs typeface="Avenir"/>
              <a:sym typeface="Avenir"/>
            </a:endParaRPr>
          </a:p>
          <a:p>
            <a:pPr indent="0" lvl="0" marL="0" rtl="0" algn="l">
              <a:spcBef>
                <a:spcPts val="0"/>
              </a:spcBef>
              <a:spcAft>
                <a:spcPts val="0"/>
              </a:spcAft>
              <a:buNone/>
            </a:pPr>
            <a:r>
              <a:t/>
            </a:r>
            <a:endParaRPr sz="1800">
              <a:latin typeface="Avenir"/>
              <a:ea typeface="Avenir"/>
              <a:cs typeface="Avenir"/>
              <a:sym typeface="Avenir"/>
            </a:endParaRPr>
          </a:p>
        </p:txBody>
      </p:sp>
      <p:sp>
        <p:nvSpPr>
          <p:cNvPr id="948" name="Google Shape;948;p62"/>
          <p:cNvSpPr txBox="1"/>
          <p:nvPr/>
        </p:nvSpPr>
        <p:spPr>
          <a:xfrm>
            <a:off x="3656250" y="262025"/>
            <a:ext cx="3326100" cy="17238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Avenir"/>
              <a:buAutoNum type="arabicPeriod"/>
            </a:pPr>
            <a:r>
              <a:rPr lang="en" sz="2500">
                <a:latin typeface="Avenir"/>
                <a:ea typeface="Avenir"/>
                <a:cs typeface="Avenir"/>
                <a:sym typeface="Avenir"/>
              </a:rPr>
              <a:t>X </a:t>
            </a:r>
            <a:r>
              <a:rPr b="1" lang="en" sz="2500">
                <a:solidFill>
                  <a:schemeClr val="accent2"/>
                </a:solidFill>
                <a:latin typeface="Avenir"/>
                <a:ea typeface="Avenir"/>
                <a:cs typeface="Avenir"/>
                <a:sym typeface="Avenir"/>
              </a:rPr>
              <a:t>?</a:t>
            </a:r>
            <a:r>
              <a:rPr lang="en" sz="2500">
                <a:latin typeface="Avenir"/>
                <a:ea typeface="Avenir"/>
                <a:cs typeface="Avenir"/>
                <a:sym typeface="Avenir"/>
              </a:rPr>
              <a:t> </a:t>
            </a:r>
            <a:r>
              <a:rPr lang="en" sz="2500">
                <a:latin typeface="Avenir"/>
                <a:ea typeface="Avenir"/>
                <a:cs typeface="Avenir"/>
                <a:sym typeface="Avenir"/>
              </a:rPr>
              <a:t>D</a:t>
            </a:r>
            <a:endParaRPr sz="2500">
              <a:latin typeface="Avenir"/>
              <a:ea typeface="Avenir"/>
              <a:cs typeface="Avenir"/>
              <a:sym typeface="Avenir"/>
            </a:endParaRPr>
          </a:p>
          <a:p>
            <a:pPr indent="-387350" lvl="0" marL="457200" rtl="0" algn="l">
              <a:spcBef>
                <a:spcPts val="0"/>
              </a:spcBef>
              <a:spcAft>
                <a:spcPts val="0"/>
              </a:spcAft>
              <a:buSzPts val="2500"/>
              <a:buFont typeface="Avenir"/>
              <a:buAutoNum type="arabicPeriod"/>
            </a:pPr>
            <a:r>
              <a:rPr lang="en" sz="2500">
                <a:latin typeface="Avenir"/>
                <a:ea typeface="Avenir"/>
                <a:cs typeface="Avenir"/>
                <a:sym typeface="Avenir"/>
              </a:rPr>
              <a:t>X ____ C</a:t>
            </a:r>
            <a:endParaRPr sz="2500">
              <a:latin typeface="Avenir"/>
              <a:ea typeface="Avenir"/>
              <a:cs typeface="Avenir"/>
              <a:sym typeface="Avenir"/>
            </a:endParaRPr>
          </a:p>
          <a:p>
            <a:pPr indent="-387350" lvl="0" marL="457200" rtl="0" algn="l">
              <a:spcBef>
                <a:spcPts val="0"/>
              </a:spcBef>
              <a:spcAft>
                <a:spcPts val="0"/>
              </a:spcAft>
              <a:buSzPts val="2500"/>
              <a:buFont typeface="Avenir"/>
              <a:buAutoNum type="arabicPeriod"/>
            </a:pPr>
            <a:r>
              <a:rPr lang="en" sz="2500">
                <a:latin typeface="Avenir"/>
                <a:ea typeface="Avenir"/>
                <a:cs typeface="Avenir"/>
                <a:sym typeface="Avenir"/>
              </a:rPr>
              <a:t>B ____ C</a:t>
            </a:r>
            <a:endParaRPr sz="2500">
              <a:latin typeface="Avenir"/>
              <a:ea typeface="Avenir"/>
              <a:cs typeface="Avenir"/>
              <a:sym typeface="Avenir"/>
            </a:endParaRPr>
          </a:p>
          <a:p>
            <a:pPr indent="-387350" lvl="0" marL="457200" rtl="0" algn="l">
              <a:spcBef>
                <a:spcPts val="0"/>
              </a:spcBef>
              <a:spcAft>
                <a:spcPts val="0"/>
              </a:spcAft>
              <a:buSzPts val="2500"/>
              <a:buFont typeface="Avenir"/>
              <a:buAutoNum type="arabicPeriod"/>
            </a:pPr>
            <a:r>
              <a:rPr lang="en" sz="2500">
                <a:latin typeface="Avenir"/>
                <a:ea typeface="Avenir"/>
                <a:cs typeface="Avenir"/>
                <a:sym typeface="Avenir"/>
              </a:rPr>
              <a:t>G ____ X</a:t>
            </a:r>
            <a:endParaRPr sz="2500">
              <a:latin typeface="Avenir"/>
              <a:ea typeface="Avenir"/>
              <a:cs typeface="Avenir"/>
              <a:sym typeface="Avenir"/>
            </a:endParaRPr>
          </a:p>
        </p:txBody>
      </p:sp>
      <p:sp>
        <p:nvSpPr>
          <p:cNvPr id="949" name="Google Shape;949;p62"/>
          <p:cNvSpPr txBox="1"/>
          <p:nvPr/>
        </p:nvSpPr>
        <p:spPr>
          <a:xfrm>
            <a:off x="2975950" y="4445225"/>
            <a:ext cx="31059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chemeClr val="accent2"/>
                </a:solidFill>
                <a:latin typeface="Avenir"/>
                <a:ea typeface="Avenir"/>
                <a:cs typeface="Avenir"/>
                <a:sym typeface="Avenir"/>
              </a:rPr>
              <a:t>X is never compared to D</a:t>
            </a:r>
            <a:endParaRPr sz="1700">
              <a:solidFill>
                <a:schemeClr val="accent2"/>
              </a:solidFill>
              <a:latin typeface="Avenir"/>
              <a:ea typeface="Avenir"/>
              <a:cs typeface="Avenir"/>
              <a:sym typeface="Avenir"/>
            </a:endParaRPr>
          </a:p>
        </p:txBody>
      </p:sp>
      <p:sp>
        <p:nvSpPr>
          <p:cNvPr id="950" name="Google Shape;950;p62"/>
          <p:cNvSpPr txBox="1"/>
          <p:nvPr/>
        </p:nvSpPr>
        <p:spPr>
          <a:xfrm>
            <a:off x="5896700" y="-16850"/>
            <a:ext cx="25476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accent2"/>
                </a:solidFill>
                <a:latin typeface="Avenir"/>
                <a:ea typeface="Avenir"/>
                <a:cs typeface="Avenir"/>
                <a:sym typeface="Avenir"/>
              </a:rPr>
              <a:t>Sequence of calls:</a:t>
            </a:r>
            <a:endParaRPr b="1" sz="1600">
              <a:solidFill>
                <a:schemeClr val="accent2"/>
              </a:solidFill>
              <a:latin typeface="Avenir"/>
              <a:ea typeface="Avenir"/>
              <a:cs typeface="Avenir"/>
              <a:sym typeface="Avenir"/>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Courier New"/>
                <a:ea typeface="Courier New"/>
                <a:cs typeface="Courier New"/>
                <a:sym typeface="Courier New"/>
              </a:rPr>
              <a:t>removeMin()-&gt; A</a:t>
            </a:r>
            <a:endParaRPr sz="1600">
              <a:solidFill>
                <a:schemeClr val="accent2"/>
              </a:solidFill>
              <a:latin typeface="Courier New"/>
              <a:ea typeface="Courier New"/>
              <a:cs typeface="Courier New"/>
              <a:sym typeface="Courier New"/>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Courier New"/>
                <a:ea typeface="Courier New"/>
                <a:cs typeface="Courier New"/>
                <a:sym typeface="Courier New"/>
              </a:rPr>
              <a:t>insert(X) </a:t>
            </a:r>
            <a:endParaRPr sz="1600">
              <a:solidFill>
                <a:schemeClr val="accent2"/>
              </a:solidFill>
              <a:latin typeface="Courier New"/>
              <a:ea typeface="Courier New"/>
              <a:cs typeface="Courier New"/>
              <a:sym typeface="Courier New"/>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Courier New"/>
                <a:ea typeface="Courier New"/>
                <a:cs typeface="Courier New"/>
                <a:sym typeface="Courier New"/>
              </a:rPr>
              <a:t>removeMin()-&gt; C</a:t>
            </a:r>
            <a:endParaRPr sz="1600">
              <a:solidFill>
                <a:schemeClr val="accent2"/>
              </a:solidFill>
              <a:latin typeface="Courier New"/>
              <a:ea typeface="Courier New"/>
              <a:cs typeface="Courier New"/>
              <a:sym typeface="Courier New"/>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Courier New"/>
                <a:ea typeface="Courier New"/>
                <a:cs typeface="Courier New"/>
                <a:sym typeface="Courier New"/>
              </a:rPr>
              <a:t>insert(A)</a:t>
            </a:r>
            <a:endParaRPr sz="1600">
              <a:solidFill>
                <a:schemeClr val="accent2"/>
              </a:solidFill>
              <a:latin typeface="Courier New"/>
              <a:ea typeface="Courier New"/>
              <a:cs typeface="Courier New"/>
              <a:sym typeface="Courier New"/>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3b</a:t>
            </a:r>
            <a:r>
              <a:rPr lang="en"/>
              <a:t> Heap Mystery</a:t>
            </a:r>
            <a:endParaRPr sz="1400">
              <a:solidFill>
                <a:schemeClr val="dk2"/>
              </a:solidFill>
              <a:latin typeface="Catamaran"/>
              <a:ea typeface="Catamaran"/>
              <a:cs typeface="Catamaran"/>
              <a:sym typeface="Catamaran"/>
            </a:endParaRPr>
          </a:p>
          <a:p>
            <a:pPr indent="0" lvl="0" marL="0" rtl="0" algn="l">
              <a:spcBef>
                <a:spcPts val="0"/>
              </a:spcBef>
              <a:spcAft>
                <a:spcPts val="0"/>
              </a:spcAft>
              <a:buNone/>
            </a:pPr>
            <a:r>
              <a:t/>
            </a:r>
            <a:endParaRPr/>
          </a:p>
        </p:txBody>
      </p:sp>
      <p:sp>
        <p:nvSpPr>
          <p:cNvPr id="956" name="Google Shape;956;p63"/>
          <p:cNvSpPr/>
          <p:nvPr/>
        </p:nvSpPr>
        <p:spPr>
          <a:xfrm>
            <a:off x="1983750" y="13819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957" name="Google Shape;957;p63"/>
          <p:cNvSpPr/>
          <p:nvPr/>
        </p:nvSpPr>
        <p:spPr>
          <a:xfrm>
            <a:off x="948850" y="20433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958" name="Google Shape;958;p63"/>
          <p:cNvSpPr/>
          <p:nvPr/>
        </p:nvSpPr>
        <p:spPr>
          <a:xfrm>
            <a:off x="344950" y="27902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959" name="Google Shape;959;p63"/>
          <p:cNvSpPr/>
          <p:nvPr/>
        </p:nvSpPr>
        <p:spPr>
          <a:xfrm>
            <a:off x="1552750" y="27902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960" name="Google Shape;960;p63"/>
          <p:cNvSpPr/>
          <p:nvPr/>
        </p:nvSpPr>
        <p:spPr>
          <a:xfrm>
            <a:off x="3027325" y="20433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961" name="Google Shape;961;p63"/>
          <p:cNvSpPr/>
          <p:nvPr/>
        </p:nvSpPr>
        <p:spPr>
          <a:xfrm>
            <a:off x="2423425" y="27902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962" name="Google Shape;962;p63"/>
          <p:cNvSpPr/>
          <p:nvPr/>
        </p:nvSpPr>
        <p:spPr>
          <a:xfrm>
            <a:off x="3631225" y="27902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963" name="Google Shape;963;p63"/>
          <p:cNvCxnSpPr>
            <a:stCxn id="956" idx="3"/>
            <a:endCxn id="957" idx="7"/>
          </p:cNvCxnSpPr>
          <p:nvPr/>
        </p:nvCxnSpPr>
        <p:spPr>
          <a:xfrm flipH="1">
            <a:off x="1464389" y="1897386"/>
            <a:ext cx="607800" cy="234300"/>
          </a:xfrm>
          <a:prstGeom prst="straightConnector1">
            <a:avLst/>
          </a:prstGeom>
          <a:noFill/>
          <a:ln cap="flat" cmpd="sng" w="9525">
            <a:solidFill>
              <a:schemeClr val="dk2"/>
            </a:solidFill>
            <a:prstDash val="solid"/>
            <a:round/>
            <a:headEnd len="med" w="med" type="none"/>
            <a:tailEnd len="med" w="med" type="triangle"/>
          </a:ln>
        </p:spPr>
      </p:cxnSp>
      <p:cxnSp>
        <p:nvCxnSpPr>
          <p:cNvPr id="964" name="Google Shape;964;p63"/>
          <p:cNvCxnSpPr>
            <a:stCxn id="956" idx="5"/>
            <a:endCxn id="960" idx="1"/>
          </p:cNvCxnSpPr>
          <p:nvPr/>
        </p:nvCxnSpPr>
        <p:spPr>
          <a:xfrm>
            <a:off x="2499211" y="1897386"/>
            <a:ext cx="616500" cy="234300"/>
          </a:xfrm>
          <a:prstGeom prst="straightConnector1">
            <a:avLst/>
          </a:prstGeom>
          <a:noFill/>
          <a:ln cap="flat" cmpd="sng" w="9525">
            <a:solidFill>
              <a:schemeClr val="dk2"/>
            </a:solidFill>
            <a:prstDash val="solid"/>
            <a:round/>
            <a:headEnd len="med" w="med" type="none"/>
            <a:tailEnd len="med" w="med" type="triangle"/>
          </a:ln>
        </p:spPr>
      </p:cxnSp>
      <p:cxnSp>
        <p:nvCxnSpPr>
          <p:cNvPr id="965" name="Google Shape;965;p63"/>
          <p:cNvCxnSpPr>
            <a:endCxn id="958" idx="7"/>
          </p:cNvCxnSpPr>
          <p:nvPr/>
        </p:nvCxnSpPr>
        <p:spPr>
          <a:xfrm flipH="1">
            <a:off x="860411" y="25588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966" name="Google Shape;966;p63"/>
          <p:cNvCxnSpPr>
            <a:endCxn id="959" idx="1"/>
          </p:cNvCxnSpPr>
          <p:nvPr/>
        </p:nvCxnSpPr>
        <p:spPr>
          <a:xfrm>
            <a:off x="1464189" y="25588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967" name="Google Shape;967;p63"/>
          <p:cNvCxnSpPr>
            <a:endCxn id="961" idx="7"/>
          </p:cNvCxnSpPr>
          <p:nvPr/>
        </p:nvCxnSpPr>
        <p:spPr>
          <a:xfrm flipH="1">
            <a:off x="2938886" y="25588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968" name="Google Shape;968;p63"/>
          <p:cNvCxnSpPr>
            <a:stCxn id="960" idx="5"/>
            <a:endCxn id="962" idx="1"/>
          </p:cNvCxnSpPr>
          <p:nvPr/>
        </p:nvCxnSpPr>
        <p:spPr>
          <a:xfrm>
            <a:off x="3542786" y="2558811"/>
            <a:ext cx="177000" cy="319800"/>
          </a:xfrm>
          <a:prstGeom prst="straightConnector1">
            <a:avLst/>
          </a:prstGeom>
          <a:noFill/>
          <a:ln cap="flat" cmpd="sng" w="9525">
            <a:solidFill>
              <a:schemeClr val="dk2"/>
            </a:solidFill>
            <a:prstDash val="solid"/>
            <a:round/>
            <a:headEnd len="med" w="med" type="none"/>
            <a:tailEnd len="med" w="med" type="triangle"/>
          </a:ln>
        </p:spPr>
      </p:cxnSp>
      <p:sp>
        <p:nvSpPr>
          <p:cNvPr id="969" name="Google Shape;969;p63"/>
          <p:cNvSpPr txBox="1"/>
          <p:nvPr/>
        </p:nvSpPr>
        <p:spPr>
          <a:xfrm>
            <a:off x="1059738" y="3644575"/>
            <a:ext cx="24519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Avenir"/>
                <a:ea typeface="Avenir"/>
                <a:cs typeface="Avenir"/>
                <a:sym typeface="Avenir"/>
              </a:rPr>
              <a:t>Initial State</a:t>
            </a:r>
            <a:endParaRPr sz="1800">
              <a:latin typeface="Avenir"/>
              <a:ea typeface="Avenir"/>
              <a:cs typeface="Avenir"/>
              <a:sym typeface="Avenir"/>
            </a:endParaRPr>
          </a:p>
          <a:p>
            <a:pPr indent="0" lvl="0" marL="0" rtl="0" algn="l">
              <a:spcBef>
                <a:spcPts val="0"/>
              </a:spcBef>
              <a:spcAft>
                <a:spcPts val="0"/>
              </a:spcAft>
              <a:buNone/>
            </a:pPr>
            <a:r>
              <a:rPr lang="en" sz="1800">
                <a:latin typeface="Avenir"/>
                <a:ea typeface="Avenir"/>
                <a:cs typeface="Avenir"/>
                <a:sym typeface="Avenir"/>
              </a:rPr>
              <a:t>[-, A, B, C, D, E, F, G]</a:t>
            </a:r>
            <a:endParaRPr sz="1800">
              <a:latin typeface="Avenir"/>
              <a:ea typeface="Avenir"/>
              <a:cs typeface="Avenir"/>
              <a:sym typeface="Avenir"/>
            </a:endParaRPr>
          </a:p>
          <a:p>
            <a:pPr indent="0" lvl="0" marL="0" rtl="0" algn="l">
              <a:spcBef>
                <a:spcPts val="0"/>
              </a:spcBef>
              <a:spcAft>
                <a:spcPts val="0"/>
              </a:spcAft>
              <a:buNone/>
            </a:pPr>
            <a:r>
              <a:t/>
            </a:r>
            <a:endParaRPr sz="1800">
              <a:latin typeface="Avenir"/>
              <a:ea typeface="Avenir"/>
              <a:cs typeface="Avenir"/>
              <a:sym typeface="Avenir"/>
            </a:endParaRPr>
          </a:p>
        </p:txBody>
      </p:sp>
      <p:sp>
        <p:nvSpPr>
          <p:cNvPr id="970" name="Google Shape;970;p63"/>
          <p:cNvSpPr/>
          <p:nvPr/>
        </p:nvSpPr>
        <p:spPr>
          <a:xfrm>
            <a:off x="6656150" y="13109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971" name="Google Shape;971;p63"/>
          <p:cNvSpPr/>
          <p:nvPr/>
        </p:nvSpPr>
        <p:spPr>
          <a:xfrm>
            <a:off x="5621250" y="19723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972" name="Google Shape;972;p63"/>
          <p:cNvSpPr/>
          <p:nvPr/>
        </p:nvSpPr>
        <p:spPr>
          <a:xfrm>
            <a:off x="5017350" y="27192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973" name="Google Shape;973;p63"/>
          <p:cNvSpPr/>
          <p:nvPr/>
        </p:nvSpPr>
        <p:spPr>
          <a:xfrm>
            <a:off x="6225150" y="27192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X</a:t>
            </a:r>
            <a:endParaRPr>
              <a:latin typeface="Catamaran"/>
              <a:ea typeface="Catamaran"/>
              <a:cs typeface="Catamaran"/>
              <a:sym typeface="Catamaran"/>
            </a:endParaRPr>
          </a:p>
        </p:txBody>
      </p:sp>
      <p:sp>
        <p:nvSpPr>
          <p:cNvPr id="974" name="Google Shape;974;p63"/>
          <p:cNvSpPr/>
          <p:nvPr/>
        </p:nvSpPr>
        <p:spPr>
          <a:xfrm>
            <a:off x="7699725" y="19723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975" name="Google Shape;975;p63"/>
          <p:cNvSpPr/>
          <p:nvPr/>
        </p:nvSpPr>
        <p:spPr>
          <a:xfrm>
            <a:off x="7095825" y="27192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976" name="Google Shape;976;p63"/>
          <p:cNvSpPr/>
          <p:nvPr/>
        </p:nvSpPr>
        <p:spPr>
          <a:xfrm>
            <a:off x="8303625" y="27192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977" name="Google Shape;977;p63"/>
          <p:cNvCxnSpPr>
            <a:stCxn id="970" idx="3"/>
            <a:endCxn id="971" idx="7"/>
          </p:cNvCxnSpPr>
          <p:nvPr/>
        </p:nvCxnSpPr>
        <p:spPr>
          <a:xfrm flipH="1">
            <a:off x="6136789" y="1826361"/>
            <a:ext cx="607800" cy="234300"/>
          </a:xfrm>
          <a:prstGeom prst="straightConnector1">
            <a:avLst/>
          </a:prstGeom>
          <a:noFill/>
          <a:ln cap="flat" cmpd="sng" w="9525">
            <a:solidFill>
              <a:schemeClr val="dk2"/>
            </a:solidFill>
            <a:prstDash val="solid"/>
            <a:round/>
            <a:headEnd len="med" w="med" type="none"/>
            <a:tailEnd len="med" w="med" type="triangle"/>
          </a:ln>
        </p:spPr>
      </p:cxnSp>
      <p:cxnSp>
        <p:nvCxnSpPr>
          <p:cNvPr id="978" name="Google Shape;978;p63"/>
          <p:cNvCxnSpPr>
            <a:stCxn id="970" idx="5"/>
            <a:endCxn id="974" idx="1"/>
          </p:cNvCxnSpPr>
          <p:nvPr/>
        </p:nvCxnSpPr>
        <p:spPr>
          <a:xfrm>
            <a:off x="7171611" y="1826361"/>
            <a:ext cx="616500" cy="234300"/>
          </a:xfrm>
          <a:prstGeom prst="straightConnector1">
            <a:avLst/>
          </a:prstGeom>
          <a:noFill/>
          <a:ln cap="flat" cmpd="sng" w="9525">
            <a:solidFill>
              <a:schemeClr val="dk2"/>
            </a:solidFill>
            <a:prstDash val="solid"/>
            <a:round/>
            <a:headEnd len="med" w="med" type="none"/>
            <a:tailEnd len="med" w="med" type="triangle"/>
          </a:ln>
        </p:spPr>
      </p:cxnSp>
      <p:cxnSp>
        <p:nvCxnSpPr>
          <p:cNvPr id="979" name="Google Shape;979;p63"/>
          <p:cNvCxnSpPr>
            <a:endCxn id="972" idx="7"/>
          </p:cNvCxnSpPr>
          <p:nvPr/>
        </p:nvCxnSpPr>
        <p:spPr>
          <a:xfrm flipH="1">
            <a:off x="5532811" y="2487839"/>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980" name="Google Shape;980;p63"/>
          <p:cNvCxnSpPr>
            <a:endCxn id="973" idx="1"/>
          </p:cNvCxnSpPr>
          <p:nvPr/>
        </p:nvCxnSpPr>
        <p:spPr>
          <a:xfrm>
            <a:off x="6136589" y="2487839"/>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981" name="Google Shape;981;p63"/>
          <p:cNvCxnSpPr>
            <a:endCxn id="975" idx="7"/>
          </p:cNvCxnSpPr>
          <p:nvPr/>
        </p:nvCxnSpPr>
        <p:spPr>
          <a:xfrm flipH="1">
            <a:off x="7611286" y="2487839"/>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982" name="Google Shape;982;p63"/>
          <p:cNvCxnSpPr>
            <a:stCxn id="974" idx="5"/>
            <a:endCxn id="976" idx="1"/>
          </p:cNvCxnSpPr>
          <p:nvPr/>
        </p:nvCxnSpPr>
        <p:spPr>
          <a:xfrm>
            <a:off x="8215186" y="2487786"/>
            <a:ext cx="177000" cy="319800"/>
          </a:xfrm>
          <a:prstGeom prst="straightConnector1">
            <a:avLst/>
          </a:prstGeom>
          <a:noFill/>
          <a:ln cap="flat" cmpd="sng" w="9525">
            <a:solidFill>
              <a:schemeClr val="dk2"/>
            </a:solidFill>
            <a:prstDash val="solid"/>
            <a:round/>
            <a:headEnd len="med" w="med" type="none"/>
            <a:tailEnd len="med" w="med" type="triangle"/>
          </a:ln>
        </p:spPr>
      </p:cxnSp>
      <p:sp>
        <p:nvSpPr>
          <p:cNvPr id="983" name="Google Shape;983;p63"/>
          <p:cNvSpPr txBox="1"/>
          <p:nvPr/>
        </p:nvSpPr>
        <p:spPr>
          <a:xfrm>
            <a:off x="5732138" y="3616275"/>
            <a:ext cx="24519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Avenir"/>
                <a:ea typeface="Avenir"/>
                <a:cs typeface="Avenir"/>
                <a:sym typeface="Avenir"/>
              </a:rPr>
              <a:t>Final State:</a:t>
            </a:r>
            <a:endParaRPr sz="1800">
              <a:solidFill>
                <a:schemeClr val="dk1"/>
              </a:solidFill>
              <a:latin typeface="Avenir"/>
              <a:ea typeface="Avenir"/>
              <a:cs typeface="Avenir"/>
              <a:sym typeface="Avenir"/>
            </a:endParaRPr>
          </a:p>
          <a:p>
            <a:pPr indent="0" lvl="0" marL="0" rtl="0" algn="l">
              <a:spcBef>
                <a:spcPts val="0"/>
              </a:spcBef>
              <a:spcAft>
                <a:spcPts val="0"/>
              </a:spcAft>
              <a:buNone/>
            </a:pPr>
            <a:r>
              <a:rPr lang="en" sz="1800">
                <a:solidFill>
                  <a:schemeClr val="dk1"/>
                </a:solidFill>
                <a:latin typeface="Avenir"/>
                <a:ea typeface="Avenir"/>
                <a:cs typeface="Avenir"/>
                <a:sym typeface="Avenir"/>
              </a:rPr>
              <a:t>[-, A, E, B, D, X, F, G]</a:t>
            </a:r>
            <a:endParaRPr sz="1800">
              <a:latin typeface="Avenir"/>
              <a:ea typeface="Avenir"/>
              <a:cs typeface="Avenir"/>
              <a:sym typeface="Avenir"/>
            </a:endParaRPr>
          </a:p>
          <a:p>
            <a:pPr indent="0" lvl="0" marL="0" rtl="0" algn="l">
              <a:spcBef>
                <a:spcPts val="0"/>
              </a:spcBef>
              <a:spcAft>
                <a:spcPts val="0"/>
              </a:spcAft>
              <a:buNone/>
            </a:pPr>
            <a:r>
              <a:t/>
            </a:r>
            <a:endParaRPr sz="1800">
              <a:latin typeface="Avenir"/>
              <a:ea typeface="Avenir"/>
              <a:cs typeface="Avenir"/>
              <a:sym typeface="Avenir"/>
            </a:endParaRPr>
          </a:p>
        </p:txBody>
      </p:sp>
      <p:sp>
        <p:nvSpPr>
          <p:cNvPr id="984" name="Google Shape;984;p63"/>
          <p:cNvSpPr txBox="1"/>
          <p:nvPr/>
        </p:nvSpPr>
        <p:spPr>
          <a:xfrm>
            <a:off x="3656250" y="262025"/>
            <a:ext cx="3326100" cy="17238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Avenir"/>
              <a:buAutoNum type="arabicPeriod"/>
            </a:pPr>
            <a:r>
              <a:rPr lang="en" sz="2500">
                <a:latin typeface="Avenir"/>
                <a:ea typeface="Avenir"/>
                <a:cs typeface="Avenir"/>
                <a:sym typeface="Avenir"/>
              </a:rPr>
              <a:t>X </a:t>
            </a:r>
            <a:r>
              <a:rPr b="1" lang="en" sz="2500">
                <a:solidFill>
                  <a:schemeClr val="accent2"/>
                </a:solidFill>
                <a:latin typeface="Avenir"/>
                <a:ea typeface="Avenir"/>
                <a:cs typeface="Avenir"/>
                <a:sym typeface="Avenir"/>
              </a:rPr>
              <a:t>?</a:t>
            </a:r>
            <a:r>
              <a:rPr lang="en" sz="2500">
                <a:latin typeface="Avenir"/>
                <a:ea typeface="Avenir"/>
                <a:cs typeface="Avenir"/>
                <a:sym typeface="Avenir"/>
              </a:rPr>
              <a:t> </a:t>
            </a:r>
            <a:r>
              <a:rPr lang="en" sz="2500">
                <a:latin typeface="Avenir"/>
                <a:ea typeface="Avenir"/>
                <a:cs typeface="Avenir"/>
                <a:sym typeface="Avenir"/>
              </a:rPr>
              <a:t>D</a:t>
            </a:r>
            <a:endParaRPr sz="2500">
              <a:latin typeface="Avenir"/>
              <a:ea typeface="Avenir"/>
              <a:cs typeface="Avenir"/>
              <a:sym typeface="Avenir"/>
            </a:endParaRPr>
          </a:p>
          <a:p>
            <a:pPr indent="-387350" lvl="0" marL="457200" rtl="0" algn="l">
              <a:spcBef>
                <a:spcPts val="0"/>
              </a:spcBef>
              <a:spcAft>
                <a:spcPts val="0"/>
              </a:spcAft>
              <a:buSzPts val="2500"/>
              <a:buFont typeface="Avenir"/>
              <a:buAutoNum type="arabicPeriod"/>
            </a:pPr>
            <a:r>
              <a:rPr lang="en" sz="2500">
                <a:latin typeface="Avenir"/>
                <a:ea typeface="Avenir"/>
                <a:cs typeface="Avenir"/>
                <a:sym typeface="Avenir"/>
              </a:rPr>
              <a:t>X </a:t>
            </a:r>
            <a:r>
              <a:rPr b="1" lang="en" sz="2500">
                <a:solidFill>
                  <a:schemeClr val="accent2"/>
                </a:solidFill>
                <a:latin typeface="Avenir"/>
                <a:ea typeface="Avenir"/>
                <a:cs typeface="Avenir"/>
                <a:sym typeface="Avenir"/>
              </a:rPr>
              <a:t>&gt;</a:t>
            </a:r>
            <a:r>
              <a:rPr lang="en" sz="2500">
                <a:latin typeface="Avenir"/>
                <a:ea typeface="Avenir"/>
                <a:cs typeface="Avenir"/>
                <a:sym typeface="Avenir"/>
              </a:rPr>
              <a:t> C</a:t>
            </a:r>
            <a:endParaRPr sz="2500">
              <a:latin typeface="Avenir"/>
              <a:ea typeface="Avenir"/>
              <a:cs typeface="Avenir"/>
              <a:sym typeface="Avenir"/>
            </a:endParaRPr>
          </a:p>
          <a:p>
            <a:pPr indent="-387350" lvl="0" marL="457200" rtl="0" algn="l">
              <a:spcBef>
                <a:spcPts val="0"/>
              </a:spcBef>
              <a:spcAft>
                <a:spcPts val="0"/>
              </a:spcAft>
              <a:buSzPts val="2500"/>
              <a:buFont typeface="Avenir"/>
              <a:buAutoNum type="arabicPeriod"/>
            </a:pPr>
            <a:r>
              <a:rPr lang="en" sz="2500">
                <a:latin typeface="Avenir"/>
                <a:ea typeface="Avenir"/>
                <a:cs typeface="Avenir"/>
                <a:sym typeface="Avenir"/>
              </a:rPr>
              <a:t>B ____ C</a:t>
            </a:r>
            <a:endParaRPr sz="2500">
              <a:latin typeface="Avenir"/>
              <a:ea typeface="Avenir"/>
              <a:cs typeface="Avenir"/>
              <a:sym typeface="Avenir"/>
            </a:endParaRPr>
          </a:p>
          <a:p>
            <a:pPr indent="-387350" lvl="0" marL="457200" rtl="0" algn="l">
              <a:spcBef>
                <a:spcPts val="0"/>
              </a:spcBef>
              <a:spcAft>
                <a:spcPts val="0"/>
              </a:spcAft>
              <a:buSzPts val="2500"/>
              <a:buFont typeface="Avenir"/>
              <a:buAutoNum type="arabicPeriod"/>
            </a:pPr>
            <a:r>
              <a:rPr lang="en" sz="2500">
                <a:latin typeface="Avenir"/>
                <a:ea typeface="Avenir"/>
                <a:cs typeface="Avenir"/>
                <a:sym typeface="Avenir"/>
              </a:rPr>
              <a:t>G ____ X</a:t>
            </a:r>
            <a:endParaRPr sz="2500">
              <a:latin typeface="Avenir"/>
              <a:ea typeface="Avenir"/>
              <a:cs typeface="Avenir"/>
              <a:sym typeface="Avenir"/>
            </a:endParaRPr>
          </a:p>
        </p:txBody>
      </p:sp>
      <p:sp>
        <p:nvSpPr>
          <p:cNvPr id="985" name="Google Shape;985;p63"/>
          <p:cNvSpPr txBox="1"/>
          <p:nvPr/>
        </p:nvSpPr>
        <p:spPr>
          <a:xfrm>
            <a:off x="2759100" y="4419825"/>
            <a:ext cx="3625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2"/>
                </a:solidFill>
                <a:latin typeface="Avenir"/>
                <a:ea typeface="Avenir"/>
                <a:cs typeface="Avenir"/>
                <a:sym typeface="Avenir"/>
              </a:rPr>
              <a:t>At step 3, C is less than any other element in the heap at that time.</a:t>
            </a:r>
            <a:endParaRPr>
              <a:solidFill>
                <a:schemeClr val="accent2"/>
              </a:solidFill>
              <a:latin typeface="Avenir"/>
              <a:ea typeface="Avenir"/>
              <a:cs typeface="Avenir"/>
              <a:sym typeface="Avenir"/>
            </a:endParaRPr>
          </a:p>
        </p:txBody>
      </p:sp>
      <p:sp>
        <p:nvSpPr>
          <p:cNvPr id="986" name="Google Shape;986;p63"/>
          <p:cNvSpPr txBox="1"/>
          <p:nvPr/>
        </p:nvSpPr>
        <p:spPr>
          <a:xfrm>
            <a:off x="5896700" y="-16850"/>
            <a:ext cx="25476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accent2"/>
                </a:solidFill>
                <a:latin typeface="Avenir"/>
                <a:ea typeface="Avenir"/>
                <a:cs typeface="Avenir"/>
                <a:sym typeface="Avenir"/>
              </a:rPr>
              <a:t>Sequence of calls:</a:t>
            </a:r>
            <a:endParaRPr b="1" sz="1600">
              <a:solidFill>
                <a:schemeClr val="accent2"/>
              </a:solidFill>
              <a:latin typeface="Avenir"/>
              <a:ea typeface="Avenir"/>
              <a:cs typeface="Avenir"/>
              <a:sym typeface="Avenir"/>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Courier New"/>
                <a:ea typeface="Courier New"/>
                <a:cs typeface="Courier New"/>
                <a:sym typeface="Courier New"/>
              </a:rPr>
              <a:t>removeMin()-&gt; A</a:t>
            </a:r>
            <a:endParaRPr sz="1600">
              <a:solidFill>
                <a:schemeClr val="accent2"/>
              </a:solidFill>
              <a:latin typeface="Courier New"/>
              <a:ea typeface="Courier New"/>
              <a:cs typeface="Courier New"/>
              <a:sym typeface="Courier New"/>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Courier New"/>
                <a:ea typeface="Courier New"/>
                <a:cs typeface="Courier New"/>
                <a:sym typeface="Courier New"/>
              </a:rPr>
              <a:t>insert(X) </a:t>
            </a:r>
            <a:endParaRPr sz="1600">
              <a:solidFill>
                <a:schemeClr val="accent2"/>
              </a:solidFill>
              <a:latin typeface="Courier New"/>
              <a:ea typeface="Courier New"/>
              <a:cs typeface="Courier New"/>
              <a:sym typeface="Courier New"/>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Courier New"/>
                <a:ea typeface="Courier New"/>
                <a:cs typeface="Courier New"/>
                <a:sym typeface="Courier New"/>
              </a:rPr>
              <a:t>removeMin()-&gt; C</a:t>
            </a:r>
            <a:endParaRPr sz="1600">
              <a:solidFill>
                <a:schemeClr val="accent2"/>
              </a:solidFill>
              <a:latin typeface="Courier New"/>
              <a:ea typeface="Courier New"/>
              <a:cs typeface="Courier New"/>
              <a:sym typeface="Courier New"/>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Courier New"/>
                <a:ea typeface="Courier New"/>
                <a:cs typeface="Courier New"/>
                <a:sym typeface="Courier New"/>
              </a:rPr>
              <a:t>insert(A)</a:t>
            </a:r>
            <a:endParaRPr sz="1600">
              <a:solidFill>
                <a:schemeClr val="accent2"/>
              </a:solidFill>
              <a:latin typeface="Courier New"/>
              <a:ea typeface="Courier New"/>
              <a:cs typeface="Courier New"/>
              <a:sym typeface="Courier New"/>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sp>
        <p:nvSpPr>
          <p:cNvPr id="991" name="Google Shape;991;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3b</a:t>
            </a:r>
            <a:r>
              <a:rPr lang="en"/>
              <a:t> Heap Mystery</a:t>
            </a:r>
            <a:endParaRPr sz="1400">
              <a:solidFill>
                <a:schemeClr val="dk2"/>
              </a:solidFill>
              <a:latin typeface="Catamaran"/>
              <a:ea typeface="Catamaran"/>
              <a:cs typeface="Catamaran"/>
              <a:sym typeface="Catamaran"/>
            </a:endParaRPr>
          </a:p>
          <a:p>
            <a:pPr indent="0" lvl="0" marL="0" rtl="0" algn="l">
              <a:spcBef>
                <a:spcPts val="0"/>
              </a:spcBef>
              <a:spcAft>
                <a:spcPts val="0"/>
              </a:spcAft>
              <a:buNone/>
            </a:pPr>
            <a:r>
              <a:t/>
            </a:r>
            <a:endParaRPr/>
          </a:p>
        </p:txBody>
      </p:sp>
      <p:sp>
        <p:nvSpPr>
          <p:cNvPr id="992" name="Google Shape;992;p64"/>
          <p:cNvSpPr/>
          <p:nvPr/>
        </p:nvSpPr>
        <p:spPr>
          <a:xfrm>
            <a:off x="1983750" y="13819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993" name="Google Shape;993;p64"/>
          <p:cNvSpPr/>
          <p:nvPr/>
        </p:nvSpPr>
        <p:spPr>
          <a:xfrm>
            <a:off x="948850" y="20433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994" name="Google Shape;994;p64"/>
          <p:cNvSpPr/>
          <p:nvPr/>
        </p:nvSpPr>
        <p:spPr>
          <a:xfrm>
            <a:off x="344950" y="27902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995" name="Google Shape;995;p64"/>
          <p:cNvSpPr/>
          <p:nvPr/>
        </p:nvSpPr>
        <p:spPr>
          <a:xfrm>
            <a:off x="1552750" y="27902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996" name="Google Shape;996;p64"/>
          <p:cNvSpPr/>
          <p:nvPr/>
        </p:nvSpPr>
        <p:spPr>
          <a:xfrm>
            <a:off x="3027325" y="20433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997" name="Google Shape;997;p64"/>
          <p:cNvSpPr/>
          <p:nvPr/>
        </p:nvSpPr>
        <p:spPr>
          <a:xfrm>
            <a:off x="2423425" y="27902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998" name="Google Shape;998;p64"/>
          <p:cNvSpPr/>
          <p:nvPr/>
        </p:nvSpPr>
        <p:spPr>
          <a:xfrm>
            <a:off x="3631225" y="27902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999" name="Google Shape;999;p64"/>
          <p:cNvCxnSpPr>
            <a:stCxn id="992" idx="3"/>
            <a:endCxn id="993" idx="7"/>
          </p:cNvCxnSpPr>
          <p:nvPr/>
        </p:nvCxnSpPr>
        <p:spPr>
          <a:xfrm flipH="1">
            <a:off x="1464389" y="1897386"/>
            <a:ext cx="607800" cy="234300"/>
          </a:xfrm>
          <a:prstGeom prst="straightConnector1">
            <a:avLst/>
          </a:prstGeom>
          <a:noFill/>
          <a:ln cap="flat" cmpd="sng" w="9525">
            <a:solidFill>
              <a:schemeClr val="dk2"/>
            </a:solidFill>
            <a:prstDash val="solid"/>
            <a:round/>
            <a:headEnd len="med" w="med" type="none"/>
            <a:tailEnd len="med" w="med" type="triangle"/>
          </a:ln>
        </p:spPr>
      </p:cxnSp>
      <p:cxnSp>
        <p:nvCxnSpPr>
          <p:cNvPr id="1000" name="Google Shape;1000;p64"/>
          <p:cNvCxnSpPr>
            <a:stCxn id="992" idx="5"/>
            <a:endCxn id="996" idx="1"/>
          </p:cNvCxnSpPr>
          <p:nvPr/>
        </p:nvCxnSpPr>
        <p:spPr>
          <a:xfrm>
            <a:off x="2499211" y="1897386"/>
            <a:ext cx="616500" cy="234300"/>
          </a:xfrm>
          <a:prstGeom prst="straightConnector1">
            <a:avLst/>
          </a:prstGeom>
          <a:noFill/>
          <a:ln cap="flat" cmpd="sng" w="9525">
            <a:solidFill>
              <a:schemeClr val="dk2"/>
            </a:solidFill>
            <a:prstDash val="solid"/>
            <a:round/>
            <a:headEnd len="med" w="med" type="none"/>
            <a:tailEnd len="med" w="med" type="triangle"/>
          </a:ln>
        </p:spPr>
      </p:cxnSp>
      <p:cxnSp>
        <p:nvCxnSpPr>
          <p:cNvPr id="1001" name="Google Shape;1001;p64"/>
          <p:cNvCxnSpPr>
            <a:endCxn id="994" idx="7"/>
          </p:cNvCxnSpPr>
          <p:nvPr/>
        </p:nvCxnSpPr>
        <p:spPr>
          <a:xfrm flipH="1">
            <a:off x="860411" y="25588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002" name="Google Shape;1002;p64"/>
          <p:cNvCxnSpPr>
            <a:endCxn id="995" idx="1"/>
          </p:cNvCxnSpPr>
          <p:nvPr/>
        </p:nvCxnSpPr>
        <p:spPr>
          <a:xfrm>
            <a:off x="1464189" y="25588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003" name="Google Shape;1003;p64"/>
          <p:cNvCxnSpPr>
            <a:endCxn id="997" idx="7"/>
          </p:cNvCxnSpPr>
          <p:nvPr/>
        </p:nvCxnSpPr>
        <p:spPr>
          <a:xfrm flipH="1">
            <a:off x="2938886" y="25588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004" name="Google Shape;1004;p64"/>
          <p:cNvCxnSpPr>
            <a:stCxn id="996" idx="5"/>
            <a:endCxn id="998" idx="1"/>
          </p:cNvCxnSpPr>
          <p:nvPr/>
        </p:nvCxnSpPr>
        <p:spPr>
          <a:xfrm>
            <a:off x="3542786" y="2558811"/>
            <a:ext cx="177000" cy="319800"/>
          </a:xfrm>
          <a:prstGeom prst="straightConnector1">
            <a:avLst/>
          </a:prstGeom>
          <a:noFill/>
          <a:ln cap="flat" cmpd="sng" w="9525">
            <a:solidFill>
              <a:schemeClr val="dk2"/>
            </a:solidFill>
            <a:prstDash val="solid"/>
            <a:round/>
            <a:headEnd len="med" w="med" type="none"/>
            <a:tailEnd len="med" w="med" type="triangle"/>
          </a:ln>
        </p:spPr>
      </p:cxnSp>
      <p:sp>
        <p:nvSpPr>
          <p:cNvPr id="1005" name="Google Shape;1005;p64"/>
          <p:cNvSpPr txBox="1"/>
          <p:nvPr/>
        </p:nvSpPr>
        <p:spPr>
          <a:xfrm>
            <a:off x="1059738" y="3644575"/>
            <a:ext cx="24519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Avenir"/>
                <a:ea typeface="Avenir"/>
                <a:cs typeface="Avenir"/>
                <a:sym typeface="Avenir"/>
              </a:rPr>
              <a:t>Initial State</a:t>
            </a:r>
            <a:endParaRPr sz="1800">
              <a:latin typeface="Avenir"/>
              <a:ea typeface="Avenir"/>
              <a:cs typeface="Avenir"/>
              <a:sym typeface="Avenir"/>
            </a:endParaRPr>
          </a:p>
          <a:p>
            <a:pPr indent="0" lvl="0" marL="0" rtl="0" algn="l">
              <a:spcBef>
                <a:spcPts val="0"/>
              </a:spcBef>
              <a:spcAft>
                <a:spcPts val="0"/>
              </a:spcAft>
              <a:buNone/>
            </a:pPr>
            <a:r>
              <a:rPr lang="en" sz="1800">
                <a:latin typeface="Avenir"/>
                <a:ea typeface="Avenir"/>
                <a:cs typeface="Avenir"/>
                <a:sym typeface="Avenir"/>
              </a:rPr>
              <a:t>[-, A, B, C, D, E, F, G]</a:t>
            </a:r>
            <a:endParaRPr sz="1800">
              <a:latin typeface="Avenir"/>
              <a:ea typeface="Avenir"/>
              <a:cs typeface="Avenir"/>
              <a:sym typeface="Avenir"/>
            </a:endParaRPr>
          </a:p>
          <a:p>
            <a:pPr indent="0" lvl="0" marL="0" rtl="0" algn="l">
              <a:spcBef>
                <a:spcPts val="0"/>
              </a:spcBef>
              <a:spcAft>
                <a:spcPts val="0"/>
              </a:spcAft>
              <a:buNone/>
            </a:pPr>
            <a:r>
              <a:t/>
            </a:r>
            <a:endParaRPr sz="1800">
              <a:latin typeface="Avenir"/>
              <a:ea typeface="Avenir"/>
              <a:cs typeface="Avenir"/>
              <a:sym typeface="Avenir"/>
            </a:endParaRPr>
          </a:p>
        </p:txBody>
      </p:sp>
      <p:sp>
        <p:nvSpPr>
          <p:cNvPr id="1006" name="Google Shape;1006;p64"/>
          <p:cNvSpPr/>
          <p:nvPr/>
        </p:nvSpPr>
        <p:spPr>
          <a:xfrm>
            <a:off x="6656150" y="13109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007" name="Google Shape;1007;p64"/>
          <p:cNvSpPr/>
          <p:nvPr/>
        </p:nvSpPr>
        <p:spPr>
          <a:xfrm>
            <a:off x="5621250" y="19723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008" name="Google Shape;1008;p64"/>
          <p:cNvSpPr/>
          <p:nvPr/>
        </p:nvSpPr>
        <p:spPr>
          <a:xfrm>
            <a:off x="5017350" y="27192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009" name="Google Shape;1009;p64"/>
          <p:cNvSpPr/>
          <p:nvPr/>
        </p:nvSpPr>
        <p:spPr>
          <a:xfrm>
            <a:off x="6225150" y="27192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X</a:t>
            </a:r>
            <a:endParaRPr>
              <a:latin typeface="Catamaran"/>
              <a:ea typeface="Catamaran"/>
              <a:cs typeface="Catamaran"/>
              <a:sym typeface="Catamaran"/>
            </a:endParaRPr>
          </a:p>
        </p:txBody>
      </p:sp>
      <p:sp>
        <p:nvSpPr>
          <p:cNvPr id="1010" name="Google Shape;1010;p64"/>
          <p:cNvSpPr/>
          <p:nvPr/>
        </p:nvSpPr>
        <p:spPr>
          <a:xfrm>
            <a:off x="7699725" y="19723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011" name="Google Shape;1011;p64"/>
          <p:cNvSpPr/>
          <p:nvPr/>
        </p:nvSpPr>
        <p:spPr>
          <a:xfrm>
            <a:off x="7095825" y="27192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1012" name="Google Shape;1012;p64"/>
          <p:cNvSpPr/>
          <p:nvPr/>
        </p:nvSpPr>
        <p:spPr>
          <a:xfrm>
            <a:off x="8303625" y="27192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1013" name="Google Shape;1013;p64"/>
          <p:cNvCxnSpPr>
            <a:stCxn id="1006" idx="3"/>
            <a:endCxn id="1007" idx="7"/>
          </p:cNvCxnSpPr>
          <p:nvPr/>
        </p:nvCxnSpPr>
        <p:spPr>
          <a:xfrm flipH="1">
            <a:off x="6136789" y="1826361"/>
            <a:ext cx="607800" cy="234300"/>
          </a:xfrm>
          <a:prstGeom prst="straightConnector1">
            <a:avLst/>
          </a:prstGeom>
          <a:noFill/>
          <a:ln cap="flat" cmpd="sng" w="9525">
            <a:solidFill>
              <a:schemeClr val="dk2"/>
            </a:solidFill>
            <a:prstDash val="solid"/>
            <a:round/>
            <a:headEnd len="med" w="med" type="none"/>
            <a:tailEnd len="med" w="med" type="triangle"/>
          </a:ln>
        </p:spPr>
      </p:cxnSp>
      <p:cxnSp>
        <p:nvCxnSpPr>
          <p:cNvPr id="1014" name="Google Shape;1014;p64"/>
          <p:cNvCxnSpPr>
            <a:stCxn id="1006" idx="5"/>
            <a:endCxn id="1010" idx="1"/>
          </p:cNvCxnSpPr>
          <p:nvPr/>
        </p:nvCxnSpPr>
        <p:spPr>
          <a:xfrm>
            <a:off x="7171611" y="1826361"/>
            <a:ext cx="616500" cy="234300"/>
          </a:xfrm>
          <a:prstGeom prst="straightConnector1">
            <a:avLst/>
          </a:prstGeom>
          <a:noFill/>
          <a:ln cap="flat" cmpd="sng" w="9525">
            <a:solidFill>
              <a:schemeClr val="dk2"/>
            </a:solidFill>
            <a:prstDash val="solid"/>
            <a:round/>
            <a:headEnd len="med" w="med" type="none"/>
            <a:tailEnd len="med" w="med" type="triangle"/>
          </a:ln>
        </p:spPr>
      </p:cxnSp>
      <p:cxnSp>
        <p:nvCxnSpPr>
          <p:cNvPr id="1015" name="Google Shape;1015;p64"/>
          <p:cNvCxnSpPr>
            <a:endCxn id="1008" idx="7"/>
          </p:cNvCxnSpPr>
          <p:nvPr/>
        </p:nvCxnSpPr>
        <p:spPr>
          <a:xfrm flipH="1">
            <a:off x="5532811" y="2487839"/>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016" name="Google Shape;1016;p64"/>
          <p:cNvCxnSpPr>
            <a:endCxn id="1009" idx="1"/>
          </p:cNvCxnSpPr>
          <p:nvPr/>
        </p:nvCxnSpPr>
        <p:spPr>
          <a:xfrm>
            <a:off x="6136589" y="2487839"/>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017" name="Google Shape;1017;p64"/>
          <p:cNvCxnSpPr>
            <a:endCxn id="1011" idx="7"/>
          </p:cNvCxnSpPr>
          <p:nvPr/>
        </p:nvCxnSpPr>
        <p:spPr>
          <a:xfrm flipH="1">
            <a:off x="7611286" y="2487839"/>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018" name="Google Shape;1018;p64"/>
          <p:cNvCxnSpPr>
            <a:stCxn id="1010" idx="5"/>
            <a:endCxn id="1012" idx="1"/>
          </p:cNvCxnSpPr>
          <p:nvPr/>
        </p:nvCxnSpPr>
        <p:spPr>
          <a:xfrm>
            <a:off x="8215186" y="2487786"/>
            <a:ext cx="177000" cy="319800"/>
          </a:xfrm>
          <a:prstGeom prst="straightConnector1">
            <a:avLst/>
          </a:prstGeom>
          <a:noFill/>
          <a:ln cap="flat" cmpd="sng" w="9525">
            <a:solidFill>
              <a:schemeClr val="dk2"/>
            </a:solidFill>
            <a:prstDash val="solid"/>
            <a:round/>
            <a:headEnd len="med" w="med" type="none"/>
            <a:tailEnd len="med" w="med" type="triangle"/>
          </a:ln>
        </p:spPr>
      </p:cxnSp>
      <p:sp>
        <p:nvSpPr>
          <p:cNvPr id="1019" name="Google Shape;1019;p64"/>
          <p:cNvSpPr txBox="1"/>
          <p:nvPr/>
        </p:nvSpPr>
        <p:spPr>
          <a:xfrm>
            <a:off x="5732138" y="3616275"/>
            <a:ext cx="24519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Avenir"/>
                <a:ea typeface="Avenir"/>
                <a:cs typeface="Avenir"/>
                <a:sym typeface="Avenir"/>
              </a:rPr>
              <a:t>Final State:</a:t>
            </a:r>
            <a:endParaRPr sz="1800">
              <a:solidFill>
                <a:schemeClr val="dk1"/>
              </a:solidFill>
              <a:latin typeface="Avenir"/>
              <a:ea typeface="Avenir"/>
              <a:cs typeface="Avenir"/>
              <a:sym typeface="Avenir"/>
            </a:endParaRPr>
          </a:p>
          <a:p>
            <a:pPr indent="0" lvl="0" marL="0" rtl="0" algn="l">
              <a:spcBef>
                <a:spcPts val="0"/>
              </a:spcBef>
              <a:spcAft>
                <a:spcPts val="0"/>
              </a:spcAft>
              <a:buNone/>
            </a:pPr>
            <a:r>
              <a:rPr lang="en" sz="1800">
                <a:solidFill>
                  <a:schemeClr val="dk1"/>
                </a:solidFill>
                <a:latin typeface="Avenir"/>
                <a:ea typeface="Avenir"/>
                <a:cs typeface="Avenir"/>
                <a:sym typeface="Avenir"/>
              </a:rPr>
              <a:t>[-, A, E, B, D, X, F, G]</a:t>
            </a:r>
            <a:endParaRPr sz="1800">
              <a:latin typeface="Avenir"/>
              <a:ea typeface="Avenir"/>
              <a:cs typeface="Avenir"/>
              <a:sym typeface="Avenir"/>
            </a:endParaRPr>
          </a:p>
          <a:p>
            <a:pPr indent="0" lvl="0" marL="0" rtl="0" algn="l">
              <a:spcBef>
                <a:spcPts val="0"/>
              </a:spcBef>
              <a:spcAft>
                <a:spcPts val="0"/>
              </a:spcAft>
              <a:buNone/>
            </a:pPr>
            <a:r>
              <a:t/>
            </a:r>
            <a:endParaRPr sz="1800">
              <a:latin typeface="Avenir"/>
              <a:ea typeface="Avenir"/>
              <a:cs typeface="Avenir"/>
              <a:sym typeface="Avenir"/>
            </a:endParaRPr>
          </a:p>
        </p:txBody>
      </p:sp>
      <p:sp>
        <p:nvSpPr>
          <p:cNvPr id="1020" name="Google Shape;1020;p64"/>
          <p:cNvSpPr txBox="1"/>
          <p:nvPr/>
        </p:nvSpPr>
        <p:spPr>
          <a:xfrm>
            <a:off x="3656250" y="262025"/>
            <a:ext cx="3326100" cy="17238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Avenir"/>
              <a:buAutoNum type="arabicPeriod"/>
            </a:pPr>
            <a:r>
              <a:rPr lang="en" sz="2500">
                <a:latin typeface="Avenir"/>
                <a:ea typeface="Avenir"/>
                <a:cs typeface="Avenir"/>
                <a:sym typeface="Avenir"/>
              </a:rPr>
              <a:t>X </a:t>
            </a:r>
            <a:r>
              <a:rPr b="1" lang="en" sz="2500">
                <a:solidFill>
                  <a:schemeClr val="accent2"/>
                </a:solidFill>
                <a:latin typeface="Avenir"/>
                <a:ea typeface="Avenir"/>
                <a:cs typeface="Avenir"/>
                <a:sym typeface="Avenir"/>
              </a:rPr>
              <a:t>?</a:t>
            </a:r>
            <a:r>
              <a:rPr lang="en" sz="2500">
                <a:latin typeface="Avenir"/>
                <a:ea typeface="Avenir"/>
                <a:cs typeface="Avenir"/>
                <a:sym typeface="Avenir"/>
              </a:rPr>
              <a:t> D</a:t>
            </a:r>
            <a:endParaRPr sz="2500">
              <a:latin typeface="Avenir"/>
              <a:ea typeface="Avenir"/>
              <a:cs typeface="Avenir"/>
              <a:sym typeface="Avenir"/>
            </a:endParaRPr>
          </a:p>
          <a:p>
            <a:pPr indent="-387350" lvl="0" marL="457200" rtl="0" algn="l">
              <a:spcBef>
                <a:spcPts val="0"/>
              </a:spcBef>
              <a:spcAft>
                <a:spcPts val="0"/>
              </a:spcAft>
              <a:buSzPts val="2500"/>
              <a:buFont typeface="Avenir"/>
              <a:buAutoNum type="arabicPeriod"/>
            </a:pPr>
            <a:r>
              <a:rPr lang="en" sz="2500">
                <a:latin typeface="Avenir"/>
                <a:ea typeface="Avenir"/>
                <a:cs typeface="Avenir"/>
                <a:sym typeface="Avenir"/>
              </a:rPr>
              <a:t>X </a:t>
            </a:r>
            <a:r>
              <a:rPr b="1" lang="en" sz="2500">
                <a:solidFill>
                  <a:schemeClr val="accent2"/>
                </a:solidFill>
                <a:latin typeface="Avenir"/>
                <a:ea typeface="Avenir"/>
                <a:cs typeface="Avenir"/>
                <a:sym typeface="Avenir"/>
              </a:rPr>
              <a:t>&gt;</a:t>
            </a:r>
            <a:r>
              <a:rPr lang="en" sz="2500">
                <a:latin typeface="Avenir"/>
                <a:ea typeface="Avenir"/>
                <a:cs typeface="Avenir"/>
                <a:sym typeface="Avenir"/>
              </a:rPr>
              <a:t> C</a:t>
            </a:r>
            <a:endParaRPr sz="2500">
              <a:latin typeface="Avenir"/>
              <a:ea typeface="Avenir"/>
              <a:cs typeface="Avenir"/>
              <a:sym typeface="Avenir"/>
            </a:endParaRPr>
          </a:p>
          <a:p>
            <a:pPr indent="-387350" lvl="0" marL="457200" rtl="0" algn="l">
              <a:spcBef>
                <a:spcPts val="0"/>
              </a:spcBef>
              <a:spcAft>
                <a:spcPts val="0"/>
              </a:spcAft>
              <a:buSzPts val="2500"/>
              <a:buFont typeface="Avenir"/>
              <a:buAutoNum type="arabicPeriod"/>
            </a:pPr>
            <a:r>
              <a:rPr lang="en" sz="2500">
                <a:latin typeface="Avenir"/>
                <a:ea typeface="Avenir"/>
                <a:cs typeface="Avenir"/>
                <a:sym typeface="Avenir"/>
              </a:rPr>
              <a:t>B </a:t>
            </a:r>
            <a:r>
              <a:rPr b="1" lang="en" sz="2500">
                <a:solidFill>
                  <a:schemeClr val="accent2"/>
                </a:solidFill>
                <a:latin typeface="Avenir"/>
                <a:ea typeface="Avenir"/>
                <a:cs typeface="Avenir"/>
                <a:sym typeface="Avenir"/>
              </a:rPr>
              <a:t>&gt;</a:t>
            </a:r>
            <a:r>
              <a:rPr lang="en" sz="2500">
                <a:latin typeface="Avenir"/>
                <a:ea typeface="Avenir"/>
                <a:cs typeface="Avenir"/>
                <a:sym typeface="Avenir"/>
              </a:rPr>
              <a:t> C</a:t>
            </a:r>
            <a:endParaRPr sz="2500">
              <a:latin typeface="Avenir"/>
              <a:ea typeface="Avenir"/>
              <a:cs typeface="Avenir"/>
              <a:sym typeface="Avenir"/>
            </a:endParaRPr>
          </a:p>
          <a:p>
            <a:pPr indent="-387350" lvl="0" marL="457200" rtl="0" algn="l">
              <a:spcBef>
                <a:spcPts val="0"/>
              </a:spcBef>
              <a:spcAft>
                <a:spcPts val="0"/>
              </a:spcAft>
              <a:buSzPts val="2500"/>
              <a:buFont typeface="Avenir"/>
              <a:buAutoNum type="arabicPeriod"/>
            </a:pPr>
            <a:r>
              <a:rPr lang="en" sz="2500">
                <a:latin typeface="Avenir"/>
                <a:ea typeface="Avenir"/>
                <a:cs typeface="Avenir"/>
                <a:sym typeface="Avenir"/>
              </a:rPr>
              <a:t>G ____ X</a:t>
            </a:r>
            <a:endParaRPr sz="2500">
              <a:latin typeface="Avenir"/>
              <a:ea typeface="Avenir"/>
              <a:cs typeface="Avenir"/>
              <a:sym typeface="Avenir"/>
            </a:endParaRPr>
          </a:p>
        </p:txBody>
      </p:sp>
      <p:sp>
        <p:nvSpPr>
          <p:cNvPr id="1021" name="Google Shape;1021;p64"/>
          <p:cNvSpPr txBox="1"/>
          <p:nvPr/>
        </p:nvSpPr>
        <p:spPr>
          <a:xfrm>
            <a:off x="2759100" y="4419825"/>
            <a:ext cx="3625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2"/>
                </a:solidFill>
                <a:latin typeface="Avenir"/>
                <a:ea typeface="Avenir"/>
                <a:cs typeface="Avenir"/>
                <a:sym typeface="Avenir"/>
              </a:rPr>
              <a:t>At step 3, C is less than any other element in the heap at that time.</a:t>
            </a:r>
            <a:endParaRPr>
              <a:solidFill>
                <a:schemeClr val="accent2"/>
              </a:solidFill>
              <a:latin typeface="Avenir"/>
              <a:ea typeface="Avenir"/>
              <a:cs typeface="Avenir"/>
              <a:sym typeface="Avenir"/>
            </a:endParaRPr>
          </a:p>
        </p:txBody>
      </p:sp>
      <p:sp>
        <p:nvSpPr>
          <p:cNvPr id="1022" name="Google Shape;1022;p64"/>
          <p:cNvSpPr txBox="1"/>
          <p:nvPr/>
        </p:nvSpPr>
        <p:spPr>
          <a:xfrm>
            <a:off x="5896700" y="-16850"/>
            <a:ext cx="25476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accent2"/>
                </a:solidFill>
                <a:latin typeface="Avenir"/>
                <a:ea typeface="Avenir"/>
                <a:cs typeface="Avenir"/>
                <a:sym typeface="Avenir"/>
              </a:rPr>
              <a:t>Sequence of calls:</a:t>
            </a:r>
            <a:endParaRPr b="1" sz="1600">
              <a:solidFill>
                <a:schemeClr val="accent2"/>
              </a:solidFill>
              <a:latin typeface="Avenir"/>
              <a:ea typeface="Avenir"/>
              <a:cs typeface="Avenir"/>
              <a:sym typeface="Avenir"/>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Courier New"/>
                <a:ea typeface="Courier New"/>
                <a:cs typeface="Courier New"/>
                <a:sym typeface="Courier New"/>
              </a:rPr>
              <a:t>removeMin()-&gt; A</a:t>
            </a:r>
            <a:endParaRPr sz="1600">
              <a:solidFill>
                <a:schemeClr val="accent2"/>
              </a:solidFill>
              <a:latin typeface="Courier New"/>
              <a:ea typeface="Courier New"/>
              <a:cs typeface="Courier New"/>
              <a:sym typeface="Courier New"/>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Courier New"/>
                <a:ea typeface="Courier New"/>
                <a:cs typeface="Courier New"/>
                <a:sym typeface="Courier New"/>
              </a:rPr>
              <a:t>insert(X) </a:t>
            </a:r>
            <a:endParaRPr sz="1600">
              <a:solidFill>
                <a:schemeClr val="accent2"/>
              </a:solidFill>
              <a:latin typeface="Courier New"/>
              <a:ea typeface="Courier New"/>
              <a:cs typeface="Courier New"/>
              <a:sym typeface="Courier New"/>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Courier New"/>
                <a:ea typeface="Courier New"/>
                <a:cs typeface="Courier New"/>
                <a:sym typeface="Courier New"/>
              </a:rPr>
              <a:t>removeMin()-&gt; C</a:t>
            </a:r>
            <a:endParaRPr sz="1600">
              <a:solidFill>
                <a:schemeClr val="accent2"/>
              </a:solidFill>
              <a:latin typeface="Courier New"/>
              <a:ea typeface="Courier New"/>
              <a:cs typeface="Courier New"/>
              <a:sym typeface="Courier New"/>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Courier New"/>
                <a:ea typeface="Courier New"/>
                <a:cs typeface="Courier New"/>
                <a:sym typeface="Courier New"/>
              </a:rPr>
              <a:t>insert(A)</a:t>
            </a:r>
            <a:endParaRPr sz="1600">
              <a:solidFill>
                <a:schemeClr val="accent2"/>
              </a:solidFill>
              <a:latin typeface="Courier New"/>
              <a:ea typeface="Courier New"/>
              <a:cs typeface="Courier New"/>
              <a:sym typeface="Courier New"/>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3b</a:t>
            </a:r>
            <a:r>
              <a:rPr lang="en"/>
              <a:t> Heap Mystery</a:t>
            </a:r>
            <a:endParaRPr sz="1400">
              <a:solidFill>
                <a:schemeClr val="dk2"/>
              </a:solidFill>
              <a:latin typeface="Catamaran"/>
              <a:ea typeface="Catamaran"/>
              <a:cs typeface="Catamaran"/>
              <a:sym typeface="Catamaran"/>
            </a:endParaRPr>
          </a:p>
          <a:p>
            <a:pPr indent="0" lvl="0" marL="0" rtl="0" algn="l">
              <a:spcBef>
                <a:spcPts val="0"/>
              </a:spcBef>
              <a:spcAft>
                <a:spcPts val="0"/>
              </a:spcAft>
              <a:buNone/>
            </a:pPr>
            <a:r>
              <a:t/>
            </a:r>
            <a:endParaRPr/>
          </a:p>
        </p:txBody>
      </p:sp>
      <p:sp>
        <p:nvSpPr>
          <p:cNvPr id="1028" name="Google Shape;1028;p65"/>
          <p:cNvSpPr/>
          <p:nvPr/>
        </p:nvSpPr>
        <p:spPr>
          <a:xfrm>
            <a:off x="1983850" y="13819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029" name="Google Shape;1029;p65"/>
          <p:cNvSpPr/>
          <p:nvPr/>
        </p:nvSpPr>
        <p:spPr>
          <a:xfrm>
            <a:off x="948950" y="20433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030" name="Google Shape;1030;p65"/>
          <p:cNvSpPr/>
          <p:nvPr/>
        </p:nvSpPr>
        <p:spPr>
          <a:xfrm>
            <a:off x="344950" y="27902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031" name="Google Shape;1031;p65"/>
          <p:cNvSpPr/>
          <p:nvPr/>
        </p:nvSpPr>
        <p:spPr>
          <a:xfrm>
            <a:off x="1552750" y="27902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032" name="Google Shape;1032;p65"/>
          <p:cNvSpPr/>
          <p:nvPr/>
        </p:nvSpPr>
        <p:spPr>
          <a:xfrm>
            <a:off x="3027425" y="20433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033" name="Google Shape;1033;p65"/>
          <p:cNvSpPr/>
          <p:nvPr/>
        </p:nvSpPr>
        <p:spPr>
          <a:xfrm>
            <a:off x="2423425" y="27902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1034" name="Google Shape;1034;p65"/>
          <p:cNvSpPr/>
          <p:nvPr/>
        </p:nvSpPr>
        <p:spPr>
          <a:xfrm>
            <a:off x="3631225" y="27902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1035" name="Google Shape;1035;p65"/>
          <p:cNvCxnSpPr>
            <a:stCxn id="1028" idx="3"/>
            <a:endCxn id="1029" idx="7"/>
          </p:cNvCxnSpPr>
          <p:nvPr/>
        </p:nvCxnSpPr>
        <p:spPr>
          <a:xfrm flipH="1">
            <a:off x="1464489" y="1897386"/>
            <a:ext cx="607800" cy="234300"/>
          </a:xfrm>
          <a:prstGeom prst="straightConnector1">
            <a:avLst/>
          </a:prstGeom>
          <a:noFill/>
          <a:ln cap="flat" cmpd="sng" w="9525">
            <a:solidFill>
              <a:schemeClr val="dk2"/>
            </a:solidFill>
            <a:prstDash val="solid"/>
            <a:round/>
            <a:headEnd len="med" w="med" type="none"/>
            <a:tailEnd len="med" w="med" type="triangle"/>
          </a:ln>
        </p:spPr>
      </p:cxnSp>
      <p:cxnSp>
        <p:nvCxnSpPr>
          <p:cNvPr id="1036" name="Google Shape;1036;p65"/>
          <p:cNvCxnSpPr>
            <a:stCxn id="1028" idx="5"/>
            <a:endCxn id="1032" idx="1"/>
          </p:cNvCxnSpPr>
          <p:nvPr/>
        </p:nvCxnSpPr>
        <p:spPr>
          <a:xfrm>
            <a:off x="2499311" y="1897386"/>
            <a:ext cx="616500" cy="234300"/>
          </a:xfrm>
          <a:prstGeom prst="straightConnector1">
            <a:avLst/>
          </a:prstGeom>
          <a:noFill/>
          <a:ln cap="flat" cmpd="sng" w="9525">
            <a:solidFill>
              <a:schemeClr val="dk2"/>
            </a:solidFill>
            <a:prstDash val="solid"/>
            <a:round/>
            <a:headEnd len="med" w="med" type="none"/>
            <a:tailEnd len="med" w="med" type="triangle"/>
          </a:ln>
        </p:spPr>
      </p:cxnSp>
      <p:cxnSp>
        <p:nvCxnSpPr>
          <p:cNvPr id="1037" name="Google Shape;1037;p65"/>
          <p:cNvCxnSpPr>
            <a:endCxn id="1030" idx="7"/>
          </p:cNvCxnSpPr>
          <p:nvPr/>
        </p:nvCxnSpPr>
        <p:spPr>
          <a:xfrm flipH="1">
            <a:off x="860411" y="25588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038" name="Google Shape;1038;p65"/>
          <p:cNvCxnSpPr>
            <a:endCxn id="1031" idx="1"/>
          </p:cNvCxnSpPr>
          <p:nvPr/>
        </p:nvCxnSpPr>
        <p:spPr>
          <a:xfrm>
            <a:off x="1464189" y="25588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039" name="Google Shape;1039;p65"/>
          <p:cNvCxnSpPr>
            <a:endCxn id="1033" idx="7"/>
          </p:cNvCxnSpPr>
          <p:nvPr/>
        </p:nvCxnSpPr>
        <p:spPr>
          <a:xfrm flipH="1">
            <a:off x="2938886" y="25588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040" name="Google Shape;1040;p65"/>
          <p:cNvCxnSpPr>
            <a:stCxn id="1032" idx="5"/>
            <a:endCxn id="1034" idx="1"/>
          </p:cNvCxnSpPr>
          <p:nvPr/>
        </p:nvCxnSpPr>
        <p:spPr>
          <a:xfrm>
            <a:off x="3542886" y="2558811"/>
            <a:ext cx="176700" cy="319800"/>
          </a:xfrm>
          <a:prstGeom prst="straightConnector1">
            <a:avLst/>
          </a:prstGeom>
          <a:noFill/>
          <a:ln cap="flat" cmpd="sng" w="9525">
            <a:solidFill>
              <a:schemeClr val="dk2"/>
            </a:solidFill>
            <a:prstDash val="solid"/>
            <a:round/>
            <a:headEnd len="med" w="med" type="none"/>
            <a:tailEnd len="med" w="med" type="triangle"/>
          </a:ln>
        </p:spPr>
      </p:cxnSp>
      <p:sp>
        <p:nvSpPr>
          <p:cNvPr id="1041" name="Google Shape;1041;p65"/>
          <p:cNvSpPr txBox="1"/>
          <p:nvPr/>
        </p:nvSpPr>
        <p:spPr>
          <a:xfrm>
            <a:off x="1059738" y="3644575"/>
            <a:ext cx="24519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Avenir"/>
                <a:ea typeface="Avenir"/>
                <a:cs typeface="Avenir"/>
                <a:sym typeface="Avenir"/>
              </a:rPr>
              <a:t>Initial State</a:t>
            </a:r>
            <a:endParaRPr sz="1800">
              <a:latin typeface="Avenir"/>
              <a:ea typeface="Avenir"/>
              <a:cs typeface="Avenir"/>
              <a:sym typeface="Avenir"/>
            </a:endParaRPr>
          </a:p>
          <a:p>
            <a:pPr indent="0" lvl="0" marL="0" rtl="0" algn="l">
              <a:spcBef>
                <a:spcPts val="0"/>
              </a:spcBef>
              <a:spcAft>
                <a:spcPts val="0"/>
              </a:spcAft>
              <a:buNone/>
            </a:pPr>
            <a:r>
              <a:rPr lang="en" sz="1800">
                <a:latin typeface="Avenir"/>
                <a:ea typeface="Avenir"/>
                <a:cs typeface="Avenir"/>
                <a:sym typeface="Avenir"/>
              </a:rPr>
              <a:t>[-, A, B, C, D, E, F, G]</a:t>
            </a:r>
            <a:endParaRPr sz="1800">
              <a:latin typeface="Avenir"/>
              <a:ea typeface="Avenir"/>
              <a:cs typeface="Avenir"/>
              <a:sym typeface="Avenir"/>
            </a:endParaRPr>
          </a:p>
          <a:p>
            <a:pPr indent="0" lvl="0" marL="0" rtl="0" algn="l">
              <a:spcBef>
                <a:spcPts val="0"/>
              </a:spcBef>
              <a:spcAft>
                <a:spcPts val="0"/>
              </a:spcAft>
              <a:buNone/>
            </a:pPr>
            <a:r>
              <a:t/>
            </a:r>
            <a:endParaRPr sz="1800">
              <a:latin typeface="Avenir"/>
              <a:ea typeface="Avenir"/>
              <a:cs typeface="Avenir"/>
              <a:sym typeface="Avenir"/>
            </a:endParaRPr>
          </a:p>
        </p:txBody>
      </p:sp>
      <p:sp>
        <p:nvSpPr>
          <p:cNvPr id="1042" name="Google Shape;1042;p65"/>
          <p:cNvSpPr/>
          <p:nvPr/>
        </p:nvSpPr>
        <p:spPr>
          <a:xfrm>
            <a:off x="6656150" y="13109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043" name="Google Shape;1043;p65"/>
          <p:cNvSpPr/>
          <p:nvPr/>
        </p:nvSpPr>
        <p:spPr>
          <a:xfrm>
            <a:off x="5621250" y="19723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044" name="Google Shape;1044;p65"/>
          <p:cNvSpPr/>
          <p:nvPr/>
        </p:nvSpPr>
        <p:spPr>
          <a:xfrm>
            <a:off x="5017350" y="27192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045" name="Google Shape;1045;p65"/>
          <p:cNvSpPr/>
          <p:nvPr/>
        </p:nvSpPr>
        <p:spPr>
          <a:xfrm>
            <a:off x="6225150" y="2719200"/>
            <a:ext cx="603900" cy="60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X</a:t>
            </a:r>
            <a:endParaRPr>
              <a:latin typeface="Catamaran"/>
              <a:ea typeface="Catamaran"/>
              <a:cs typeface="Catamaran"/>
              <a:sym typeface="Catamaran"/>
            </a:endParaRPr>
          </a:p>
        </p:txBody>
      </p:sp>
      <p:sp>
        <p:nvSpPr>
          <p:cNvPr id="1046" name="Google Shape;1046;p65"/>
          <p:cNvSpPr/>
          <p:nvPr/>
        </p:nvSpPr>
        <p:spPr>
          <a:xfrm>
            <a:off x="7699725" y="19723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047" name="Google Shape;1047;p65"/>
          <p:cNvSpPr/>
          <p:nvPr/>
        </p:nvSpPr>
        <p:spPr>
          <a:xfrm>
            <a:off x="7095825" y="27192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1048" name="Google Shape;1048;p65"/>
          <p:cNvSpPr/>
          <p:nvPr/>
        </p:nvSpPr>
        <p:spPr>
          <a:xfrm>
            <a:off x="8303625" y="271920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1049" name="Google Shape;1049;p65"/>
          <p:cNvCxnSpPr>
            <a:stCxn id="1042" idx="3"/>
            <a:endCxn id="1043" idx="7"/>
          </p:cNvCxnSpPr>
          <p:nvPr/>
        </p:nvCxnSpPr>
        <p:spPr>
          <a:xfrm flipH="1">
            <a:off x="6136789" y="1826361"/>
            <a:ext cx="607800" cy="234300"/>
          </a:xfrm>
          <a:prstGeom prst="straightConnector1">
            <a:avLst/>
          </a:prstGeom>
          <a:noFill/>
          <a:ln cap="flat" cmpd="sng" w="9525">
            <a:solidFill>
              <a:schemeClr val="dk2"/>
            </a:solidFill>
            <a:prstDash val="solid"/>
            <a:round/>
            <a:headEnd len="med" w="med" type="none"/>
            <a:tailEnd len="med" w="med" type="triangle"/>
          </a:ln>
        </p:spPr>
      </p:cxnSp>
      <p:cxnSp>
        <p:nvCxnSpPr>
          <p:cNvPr id="1050" name="Google Shape;1050;p65"/>
          <p:cNvCxnSpPr>
            <a:stCxn id="1042" idx="5"/>
            <a:endCxn id="1046" idx="1"/>
          </p:cNvCxnSpPr>
          <p:nvPr/>
        </p:nvCxnSpPr>
        <p:spPr>
          <a:xfrm>
            <a:off x="7171611" y="1826361"/>
            <a:ext cx="616500" cy="234300"/>
          </a:xfrm>
          <a:prstGeom prst="straightConnector1">
            <a:avLst/>
          </a:prstGeom>
          <a:noFill/>
          <a:ln cap="flat" cmpd="sng" w="9525">
            <a:solidFill>
              <a:schemeClr val="dk2"/>
            </a:solidFill>
            <a:prstDash val="solid"/>
            <a:round/>
            <a:headEnd len="med" w="med" type="none"/>
            <a:tailEnd len="med" w="med" type="triangle"/>
          </a:ln>
        </p:spPr>
      </p:cxnSp>
      <p:cxnSp>
        <p:nvCxnSpPr>
          <p:cNvPr id="1051" name="Google Shape;1051;p65"/>
          <p:cNvCxnSpPr>
            <a:endCxn id="1044" idx="7"/>
          </p:cNvCxnSpPr>
          <p:nvPr/>
        </p:nvCxnSpPr>
        <p:spPr>
          <a:xfrm flipH="1">
            <a:off x="5532811" y="2487839"/>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052" name="Google Shape;1052;p65"/>
          <p:cNvCxnSpPr>
            <a:endCxn id="1045" idx="1"/>
          </p:cNvCxnSpPr>
          <p:nvPr/>
        </p:nvCxnSpPr>
        <p:spPr>
          <a:xfrm>
            <a:off x="6136589" y="2487839"/>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053" name="Google Shape;1053;p65"/>
          <p:cNvCxnSpPr>
            <a:endCxn id="1047" idx="7"/>
          </p:cNvCxnSpPr>
          <p:nvPr/>
        </p:nvCxnSpPr>
        <p:spPr>
          <a:xfrm flipH="1">
            <a:off x="7611286" y="2487839"/>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054" name="Google Shape;1054;p65"/>
          <p:cNvCxnSpPr>
            <a:stCxn id="1046" idx="5"/>
            <a:endCxn id="1048" idx="1"/>
          </p:cNvCxnSpPr>
          <p:nvPr/>
        </p:nvCxnSpPr>
        <p:spPr>
          <a:xfrm>
            <a:off x="8215186" y="2487786"/>
            <a:ext cx="177000" cy="319800"/>
          </a:xfrm>
          <a:prstGeom prst="straightConnector1">
            <a:avLst/>
          </a:prstGeom>
          <a:noFill/>
          <a:ln cap="flat" cmpd="sng" w="9525">
            <a:solidFill>
              <a:schemeClr val="dk2"/>
            </a:solidFill>
            <a:prstDash val="solid"/>
            <a:round/>
            <a:headEnd len="med" w="med" type="none"/>
            <a:tailEnd len="med" w="med" type="triangle"/>
          </a:ln>
        </p:spPr>
      </p:cxnSp>
      <p:sp>
        <p:nvSpPr>
          <p:cNvPr id="1055" name="Google Shape;1055;p65"/>
          <p:cNvSpPr txBox="1"/>
          <p:nvPr/>
        </p:nvSpPr>
        <p:spPr>
          <a:xfrm>
            <a:off x="5732138" y="3616275"/>
            <a:ext cx="24519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Avenir"/>
                <a:ea typeface="Avenir"/>
                <a:cs typeface="Avenir"/>
                <a:sym typeface="Avenir"/>
              </a:rPr>
              <a:t>Final State:</a:t>
            </a:r>
            <a:endParaRPr sz="1800">
              <a:solidFill>
                <a:schemeClr val="dk1"/>
              </a:solidFill>
              <a:latin typeface="Avenir"/>
              <a:ea typeface="Avenir"/>
              <a:cs typeface="Avenir"/>
              <a:sym typeface="Avenir"/>
            </a:endParaRPr>
          </a:p>
          <a:p>
            <a:pPr indent="0" lvl="0" marL="0" rtl="0" algn="l">
              <a:spcBef>
                <a:spcPts val="0"/>
              </a:spcBef>
              <a:spcAft>
                <a:spcPts val="0"/>
              </a:spcAft>
              <a:buNone/>
            </a:pPr>
            <a:r>
              <a:rPr lang="en" sz="1800">
                <a:solidFill>
                  <a:schemeClr val="dk1"/>
                </a:solidFill>
                <a:latin typeface="Avenir"/>
                <a:ea typeface="Avenir"/>
                <a:cs typeface="Avenir"/>
                <a:sym typeface="Avenir"/>
              </a:rPr>
              <a:t>[-, A, E, B, D, X, F, G]</a:t>
            </a:r>
            <a:endParaRPr sz="1800">
              <a:latin typeface="Avenir"/>
              <a:ea typeface="Avenir"/>
              <a:cs typeface="Avenir"/>
              <a:sym typeface="Avenir"/>
            </a:endParaRPr>
          </a:p>
          <a:p>
            <a:pPr indent="0" lvl="0" marL="0" rtl="0" algn="l">
              <a:spcBef>
                <a:spcPts val="0"/>
              </a:spcBef>
              <a:spcAft>
                <a:spcPts val="0"/>
              </a:spcAft>
              <a:buNone/>
            </a:pPr>
            <a:r>
              <a:t/>
            </a:r>
            <a:endParaRPr sz="1800">
              <a:latin typeface="Avenir"/>
              <a:ea typeface="Avenir"/>
              <a:cs typeface="Avenir"/>
              <a:sym typeface="Avenir"/>
            </a:endParaRPr>
          </a:p>
        </p:txBody>
      </p:sp>
      <p:sp>
        <p:nvSpPr>
          <p:cNvPr id="1056" name="Google Shape;1056;p65"/>
          <p:cNvSpPr txBox="1"/>
          <p:nvPr/>
        </p:nvSpPr>
        <p:spPr>
          <a:xfrm>
            <a:off x="3656250" y="262025"/>
            <a:ext cx="3326100" cy="17238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Avenir"/>
              <a:buAutoNum type="arabicPeriod"/>
            </a:pPr>
            <a:r>
              <a:rPr lang="en" sz="2500">
                <a:latin typeface="Avenir"/>
                <a:ea typeface="Avenir"/>
                <a:cs typeface="Avenir"/>
                <a:sym typeface="Avenir"/>
              </a:rPr>
              <a:t>X </a:t>
            </a:r>
            <a:r>
              <a:rPr b="1" lang="en" sz="2500">
                <a:solidFill>
                  <a:schemeClr val="accent2"/>
                </a:solidFill>
                <a:latin typeface="Avenir"/>
                <a:ea typeface="Avenir"/>
                <a:cs typeface="Avenir"/>
                <a:sym typeface="Avenir"/>
              </a:rPr>
              <a:t>?</a:t>
            </a:r>
            <a:r>
              <a:rPr lang="en" sz="2500">
                <a:latin typeface="Avenir"/>
                <a:ea typeface="Avenir"/>
                <a:cs typeface="Avenir"/>
                <a:sym typeface="Avenir"/>
              </a:rPr>
              <a:t> D</a:t>
            </a:r>
            <a:endParaRPr sz="2500">
              <a:latin typeface="Avenir"/>
              <a:ea typeface="Avenir"/>
              <a:cs typeface="Avenir"/>
              <a:sym typeface="Avenir"/>
            </a:endParaRPr>
          </a:p>
          <a:p>
            <a:pPr indent="-387350" lvl="0" marL="457200" rtl="0" algn="l">
              <a:spcBef>
                <a:spcPts val="0"/>
              </a:spcBef>
              <a:spcAft>
                <a:spcPts val="0"/>
              </a:spcAft>
              <a:buSzPts val="2500"/>
              <a:buFont typeface="Avenir"/>
              <a:buAutoNum type="arabicPeriod"/>
            </a:pPr>
            <a:r>
              <a:rPr lang="en" sz="2500">
                <a:latin typeface="Avenir"/>
                <a:ea typeface="Avenir"/>
                <a:cs typeface="Avenir"/>
                <a:sym typeface="Avenir"/>
              </a:rPr>
              <a:t>X </a:t>
            </a:r>
            <a:r>
              <a:rPr b="1" lang="en" sz="2500">
                <a:solidFill>
                  <a:schemeClr val="accent2"/>
                </a:solidFill>
                <a:latin typeface="Avenir"/>
                <a:ea typeface="Avenir"/>
                <a:cs typeface="Avenir"/>
                <a:sym typeface="Avenir"/>
              </a:rPr>
              <a:t>&gt;</a:t>
            </a:r>
            <a:r>
              <a:rPr lang="en" sz="2500">
                <a:latin typeface="Avenir"/>
                <a:ea typeface="Avenir"/>
                <a:cs typeface="Avenir"/>
                <a:sym typeface="Avenir"/>
              </a:rPr>
              <a:t> C</a:t>
            </a:r>
            <a:endParaRPr sz="2500">
              <a:latin typeface="Avenir"/>
              <a:ea typeface="Avenir"/>
              <a:cs typeface="Avenir"/>
              <a:sym typeface="Avenir"/>
            </a:endParaRPr>
          </a:p>
          <a:p>
            <a:pPr indent="-387350" lvl="0" marL="457200" rtl="0" algn="l">
              <a:spcBef>
                <a:spcPts val="0"/>
              </a:spcBef>
              <a:spcAft>
                <a:spcPts val="0"/>
              </a:spcAft>
              <a:buSzPts val="2500"/>
              <a:buFont typeface="Avenir"/>
              <a:buAutoNum type="arabicPeriod"/>
            </a:pPr>
            <a:r>
              <a:rPr lang="en" sz="2500">
                <a:latin typeface="Avenir"/>
                <a:ea typeface="Avenir"/>
                <a:cs typeface="Avenir"/>
                <a:sym typeface="Avenir"/>
              </a:rPr>
              <a:t>B </a:t>
            </a:r>
            <a:r>
              <a:rPr b="1" lang="en" sz="2500">
                <a:solidFill>
                  <a:schemeClr val="accent2"/>
                </a:solidFill>
                <a:latin typeface="Avenir"/>
                <a:ea typeface="Avenir"/>
                <a:cs typeface="Avenir"/>
                <a:sym typeface="Avenir"/>
              </a:rPr>
              <a:t>&gt;</a:t>
            </a:r>
            <a:r>
              <a:rPr lang="en" sz="2500">
                <a:latin typeface="Avenir"/>
                <a:ea typeface="Avenir"/>
                <a:cs typeface="Avenir"/>
                <a:sym typeface="Avenir"/>
              </a:rPr>
              <a:t> C</a:t>
            </a:r>
            <a:endParaRPr sz="2500">
              <a:latin typeface="Avenir"/>
              <a:ea typeface="Avenir"/>
              <a:cs typeface="Avenir"/>
              <a:sym typeface="Avenir"/>
            </a:endParaRPr>
          </a:p>
          <a:p>
            <a:pPr indent="-387350" lvl="0" marL="457200" rtl="0" algn="l">
              <a:spcBef>
                <a:spcPts val="0"/>
              </a:spcBef>
              <a:spcAft>
                <a:spcPts val="0"/>
              </a:spcAft>
              <a:buSzPts val="2500"/>
              <a:buFont typeface="Avenir"/>
              <a:buAutoNum type="arabicPeriod"/>
            </a:pPr>
            <a:r>
              <a:rPr lang="en" sz="2500">
                <a:latin typeface="Avenir"/>
                <a:ea typeface="Avenir"/>
                <a:cs typeface="Avenir"/>
                <a:sym typeface="Avenir"/>
              </a:rPr>
              <a:t>G </a:t>
            </a:r>
            <a:r>
              <a:rPr b="1" lang="en" sz="2500">
                <a:solidFill>
                  <a:schemeClr val="accent2"/>
                </a:solidFill>
                <a:latin typeface="Avenir"/>
                <a:ea typeface="Avenir"/>
                <a:cs typeface="Avenir"/>
                <a:sym typeface="Avenir"/>
              </a:rPr>
              <a:t>&lt;</a:t>
            </a:r>
            <a:r>
              <a:rPr lang="en" sz="2500">
                <a:latin typeface="Avenir"/>
                <a:ea typeface="Avenir"/>
                <a:cs typeface="Avenir"/>
                <a:sym typeface="Avenir"/>
              </a:rPr>
              <a:t> X</a:t>
            </a:r>
            <a:endParaRPr sz="2500">
              <a:latin typeface="Avenir"/>
              <a:ea typeface="Avenir"/>
              <a:cs typeface="Avenir"/>
              <a:sym typeface="Avenir"/>
            </a:endParaRPr>
          </a:p>
        </p:txBody>
      </p:sp>
      <p:sp>
        <p:nvSpPr>
          <p:cNvPr id="1057" name="Google Shape;1057;p65"/>
          <p:cNvSpPr txBox="1"/>
          <p:nvPr/>
        </p:nvSpPr>
        <p:spPr>
          <a:xfrm>
            <a:off x="1290825" y="4419825"/>
            <a:ext cx="6408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2"/>
                </a:solidFill>
                <a:latin typeface="Avenir"/>
                <a:ea typeface="Avenir"/>
                <a:cs typeface="Avenir"/>
                <a:sym typeface="Avenir"/>
              </a:rPr>
              <a:t>X must stay under G at step 2, so that we can swap it to the top at step 3 during the remove, where it then bubbles down.</a:t>
            </a:r>
            <a:endParaRPr>
              <a:solidFill>
                <a:schemeClr val="accent2"/>
              </a:solidFill>
              <a:latin typeface="Avenir"/>
              <a:ea typeface="Avenir"/>
              <a:cs typeface="Avenir"/>
              <a:sym typeface="Avenir"/>
            </a:endParaRPr>
          </a:p>
        </p:txBody>
      </p:sp>
      <p:sp>
        <p:nvSpPr>
          <p:cNvPr id="1058" name="Google Shape;1058;p65"/>
          <p:cNvSpPr txBox="1"/>
          <p:nvPr/>
        </p:nvSpPr>
        <p:spPr>
          <a:xfrm>
            <a:off x="7874950" y="1381925"/>
            <a:ext cx="111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latin typeface="Avenir"/>
                <a:ea typeface="Avenir"/>
                <a:cs typeface="Avenir"/>
                <a:sym typeface="Avenir"/>
              </a:rPr>
              <a:t>i</a:t>
            </a:r>
            <a:r>
              <a:rPr lang="en">
                <a:solidFill>
                  <a:schemeClr val="accent2"/>
                </a:solidFill>
                <a:latin typeface="Avenir"/>
                <a:ea typeface="Avenir"/>
                <a:cs typeface="Avenir"/>
                <a:sym typeface="Avenir"/>
              </a:rPr>
              <a:t>nsert(X)</a:t>
            </a:r>
            <a:endParaRPr>
              <a:solidFill>
                <a:schemeClr val="accent2"/>
              </a:solidFill>
              <a:latin typeface="Avenir"/>
              <a:ea typeface="Avenir"/>
              <a:cs typeface="Avenir"/>
              <a:sym typeface="Avenir"/>
            </a:endParaRPr>
          </a:p>
        </p:txBody>
      </p:sp>
      <p:cxnSp>
        <p:nvCxnSpPr>
          <p:cNvPr id="1059" name="Google Shape;1059;p65"/>
          <p:cNvCxnSpPr>
            <a:endCxn id="1048" idx="0"/>
          </p:cNvCxnSpPr>
          <p:nvPr/>
        </p:nvCxnSpPr>
        <p:spPr>
          <a:xfrm>
            <a:off x="8431275" y="1782000"/>
            <a:ext cx="174300" cy="937200"/>
          </a:xfrm>
          <a:prstGeom prst="straightConnector1">
            <a:avLst/>
          </a:prstGeom>
          <a:noFill/>
          <a:ln cap="flat" cmpd="sng" w="9525">
            <a:solidFill>
              <a:schemeClr val="accent2"/>
            </a:solidFill>
            <a:prstDash val="solid"/>
            <a:round/>
            <a:headEnd len="med" w="med" type="none"/>
            <a:tailEnd len="med" w="med" type="triangle"/>
          </a:ln>
        </p:spPr>
      </p:cxnSp>
      <p:sp>
        <p:nvSpPr>
          <p:cNvPr id="1060" name="Google Shape;1060;p65"/>
          <p:cNvSpPr txBox="1"/>
          <p:nvPr/>
        </p:nvSpPr>
        <p:spPr>
          <a:xfrm>
            <a:off x="5896700" y="-16850"/>
            <a:ext cx="25476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accent2"/>
                </a:solidFill>
                <a:latin typeface="Avenir"/>
                <a:ea typeface="Avenir"/>
                <a:cs typeface="Avenir"/>
                <a:sym typeface="Avenir"/>
              </a:rPr>
              <a:t>Sequence of calls:</a:t>
            </a:r>
            <a:endParaRPr b="1" sz="1600">
              <a:solidFill>
                <a:schemeClr val="accent2"/>
              </a:solidFill>
              <a:latin typeface="Avenir"/>
              <a:ea typeface="Avenir"/>
              <a:cs typeface="Avenir"/>
              <a:sym typeface="Avenir"/>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Courier New"/>
                <a:ea typeface="Courier New"/>
                <a:cs typeface="Courier New"/>
                <a:sym typeface="Courier New"/>
              </a:rPr>
              <a:t>removeMin()-&gt; A</a:t>
            </a:r>
            <a:endParaRPr sz="1600">
              <a:solidFill>
                <a:schemeClr val="accent2"/>
              </a:solidFill>
              <a:latin typeface="Courier New"/>
              <a:ea typeface="Courier New"/>
              <a:cs typeface="Courier New"/>
              <a:sym typeface="Courier New"/>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Courier New"/>
                <a:ea typeface="Courier New"/>
                <a:cs typeface="Courier New"/>
                <a:sym typeface="Courier New"/>
              </a:rPr>
              <a:t>insert(X) </a:t>
            </a:r>
            <a:endParaRPr sz="1600">
              <a:solidFill>
                <a:schemeClr val="accent2"/>
              </a:solidFill>
              <a:latin typeface="Courier New"/>
              <a:ea typeface="Courier New"/>
              <a:cs typeface="Courier New"/>
              <a:sym typeface="Courier New"/>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Courier New"/>
                <a:ea typeface="Courier New"/>
                <a:cs typeface="Courier New"/>
                <a:sym typeface="Courier New"/>
              </a:rPr>
              <a:t>removeMin()-&gt; C</a:t>
            </a:r>
            <a:endParaRPr sz="1600">
              <a:solidFill>
                <a:schemeClr val="accent2"/>
              </a:solidFill>
              <a:latin typeface="Courier New"/>
              <a:ea typeface="Courier New"/>
              <a:cs typeface="Courier New"/>
              <a:sym typeface="Courier New"/>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Courier New"/>
                <a:ea typeface="Courier New"/>
                <a:cs typeface="Courier New"/>
                <a:sym typeface="Courier New"/>
              </a:rPr>
              <a:t>insert(A)</a:t>
            </a:r>
            <a:endParaRPr sz="1600">
              <a:solidFill>
                <a:schemeClr val="accent2"/>
              </a:solidFill>
              <a:latin typeface="Courier New"/>
              <a:ea typeface="Courier New"/>
              <a:cs typeface="Courier New"/>
              <a:sym typeface="Courier New"/>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4" name="Shape 1064"/>
        <p:cNvGrpSpPr/>
        <p:nvPr/>
      </p:nvGrpSpPr>
      <p:grpSpPr>
        <a:xfrm>
          <a:off x="0" y="0"/>
          <a:ext cx="0" cy="0"/>
          <a:chOff x="0" y="0"/>
          <a:chExt cx="0" cy="0"/>
        </a:xfrm>
      </p:grpSpPr>
      <p:sp>
        <p:nvSpPr>
          <p:cNvPr id="1065" name="Google Shape;1065;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3b</a:t>
            </a:r>
            <a:r>
              <a:rPr lang="en"/>
              <a:t> Heap Mystery</a:t>
            </a:r>
            <a:endParaRPr sz="1400">
              <a:solidFill>
                <a:schemeClr val="dk2"/>
              </a:solidFill>
              <a:latin typeface="Catamaran"/>
              <a:ea typeface="Catamaran"/>
              <a:cs typeface="Catamaran"/>
              <a:sym typeface="Catamaran"/>
            </a:endParaRPr>
          </a:p>
          <a:p>
            <a:pPr indent="0" lvl="0" marL="0" rtl="0" algn="l">
              <a:spcBef>
                <a:spcPts val="0"/>
              </a:spcBef>
              <a:spcAft>
                <a:spcPts val="0"/>
              </a:spcAft>
              <a:buNone/>
            </a:pPr>
            <a:r>
              <a:t/>
            </a:r>
            <a:endParaRPr/>
          </a:p>
        </p:txBody>
      </p:sp>
      <p:sp>
        <p:nvSpPr>
          <p:cNvPr id="1066" name="Google Shape;1066;p66"/>
          <p:cNvSpPr/>
          <p:nvPr/>
        </p:nvSpPr>
        <p:spPr>
          <a:xfrm>
            <a:off x="4189088" y="13723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067" name="Google Shape;1067;p66"/>
          <p:cNvSpPr/>
          <p:nvPr/>
        </p:nvSpPr>
        <p:spPr>
          <a:xfrm>
            <a:off x="3154188" y="20337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068" name="Google Shape;1068;p66"/>
          <p:cNvSpPr/>
          <p:nvPr/>
        </p:nvSpPr>
        <p:spPr>
          <a:xfrm>
            <a:off x="2550188" y="27806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069" name="Google Shape;1069;p66"/>
          <p:cNvSpPr/>
          <p:nvPr/>
        </p:nvSpPr>
        <p:spPr>
          <a:xfrm>
            <a:off x="3757988" y="27806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070" name="Google Shape;1070;p66"/>
          <p:cNvSpPr/>
          <p:nvPr/>
        </p:nvSpPr>
        <p:spPr>
          <a:xfrm>
            <a:off x="5232663" y="20337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071" name="Google Shape;1071;p66"/>
          <p:cNvSpPr/>
          <p:nvPr/>
        </p:nvSpPr>
        <p:spPr>
          <a:xfrm>
            <a:off x="4628663" y="27806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1072" name="Google Shape;1072;p66"/>
          <p:cNvSpPr/>
          <p:nvPr/>
        </p:nvSpPr>
        <p:spPr>
          <a:xfrm>
            <a:off x="5836463" y="27806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1073" name="Google Shape;1073;p66"/>
          <p:cNvCxnSpPr>
            <a:stCxn id="1066" idx="3"/>
            <a:endCxn id="1067" idx="7"/>
          </p:cNvCxnSpPr>
          <p:nvPr/>
        </p:nvCxnSpPr>
        <p:spPr>
          <a:xfrm flipH="1">
            <a:off x="3669727" y="1887786"/>
            <a:ext cx="607800" cy="234300"/>
          </a:xfrm>
          <a:prstGeom prst="straightConnector1">
            <a:avLst/>
          </a:prstGeom>
          <a:noFill/>
          <a:ln cap="flat" cmpd="sng" w="9525">
            <a:solidFill>
              <a:schemeClr val="dk2"/>
            </a:solidFill>
            <a:prstDash val="solid"/>
            <a:round/>
            <a:headEnd len="med" w="med" type="none"/>
            <a:tailEnd len="med" w="med" type="triangle"/>
          </a:ln>
        </p:spPr>
      </p:cxnSp>
      <p:cxnSp>
        <p:nvCxnSpPr>
          <p:cNvPr id="1074" name="Google Shape;1074;p66"/>
          <p:cNvCxnSpPr>
            <a:stCxn id="1066" idx="5"/>
            <a:endCxn id="1070" idx="1"/>
          </p:cNvCxnSpPr>
          <p:nvPr/>
        </p:nvCxnSpPr>
        <p:spPr>
          <a:xfrm>
            <a:off x="4704548" y="1887786"/>
            <a:ext cx="616500" cy="234300"/>
          </a:xfrm>
          <a:prstGeom prst="straightConnector1">
            <a:avLst/>
          </a:prstGeom>
          <a:noFill/>
          <a:ln cap="flat" cmpd="sng" w="9525">
            <a:solidFill>
              <a:schemeClr val="dk2"/>
            </a:solidFill>
            <a:prstDash val="solid"/>
            <a:round/>
            <a:headEnd len="med" w="med" type="none"/>
            <a:tailEnd len="med" w="med" type="triangle"/>
          </a:ln>
        </p:spPr>
      </p:cxnSp>
      <p:cxnSp>
        <p:nvCxnSpPr>
          <p:cNvPr id="1075" name="Google Shape;1075;p66"/>
          <p:cNvCxnSpPr>
            <a:endCxn id="1068" idx="7"/>
          </p:cNvCxnSpPr>
          <p:nvPr/>
        </p:nvCxnSpPr>
        <p:spPr>
          <a:xfrm flipH="1">
            <a:off x="3065648" y="25492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076" name="Google Shape;1076;p66"/>
          <p:cNvCxnSpPr>
            <a:endCxn id="1069" idx="1"/>
          </p:cNvCxnSpPr>
          <p:nvPr/>
        </p:nvCxnSpPr>
        <p:spPr>
          <a:xfrm>
            <a:off x="3669427" y="25492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077" name="Google Shape;1077;p66"/>
          <p:cNvCxnSpPr>
            <a:endCxn id="1071" idx="7"/>
          </p:cNvCxnSpPr>
          <p:nvPr/>
        </p:nvCxnSpPr>
        <p:spPr>
          <a:xfrm flipH="1">
            <a:off x="5144123" y="25492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078" name="Google Shape;1078;p66"/>
          <p:cNvCxnSpPr>
            <a:stCxn id="1070" idx="5"/>
            <a:endCxn id="1072" idx="1"/>
          </p:cNvCxnSpPr>
          <p:nvPr/>
        </p:nvCxnSpPr>
        <p:spPr>
          <a:xfrm>
            <a:off x="5748123" y="2549211"/>
            <a:ext cx="176700" cy="319800"/>
          </a:xfrm>
          <a:prstGeom prst="straightConnector1">
            <a:avLst/>
          </a:prstGeom>
          <a:noFill/>
          <a:ln cap="flat" cmpd="sng" w="9525">
            <a:solidFill>
              <a:schemeClr val="dk2"/>
            </a:solidFill>
            <a:prstDash val="solid"/>
            <a:round/>
            <a:headEnd len="med" w="med" type="none"/>
            <a:tailEnd len="med" w="med" type="triangle"/>
          </a:ln>
        </p:spPr>
      </p:cxnSp>
      <p:sp>
        <p:nvSpPr>
          <p:cNvPr id="1079" name="Google Shape;1079;p66"/>
          <p:cNvSpPr txBox="1"/>
          <p:nvPr/>
        </p:nvSpPr>
        <p:spPr>
          <a:xfrm>
            <a:off x="3265088" y="3653675"/>
            <a:ext cx="2451900" cy="10158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sz="1800">
                <a:latin typeface="Avenir"/>
                <a:ea typeface="Avenir"/>
                <a:cs typeface="Avenir"/>
                <a:sym typeface="Avenir"/>
              </a:rPr>
              <a:t>Initial State</a:t>
            </a:r>
            <a:endParaRPr sz="1800">
              <a:latin typeface="Avenir"/>
              <a:ea typeface="Avenir"/>
              <a:cs typeface="Avenir"/>
              <a:sym typeface="Avenir"/>
            </a:endParaRPr>
          </a:p>
          <a:p>
            <a:pPr indent="0" lvl="0" marL="0" rtl="0" algn="l">
              <a:spcBef>
                <a:spcPts val="0"/>
              </a:spcBef>
              <a:spcAft>
                <a:spcPts val="0"/>
              </a:spcAft>
              <a:buNone/>
            </a:pPr>
            <a:r>
              <a:rPr lang="en" sz="1800">
                <a:latin typeface="Avenir"/>
                <a:ea typeface="Avenir"/>
                <a:cs typeface="Avenir"/>
                <a:sym typeface="Avenir"/>
              </a:rPr>
              <a:t>[-, A, B, C, D, E, F, G]</a:t>
            </a:r>
            <a:endParaRPr sz="1800">
              <a:latin typeface="Avenir"/>
              <a:ea typeface="Avenir"/>
              <a:cs typeface="Avenir"/>
              <a:sym typeface="Avenir"/>
            </a:endParaRPr>
          </a:p>
          <a:p>
            <a:pPr indent="0" lvl="0" marL="0" rtl="0" algn="l">
              <a:spcBef>
                <a:spcPts val="0"/>
              </a:spcBef>
              <a:spcAft>
                <a:spcPts val="0"/>
              </a:spcAft>
              <a:buNone/>
            </a:pPr>
            <a:r>
              <a:t/>
            </a:r>
            <a:endParaRPr sz="1800">
              <a:latin typeface="Avenir"/>
              <a:ea typeface="Avenir"/>
              <a:cs typeface="Avenir"/>
              <a:sym typeface="Avenir"/>
            </a:endParaRPr>
          </a:p>
        </p:txBody>
      </p:sp>
      <p:sp>
        <p:nvSpPr>
          <p:cNvPr id="1080" name="Google Shape;1080;p66"/>
          <p:cNvSpPr txBox="1"/>
          <p:nvPr/>
        </p:nvSpPr>
        <p:spPr>
          <a:xfrm>
            <a:off x="6088875" y="966275"/>
            <a:ext cx="31056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accent2"/>
                </a:solidFill>
                <a:latin typeface="Avenir"/>
                <a:ea typeface="Avenir"/>
                <a:cs typeface="Avenir"/>
                <a:sym typeface="Avenir"/>
              </a:rPr>
              <a:t>Sequence of calls:</a:t>
            </a:r>
            <a:endParaRPr b="1" sz="1600">
              <a:solidFill>
                <a:schemeClr val="accent2"/>
              </a:solidFill>
              <a:latin typeface="Avenir"/>
              <a:ea typeface="Avenir"/>
              <a:cs typeface="Avenir"/>
              <a:sym typeface="Avenir"/>
            </a:endParaRPr>
          </a:p>
          <a:p>
            <a:pPr indent="-330200" lvl="0" marL="457200" rtl="0" algn="l">
              <a:spcBef>
                <a:spcPts val="0"/>
              </a:spcBef>
              <a:spcAft>
                <a:spcPts val="0"/>
              </a:spcAft>
              <a:buClr>
                <a:schemeClr val="accent2"/>
              </a:buClr>
              <a:buSzPts val="1600"/>
              <a:buFont typeface="Avenir"/>
              <a:buAutoNum type="arabicPeriod"/>
            </a:pPr>
            <a:r>
              <a:rPr b="1" lang="en" sz="1600">
                <a:solidFill>
                  <a:schemeClr val="accent2"/>
                </a:solidFill>
                <a:latin typeface="Courier New"/>
                <a:ea typeface="Courier New"/>
                <a:cs typeface="Courier New"/>
                <a:sym typeface="Courier New"/>
              </a:rPr>
              <a:t>removeMin()</a:t>
            </a:r>
            <a:endParaRPr b="1" sz="1600">
              <a:solidFill>
                <a:schemeClr val="accent2"/>
              </a:solidFill>
              <a:latin typeface="Courier New"/>
              <a:ea typeface="Courier New"/>
              <a:cs typeface="Courier New"/>
              <a:sym typeface="Courier New"/>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Courier New"/>
                <a:ea typeface="Courier New"/>
                <a:cs typeface="Courier New"/>
                <a:sym typeface="Courier New"/>
              </a:rPr>
              <a:t>insert(X) </a:t>
            </a:r>
            <a:endParaRPr sz="1600">
              <a:solidFill>
                <a:schemeClr val="accent2"/>
              </a:solidFill>
              <a:latin typeface="Courier New"/>
              <a:ea typeface="Courier New"/>
              <a:cs typeface="Courier New"/>
              <a:sym typeface="Courier New"/>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Courier New"/>
                <a:ea typeface="Courier New"/>
                <a:cs typeface="Courier New"/>
                <a:sym typeface="Courier New"/>
              </a:rPr>
              <a:t>removeMin()</a:t>
            </a:r>
            <a:endParaRPr sz="1600">
              <a:solidFill>
                <a:schemeClr val="accent2"/>
              </a:solidFill>
              <a:latin typeface="Courier New"/>
              <a:ea typeface="Courier New"/>
              <a:cs typeface="Courier New"/>
              <a:sym typeface="Courier New"/>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Courier New"/>
                <a:ea typeface="Courier New"/>
                <a:cs typeface="Courier New"/>
                <a:sym typeface="Courier New"/>
              </a:rPr>
              <a:t>insert(A)</a:t>
            </a:r>
            <a:endParaRPr sz="1600">
              <a:solidFill>
                <a:schemeClr val="accent2"/>
              </a:solidFill>
              <a:latin typeface="Courier New"/>
              <a:ea typeface="Courier New"/>
              <a:cs typeface="Courier New"/>
              <a:sym typeface="Courier New"/>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sp>
        <p:nvSpPr>
          <p:cNvPr id="1085" name="Google Shape;1085;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3b</a:t>
            </a:r>
            <a:r>
              <a:rPr lang="en"/>
              <a:t> Heap Mystery</a:t>
            </a:r>
            <a:endParaRPr sz="1400">
              <a:solidFill>
                <a:schemeClr val="dk2"/>
              </a:solidFill>
              <a:latin typeface="Catamaran"/>
              <a:ea typeface="Catamaran"/>
              <a:cs typeface="Catamaran"/>
              <a:sym typeface="Catamaran"/>
            </a:endParaRPr>
          </a:p>
          <a:p>
            <a:pPr indent="0" lvl="0" marL="0" rtl="0" algn="l">
              <a:spcBef>
                <a:spcPts val="0"/>
              </a:spcBef>
              <a:spcAft>
                <a:spcPts val="0"/>
              </a:spcAft>
              <a:buNone/>
            </a:pPr>
            <a:r>
              <a:t/>
            </a:r>
            <a:endParaRPr/>
          </a:p>
        </p:txBody>
      </p:sp>
      <p:sp>
        <p:nvSpPr>
          <p:cNvPr id="1086" name="Google Shape;1086;p67"/>
          <p:cNvSpPr/>
          <p:nvPr/>
        </p:nvSpPr>
        <p:spPr>
          <a:xfrm>
            <a:off x="4189088" y="13723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sp>
        <p:nvSpPr>
          <p:cNvPr id="1087" name="Google Shape;1087;p67"/>
          <p:cNvSpPr/>
          <p:nvPr/>
        </p:nvSpPr>
        <p:spPr>
          <a:xfrm>
            <a:off x="3154188" y="20337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088" name="Google Shape;1088;p67"/>
          <p:cNvSpPr/>
          <p:nvPr/>
        </p:nvSpPr>
        <p:spPr>
          <a:xfrm>
            <a:off x="2550188" y="27806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089" name="Google Shape;1089;p67"/>
          <p:cNvSpPr/>
          <p:nvPr/>
        </p:nvSpPr>
        <p:spPr>
          <a:xfrm>
            <a:off x="3757988" y="27806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090" name="Google Shape;1090;p67"/>
          <p:cNvSpPr/>
          <p:nvPr/>
        </p:nvSpPr>
        <p:spPr>
          <a:xfrm>
            <a:off x="5232663" y="20337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091" name="Google Shape;1091;p67"/>
          <p:cNvSpPr/>
          <p:nvPr/>
        </p:nvSpPr>
        <p:spPr>
          <a:xfrm>
            <a:off x="4628663" y="27806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1092" name="Google Shape;1092;p67"/>
          <p:cNvCxnSpPr>
            <a:stCxn id="1086" idx="3"/>
            <a:endCxn id="1087" idx="7"/>
          </p:cNvCxnSpPr>
          <p:nvPr/>
        </p:nvCxnSpPr>
        <p:spPr>
          <a:xfrm flipH="1">
            <a:off x="3669727" y="1887786"/>
            <a:ext cx="607800" cy="234300"/>
          </a:xfrm>
          <a:prstGeom prst="straightConnector1">
            <a:avLst/>
          </a:prstGeom>
          <a:noFill/>
          <a:ln cap="flat" cmpd="sng" w="9525">
            <a:solidFill>
              <a:schemeClr val="dk2"/>
            </a:solidFill>
            <a:prstDash val="solid"/>
            <a:round/>
            <a:headEnd len="med" w="med" type="none"/>
            <a:tailEnd len="med" w="med" type="triangle"/>
          </a:ln>
        </p:spPr>
      </p:cxnSp>
      <p:cxnSp>
        <p:nvCxnSpPr>
          <p:cNvPr id="1093" name="Google Shape;1093;p67"/>
          <p:cNvCxnSpPr>
            <a:stCxn id="1086" idx="5"/>
            <a:endCxn id="1090" idx="1"/>
          </p:cNvCxnSpPr>
          <p:nvPr/>
        </p:nvCxnSpPr>
        <p:spPr>
          <a:xfrm>
            <a:off x="4704548" y="1887786"/>
            <a:ext cx="616500" cy="234300"/>
          </a:xfrm>
          <a:prstGeom prst="straightConnector1">
            <a:avLst/>
          </a:prstGeom>
          <a:noFill/>
          <a:ln cap="flat" cmpd="sng" w="9525">
            <a:solidFill>
              <a:schemeClr val="dk2"/>
            </a:solidFill>
            <a:prstDash val="solid"/>
            <a:round/>
            <a:headEnd len="med" w="med" type="none"/>
            <a:tailEnd len="med" w="med" type="triangle"/>
          </a:ln>
        </p:spPr>
      </p:cxnSp>
      <p:cxnSp>
        <p:nvCxnSpPr>
          <p:cNvPr id="1094" name="Google Shape;1094;p67"/>
          <p:cNvCxnSpPr>
            <a:endCxn id="1088" idx="7"/>
          </p:cNvCxnSpPr>
          <p:nvPr/>
        </p:nvCxnSpPr>
        <p:spPr>
          <a:xfrm flipH="1">
            <a:off x="3065648" y="25492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095" name="Google Shape;1095;p67"/>
          <p:cNvCxnSpPr>
            <a:endCxn id="1089" idx="1"/>
          </p:cNvCxnSpPr>
          <p:nvPr/>
        </p:nvCxnSpPr>
        <p:spPr>
          <a:xfrm>
            <a:off x="3669427" y="25492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096" name="Google Shape;1096;p67"/>
          <p:cNvCxnSpPr>
            <a:endCxn id="1091" idx="7"/>
          </p:cNvCxnSpPr>
          <p:nvPr/>
        </p:nvCxnSpPr>
        <p:spPr>
          <a:xfrm flipH="1">
            <a:off x="5144123" y="2549264"/>
            <a:ext cx="177000" cy="319800"/>
          </a:xfrm>
          <a:prstGeom prst="straightConnector1">
            <a:avLst/>
          </a:prstGeom>
          <a:noFill/>
          <a:ln cap="flat" cmpd="sng" w="9525">
            <a:solidFill>
              <a:schemeClr val="dk2"/>
            </a:solidFill>
            <a:prstDash val="solid"/>
            <a:round/>
            <a:headEnd len="med" w="med" type="none"/>
            <a:tailEnd len="med" w="med" type="triangle"/>
          </a:ln>
        </p:spPr>
      </p:cxnSp>
      <p:sp>
        <p:nvSpPr>
          <p:cNvPr id="1097" name="Google Shape;1097;p67"/>
          <p:cNvSpPr txBox="1"/>
          <p:nvPr/>
        </p:nvSpPr>
        <p:spPr>
          <a:xfrm>
            <a:off x="6088875" y="966275"/>
            <a:ext cx="31056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accent2"/>
                </a:solidFill>
                <a:latin typeface="Avenir"/>
                <a:ea typeface="Avenir"/>
                <a:cs typeface="Avenir"/>
                <a:sym typeface="Avenir"/>
              </a:rPr>
              <a:t>Sequence of calls:</a:t>
            </a:r>
            <a:endParaRPr b="1" sz="1600">
              <a:solidFill>
                <a:schemeClr val="accent2"/>
              </a:solidFill>
              <a:latin typeface="Avenir"/>
              <a:ea typeface="Avenir"/>
              <a:cs typeface="Avenir"/>
              <a:sym typeface="Avenir"/>
            </a:endParaRPr>
          </a:p>
          <a:p>
            <a:pPr indent="-330200" lvl="0" marL="457200" rtl="0" algn="l">
              <a:spcBef>
                <a:spcPts val="0"/>
              </a:spcBef>
              <a:spcAft>
                <a:spcPts val="0"/>
              </a:spcAft>
              <a:buClr>
                <a:schemeClr val="accent2"/>
              </a:buClr>
              <a:buSzPts val="1600"/>
              <a:buFont typeface="Avenir"/>
              <a:buAutoNum type="arabicPeriod"/>
            </a:pPr>
            <a:r>
              <a:rPr b="1" lang="en" sz="1600">
                <a:solidFill>
                  <a:schemeClr val="accent2"/>
                </a:solidFill>
                <a:latin typeface="Courier New"/>
                <a:ea typeface="Courier New"/>
                <a:cs typeface="Courier New"/>
                <a:sym typeface="Courier New"/>
              </a:rPr>
              <a:t>removeMin()</a:t>
            </a:r>
            <a:endParaRPr b="1" sz="1600">
              <a:solidFill>
                <a:schemeClr val="accent2"/>
              </a:solidFill>
              <a:latin typeface="Courier New"/>
              <a:ea typeface="Courier New"/>
              <a:cs typeface="Courier New"/>
              <a:sym typeface="Courier New"/>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Courier New"/>
                <a:ea typeface="Courier New"/>
                <a:cs typeface="Courier New"/>
                <a:sym typeface="Courier New"/>
              </a:rPr>
              <a:t>insert(X) </a:t>
            </a:r>
            <a:endParaRPr sz="1600">
              <a:solidFill>
                <a:schemeClr val="accent2"/>
              </a:solidFill>
              <a:latin typeface="Courier New"/>
              <a:ea typeface="Courier New"/>
              <a:cs typeface="Courier New"/>
              <a:sym typeface="Courier New"/>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Courier New"/>
                <a:ea typeface="Courier New"/>
                <a:cs typeface="Courier New"/>
                <a:sym typeface="Courier New"/>
              </a:rPr>
              <a:t>removeMin()</a:t>
            </a:r>
            <a:endParaRPr sz="1600">
              <a:solidFill>
                <a:schemeClr val="accent2"/>
              </a:solidFill>
              <a:latin typeface="Courier New"/>
              <a:ea typeface="Courier New"/>
              <a:cs typeface="Courier New"/>
              <a:sym typeface="Courier New"/>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Courier New"/>
                <a:ea typeface="Courier New"/>
                <a:cs typeface="Courier New"/>
                <a:sym typeface="Courier New"/>
              </a:rPr>
              <a:t>insert(A)</a:t>
            </a:r>
            <a:endParaRPr sz="1600">
              <a:solidFill>
                <a:schemeClr val="accent2"/>
              </a:solidFill>
              <a:latin typeface="Courier New"/>
              <a:ea typeface="Courier New"/>
              <a:cs typeface="Courier New"/>
              <a:sym typeface="Courier New"/>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3b</a:t>
            </a:r>
            <a:r>
              <a:rPr lang="en"/>
              <a:t> Heap Mystery</a:t>
            </a:r>
            <a:endParaRPr sz="1400">
              <a:solidFill>
                <a:schemeClr val="dk2"/>
              </a:solidFill>
              <a:latin typeface="Catamaran"/>
              <a:ea typeface="Catamaran"/>
              <a:cs typeface="Catamaran"/>
              <a:sym typeface="Catamaran"/>
            </a:endParaRPr>
          </a:p>
          <a:p>
            <a:pPr indent="0" lvl="0" marL="0" rtl="0" algn="l">
              <a:spcBef>
                <a:spcPts val="0"/>
              </a:spcBef>
              <a:spcAft>
                <a:spcPts val="0"/>
              </a:spcAft>
              <a:buNone/>
            </a:pPr>
            <a:r>
              <a:t/>
            </a:r>
            <a:endParaRPr/>
          </a:p>
        </p:txBody>
      </p:sp>
      <p:sp>
        <p:nvSpPr>
          <p:cNvPr id="1103" name="Google Shape;1103;p68"/>
          <p:cNvSpPr/>
          <p:nvPr/>
        </p:nvSpPr>
        <p:spPr>
          <a:xfrm>
            <a:off x="4189088" y="13723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104" name="Google Shape;1104;p68"/>
          <p:cNvSpPr/>
          <p:nvPr/>
        </p:nvSpPr>
        <p:spPr>
          <a:xfrm>
            <a:off x="3154188" y="20337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105" name="Google Shape;1105;p68"/>
          <p:cNvSpPr/>
          <p:nvPr/>
        </p:nvSpPr>
        <p:spPr>
          <a:xfrm>
            <a:off x="2550188" y="27806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106" name="Google Shape;1106;p68"/>
          <p:cNvSpPr/>
          <p:nvPr/>
        </p:nvSpPr>
        <p:spPr>
          <a:xfrm>
            <a:off x="3757988" y="27806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107" name="Google Shape;1107;p68"/>
          <p:cNvSpPr/>
          <p:nvPr/>
        </p:nvSpPr>
        <p:spPr>
          <a:xfrm>
            <a:off x="5232663" y="20337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sp>
        <p:nvSpPr>
          <p:cNvPr id="1108" name="Google Shape;1108;p68"/>
          <p:cNvSpPr/>
          <p:nvPr/>
        </p:nvSpPr>
        <p:spPr>
          <a:xfrm>
            <a:off x="4628663" y="27806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1109" name="Google Shape;1109;p68"/>
          <p:cNvCxnSpPr>
            <a:stCxn id="1103" idx="3"/>
            <a:endCxn id="1104" idx="7"/>
          </p:cNvCxnSpPr>
          <p:nvPr/>
        </p:nvCxnSpPr>
        <p:spPr>
          <a:xfrm flipH="1">
            <a:off x="3669727" y="1887786"/>
            <a:ext cx="607800" cy="234300"/>
          </a:xfrm>
          <a:prstGeom prst="straightConnector1">
            <a:avLst/>
          </a:prstGeom>
          <a:noFill/>
          <a:ln cap="flat" cmpd="sng" w="9525">
            <a:solidFill>
              <a:schemeClr val="dk2"/>
            </a:solidFill>
            <a:prstDash val="solid"/>
            <a:round/>
            <a:headEnd len="med" w="med" type="none"/>
            <a:tailEnd len="med" w="med" type="triangle"/>
          </a:ln>
        </p:spPr>
      </p:cxnSp>
      <p:cxnSp>
        <p:nvCxnSpPr>
          <p:cNvPr id="1110" name="Google Shape;1110;p68"/>
          <p:cNvCxnSpPr>
            <a:stCxn id="1103" idx="5"/>
            <a:endCxn id="1107" idx="1"/>
          </p:cNvCxnSpPr>
          <p:nvPr/>
        </p:nvCxnSpPr>
        <p:spPr>
          <a:xfrm>
            <a:off x="4704548" y="1887786"/>
            <a:ext cx="616500" cy="234300"/>
          </a:xfrm>
          <a:prstGeom prst="straightConnector1">
            <a:avLst/>
          </a:prstGeom>
          <a:noFill/>
          <a:ln cap="flat" cmpd="sng" w="9525">
            <a:solidFill>
              <a:schemeClr val="dk2"/>
            </a:solidFill>
            <a:prstDash val="solid"/>
            <a:round/>
            <a:headEnd len="med" w="med" type="none"/>
            <a:tailEnd len="med" w="med" type="triangle"/>
          </a:ln>
        </p:spPr>
      </p:cxnSp>
      <p:cxnSp>
        <p:nvCxnSpPr>
          <p:cNvPr id="1111" name="Google Shape;1111;p68"/>
          <p:cNvCxnSpPr>
            <a:endCxn id="1105" idx="7"/>
          </p:cNvCxnSpPr>
          <p:nvPr/>
        </p:nvCxnSpPr>
        <p:spPr>
          <a:xfrm flipH="1">
            <a:off x="3065648" y="25492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112" name="Google Shape;1112;p68"/>
          <p:cNvCxnSpPr>
            <a:endCxn id="1106" idx="1"/>
          </p:cNvCxnSpPr>
          <p:nvPr/>
        </p:nvCxnSpPr>
        <p:spPr>
          <a:xfrm>
            <a:off x="3669427" y="25492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113" name="Google Shape;1113;p68"/>
          <p:cNvCxnSpPr>
            <a:endCxn id="1108" idx="7"/>
          </p:cNvCxnSpPr>
          <p:nvPr/>
        </p:nvCxnSpPr>
        <p:spPr>
          <a:xfrm flipH="1">
            <a:off x="5144123" y="2549264"/>
            <a:ext cx="177000" cy="319800"/>
          </a:xfrm>
          <a:prstGeom prst="straightConnector1">
            <a:avLst/>
          </a:prstGeom>
          <a:noFill/>
          <a:ln cap="flat" cmpd="sng" w="9525">
            <a:solidFill>
              <a:schemeClr val="dk2"/>
            </a:solidFill>
            <a:prstDash val="solid"/>
            <a:round/>
            <a:headEnd len="med" w="med" type="none"/>
            <a:tailEnd len="med" w="med" type="triangle"/>
          </a:ln>
        </p:spPr>
      </p:cxnSp>
      <p:sp>
        <p:nvSpPr>
          <p:cNvPr id="1114" name="Google Shape;1114;p68"/>
          <p:cNvSpPr txBox="1"/>
          <p:nvPr/>
        </p:nvSpPr>
        <p:spPr>
          <a:xfrm>
            <a:off x="6088875" y="966275"/>
            <a:ext cx="31056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accent2"/>
                </a:solidFill>
                <a:latin typeface="Avenir"/>
                <a:ea typeface="Avenir"/>
                <a:cs typeface="Avenir"/>
                <a:sym typeface="Avenir"/>
              </a:rPr>
              <a:t>Sequence of calls:</a:t>
            </a:r>
            <a:endParaRPr b="1" sz="1600">
              <a:solidFill>
                <a:schemeClr val="accent2"/>
              </a:solidFill>
              <a:latin typeface="Avenir"/>
              <a:ea typeface="Avenir"/>
              <a:cs typeface="Avenir"/>
              <a:sym typeface="Avenir"/>
            </a:endParaRPr>
          </a:p>
          <a:p>
            <a:pPr indent="-330200" lvl="0" marL="457200" rtl="0" algn="l">
              <a:spcBef>
                <a:spcPts val="0"/>
              </a:spcBef>
              <a:spcAft>
                <a:spcPts val="0"/>
              </a:spcAft>
              <a:buClr>
                <a:schemeClr val="accent2"/>
              </a:buClr>
              <a:buSzPts val="1600"/>
              <a:buFont typeface="Avenir"/>
              <a:buAutoNum type="arabicPeriod"/>
            </a:pPr>
            <a:r>
              <a:rPr b="1" lang="en" sz="1600">
                <a:solidFill>
                  <a:schemeClr val="accent2"/>
                </a:solidFill>
                <a:latin typeface="Courier New"/>
                <a:ea typeface="Courier New"/>
                <a:cs typeface="Courier New"/>
                <a:sym typeface="Courier New"/>
              </a:rPr>
              <a:t>removeMin()</a:t>
            </a:r>
            <a:endParaRPr b="1" sz="1600">
              <a:solidFill>
                <a:schemeClr val="accent2"/>
              </a:solidFill>
              <a:latin typeface="Courier New"/>
              <a:ea typeface="Courier New"/>
              <a:cs typeface="Courier New"/>
              <a:sym typeface="Courier New"/>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Courier New"/>
                <a:ea typeface="Courier New"/>
                <a:cs typeface="Courier New"/>
                <a:sym typeface="Courier New"/>
              </a:rPr>
              <a:t>insert(X) </a:t>
            </a:r>
            <a:endParaRPr sz="1600">
              <a:solidFill>
                <a:schemeClr val="accent2"/>
              </a:solidFill>
              <a:latin typeface="Courier New"/>
              <a:ea typeface="Courier New"/>
              <a:cs typeface="Courier New"/>
              <a:sym typeface="Courier New"/>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Courier New"/>
                <a:ea typeface="Courier New"/>
                <a:cs typeface="Courier New"/>
                <a:sym typeface="Courier New"/>
              </a:rPr>
              <a:t>removeMin()</a:t>
            </a:r>
            <a:endParaRPr sz="1600">
              <a:solidFill>
                <a:schemeClr val="accent2"/>
              </a:solidFill>
              <a:latin typeface="Courier New"/>
              <a:ea typeface="Courier New"/>
              <a:cs typeface="Courier New"/>
              <a:sym typeface="Courier New"/>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Courier New"/>
                <a:ea typeface="Courier New"/>
                <a:cs typeface="Courier New"/>
                <a:sym typeface="Courier New"/>
              </a:rPr>
              <a:t>insert(A)</a:t>
            </a:r>
            <a:endParaRPr sz="1600">
              <a:solidFill>
                <a:schemeClr val="accent2"/>
              </a:solidFill>
              <a:latin typeface="Courier New"/>
              <a:ea typeface="Courier New"/>
              <a:cs typeface="Courier New"/>
              <a:sym typeface="Courier New"/>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8" name="Shape 1118"/>
        <p:cNvGrpSpPr/>
        <p:nvPr/>
      </p:nvGrpSpPr>
      <p:grpSpPr>
        <a:xfrm>
          <a:off x="0" y="0"/>
          <a:ext cx="0" cy="0"/>
          <a:chOff x="0" y="0"/>
          <a:chExt cx="0" cy="0"/>
        </a:xfrm>
      </p:grpSpPr>
      <p:sp>
        <p:nvSpPr>
          <p:cNvPr id="1119" name="Google Shape;1119;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3b</a:t>
            </a:r>
            <a:r>
              <a:rPr lang="en"/>
              <a:t> Heap Mystery</a:t>
            </a:r>
            <a:endParaRPr sz="1400">
              <a:solidFill>
                <a:schemeClr val="dk2"/>
              </a:solidFill>
              <a:latin typeface="Catamaran"/>
              <a:ea typeface="Catamaran"/>
              <a:cs typeface="Catamaran"/>
              <a:sym typeface="Catamaran"/>
            </a:endParaRPr>
          </a:p>
          <a:p>
            <a:pPr indent="0" lvl="0" marL="0" rtl="0" algn="l">
              <a:spcBef>
                <a:spcPts val="0"/>
              </a:spcBef>
              <a:spcAft>
                <a:spcPts val="0"/>
              </a:spcAft>
              <a:buNone/>
            </a:pPr>
            <a:r>
              <a:t/>
            </a:r>
            <a:endParaRPr/>
          </a:p>
        </p:txBody>
      </p:sp>
      <p:sp>
        <p:nvSpPr>
          <p:cNvPr id="1120" name="Google Shape;1120;p69"/>
          <p:cNvSpPr/>
          <p:nvPr/>
        </p:nvSpPr>
        <p:spPr>
          <a:xfrm>
            <a:off x="4189088" y="13723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121" name="Google Shape;1121;p69"/>
          <p:cNvSpPr/>
          <p:nvPr/>
        </p:nvSpPr>
        <p:spPr>
          <a:xfrm>
            <a:off x="3154188" y="20337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122" name="Google Shape;1122;p69"/>
          <p:cNvSpPr/>
          <p:nvPr/>
        </p:nvSpPr>
        <p:spPr>
          <a:xfrm>
            <a:off x="2550188" y="27806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123" name="Google Shape;1123;p69"/>
          <p:cNvSpPr/>
          <p:nvPr/>
        </p:nvSpPr>
        <p:spPr>
          <a:xfrm>
            <a:off x="3757988" y="27806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124" name="Google Shape;1124;p69"/>
          <p:cNvSpPr/>
          <p:nvPr/>
        </p:nvSpPr>
        <p:spPr>
          <a:xfrm>
            <a:off x="5232663" y="20337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sp>
        <p:nvSpPr>
          <p:cNvPr id="1125" name="Google Shape;1125;p69"/>
          <p:cNvSpPr/>
          <p:nvPr/>
        </p:nvSpPr>
        <p:spPr>
          <a:xfrm>
            <a:off x="4628663" y="27806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1126" name="Google Shape;1126;p69"/>
          <p:cNvCxnSpPr>
            <a:stCxn id="1120" idx="3"/>
            <a:endCxn id="1121" idx="7"/>
          </p:cNvCxnSpPr>
          <p:nvPr/>
        </p:nvCxnSpPr>
        <p:spPr>
          <a:xfrm flipH="1">
            <a:off x="3669727" y="1887786"/>
            <a:ext cx="607800" cy="234300"/>
          </a:xfrm>
          <a:prstGeom prst="straightConnector1">
            <a:avLst/>
          </a:prstGeom>
          <a:noFill/>
          <a:ln cap="flat" cmpd="sng" w="9525">
            <a:solidFill>
              <a:schemeClr val="dk2"/>
            </a:solidFill>
            <a:prstDash val="solid"/>
            <a:round/>
            <a:headEnd len="med" w="med" type="none"/>
            <a:tailEnd len="med" w="med" type="triangle"/>
          </a:ln>
        </p:spPr>
      </p:cxnSp>
      <p:cxnSp>
        <p:nvCxnSpPr>
          <p:cNvPr id="1127" name="Google Shape;1127;p69"/>
          <p:cNvCxnSpPr>
            <a:stCxn id="1120" idx="5"/>
            <a:endCxn id="1124" idx="1"/>
          </p:cNvCxnSpPr>
          <p:nvPr/>
        </p:nvCxnSpPr>
        <p:spPr>
          <a:xfrm>
            <a:off x="4704548" y="1887786"/>
            <a:ext cx="616500" cy="234300"/>
          </a:xfrm>
          <a:prstGeom prst="straightConnector1">
            <a:avLst/>
          </a:prstGeom>
          <a:noFill/>
          <a:ln cap="flat" cmpd="sng" w="9525">
            <a:solidFill>
              <a:schemeClr val="dk2"/>
            </a:solidFill>
            <a:prstDash val="solid"/>
            <a:round/>
            <a:headEnd len="med" w="med" type="none"/>
            <a:tailEnd len="med" w="med" type="triangle"/>
          </a:ln>
        </p:spPr>
      </p:cxnSp>
      <p:cxnSp>
        <p:nvCxnSpPr>
          <p:cNvPr id="1128" name="Google Shape;1128;p69"/>
          <p:cNvCxnSpPr>
            <a:endCxn id="1122" idx="7"/>
          </p:cNvCxnSpPr>
          <p:nvPr/>
        </p:nvCxnSpPr>
        <p:spPr>
          <a:xfrm flipH="1">
            <a:off x="3065648" y="25492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129" name="Google Shape;1129;p69"/>
          <p:cNvCxnSpPr>
            <a:endCxn id="1123" idx="1"/>
          </p:cNvCxnSpPr>
          <p:nvPr/>
        </p:nvCxnSpPr>
        <p:spPr>
          <a:xfrm>
            <a:off x="3669427" y="25492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130" name="Google Shape;1130;p69"/>
          <p:cNvCxnSpPr>
            <a:endCxn id="1125" idx="7"/>
          </p:cNvCxnSpPr>
          <p:nvPr/>
        </p:nvCxnSpPr>
        <p:spPr>
          <a:xfrm flipH="1">
            <a:off x="5144123" y="2549264"/>
            <a:ext cx="177000" cy="319800"/>
          </a:xfrm>
          <a:prstGeom prst="straightConnector1">
            <a:avLst/>
          </a:prstGeom>
          <a:noFill/>
          <a:ln cap="flat" cmpd="sng" w="9525">
            <a:solidFill>
              <a:schemeClr val="dk2"/>
            </a:solidFill>
            <a:prstDash val="solid"/>
            <a:round/>
            <a:headEnd len="med" w="med" type="none"/>
            <a:tailEnd len="med" w="med" type="triangle"/>
          </a:ln>
        </p:spPr>
      </p:cxnSp>
      <p:sp>
        <p:nvSpPr>
          <p:cNvPr id="1131" name="Google Shape;1131;p69"/>
          <p:cNvSpPr txBox="1"/>
          <p:nvPr/>
        </p:nvSpPr>
        <p:spPr>
          <a:xfrm>
            <a:off x="6088875" y="966275"/>
            <a:ext cx="31056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accent2"/>
                </a:solidFill>
                <a:latin typeface="Avenir"/>
                <a:ea typeface="Avenir"/>
                <a:cs typeface="Avenir"/>
                <a:sym typeface="Avenir"/>
              </a:rPr>
              <a:t>Sequence of calls:</a:t>
            </a:r>
            <a:endParaRPr b="1" sz="1600">
              <a:solidFill>
                <a:schemeClr val="accent2"/>
              </a:solidFill>
              <a:latin typeface="Avenir"/>
              <a:ea typeface="Avenir"/>
              <a:cs typeface="Avenir"/>
              <a:sym typeface="Avenir"/>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Courier New"/>
                <a:ea typeface="Courier New"/>
                <a:cs typeface="Courier New"/>
                <a:sym typeface="Courier New"/>
              </a:rPr>
              <a:t>removeMin()</a:t>
            </a:r>
            <a:endParaRPr sz="1600">
              <a:solidFill>
                <a:schemeClr val="accent2"/>
              </a:solidFill>
              <a:latin typeface="Courier New"/>
              <a:ea typeface="Courier New"/>
              <a:cs typeface="Courier New"/>
              <a:sym typeface="Courier New"/>
            </a:endParaRPr>
          </a:p>
          <a:p>
            <a:pPr indent="-330200" lvl="0" marL="457200" rtl="0" algn="l">
              <a:spcBef>
                <a:spcPts val="0"/>
              </a:spcBef>
              <a:spcAft>
                <a:spcPts val="0"/>
              </a:spcAft>
              <a:buClr>
                <a:schemeClr val="accent2"/>
              </a:buClr>
              <a:buSzPts val="1600"/>
              <a:buFont typeface="Avenir"/>
              <a:buAutoNum type="arabicPeriod"/>
            </a:pPr>
            <a:r>
              <a:rPr b="1" lang="en" sz="1600">
                <a:solidFill>
                  <a:schemeClr val="accent2"/>
                </a:solidFill>
                <a:latin typeface="Courier New"/>
                <a:ea typeface="Courier New"/>
                <a:cs typeface="Courier New"/>
                <a:sym typeface="Courier New"/>
              </a:rPr>
              <a:t>insert(X)</a:t>
            </a:r>
            <a:r>
              <a:rPr lang="en" sz="1600">
                <a:solidFill>
                  <a:schemeClr val="accent2"/>
                </a:solidFill>
                <a:latin typeface="Courier New"/>
                <a:ea typeface="Courier New"/>
                <a:cs typeface="Courier New"/>
                <a:sym typeface="Courier New"/>
              </a:rPr>
              <a:t> </a:t>
            </a:r>
            <a:endParaRPr sz="1600">
              <a:solidFill>
                <a:schemeClr val="accent2"/>
              </a:solidFill>
              <a:latin typeface="Courier New"/>
              <a:ea typeface="Courier New"/>
              <a:cs typeface="Courier New"/>
              <a:sym typeface="Courier New"/>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Courier New"/>
                <a:ea typeface="Courier New"/>
                <a:cs typeface="Courier New"/>
                <a:sym typeface="Courier New"/>
              </a:rPr>
              <a:t>removeMin()</a:t>
            </a:r>
            <a:endParaRPr sz="1600">
              <a:solidFill>
                <a:schemeClr val="accent2"/>
              </a:solidFill>
              <a:latin typeface="Courier New"/>
              <a:ea typeface="Courier New"/>
              <a:cs typeface="Courier New"/>
              <a:sym typeface="Courier New"/>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Courier New"/>
                <a:ea typeface="Courier New"/>
                <a:cs typeface="Courier New"/>
                <a:sym typeface="Courier New"/>
              </a:rPr>
              <a:t>insert(A)</a:t>
            </a:r>
            <a:endParaRPr sz="1600">
              <a:solidFill>
                <a:schemeClr val="accent2"/>
              </a:solidFill>
              <a:latin typeface="Courier New"/>
              <a:ea typeface="Courier New"/>
              <a:cs typeface="Courier New"/>
              <a:sym typeface="Courier New"/>
            </a:endParaRPr>
          </a:p>
        </p:txBody>
      </p:sp>
      <p:sp>
        <p:nvSpPr>
          <p:cNvPr id="1132" name="Google Shape;1132;p69"/>
          <p:cNvSpPr/>
          <p:nvPr/>
        </p:nvSpPr>
        <p:spPr>
          <a:xfrm>
            <a:off x="5836463" y="27806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X</a:t>
            </a:r>
            <a:endParaRPr>
              <a:latin typeface="Catamaran"/>
              <a:ea typeface="Catamaran"/>
              <a:cs typeface="Catamaran"/>
              <a:sym typeface="Catamaran"/>
            </a:endParaRPr>
          </a:p>
        </p:txBody>
      </p:sp>
      <p:cxnSp>
        <p:nvCxnSpPr>
          <p:cNvPr id="1133" name="Google Shape;1133;p69"/>
          <p:cNvCxnSpPr>
            <a:endCxn id="1132" idx="1"/>
          </p:cNvCxnSpPr>
          <p:nvPr/>
        </p:nvCxnSpPr>
        <p:spPr>
          <a:xfrm>
            <a:off x="5748202" y="2549264"/>
            <a:ext cx="176700" cy="319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7" name="Shape 1137"/>
        <p:cNvGrpSpPr/>
        <p:nvPr/>
      </p:nvGrpSpPr>
      <p:grpSpPr>
        <a:xfrm>
          <a:off x="0" y="0"/>
          <a:ext cx="0" cy="0"/>
          <a:chOff x="0" y="0"/>
          <a:chExt cx="0" cy="0"/>
        </a:xfrm>
      </p:grpSpPr>
      <p:sp>
        <p:nvSpPr>
          <p:cNvPr id="1138" name="Google Shape;1138;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3b</a:t>
            </a:r>
            <a:r>
              <a:rPr lang="en"/>
              <a:t> Heap Mystery</a:t>
            </a:r>
            <a:endParaRPr sz="1400">
              <a:solidFill>
                <a:schemeClr val="dk2"/>
              </a:solidFill>
              <a:latin typeface="Catamaran"/>
              <a:ea typeface="Catamaran"/>
              <a:cs typeface="Catamaran"/>
              <a:sym typeface="Catamaran"/>
            </a:endParaRPr>
          </a:p>
          <a:p>
            <a:pPr indent="0" lvl="0" marL="0" rtl="0" algn="l">
              <a:spcBef>
                <a:spcPts val="0"/>
              </a:spcBef>
              <a:spcAft>
                <a:spcPts val="0"/>
              </a:spcAft>
              <a:buNone/>
            </a:pPr>
            <a:r>
              <a:t/>
            </a:r>
            <a:endParaRPr/>
          </a:p>
        </p:txBody>
      </p:sp>
      <p:sp>
        <p:nvSpPr>
          <p:cNvPr id="1139" name="Google Shape;1139;p70"/>
          <p:cNvSpPr/>
          <p:nvPr/>
        </p:nvSpPr>
        <p:spPr>
          <a:xfrm>
            <a:off x="4189088" y="13723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X</a:t>
            </a:r>
            <a:endParaRPr>
              <a:latin typeface="Catamaran"/>
              <a:ea typeface="Catamaran"/>
              <a:cs typeface="Catamaran"/>
              <a:sym typeface="Catamaran"/>
            </a:endParaRPr>
          </a:p>
        </p:txBody>
      </p:sp>
      <p:sp>
        <p:nvSpPr>
          <p:cNvPr id="1140" name="Google Shape;1140;p70"/>
          <p:cNvSpPr/>
          <p:nvPr/>
        </p:nvSpPr>
        <p:spPr>
          <a:xfrm>
            <a:off x="3154188" y="20337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141" name="Google Shape;1141;p70"/>
          <p:cNvSpPr/>
          <p:nvPr/>
        </p:nvSpPr>
        <p:spPr>
          <a:xfrm>
            <a:off x="2550188" y="27806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142" name="Google Shape;1142;p70"/>
          <p:cNvSpPr/>
          <p:nvPr/>
        </p:nvSpPr>
        <p:spPr>
          <a:xfrm>
            <a:off x="3757988" y="27806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143" name="Google Shape;1143;p70"/>
          <p:cNvSpPr/>
          <p:nvPr/>
        </p:nvSpPr>
        <p:spPr>
          <a:xfrm>
            <a:off x="5232663" y="20337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sp>
        <p:nvSpPr>
          <p:cNvPr id="1144" name="Google Shape;1144;p70"/>
          <p:cNvSpPr/>
          <p:nvPr/>
        </p:nvSpPr>
        <p:spPr>
          <a:xfrm>
            <a:off x="4628663" y="27806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1145" name="Google Shape;1145;p70"/>
          <p:cNvCxnSpPr>
            <a:stCxn id="1139" idx="3"/>
            <a:endCxn id="1140" idx="7"/>
          </p:cNvCxnSpPr>
          <p:nvPr/>
        </p:nvCxnSpPr>
        <p:spPr>
          <a:xfrm flipH="1">
            <a:off x="3669727" y="1887786"/>
            <a:ext cx="607800" cy="234300"/>
          </a:xfrm>
          <a:prstGeom prst="straightConnector1">
            <a:avLst/>
          </a:prstGeom>
          <a:noFill/>
          <a:ln cap="flat" cmpd="sng" w="9525">
            <a:solidFill>
              <a:schemeClr val="dk2"/>
            </a:solidFill>
            <a:prstDash val="solid"/>
            <a:round/>
            <a:headEnd len="med" w="med" type="none"/>
            <a:tailEnd len="med" w="med" type="triangle"/>
          </a:ln>
        </p:spPr>
      </p:cxnSp>
      <p:cxnSp>
        <p:nvCxnSpPr>
          <p:cNvPr id="1146" name="Google Shape;1146;p70"/>
          <p:cNvCxnSpPr>
            <a:stCxn id="1139" idx="5"/>
            <a:endCxn id="1143" idx="1"/>
          </p:cNvCxnSpPr>
          <p:nvPr/>
        </p:nvCxnSpPr>
        <p:spPr>
          <a:xfrm>
            <a:off x="4704548" y="1887786"/>
            <a:ext cx="616500" cy="234300"/>
          </a:xfrm>
          <a:prstGeom prst="straightConnector1">
            <a:avLst/>
          </a:prstGeom>
          <a:noFill/>
          <a:ln cap="flat" cmpd="sng" w="9525">
            <a:solidFill>
              <a:schemeClr val="dk2"/>
            </a:solidFill>
            <a:prstDash val="solid"/>
            <a:round/>
            <a:headEnd len="med" w="med" type="none"/>
            <a:tailEnd len="med" w="med" type="triangle"/>
          </a:ln>
        </p:spPr>
      </p:cxnSp>
      <p:cxnSp>
        <p:nvCxnSpPr>
          <p:cNvPr id="1147" name="Google Shape;1147;p70"/>
          <p:cNvCxnSpPr>
            <a:endCxn id="1141" idx="7"/>
          </p:cNvCxnSpPr>
          <p:nvPr/>
        </p:nvCxnSpPr>
        <p:spPr>
          <a:xfrm flipH="1">
            <a:off x="3065648" y="25492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148" name="Google Shape;1148;p70"/>
          <p:cNvCxnSpPr>
            <a:endCxn id="1142" idx="1"/>
          </p:cNvCxnSpPr>
          <p:nvPr/>
        </p:nvCxnSpPr>
        <p:spPr>
          <a:xfrm>
            <a:off x="3669427" y="25492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149" name="Google Shape;1149;p70"/>
          <p:cNvCxnSpPr>
            <a:endCxn id="1144" idx="7"/>
          </p:cNvCxnSpPr>
          <p:nvPr/>
        </p:nvCxnSpPr>
        <p:spPr>
          <a:xfrm flipH="1">
            <a:off x="5144123" y="2549264"/>
            <a:ext cx="177000" cy="319800"/>
          </a:xfrm>
          <a:prstGeom prst="straightConnector1">
            <a:avLst/>
          </a:prstGeom>
          <a:noFill/>
          <a:ln cap="flat" cmpd="sng" w="9525">
            <a:solidFill>
              <a:schemeClr val="dk2"/>
            </a:solidFill>
            <a:prstDash val="solid"/>
            <a:round/>
            <a:headEnd len="med" w="med" type="none"/>
            <a:tailEnd len="med" w="med" type="triangle"/>
          </a:ln>
        </p:spPr>
      </p:cxnSp>
      <p:sp>
        <p:nvSpPr>
          <p:cNvPr id="1150" name="Google Shape;1150;p70"/>
          <p:cNvSpPr txBox="1"/>
          <p:nvPr/>
        </p:nvSpPr>
        <p:spPr>
          <a:xfrm>
            <a:off x="6088875" y="966275"/>
            <a:ext cx="31056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accent2"/>
                </a:solidFill>
                <a:latin typeface="Avenir"/>
                <a:ea typeface="Avenir"/>
                <a:cs typeface="Avenir"/>
                <a:sym typeface="Avenir"/>
              </a:rPr>
              <a:t>Sequence of calls:</a:t>
            </a:r>
            <a:endParaRPr b="1" sz="1600">
              <a:solidFill>
                <a:schemeClr val="accent2"/>
              </a:solidFill>
              <a:latin typeface="Avenir"/>
              <a:ea typeface="Avenir"/>
              <a:cs typeface="Avenir"/>
              <a:sym typeface="Avenir"/>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Courier New"/>
                <a:ea typeface="Courier New"/>
                <a:cs typeface="Courier New"/>
                <a:sym typeface="Courier New"/>
              </a:rPr>
              <a:t>removeMin()</a:t>
            </a:r>
            <a:endParaRPr sz="1600">
              <a:solidFill>
                <a:schemeClr val="accent2"/>
              </a:solidFill>
              <a:latin typeface="Courier New"/>
              <a:ea typeface="Courier New"/>
              <a:cs typeface="Courier New"/>
              <a:sym typeface="Courier New"/>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Courier New"/>
                <a:ea typeface="Courier New"/>
                <a:cs typeface="Courier New"/>
                <a:sym typeface="Courier New"/>
              </a:rPr>
              <a:t>insert(X) </a:t>
            </a:r>
            <a:endParaRPr sz="1600">
              <a:solidFill>
                <a:schemeClr val="accent2"/>
              </a:solidFill>
              <a:latin typeface="Courier New"/>
              <a:ea typeface="Courier New"/>
              <a:cs typeface="Courier New"/>
              <a:sym typeface="Courier New"/>
            </a:endParaRPr>
          </a:p>
          <a:p>
            <a:pPr indent="-330200" lvl="0" marL="457200" rtl="0" algn="l">
              <a:spcBef>
                <a:spcPts val="0"/>
              </a:spcBef>
              <a:spcAft>
                <a:spcPts val="0"/>
              </a:spcAft>
              <a:buClr>
                <a:schemeClr val="accent2"/>
              </a:buClr>
              <a:buSzPts val="1600"/>
              <a:buFont typeface="Avenir"/>
              <a:buAutoNum type="arabicPeriod"/>
            </a:pPr>
            <a:r>
              <a:rPr b="1" lang="en" sz="1600">
                <a:solidFill>
                  <a:schemeClr val="accent2"/>
                </a:solidFill>
                <a:latin typeface="Courier New"/>
                <a:ea typeface="Courier New"/>
                <a:cs typeface="Courier New"/>
                <a:sym typeface="Courier New"/>
              </a:rPr>
              <a:t>removeMin()</a:t>
            </a:r>
            <a:endParaRPr b="1" sz="1600">
              <a:solidFill>
                <a:schemeClr val="accent2"/>
              </a:solidFill>
              <a:latin typeface="Courier New"/>
              <a:ea typeface="Courier New"/>
              <a:cs typeface="Courier New"/>
              <a:sym typeface="Courier New"/>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Courier New"/>
                <a:ea typeface="Courier New"/>
                <a:cs typeface="Courier New"/>
                <a:sym typeface="Courier New"/>
              </a:rPr>
              <a:t>insert(A)</a:t>
            </a:r>
            <a:endParaRPr sz="1600">
              <a:solidFill>
                <a:schemeClr val="accent2"/>
              </a:solidFill>
              <a:latin typeface="Courier New"/>
              <a:ea typeface="Courier New"/>
              <a:cs typeface="Courier New"/>
              <a:sym typeface="Courier New"/>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4" name="Shape 1154"/>
        <p:cNvGrpSpPr/>
        <p:nvPr/>
      </p:nvGrpSpPr>
      <p:grpSpPr>
        <a:xfrm>
          <a:off x="0" y="0"/>
          <a:ext cx="0" cy="0"/>
          <a:chOff x="0" y="0"/>
          <a:chExt cx="0" cy="0"/>
        </a:xfrm>
      </p:grpSpPr>
      <p:sp>
        <p:nvSpPr>
          <p:cNvPr id="1155" name="Google Shape;1155;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3b</a:t>
            </a:r>
            <a:r>
              <a:rPr lang="en"/>
              <a:t> Heap Mystery</a:t>
            </a:r>
            <a:endParaRPr sz="1400">
              <a:solidFill>
                <a:schemeClr val="dk2"/>
              </a:solidFill>
              <a:latin typeface="Catamaran"/>
              <a:ea typeface="Catamaran"/>
              <a:cs typeface="Catamaran"/>
              <a:sym typeface="Catamaran"/>
            </a:endParaRPr>
          </a:p>
          <a:p>
            <a:pPr indent="0" lvl="0" marL="0" rtl="0" algn="l">
              <a:spcBef>
                <a:spcPts val="0"/>
              </a:spcBef>
              <a:spcAft>
                <a:spcPts val="0"/>
              </a:spcAft>
              <a:buNone/>
            </a:pPr>
            <a:r>
              <a:t/>
            </a:r>
            <a:endParaRPr/>
          </a:p>
        </p:txBody>
      </p:sp>
      <p:sp>
        <p:nvSpPr>
          <p:cNvPr id="1156" name="Google Shape;1156;p71"/>
          <p:cNvSpPr/>
          <p:nvPr/>
        </p:nvSpPr>
        <p:spPr>
          <a:xfrm>
            <a:off x="4189088" y="13723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157" name="Google Shape;1157;p71"/>
          <p:cNvSpPr/>
          <p:nvPr/>
        </p:nvSpPr>
        <p:spPr>
          <a:xfrm>
            <a:off x="3154188" y="20337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X</a:t>
            </a:r>
            <a:endParaRPr>
              <a:latin typeface="Catamaran"/>
              <a:ea typeface="Catamaran"/>
              <a:cs typeface="Catamaran"/>
              <a:sym typeface="Catamaran"/>
            </a:endParaRPr>
          </a:p>
        </p:txBody>
      </p:sp>
      <p:sp>
        <p:nvSpPr>
          <p:cNvPr id="1158" name="Google Shape;1158;p71"/>
          <p:cNvSpPr/>
          <p:nvPr/>
        </p:nvSpPr>
        <p:spPr>
          <a:xfrm>
            <a:off x="2550188" y="27806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159" name="Google Shape;1159;p71"/>
          <p:cNvSpPr/>
          <p:nvPr/>
        </p:nvSpPr>
        <p:spPr>
          <a:xfrm>
            <a:off x="3757988" y="27806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160" name="Google Shape;1160;p71"/>
          <p:cNvSpPr/>
          <p:nvPr/>
        </p:nvSpPr>
        <p:spPr>
          <a:xfrm>
            <a:off x="5232663" y="20337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sp>
        <p:nvSpPr>
          <p:cNvPr id="1161" name="Google Shape;1161;p71"/>
          <p:cNvSpPr/>
          <p:nvPr/>
        </p:nvSpPr>
        <p:spPr>
          <a:xfrm>
            <a:off x="4628663" y="27806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1162" name="Google Shape;1162;p71"/>
          <p:cNvCxnSpPr>
            <a:stCxn id="1156" idx="3"/>
            <a:endCxn id="1157" idx="7"/>
          </p:cNvCxnSpPr>
          <p:nvPr/>
        </p:nvCxnSpPr>
        <p:spPr>
          <a:xfrm flipH="1">
            <a:off x="3669727" y="1887786"/>
            <a:ext cx="607800" cy="234300"/>
          </a:xfrm>
          <a:prstGeom prst="straightConnector1">
            <a:avLst/>
          </a:prstGeom>
          <a:noFill/>
          <a:ln cap="flat" cmpd="sng" w="9525">
            <a:solidFill>
              <a:schemeClr val="dk2"/>
            </a:solidFill>
            <a:prstDash val="solid"/>
            <a:round/>
            <a:headEnd len="med" w="med" type="none"/>
            <a:tailEnd len="med" w="med" type="triangle"/>
          </a:ln>
        </p:spPr>
      </p:cxnSp>
      <p:cxnSp>
        <p:nvCxnSpPr>
          <p:cNvPr id="1163" name="Google Shape;1163;p71"/>
          <p:cNvCxnSpPr>
            <a:stCxn id="1156" idx="5"/>
            <a:endCxn id="1160" idx="1"/>
          </p:cNvCxnSpPr>
          <p:nvPr/>
        </p:nvCxnSpPr>
        <p:spPr>
          <a:xfrm>
            <a:off x="4704548" y="1887786"/>
            <a:ext cx="616500" cy="234300"/>
          </a:xfrm>
          <a:prstGeom prst="straightConnector1">
            <a:avLst/>
          </a:prstGeom>
          <a:noFill/>
          <a:ln cap="flat" cmpd="sng" w="9525">
            <a:solidFill>
              <a:schemeClr val="dk2"/>
            </a:solidFill>
            <a:prstDash val="solid"/>
            <a:round/>
            <a:headEnd len="med" w="med" type="none"/>
            <a:tailEnd len="med" w="med" type="triangle"/>
          </a:ln>
        </p:spPr>
      </p:cxnSp>
      <p:cxnSp>
        <p:nvCxnSpPr>
          <p:cNvPr id="1164" name="Google Shape;1164;p71"/>
          <p:cNvCxnSpPr>
            <a:endCxn id="1158" idx="7"/>
          </p:cNvCxnSpPr>
          <p:nvPr/>
        </p:nvCxnSpPr>
        <p:spPr>
          <a:xfrm flipH="1">
            <a:off x="3065648" y="25492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165" name="Google Shape;1165;p71"/>
          <p:cNvCxnSpPr>
            <a:endCxn id="1159" idx="1"/>
          </p:cNvCxnSpPr>
          <p:nvPr/>
        </p:nvCxnSpPr>
        <p:spPr>
          <a:xfrm>
            <a:off x="3669427" y="25492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166" name="Google Shape;1166;p71"/>
          <p:cNvCxnSpPr>
            <a:endCxn id="1161" idx="7"/>
          </p:cNvCxnSpPr>
          <p:nvPr/>
        </p:nvCxnSpPr>
        <p:spPr>
          <a:xfrm flipH="1">
            <a:off x="5144123" y="2549264"/>
            <a:ext cx="177000" cy="319800"/>
          </a:xfrm>
          <a:prstGeom prst="straightConnector1">
            <a:avLst/>
          </a:prstGeom>
          <a:noFill/>
          <a:ln cap="flat" cmpd="sng" w="9525">
            <a:solidFill>
              <a:schemeClr val="dk2"/>
            </a:solidFill>
            <a:prstDash val="solid"/>
            <a:round/>
            <a:headEnd len="med" w="med" type="none"/>
            <a:tailEnd len="med" w="med" type="triangle"/>
          </a:ln>
        </p:spPr>
      </p:cxnSp>
      <p:sp>
        <p:nvSpPr>
          <p:cNvPr id="1167" name="Google Shape;1167;p71"/>
          <p:cNvSpPr txBox="1"/>
          <p:nvPr/>
        </p:nvSpPr>
        <p:spPr>
          <a:xfrm>
            <a:off x="6088875" y="966275"/>
            <a:ext cx="31056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accent2"/>
                </a:solidFill>
                <a:latin typeface="Avenir"/>
                <a:ea typeface="Avenir"/>
                <a:cs typeface="Avenir"/>
                <a:sym typeface="Avenir"/>
              </a:rPr>
              <a:t>Sequence of calls:</a:t>
            </a:r>
            <a:endParaRPr b="1" sz="1600">
              <a:solidFill>
                <a:schemeClr val="accent2"/>
              </a:solidFill>
              <a:latin typeface="Avenir"/>
              <a:ea typeface="Avenir"/>
              <a:cs typeface="Avenir"/>
              <a:sym typeface="Avenir"/>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Courier New"/>
                <a:ea typeface="Courier New"/>
                <a:cs typeface="Courier New"/>
                <a:sym typeface="Courier New"/>
              </a:rPr>
              <a:t>removeMin()</a:t>
            </a:r>
            <a:endParaRPr sz="1600">
              <a:solidFill>
                <a:schemeClr val="accent2"/>
              </a:solidFill>
              <a:latin typeface="Courier New"/>
              <a:ea typeface="Courier New"/>
              <a:cs typeface="Courier New"/>
              <a:sym typeface="Courier New"/>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Courier New"/>
                <a:ea typeface="Courier New"/>
                <a:cs typeface="Courier New"/>
                <a:sym typeface="Courier New"/>
              </a:rPr>
              <a:t>insert(X) </a:t>
            </a:r>
            <a:endParaRPr sz="1600">
              <a:solidFill>
                <a:schemeClr val="accent2"/>
              </a:solidFill>
              <a:latin typeface="Courier New"/>
              <a:ea typeface="Courier New"/>
              <a:cs typeface="Courier New"/>
              <a:sym typeface="Courier New"/>
            </a:endParaRPr>
          </a:p>
          <a:p>
            <a:pPr indent="-330200" lvl="0" marL="457200" rtl="0" algn="l">
              <a:spcBef>
                <a:spcPts val="0"/>
              </a:spcBef>
              <a:spcAft>
                <a:spcPts val="0"/>
              </a:spcAft>
              <a:buClr>
                <a:schemeClr val="accent2"/>
              </a:buClr>
              <a:buSzPts val="1600"/>
              <a:buFont typeface="Avenir"/>
              <a:buAutoNum type="arabicPeriod"/>
            </a:pPr>
            <a:r>
              <a:rPr b="1" lang="en" sz="1600">
                <a:solidFill>
                  <a:schemeClr val="accent2"/>
                </a:solidFill>
                <a:latin typeface="Courier New"/>
                <a:ea typeface="Courier New"/>
                <a:cs typeface="Courier New"/>
                <a:sym typeface="Courier New"/>
              </a:rPr>
              <a:t>removeMin()</a:t>
            </a:r>
            <a:endParaRPr b="1" sz="1600">
              <a:solidFill>
                <a:schemeClr val="accent2"/>
              </a:solidFill>
              <a:latin typeface="Courier New"/>
              <a:ea typeface="Courier New"/>
              <a:cs typeface="Courier New"/>
              <a:sym typeface="Courier New"/>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Courier New"/>
                <a:ea typeface="Courier New"/>
                <a:cs typeface="Courier New"/>
                <a:sym typeface="Courier New"/>
              </a:rPr>
              <a:t>insert(A)</a:t>
            </a:r>
            <a:endParaRPr sz="1600">
              <a:solidFill>
                <a:schemeClr val="accent2"/>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 Representations</a:t>
            </a:r>
            <a:endParaRPr/>
          </a:p>
          <a:p>
            <a:pPr indent="0" lvl="0" marL="0" rtl="0" algn="l">
              <a:spcBef>
                <a:spcPts val="0"/>
              </a:spcBef>
              <a:spcAft>
                <a:spcPts val="0"/>
              </a:spcAft>
              <a:buNone/>
            </a:pPr>
            <a:r>
              <a:t/>
            </a:r>
            <a:endParaRPr/>
          </a:p>
        </p:txBody>
      </p:sp>
      <p:sp>
        <p:nvSpPr>
          <p:cNvPr id="144" name="Google Shape;144;p18"/>
          <p:cNvSpPr txBox="1"/>
          <p:nvPr>
            <p:ph idx="1" type="body"/>
          </p:nvPr>
        </p:nvSpPr>
        <p:spPr>
          <a:xfrm>
            <a:off x="311700" y="1152475"/>
            <a:ext cx="8520600" cy="407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chemeClr val="accent2"/>
                </a:solidFill>
              </a:rPr>
              <a:t>Adjacency lists</a:t>
            </a:r>
            <a:r>
              <a:rPr lang="en"/>
              <a:t> list out all the nodes connected to each node in our graph:</a:t>
            </a:r>
            <a:endParaRPr/>
          </a:p>
        </p:txBody>
      </p:sp>
      <p:grpSp>
        <p:nvGrpSpPr>
          <p:cNvPr id="145" name="Google Shape;145;p18"/>
          <p:cNvGrpSpPr/>
          <p:nvPr/>
        </p:nvGrpSpPr>
        <p:grpSpPr>
          <a:xfrm>
            <a:off x="3562250" y="2012425"/>
            <a:ext cx="2156050" cy="1850750"/>
            <a:chOff x="6595250" y="2051775"/>
            <a:chExt cx="2156050" cy="1850750"/>
          </a:xfrm>
        </p:grpSpPr>
        <p:sp>
          <p:nvSpPr>
            <p:cNvPr id="146" name="Google Shape;146;p18"/>
            <p:cNvSpPr/>
            <p:nvPr/>
          </p:nvSpPr>
          <p:spPr>
            <a:xfrm>
              <a:off x="6595250" y="253652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47" name="Google Shape;147;p18"/>
            <p:cNvSpPr/>
            <p:nvPr/>
          </p:nvSpPr>
          <p:spPr>
            <a:xfrm>
              <a:off x="7424600" y="205177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48" name="Google Shape;148;p18"/>
            <p:cNvSpPr/>
            <p:nvPr/>
          </p:nvSpPr>
          <p:spPr>
            <a:xfrm>
              <a:off x="7013450" y="3199700"/>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49" name="Google Shape;149;p18"/>
            <p:cNvSpPr/>
            <p:nvPr/>
          </p:nvSpPr>
          <p:spPr>
            <a:xfrm>
              <a:off x="7762075" y="2688400"/>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50" name="Google Shape;150;p18"/>
            <p:cNvSpPr/>
            <p:nvPr/>
          </p:nvSpPr>
          <p:spPr>
            <a:xfrm>
              <a:off x="8333100" y="223687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51" name="Google Shape;151;p18"/>
            <p:cNvSpPr/>
            <p:nvPr/>
          </p:nvSpPr>
          <p:spPr>
            <a:xfrm>
              <a:off x="7762075" y="348432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152" name="Google Shape;152;p18"/>
            <p:cNvCxnSpPr>
              <a:stCxn id="146" idx="7"/>
              <a:endCxn id="147" idx="3"/>
            </p:cNvCxnSpPr>
            <p:nvPr/>
          </p:nvCxnSpPr>
          <p:spPr>
            <a:xfrm flipH="1" rot="10800000">
              <a:off x="6952206" y="2408769"/>
              <a:ext cx="533700" cy="189000"/>
            </a:xfrm>
            <a:prstGeom prst="straightConnector1">
              <a:avLst/>
            </a:prstGeom>
            <a:noFill/>
            <a:ln cap="flat" cmpd="sng" w="9525">
              <a:solidFill>
                <a:schemeClr val="dk2"/>
              </a:solidFill>
              <a:prstDash val="solid"/>
              <a:round/>
              <a:headEnd len="med" w="med" type="none"/>
              <a:tailEnd len="med" w="med" type="triangle"/>
            </a:ln>
          </p:spPr>
        </p:cxnSp>
        <p:cxnSp>
          <p:nvCxnSpPr>
            <p:cNvPr id="153" name="Google Shape;153;p18"/>
            <p:cNvCxnSpPr>
              <a:stCxn id="146" idx="4"/>
              <a:endCxn id="148" idx="1"/>
            </p:cNvCxnSpPr>
            <p:nvPr/>
          </p:nvCxnSpPr>
          <p:spPr>
            <a:xfrm>
              <a:off x="6804350" y="2954725"/>
              <a:ext cx="270300" cy="306300"/>
            </a:xfrm>
            <a:prstGeom prst="straightConnector1">
              <a:avLst/>
            </a:prstGeom>
            <a:noFill/>
            <a:ln cap="flat" cmpd="sng" w="9525">
              <a:solidFill>
                <a:schemeClr val="dk2"/>
              </a:solidFill>
              <a:prstDash val="solid"/>
              <a:round/>
              <a:headEnd len="med" w="med" type="none"/>
              <a:tailEnd len="med" w="med" type="triangle"/>
            </a:ln>
          </p:spPr>
        </p:cxnSp>
        <p:cxnSp>
          <p:nvCxnSpPr>
            <p:cNvPr id="154" name="Google Shape;154;p18"/>
            <p:cNvCxnSpPr>
              <a:stCxn id="147" idx="6"/>
              <a:endCxn id="150" idx="2"/>
            </p:cNvCxnSpPr>
            <p:nvPr/>
          </p:nvCxnSpPr>
          <p:spPr>
            <a:xfrm>
              <a:off x="7842800" y="2260875"/>
              <a:ext cx="490200" cy="185100"/>
            </a:xfrm>
            <a:prstGeom prst="straightConnector1">
              <a:avLst/>
            </a:prstGeom>
            <a:noFill/>
            <a:ln cap="flat" cmpd="sng" w="9525">
              <a:solidFill>
                <a:schemeClr val="dk2"/>
              </a:solidFill>
              <a:prstDash val="solid"/>
              <a:round/>
              <a:headEnd len="med" w="med" type="none"/>
              <a:tailEnd len="med" w="med" type="triangle"/>
            </a:ln>
          </p:spPr>
        </p:cxnSp>
        <p:cxnSp>
          <p:nvCxnSpPr>
            <p:cNvPr id="155" name="Google Shape;155;p18"/>
            <p:cNvCxnSpPr>
              <a:stCxn id="147" idx="4"/>
              <a:endCxn id="149" idx="1"/>
            </p:cNvCxnSpPr>
            <p:nvPr/>
          </p:nvCxnSpPr>
          <p:spPr>
            <a:xfrm>
              <a:off x="7633700" y="2469975"/>
              <a:ext cx="189600" cy="279600"/>
            </a:xfrm>
            <a:prstGeom prst="straightConnector1">
              <a:avLst/>
            </a:prstGeom>
            <a:noFill/>
            <a:ln cap="flat" cmpd="sng" w="9525">
              <a:solidFill>
                <a:schemeClr val="dk2"/>
              </a:solidFill>
              <a:prstDash val="solid"/>
              <a:round/>
              <a:headEnd len="med" w="med" type="triangle"/>
              <a:tailEnd len="med" w="med" type="none"/>
            </a:ln>
          </p:spPr>
        </p:cxnSp>
        <p:cxnSp>
          <p:nvCxnSpPr>
            <p:cNvPr id="156" name="Google Shape;156;p18"/>
            <p:cNvCxnSpPr>
              <a:stCxn id="148" idx="5"/>
              <a:endCxn id="151" idx="2"/>
            </p:cNvCxnSpPr>
            <p:nvPr/>
          </p:nvCxnSpPr>
          <p:spPr>
            <a:xfrm>
              <a:off x="7370406" y="3556656"/>
              <a:ext cx="391800" cy="136800"/>
            </a:xfrm>
            <a:prstGeom prst="straightConnector1">
              <a:avLst/>
            </a:prstGeom>
            <a:noFill/>
            <a:ln cap="flat" cmpd="sng" w="9525">
              <a:solidFill>
                <a:schemeClr val="dk2"/>
              </a:solidFill>
              <a:prstDash val="solid"/>
              <a:round/>
              <a:headEnd len="med" w="med" type="none"/>
              <a:tailEnd len="med" w="med" type="triangle"/>
            </a:ln>
          </p:spPr>
        </p:cxnSp>
        <p:cxnSp>
          <p:nvCxnSpPr>
            <p:cNvPr id="157" name="Google Shape;157;p18"/>
            <p:cNvCxnSpPr>
              <a:stCxn id="149" idx="4"/>
              <a:endCxn id="151" idx="0"/>
            </p:cNvCxnSpPr>
            <p:nvPr/>
          </p:nvCxnSpPr>
          <p:spPr>
            <a:xfrm>
              <a:off x="7971175" y="3106600"/>
              <a:ext cx="0" cy="377700"/>
            </a:xfrm>
            <a:prstGeom prst="straightConnector1">
              <a:avLst/>
            </a:prstGeom>
            <a:noFill/>
            <a:ln cap="flat" cmpd="sng" w="9525">
              <a:solidFill>
                <a:schemeClr val="dk2"/>
              </a:solidFill>
              <a:prstDash val="solid"/>
              <a:round/>
              <a:headEnd len="med" w="med" type="triangle"/>
              <a:tailEnd len="med" w="med" type="none"/>
            </a:ln>
          </p:spPr>
        </p:cxnSp>
      </p:grpSp>
      <p:graphicFrame>
        <p:nvGraphicFramePr>
          <p:cNvPr id="158" name="Google Shape;158;p18"/>
          <p:cNvGraphicFramePr/>
          <p:nvPr/>
        </p:nvGraphicFramePr>
        <p:xfrm>
          <a:off x="560925" y="1758700"/>
          <a:ext cx="3000000" cy="3000000"/>
        </p:xfrm>
        <a:graphic>
          <a:graphicData uri="http://schemas.openxmlformats.org/drawingml/2006/table">
            <a:tbl>
              <a:tblPr>
                <a:noFill/>
                <a:tableStyleId>{03A5C207-4B22-4014-B1FC-4AE4D504DE9D}</a:tableStyleId>
              </a:tblPr>
              <a:tblGrid>
                <a:gridCol w="458725"/>
                <a:gridCol w="1480825"/>
              </a:tblGrid>
              <a:tr h="130025">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tcPr>
                </a:tc>
                <a:tc>
                  <a:txBody>
                    <a:bodyPr/>
                    <a:lstStyle/>
                    <a:p>
                      <a:pPr indent="0" lvl="0" marL="0" rtl="0" algn="l">
                        <a:spcBef>
                          <a:spcPts val="0"/>
                        </a:spcBef>
                        <a:spcAft>
                          <a:spcPts val="0"/>
                        </a:spcAft>
                        <a:buNone/>
                      </a:pPr>
                      <a:r>
                        <a:rPr lang="en">
                          <a:latin typeface="Catamaran"/>
                          <a:ea typeface="Catamaran"/>
                          <a:cs typeface="Catamaran"/>
                          <a:sym typeface="Catamaran"/>
                        </a:rPr>
                        <a:t>B , C</a:t>
                      </a:r>
                      <a:endParaRPr>
                        <a:latin typeface="Catamaran"/>
                        <a:ea typeface="Catamaran"/>
                        <a:cs typeface="Catamaran"/>
                        <a:sym typeface="Catamaran"/>
                      </a:endParaRPr>
                    </a:p>
                  </a:txBody>
                  <a:tcPr marT="91425" marB="91425" marR="91425" marL="91425">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tcPr>
                </a:tc>
              </a:tr>
              <a:tr h="130025">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lnL cap="flat" cmpd="sng" w="9525">
                      <a:solidFill>
                        <a:srgbClr val="9E9E9E">
                          <a:alpha val="0"/>
                        </a:srgbClr>
                      </a:solidFill>
                      <a:prstDash val="solid"/>
                      <a:round/>
                      <a:headEnd len="sm" w="sm" type="none"/>
                      <a:tailEnd len="sm" w="sm" type="none"/>
                    </a:lnL>
                  </a:tcPr>
                </a:tc>
                <a:tc>
                  <a:txBody>
                    <a:bodyPr/>
                    <a:lstStyle/>
                    <a:p>
                      <a:pPr indent="0" lvl="0" marL="0" rtl="0" algn="l">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lnR cap="flat" cmpd="sng" w="9525">
                      <a:solidFill>
                        <a:srgbClr val="9E9E9E">
                          <a:alpha val="0"/>
                        </a:srgbClr>
                      </a:solidFill>
                      <a:prstDash val="solid"/>
                      <a:round/>
                      <a:headEnd len="sm" w="sm" type="none"/>
                      <a:tailEnd len="sm" w="sm" type="none"/>
                    </a:lnR>
                  </a:tcPr>
                </a:tc>
              </a:tr>
              <a:tr h="130025">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lnL cap="flat" cmpd="sng" w="9525">
                      <a:solidFill>
                        <a:srgbClr val="9E9E9E">
                          <a:alpha val="0"/>
                        </a:srgbClr>
                      </a:solidFill>
                      <a:prstDash val="solid"/>
                      <a:round/>
                      <a:headEnd len="sm" w="sm" type="none"/>
                      <a:tailEnd len="sm" w="sm" type="none"/>
                    </a:lnL>
                  </a:tcPr>
                </a:tc>
                <a:tc>
                  <a:txBody>
                    <a:bodyPr/>
                    <a:lstStyle/>
                    <a:p>
                      <a:pPr indent="0" lvl="0" marL="0" rtl="0" algn="l">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a:txBody>
                  <a:tcPr marT="91425" marB="91425" marR="91425" marL="91425">
                    <a:lnR cap="flat" cmpd="sng" w="9525">
                      <a:solidFill>
                        <a:srgbClr val="9E9E9E">
                          <a:alpha val="0"/>
                        </a:srgbClr>
                      </a:solidFill>
                      <a:prstDash val="solid"/>
                      <a:round/>
                      <a:headEnd len="sm" w="sm" type="none"/>
                      <a:tailEnd len="sm" w="sm" type="none"/>
                    </a:lnR>
                  </a:tcPr>
                </a:tc>
              </a:tr>
              <a:tr h="130025">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lnL cap="flat" cmpd="sng" w="9525">
                      <a:solidFill>
                        <a:srgbClr val="9E9E9E">
                          <a:alpha val="0"/>
                        </a:srgbClr>
                      </a:solidFill>
                      <a:prstDash val="solid"/>
                      <a:round/>
                      <a:headEnd len="sm" w="sm" type="none"/>
                      <a:tailEnd len="sm" w="sm" type="none"/>
                    </a:lnL>
                  </a:tcPr>
                </a:tc>
                <a:tc>
                  <a:txBody>
                    <a:bodyPr/>
                    <a:lstStyle/>
                    <a:p>
                      <a:pPr indent="0" lvl="0" marL="0" rtl="0" algn="l">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lnR cap="flat" cmpd="sng" w="9525">
                      <a:solidFill>
                        <a:srgbClr val="9E9E9E">
                          <a:alpha val="0"/>
                        </a:srgbClr>
                      </a:solidFill>
                      <a:prstDash val="solid"/>
                      <a:round/>
                      <a:headEnd len="sm" w="sm" type="none"/>
                      <a:tailEnd len="sm" w="sm" type="none"/>
                    </a:lnR>
                  </a:tcPr>
                </a:tc>
              </a:tr>
              <a:tr h="130025">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lnL cap="flat" cmpd="sng" w="9525">
                      <a:solidFill>
                        <a:srgbClr val="9E9E9E">
                          <a:alpha val="0"/>
                        </a:srgbClr>
                      </a:solidFill>
                      <a:prstDash val="solid"/>
                      <a:round/>
                      <a:headEnd len="sm" w="sm" type="none"/>
                      <a:tailEnd len="sm" w="sm" type="none"/>
                    </a:lnL>
                  </a:tcPr>
                </a:tc>
                <a:tc>
                  <a:txBody>
                    <a:bodyPr/>
                    <a:lstStyle/>
                    <a:p>
                      <a:pPr indent="0" lvl="0" marL="0" rtl="0" algn="l">
                        <a:spcBef>
                          <a:spcPts val="0"/>
                        </a:spcBef>
                        <a:spcAft>
                          <a:spcPts val="0"/>
                        </a:spcAft>
                        <a:buNone/>
                      </a:pPr>
                      <a:r>
                        <a:t/>
                      </a:r>
                      <a:endParaRPr>
                        <a:latin typeface="Catamaran"/>
                        <a:ea typeface="Catamaran"/>
                        <a:cs typeface="Catamaran"/>
                        <a:sym typeface="Catamaran"/>
                      </a:endParaRPr>
                    </a:p>
                  </a:txBody>
                  <a:tcPr marT="91425" marB="91425" marR="91425" marL="91425">
                    <a:lnR cap="flat" cmpd="sng" w="9525">
                      <a:solidFill>
                        <a:srgbClr val="9E9E9E">
                          <a:alpha val="0"/>
                        </a:srgbClr>
                      </a:solidFill>
                      <a:prstDash val="solid"/>
                      <a:round/>
                      <a:headEnd len="sm" w="sm" type="none"/>
                      <a:tailEnd len="sm" w="sm" type="none"/>
                    </a:lnR>
                  </a:tcPr>
                </a:tc>
              </a:tr>
              <a:tr h="130025">
                <a:tc>
                  <a:txBody>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a:txBody>
                  <a:tcPr marT="91425" marB="91425" marR="91425" marL="91425">
                    <a:lnL cap="flat" cmpd="sng" w="9525">
                      <a:solidFill>
                        <a:srgbClr val="9E9E9E">
                          <a:alpha val="0"/>
                        </a:srgbClr>
                      </a:solidFill>
                      <a:prstDash val="solid"/>
                      <a:round/>
                      <a:headEnd len="sm" w="sm" type="none"/>
                      <a:tailEnd len="sm" w="sm" type="none"/>
                    </a:lnL>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lnR cap="flat" cmpd="sng" w="9525">
                      <a:solidFill>
                        <a:srgbClr val="9E9E9E">
                          <a:alpha val="0"/>
                        </a:srgbClr>
                      </a:solidFill>
                      <a:prstDash val="solid"/>
                      <a:round/>
                      <a:headEnd len="sm" w="sm" type="none"/>
                      <a:tailEnd len="sm" w="sm" type="none"/>
                    </a:lnR>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3b</a:t>
            </a:r>
            <a:r>
              <a:rPr lang="en"/>
              <a:t> Heap Mystery</a:t>
            </a:r>
            <a:endParaRPr sz="1400">
              <a:solidFill>
                <a:schemeClr val="dk2"/>
              </a:solidFill>
              <a:latin typeface="Catamaran"/>
              <a:ea typeface="Catamaran"/>
              <a:cs typeface="Catamaran"/>
              <a:sym typeface="Catamaran"/>
            </a:endParaRPr>
          </a:p>
          <a:p>
            <a:pPr indent="0" lvl="0" marL="0" rtl="0" algn="l">
              <a:spcBef>
                <a:spcPts val="0"/>
              </a:spcBef>
              <a:spcAft>
                <a:spcPts val="0"/>
              </a:spcAft>
              <a:buNone/>
            </a:pPr>
            <a:r>
              <a:t/>
            </a:r>
            <a:endParaRPr/>
          </a:p>
        </p:txBody>
      </p:sp>
      <p:sp>
        <p:nvSpPr>
          <p:cNvPr id="1173" name="Google Shape;1173;p72"/>
          <p:cNvSpPr/>
          <p:nvPr/>
        </p:nvSpPr>
        <p:spPr>
          <a:xfrm>
            <a:off x="4189088" y="13723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174" name="Google Shape;1174;p72"/>
          <p:cNvSpPr/>
          <p:nvPr/>
        </p:nvSpPr>
        <p:spPr>
          <a:xfrm>
            <a:off x="3154188" y="20337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175" name="Google Shape;1175;p72"/>
          <p:cNvSpPr/>
          <p:nvPr/>
        </p:nvSpPr>
        <p:spPr>
          <a:xfrm>
            <a:off x="2550188" y="27806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176" name="Google Shape;1176;p72"/>
          <p:cNvSpPr/>
          <p:nvPr/>
        </p:nvSpPr>
        <p:spPr>
          <a:xfrm>
            <a:off x="3757988" y="27806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X</a:t>
            </a:r>
            <a:endParaRPr>
              <a:latin typeface="Catamaran"/>
              <a:ea typeface="Catamaran"/>
              <a:cs typeface="Catamaran"/>
              <a:sym typeface="Catamaran"/>
            </a:endParaRPr>
          </a:p>
        </p:txBody>
      </p:sp>
      <p:sp>
        <p:nvSpPr>
          <p:cNvPr id="1177" name="Google Shape;1177;p72"/>
          <p:cNvSpPr/>
          <p:nvPr/>
        </p:nvSpPr>
        <p:spPr>
          <a:xfrm>
            <a:off x="5232663" y="20337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sp>
        <p:nvSpPr>
          <p:cNvPr id="1178" name="Google Shape;1178;p72"/>
          <p:cNvSpPr/>
          <p:nvPr/>
        </p:nvSpPr>
        <p:spPr>
          <a:xfrm>
            <a:off x="4628663" y="27806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1179" name="Google Shape;1179;p72"/>
          <p:cNvCxnSpPr>
            <a:stCxn id="1173" idx="3"/>
            <a:endCxn id="1174" idx="7"/>
          </p:cNvCxnSpPr>
          <p:nvPr/>
        </p:nvCxnSpPr>
        <p:spPr>
          <a:xfrm flipH="1">
            <a:off x="3669727" y="1887786"/>
            <a:ext cx="607800" cy="234300"/>
          </a:xfrm>
          <a:prstGeom prst="straightConnector1">
            <a:avLst/>
          </a:prstGeom>
          <a:noFill/>
          <a:ln cap="flat" cmpd="sng" w="9525">
            <a:solidFill>
              <a:schemeClr val="dk2"/>
            </a:solidFill>
            <a:prstDash val="solid"/>
            <a:round/>
            <a:headEnd len="med" w="med" type="none"/>
            <a:tailEnd len="med" w="med" type="triangle"/>
          </a:ln>
        </p:spPr>
      </p:cxnSp>
      <p:cxnSp>
        <p:nvCxnSpPr>
          <p:cNvPr id="1180" name="Google Shape;1180;p72"/>
          <p:cNvCxnSpPr>
            <a:stCxn id="1173" idx="5"/>
            <a:endCxn id="1177" idx="1"/>
          </p:cNvCxnSpPr>
          <p:nvPr/>
        </p:nvCxnSpPr>
        <p:spPr>
          <a:xfrm>
            <a:off x="4704548" y="1887786"/>
            <a:ext cx="616500" cy="234300"/>
          </a:xfrm>
          <a:prstGeom prst="straightConnector1">
            <a:avLst/>
          </a:prstGeom>
          <a:noFill/>
          <a:ln cap="flat" cmpd="sng" w="9525">
            <a:solidFill>
              <a:schemeClr val="dk2"/>
            </a:solidFill>
            <a:prstDash val="solid"/>
            <a:round/>
            <a:headEnd len="med" w="med" type="none"/>
            <a:tailEnd len="med" w="med" type="triangle"/>
          </a:ln>
        </p:spPr>
      </p:cxnSp>
      <p:cxnSp>
        <p:nvCxnSpPr>
          <p:cNvPr id="1181" name="Google Shape;1181;p72"/>
          <p:cNvCxnSpPr>
            <a:endCxn id="1175" idx="7"/>
          </p:cNvCxnSpPr>
          <p:nvPr/>
        </p:nvCxnSpPr>
        <p:spPr>
          <a:xfrm flipH="1">
            <a:off x="3065648" y="25492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182" name="Google Shape;1182;p72"/>
          <p:cNvCxnSpPr>
            <a:endCxn id="1176" idx="1"/>
          </p:cNvCxnSpPr>
          <p:nvPr/>
        </p:nvCxnSpPr>
        <p:spPr>
          <a:xfrm>
            <a:off x="3669427" y="25492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183" name="Google Shape;1183;p72"/>
          <p:cNvCxnSpPr>
            <a:endCxn id="1178" idx="7"/>
          </p:cNvCxnSpPr>
          <p:nvPr/>
        </p:nvCxnSpPr>
        <p:spPr>
          <a:xfrm flipH="1">
            <a:off x="5144123" y="2549264"/>
            <a:ext cx="177000" cy="319800"/>
          </a:xfrm>
          <a:prstGeom prst="straightConnector1">
            <a:avLst/>
          </a:prstGeom>
          <a:noFill/>
          <a:ln cap="flat" cmpd="sng" w="9525">
            <a:solidFill>
              <a:schemeClr val="dk2"/>
            </a:solidFill>
            <a:prstDash val="solid"/>
            <a:round/>
            <a:headEnd len="med" w="med" type="none"/>
            <a:tailEnd len="med" w="med" type="triangle"/>
          </a:ln>
        </p:spPr>
      </p:cxnSp>
      <p:sp>
        <p:nvSpPr>
          <p:cNvPr id="1184" name="Google Shape;1184;p72"/>
          <p:cNvSpPr txBox="1"/>
          <p:nvPr/>
        </p:nvSpPr>
        <p:spPr>
          <a:xfrm>
            <a:off x="6088875" y="966275"/>
            <a:ext cx="31056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accent2"/>
                </a:solidFill>
                <a:latin typeface="Avenir"/>
                <a:ea typeface="Avenir"/>
                <a:cs typeface="Avenir"/>
                <a:sym typeface="Avenir"/>
              </a:rPr>
              <a:t>Sequence of calls:</a:t>
            </a:r>
            <a:endParaRPr b="1" sz="1600">
              <a:solidFill>
                <a:schemeClr val="accent2"/>
              </a:solidFill>
              <a:latin typeface="Avenir"/>
              <a:ea typeface="Avenir"/>
              <a:cs typeface="Avenir"/>
              <a:sym typeface="Avenir"/>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Courier New"/>
                <a:ea typeface="Courier New"/>
                <a:cs typeface="Courier New"/>
                <a:sym typeface="Courier New"/>
              </a:rPr>
              <a:t>removeMin()</a:t>
            </a:r>
            <a:endParaRPr sz="1600">
              <a:solidFill>
                <a:schemeClr val="accent2"/>
              </a:solidFill>
              <a:latin typeface="Courier New"/>
              <a:ea typeface="Courier New"/>
              <a:cs typeface="Courier New"/>
              <a:sym typeface="Courier New"/>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Courier New"/>
                <a:ea typeface="Courier New"/>
                <a:cs typeface="Courier New"/>
                <a:sym typeface="Courier New"/>
              </a:rPr>
              <a:t>insert(X) </a:t>
            </a:r>
            <a:endParaRPr sz="1600">
              <a:solidFill>
                <a:schemeClr val="accent2"/>
              </a:solidFill>
              <a:latin typeface="Courier New"/>
              <a:ea typeface="Courier New"/>
              <a:cs typeface="Courier New"/>
              <a:sym typeface="Courier New"/>
            </a:endParaRPr>
          </a:p>
          <a:p>
            <a:pPr indent="-330200" lvl="0" marL="457200" rtl="0" algn="l">
              <a:spcBef>
                <a:spcPts val="0"/>
              </a:spcBef>
              <a:spcAft>
                <a:spcPts val="0"/>
              </a:spcAft>
              <a:buClr>
                <a:schemeClr val="accent2"/>
              </a:buClr>
              <a:buSzPts val="1600"/>
              <a:buFont typeface="Avenir"/>
              <a:buAutoNum type="arabicPeriod"/>
            </a:pPr>
            <a:r>
              <a:rPr b="1" lang="en" sz="1600">
                <a:solidFill>
                  <a:schemeClr val="accent2"/>
                </a:solidFill>
                <a:latin typeface="Courier New"/>
                <a:ea typeface="Courier New"/>
                <a:cs typeface="Courier New"/>
                <a:sym typeface="Courier New"/>
              </a:rPr>
              <a:t>removeMin()</a:t>
            </a:r>
            <a:endParaRPr b="1" sz="1600">
              <a:solidFill>
                <a:schemeClr val="accent2"/>
              </a:solidFill>
              <a:latin typeface="Courier New"/>
              <a:ea typeface="Courier New"/>
              <a:cs typeface="Courier New"/>
              <a:sym typeface="Courier New"/>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Courier New"/>
                <a:ea typeface="Courier New"/>
                <a:cs typeface="Courier New"/>
                <a:sym typeface="Courier New"/>
              </a:rPr>
              <a:t>insert(A)</a:t>
            </a:r>
            <a:endParaRPr sz="1600">
              <a:solidFill>
                <a:schemeClr val="accent2"/>
              </a:solidFill>
              <a:latin typeface="Courier New"/>
              <a:ea typeface="Courier New"/>
              <a:cs typeface="Courier New"/>
              <a:sym typeface="Courier New"/>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8" name="Shape 1188"/>
        <p:cNvGrpSpPr/>
        <p:nvPr/>
      </p:nvGrpSpPr>
      <p:grpSpPr>
        <a:xfrm>
          <a:off x="0" y="0"/>
          <a:ext cx="0" cy="0"/>
          <a:chOff x="0" y="0"/>
          <a:chExt cx="0" cy="0"/>
        </a:xfrm>
      </p:grpSpPr>
      <p:sp>
        <p:nvSpPr>
          <p:cNvPr id="1189" name="Google Shape;1189;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3b</a:t>
            </a:r>
            <a:r>
              <a:rPr lang="en"/>
              <a:t> Heap Mystery</a:t>
            </a:r>
            <a:endParaRPr sz="1400">
              <a:solidFill>
                <a:schemeClr val="dk2"/>
              </a:solidFill>
              <a:latin typeface="Catamaran"/>
              <a:ea typeface="Catamaran"/>
              <a:cs typeface="Catamaran"/>
              <a:sym typeface="Catamaran"/>
            </a:endParaRPr>
          </a:p>
          <a:p>
            <a:pPr indent="0" lvl="0" marL="0" rtl="0" algn="l">
              <a:spcBef>
                <a:spcPts val="0"/>
              </a:spcBef>
              <a:spcAft>
                <a:spcPts val="0"/>
              </a:spcAft>
              <a:buNone/>
            </a:pPr>
            <a:r>
              <a:t/>
            </a:r>
            <a:endParaRPr/>
          </a:p>
        </p:txBody>
      </p:sp>
      <p:sp>
        <p:nvSpPr>
          <p:cNvPr id="1190" name="Google Shape;1190;p73"/>
          <p:cNvSpPr/>
          <p:nvPr/>
        </p:nvSpPr>
        <p:spPr>
          <a:xfrm>
            <a:off x="4189088" y="13723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191" name="Google Shape;1191;p73"/>
          <p:cNvSpPr/>
          <p:nvPr/>
        </p:nvSpPr>
        <p:spPr>
          <a:xfrm>
            <a:off x="3154188" y="20337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192" name="Google Shape;1192;p73"/>
          <p:cNvSpPr/>
          <p:nvPr/>
        </p:nvSpPr>
        <p:spPr>
          <a:xfrm>
            <a:off x="2550188" y="27806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193" name="Google Shape;1193;p73"/>
          <p:cNvSpPr/>
          <p:nvPr/>
        </p:nvSpPr>
        <p:spPr>
          <a:xfrm>
            <a:off x="3757988" y="27806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X</a:t>
            </a:r>
            <a:endParaRPr>
              <a:latin typeface="Catamaran"/>
              <a:ea typeface="Catamaran"/>
              <a:cs typeface="Catamaran"/>
              <a:sym typeface="Catamaran"/>
            </a:endParaRPr>
          </a:p>
        </p:txBody>
      </p:sp>
      <p:sp>
        <p:nvSpPr>
          <p:cNvPr id="1194" name="Google Shape;1194;p73"/>
          <p:cNvSpPr/>
          <p:nvPr/>
        </p:nvSpPr>
        <p:spPr>
          <a:xfrm>
            <a:off x="5232663" y="20337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sp>
        <p:nvSpPr>
          <p:cNvPr id="1195" name="Google Shape;1195;p73"/>
          <p:cNvSpPr/>
          <p:nvPr/>
        </p:nvSpPr>
        <p:spPr>
          <a:xfrm>
            <a:off x="4628663" y="27806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1196" name="Google Shape;1196;p73"/>
          <p:cNvCxnSpPr>
            <a:stCxn id="1190" idx="3"/>
            <a:endCxn id="1191" idx="7"/>
          </p:cNvCxnSpPr>
          <p:nvPr/>
        </p:nvCxnSpPr>
        <p:spPr>
          <a:xfrm flipH="1">
            <a:off x="3669727" y="1887786"/>
            <a:ext cx="607800" cy="234300"/>
          </a:xfrm>
          <a:prstGeom prst="straightConnector1">
            <a:avLst/>
          </a:prstGeom>
          <a:noFill/>
          <a:ln cap="flat" cmpd="sng" w="9525">
            <a:solidFill>
              <a:schemeClr val="dk2"/>
            </a:solidFill>
            <a:prstDash val="solid"/>
            <a:round/>
            <a:headEnd len="med" w="med" type="none"/>
            <a:tailEnd len="med" w="med" type="triangle"/>
          </a:ln>
        </p:spPr>
      </p:cxnSp>
      <p:cxnSp>
        <p:nvCxnSpPr>
          <p:cNvPr id="1197" name="Google Shape;1197;p73"/>
          <p:cNvCxnSpPr>
            <a:stCxn id="1190" idx="5"/>
            <a:endCxn id="1194" idx="1"/>
          </p:cNvCxnSpPr>
          <p:nvPr/>
        </p:nvCxnSpPr>
        <p:spPr>
          <a:xfrm>
            <a:off x="4704548" y="1887786"/>
            <a:ext cx="616500" cy="234300"/>
          </a:xfrm>
          <a:prstGeom prst="straightConnector1">
            <a:avLst/>
          </a:prstGeom>
          <a:noFill/>
          <a:ln cap="flat" cmpd="sng" w="9525">
            <a:solidFill>
              <a:schemeClr val="dk2"/>
            </a:solidFill>
            <a:prstDash val="solid"/>
            <a:round/>
            <a:headEnd len="med" w="med" type="none"/>
            <a:tailEnd len="med" w="med" type="triangle"/>
          </a:ln>
        </p:spPr>
      </p:cxnSp>
      <p:cxnSp>
        <p:nvCxnSpPr>
          <p:cNvPr id="1198" name="Google Shape;1198;p73"/>
          <p:cNvCxnSpPr>
            <a:endCxn id="1192" idx="7"/>
          </p:cNvCxnSpPr>
          <p:nvPr/>
        </p:nvCxnSpPr>
        <p:spPr>
          <a:xfrm flipH="1">
            <a:off x="3065648" y="25492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199" name="Google Shape;1199;p73"/>
          <p:cNvCxnSpPr>
            <a:endCxn id="1193" idx="1"/>
          </p:cNvCxnSpPr>
          <p:nvPr/>
        </p:nvCxnSpPr>
        <p:spPr>
          <a:xfrm>
            <a:off x="3669427" y="25492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200" name="Google Shape;1200;p73"/>
          <p:cNvCxnSpPr>
            <a:endCxn id="1195" idx="7"/>
          </p:cNvCxnSpPr>
          <p:nvPr/>
        </p:nvCxnSpPr>
        <p:spPr>
          <a:xfrm flipH="1">
            <a:off x="5144123" y="2549264"/>
            <a:ext cx="177000" cy="319800"/>
          </a:xfrm>
          <a:prstGeom prst="straightConnector1">
            <a:avLst/>
          </a:prstGeom>
          <a:noFill/>
          <a:ln cap="flat" cmpd="sng" w="9525">
            <a:solidFill>
              <a:schemeClr val="dk2"/>
            </a:solidFill>
            <a:prstDash val="solid"/>
            <a:round/>
            <a:headEnd len="med" w="med" type="none"/>
            <a:tailEnd len="med" w="med" type="triangle"/>
          </a:ln>
        </p:spPr>
      </p:cxnSp>
      <p:sp>
        <p:nvSpPr>
          <p:cNvPr id="1201" name="Google Shape;1201;p73"/>
          <p:cNvSpPr txBox="1"/>
          <p:nvPr/>
        </p:nvSpPr>
        <p:spPr>
          <a:xfrm>
            <a:off x="6088875" y="966275"/>
            <a:ext cx="31056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accent2"/>
                </a:solidFill>
                <a:latin typeface="Avenir"/>
                <a:ea typeface="Avenir"/>
                <a:cs typeface="Avenir"/>
                <a:sym typeface="Avenir"/>
              </a:rPr>
              <a:t>Sequence of calls:</a:t>
            </a:r>
            <a:endParaRPr b="1" sz="1600">
              <a:solidFill>
                <a:schemeClr val="accent2"/>
              </a:solidFill>
              <a:latin typeface="Avenir"/>
              <a:ea typeface="Avenir"/>
              <a:cs typeface="Avenir"/>
              <a:sym typeface="Avenir"/>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Courier New"/>
                <a:ea typeface="Courier New"/>
                <a:cs typeface="Courier New"/>
                <a:sym typeface="Courier New"/>
              </a:rPr>
              <a:t>removeMin()</a:t>
            </a:r>
            <a:endParaRPr sz="1600">
              <a:solidFill>
                <a:schemeClr val="accent2"/>
              </a:solidFill>
              <a:latin typeface="Courier New"/>
              <a:ea typeface="Courier New"/>
              <a:cs typeface="Courier New"/>
              <a:sym typeface="Courier New"/>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Courier New"/>
                <a:ea typeface="Courier New"/>
                <a:cs typeface="Courier New"/>
                <a:sym typeface="Courier New"/>
              </a:rPr>
              <a:t>insert(X) </a:t>
            </a:r>
            <a:endParaRPr sz="1600">
              <a:solidFill>
                <a:schemeClr val="accent2"/>
              </a:solidFill>
              <a:latin typeface="Courier New"/>
              <a:ea typeface="Courier New"/>
              <a:cs typeface="Courier New"/>
              <a:sym typeface="Courier New"/>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Courier New"/>
                <a:ea typeface="Courier New"/>
                <a:cs typeface="Courier New"/>
                <a:sym typeface="Courier New"/>
              </a:rPr>
              <a:t>removeMin()</a:t>
            </a:r>
            <a:endParaRPr sz="1600">
              <a:solidFill>
                <a:schemeClr val="accent2"/>
              </a:solidFill>
              <a:latin typeface="Courier New"/>
              <a:ea typeface="Courier New"/>
              <a:cs typeface="Courier New"/>
              <a:sym typeface="Courier New"/>
            </a:endParaRPr>
          </a:p>
          <a:p>
            <a:pPr indent="-330200" lvl="0" marL="457200" rtl="0" algn="l">
              <a:spcBef>
                <a:spcPts val="0"/>
              </a:spcBef>
              <a:spcAft>
                <a:spcPts val="0"/>
              </a:spcAft>
              <a:buClr>
                <a:schemeClr val="accent2"/>
              </a:buClr>
              <a:buSzPts val="1600"/>
              <a:buFont typeface="Avenir"/>
              <a:buAutoNum type="arabicPeriod"/>
            </a:pPr>
            <a:r>
              <a:rPr b="1" lang="en" sz="1600">
                <a:solidFill>
                  <a:schemeClr val="accent2"/>
                </a:solidFill>
                <a:latin typeface="Courier New"/>
                <a:ea typeface="Courier New"/>
                <a:cs typeface="Courier New"/>
                <a:sym typeface="Courier New"/>
              </a:rPr>
              <a:t>insert(A)</a:t>
            </a:r>
            <a:endParaRPr b="1" sz="1600">
              <a:solidFill>
                <a:schemeClr val="accent2"/>
              </a:solidFill>
              <a:latin typeface="Courier New"/>
              <a:ea typeface="Courier New"/>
              <a:cs typeface="Courier New"/>
              <a:sym typeface="Courier New"/>
            </a:endParaRPr>
          </a:p>
        </p:txBody>
      </p:sp>
      <p:sp>
        <p:nvSpPr>
          <p:cNvPr id="1202" name="Google Shape;1202;p73"/>
          <p:cNvSpPr/>
          <p:nvPr/>
        </p:nvSpPr>
        <p:spPr>
          <a:xfrm>
            <a:off x="5836463" y="27806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cxnSp>
        <p:nvCxnSpPr>
          <p:cNvPr id="1203" name="Google Shape;1203;p73"/>
          <p:cNvCxnSpPr>
            <a:endCxn id="1202" idx="1"/>
          </p:cNvCxnSpPr>
          <p:nvPr/>
        </p:nvCxnSpPr>
        <p:spPr>
          <a:xfrm>
            <a:off x="5748202" y="2549264"/>
            <a:ext cx="176700" cy="319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7" name="Shape 1207"/>
        <p:cNvGrpSpPr/>
        <p:nvPr/>
      </p:nvGrpSpPr>
      <p:grpSpPr>
        <a:xfrm>
          <a:off x="0" y="0"/>
          <a:ext cx="0" cy="0"/>
          <a:chOff x="0" y="0"/>
          <a:chExt cx="0" cy="0"/>
        </a:xfrm>
      </p:grpSpPr>
      <p:sp>
        <p:nvSpPr>
          <p:cNvPr id="1208" name="Google Shape;1208;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3b</a:t>
            </a:r>
            <a:r>
              <a:rPr lang="en"/>
              <a:t> Heap Mystery</a:t>
            </a:r>
            <a:endParaRPr sz="1400">
              <a:solidFill>
                <a:schemeClr val="dk2"/>
              </a:solidFill>
              <a:latin typeface="Catamaran"/>
              <a:ea typeface="Catamaran"/>
              <a:cs typeface="Catamaran"/>
              <a:sym typeface="Catamaran"/>
            </a:endParaRPr>
          </a:p>
          <a:p>
            <a:pPr indent="0" lvl="0" marL="0" rtl="0" algn="l">
              <a:spcBef>
                <a:spcPts val="0"/>
              </a:spcBef>
              <a:spcAft>
                <a:spcPts val="0"/>
              </a:spcAft>
              <a:buNone/>
            </a:pPr>
            <a:r>
              <a:t/>
            </a:r>
            <a:endParaRPr/>
          </a:p>
        </p:txBody>
      </p:sp>
      <p:sp>
        <p:nvSpPr>
          <p:cNvPr id="1209" name="Google Shape;1209;p74"/>
          <p:cNvSpPr/>
          <p:nvPr/>
        </p:nvSpPr>
        <p:spPr>
          <a:xfrm>
            <a:off x="4189088" y="13723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210" name="Google Shape;1210;p74"/>
          <p:cNvSpPr/>
          <p:nvPr/>
        </p:nvSpPr>
        <p:spPr>
          <a:xfrm>
            <a:off x="3154188" y="20337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211" name="Google Shape;1211;p74"/>
          <p:cNvSpPr/>
          <p:nvPr/>
        </p:nvSpPr>
        <p:spPr>
          <a:xfrm>
            <a:off x="2550188" y="27806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212" name="Google Shape;1212;p74"/>
          <p:cNvSpPr/>
          <p:nvPr/>
        </p:nvSpPr>
        <p:spPr>
          <a:xfrm>
            <a:off x="3757988" y="27806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X</a:t>
            </a:r>
            <a:endParaRPr>
              <a:latin typeface="Catamaran"/>
              <a:ea typeface="Catamaran"/>
              <a:cs typeface="Catamaran"/>
              <a:sym typeface="Catamaran"/>
            </a:endParaRPr>
          </a:p>
        </p:txBody>
      </p:sp>
      <p:sp>
        <p:nvSpPr>
          <p:cNvPr id="1213" name="Google Shape;1213;p74"/>
          <p:cNvSpPr/>
          <p:nvPr/>
        </p:nvSpPr>
        <p:spPr>
          <a:xfrm>
            <a:off x="5232663" y="20337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214" name="Google Shape;1214;p74"/>
          <p:cNvSpPr/>
          <p:nvPr/>
        </p:nvSpPr>
        <p:spPr>
          <a:xfrm>
            <a:off x="4628663" y="27806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1215" name="Google Shape;1215;p74"/>
          <p:cNvCxnSpPr>
            <a:stCxn id="1209" idx="3"/>
            <a:endCxn id="1210" idx="7"/>
          </p:cNvCxnSpPr>
          <p:nvPr/>
        </p:nvCxnSpPr>
        <p:spPr>
          <a:xfrm flipH="1">
            <a:off x="3669727" y="1887786"/>
            <a:ext cx="607800" cy="234300"/>
          </a:xfrm>
          <a:prstGeom prst="straightConnector1">
            <a:avLst/>
          </a:prstGeom>
          <a:noFill/>
          <a:ln cap="flat" cmpd="sng" w="9525">
            <a:solidFill>
              <a:schemeClr val="dk2"/>
            </a:solidFill>
            <a:prstDash val="solid"/>
            <a:round/>
            <a:headEnd len="med" w="med" type="none"/>
            <a:tailEnd len="med" w="med" type="triangle"/>
          </a:ln>
        </p:spPr>
      </p:cxnSp>
      <p:cxnSp>
        <p:nvCxnSpPr>
          <p:cNvPr id="1216" name="Google Shape;1216;p74"/>
          <p:cNvCxnSpPr>
            <a:stCxn id="1209" idx="5"/>
            <a:endCxn id="1213" idx="1"/>
          </p:cNvCxnSpPr>
          <p:nvPr/>
        </p:nvCxnSpPr>
        <p:spPr>
          <a:xfrm>
            <a:off x="4704548" y="1887786"/>
            <a:ext cx="616500" cy="234300"/>
          </a:xfrm>
          <a:prstGeom prst="straightConnector1">
            <a:avLst/>
          </a:prstGeom>
          <a:noFill/>
          <a:ln cap="flat" cmpd="sng" w="9525">
            <a:solidFill>
              <a:schemeClr val="dk2"/>
            </a:solidFill>
            <a:prstDash val="solid"/>
            <a:round/>
            <a:headEnd len="med" w="med" type="none"/>
            <a:tailEnd len="med" w="med" type="triangle"/>
          </a:ln>
        </p:spPr>
      </p:cxnSp>
      <p:cxnSp>
        <p:nvCxnSpPr>
          <p:cNvPr id="1217" name="Google Shape;1217;p74"/>
          <p:cNvCxnSpPr>
            <a:endCxn id="1211" idx="7"/>
          </p:cNvCxnSpPr>
          <p:nvPr/>
        </p:nvCxnSpPr>
        <p:spPr>
          <a:xfrm flipH="1">
            <a:off x="3065648" y="25492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218" name="Google Shape;1218;p74"/>
          <p:cNvCxnSpPr>
            <a:endCxn id="1212" idx="1"/>
          </p:cNvCxnSpPr>
          <p:nvPr/>
        </p:nvCxnSpPr>
        <p:spPr>
          <a:xfrm>
            <a:off x="3669427" y="25492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219" name="Google Shape;1219;p74"/>
          <p:cNvCxnSpPr>
            <a:endCxn id="1214" idx="7"/>
          </p:cNvCxnSpPr>
          <p:nvPr/>
        </p:nvCxnSpPr>
        <p:spPr>
          <a:xfrm flipH="1">
            <a:off x="5144123" y="2549264"/>
            <a:ext cx="177000" cy="319800"/>
          </a:xfrm>
          <a:prstGeom prst="straightConnector1">
            <a:avLst/>
          </a:prstGeom>
          <a:noFill/>
          <a:ln cap="flat" cmpd="sng" w="9525">
            <a:solidFill>
              <a:schemeClr val="dk2"/>
            </a:solidFill>
            <a:prstDash val="solid"/>
            <a:round/>
            <a:headEnd len="med" w="med" type="none"/>
            <a:tailEnd len="med" w="med" type="triangle"/>
          </a:ln>
        </p:spPr>
      </p:cxnSp>
      <p:sp>
        <p:nvSpPr>
          <p:cNvPr id="1220" name="Google Shape;1220;p74"/>
          <p:cNvSpPr txBox="1"/>
          <p:nvPr/>
        </p:nvSpPr>
        <p:spPr>
          <a:xfrm>
            <a:off x="6088875" y="966275"/>
            <a:ext cx="31056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accent2"/>
                </a:solidFill>
                <a:latin typeface="Avenir"/>
                <a:ea typeface="Avenir"/>
                <a:cs typeface="Avenir"/>
                <a:sym typeface="Avenir"/>
              </a:rPr>
              <a:t>Sequence of calls:</a:t>
            </a:r>
            <a:endParaRPr b="1" sz="1600">
              <a:solidFill>
                <a:schemeClr val="accent2"/>
              </a:solidFill>
              <a:latin typeface="Avenir"/>
              <a:ea typeface="Avenir"/>
              <a:cs typeface="Avenir"/>
              <a:sym typeface="Avenir"/>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Courier New"/>
                <a:ea typeface="Courier New"/>
                <a:cs typeface="Courier New"/>
                <a:sym typeface="Courier New"/>
              </a:rPr>
              <a:t>removeMin()</a:t>
            </a:r>
            <a:endParaRPr sz="1600">
              <a:solidFill>
                <a:schemeClr val="accent2"/>
              </a:solidFill>
              <a:latin typeface="Courier New"/>
              <a:ea typeface="Courier New"/>
              <a:cs typeface="Courier New"/>
              <a:sym typeface="Courier New"/>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Courier New"/>
                <a:ea typeface="Courier New"/>
                <a:cs typeface="Courier New"/>
                <a:sym typeface="Courier New"/>
              </a:rPr>
              <a:t>insert(X) </a:t>
            </a:r>
            <a:endParaRPr sz="1600">
              <a:solidFill>
                <a:schemeClr val="accent2"/>
              </a:solidFill>
              <a:latin typeface="Courier New"/>
              <a:ea typeface="Courier New"/>
              <a:cs typeface="Courier New"/>
              <a:sym typeface="Courier New"/>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Courier New"/>
                <a:ea typeface="Courier New"/>
                <a:cs typeface="Courier New"/>
                <a:sym typeface="Courier New"/>
              </a:rPr>
              <a:t>removeMin()</a:t>
            </a:r>
            <a:endParaRPr sz="1600">
              <a:solidFill>
                <a:schemeClr val="accent2"/>
              </a:solidFill>
              <a:latin typeface="Courier New"/>
              <a:ea typeface="Courier New"/>
              <a:cs typeface="Courier New"/>
              <a:sym typeface="Courier New"/>
            </a:endParaRPr>
          </a:p>
          <a:p>
            <a:pPr indent="-330200" lvl="0" marL="457200" rtl="0" algn="l">
              <a:spcBef>
                <a:spcPts val="0"/>
              </a:spcBef>
              <a:spcAft>
                <a:spcPts val="0"/>
              </a:spcAft>
              <a:buClr>
                <a:schemeClr val="accent2"/>
              </a:buClr>
              <a:buSzPts val="1600"/>
              <a:buFont typeface="Avenir"/>
              <a:buAutoNum type="arabicPeriod"/>
            </a:pPr>
            <a:r>
              <a:rPr b="1" lang="en" sz="1600">
                <a:solidFill>
                  <a:schemeClr val="accent2"/>
                </a:solidFill>
                <a:latin typeface="Courier New"/>
                <a:ea typeface="Courier New"/>
                <a:cs typeface="Courier New"/>
                <a:sym typeface="Courier New"/>
              </a:rPr>
              <a:t>insert(A)</a:t>
            </a:r>
            <a:endParaRPr b="1" sz="1600">
              <a:solidFill>
                <a:schemeClr val="accent2"/>
              </a:solidFill>
              <a:latin typeface="Courier New"/>
              <a:ea typeface="Courier New"/>
              <a:cs typeface="Courier New"/>
              <a:sym typeface="Courier New"/>
            </a:endParaRPr>
          </a:p>
        </p:txBody>
      </p:sp>
      <p:sp>
        <p:nvSpPr>
          <p:cNvPr id="1221" name="Google Shape;1221;p74"/>
          <p:cNvSpPr/>
          <p:nvPr/>
        </p:nvSpPr>
        <p:spPr>
          <a:xfrm>
            <a:off x="5836463" y="27806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1222" name="Google Shape;1222;p74"/>
          <p:cNvCxnSpPr>
            <a:endCxn id="1221" idx="1"/>
          </p:cNvCxnSpPr>
          <p:nvPr/>
        </p:nvCxnSpPr>
        <p:spPr>
          <a:xfrm>
            <a:off x="5748202" y="2549264"/>
            <a:ext cx="176700" cy="319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6" name="Shape 1226"/>
        <p:cNvGrpSpPr/>
        <p:nvPr/>
      </p:nvGrpSpPr>
      <p:grpSpPr>
        <a:xfrm>
          <a:off x="0" y="0"/>
          <a:ext cx="0" cy="0"/>
          <a:chOff x="0" y="0"/>
          <a:chExt cx="0" cy="0"/>
        </a:xfrm>
      </p:grpSpPr>
      <p:sp>
        <p:nvSpPr>
          <p:cNvPr id="1227" name="Google Shape;1227;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3b</a:t>
            </a:r>
            <a:r>
              <a:rPr lang="en"/>
              <a:t> Heap Mystery</a:t>
            </a:r>
            <a:endParaRPr sz="1400">
              <a:solidFill>
                <a:schemeClr val="dk2"/>
              </a:solidFill>
              <a:latin typeface="Catamaran"/>
              <a:ea typeface="Catamaran"/>
              <a:cs typeface="Catamaran"/>
              <a:sym typeface="Catamaran"/>
            </a:endParaRPr>
          </a:p>
          <a:p>
            <a:pPr indent="0" lvl="0" marL="0" rtl="0" algn="l">
              <a:spcBef>
                <a:spcPts val="0"/>
              </a:spcBef>
              <a:spcAft>
                <a:spcPts val="0"/>
              </a:spcAft>
              <a:buNone/>
            </a:pPr>
            <a:r>
              <a:t/>
            </a:r>
            <a:endParaRPr/>
          </a:p>
        </p:txBody>
      </p:sp>
      <p:sp>
        <p:nvSpPr>
          <p:cNvPr id="1228" name="Google Shape;1228;p75"/>
          <p:cNvSpPr/>
          <p:nvPr/>
        </p:nvSpPr>
        <p:spPr>
          <a:xfrm>
            <a:off x="4189088" y="13723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229" name="Google Shape;1229;p75"/>
          <p:cNvSpPr/>
          <p:nvPr/>
        </p:nvSpPr>
        <p:spPr>
          <a:xfrm>
            <a:off x="3154188" y="20337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230" name="Google Shape;1230;p75"/>
          <p:cNvSpPr/>
          <p:nvPr/>
        </p:nvSpPr>
        <p:spPr>
          <a:xfrm>
            <a:off x="2550188" y="27806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231" name="Google Shape;1231;p75"/>
          <p:cNvSpPr/>
          <p:nvPr/>
        </p:nvSpPr>
        <p:spPr>
          <a:xfrm>
            <a:off x="3757988" y="27806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X</a:t>
            </a:r>
            <a:endParaRPr>
              <a:latin typeface="Catamaran"/>
              <a:ea typeface="Catamaran"/>
              <a:cs typeface="Catamaran"/>
              <a:sym typeface="Catamaran"/>
            </a:endParaRPr>
          </a:p>
        </p:txBody>
      </p:sp>
      <p:sp>
        <p:nvSpPr>
          <p:cNvPr id="1232" name="Google Shape;1232;p75"/>
          <p:cNvSpPr/>
          <p:nvPr/>
        </p:nvSpPr>
        <p:spPr>
          <a:xfrm>
            <a:off x="5232663" y="20337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233" name="Google Shape;1233;p75"/>
          <p:cNvSpPr/>
          <p:nvPr/>
        </p:nvSpPr>
        <p:spPr>
          <a:xfrm>
            <a:off x="4628663" y="27806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1234" name="Google Shape;1234;p75"/>
          <p:cNvCxnSpPr>
            <a:stCxn id="1228" idx="3"/>
            <a:endCxn id="1229" idx="7"/>
          </p:cNvCxnSpPr>
          <p:nvPr/>
        </p:nvCxnSpPr>
        <p:spPr>
          <a:xfrm flipH="1">
            <a:off x="3669727" y="1887786"/>
            <a:ext cx="607800" cy="234300"/>
          </a:xfrm>
          <a:prstGeom prst="straightConnector1">
            <a:avLst/>
          </a:prstGeom>
          <a:noFill/>
          <a:ln cap="flat" cmpd="sng" w="9525">
            <a:solidFill>
              <a:schemeClr val="dk2"/>
            </a:solidFill>
            <a:prstDash val="solid"/>
            <a:round/>
            <a:headEnd len="med" w="med" type="none"/>
            <a:tailEnd len="med" w="med" type="triangle"/>
          </a:ln>
        </p:spPr>
      </p:cxnSp>
      <p:cxnSp>
        <p:nvCxnSpPr>
          <p:cNvPr id="1235" name="Google Shape;1235;p75"/>
          <p:cNvCxnSpPr>
            <a:stCxn id="1228" idx="5"/>
            <a:endCxn id="1232" idx="1"/>
          </p:cNvCxnSpPr>
          <p:nvPr/>
        </p:nvCxnSpPr>
        <p:spPr>
          <a:xfrm>
            <a:off x="4704548" y="1887786"/>
            <a:ext cx="616500" cy="234300"/>
          </a:xfrm>
          <a:prstGeom prst="straightConnector1">
            <a:avLst/>
          </a:prstGeom>
          <a:noFill/>
          <a:ln cap="flat" cmpd="sng" w="9525">
            <a:solidFill>
              <a:schemeClr val="dk2"/>
            </a:solidFill>
            <a:prstDash val="solid"/>
            <a:round/>
            <a:headEnd len="med" w="med" type="none"/>
            <a:tailEnd len="med" w="med" type="triangle"/>
          </a:ln>
        </p:spPr>
      </p:cxnSp>
      <p:cxnSp>
        <p:nvCxnSpPr>
          <p:cNvPr id="1236" name="Google Shape;1236;p75"/>
          <p:cNvCxnSpPr>
            <a:endCxn id="1230" idx="7"/>
          </p:cNvCxnSpPr>
          <p:nvPr/>
        </p:nvCxnSpPr>
        <p:spPr>
          <a:xfrm flipH="1">
            <a:off x="3065648" y="25492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237" name="Google Shape;1237;p75"/>
          <p:cNvCxnSpPr>
            <a:endCxn id="1231" idx="1"/>
          </p:cNvCxnSpPr>
          <p:nvPr/>
        </p:nvCxnSpPr>
        <p:spPr>
          <a:xfrm>
            <a:off x="3669427" y="2549264"/>
            <a:ext cx="177000" cy="319800"/>
          </a:xfrm>
          <a:prstGeom prst="straightConnector1">
            <a:avLst/>
          </a:prstGeom>
          <a:noFill/>
          <a:ln cap="flat" cmpd="sng" w="9525">
            <a:solidFill>
              <a:schemeClr val="dk2"/>
            </a:solidFill>
            <a:prstDash val="solid"/>
            <a:round/>
            <a:headEnd len="med" w="med" type="none"/>
            <a:tailEnd len="med" w="med" type="triangle"/>
          </a:ln>
        </p:spPr>
      </p:cxnSp>
      <p:cxnSp>
        <p:nvCxnSpPr>
          <p:cNvPr id="1238" name="Google Shape;1238;p75"/>
          <p:cNvCxnSpPr>
            <a:endCxn id="1233" idx="7"/>
          </p:cNvCxnSpPr>
          <p:nvPr/>
        </p:nvCxnSpPr>
        <p:spPr>
          <a:xfrm flipH="1">
            <a:off x="5144123" y="2549264"/>
            <a:ext cx="177000" cy="319800"/>
          </a:xfrm>
          <a:prstGeom prst="straightConnector1">
            <a:avLst/>
          </a:prstGeom>
          <a:noFill/>
          <a:ln cap="flat" cmpd="sng" w="9525">
            <a:solidFill>
              <a:schemeClr val="dk2"/>
            </a:solidFill>
            <a:prstDash val="solid"/>
            <a:round/>
            <a:headEnd len="med" w="med" type="none"/>
            <a:tailEnd len="med" w="med" type="triangle"/>
          </a:ln>
        </p:spPr>
      </p:cxnSp>
      <p:sp>
        <p:nvSpPr>
          <p:cNvPr id="1239" name="Google Shape;1239;p75"/>
          <p:cNvSpPr txBox="1"/>
          <p:nvPr/>
        </p:nvSpPr>
        <p:spPr>
          <a:xfrm>
            <a:off x="6088875" y="966275"/>
            <a:ext cx="31056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accent2"/>
                </a:solidFill>
                <a:latin typeface="Avenir"/>
                <a:ea typeface="Avenir"/>
                <a:cs typeface="Avenir"/>
                <a:sym typeface="Avenir"/>
              </a:rPr>
              <a:t>Sequence of calls:</a:t>
            </a:r>
            <a:endParaRPr b="1" sz="1600">
              <a:solidFill>
                <a:schemeClr val="accent2"/>
              </a:solidFill>
              <a:latin typeface="Avenir"/>
              <a:ea typeface="Avenir"/>
              <a:cs typeface="Avenir"/>
              <a:sym typeface="Avenir"/>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Courier New"/>
                <a:ea typeface="Courier New"/>
                <a:cs typeface="Courier New"/>
                <a:sym typeface="Courier New"/>
              </a:rPr>
              <a:t>removeMin()</a:t>
            </a:r>
            <a:endParaRPr sz="1600">
              <a:solidFill>
                <a:schemeClr val="accent2"/>
              </a:solidFill>
              <a:latin typeface="Courier New"/>
              <a:ea typeface="Courier New"/>
              <a:cs typeface="Courier New"/>
              <a:sym typeface="Courier New"/>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Courier New"/>
                <a:ea typeface="Courier New"/>
                <a:cs typeface="Courier New"/>
                <a:sym typeface="Courier New"/>
              </a:rPr>
              <a:t>insert(X) </a:t>
            </a:r>
            <a:endParaRPr sz="1600">
              <a:solidFill>
                <a:schemeClr val="accent2"/>
              </a:solidFill>
              <a:latin typeface="Courier New"/>
              <a:ea typeface="Courier New"/>
              <a:cs typeface="Courier New"/>
              <a:sym typeface="Courier New"/>
            </a:endParaRPr>
          </a:p>
          <a:p>
            <a:pPr indent="-330200" lvl="0" marL="457200" rtl="0" algn="l">
              <a:spcBef>
                <a:spcPts val="0"/>
              </a:spcBef>
              <a:spcAft>
                <a:spcPts val="0"/>
              </a:spcAft>
              <a:buClr>
                <a:schemeClr val="accent2"/>
              </a:buClr>
              <a:buSzPts val="1600"/>
              <a:buFont typeface="Avenir"/>
              <a:buAutoNum type="arabicPeriod"/>
            </a:pPr>
            <a:r>
              <a:rPr lang="en" sz="1600">
                <a:solidFill>
                  <a:schemeClr val="accent2"/>
                </a:solidFill>
                <a:latin typeface="Courier New"/>
                <a:ea typeface="Courier New"/>
                <a:cs typeface="Courier New"/>
                <a:sym typeface="Courier New"/>
              </a:rPr>
              <a:t>removeMin()</a:t>
            </a:r>
            <a:endParaRPr sz="1600">
              <a:solidFill>
                <a:schemeClr val="accent2"/>
              </a:solidFill>
              <a:latin typeface="Courier New"/>
              <a:ea typeface="Courier New"/>
              <a:cs typeface="Courier New"/>
              <a:sym typeface="Courier New"/>
            </a:endParaRPr>
          </a:p>
          <a:p>
            <a:pPr indent="-330200" lvl="0" marL="457200" rtl="0" algn="l">
              <a:spcBef>
                <a:spcPts val="0"/>
              </a:spcBef>
              <a:spcAft>
                <a:spcPts val="0"/>
              </a:spcAft>
              <a:buClr>
                <a:schemeClr val="accent2"/>
              </a:buClr>
              <a:buSzPts val="1600"/>
              <a:buFont typeface="Avenir"/>
              <a:buAutoNum type="arabicPeriod"/>
            </a:pPr>
            <a:r>
              <a:rPr b="1" lang="en" sz="1600">
                <a:solidFill>
                  <a:schemeClr val="accent2"/>
                </a:solidFill>
                <a:latin typeface="Courier New"/>
                <a:ea typeface="Courier New"/>
                <a:cs typeface="Courier New"/>
                <a:sym typeface="Courier New"/>
              </a:rPr>
              <a:t>insert(A)</a:t>
            </a:r>
            <a:endParaRPr b="1" sz="1600">
              <a:solidFill>
                <a:schemeClr val="accent2"/>
              </a:solidFill>
              <a:latin typeface="Courier New"/>
              <a:ea typeface="Courier New"/>
              <a:cs typeface="Courier New"/>
              <a:sym typeface="Courier New"/>
            </a:endParaRPr>
          </a:p>
        </p:txBody>
      </p:sp>
      <p:sp>
        <p:nvSpPr>
          <p:cNvPr id="1240" name="Google Shape;1240;p75"/>
          <p:cNvSpPr/>
          <p:nvPr/>
        </p:nvSpPr>
        <p:spPr>
          <a:xfrm>
            <a:off x="5836463" y="27806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1241" name="Google Shape;1241;p75"/>
          <p:cNvCxnSpPr>
            <a:endCxn id="1240" idx="1"/>
          </p:cNvCxnSpPr>
          <p:nvPr/>
        </p:nvCxnSpPr>
        <p:spPr>
          <a:xfrm>
            <a:off x="5748202" y="2549264"/>
            <a:ext cx="176700" cy="319800"/>
          </a:xfrm>
          <a:prstGeom prst="straightConnector1">
            <a:avLst/>
          </a:prstGeom>
          <a:noFill/>
          <a:ln cap="flat" cmpd="sng" w="9525">
            <a:solidFill>
              <a:schemeClr val="dk2"/>
            </a:solidFill>
            <a:prstDash val="solid"/>
            <a:round/>
            <a:headEnd len="med" w="med" type="none"/>
            <a:tailEnd len="med" w="med" type="triangle"/>
          </a:ln>
        </p:spPr>
      </p:cxnSp>
      <p:sp>
        <p:nvSpPr>
          <p:cNvPr id="1242" name="Google Shape;1242;p75"/>
          <p:cNvSpPr txBox="1"/>
          <p:nvPr/>
        </p:nvSpPr>
        <p:spPr>
          <a:xfrm>
            <a:off x="3265088" y="3606675"/>
            <a:ext cx="24519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Avenir"/>
                <a:ea typeface="Avenir"/>
                <a:cs typeface="Avenir"/>
                <a:sym typeface="Avenir"/>
              </a:rPr>
              <a:t>Final State:</a:t>
            </a:r>
            <a:endParaRPr sz="1800">
              <a:solidFill>
                <a:schemeClr val="dk1"/>
              </a:solidFill>
              <a:latin typeface="Avenir"/>
              <a:ea typeface="Avenir"/>
              <a:cs typeface="Avenir"/>
              <a:sym typeface="Avenir"/>
            </a:endParaRPr>
          </a:p>
          <a:p>
            <a:pPr indent="0" lvl="0" marL="0" rtl="0" algn="l">
              <a:spcBef>
                <a:spcPts val="0"/>
              </a:spcBef>
              <a:spcAft>
                <a:spcPts val="0"/>
              </a:spcAft>
              <a:buNone/>
            </a:pPr>
            <a:r>
              <a:rPr lang="en" sz="1800">
                <a:solidFill>
                  <a:schemeClr val="dk1"/>
                </a:solidFill>
                <a:latin typeface="Avenir"/>
                <a:ea typeface="Avenir"/>
                <a:cs typeface="Avenir"/>
                <a:sym typeface="Avenir"/>
              </a:rPr>
              <a:t>[-, A, E, B, D, X, F, G]</a:t>
            </a:r>
            <a:endParaRPr sz="1800">
              <a:latin typeface="Avenir"/>
              <a:ea typeface="Avenir"/>
              <a:cs typeface="Avenir"/>
              <a:sym typeface="Avenir"/>
            </a:endParaRPr>
          </a:p>
          <a:p>
            <a:pPr indent="0" lvl="0" marL="0" rtl="0" algn="l">
              <a:spcBef>
                <a:spcPts val="0"/>
              </a:spcBef>
              <a:spcAft>
                <a:spcPts val="0"/>
              </a:spcAft>
              <a:buNone/>
            </a:pPr>
            <a:r>
              <a:t/>
            </a:r>
            <a:endParaRPr sz="1800">
              <a:latin typeface="Avenir"/>
              <a:ea typeface="Avenir"/>
              <a:cs typeface="Avenir"/>
              <a:sym typeface="Aveni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6" name="Shape 1246"/>
        <p:cNvGrpSpPr/>
        <p:nvPr/>
      </p:nvGrpSpPr>
      <p:grpSpPr>
        <a:xfrm>
          <a:off x="0" y="0"/>
          <a:ext cx="0" cy="0"/>
          <a:chOff x="0" y="0"/>
          <a:chExt cx="0" cy="0"/>
        </a:xfrm>
      </p:grpSpPr>
      <p:sp>
        <p:nvSpPr>
          <p:cNvPr id="1247" name="Google Shape;1247;p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Attendance</a:t>
            </a:r>
            <a:endParaRPr/>
          </a:p>
        </p:txBody>
      </p:sp>
      <p:sp>
        <p:nvSpPr>
          <p:cNvPr id="1248" name="Google Shape;1248;p76"/>
          <p:cNvSpPr txBox="1"/>
          <p:nvPr>
            <p:ph idx="1" type="body"/>
          </p:nvPr>
        </p:nvSpPr>
        <p:spPr>
          <a:xfrm>
            <a:off x="311700" y="1283100"/>
            <a:ext cx="8520600" cy="96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400">
                <a:solidFill>
                  <a:schemeClr val="accent2"/>
                </a:solidFill>
              </a:rPr>
              <a:t>tinyurl.com/61b-disc-fa24-new</a:t>
            </a:r>
            <a:endParaRPr b="1" sz="2400">
              <a:solidFill>
                <a:schemeClr val="accent2"/>
              </a:solidFill>
            </a:endParaRPr>
          </a:p>
          <a:p>
            <a:pPr indent="0" lvl="0" marL="0" rtl="0" algn="ctr">
              <a:spcBef>
                <a:spcPts val="1600"/>
              </a:spcBef>
              <a:spcAft>
                <a:spcPts val="1600"/>
              </a:spcAft>
              <a:buNone/>
            </a:pPr>
            <a:r>
              <a:t/>
            </a:r>
            <a:endParaRPr b="1" sz="2400">
              <a:solidFill>
                <a:schemeClr val="accent2"/>
              </a:solidFill>
            </a:endParaRPr>
          </a:p>
        </p:txBody>
      </p:sp>
      <p:pic>
        <p:nvPicPr>
          <p:cNvPr id="1249" name="Google Shape;1249;p76"/>
          <p:cNvPicPr preferRelativeResize="0"/>
          <p:nvPr/>
        </p:nvPicPr>
        <p:blipFill>
          <a:blip r:embed="rId3">
            <a:alphaModFix/>
          </a:blip>
          <a:stretch>
            <a:fillRect/>
          </a:stretch>
        </p:blipFill>
        <p:spPr>
          <a:xfrm>
            <a:off x="3819525" y="2286175"/>
            <a:ext cx="1504950" cy="1504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 Representations</a:t>
            </a:r>
            <a:endParaRPr/>
          </a:p>
        </p:txBody>
      </p:sp>
      <p:sp>
        <p:nvSpPr>
          <p:cNvPr id="164" name="Google Shape;164;p19"/>
          <p:cNvSpPr txBox="1"/>
          <p:nvPr>
            <p:ph idx="1" type="body"/>
          </p:nvPr>
        </p:nvSpPr>
        <p:spPr>
          <a:xfrm>
            <a:off x="311700" y="1152475"/>
            <a:ext cx="8520600" cy="407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chemeClr val="accent2"/>
                </a:solidFill>
              </a:rPr>
              <a:t>Adjacency matrices</a:t>
            </a:r>
            <a:r>
              <a:rPr lang="en"/>
              <a:t> are true if there is a line going from node A to B and false otherwise.</a:t>
            </a:r>
            <a:endParaRPr/>
          </a:p>
        </p:txBody>
      </p:sp>
      <p:grpSp>
        <p:nvGrpSpPr>
          <p:cNvPr id="165" name="Google Shape;165;p19"/>
          <p:cNvGrpSpPr/>
          <p:nvPr/>
        </p:nvGrpSpPr>
        <p:grpSpPr>
          <a:xfrm>
            <a:off x="5574150" y="2144250"/>
            <a:ext cx="2156050" cy="1850750"/>
            <a:chOff x="6595250" y="2051775"/>
            <a:chExt cx="2156050" cy="1850750"/>
          </a:xfrm>
        </p:grpSpPr>
        <p:sp>
          <p:nvSpPr>
            <p:cNvPr id="166" name="Google Shape;166;p19"/>
            <p:cNvSpPr/>
            <p:nvPr/>
          </p:nvSpPr>
          <p:spPr>
            <a:xfrm>
              <a:off x="6595250" y="253652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67" name="Google Shape;167;p19"/>
            <p:cNvSpPr/>
            <p:nvPr/>
          </p:nvSpPr>
          <p:spPr>
            <a:xfrm>
              <a:off x="7424600" y="205177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68" name="Google Shape;168;p19"/>
            <p:cNvSpPr/>
            <p:nvPr/>
          </p:nvSpPr>
          <p:spPr>
            <a:xfrm>
              <a:off x="7013450" y="3199700"/>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69" name="Google Shape;169;p19"/>
            <p:cNvSpPr/>
            <p:nvPr/>
          </p:nvSpPr>
          <p:spPr>
            <a:xfrm>
              <a:off x="7762075" y="2688400"/>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70" name="Google Shape;170;p19"/>
            <p:cNvSpPr/>
            <p:nvPr/>
          </p:nvSpPr>
          <p:spPr>
            <a:xfrm>
              <a:off x="8333100" y="223687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71" name="Google Shape;171;p19"/>
            <p:cNvSpPr/>
            <p:nvPr/>
          </p:nvSpPr>
          <p:spPr>
            <a:xfrm>
              <a:off x="7762075" y="348432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172" name="Google Shape;172;p19"/>
            <p:cNvCxnSpPr>
              <a:stCxn id="166" idx="7"/>
              <a:endCxn id="167" idx="3"/>
            </p:cNvCxnSpPr>
            <p:nvPr/>
          </p:nvCxnSpPr>
          <p:spPr>
            <a:xfrm flipH="1" rot="10800000">
              <a:off x="6952206" y="2408769"/>
              <a:ext cx="533700" cy="189000"/>
            </a:xfrm>
            <a:prstGeom prst="straightConnector1">
              <a:avLst/>
            </a:prstGeom>
            <a:noFill/>
            <a:ln cap="flat" cmpd="sng" w="9525">
              <a:solidFill>
                <a:schemeClr val="dk2"/>
              </a:solidFill>
              <a:prstDash val="solid"/>
              <a:round/>
              <a:headEnd len="med" w="med" type="none"/>
              <a:tailEnd len="med" w="med" type="triangle"/>
            </a:ln>
          </p:spPr>
        </p:cxnSp>
        <p:cxnSp>
          <p:nvCxnSpPr>
            <p:cNvPr id="173" name="Google Shape;173;p19"/>
            <p:cNvCxnSpPr>
              <a:stCxn id="166" idx="4"/>
              <a:endCxn id="168" idx="1"/>
            </p:cNvCxnSpPr>
            <p:nvPr/>
          </p:nvCxnSpPr>
          <p:spPr>
            <a:xfrm>
              <a:off x="6804350" y="2954725"/>
              <a:ext cx="270300" cy="306300"/>
            </a:xfrm>
            <a:prstGeom prst="straightConnector1">
              <a:avLst/>
            </a:prstGeom>
            <a:noFill/>
            <a:ln cap="flat" cmpd="sng" w="9525">
              <a:solidFill>
                <a:schemeClr val="dk2"/>
              </a:solidFill>
              <a:prstDash val="solid"/>
              <a:round/>
              <a:headEnd len="med" w="med" type="none"/>
              <a:tailEnd len="med" w="med" type="triangle"/>
            </a:ln>
          </p:spPr>
        </p:cxnSp>
        <p:cxnSp>
          <p:nvCxnSpPr>
            <p:cNvPr id="174" name="Google Shape;174;p19"/>
            <p:cNvCxnSpPr>
              <a:stCxn id="167" idx="6"/>
              <a:endCxn id="170" idx="2"/>
            </p:cNvCxnSpPr>
            <p:nvPr/>
          </p:nvCxnSpPr>
          <p:spPr>
            <a:xfrm>
              <a:off x="7842800" y="2260875"/>
              <a:ext cx="490200" cy="185100"/>
            </a:xfrm>
            <a:prstGeom prst="straightConnector1">
              <a:avLst/>
            </a:prstGeom>
            <a:noFill/>
            <a:ln cap="flat" cmpd="sng" w="9525">
              <a:solidFill>
                <a:schemeClr val="dk2"/>
              </a:solidFill>
              <a:prstDash val="solid"/>
              <a:round/>
              <a:headEnd len="med" w="med" type="none"/>
              <a:tailEnd len="med" w="med" type="triangle"/>
            </a:ln>
          </p:spPr>
        </p:cxnSp>
        <p:cxnSp>
          <p:nvCxnSpPr>
            <p:cNvPr id="175" name="Google Shape;175;p19"/>
            <p:cNvCxnSpPr>
              <a:stCxn id="167" idx="4"/>
              <a:endCxn id="169" idx="1"/>
            </p:cNvCxnSpPr>
            <p:nvPr/>
          </p:nvCxnSpPr>
          <p:spPr>
            <a:xfrm>
              <a:off x="7633700" y="2469975"/>
              <a:ext cx="189600" cy="279600"/>
            </a:xfrm>
            <a:prstGeom prst="straightConnector1">
              <a:avLst/>
            </a:prstGeom>
            <a:noFill/>
            <a:ln cap="flat" cmpd="sng" w="9525">
              <a:solidFill>
                <a:schemeClr val="dk2"/>
              </a:solidFill>
              <a:prstDash val="solid"/>
              <a:round/>
              <a:headEnd len="med" w="med" type="triangle"/>
              <a:tailEnd len="med" w="med" type="none"/>
            </a:ln>
          </p:spPr>
        </p:cxnSp>
        <p:cxnSp>
          <p:nvCxnSpPr>
            <p:cNvPr id="176" name="Google Shape;176;p19"/>
            <p:cNvCxnSpPr>
              <a:stCxn id="168" idx="5"/>
              <a:endCxn id="171" idx="2"/>
            </p:cNvCxnSpPr>
            <p:nvPr/>
          </p:nvCxnSpPr>
          <p:spPr>
            <a:xfrm>
              <a:off x="7370406" y="3556656"/>
              <a:ext cx="391800" cy="136800"/>
            </a:xfrm>
            <a:prstGeom prst="straightConnector1">
              <a:avLst/>
            </a:prstGeom>
            <a:noFill/>
            <a:ln cap="flat" cmpd="sng" w="9525">
              <a:solidFill>
                <a:schemeClr val="dk2"/>
              </a:solidFill>
              <a:prstDash val="solid"/>
              <a:round/>
              <a:headEnd len="med" w="med" type="none"/>
              <a:tailEnd len="med" w="med" type="triangle"/>
            </a:ln>
          </p:spPr>
        </p:cxnSp>
        <p:cxnSp>
          <p:nvCxnSpPr>
            <p:cNvPr id="177" name="Google Shape;177;p19"/>
            <p:cNvCxnSpPr>
              <a:stCxn id="169" idx="4"/>
              <a:endCxn id="171" idx="0"/>
            </p:cNvCxnSpPr>
            <p:nvPr/>
          </p:nvCxnSpPr>
          <p:spPr>
            <a:xfrm>
              <a:off x="7971175" y="3106600"/>
              <a:ext cx="0" cy="377700"/>
            </a:xfrm>
            <a:prstGeom prst="straightConnector1">
              <a:avLst/>
            </a:prstGeom>
            <a:noFill/>
            <a:ln cap="flat" cmpd="sng" w="9525">
              <a:solidFill>
                <a:schemeClr val="dk2"/>
              </a:solidFill>
              <a:prstDash val="solid"/>
              <a:round/>
              <a:headEnd len="med" w="med" type="triangle"/>
              <a:tailEnd len="med" w="med" type="none"/>
            </a:ln>
          </p:spPr>
        </p:cxnSp>
      </p:grpSp>
      <p:graphicFrame>
        <p:nvGraphicFramePr>
          <p:cNvPr id="178" name="Google Shape;178;p19"/>
          <p:cNvGraphicFramePr/>
          <p:nvPr/>
        </p:nvGraphicFramePr>
        <p:xfrm>
          <a:off x="580825" y="1694325"/>
          <a:ext cx="3000000" cy="3000000"/>
        </p:xfrm>
        <a:graphic>
          <a:graphicData uri="http://schemas.openxmlformats.org/drawingml/2006/table">
            <a:tbl>
              <a:tblPr>
                <a:noFill/>
                <a:tableStyleId>{03A5C207-4B22-4014-B1FC-4AE4D504DE9D}</a:tableStyleId>
              </a:tblPr>
              <a:tblGrid>
                <a:gridCol w="521700"/>
                <a:gridCol w="521700"/>
                <a:gridCol w="521700"/>
                <a:gridCol w="521700"/>
                <a:gridCol w="521700"/>
                <a:gridCol w="521700"/>
                <a:gridCol w="521700"/>
              </a:tblGrid>
              <a:tr h="100000">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tcP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lnT cap="flat" cmpd="sng" w="9525">
                      <a:solidFill>
                        <a:srgbClr val="9E9E9E">
                          <a:alpha val="0"/>
                        </a:srgbClr>
                      </a:solidFill>
                      <a:prstDash val="solid"/>
                      <a:round/>
                      <a:headEnd len="sm" w="sm" type="none"/>
                      <a:tailEnd len="sm" w="sm" type="none"/>
                    </a:lnT>
                  </a:tcP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lnT cap="flat" cmpd="sng" w="9525">
                      <a:solidFill>
                        <a:srgbClr val="9E9E9E">
                          <a:alpha val="0"/>
                        </a:srgbClr>
                      </a:solidFill>
                      <a:prstDash val="solid"/>
                      <a:round/>
                      <a:headEnd len="sm" w="sm" type="none"/>
                      <a:tailEnd len="sm" w="sm" type="none"/>
                    </a:lnT>
                  </a:tcP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lnT cap="flat" cmpd="sng" w="9525">
                      <a:solidFill>
                        <a:srgbClr val="9E9E9E">
                          <a:alpha val="0"/>
                        </a:srgbClr>
                      </a:solidFill>
                      <a:prstDash val="solid"/>
                      <a:round/>
                      <a:headEnd len="sm" w="sm" type="none"/>
                      <a:tailEnd len="sm" w="sm" type="none"/>
                    </a:lnT>
                  </a:tcP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lnT cap="flat" cmpd="sng" w="9525">
                      <a:solidFill>
                        <a:srgbClr val="9E9E9E">
                          <a:alpha val="0"/>
                        </a:srgbClr>
                      </a:solidFill>
                      <a:prstDash val="solid"/>
                      <a:round/>
                      <a:headEnd len="sm" w="sm" type="none"/>
                      <a:tailEnd len="sm" w="sm" type="none"/>
                    </a:lnT>
                  </a:tcP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lnT cap="flat" cmpd="sng" w="9525">
                      <a:solidFill>
                        <a:srgbClr val="9E9E9E">
                          <a:alpha val="0"/>
                        </a:srgbClr>
                      </a:solidFill>
                      <a:prstDash val="solid"/>
                      <a:round/>
                      <a:headEnd len="sm" w="sm" type="none"/>
                      <a:tailEnd len="sm" w="sm" type="none"/>
                    </a:lnT>
                  </a:tcPr>
                </a:tc>
                <a:tc>
                  <a:txBody>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a:txBody>
                  <a:tcPr marT="91425" marB="91425" marR="91425" marL="91425">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tcPr>
                </a:tc>
              </a:tr>
              <a:tr h="381000">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lnL cap="flat" cmpd="sng" w="9525">
                      <a:solidFill>
                        <a:srgbClr val="9E9E9E">
                          <a:alpha val="0"/>
                        </a:srgbClr>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tc>
                <a:tc>
                  <a:txBody>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a:txBody>
                  <a:tcPr marT="91425" marB="91425" marR="91425" marL="91425"/>
                </a:tc>
                <a:tc>
                  <a:txBody>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a:txBody>
                  <a:tcPr marT="91425" marB="91425" marR="91425" marL="91425"/>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lnR cap="flat" cmpd="sng" w="9525">
                      <a:solidFill>
                        <a:srgbClr val="9E9E9E">
                          <a:alpha val="0"/>
                        </a:srgbClr>
                      </a:solidFill>
                      <a:prstDash val="solid"/>
                      <a:round/>
                      <a:headEnd len="sm" w="sm" type="none"/>
                      <a:tailEnd len="sm" w="sm" type="none"/>
                    </a:lnR>
                  </a:tcPr>
                </a:tc>
              </a:tr>
              <a:tr h="381000">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lnL cap="flat" cmpd="sng" w="9525">
                      <a:solidFill>
                        <a:srgbClr val="9E9E9E">
                          <a:alpha val="0"/>
                        </a:srgbClr>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tc>
                <a:tc>
                  <a:txBody>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a:txBody>
                  <a:tcPr marT="91425" marB="91425" marR="91425" marL="91425"/>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lnR cap="flat" cmpd="sng" w="9525">
                      <a:solidFill>
                        <a:srgbClr val="9E9E9E">
                          <a:alpha val="0"/>
                        </a:srgbClr>
                      </a:solidFill>
                      <a:prstDash val="solid"/>
                      <a:round/>
                      <a:headEnd len="sm" w="sm" type="none"/>
                      <a:tailEnd len="sm" w="sm" type="none"/>
                    </a:lnR>
                  </a:tcPr>
                </a:tc>
              </a:tr>
              <a:tr h="381000">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lnL cap="flat" cmpd="sng" w="9525">
                      <a:solidFill>
                        <a:srgbClr val="9E9E9E">
                          <a:alpha val="0"/>
                        </a:srgbClr>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tc>
                <a:tc>
                  <a:txBody>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a:txBody>
                  <a:tcPr marT="91425" marB="91425" marR="91425" marL="91425">
                    <a:lnR cap="flat" cmpd="sng" w="9525">
                      <a:solidFill>
                        <a:srgbClr val="9E9E9E">
                          <a:alpha val="0"/>
                        </a:srgbClr>
                      </a:solidFill>
                      <a:prstDash val="solid"/>
                      <a:round/>
                      <a:headEnd len="sm" w="sm" type="none"/>
                      <a:tailEnd len="sm" w="sm" type="none"/>
                    </a:lnR>
                  </a:tcPr>
                </a:tc>
              </a:tr>
              <a:tr h="381000">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lnL cap="flat" cmpd="sng" w="9525">
                      <a:solidFill>
                        <a:srgbClr val="9E9E9E">
                          <a:alpha val="0"/>
                        </a:srgbClr>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tc>
                <a:tc>
                  <a:txBody>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a:txBody>
                  <a:tcPr marT="91425" marB="91425" marR="91425" marL="91425"/>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lnR cap="flat" cmpd="sng" w="9525">
                      <a:solidFill>
                        <a:srgbClr val="9E9E9E">
                          <a:alpha val="0"/>
                        </a:srgbClr>
                      </a:solidFill>
                      <a:prstDash val="solid"/>
                      <a:round/>
                      <a:headEnd len="sm" w="sm" type="none"/>
                      <a:tailEnd len="sm" w="sm" type="none"/>
                    </a:lnR>
                  </a:tcPr>
                </a:tc>
              </a:tr>
              <a:tr h="381000">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lnL cap="flat" cmpd="sng" w="9525">
                      <a:solidFill>
                        <a:srgbClr val="9E9E9E">
                          <a:alpha val="0"/>
                        </a:srgbClr>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lnR cap="flat" cmpd="sng" w="9525">
                      <a:solidFill>
                        <a:srgbClr val="9E9E9E">
                          <a:alpha val="0"/>
                        </a:srgbClr>
                      </a:solidFill>
                      <a:prstDash val="solid"/>
                      <a:round/>
                      <a:headEnd len="sm" w="sm" type="none"/>
                      <a:tailEnd len="sm" w="sm" type="none"/>
                    </a:lnR>
                  </a:tcPr>
                </a:tc>
              </a:tr>
              <a:tr h="381000">
                <a:tc>
                  <a:txBody>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a:txBody>
                  <a:tcPr marT="91425" marB="91425" marR="91425" marL="91425">
                    <a:lnL cap="flat" cmpd="sng" w="9525">
                      <a:solidFill>
                        <a:srgbClr val="9E9E9E">
                          <a:alpha val="0"/>
                        </a:srgbClr>
                      </a:solidFill>
                      <a:prstDash val="solid"/>
                      <a:round/>
                      <a:headEnd len="sm" w="sm" type="none"/>
                      <a:tailEnd len="sm" w="sm" type="none"/>
                    </a:lnL>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a:txBody>
                  <a:tcPr marT="91425" marB="91425" marR="91425" marL="91425">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lnR cap="flat" cmpd="sng" w="9525">
                      <a:solidFill>
                        <a:srgbClr val="9E9E9E">
                          <a:alpha val="0"/>
                        </a:srgbClr>
                      </a:solidFill>
                      <a:prstDash val="solid"/>
                      <a:round/>
                      <a:headEnd len="sm" w="sm" type="none"/>
                      <a:tailEnd len="sm" w="sm" type="none"/>
                    </a:lnR>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Breadth First Search</a:t>
            </a:r>
            <a:endParaRPr/>
          </a:p>
        </p:txBody>
      </p:sp>
      <p:sp>
        <p:nvSpPr>
          <p:cNvPr id="184" name="Google Shape;184;p20"/>
          <p:cNvSpPr txBox="1"/>
          <p:nvPr>
            <p:ph idx="1" type="body"/>
          </p:nvPr>
        </p:nvSpPr>
        <p:spPr>
          <a:xfrm>
            <a:off x="311700" y="1152475"/>
            <a:ext cx="8520600" cy="111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Breadth first search</a:t>
            </a:r>
            <a:r>
              <a:rPr lang="en"/>
              <a:t> means visiting nodes based off of their distance to the source, or starting point. For trees, this means visiting the nodes of a tree level by level. Breadth first search is one way of traversing a graph.</a:t>
            </a:r>
            <a:endParaRPr/>
          </a:p>
          <a:p>
            <a:pPr indent="0" lvl="0" marL="0" rtl="0" algn="l">
              <a:spcBef>
                <a:spcPts val="1600"/>
              </a:spcBef>
              <a:spcAft>
                <a:spcPts val="1600"/>
              </a:spcAft>
              <a:buNone/>
            </a:pPr>
            <a:r>
              <a:rPr lang="en"/>
              <a:t>BFS is usually done using a </a:t>
            </a:r>
            <a:r>
              <a:rPr lang="en">
                <a:solidFill>
                  <a:srgbClr val="351C75"/>
                </a:solidFill>
              </a:rPr>
              <a:t>queue</a:t>
            </a:r>
            <a:r>
              <a:rPr lang="en"/>
              <a:t>.</a:t>
            </a:r>
            <a:endParaRPr/>
          </a:p>
        </p:txBody>
      </p:sp>
      <p:grpSp>
        <p:nvGrpSpPr>
          <p:cNvPr id="185" name="Google Shape;185;p20"/>
          <p:cNvGrpSpPr/>
          <p:nvPr/>
        </p:nvGrpSpPr>
        <p:grpSpPr>
          <a:xfrm>
            <a:off x="2216566" y="2553813"/>
            <a:ext cx="1782305" cy="1908013"/>
            <a:chOff x="5935034" y="2571750"/>
            <a:chExt cx="1332166" cy="1426125"/>
          </a:xfrm>
        </p:grpSpPr>
        <p:sp>
          <p:nvSpPr>
            <p:cNvPr id="186" name="Google Shape;186;p20"/>
            <p:cNvSpPr/>
            <p:nvPr/>
          </p:nvSpPr>
          <p:spPr>
            <a:xfrm>
              <a:off x="6603600" y="2571750"/>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187" name="Google Shape;187;p20"/>
            <p:cNvSpPr/>
            <p:nvPr/>
          </p:nvSpPr>
          <p:spPr>
            <a:xfrm>
              <a:off x="6311325" y="3102450"/>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188" name="Google Shape;188;p20"/>
            <p:cNvSpPr/>
            <p:nvPr/>
          </p:nvSpPr>
          <p:spPr>
            <a:xfrm>
              <a:off x="6935400" y="3102450"/>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189" name="Google Shape;189;p20"/>
            <p:cNvSpPr/>
            <p:nvPr/>
          </p:nvSpPr>
          <p:spPr>
            <a:xfrm>
              <a:off x="5935034" y="3666075"/>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90" name="Google Shape;190;p20"/>
            <p:cNvSpPr/>
            <p:nvPr/>
          </p:nvSpPr>
          <p:spPr>
            <a:xfrm>
              <a:off x="6603604" y="3666075"/>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cxnSp>
          <p:nvCxnSpPr>
            <p:cNvPr id="191" name="Google Shape;191;p20"/>
            <p:cNvCxnSpPr>
              <a:stCxn id="186" idx="4"/>
              <a:endCxn id="187" idx="7"/>
            </p:cNvCxnSpPr>
            <p:nvPr/>
          </p:nvCxnSpPr>
          <p:spPr>
            <a:xfrm flipH="1">
              <a:off x="6594600" y="2903550"/>
              <a:ext cx="174900" cy="247500"/>
            </a:xfrm>
            <a:prstGeom prst="straightConnector1">
              <a:avLst/>
            </a:prstGeom>
            <a:noFill/>
            <a:ln cap="flat" cmpd="sng" w="9525">
              <a:solidFill>
                <a:schemeClr val="dk2"/>
              </a:solidFill>
              <a:prstDash val="solid"/>
              <a:round/>
              <a:headEnd len="med" w="med" type="none"/>
              <a:tailEnd len="med" w="med" type="triangle"/>
            </a:ln>
          </p:spPr>
        </p:cxnSp>
        <p:cxnSp>
          <p:nvCxnSpPr>
            <p:cNvPr id="192" name="Google Shape;192;p20"/>
            <p:cNvCxnSpPr>
              <a:stCxn id="186" idx="4"/>
              <a:endCxn id="188" idx="1"/>
            </p:cNvCxnSpPr>
            <p:nvPr/>
          </p:nvCxnSpPr>
          <p:spPr>
            <a:xfrm>
              <a:off x="6769500" y="2903550"/>
              <a:ext cx="214500" cy="247500"/>
            </a:xfrm>
            <a:prstGeom prst="straightConnector1">
              <a:avLst/>
            </a:prstGeom>
            <a:noFill/>
            <a:ln cap="flat" cmpd="sng" w="9525">
              <a:solidFill>
                <a:schemeClr val="dk2"/>
              </a:solidFill>
              <a:prstDash val="solid"/>
              <a:round/>
              <a:headEnd len="med" w="med" type="none"/>
              <a:tailEnd len="med" w="med" type="triangle"/>
            </a:ln>
          </p:spPr>
        </p:cxnSp>
        <p:cxnSp>
          <p:nvCxnSpPr>
            <p:cNvPr id="193" name="Google Shape;193;p20"/>
            <p:cNvCxnSpPr/>
            <p:nvPr/>
          </p:nvCxnSpPr>
          <p:spPr>
            <a:xfrm flipH="1">
              <a:off x="6223185" y="3434250"/>
              <a:ext cx="214500" cy="280500"/>
            </a:xfrm>
            <a:prstGeom prst="straightConnector1">
              <a:avLst/>
            </a:prstGeom>
            <a:noFill/>
            <a:ln cap="flat" cmpd="sng" w="9525">
              <a:solidFill>
                <a:schemeClr val="dk2"/>
              </a:solidFill>
              <a:prstDash val="solid"/>
              <a:round/>
              <a:headEnd len="med" w="med" type="none"/>
              <a:tailEnd len="med" w="med" type="triangle"/>
            </a:ln>
          </p:spPr>
        </p:cxnSp>
        <p:cxnSp>
          <p:nvCxnSpPr>
            <p:cNvPr id="194" name="Google Shape;194;p20"/>
            <p:cNvCxnSpPr/>
            <p:nvPr/>
          </p:nvCxnSpPr>
          <p:spPr>
            <a:xfrm>
              <a:off x="6437685" y="3434250"/>
              <a:ext cx="214500" cy="280500"/>
            </a:xfrm>
            <a:prstGeom prst="straightConnector1">
              <a:avLst/>
            </a:prstGeom>
            <a:noFill/>
            <a:ln cap="flat" cmpd="sng" w="9525">
              <a:solidFill>
                <a:schemeClr val="dk2"/>
              </a:solidFill>
              <a:prstDash val="solid"/>
              <a:round/>
              <a:headEnd len="med" w="med" type="none"/>
              <a:tailEnd len="med" w="med" type="triangle"/>
            </a:ln>
          </p:spPr>
        </p:cxnSp>
      </p:grpSp>
      <p:sp>
        <p:nvSpPr>
          <p:cNvPr id="195" name="Google Shape;195;p20"/>
          <p:cNvSpPr txBox="1"/>
          <p:nvPr/>
        </p:nvSpPr>
        <p:spPr>
          <a:xfrm>
            <a:off x="4320600" y="2553825"/>
            <a:ext cx="4700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Inconsolata"/>
                <a:ea typeface="Inconsolata"/>
                <a:cs typeface="Inconsolata"/>
                <a:sym typeface="Inconsolata"/>
              </a:rPr>
              <a:t>BFS(G):</a:t>
            </a:r>
            <a:endParaRPr>
              <a:latin typeface="Inconsolata"/>
              <a:ea typeface="Inconsolata"/>
              <a:cs typeface="Inconsolata"/>
              <a:sym typeface="Inconsolata"/>
            </a:endParaRPr>
          </a:p>
          <a:p>
            <a:pPr indent="0" lvl="0" marL="0" rtl="0" algn="l">
              <a:spcBef>
                <a:spcPts val="0"/>
              </a:spcBef>
              <a:spcAft>
                <a:spcPts val="0"/>
              </a:spcAft>
              <a:buNone/>
            </a:pPr>
            <a:r>
              <a:rPr lang="en">
                <a:latin typeface="Inconsolata"/>
                <a:ea typeface="Inconsolata"/>
                <a:cs typeface="Inconsolata"/>
                <a:sym typeface="Inconsolata"/>
              </a:rPr>
              <a:t>	Add G.root to queue</a:t>
            </a:r>
            <a:endParaRPr>
              <a:latin typeface="Inconsolata"/>
              <a:ea typeface="Inconsolata"/>
              <a:cs typeface="Inconsolata"/>
              <a:sym typeface="Inconsolata"/>
            </a:endParaRPr>
          </a:p>
          <a:p>
            <a:pPr indent="0" lvl="0" marL="0" rtl="0" algn="l">
              <a:spcBef>
                <a:spcPts val="0"/>
              </a:spcBef>
              <a:spcAft>
                <a:spcPts val="0"/>
              </a:spcAft>
              <a:buNone/>
            </a:pPr>
            <a:r>
              <a:rPr lang="en">
                <a:latin typeface="Inconsolata"/>
                <a:ea typeface="Inconsolata"/>
                <a:cs typeface="Inconsolata"/>
                <a:sym typeface="Inconsolata"/>
              </a:rPr>
              <a:t>	While queue not empty:</a:t>
            </a:r>
            <a:endParaRPr>
              <a:latin typeface="Inconsolata"/>
              <a:ea typeface="Inconsolata"/>
              <a:cs typeface="Inconsolata"/>
              <a:sym typeface="Inconsolata"/>
            </a:endParaRPr>
          </a:p>
          <a:p>
            <a:pPr indent="0" lvl="0" marL="0" rtl="0" algn="l">
              <a:spcBef>
                <a:spcPts val="0"/>
              </a:spcBef>
              <a:spcAft>
                <a:spcPts val="0"/>
              </a:spcAft>
              <a:buNone/>
            </a:pPr>
            <a:r>
              <a:rPr lang="en">
                <a:latin typeface="Inconsolata"/>
                <a:ea typeface="Inconsolata"/>
                <a:cs typeface="Inconsolata"/>
                <a:sym typeface="Inconsolata"/>
              </a:rPr>
              <a:t>		Pop node from front of queue and visit</a:t>
            </a:r>
            <a:endParaRPr>
              <a:latin typeface="Inconsolata"/>
              <a:ea typeface="Inconsolata"/>
              <a:cs typeface="Inconsolata"/>
              <a:sym typeface="Inconsolata"/>
            </a:endParaRPr>
          </a:p>
          <a:p>
            <a:pPr indent="0" lvl="0" marL="0" rtl="0" algn="l">
              <a:spcBef>
                <a:spcPts val="0"/>
              </a:spcBef>
              <a:spcAft>
                <a:spcPts val="0"/>
              </a:spcAft>
              <a:buNone/>
            </a:pPr>
            <a:r>
              <a:rPr lang="en">
                <a:latin typeface="Inconsolata"/>
                <a:ea typeface="Inconsolata"/>
                <a:cs typeface="Inconsolata"/>
                <a:sym typeface="Inconsolata"/>
              </a:rPr>
              <a:t>		for each immediate neighbor of node:</a:t>
            </a:r>
            <a:endParaRPr>
              <a:latin typeface="Inconsolata"/>
              <a:ea typeface="Inconsolata"/>
              <a:cs typeface="Inconsolata"/>
              <a:sym typeface="Inconsolata"/>
            </a:endParaRPr>
          </a:p>
          <a:p>
            <a:pPr indent="0" lvl="0" marL="0" rtl="0" algn="l">
              <a:spcBef>
                <a:spcPts val="0"/>
              </a:spcBef>
              <a:spcAft>
                <a:spcPts val="0"/>
              </a:spcAft>
              <a:buNone/>
            </a:pPr>
            <a:r>
              <a:rPr lang="en">
                <a:latin typeface="Inconsolata"/>
                <a:ea typeface="Inconsolata"/>
                <a:cs typeface="Inconsolata"/>
                <a:sym typeface="Inconsolata"/>
              </a:rPr>
              <a:t>			Add neighbor to queue if not </a:t>
            </a:r>
            <a:endParaRPr>
              <a:latin typeface="Inconsolata"/>
              <a:ea typeface="Inconsolata"/>
              <a:cs typeface="Inconsolata"/>
              <a:sym typeface="Inconsolata"/>
            </a:endParaRPr>
          </a:p>
          <a:p>
            <a:pPr indent="457200" lvl="0" marL="914400" rtl="0" algn="l">
              <a:spcBef>
                <a:spcPts val="0"/>
              </a:spcBef>
              <a:spcAft>
                <a:spcPts val="0"/>
              </a:spcAft>
              <a:buNone/>
            </a:pPr>
            <a:r>
              <a:rPr lang="en">
                <a:latin typeface="Inconsolata"/>
                <a:ea typeface="Inconsolata"/>
                <a:cs typeface="Inconsolata"/>
                <a:sym typeface="Inconsolata"/>
              </a:rPr>
              <a:t>already visited</a:t>
            </a:r>
            <a:endParaRPr>
              <a:latin typeface="Inconsolata"/>
              <a:ea typeface="Inconsolata"/>
              <a:cs typeface="Inconsolata"/>
              <a:sym typeface="Inconsolat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Depth First Search</a:t>
            </a:r>
            <a:endParaRPr/>
          </a:p>
        </p:txBody>
      </p:sp>
      <p:sp>
        <p:nvSpPr>
          <p:cNvPr id="201" name="Google Shape;201;p21"/>
          <p:cNvSpPr txBox="1"/>
          <p:nvPr/>
        </p:nvSpPr>
        <p:spPr>
          <a:xfrm>
            <a:off x="6127438" y="3681925"/>
            <a:ext cx="2575200" cy="84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latin typeface="Avenir"/>
                <a:ea typeface="Avenir"/>
                <a:cs typeface="Avenir"/>
                <a:sym typeface="Avenir"/>
              </a:rPr>
              <a:t>Post-order traversals</a:t>
            </a:r>
            <a:r>
              <a:rPr lang="en">
                <a:latin typeface="Avenir"/>
                <a:ea typeface="Avenir"/>
                <a:cs typeface="Avenir"/>
                <a:sym typeface="Avenir"/>
              </a:rPr>
              <a:t> visit the child nodes before visiting the parent nodes.*</a:t>
            </a:r>
            <a:endParaRPr>
              <a:latin typeface="Avenir"/>
              <a:ea typeface="Avenir"/>
              <a:cs typeface="Avenir"/>
              <a:sym typeface="Avenir"/>
            </a:endParaRPr>
          </a:p>
        </p:txBody>
      </p:sp>
      <p:sp>
        <p:nvSpPr>
          <p:cNvPr id="202" name="Google Shape;202;p21"/>
          <p:cNvSpPr txBox="1"/>
          <p:nvPr>
            <p:ph idx="1" type="body"/>
          </p:nvPr>
        </p:nvSpPr>
        <p:spPr>
          <a:xfrm>
            <a:off x="311700" y="1000075"/>
            <a:ext cx="8520600" cy="447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chemeClr val="accent2"/>
                </a:solidFill>
              </a:rPr>
              <a:t>Depth First Search</a:t>
            </a:r>
            <a:r>
              <a:rPr lang="en">
                <a:solidFill>
                  <a:schemeClr val="accent2"/>
                </a:solidFill>
              </a:rPr>
              <a:t> </a:t>
            </a:r>
            <a:r>
              <a:rPr lang="en">
                <a:solidFill>
                  <a:srgbClr val="000000"/>
                </a:solidFill>
              </a:rPr>
              <a:t>means we visit each subtree (subgraph) in some order recursively. DFS is usually done using a </a:t>
            </a:r>
            <a:r>
              <a:rPr lang="en">
                <a:solidFill>
                  <a:srgbClr val="351C75"/>
                </a:solidFill>
              </a:rPr>
              <a:t>stack</a:t>
            </a:r>
            <a:r>
              <a:rPr lang="en">
                <a:solidFill>
                  <a:srgbClr val="000000"/>
                </a:solidFill>
              </a:rPr>
              <a:t>. Note that for graphs more generally, it doesn’t really make sense to do in-order traversals.</a:t>
            </a:r>
            <a:endParaRPr>
              <a:solidFill>
                <a:srgbClr val="000000"/>
              </a:solidFill>
            </a:endParaRPr>
          </a:p>
        </p:txBody>
      </p:sp>
      <p:sp>
        <p:nvSpPr>
          <p:cNvPr id="203" name="Google Shape;203;p21"/>
          <p:cNvSpPr txBox="1"/>
          <p:nvPr/>
        </p:nvSpPr>
        <p:spPr>
          <a:xfrm>
            <a:off x="3284400" y="3681925"/>
            <a:ext cx="2575200" cy="84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latin typeface="Avenir"/>
                <a:ea typeface="Avenir"/>
                <a:cs typeface="Avenir"/>
                <a:sym typeface="Avenir"/>
              </a:rPr>
              <a:t>In-order traversals</a:t>
            </a:r>
            <a:r>
              <a:rPr lang="en">
                <a:latin typeface="Avenir"/>
                <a:ea typeface="Avenir"/>
                <a:cs typeface="Avenir"/>
                <a:sym typeface="Avenir"/>
              </a:rPr>
              <a:t> visit the left child, then the parent, then the right child.</a:t>
            </a:r>
            <a:endParaRPr>
              <a:latin typeface="Avenir"/>
              <a:ea typeface="Avenir"/>
              <a:cs typeface="Avenir"/>
              <a:sym typeface="Avenir"/>
            </a:endParaRPr>
          </a:p>
        </p:txBody>
      </p:sp>
      <p:sp>
        <p:nvSpPr>
          <p:cNvPr id="204" name="Google Shape;204;p21"/>
          <p:cNvSpPr txBox="1"/>
          <p:nvPr/>
        </p:nvSpPr>
        <p:spPr>
          <a:xfrm>
            <a:off x="441338" y="3681925"/>
            <a:ext cx="2575200" cy="84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latin typeface="Avenir"/>
                <a:ea typeface="Avenir"/>
                <a:cs typeface="Avenir"/>
                <a:sym typeface="Avenir"/>
              </a:rPr>
              <a:t>Pre-order traversals</a:t>
            </a:r>
            <a:r>
              <a:rPr lang="en">
                <a:latin typeface="Avenir"/>
                <a:ea typeface="Avenir"/>
                <a:cs typeface="Avenir"/>
                <a:sym typeface="Avenir"/>
              </a:rPr>
              <a:t> visit the parent node before visiting child nodes.*</a:t>
            </a:r>
            <a:endParaRPr>
              <a:latin typeface="Avenir"/>
              <a:ea typeface="Avenir"/>
              <a:cs typeface="Avenir"/>
              <a:sym typeface="Avenir"/>
            </a:endParaRPr>
          </a:p>
        </p:txBody>
      </p:sp>
      <p:grpSp>
        <p:nvGrpSpPr>
          <p:cNvPr id="205" name="Google Shape;205;p21"/>
          <p:cNvGrpSpPr/>
          <p:nvPr/>
        </p:nvGrpSpPr>
        <p:grpSpPr>
          <a:xfrm>
            <a:off x="692566" y="1715613"/>
            <a:ext cx="1782305" cy="1908013"/>
            <a:chOff x="5935034" y="2571750"/>
            <a:chExt cx="1332166" cy="1426125"/>
          </a:xfrm>
        </p:grpSpPr>
        <p:sp>
          <p:nvSpPr>
            <p:cNvPr id="206" name="Google Shape;206;p21"/>
            <p:cNvSpPr/>
            <p:nvPr/>
          </p:nvSpPr>
          <p:spPr>
            <a:xfrm>
              <a:off x="6603600" y="2571750"/>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207" name="Google Shape;207;p21"/>
            <p:cNvSpPr/>
            <p:nvPr/>
          </p:nvSpPr>
          <p:spPr>
            <a:xfrm>
              <a:off x="6311325" y="3102450"/>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208" name="Google Shape;208;p21"/>
            <p:cNvSpPr/>
            <p:nvPr/>
          </p:nvSpPr>
          <p:spPr>
            <a:xfrm>
              <a:off x="6935400" y="3102450"/>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209" name="Google Shape;209;p21"/>
            <p:cNvSpPr/>
            <p:nvPr/>
          </p:nvSpPr>
          <p:spPr>
            <a:xfrm>
              <a:off x="5935034" y="3666075"/>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210" name="Google Shape;210;p21"/>
            <p:cNvSpPr/>
            <p:nvPr/>
          </p:nvSpPr>
          <p:spPr>
            <a:xfrm>
              <a:off x="6603604" y="3666075"/>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D</a:t>
              </a:r>
              <a:endParaRPr/>
            </a:p>
          </p:txBody>
        </p:sp>
        <p:cxnSp>
          <p:nvCxnSpPr>
            <p:cNvPr id="211" name="Google Shape;211;p21"/>
            <p:cNvCxnSpPr>
              <a:stCxn id="206" idx="4"/>
              <a:endCxn id="207" idx="7"/>
            </p:cNvCxnSpPr>
            <p:nvPr/>
          </p:nvCxnSpPr>
          <p:spPr>
            <a:xfrm flipH="1">
              <a:off x="6594600" y="2903550"/>
              <a:ext cx="174900" cy="247500"/>
            </a:xfrm>
            <a:prstGeom prst="straightConnector1">
              <a:avLst/>
            </a:prstGeom>
            <a:noFill/>
            <a:ln cap="flat" cmpd="sng" w="9525">
              <a:solidFill>
                <a:schemeClr val="dk2"/>
              </a:solidFill>
              <a:prstDash val="solid"/>
              <a:round/>
              <a:headEnd len="med" w="med" type="none"/>
              <a:tailEnd len="med" w="med" type="triangle"/>
            </a:ln>
          </p:spPr>
        </p:cxnSp>
        <p:cxnSp>
          <p:nvCxnSpPr>
            <p:cNvPr id="212" name="Google Shape;212;p21"/>
            <p:cNvCxnSpPr>
              <a:stCxn id="206" idx="4"/>
              <a:endCxn id="208" idx="1"/>
            </p:cNvCxnSpPr>
            <p:nvPr/>
          </p:nvCxnSpPr>
          <p:spPr>
            <a:xfrm>
              <a:off x="6769500" y="2903550"/>
              <a:ext cx="214500" cy="247500"/>
            </a:xfrm>
            <a:prstGeom prst="straightConnector1">
              <a:avLst/>
            </a:prstGeom>
            <a:noFill/>
            <a:ln cap="flat" cmpd="sng" w="9525">
              <a:solidFill>
                <a:schemeClr val="dk2"/>
              </a:solidFill>
              <a:prstDash val="solid"/>
              <a:round/>
              <a:headEnd len="med" w="med" type="none"/>
              <a:tailEnd len="med" w="med" type="triangle"/>
            </a:ln>
          </p:spPr>
        </p:cxnSp>
        <p:cxnSp>
          <p:nvCxnSpPr>
            <p:cNvPr id="213" name="Google Shape;213;p21"/>
            <p:cNvCxnSpPr/>
            <p:nvPr/>
          </p:nvCxnSpPr>
          <p:spPr>
            <a:xfrm flipH="1">
              <a:off x="6223185" y="3434250"/>
              <a:ext cx="214500" cy="280500"/>
            </a:xfrm>
            <a:prstGeom prst="straightConnector1">
              <a:avLst/>
            </a:prstGeom>
            <a:noFill/>
            <a:ln cap="flat" cmpd="sng" w="9525">
              <a:solidFill>
                <a:schemeClr val="dk2"/>
              </a:solidFill>
              <a:prstDash val="solid"/>
              <a:round/>
              <a:headEnd len="med" w="med" type="none"/>
              <a:tailEnd len="med" w="med" type="triangle"/>
            </a:ln>
          </p:spPr>
        </p:cxnSp>
        <p:cxnSp>
          <p:nvCxnSpPr>
            <p:cNvPr id="214" name="Google Shape;214;p21"/>
            <p:cNvCxnSpPr/>
            <p:nvPr/>
          </p:nvCxnSpPr>
          <p:spPr>
            <a:xfrm>
              <a:off x="6437685" y="3434250"/>
              <a:ext cx="214500" cy="280500"/>
            </a:xfrm>
            <a:prstGeom prst="straightConnector1">
              <a:avLst/>
            </a:prstGeom>
            <a:noFill/>
            <a:ln cap="flat" cmpd="sng" w="9525">
              <a:solidFill>
                <a:schemeClr val="dk2"/>
              </a:solidFill>
              <a:prstDash val="solid"/>
              <a:round/>
              <a:headEnd len="med" w="med" type="none"/>
              <a:tailEnd len="med" w="med" type="triangle"/>
            </a:ln>
          </p:spPr>
        </p:cxnSp>
      </p:grpSp>
      <p:grpSp>
        <p:nvGrpSpPr>
          <p:cNvPr id="215" name="Google Shape;215;p21"/>
          <p:cNvGrpSpPr/>
          <p:nvPr/>
        </p:nvGrpSpPr>
        <p:grpSpPr>
          <a:xfrm>
            <a:off x="3588166" y="1715613"/>
            <a:ext cx="1782305" cy="1908013"/>
            <a:chOff x="5935034" y="2571750"/>
            <a:chExt cx="1332166" cy="1426125"/>
          </a:xfrm>
        </p:grpSpPr>
        <p:sp>
          <p:nvSpPr>
            <p:cNvPr id="216" name="Google Shape;216;p21"/>
            <p:cNvSpPr/>
            <p:nvPr/>
          </p:nvSpPr>
          <p:spPr>
            <a:xfrm>
              <a:off x="6603600" y="2571750"/>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217" name="Google Shape;217;p21"/>
            <p:cNvSpPr/>
            <p:nvPr/>
          </p:nvSpPr>
          <p:spPr>
            <a:xfrm>
              <a:off x="6311325" y="3102450"/>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218" name="Google Shape;218;p21"/>
            <p:cNvSpPr/>
            <p:nvPr/>
          </p:nvSpPr>
          <p:spPr>
            <a:xfrm>
              <a:off x="6935400" y="3102450"/>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219" name="Google Shape;219;p21"/>
            <p:cNvSpPr/>
            <p:nvPr/>
          </p:nvSpPr>
          <p:spPr>
            <a:xfrm>
              <a:off x="5935034" y="3666075"/>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220" name="Google Shape;220;p21"/>
            <p:cNvSpPr/>
            <p:nvPr/>
          </p:nvSpPr>
          <p:spPr>
            <a:xfrm>
              <a:off x="6603604" y="3666075"/>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cxnSp>
          <p:nvCxnSpPr>
            <p:cNvPr id="221" name="Google Shape;221;p21"/>
            <p:cNvCxnSpPr>
              <a:stCxn id="216" idx="4"/>
              <a:endCxn id="217" idx="7"/>
            </p:cNvCxnSpPr>
            <p:nvPr/>
          </p:nvCxnSpPr>
          <p:spPr>
            <a:xfrm flipH="1">
              <a:off x="6594600" y="2903550"/>
              <a:ext cx="174900" cy="247500"/>
            </a:xfrm>
            <a:prstGeom prst="straightConnector1">
              <a:avLst/>
            </a:prstGeom>
            <a:noFill/>
            <a:ln cap="flat" cmpd="sng" w="9525">
              <a:solidFill>
                <a:schemeClr val="dk2"/>
              </a:solidFill>
              <a:prstDash val="solid"/>
              <a:round/>
              <a:headEnd len="med" w="med" type="none"/>
              <a:tailEnd len="med" w="med" type="triangle"/>
            </a:ln>
          </p:spPr>
        </p:cxnSp>
        <p:cxnSp>
          <p:nvCxnSpPr>
            <p:cNvPr id="222" name="Google Shape;222;p21"/>
            <p:cNvCxnSpPr>
              <a:stCxn id="216" idx="4"/>
              <a:endCxn id="218" idx="1"/>
            </p:cNvCxnSpPr>
            <p:nvPr/>
          </p:nvCxnSpPr>
          <p:spPr>
            <a:xfrm>
              <a:off x="6769500" y="2903550"/>
              <a:ext cx="214500" cy="247500"/>
            </a:xfrm>
            <a:prstGeom prst="straightConnector1">
              <a:avLst/>
            </a:prstGeom>
            <a:noFill/>
            <a:ln cap="flat" cmpd="sng" w="9525">
              <a:solidFill>
                <a:schemeClr val="dk2"/>
              </a:solidFill>
              <a:prstDash val="solid"/>
              <a:round/>
              <a:headEnd len="med" w="med" type="none"/>
              <a:tailEnd len="med" w="med" type="triangle"/>
            </a:ln>
          </p:spPr>
        </p:cxnSp>
        <p:cxnSp>
          <p:nvCxnSpPr>
            <p:cNvPr id="223" name="Google Shape;223;p21"/>
            <p:cNvCxnSpPr/>
            <p:nvPr/>
          </p:nvCxnSpPr>
          <p:spPr>
            <a:xfrm flipH="1">
              <a:off x="6223185" y="3434250"/>
              <a:ext cx="214500" cy="280500"/>
            </a:xfrm>
            <a:prstGeom prst="straightConnector1">
              <a:avLst/>
            </a:prstGeom>
            <a:noFill/>
            <a:ln cap="flat" cmpd="sng" w="9525">
              <a:solidFill>
                <a:schemeClr val="dk2"/>
              </a:solidFill>
              <a:prstDash val="solid"/>
              <a:round/>
              <a:headEnd len="med" w="med" type="none"/>
              <a:tailEnd len="med" w="med" type="triangle"/>
            </a:ln>
          </p:spPr>
        </p:cxnSp>
        <p:cxnSp>
          <p:nvCxnSpPr>
            <p:cNvPr id="224" name="Google Shape;224;p21"/>
            <p:cNvCxnSpPr/>
            <p:nvPr/>
          </p:nvCxnSpPr>
          <p:spPr>
            <a:xfrm>
              <a:off x="6437685" y="3434250"/>
              <a:ext cx="214500" cy="280500"/>
            </a:xfrm>
            <a:prstGeom prst="straightConnector1">
              <a:avLst/>
            </a:prstGeom>
            <a:noFill/>
            <a:ln cap="flat" cmpd="sng" w="9525">
              <a:solidFill>
                <a:schemeClr val="dk2"/>
              </a:solidFill>
              <a:prstDash val="solid"/>
              <a:round/>
              <a:headEnd len="med" w="med" type="none"/>
              <a:tailEnd len="med" w="med" type="triangle"/>
            </a:ln>
          </p:spPr>
        </p:cxnSp>
      </p:grpSp>
      <p:grpSp>
        <p:nvGrpSpPr>
          <p:cNvPr id="225" name="Google Shape;225;p21"/>
          <p:cNvGrpSpPr/>
          <p:nvPr/>
        </p:nvGrpSpPr>
        <p:grpSpPr>
          <a:xfrm>
            <a:off x="6407566" y="1791813"/>
            <a:ext cx="1782305" cy="1908013"/>
            <a:chOff x="5935034" y="2571750"/>
            <a:chExt cx="1332166" cy="1426125"/>
          </a:xfrm>
        </p:grpSpPr>
        <p:sp>
          <p:nvSpPr>
            <p:cNvPr id="226" name="Google Shape;226;p21"/>
            <p:cNvSpPr/>
            <p:nvPr/>
          </p:nvSpPr>
          <p:spPr>
            <a:xfrm>
              <a:off x="6603600" y="2571750"/>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227" name="Google Shape;227;p21"/>
            <p:cNvSpPr/>
            <p:nvPr/>
          </p:nvSpPr>
          <p:spPr>
            <a:xfrm>
              <a:off x="6311325" y="3102450"/>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228" name="Google Shape;228;p21"/>
            <p:cNvSpPr/>
            <p:nvPr/>
          </p:nvSpPr>
          <p:spPr>
            <a:xfrm>
              <a:off x="6935400" y="3102450"/>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229" name="Google Shape;229;p21"/>
            <p:cNvSpPr/>
            <p:nvPr/>
          </p:nvSpPr>
          <p:spPr>
            <a:xfrm>
              <a:off x="5935034" y="3666075"/>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230" name="Google Shape;230;p21"/>
            <p:cNvSpPr/>
            <p:nvPr/>
          </p:nvSpPr>
          <p:spPr>
            <a:xfrm>
              <a:off x="6603604" y="3666075"/>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B</a:t>
              </a:r>
              <a:endParaRPr/>
            </a:p>
          </p:txBody>
        </p:sp>
        <p:cxnSp>
          <p:nvCxnSpPr>
            <p:cNvPr id="231" name="Google Shape;231;p21"/>
            <p:cNvCxnSpPr>
              <a:stCxn id="226" idx="4"/>
              <a:endCxn id="227" idx="7"/>
            </p:cNvCxnSpPr>
            <p:nvPr/>
          </p:nvCxnSpPr>
          <p:spPr>
            <a:xfrm flipH="1">
              <a:off x="6594600" y="2903550"/>
              <a:ext cx="174900" cy="247500"/>
            </a:xfrm>
            <a:prstGeom prst="straightConnector1">
              <a:avLst/>
            </a:prstGeom>
            <a:noFill/>
            <a:ln cap="flat" cmpd="sng" w="9525">
              <a:solidFill>
                <a:schemeClr val="dk2"/>
              </a:solidFill>
              <a:prstDash val="solid"/>
              <a:round/>
              <a:headEnd len="med" w="med" type="none"/>
              <a:tailEnd len="med" w="med" type="triangle"/>
            </a:ln>
          </p:spPr>
        </p:cxnSp>
        <p:cxnSp>
          <p:nvCxnSpPr>
            <p:cNvPr id="232" name="Google Shape;232;p21"/>
            <p:cNvCxnSpPr>
              <a:stCxn id="226" idx="4"/>
              <a:endCxn id="228" idx="1"/>
            </p:cNvCxnSpPr>
            <p:nvPr/>
          </p:nvCxnSpPr>
          <p:spPr>
            <a:xfrm>
              <a:off x="6769500" y="2903550"/>
              <a:ext cx="214500" cy="247500"/>
            </a:xfrm>
            <a:prstGeom prst="straightConnector1">
              <a:avLst/>
            </a:prstGeom>
            <a:noFill/>
            <a:ln cap="flat" cmpd="sng" w="9525">
              <a:solidFill>
                <a:schemeClr val="dk2"/>
              </a:solidFill>
              <a:prstDash val="solid"/>
              <a:round/>
              <a:headEnd len="med" w="med" type="none"/>
              <a:tailEnd len="med" w="med" type="triangle"/>
            </a:ln>
          </p:spPr>
        </p:cxnSp>
        <p:cxnSp>
          <p:nvCxnSpPr>
            <p:cNvPr id="233" name="Google Shape;233;p21"/>
            <p:cNvCxnSpPr/>
            <p:nvPr/>
          </p:nvCxnSpPr>
          <p:spPr>
            <a:xfrm flipH="1">
              <a:off x="6223185" y="3434250"/>
              <a:ext cx="214500" cy="280500"/>
            </a:xfrm>
            <a:prstGeom prst="straightConnector1">
              <a:avLst/>
            </a:prstGeom>
            <a:noFill/>
            <a:ln cap="flat" cmpd="sng" w="9525">
              <a:solidFill>
                <a:schemeClr val="dk2"/>
              </a:solidFill>
              <a:prstDash val="solid"/>
              <a:round/>
              <a:headEnd len="med" w="med" type="none"/>
              <a:tailEnd len="med" w="med" type="triangle"/>
            </a:ln>
          </p:spPr>
        </p:cxnSp>
        <p:cxnSp>
          <p:nvCxnSpPr>
            <p:cNvPr id="234" name="Google Shape;234;p21"/>
            <p:cNvCxnSpPr/>
            <p:nvPr/>
          </p:nvCxnSpPr>
          <p:spPr>
            <a:xfrm>
              <a:off x="6437685" y="3434250"/>
              <a:ext cx="214500" cy="280500"/>
            </a:xfrm>
            <a:prstGeom prst="straightConnector1">
              <a:avLst/>
            </a:prstGeom>
            <a:noFill/>
            <a:ln cap="flat" cmpd="sng" w="9525">
              <a:solidFill>
                <a:schemeClr val="dk2"/>
              </a:solidFill>
              <a:prstDash val="solid"/>
              <a:round/>
              <a:headEnd len="med" w="med" type="none"/>
              <a:tailEnd len="med" w="med" type="triangle"/>
            </a:ln>
          </p:spPr>
        </p:cxnSp>
      </p:grpSp>
      <p:sp>
        <p:nvSpPr>
          <p:cNvPr id="235" name="Google Shape;235;p21"/>
          <p:cNvSpPr txBox="1"/>
          <p:nvPr/>
        </p:nvSpPr>
        <p:spPr>
          <a:xfrm>
            <a:off x="523225" y="4706750"/>
            <a:ext cx="638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 in binary trees, we visit the left child before right child</a:t>
            </a:r>
            <a:endParaRPr>
              <a:latin typeface="Avenir"/>
              <a:ea typeface="Avenir"/>
              <a:cs typeface="Avenir"/>
              <a:sym typeface="Aveni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S 61B Discussion">
  <a:themeElements>
    <a:clrScheme name="Simple Light">
      <a:dk1>
        <a:srgbClr val="000000"/>
      </a:dk1>
      <a:lt1>
        <a:srgbClr val="FFFFFF"/>
      </a:lt1>
      <a:dk2>
        <a:srgbClr val="888888"/>
      </a:dk2>
      <a:lt2>
        <a:srgbClr val="EEEEEE"/>
      </a:lt2>
      <a:accent1>
        <a:srgbClr val="003262"/>
      </a:accent1>
      <a:accent2>
        <a:srgbClr val="3B7EA1"/>
      </a:accent2>
      <a:accent3>
        <a:srgbClr val="FDB515"/>
      </a:accent3>
      <a:accent4>
        <a:srgbClr val="C4820E"/>
      </a:accent4>
      <a:accent5>
        <a:srgbClr val="46535E"/>
      </a:accent5>
      <a:accent6>
        <a:srgbClr val="B9D3B6"/>
      </a:accent6>
      <a:hlink>
        <a:srgbClr val="584F2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