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Lst>
  <p:sldSz cy="5143500" cx="9144000"/>
  <p:notesSz cx="6858000" cy="9144000"/>
  <p:embeddedFontLst>
    <p:embeddedFont>
      <p:font typeface="Catamaran"/>
      <p:regular r:id="rId116"/>
      <p:bold r:id="rId117"/>
    </p:embeddedFont>
    <p:embeddedFont>
      <p:font typeface="Inconsolata"/>
      <p:regular r:id="rId118"/>
      <p:bold r:id="rId119"/>
    </p:embeddedFont>
    <p:embeddedFont>
      <p:font typeface="Lato"/>
      <p:regular r:id="rId120"/>
      <p:bold r:id="rId121"/>
      <p:italic r:id="rId122"/>
      <p:boldItalic r:id="rId123"/>
    </p:embeddedFont>
    <p:embeddedFont>
      <p:font typeface="IBM Plex Mono"/>
      <p:regular r:id="rId124"/>
      <p:bold r:id="rId125"/>
      <p:italic r:id="rId126"/>
      <p:boldItalic r:id="rId1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6172A0-8B04-4DB0-B469-96AD6D630949}">
  <a:tblStyle styleId="{136172A0-8B04-4DB0-B469-96AD6D6309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A96AC8-495B-4AD0-8E10-728C137A024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7" Type="http://schemas.openxmlformats.org/officeDocument/2006/relationships/font" Target="fonts/IBMPlexMono-boldItalic.fntdata"/><Relationship Id="rId126" Type="http://schemas.openxmlformats.org/officeDocument/2006/relationships/font" Target="fonts/IBMPlexMono-italic.fntdata"/><Relationship Id="rId26" Type="http://schemas.openxmlformats.org/officeDocument/2006/relationships/slide" Target="slides/slide20.xml"/><Relationship Id="rId121" Type="http://schemas.openxmlformats.org/officeDocument/2006/relationships/font" Target="fonts/Lato-bold.fntdata"/><Relationship Id="rId25" Type="http://schemas.openxmlformats.org/officeDocument/2006/relationships/slide" Target="slides/slide19.xml"/><Relationship Id="rId120" Type="http://schemas.openxmlformats.org/officeDocument/2006/relationships/font" Target="fonts/Lato-regular.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IBMPlexMono-bold.fntdata"/><Relationship Id="rId29" Type="http://schemas.openxmlformats.org/officeDocument/2006/relationships/slide" Target="slides/slide23.xml"/><Relationship Id="rId124" Type="http://schemas.openxmlformats.org/officeDocument/2006/relationships/font" Target="fonts/IBMPlexMono-regular.fntdata"/><Relationship Id="rId123" Type="http://schemas.openxmlformats.org/officeDocument/2006/relationships/font" Target="fonts/Lato-boldItalic.fntdata"/><Relationship Id="rId122" Type="http://schemas.openxmlformats.org/officeDocument/2006/relationships/font" Target="fonts/Lato-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Inconsolata-regular.fntdata"/><Relationship Id="rId117" Type="http://schemas.openxmlformats.org/officeDocument/2006/relationships/font" Target="fonts/Catamaran-bold.fntdata"/><Relationship Id="rId116" Type="http://schemas.openxmlformats.org/officeDocument/2006/relationships/font" Target="fonts/Catamaran-regular.fntdata"/><Relationship Id="rId115" Type="http://schemas.openxmlformats.org/officeDocument/2006/relationships/slide" Target="slides/slide109.xml"/><Relationship Id="rId119" Type="http://schemas.openxmlformats.org/officeDocument/2006/relationships/font" Target="fonts/Inconsolata-bold.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3e3138b4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3e3138b4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gc727d8f58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4" name="Google Shape;2264;gc727d8f58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gc727d8f583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gc727d8f583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gc727d8f58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4" name="Google Shape;2294;gc727d8f58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c727d8f583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6" name="Google Shape;2306;gc727d8f583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c727d8f58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c727d8f58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163e203ec6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163e203ec6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163e203ec6d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163e203ec6d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215f21296e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215f21296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215f21296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7" name="Google Shape;2367;g215f21296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g30c8cb29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4" name="Google Shape;2374;g30c8cb29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76b3037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76b3037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d2830f47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d2830f47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3e3138b4b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3e3138b4b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2830f47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d2830f47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d2830f47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d2830f47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76b303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76b303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d262c67d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d262c67d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Click-through for this would be very annoying. Inorder and BFS are there if you want them, but this question is probably better explained using the squiggly method on the whiteboard.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8d262c67dd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8d262c67dd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Click-through for this would be very annoying. Inorder and BFS are there if you want them, but this question is probably better explained using the squiggly method on the whiteboard.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b036d15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b036d15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63e203ec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63e203ec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3e203ec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63e203ec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3e203ec6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3e203ec6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63e203ec6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63e203ec6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63e203ec6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63e203ec6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63e203ec6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63e203ec6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63e203ec6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63e203ec6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63e203ec6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63e203ec6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63e203ec6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63e203ec6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63e203ec6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63e203ec6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63e203ec6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63e203ec6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3e203ec6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3e203ec6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63e203ec6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63e203ec6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63e203ec6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63e203ec6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63e203ec6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63e203ec6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63e203ec6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63e203ec6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63e203ec6d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63e203ec6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63e203ec6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63e203ec6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63e203ec6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63e203ec6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63e203ec6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63e203ec6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d2830f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d2830f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63e203ec6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63e203ec6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63e203ec6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63e203ec6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63e203ec6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63e203ec6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63e203ec6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63e203ec6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63e203ec6d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163e203ec6d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63e203ec6d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63e203ec6d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63e203ec6d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63e203ec6d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63e203ec6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63e203ec6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63e203ec6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63e203ec6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1a8a1d5d12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1a8a1d5d12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77fa4a1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77fa4a1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1a8a1d5d12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1a8a1d5d12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1a8a1d5d12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1a8a1d5d12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1a8a1d5d12_3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1a8a1d5d12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1a8a1d5d12_3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1a8a1d5d12_3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21a8a1d5d12_3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21a8a1d5d12_3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1a8a1d5d12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1a8a1d5d12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1a8a1d5d12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1a8a1d5d12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2c188052d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2c188052d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1a8a1d5d12_3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1a8a1d5d12_3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1a8a1d5d12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1a8a1d5d12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a8a1d5d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a8a1d5d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1a8a1d5d12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1a8a1d5d12_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1a8a1d5d12_3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1a8a1d5d12_3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1a8a1d5d12_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1a8a1d5d12_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c188052d7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c188052d7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63e203ec6d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63e203ec6d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c727d8f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c727d8f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c727d8f58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c727d8f58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c727d8f58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c727d8f58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c727d8f58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c727d8f58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c727d8f583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c727d8f58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a8a1d5d1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a8a1d5d1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c727d8f58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c727d8f58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c727d8f58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c727d8f58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c727d8f58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c727d8f58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c727d8f58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c727d8f58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c727d8f58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c727d8f58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c727d8f583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c727d8f583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c727d8f583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c727d8f583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176b3037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176b3037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2c18b7412c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2c18b7412c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2c18b7412c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2c18b7412c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d2830f4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d2830f4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2c18b7412c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2c18b7412c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c18b7412c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c18b7412c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2c18b7412cf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2c18b7412cf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2c18b7412c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2c18b7412c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2c18b7412cf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2c18b7412cf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2c18b7412c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2c18b7412c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g2c18b7412cf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0" name="Google Shape;2070;g2c18b7412cf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blue: Most recently marked</a:t>
            </a:r>
            <a:endParaRPr/>
          </a:p>
          <a:p>
            <a:pPr indent="0" lvl="0" marL="0" rtl="0" algn="l">
              <a:spcBef>
                <a:spcPts val="0"/>
              </a:spcBef>
              <a:spcAft>
                <a:spcPts val="0"/>
              </a:spcAft>
              <a:buNone/>
            </a:pPr>
            <a:r>
              <a:rPr lang="en"/>
              <a:t>Light blue: Node has been marked, in the middle of visiting its children</a:t>
            </a:r>
            <a:endParaRPr/>
          </a:p>
          <a:p>
            <a:pPr indent="0" lvl="0" marL="0" rtl="0" algn="l">
              <a:spcBef>
                <a:spcPts val="0"/>
              </a:spcBef>
              <a:spcAft>
                <a:spcPts val="0"/>
              </a:spcAft>
              <a:buNone/>
            </a:pPr>
            <a:r>
              <a:rPr lang="en"/>
              <a:t>Green: Node has been marked and we’re finished visiting (have seen all children)</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g9d2830f47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3" name="Google Shape;2093;g9d2830f47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c727d8f583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c727d8f583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c727d8f583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c727d8f583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d2830f4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d2830f4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c727d8f583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c727d8f583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c727d8f583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c727d8f583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c727d8f58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c727d8f58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c727d8f583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c727d8f583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gc727d8f583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2" name="Google Shape;2172;gc727d8f583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c727d8f58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c727d8f58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c727d8f583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c727d8f583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c727d8f583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8" name="Google Shape;2218;gc727d8f583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727d8f583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727d8f58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gc727d8f583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0" name="Google Shape;2250;gc727d8f583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Graphs, </a:t>
            </a:r>
            <a:r>
              <a:rPr lang="en"/>
              <a:t>Heaps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08</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General Graph DFS </a:t>
            </a:r>
            <a:r>
              <a:rPr lang="en">
                <a:latin typeface="Avenir"/>
                <a:ea typeface="Avenir"/>
                <a:cs typeface="Avenir"/>
                <a:sym typeface="Avenir"/>
              </a:rPr>
              <a:t>Pseudocode (Stack)</a:t>
            </a:r>
            <a:endParaRPr>
              <a:latin typeface="Avenir"/>
              <a:ea typeface="Avenir"/>
              <a:cs typeface="Avenir"/>
              <a:sym typeface="Avenir"/>
            </a:endParaRPr>
          </a:p>
        </p:txBody>
      </p:sp>
      <p:grpSp>
        <p:nvGrpSpPr>
          <p:cNvPr id="241" name="Google Shape;241;p22"/>
          <p:cNvGrpSpPr/>
          <p:nvPr/>
        </p:nvGrpSpPr>
        <p:grpSpPr>
          <a:xfrm>
            <a:off x="451075" y="1694675"/>
            <a:ext cx="2156050" cy="1850750"/>
            <a:chOff x="6595250" y="2051775"/>
            <a:chExt cx="2156050" cy="1850750"/>
          </a:xfrm>
        </p:grpSpPr>
        <p:sp>
          <p:nvSpPr>
            <p:cNvPr id="242" name="Google Shape;242;p22"/>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43" name="Google Shape;243;p22"/>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44" name="Google Shape;244;p22"/>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45" name="Google Shape;245;p22"/>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46" name="Google Shape;246;p22"/>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47" name="Google Shape;247;p22"/>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48" name="Google Shape;248;p22"/>
            <p:cNvCxnSpPr>
              <a:stCxn id="242" idx="7"/>
              <a:endCxn id="243"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2"/>
            <p:cNvCxnSpPr>
              <a:stCxn id="242" idx="4"/>
              <a:endCxn id="244"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2"/>
            <p:cNvCxnSpPr>
              <a:stCxn id="243" idx="6"/>
              <a:endCxn id="246"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2"/>
            <p:cNvCxnSpPr>
              <a:stCxn id="243" idx="4"/>
              <a:endCxn id="245"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252" name="Google Shape;252;p22"/>
            <p:cNvCxnSpPr>
              <a:stCxn id="244" idx="5"/>
              <a:endCxn id="247"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2"/>
            <p:cNvCxnSpPr>
              <a:stCxn id="245" idx="4"/>
              <a:endCxn id="247"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254" name="Google Shape;254;p22"/>
          <p:cNvSpPr txBox="1"/>
          <p:nvPr/>
        </p:nvSpPr>
        <p:spPr>
          <a:xfrm>
            <a:off x="2560200" y="1178650"/>
            <a:ext cx="3664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nconsolata"/>
                <a:ea typeface="Inconsolata"/>
                <a:cs typeface="Inconsolata"/>
                <a:sym typeface="Inconsolata"/>
              </a:rPr>
              <a:t>DFS(start):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stack = {start}, visited = {}</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while stack not empty:</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n = top node in stack</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visited.add(n)</a:t>
            </a:r>
            <a:endParaRPr sz="1300">
              <a:latin typeface="Inconsolata"/>
              <a:ea typeface="Inconsolata"/>
              <a:cs typeface="Inconsolata"/>
              <a:sym typeface="Inconsolata"/>
            </a:endParaRPr>
          </a:p>
          <a:p>
            <a:pPr indent="457200" lvl="0" marL="457200" rtl="0" algn="l">
              <a:spcBef>
                <a:spcPts val="0"/>
              </a:spcBef>
              <a:spcAft>
                <a:spcPts val="0"/>
              </a:spcAft>
              <a:buNone/>
            </a:pPr>
            <a:r>
              <a:rPr lang="en" sz="1300">
                <a:latin typeface="Inconsolata"/>
                <a:ea typeface="Inconsolata"/>
                <a:cs typeface="Inconsolata"/>
                <a:sym typeface="Inconsolata"/>
              </a:rPr>
              <a:t>preorder.add(n)</a:t>
            </a:r>
            <a:endParaRPr sz="1300">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if n has unvisited neighbors:</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push n’s next unvisited </a:t>
            </a:r>
            <a:endParaRPr sz="1300">
              <a:solidFill>
                <a:schemeClr val="dk1"/>
              </a:solidFill>
              <a:latin typeface="Inconsolata"/>
              <a:ea typeface="Inconsolata"/>
              <a:cs typeface="Inconsolata"/>
              <a:sym typeface="Inconsolata"/>
            </a:endParaRPr>
          </a:p>
          <a:p>
            <a:pPr indent="457200" lvl="0" marL="914400" rtl="0" algn="l">
              <a:spcBef>
                <a:spcPts val="0"/>
              </a:spcBef>
              <a:spcAft>
                <a:spcPts val="0"/>
              </a:spcAft>
              <a:buNone/>
            </a:pPr>
            <a:r>
              <a:rPr lang="en" sz="1300">
                <a:solidFill>
                  <a:schemeClr val="dk1"/>
                </a:solidFill>
                <a:latin typeface="Inconsolata"/>
                <a:ea typeface="Inconsolata"/>
                <a:cs typeface="Inconsolata"/>
                <a:sym typeface="Inconsolata"/>
              </a:rPr>
              <a:t>neighbor onto stack</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else:</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pop n off top of stack</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postorder.add(n)</a:t>
            </a:r>
            <a:endParaRPr sz="13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300">
                <a:solidFill>
                  <a:schemeClr val="dk1"/>
                </a:solidFill>
                <a:latin typeface="Inconsolata"/>
                <a:ea typeface="Inconsolata"/>
                <a:cs typeface="Inconsolata"/>
                <a:sym typeface="Inconsolata"/>
              </a:rPr>
              <a:t>return preorder, postorder</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latin typeface="Inconsolata"/>
                <a:ea typeface="Inconsolata"/>
                <a:cs typeface="Inconsolata"/>
                <a:sym typeface="Inconsolata"/>
              </a:rPr>
              <a:t> </a:t>
            </a:r>
            <a:endParaRPr sz="1300">
              <a:latin typeface="Inconsolata"/>
              <a:ea typeface="Inconsolata"/>
              <a:cs typeface="Inconsolata"/>
              <a:sym typeface="Inconsolata"/>
            </a:endParaRPr>
          </a:p>
        </p:txBody>
      </p:sp>
      <p:sp>
        <p:nvSpPr>
          <p:cNvPr id="255" name="Google Shape;255;p22"/>
          <p:cNvSpPr txBox="1"/>
          <p:nvPr/>
        </p:nvSpPr>
        <p:spPr>
          <a:xfrm>
            <a:off x="6225000" y="1341975"/>
            <a:ext cx="284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Preorder: “Visit the node as soon as it enters the stack: myself, then all my children”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Postorder: “Visit the node as soon as it leaves the stack: all my children, then myself”</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6" name="Google Shape;256;p22"/>
          <p:cNvSpPr txBox="1"/>
          <p:nvPr/>
        </p:nvSpPr>
        <p:spPr>
          <a:xfrm>
            <a:off x="311700" y="3725475"/>
            <a:ext cx="2705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in-order for binary trees:</a:t>
            </a:r>
            <a:endParaRPr>
              <a:latin typeface="Lato"/>
              <a:ea typeface="Lato"/>
              <a:cs typeface="Lato"/>
              <a:sym typeface="Lato"/>
            </a:endParaRPr>
          </a:p>
          <a:p>
            <a:pPr indent="0" lvl="0" marL="0" rtl="0" algn="l">
              <a:spcBef>
                <a:spcPts val="0"/>
              </a:spcBef>
              <a:spcAft>
                <a:spcPts val="0"/>
              </a:spcAft>
              <a:buNone/>
            </a:pPr>
            <a:r>
              <a:rPr lang="en" sz="1300">
                <a:latin typeface="Inconsolata"/>
                <a:ea typeface="Inconsolata"/>
                <a:cs typeface="Inconsolata"/>
                <a:sym typeface="Inconsolata"/>
              </a:rPr>
              <a:t>DFSInorder(T):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DFSInorder(T.left)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 T.root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DFSInorder(T.right)</a:t>
            </a:r>
            <a:endParaRPr sz="1300">
              <a:latin typeface="Inconsolata"/>
              <a:ea typeface="Inconsolata"/>
              <a:cs typeface="Inconsolata"/>
              <a:sym typeface="Inconsolata"/>
            </a:endParaRPr>
          </a:p>
        </p:txBody>
      </p:sp>
      <p:sp>
        <p:nvSpPr>
          <p:cNvPr id="257" name="Google Shape;257;p22"/>
          <p:cNvSpPr txBox="1"/>
          <p:nvPr/>
        </p:nvSpPr>
        <p:spPr>
          <a:xfrm>
            <a:off x="2835725" y="4125675"/>
            <a:ext cx="53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“Visit my left child, then myself, then my right child”*</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 can be done with a stack, but usually easier with recursive</a:t>
            </a:r>
            <a:endParaRPr>
              <a:latin typeface="Lato"/>
              <a:ea typeface="Lato"/>
              <a:cs typeface="Lato"/>
              <a:sym typeface="La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67" name="Google Shape;2267;p112"/>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p:txBody>
      </p:sp>
      <p:sp>
        <p:nvSpPr>
          <p:cNvPr id="2268" name="Google Shape;2268;p112"/>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 d f h ]</a:t>
            </a:r>
            <a:endParaRPr sz="1600">
              <a:latin typeface="Catamaran"/>
              <a:ea typeface="Catamaran"/>
              <a:cs typeface="Catamaran"/>
              <a:sym typeface="Catamaran"/>
            </a:endParaRPr>
          </a:p>
        </p:txBody>
      </p:sp>
      <p:sp>
        <p:nvSpPr>
          <p:cNvPr id="2269" name="Google Shape;2269;p112"/>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p:txBody>
      </p:sp>
      <p:sp>
        <p:nvSpPr>
          <p:cNvPr id="2270" name="Google Shape;2270;p112"/>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271" name="Google Shape;2271;p112"/>
          <p:cNvCxnSpPr>
            <a:stCxn id="2269" idx="3"/>
            <a:endCxn id="2270"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72" name="Google Shape;2272;p112"/>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73" name="Google Shape;2273;p112"/>
          <p:cNvCxnSpPr>
            <a:stCxn id="2269" idx="5"/>
            <a:endCxn id="2272"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74" name="Google Shape;2274;p112"/>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75" name="Google Shape;2275;p112"/>
          <p:cNvCxnSpPr>
            <a:stCxn id="2270" idx="3"/>
            <a:endCxn id="2274"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81" name="Google Shape;2281;p113"/>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p:txBody>
      </p:sp>
      <p:sp>
        <p:nvSpPr>
          <p:cNvPr id="2282" name="Google Shape;2282;p113"/>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 d f h ]</a:t>
            </a:r>
            <a:endParaRPr sz="1600">
              <a:latin typeface="Catamaran"/>
              <a:ea typeface="Catamaran"/>
              <a:cs typeface="Catamaran"/>
              <a:sym typeface="Catamaran"/>
            </a:endParaRPr>
          </a:p>
        </p:txBody>
      </p:sp>
      <p:sp>
        <p:nvSpPr>
          <p:cNvPr id="2283" name="Google Shape;2283;p113"/>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p:txBody>
      </p:sp>
      <p:sp>
        <p:nvSpPr>
          <p:cNvPr id="2284" name="Google Shape;2284;p113"/>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285" name="Google Shape;2285;p113"/>
          <p:cNvCxnSpPr>
            <a:stCxn id="2283" idx="3"/>
            <a:endCxn id="2284"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86" name="Google Shape;2286;p113"/>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87" name="Google Shape;2287;p113"/>
          <p:cNvCxnSpPr>
            <a:stCxn id="2283" idx="5"/>
            <a:endCxn id="2286"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88" name="Google Shape;2288;p113"/>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89" name="Google Shape;2289;p113"/>
          <p:cNvCxnSpPr>
            <a:stCxn id="2284" idx="3"/>
            <a:endCxn id="2288"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pic>
        <p:nvPicPr>
          <p:cNvPr id="2290" name="Google Shape;2290;p113"/>
          <p:cNvPicPr preferRelativeResize="0"/>
          <p:nvPr/>
        </p:nvPicPr>
        <p:blipFill>
          <a:blip r:embed="rId3">
            <a:alphaModFix/>
          </a:blip>
          <a:stretch>
            <a:fillRect/>
          </a:stretch>
        </p:blipFill>
        <p:spPr>
          <a:xfrm>
            <a:off x="7453946" y="1017725"/>
            <a:ext cx="1512550" cy="1226000"/>
          </a:xfrm>
          <a:prstGeom prst="rect">
            <a:avLst/>
          </a:prstGeom>
          <a:noFill/>
          <a:ln>
            <a:noFill/>
          </a:ln>
        </p:spPr>
      </p:pic>
      <p:sp>
        <p:nvSpPr>
          <p:cNvPr id="2291" name="Google Shape;2291;p113"/>
          <p:cNvSpPr/>
          <p:nvPr/>
        </p:nvSpPr>
        <p:spPr>
          <a:xfrm>
            <a:off x="79082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sp>
        <p:nvSpPr>
          <p:cNvPr id="2296" name="Google Shape;2296;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97" name="Google Shape;2297;p114"/>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p:txBody>
      </p:sp>
      <p:sp>
        <p:nvSpPr>
          <p:cNvPr id="2298" name="Google Shape;2298;p114"/>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h d f ]</a:t>
            </a:r>
            <a:endParaRPr sz="1600">
              <a:latin typeface="Catamaran"/>
              <a:ea typeface="Catamaran"/>
              <a:cs typeface="Catamaran"/>
              <a:sym typeface="Catamaran"/>
            </a:endParaRPr>
          </a:p>
        </p:txBody>
      </p:sp>
      <p:sp>
        <p:nvSpPr>
          <p:cNvPr id="2299" name="Google Shape;2299;p114"/>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sp>
        <p:nvSpPr>
          <p:cNvPr id="2300" name="Google Shape;2300;p114"/>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301" name="Google Shape;2301;p114"/>
          <p:cNvCxnSpPr>
            <a:stCxn id="2299" idx="3"/>
            <a:endCxn id="2300"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302" name="Google Shape;2302;p114"/>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303" name="Google Shape;2303;p114"/>
          <p:cNvCxnSpPr>
            <a:stCxn id="2299" idx="5"/>
            <a:endCxn id="2302"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sp>
        <p:nvSpPr>
          <p:cNvPr id="2308" name="Google Shape;230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309" name="Google Shape;2309;p115"/>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p:txBody>
      </p:sp>
      <p:sp>
        <p:nvSpPr>
          <p:cNvPr id="2310" name="Google Shape;2310;p115"/>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d h f ]</a:t>
            </a:r>
            <a:endParaRPr sz="1600">
              <a:latin typeface="Catamaran"/>
              <a:ea typeface="Catamaran"/>
              <a:cs typeface="Catamaran"/>
              <a:sym typeface="Catamaran"/>
            </a:endParaRPr>
          </a:p>
        </p:txBody>
      </p:sp>
      <p:sp>
        <p:nvSpPr>
          <p:cNvPr id="2311" name="Google Shape;2311;p115"/>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312" name="Google Shape;2312;p115"/>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313" name="Google Shape;2313;p115"/>
          <p:cNvCxnSpPr>
            <a:stCxn id="2311" idx="3"/>
            <a:endCxn id="2312"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314" name="Google Shape;2314;p115"/>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315" name="Google Shape;2315;p115"/>
          <p:cNvCxnSpPr>
            <a:stCxn id="2311" idx="5"/>
            <a:endCxn id="2314"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a:t>
            </a:r>
            <a:r>
              <a:rPr lang="en"/>
              <a:t>Absolutely Valuable Heaps</a:t>
            </a:r>
            <a:r>
              <a:rPr lang="en"/>
              <a:t> </a:t>
            </a:r>
            <a:endParaRPr/>
          </a:p>
        </p:txBody>
      </p:sp>
      <p:sp>
        <p:nvSpPr>
          <p:cNvPr id="2321" name="Google Shape;2321;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Your friendly TA Mihir challenges you to quickly implement an integer max-heap data structure. However, you already have written a min-heap and you don't feel like writing a whole second data structure. Can you use your min-heap to mimic the behavior of a max-heap? Specifically, we want to be able to get the largest item in the heap in constant time, and add things to the heap in 𝚹(log(n)) time, as a normal max heap should.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a:t>
            </a:r>
            <a:r>
              <a:rPr lang="en"/>
              <a:t>Absolutely Valuable Heaps</a:t>
            </a:r>
            <a:r>
              <a:rPr lang="en"/>
              <a:t> </a:t>
            </a:r>
            <a:endParaRPr/>
          </a:p>
        </p:txBody>
      </p:sp>
      <p:sp>
        <p:nvSpPr>
          <p:cNvPr id="2327" name="Google Shape;2327;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Your friendly TA Mihir challenges you to quickly implement an integer max-heap data structure. However, you already have written a min-heap and you don't feel like writing a whole second data structure. Can you use your min-heap to mimic the behavior of a max-heap? Specifically, we want to be able to get the largest item in the heap in constant time, and add things to the heap in 𝚹(log(n)) time, as a normal max heap should.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rgbClr val="38761D"/>
                </a:solidFill>
              </a:rPr>
              <a:t>For every insert operation, negate the number and add it to the min-heap.</a:t>
            </a:r>
            <a:endParaRPr>
              <a:solidFill>
                <a:srgbClr val="38761D"/>
              </a:solidFill>
            </a:endParaRPr>
          </a:p>
          <a:p>
            <a:pPr indent="0" lvl="0" marL="0" rtl="0" algn="l">
              <a:spcBef>
                <a:spcPts val="0"/>
              </a:spcBef>
              <a:spcAft>
                <a:spcPts val="0"/>
              </a:spcAft>
              <a:buClr>
                <a:schemeClr val="dk1"/>
              </a:buClr>
              <a:buSzPts val="1100"/>
              <a:buFont typeface="Arial"/>
              <a:buNone/>
            </a:pPr>
            <a:r>
              <a:t/>
            </a:r>
            <a:endParaRPr>
              <a:solidFill>
                <a:srgbClr val="38761D"/>
              </a:solidFill>
            </a:endParaRPr>
          </a:p>
          <a:p>
            <a:pPr indent="0" lvl="0" marL="0" rtl="0" algn="l">
              <a:spcBef>
                <a:spcPts val="0"/>
              </a:spcBef>
              <a:spcAft>
                <a:spcPts val="0"/>
              </a:spcAft>
              <a:buClr>
                <a:schemeClr val="dk1"/>
              </a:buClr>
              <a:buSzPts val="1100"/>
              <a:buFont typeface="Arial"/>
              <a:buNone/>
            </a:pPr>
            <a:r>
              <a:rPr lang="en">
                <a:solidFill>
                  <a:srgbClr val="38761D"/>
                </a:solidFill>
              </a:rPr>
              <a:t>For a removeMax operation call removeMin on the min-heap and negate (or take the absolute value of) the number returned. Any number negated twice is itself, and since we store the negation of numbers, the order is now reversed (what used to be the max is now the min).</a:t>
            </a:r>
            <a:endParaRPr>
              <a:solidFill>
                <a:srgbClr val="38761D"/>
              </a:solidFill>
            </a:endParaRPr>
          </a:p>
          <a:p>
            <a:pPr indent="0" lvl="0" marL="0" rtl="0" algn="l">
              <a:spcBef>
                <a:spcPts val="0"/>
              </a:spcBef>
              <a:spcAft>
                <a:spcPts val="0"/>
              </a:spcAft>
              <a:buClr>
                <a:schemeClr val="dk1"/>
              </a:buClr>
              <a:buSzPts val="1100"/>
              <a:buFont typeface="Arial"/>
              <a:buNone/>
            </a:pPr>
            <a:r>
              <a:rPr lang="en"/>
              <a: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Trinary Search Trees </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2333" name="Google Shape;2333;p118"/>
          <p:cNvSpPr txBox="1"/>
          <p:nvPr>
            <p:ph idx="1" type="body"/>
          </p:nvPr>
        </p:nvSpPr>
        <p:spPr>
          <a:xfrm>
            <a:off x="298725" y="1076275"/>
            <a:ext cx="878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Suppose we build a Trinary Search Tree (TST), which behaves like a BST but allows duplicates, with the following BST-like invariants:</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1. Each node in a TST is a root of a smaller TST</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2. Every node to the left of a root has a value “lesser than” that of the root</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3. Every node to the right of a root has a value “greater than” that of the root</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u="sng">
                <a:latin typeface="IBM Plex Mono"/>
                <a:ea typeface="IBM Plex Mono"/>
                <a:cs typeface="IBM Plex Mono"/>
                <a:sym typeface="IBM Plex Mono"/>
              </a:rPr>
              <a:t>4. Every node to the middle of a root has a value equal to that of the root (only new rule)</a:t>
            </a:r>
            <a:endParaRPr u="sng">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Describe an algorithm that will print the elements in a TST in </a:t>
            </a:r>
            <a:r>
              <a:rPr b="1" lang="en"/>
              <a:t>descending</a:t>
            </a:r>
            <a:r>
              <a:rPr lang="en"/>
              <a:t> order. </a:t>
            </a:r>
            <a:r>
              <a:rPr i="1" lang="en"/>
              <a:t>Hint: you might find one of the traversals we used in Question 1 to be a good starting point to your algorithm here.</a:t>
            </a:r>
            <a:endParaRPr i="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Trinary Search Trees </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2339" name="Google Shape;2339;p119"/>
          <p:cNvSpPr txBox="1"/>
          <p:nvPr>
            <p:ph idx="1" type="body"/>
          </p:nvPr>
        </p:nvSpPr>
        <p:spPr>
          <a:xfrm>
            <a:off x="298725" y="1076275"/>
            <a:ext cx="3295200" cy="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TST: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2340" name="Google Shape;2340;p119"/>
          <p:cNvSpPr/>
          <p:nvPr/>
        </p:nvSpPr>
        <p:spPr>
          <a:xfrm>
            <a:off x="3963763" y="16418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2341" name="Google Shape;2341;p119"/>
          <p:cNvSpPr/>
          <p:nvPr/>
        </p:nvSpPr>
        <p:spPr>
          <a:xfrm>
            <a:off x="2097463" y="2303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2342" name="Google Shape;2342;p119"/>
          <p:cNvSpPr/>
          <p:nvPr/>
        </p:nvSpPr>
        <p:spPr>
          <a:xfrm>
            <a:off x="1493563" y="30501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343" name="Google Shape;2343;p119"/>
          <p:cNvSpPr/>
          <p:nvPr/>
        </p:nvSpPr>
        <p:spPr>
          <a:xfrm>
            <a:off x="2701363" y="30501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2344" name="Google Shape;2344;p119"/>
          <p:cNvSpPr/>
          <p:nvPr/>
        </p:nvSpPr>
        <p:spPr>
          <a:xfrm>
            <a:off x="5838713" y="2303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2345" name="Google Shape;2345;p119"/>
          <p:cNvSpPr/>
          <p:nvPr/>
        </p:nvSpPr>
        <p:spPr>
          <a:xfrm>
            <a:off x="5234813" y="30501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2346" name="Google Shape;2346;p119"/>
          <p:cNvSpPr/>
          <p:nvPr/>
        </p:nvSpPr>
        <p:spPr>
          <a:xfrm>
            <a:off x="6608900" y="30501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2347" name="Google Shape;2347;p119"/>
          <p:cNvSpPr/>
          <p:nvPr/>
        </p:nvSpPr>
        <p:spPr>
          <a:xfrm>
            <a:off x="6140663" y="37970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2348" name="Google Shape;2348;p119"/>
          <p:cNvSpPr/>
          <p:nvPr/>
        </p:nvSpPr>
        <p:spPr>
          <a:xfrm>
            <a:off x="7212788" y="37970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2349" name="Google Shape;2349;p119"/>
          <p:cNvCxnSpPr>
            <a:stCxn id="2340" idx="3"/>
            <a:endCxn id="2341" idx="7"/>
          </p:cNvCxnSpPr>
          <p:nvPr/>
        </p:nvCxnSpPr>
        <p:spPr>
          <a:xfrm flipH="1">
            <a:off x="2612802" y="2157286"/>
            <a:ext cx="1439400" cy="234300"/>
          </a:xfrm>
          <a:prstGeom prst="straightConnector1">
            <a:avLst/>
          </a:prstGeom>
          <a:noFill/>
          <a:ln cap="flat" cmpd="sng" w="9525">
            <a:solidFill>
              <a:schemeClr val="dk2"/>
            </a:solidFill>
            <a:prstDash val="solid"/>
            <a:round/>
            <a:headEnd len="med" w="med" type="none"/>
            <a:tailEnd len="med" w="med" type="triangle"/>
          </a:ln>
        </p:spPr>
      </p:cxnSp>
      <p:cxnSp>
        <p:nvCxnSpPr>
          <p:cNvPr id="2350" name="Google Shape;2350;p119"/>
          <p:cNvCxnSpPr>
            <a:stCxn id="2340" idx="5"/>
            <a:endCxn id="2344" idx="1"/>
          </p:cNvCxnSpPr>
          <p:nvPr/>
        </p:nvCxnSpPr>
        <p:spPr>
          <a:xfrm>
            <a:off x="4479223" y="2157286"/>
            <a:ext cx="1447800" cy="234300"/>
          </a:xfrm>
          <a:prstGeom prst="straightConnector1">
            <a:avLst/>
          </a:prstGeom>
          <a:noFill/>
          <a:ln cap="flat" cmpd="sng" w="9525">
            <a:solidFill>
              <a:schemeClr val="dk2"/>
            </a:solidFill>
            <a:prstDash val="solid"/>
            <a:round/>
            <a:headEnd len="med" w="med" type="none"/>
            <a:tailEnd len="med" w="med" type="triangle"/>
          </a:ln>
        </p:spPr>
      </p:cxnSp>
      <p:cxnSp>
        <p:nvCxnSpPr>
          <p:cNvPr id="2351" name="Google Shape;2351;p119"/>
          <p:cNvCxnSpPr>
            <a:endCxn id="2342" idx="7"/>
          </p:cNvCxnSpPr>
          <p:nvPr/>
        </p:nvCxnSpPr>
        <p:spPr>
          <a:xfrm flipH="1">
            <a:off x="2009023" y="28187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2352" name="Google Shape;2352;p119"/>
          <p:cNvCxnSpPr>
            <a:endCxn id="2343" idx="1"/>
          </p:cNvCxnSpPr>
          <p:nvPr/>
        </p:nvCxnSpPr>
        <p:spPr>
          <a:xfrm>
            <a:off x="2612802" y="28187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2353" name="Google Shape;2353;p119"/>
          <p:cNvCxnSpPr>
            <a:endCxn id="2345" idx="7"/>
          </p:cNvCxnSpPr>
          <p:nvPr/>
        </p:nvCxnSpPr>
        <p:spPr>
          <a:xfrm flipH="1">
            <a:off x="5750273" y="28187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2354" name="Google Shape;2354;p119"/>
          <p:cNvCxnSpPr>
            <a:stCxn id="2344" idx="5"/>
            <a:endCxn id="2346" idx="1"/>
          </p:cNvCxnSpPr>
          <p:nvPr/>
        </p:nvCxnSpPr>
        <p:spPr>
          <a:xfrm>
            <a:off x="6354173" y="2818711"/>
            <a:ext cx="343200" cy="319800"/>
          </a:xfrm>
          <a:prstGeom prst="straightConnector1">
            <a:avLst/>
          </a:prstGeom>
          <a:noFill/>
          <a:ln cap="flat" cmpd="sng" w="9525">
            <a:solidFill>
              <a:schemeClr val="dk2"/>
            </a:solidFill>
            <a:prstDash val="solid"/>
            <a:round/>
            <a:headEnd len="med" w="med" type="none"/>
            <a:tailEnd len="med" w="med" type="triangle"/>
          </a:ln>
        </p:spPr>
      </p:cxnSp>
      <p:cxnSp>
        <p:nvCxnSpPr>
          <p:cNvPr id="2355" name="Google Shape;2355;p119"/>
          <p:cNvCxnSpPr>
            <a:stCxn id="2346" idx="3"/>
            <a:endCxn id="2347" idx="7"/>
          </p:cNvCxnSpPr>
          <p:nvPr/>
        </p:nvCxnSpPr>
        <p:spPr>
          <a:xfrm flipH="1">
            <a:off x="6656239" y="3565586"/>
            <a:ext cx="41100" cy="319800"/>
          </a:xfrm>
          <a:prstGeom prst="straightConnector1">
            <a:avLst/>
          </a:prstGeom>
          <a:noFill/>
          <a:ln cap="flat" cmpd="sng" w="9525">
            <a:solidFill>
              <a:schemeClr val="dk2"/>
            </a:solidFill>
            <a:prstDash val="solid"/>
            <a:round/>
            <a:headEnd len="med" w="med" type="none"/>
            <a:tailEnd len="med" w="med" type="triangle"/>
          </a:ln>
        </p:spPr>
      </p:cxnSp>
      <p:cxnSp>
        <p:nvCxnSpPr>
          <p:cNvPr id="2356" name="Google Shape;2356;p119"/>
          <p:cNvCxnSpPr>
            <a:endCxn id="2348" idx="1"/>
          </p:cNvCxnSpPr>
          <p:nvPr/>
        </p:nvCxnSpPr>
        <p:spPr>
          <a:xfrm>
            <a:off x="7124227" y="35656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2357" name="Google Shape;2357;p119"/>
          <p:cNvSpPr/>
          <p:nvPr/>
        </p:nvSpPr>
        <p:spPr>
          <a:xfrm>
            <a:off x="5882963" y="30501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cxnSp>
        <p:nvCxnSpPr>
          <p:cNvPr id="2358" name="Google Shape;2358;p119"/>
          <p:cNvCxnSpPr>
            <a:stCxn id="2344" idx="4"/>
            <a:endCxn id="2357" idx="0"/>
          </p:cNvCxnSpPr>
          <p:nvPr/>
        </p:nvCxnSpPr>
        <p:spPr>
          <a:xfrm>
            <a:off x="6140663" y="2907150"/>
            <a:ext cx="44400" cy="143100"/>
          </a:xfrm>
          <a:prstGeom prst="straightConnector1">
            <a:avLst/>
          </a:prstGeom>
          <a:noFill/>
          <a:ln cap="flat" cmpd="sng" w="9525">
            <a:solidFill>
              <a:schemeClr val="dk2"/>
            </a:solidFill>
            <a:prstDash val="solid"/>
            <a:round/>
            <a:headEnd len="med" w="med" type="none"/>
            <a:tailEnd len="med" w="med" type="triangle"/>
          </a:ln>
        </p:spPr>
      </p:cxnSp>
      <p:sp>
        <p:nvSpPr>
          <p:cNvPr id="2359" name="Google Shape;2359;p119"/>
          <p:cNvSpPr/>
          <p:nvPr/>
        </p:nvSpPr>
        <p:spPr>
          <a:xfrm>
            <a:off x="2701363" y="37970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360" name="Google Shape;2360;p119"/>
          <p:cNvCxnSpPr>
            <a:stCxn id="2343" idx="4"/>
            <a:endCxn id="2359" idx="0"/>
          </p:cNvCxnSpPr>
          <p:nvPr/>
        </p:nvCxnSpPr>
        <p:spPr>
          <a:xfrm>
            <a:off x="3003313" y="3654025"/>
            <a:ext cx="0" cy="143100"/>
          </a:xfrm>
          <a:prstGeom prst="straightConnector1">
            <a:avLst/>
          </a:prstGeom>
          <a:noFill/>
          <a:ln cap="flat" cmpd="sng" w="9525">
            <a:solidFill>
              <a:schemeClr val="dk2"/>
            </a:solidFill>
            <a:prstDash val="solid"/>
            <a:round/>
            <a:headEnd len="med" w="med" type="none"/>
            <a:tailEnd len="med" w="med" type="triangle"/>
          </a:ln>
        </p:spPr>
      </p:cxnSp>
      <p:sp>
        <p:nvSpPr>
          <p:cNvPr id="2361" name="Google Shape;2361;p119"/>
          <p:cNvSpPr/>
          <p:nvPr/>
        </p:nvSpPr>
        <p:spPr>
          <a:xfrm>
            <a:off x="3968088" y="24556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2362" name="Google Shape;2362;p119"/>
          <p:cNvSpPr/>
          <p:nvPr/>
        </p:nvSpPr>
        <p:spPr>
          <a:xfrm>
            <a:off x="3968100" y="32025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cxnSp>
        <p:nvCxnSpPr>
          <p:cNvPr id="2363" name="Google Shape;2363;p119"/>
          <p:cNvCxnSpPr>
            <a:endCxn id="2361" idx="0"/>
          </p:cNvCxnSpPr>
          <p:nvPr/>
        </p:nvCxnSpPr>
        <p:spPr>
          <a:xfrm>
            <a:off x="4265838" y="2245650"/>
            <a:ext cx="4200" cy="210000"/>
          </a:xfrm>
          <a:prstGeom prst="straightConnector1">
            <a:avLst/>
          </a:prstGeom>
          <a:noFill/>
          <a:ln cap="flat" cmpd="sng" w="9525">
            <a:solidFill>
              <a:schemeClr val="dk2"/>
            </a:solidFill>
            <a:prstDash val="solid"/>
            <a:round/>
            <a:headEnd len="med" w="med" type="none"/>
            <a:tailEnd len="med" w="med" type="triangle"/>
          </a:ln>
        </p:spPr>
      </p:cxnSp>
      <p:cxnSp>
        <p:nvCxnSpPr>
          <p:cNvPr id="2364" name="Google Shape;2364;p119"/>
          <p:cNvCxnSpPr>
            <a:stCxn id="2361" idx="4"/>
            <a:endCxn id="2362" idx="0"/>
          </p:cNvCxnSpPr>
          <p:nvPr/>
        </p:nvCxnSpPr>
        <p:spPr>
          <a:xfrm>
            <a:off x="4270038" y="3059550"/>
            <a:ext cx="0" cy="14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Trinary Search Trees </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2370" name="Google Shape;2370;p120"/>
          <p:cNvSpPr txBox="1"/>
          <p:nvPr>
            <p:ph idx="1" type="body"/>
          </p:nvPr>
        </p:nvSpPr>
        <p:spPr>
          <a:xfrm>
            <a:off x="298725" y="1076275"/>
            <a:ext cx="5708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Describe an algorithm that will print the elements in a TST in </a:t>
            </a:r>
            <a:r>
              <a:rPr b="1" lang="en"/>
              <a:t>descending</a:t>
            </a:r>
            <a:r>
              <a:rPr lang="en"/>
              <a:t> order.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rgbClr val="38761D"/>
                </a:solidFill>
              </a:rPr>
              <a:t>Reverse inorder traversal: given the root of some TST, we</a:t>
            </a:r>
            <a:endParaRPr>
              <a:solidFill>
                <a:srgbClr val="38761D"/>
              </a:solidFill>
            </a:endParaRPr>
          </a:p>
          <a:p>
            <a:pPr indent="-317500" lvl="0" marL="457200" rtl="0" algn="l">
              <a:spcBef>
                <a:spcPts val="0"/>
              </a:spcBef>
              <a:spcAft>
                <a:spcPts val="0"/>
              </a:spcAft>
              <a:buClr>
                <a:srgbClr val="38761D"/>
              </a:buClr>
              <a:buSzPts val="1400"/>
              <a:buAutoNum type="arabicPeriod"/>
            </a:pPr>
            <a:r>
              <a:rPr lang="en">
                <a:solidFill>
                  <a:srgbClr val="38761D"/>
                </a:solidFill>
              </a:rPr>
              <a:t>reverse onto the right child subtree</a:t>
            </a:r>
            <a:endParaRPr>
              <a:solidFill>
                <a:srgbClr val="38761D"/>
              </a:solidFill>
            </a:endParaRPr>
          </a:p>
          <a:p>
            <a:pPr indent="-317500" lvl="0" marL="457200" rtl="0" algn="l">
              <a:spcBef>
                <a:spcPts val="0"/>
              </a:spcBef>
              <a:spcAft>
                <a:spcPts val="0"/>
              </a:spcAft>
              <a:buClr>
                <a:srgbClr val="38761D"/>
              </a:buClr>
              <a:buSzPts val="1400"/>
              <a:buAutoNum type="arabicPeriod"/>
            </a:pPr>
            <a:r>
              <a:rPr lang="en">
                <a:solidFill>
                  <a:srgbClr val="38761D"/>
                </a:solidFill>
              </a:rPr>
              <a:t>print the root’s value</a:t>
            </a:r>
            <a:endParaRPr>
              <a:solidFill>
                <a:srgbClr val="38761D"/>
              </a:solidFill>
            </a:endParaRPr>
          </a:p>
          <a:p>
            <a:pPr indent="-317500" lvl="0" marL="457200" rtl="0" algn="l">
              <a:spcBef>
                <a:spcPts val="0"/>
              </a:spcBef>
              <a:spcAft>
                <a:spcPts val="0"/>
              </a:spcAft>
              <a:buClr>
                <a:srgbClr val="38761D"/>
              </a:buClr>
              <a:buSzPts val="1400"/>
              <a:buAutoNum type="arabicPeriod"/>
            </a:pPr>
            <a:r>
              <a:rPr lang="en">
                <a:solidFill>
                  <a:srgbClr val="38761D"/>
                </a:solidFill>
              </a:rPr>
              <a:t>reverse onto the middle child subtree</a:t>
            </a:r>
            <a:endParaRPr>
              <a:solidFill>
                <a:srgbClr val="38761D"/>
              </a:solidFill>
            </a:endParaRPr>
          </a:p>
          <a:p>
            <a:pPr indent="-317500" lvl="0" marL="457200" rtl="0" algn="l">
              <a:spcBef>
                <a:spcPts val="0"/>
              </a:spcBef>
              <a:spcAft>
                <a:spcPts val="0"/>
              </a:spcAft>
              <a:buClr>
                <a:srgbClr val="38761D"/>
              </a:buClr>
              <a:buSzPts val="1400"/>
              <a:buAutoNum type="arabicPeriod"/>
            </a:pPr>
            <a:r>
              <a:rPr lang="en">
                <a:solidFill>
                  <a:srgbClr val="38761D"/>
                </a:solidFill>
              </a:rPr>
              <a:t>reverse onto the left subtree. </a:t>
            </a:r>
            <a:endParaRPr>
              <a:solidFill>
                <a:srgbClr val="38761D"/>
              </a:solidFill>
            </a:endParaRPr>
          </a:p>
          <a:p>
            <a:pPr indent="0" lvl="0" marL="0" rtl="0" algn="l">
              <a:spcBef>
                <a:spcPts val="0"/>
              </a:spcBef>
              <a:spcAft>
                <a:spcPts val="0"/>
              </a:spcAft>
              <a:buNone/>
            </a:pPr>
            <a:r>
              <a:t/>
            </a:r>
            <a:endParaRPr>
              <a:solidFill>
                <a:srgbClr val="38761D"/>
              </a:solidFill>
            </a:endParaRPr>
          </a:p>
          <a:p>
            <a:pPr indent="0" lvl="0" marL="0" rtl="0" algn="l">
              <a:spcBef>
                <a:spcPts val="0"/>
              </a:spcBef>
              <a:spcAft>
                <a:spcPts val="0"/>
              </a:spcAft>
              <a:buNone/>
            </a:pPr>
            <a:r>
              <a:rPr lang="en">
                <a:solidFill>
                  <a:srgbClr val="38761D"/>
                </a:solidFill>
              </a:rPr>
              <a:t>*The print root value (step 2) and traverse onto the middle child (step 3) steps can be swapped, because overall the order of the printed values should be the same</a:t>
            </a:r>
            <a:endParaRPr>
              <a:solidFill>
                <a:srgbClr val="38761D"/>
              </a:solidFill>
            </a:endParaRPr>
          </a:p>
          <a:p>
            <a:pPr indent="0" lvl="0" marL="0" rtl="0" algn="l">
              <a:spcBef>
                <a:spcPts val="0"/>
              </a:spcBef>
              <a:spcAft>
                <a:spcPts val="0"/>
              </a:spcAft>
              <a:buClr>
                <a:schemeClr val="dk1"/>
              </a:buClr>
              <a:buSzPts val="1100"/>
              <a:buFont typeface="Arial"/>
              <a:buNone/>
            </a:pPr>
            <a:r>
              <a:t/>
            </a:r>
            <a:endParaRPr>
              <a:solidFill>
                <a:srgbClr val="38761D"/>
              </a:solidFill>
            </a:endParaRPr>
          </a:p>
        </p:txBody>
      </p:sp>
      <p:sp>
        <p:nvSpPr>
          <p:cNvPr id="2371" name="Google Shape;2371;p120"/>
          <p:cNvSpPr txBox="1"/>
          <p:nvPr/>
        </p:nvSpPr>
        <p:spPr>
          <a:xfrm>
            <a:off x="6019625" y="1641125"/>
            <a:ext cx="314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Pseudocode:</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traverse(tst):</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if tst is null:</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return </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traverse</a:t>
            </a:r>
            <a:r>
              <a:rPr lang="en">
                <a:solidFill>
                  <a:srgbClr val="38761D"/>
                </a:solidFill>
                <a:latin typeface="IBM Plex Mono"/>
                <a:ea typeface="IBM Plex Mono"/>
                <a:cs typeface="IBM Plex Mono"/>
                <a:sym typeface="IBM Plex Mono"/>
              </a:rPr>
              <a:t>(tst.right)</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print(tst.value)</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traverse</a:t>
            </a:r>
            <a:r>
              <a:rPr lang="en">
                <a:solidFill>
                  <a:srgbClr val="38761D"/>
                </a:solidFill>
                <a:latin typeface="IBM Plex Mono"/>
                <a:ea typeface="IBM Plex Mono"/>
                <a:cs typeface="IBM Plex Mono"/>
                <a:sym typeface="IBM Plex Mono"/>
              </a:rPr>
              <a:t>(tst.middle)</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traverse</a:t>
            </a:r>
            <a:r>
              <a:rPr lang="en">
                <a:solidFill>
                  <a:srgbClr val="38761D"/>
                </a:solidFill>
                <a:latin typeface="IBM Plex Mono"/>
                <a:ea typeface="IBM Plex Mono"/>
                <a:cs typeface="IBM Plex Mono"/>
                <a:sym typeface="IBM Plex Mono"/>
              </a:rPr>
              <a:t>(tst.left)</a:t>
            </a:r>
            <a:endParaRPr>
              <a:solidFill>
                <a:srgbClr val="38761D"/>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sp>
        <p:nvSpPr>
          <p:cNvPr id="2376" name="Google Shape;2376;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2377" name="Google Shape;2377;p121"/>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2378" name="Google Shape;2378;p121"/>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General Graph DFS Pseudocode (Recursive)</a:t>
            </a:r>
            <a:endParaRPr>
              <a:latin typeface="Avenir"/>
              <a:ea typeface="Avenir"/>
              <a:cs typeface="Avenir"/>
              <a:sym typeface="Avenir"/>
            </a:endParaRPr>
          </a:p>
        </p:txBody>
      </p:sp>
      <p:grpSp>
        <p:nvGrpSpPr>
          <p:cNvPr id="263" name="Google Shape;263;p23"/>
          <p:cNvGrpSpPr/>
          <p:nvPr/>
        </p:nvGrpSpPr>
        <p:grpSpPr>
          <a:xfrm>
            <a:off x="451075" y="1694675"/>
            <a:ext cx="2156050" cy="1850750"/>
            <a:chOff x="6595250" y="2051775"/>
            <a:chExt cx="2156050" cy="1850750"/>
          </a:xfrm>
        </p:grpSpPr>
        <p:sp>
          <p:nvSpPr>
            <p:cNvPr id="264" name="Google Shape;264;p23"/>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65" name="Google Shape;265;p23"/>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66" name="Google Shape;266;p23"/>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67" name="Google Shape;267;p23"/>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68" name="Google Shape;268;p23"/>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69" name="Google Shape;269;p23"/>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70" name="Google Shape;270;p23"/>
            <p:cNvCxnSpPr>
              <a:stCxn id="264" idx="7"/>
              <a:endCxn id="265"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3"/>
            <p:cNvCxnSpPr>
              <a:stCxn id="264" idx="4"/>
              <a:endCxn id="266"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3"/>
            <p:cNvCxnSpPr>
              <a:stCxn id="265" idx="6"/>
              <a:endCxn id="268"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3"/>
            <p:cNvCxnSpPr>
              <a:stCxn id="265" idx="4"/>
              <a:endCxn id="267"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274" name="Google Shape;274;p23"/>
            <p:cNvCxnSpPr>
              <a:stCxn id="266" idx="5"/>
              <a:endCxn id="269"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3"/>
            <p:cNvCxnSpPr>
              <a:stCxn id="267" idx="4"/>
              <a:endCxn id="269"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276" name="Google Shape;276;p23"/>
          <p:cNvSpPr txBox="1"/>
          <p:nvPr/>
        </p:nvSpPr>
        <p:spPr>
          <a:xfrm>
            <a:off x="3150475" y="1424950"/>
            <a:ext cx="4366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nconsolata"/>
                <a:ea typeface="Inconsolata"/>
                <a:cs typeface="Inconsolata"/>
                <a:sym typeface="Inconsolata"/>
              </a:rPr>
              <a:t>DFS(start):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preorder.add(start)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visited.add(start)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for each neighbor of 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if neighbor not visited:</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DFS(neighbor)</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postorder.add(start)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return preorder, postorder</a:t>
            </a:r>
            <a:endParaRPr sz="1300">
              <a:latin typeface="Inconsolata"/>
              <a:ea typeface="Inconsolata"/>
              <a:cs typeface="Inconsolata"/>
              <a:sym typeface="Inconsolata"/>
            </a:endParaRPr>
          </a:p>
          <a:p>
            <a:pPr indent="0" lvl="0" marL="0" rtl="0" algn="l">
              <a:spcBef>
                <a:spcPts val="0"/>
              </a:spcBef>
              <a:spcAft>
                <a:spcPts val="0"/>
              </a:spcAft>
              <a:buNone/>
            </a:pPr>
            <a:r>
              <a:t/>
            </a:r>
            <a:endParaRPr sz="1300">
              <a:latin typeface="Inconsolata"/>
              <a:ea typeface="Inconsolata"/>
              <a:cs typeface="Inconsolata"/>
              <a:sym typeface="Inconsolata"/>
            </a:endParaRPr>
          </a:p>
          <a:p>
            <a:pPr indent="457200" lvl="0" marL="457200" rtl="0" algn="l">
              <a:spcBef>
                <a:spcPts val="0"/>
              </a:spcBef>
              <a:spcAft>
                <a:spcPts val="0"/>
              </a:spcAft>
              <a:buNone/>
            </a:pPr>
            <a:r>
              <a:t/>
            </a:r>
            <a:endParaRPr sz="1300">
              <a:latin typeface="Inconsolata"/>
              <a:ea typeface="Inconsolata"/>
              <a:cs typeface="Inconsolata"/>
              <a:sym typeface="Inconsolata"/>
            </a:endParaRPr>
          </a:p>
        </p:txBody>
      </p:sp>
      <p:sp>
        <p:nvSpPr>
          <p:cNvPr id="277" name="Google Shape;277;p23"/>
          <p:cNvSpPr txBox="1"/>
          <p:nvPr/>
        </p:nvSpPr>
        <p:spPr>
          <a:xfrm>
            <a:off x="311700" y="3725475"/>
            <a:ext cx="2705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in-order for binary trees:</a:t>
            </a:r>
            <a:endParaRPr>
              <a:latin typeface="Lato"/>
              <a:ea typeface="Lato"/>
              <a:cs typeface="Lato"/>
              <a:sym typeface="Lato"/>
            </a:endParaRPr>
          </a:p>
          <a:p>
            <a:pPr indent="0" lvl="0" marL="0" rtl="0" algn="l">
              <a:spcBef>
                <a:spcPts val="0"/>
              </a:spcBef>
              <a:spcAft>
                <a:spcPts val="0"/>
              </a:spcAft>
              <a:buNone/>
            </a:pPr>
            <a:r>
              <a:rPr lang="en" sz="1300">
                <a:latin typeface="Inconsolata"/>
                <a:ea typeface="Inconsolata"/>
                <a:cs typeface="Inconsolata"/>
                <a:sym typeface="Inconsolata"/>
              </a:rPr>
              <a:t>DFSInorder(T):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DFSInorder(T.left)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 T.root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DFSInorder(T.right)</a:t>
            </a:r>
            <a:endParaRPr sz="1300">
              <a:latin typeface="Inconsolata"/>
              <a:ea typeface="Inconsolata"/>
              <a:cs typeface="Inconsolata"/>
              <a:sym typeface="Inconsolata"/>
            </a:endParaRPr>
          </a:p>
        </p:txBody>
      </p:sp>
      <p:sp>
        <p:nvSpPr>
          <p:cNvPr id="278" name="Google Shape;278;p23"/>
          <p:cNvSpPr txBox="1"/>
          <p:nvPr/>
        </p:nvSpPr>
        <p:spPr>
          <a:xfrm>
            <a:off x="2835725" y="4125675"/>
            <a:ext cx="56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 my left child, then myself, then my right child”*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can be done with a stack, but usually easier with recursive</a:t>
            </a:r>
            <a:endParaRPr>
              <a:latin typeface="Lato"/>
              <a:ea typeface="Lato"/>
              <a:cs typeface="Lato"/>
              <a:sym typeface="Lato"/>
            </a:endParaRPr>
          </a:p>
        </p:txBody>
      </p:sp>
      <p:sp>
        <p:nvSpPr>
          <p:cNvPr id="279" name="Google Shape;279;p23"/>
          <p:cNvSpPr txBox="1"/>
          <p:nvPr/>
        </p:nvSpPr>
        <p:spPr>
          <a:xfrm>
            <a:off x="6390300" y="1424950"/>
            <a:ext cx="2442000" cy="17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Note: technically can add:</a:t>
            </a:r>
            <a:endParaRPr>
              <a:solidFill>
                <a:srgbClr val="000000"/>
              </a:solidFill>
              <a:latin typeface="Lato"/>
              <a:ea typeface="Lato"/>
              <a:cs typeface="Lato"/>
              <a:sym typeface="Lato"/>
            </a:endParaRPr>
          </a:p>
          <a:p>
            <a:pPr indent="0" lvl="0" marL="0" rtl="0" algn="l">
              <a:spcBef>
                <a:spcPts val="0"/>
              </a:spcBef>
              <a:spcAft>
                <a:spcPts val="0"/>
              </a:spcAft>
              <a:buNone/>
            </a:pPr>
            <a:r>
              <a:rPr lang="en" sz="1300">
                <a:solidFill>
                  <a:srgbClr val="000000"/>
                </a:solidFill>
                <a:latin typeface="Inconsolata"/>
                <a:ea typeface="Inconsolata"/>
                <a:cs typeface="Inconsolata"/>
                <a:sym typeface="Inconsolata"/>
              </a:rPr>
              <a:t>if start.neighbors is empty</a:t>
            </a:r>
            <a:endParaRPr sz="1300">
              <a:solidFill>
                <a:srgbClr val="000000"/>
              </a:solidFill>
              <a:latin typeface="Inconsolata"/>
              <a:ea typeface="Inconsolata"/>
              <a:cs typeface="Inconsolata"/>
              <a:sym typeface="Inconsolata"/>
            </a:endParaRPr>
          </a:p>
          <a:p>
            <a:pPr indent="0" lvl="0" marL="0" rtl="0" algn="l">
              <a:spcBef>
                <a:spcPts val="0"/>
              </a:spcBef>
              <a:spcAft>
                <a:spcPts val="0"/>
              </a:spcAft>
              <a:buNone/>
            </a:pPr>
            <a:r>
              <a:rPr lang="en" sz="1300">
                <a:solidFill>
                  <a:srgbClr val="000000"/>
                </a:solidFill>
                <a:latin typeface="Inconsolata"/>
                <a:ea typeface="Inconsolata"/>
                <a:cs typeface="Inconsolata"/>
                <a:sym typeface="Inconsolata"/>
              </a:rPr>
              <a:t>  preorder.add(start)</a:t>
            </a:r>
            <a:endParaRPr sz="1300">
              <a:solidFill>
                <a:srgbClr val="000000"/>
              </a:solidFill>
              <a:latin typeface="Inconsolata"/>
              <a:ea typeface="Inconsolata"/>
              <a:cs typeface="Inconsolata"/>
              <a:sym typeface="Inconsolata"/>
            </a:endParaRPr>
          </a:p>
          <a:p>
            <a:pPr indent="0" lvl="0" marL="0" rtl="0" algn="l">
              <a:spcBef>
                <a:spcPts val="0"/>
              </a:spcBef>
              <a:spcAft>
                <a:spcPts val="0"/>
              </a:spcAft>
              <a:buNone/>
            </a:pPr>
            <a:r>
              <a:rPr lang="en" sz="1300">
                <a:solidFill>
                  <a:srgbClr val="000000"/>
                </a:solidFill>
                <a:latin typeface="Inconsolata"/>
                <a:ea typeface="Inconsolata"/>
                <a:cs typeface="Inconsolata"/>
                <a:sym typeface="Inconsolata"/>
              </a:rPr>
              <a:t>  visited.add(start)</a:t>
            </a:r>
            <a:endParaRPr sz="1300">
              <a:solidFill>
                <a:srgbClr val="000000"/>
              </a:solidFill>
              <a:latin typeface="Inconsolata"/>
              <a:ea typeface="Inconsolata"/>
              <a:cs typeface="Inconsolata"/>
              <a:sym typeface="Inconsolata"/>
            </a:endParaRPr>
          </a:p>
          <a:p>
            <a:pPr indent="0" lvl="0" marL="0" rtl="0" algn="l">
              <a:spcBef>
                <a:spcPts val="0"/>
              </a:spcBef>
              <a:spcAft>
                <a:spcPts val="0"/>
              </a:spcAft>
              <a:buNone/>
            </a:pPr>
            <a:r>
              <a:rPr lang="en" sz="1300">
                <a:solidFill>
                  <a:srgbClr val="000000"/>
                </a:solidFill>
                <a:latin typeface="Inconsolata"/>
                <a:ea typeface="Inconsolata"/>
                <a:cs typeface="Inconsolata"/>
                <a:sym typeface="Inconsolata"/>
              </a:rPr>
              <a:t>  postorder.add(start)</a:t>
            </a:r>
            <a:endParaRPr sz="1300">
              <a:solidFill>
                <a:srgbClr val="000000"/>
              </a:solidFill>
              <a:latin typeface="Inconsolata"/>
              <a:ea typeface="Inconsolata"/>
              <a:cs typeface="Inconsolata"/>
              <a:sym typeface="Inconsolata"/>
            </a:endParaRPr>
          </a:p>
          <a:p>
            <a:pPr indent="0" lvl="0" marL="0" rtl="0" algn="l">
              <a:spcBef>
                <a:spcPts val="0"/>
              </a:spcBef>
              <a:spcAft>
                <a:spcPts val="0"/>
              </a:spcAft>
              <a:buNone/>
            </a:pPr>
            <a:r>
              <a:rPr lang="en" sz="1300">
                <a:solidFill>
                  <a:srgbClr val="000000"/>
                </a:solidFill>
                <a:latin typeface="Lato"/>
                <a:ea typeface="Lato"/>
                <a:cs typeface="Lato"/>
                <a:sym typeface="Lato"/>
              </a:rPr>
              <a:t>as base case, but the code on the left will skip the loop if neighbors is empty.</a:t>
            </a:r>
            <a:endParaRPr sz="1300">
              <a:solidFill>
                <a:srgbClr val="000000"/>
              </a:solidFill>
              <a:latin typeface="Lato"/>
              <a:ea typeface="Lato"/>
              <a:cs typeface="Lato"/>
              <a:sym typeface="Lato"/>
            </a:endParaRPr>
          </a:p>
          <a:p>
            <a:pPr indent="0" lvl="0" marL="0" rtl="0" algn="l">
              <a:spcBef>
                <a:spcPts val="0"/>
              </a:spcBef>
              <a:spcAft>
                <a:spcPts val="0"/>
              </a:spcAft>
              <a:buNone/>
            </a:pPr>
            <a:r>
              <a:t/>
            </a:r>
            <a:endParaRPr sz="1300">
              <a:solidFill>
                <a:srgbClr val="000000"/>
              </a:solidFill>
              <a:latin typeface="Inconsolata"/>
              <a:ea typeface="Inconsolata"/>
              <a:cs typeface="Inconsolata"/>
              <a:sym typeface="Inconsolata"/>
            </a:endParaRPr>
          </a:p>
          <a:p>
            <a:pPr indent="0" lvl="0" marL="0" rtl="0" algn="l">
              <a:spcBef>
                <a:spcPts val="0"/>
              </a:spcBef>
              <a:spcAft>
                <a:spcPts val="0"/>
              </a:spcAft>
              <a:buNone/>
            </a:pPr>
            <a:r>
              <a:t/>
            </a:r>
            <a:endParaRPr>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Heaps</a:t>
            </a:r>
            <a:endParaRPr/>
          </a:p>
        </p:txBody>
      </p:sp>
      <p:sp>
        <p:nvSpPr>
          <p:cNvPr id="285" name="Google Shape;285;p24"/>
          <p:cNvSpPr txBox="1"/>
          <p:nvPr>
            <p:ph idx="1" type="body"/>
          </p:nvPr>
        </p:nvSpPr>
        <p:spPr>
          <a:xfrm>
            <a:off x="311700" y="11524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Heaps</a:t>
            </a:r>
            <a:r>
              <a:rPr lang="en"/>
              <a:t> are special trees that follow a few invariants:</a:t>
            </a:r>
            <a:endParaRPr/>
          </a:p>
          <a:p>
            <a:pPr indent="-317500" lvl="0" marL="457200" rtl="0" algn="l">
              <a:spcBef>
                <a:spcPts val="0"/>
              </a:spcBef>
              <a:spcAft>
                <a:spcPts val="0"/>
              </a:spcAft>
              <a:buSzPts val="1400"/>
              <a:buAutoNum type="arabicPeriod"/>
            </a:pPr>
            <a:r>
              <a:rPr lang="en"/>
              <a:t>Heaps are </a:t>
            </a:r>
            <a:r>
              <a:rPr lang="en">
                <a:solidFill>
                  <a:srgbClr val="351C75"/>
                </a:solidFill>
              </a:rPr>
              <a:t>complete</a:t>
            </a:r>
            <a:r>
              <a:rPr lang="en"/>
              <a:t> - the only empty parts of a heap are in the bottom row, to the right</a:t>
            </a:r>
            <a:endParaRPr/>
          </a:p>
          <a:p>
            <a:pPr indent="-317500" lvl="0" marL="457200" rtl="0" algn="l">
              <a:spcBef>
                <a:spcPts val="0"/>
              </a:spcBef>
              <a:spcAft>
                <a:spcPts val="0"/>
              </a:spcAft>
              <a:buSzPts val="1400"/>
              <a:buAutoNum type="arabicPeriod"/>
            </a:pPr>
            <a:r>
              <a:rPr lang="en"/>
              <a:t>In a min-heap, each node must be </a:t>
            </a:r>
            <a:r>
              <a:rPr i="1" lang="en"/>
              <a:t>less than or equal to</a:t>
            </a:r>
            <a:r>
              <a:rPr lang="en"/>
              <a:t> all of its child nodes. The opposite is true for max-heaps: each node must be </a:t>
            </a:r>
            <a:r>
              <a:rPr i="1" lang="en"/>
              <a:t>greater than or equal to </a:t>
            </a:r>
            <a:r>
              <a:rPr lang="en"/>
              <a:t>all of its child nodes.</a:t>
            </a:r>
            <a:endParaRPr/>
          </a:p>
          <a:p>
            <a:pPr indent="0" lvl="0" marL="0" rtl="0" algn="l">
              <a:spcBef>
                <a:spcPts val="0"/>
              </a:spcBef>
              <a:spcAft>
                <a:spcPts val="0"/>
              </a:spcAft>
              <a:buNone/>
            </a:pPr>
            <a:r>
              <a:t/>
            </a:r>
            <a:endParaRPr/>
          </a:p>
        </p:txBody>
      </p:sp>
      <p:sp>
        <p:nvSpPr>
          <p:cNvPr id="286" name="Google Shape;286;p24"/>
          <p:cNvSpPr/>
          <p:nvPr/>
        </p:nvSpPr>
        <p:spPr>
          <a:xfrm>
            <a:off x="4339650" y="244232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287" name="Google Shape;287;p24"/>
          <p:cNvSpPr/>
          <p:nvPr/>
        </p:nvSpPr>
        <p:spPr>
          <a:xfrm>
            <a:off x="3769638" y="29423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88" name="Google Shape;288;p24"/>
          <p:cNvSpPr/>
          <p:nvPr/>
        </p:nvSpPr>
        <p:spPr>
          <a:xfrm>
            <a:off x="4909688" y="29423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89" name="Google Shape;289;p24"/>
          <p:cNvSpPr/>
          <p:nvPr/>
        </p:nvSpPr>
        <p:spPr>
          <a:xfrm>
            <a:off x="3484613"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290" name="Google Shape;290;p24"/>
          <p:cNvSpPr/>
          <p:nvPr/>
        </p:nvSpPr>
        <p:spPr>
          <a:xfrm>
            <a:off x="4054638"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291" name="Google Shape;291;p24"/>
          <p:cNvSpPr/>
          <p:nvPr/>
        </p:nvSpPr>
        <p:spPr>
          <a:xfrm>
            <a:off x="4624663"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292" name="Google Shape;292;p24"/>
          <p:cNvCxnSpPr>
            <a:stCxn id="286" idx="3"/>
            <a:endCxn id="287" idx="7"/>
          </p:cNvCxnSpPr>
          <p:nvPr/>
        </p:nvCxnSpPr>
        <p:spPr>
          <a:xfrm flipH="1">
            <a:off x="4166204" y="28389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4"/>
          <p:cNvCxnSpPr>
            <a:stCxn id="286" idx="5"/>
            <a:endCxn id="288" idx="1"/>
          </p:cNvCxnSpPr>
          <p:nvPr/>
        </p:nvCxnSpPr>
        <p:spPr>
          <a:xfrm>
            <a:off x="4736296" y="28389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4"/>
          <p:cNvCxnSpPr>
            <a:stCxn id="287" idx="3"/>
            <a:endCxn id="289" idx="0"/>
          </p:cNvCxnSpPr>
          <p:nvPr/>
        </p:nvCxnSpPr>
        <p:spPr>
          <a:xfrm flipH="1">
            <a:off x="3717091" y="33389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4"/>
          <p:cNvCxnSpPr>
            <a:stCxn id="287" idx="5"/>
            <a:endCxn id="290" idx="0"/>
          </p:cNvCxnSpPr>
          <p:nvPr/>
        </p:nvCxnSpPr>
        <p:spPr>
          <a:xfrm>
            <a:off x="4166284" y="33389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4"/>
          <p:cNvCxnSpPr>
            <a:stCxn id="288" idx="3"/>
            <a:endCxn id="291" idx="0"/>
          </p:cNvCxnSpPr>
          <p:nvPr/>
        </p:nvCxnSpPr>
        <p:spPr>
          <a:xfrm flipH="1">
            <a:off x="4857141" y="333894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4"/>
          <p:cNvSpPr txBox="1"/>
          <p:nvPr/>
        </p:nvSpPr>
        <p:spPr>
          <a:xfrm>
            <a:off x="361600" y="4262650"/>
            <a:ext cx="86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What makes a binary min-heap different from a binary search tree?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Representation</a:t>
            </a:r>
            <a:endParaRPr/>
          </a:p>
        </p:txBody>
      </p:sp>
      <p:sp>
        <p:nvSpPr>
          <p:cNvPr id="303" name="Google Shape;303;p25"/>
          <p:cNvSpPr txBox="1"/>
          <p:nvPr>
            <p:ph idx="1" type="body"/>
          </p:nvPr>
        </p:nvSpPr>
        <p:spPr>
          <a:xfrm>
            <a:off x="311700" y="11524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represent binary heaps as arrays with the following setup:</a:t>
            </a:r>
            <a:endParaRPr/>
          </a:p>
          <a:p>
            <a:pPr indent="-317500" lvl="0" marL="457200" rtl="0" algn="l">
              <a:spcBef>
                <a:spcPts val="0"/>
              </a:spcBef>
              <a:spcAft>
                <a:spcPts val="0"/>
              </a:spcAft>
              <a:buSzPts val="1400"/>
              <a:buAutoNum type="arabicPeriod"/>
            </a:pPr>
            <a:r>
              <a:rPr lang="en"/>
              <a:t>The root is stored at index 1 (not 0 - see points 2 and 3 for why)</a:t>
            </a:r>
            <a:endParaRPr/>
          </a:p>
          <a:p>
            <a:pPr indent="-317500" lvl="0" marL="457200" rtl="0" algn="l">
              <a:spcBef>
                <a:spcPts val="0"/>
              </a:spcBef>
              <a:spcAft>
                <a:spcPts val="0"/>
              </a:spcAft>
              <a:buSzPts val="1400"/>
              <a:buAutoNum type="arabicPeriod"/>
            </a:pPr>
            <a:r>
              <a:rPr lang="en"/>
              <a:t>The left child of a binary heap node at index i is stored at index 2i </a:t>
            </a:r>
            <a:endParaRPr/>
          </a:p>
          <a:p>
            <a:pPr indent="-317500" lvl="0" marL="457200" rtl="0" algn="l">
              <a:spcBef>
                <a:spcPts val="0"/>
              </a:spcBef>
              <a:spcAft>
                <a:spcPts val="0"/>
              </a:spcAft>
              <a:buSzPts val="1400"/>
              <a:buAutoNum type="arabicPeriod"/>
            </a:pPr>
            <a:r>
              <a:rPr lang="en"/>
              <a:t>The right child of a binary heap node at index i is stored at index 2i + 1</a:t>
            </a:r>
            <a:endParaRPr/>
          </a:p>
          <a:p>
            <a:pPr indent="0" lvl="0" marL="0" rtl="0" algn="l">
              <a:spcBef>
                <a:spcPts val="0"/>
              </a:spcBef>
              <a:spcAft>
                <a:spcPts val="0"/>
              </a:spcAft>
              <a:buNone/>
            </a:pPr>
            <a:r>
              <a:t/>
            </a:r>
            <a:endParaRPr/>
          </a:p>
        </p:txBody>
      </p:sp>
      <p:sp>
        <p:nvSpPr>
          <p:cNvPr id="304" name="Google Shape;304;p25"/>
          <p:cNvSpPr/>
          <p:nvPr/>
        </p:nvSpPr>
        <p:spPr>
          <a:xfrm>
            <a:off x="1748850" y="274712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05" name="Google Shape;305;p25"/>
          <p:cNvSpPr/>
          <p:nvPr/>
        </p:nvSpPr>
        <p:spPr>
          <a:xfrm>
            <a:off x="1178838" y="32471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06" name="Google Shape;306;p25"/>
          <p:cNvSpPr/>
          <p:nvPr/>
        </p:nvSpPr>
        <p:spPr>
          <a:xfrm>
            <a:off x="2318888" y="32471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07" name="Google Shape;307;p25"/>
          <p:cNvSpPr/>
          <p:nvPr/>
        </p:nvSpPr>
        <p:spPr>
          <a:xfrm>
            <a:off x="893813"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08" name="Google Shape;308;p25"/>
          <p:cNvSpPr/>
          <p:nvPr/>
        </p:nvSpPr>
        <p:spPr>
          <a:xfrm>
            <a:off x="1463838"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09" name="Google Shape;309;p25"/>
          <p:cNvSpPr/>
          <p:nvPr/>
        </p:nvSpPr>
        <p:spPr>
          <a:xfrm>
            <a:off x="2033863"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10" name="Google Shape;310;p25"/>
          <p:cNvCxnSpPr>
            <a:stCxn id="304" idx="3"/>
            <a:endCxn id="305" idx="7"/>
          </p:cNvCxnSpPr>
          <p:nvPr/>
        </p:nvCxnSpPr>
        <p:spPr>
          <a:xfrm flipH="1">
            <a:off x="1575404" y="31437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5"/>
          <p:cNvCxnSpPr>
            <a:stCxn id="304" idx="5"/>
            <a:endCxn id="306" idx="1"/>
          </p:cNvCxnSpPr>
          <p:nvPr/>
        </p:nvCxnSpPr>
        <p:spPr>
          <a:xfrm>
            <a:off x="2145496" y="31437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5"/>
          <p:cNvCxnSpPr>
            <a:stCxn id="305" idx="3"/>
            <a:endCxn id="307" idx="0"/>
          </p:cNvCxnSpPr>
          <p:nvPr/>
        </p:nvCxnSpPr>
        <p:spPr>
          <a:xfrm flipH="1">
            <a:off x="1126291" y="36437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5"/>
          <p:cNvCxnSpPr>
            <a:stCxn id="305" idx="5"/>
            <a:endCxn id="308" idx="0"/>
          </p:cNvCxnSpPr>
          <p:nvPr/>
        </p:nvCxnSpPr>
        <p:spPr>
          <a:xfrm>
            <a:off x="1575484" y="36437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5"/>
          <p:cNvCxnSpPr>
            <a:stCxn id="306" idx="3"/>
            <a:endCxn id="309" idx="0"/>
          </p:cNvCxnSpPr>
          <p:nvPr/>
        </p:nvCxnSpPr>
        <p:spPr>
          <a:xfrm flipH="1">
            <a:off x="2266341" y="364374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5"/>
          <p:cNvSpPr txBox="1"/>
          <p:nvPr/>
        </p:nvSpPr>
        <p:spPr>
          <a:xfrm>
            <a:off x="3870925" y="2849825"/>
            <a:ext cx="28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BM Plex Mono"/>
                <a:ea typeface="IBM Plex Mono"/>
                <a:cs typeface="IBM Plex Mono"/>
                <a:sym typeface="IBM Plex Mono"/>
              </a:rPr>
              <a:t>[-, 0, 5, 1, 7, 8, 2] </a:t>
            </a:r>
            <a:endParaRPr>
              <a:latin typeface="IBM Plex Mono"/>
              <a:ea typeface="IBM Plex Mono"/>
              <a:cs typeface="IBM Plex Mono"/>
              <a:sym typeface="IBM Plex Mono"/>
            </a:endParaRPr>
          </a:p>
        </p:txBody>
      </p:sp>
      <p:sp>
        <p:nvSpPr>
          <p:cNvPr id="316" name="Google Shape;316;p25"/>
          <p:cNvSpPr txBox="1"/>
          <p:nvPr/>
        </p:nvSpPr>
        <p:spPr>
          <a:xfrm>
            <a:off x="3889100" y="3469525"/>
            <a:ext cx="418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What kind of graph traversal does the ordering of the elements in the array look like starting from the root at index 1?</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into (Min-)Heaps</a:t>
            </a:r>
            <a:endParaRPr/>
          </a:p>
        </p:txBody>
      </p:sp>
      <p:grpSp>
        <p:nvGrpSpPr>
          <p:cNvPr id="322" name="Google Shape;322;p26"/>
          <p:cNvGrpSpPr/>
          <p:nvPr/>
        </p:nvGrpSpPr>
        <p:grpSpPr>
          <a:xfrm>
            <a:off x="411250" y="2053725"/>
            <a:ext cx="2174775" cy="1559075"/>
            <a:chOff x="557813" y="1241075"/>
            <a:chExt cx="2174775" cy="1559075"/>
          </a:xfrm>
        </p:grpSpPr>
        <p:sp>
          <p:nvSpPr>
            <p:cNvPr id="323" name="Google Shape;323;p26"/>
            <p:cNvSpPr/>
            <p:nvPr/>
          </p:nvSpPr>
          <p:spPr>
            <a:xfrm>
              <a:off x="1412850" y="124107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24" name="Google Shape;324;p26"/>
            <p:cNvSpPr/>
            <p:nvPr/>
          </p:nvSpPr>
          <p:spPr>
            <a:xfrm>
              <a:off x="8428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25" name="Google Shape;325;p26"/>
            <p:cNvSpPr/>
            <p:nvPr/>
          </p:nvSpPr>
          <p:spPr>
            <a:xfrm>
              <a:off x="19828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26" name="Google Shape;326;p26"/>
            <p:cNvSpPr/>
            <p:nvPr/>
          </p:nvSpPr>
          <p:spPr>
            <a:xfrm>
              <a:off x="5578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27" name="Google Shape;327;p26"/>
            <p:cNvSpPr/>
            <p:nvPr/>
          </p:nvSpPr>
          <p:spPr>
            <a:xfrm>
              <a:off x="11278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28" name="Google Shape;328;p26"/>
            <p:cNvSpPr/>
            <p:nvPr/>
          </p:nvSpPr>
          <p:spPr>
            <a:xfrm>
              <a:off x="16978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29" name="Google Shape;329;p26"/>
            <p:cNvCxnSpPr>
              <a:stCxn id="323" idx="3"/>
              <a:endCxn id="324" idx="7"/>
            </p:cNvCxnSpPr>
            <p:nvPr/>
          </p:nvCxnSpPr>
          <p:spPr>
            <a:xfrm flipH="1">
              <a:off x="12394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26"/>
            <p:cNvCxnSpPr>
              <a:stCxn id="323" idx="5"/>
              <a:endCxn id="325" idx="1"/>
            </p:cNvCxnSpPr>
            <p:nvPr/>
          </p:nvCxnSpPr>
          <p:spPr>
            <a:xfrm>
              <a:off x="18094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26"/>
            <p:cNvCxnSpPr>
              <a:stCxn id="324" idx="3"/>
              <a:endCxn id="326" idx="0"/>
            </p:cNvCxnSpPr>
            <p:nvPr/>
          </p:nvCxnSpPr>
          <p:spPr>
            <a:xfrm flipH="1">
              <a:off x="7902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26"/>
            <p:cNvCxnSpPr>
              <a:stCxn id="324" idx="5"/>
              <a:endCxn id="327" idx="0"/>
            </p:cNvCxnSpPr>
            <p:nvPr/>
          </p:nvCxnSpPr>
          <p:spPr>
            <a:xfrm>
              <a:off x="12394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6"/>
            <p:cNvCxnSpPr>
              <a:stCxn id="325" idx="3"/>
              <a:endCxn id="328" idx="0"/>
            </p:cNvCxnSpPr>
            <p:nvPr/>
          </p:nvCxnSpPr>
          <p:spPr>
            <a:xfrm flipH="1">
              <a:off x="19303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6"/>
            <p:cNvSpPr/>
            <p:nvPr/>
          </p:nvSpPr>
          <p:spPr>
            <a:xfrm>
              <a:off x="2267888" y="2335450"/>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35" name="Google Shape;335;p26"/>
            <p:cNvCxnSpPr>
              <a:stCxn id="325" idx="5"/>
              <a:endCxn id="334" idx="0"/>
            </p:cNvCxnSpPr>
            <p:nvPr/>
          </p:nvCxnSpPr>
          <p:spPr>
            <a:xfrm>
              <a:off x="23795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36" name="Google Shape;336;p26"/>
          <p:cNvGrpSpPr/>
          <p:nvPr/>
        </p:nvGrpSpPr>
        <p:grpSpPr>
          <a:xfrm>
            <a:off x="3484600" y="2053725"/>
            <a:ext cx="2174775" cy="1559075"/>
            <a:chOff x="3039713" y="1241075"/>
            <a:chExt cx="2174775" cy="1559075"/>
          </a:xfrm>
        </p:grpSpPr>
        <p:sp>
          <p:nvSpPr>
            <p:cNvPr id="337" name="Google Shape;337;p26"/>
            <p:cNvSpPr/>
            <p:nvPr/>
          </p:nvSpPr>
          <p:spPr>
            <a:xfrm>
              <a:off x="3894750" y="124107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38" name="Google Shape;338;p26"/>
            <p:cNvSpPr/>
            <p:nvPr/>
          </p:nvSpPr>
          <p:spPr>
            <a:xfrm>
              <a:off x="33247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39" name="Google Shape;339;p26"/>
            <p:cNvSpPr/>
            <p:nvPr/>
          </p:nvSpPr>
          <p:spPr>
            <a:xfrm>
              <a:off x="4464788" y="1741050"/>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40" name="Google Shape;340;p26"/>
            <p:cNvSpPr/>
            <p:nvPr/>
          </p:nvSpPr>
          <p:spPr>
            <a:xfrm>
              <a:off x="30397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41" name="Google Shape;341;p26"/>
            <p:cNvSpPr/>
            <p:nvPr/>
          </p:nvSpPr>
          <p:spPr>
            <a:xfrm>
              <a:off x="36097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42" name="Google Shape;342;p26"/>
            <p:cNvSpPr/>
            <p:nvPr/>
          </p:nvSpPr>
          <p:spPr>
            <a:xfrm>
              <a:off x="41797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43" name="Google Shape;343;p26"/>
            <p:cNvCxnSpPr>
              <a:stCxn id="337" idx="3"/>
              <a:endCxn id="338" idx="7"/>
            </p:cNvCxnSpPr>
            <p:nvPr/>
          </p:nvCxnSpPr>
          <p:spPr>
            <a:xfrm flipH="1">
              <a:off x="37213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6"/>
            <p:cNvCxnSpPr>
              <a:stCxn id="337" idx="5"/>
              <a:endCxn id="339" idx="1"/>
            </p:cNvCxnSpPr>
            <p:nvPr/>
          </p:nvCxnSpPr>
          <p:spPr>
            <a:xfrm>
              <a:off x="42913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6"/>
            <p:cNvCxnSpPr>
              <a:stCxn id="338" idx="3"/>
              <a:endCxn id="340" idx="0"/>
            </p:cNvCxnSpPr>
            <p:nvPr/>
          </p:nvCxnSpPr>
          <p:spPr>
            <a:xfrm flipH="1">
              <a:off x="32721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6"/>
            <p:cNvCxnSpPr>
              <a:stCxn id="338" idx="5"/>
              <a:endCxn id="341" idx="0"/>
            </p:cNvCxnSpPr>
            <p:nvPr/>
          </p:nvCxnSpPr>
          <p:spPr>
            <a:xfrm>
              <a:off x="37213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26"/>
            <p:cNvCxnSpPr>
              <a:stCxn id="339" idx="3"/>
              <a:endCxn id="342" idx="0"/>
            </p:cNvCxnSpPr>
            <p:nvPr/>
          </p:nvCxnSpPr>
          <p:spPr>
            <a:xfrm flipH="1">
              <a:off x="44122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26"/>
            <p:cNvSpPr/>
            <p:nvPr/>
          </p:nvSpPr>
          <p:spPr>
            <a:xfrm>
              <a:off x="474978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49" name="Google Shape;349;p26"/>
            <p:cNvCxnSpPr>
              <a:stCxn id="339" idx="5"/>
              <a:endCxn id="348" idx="0"/>
            </p:cNvCxnSpPr>
            <p:nvPr/>
          </p:nvCxnSpPr>
          <p:spPr>
            <a:xfrm>
              <a:off x="48614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50" name="Google Shape;350;p26"/>
          <p:cNvGrpSpPr/>
          <p:nvPr/>
        </p:nvGrpSpPr>
        <p:grpSpPr>
          <a:xfrm>
            <a:off x="6557950" y="2053713"/>
            <a:ext cx="2174775" cy="1559075"/>
            <a:chOff x="5921438" y="1825113"/>
            <a:chExt cx="2174775" cy="1559075"/>
          </a:xfrm>
        </p:grpSpPr>
        <p:sp>
          <p:nvSpPr>
            <p:cNvPr id="351" name="Google Shape;351;p26"/>
            <p:cNvSpPr/>
            <p:nvPr/>
          </p:nvSpPr>
          <p:spPr>
            <a:xfrm>
              <a:off x="6776475" y="1825113"/>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52" name="Google Shape;352;p26"/>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53" name="Google Shape;353;p26"/>
            <p:cNvSpPr/>
            <p:nvPr/>
          </p:nvSpPr>
          <p:spPr>
            <a:xfrm>
              <a:off x="734651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54" name="Google Shape;354;p26"/>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55" name="Google Shape;355;p26"/>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56" name="Google Shape;356;p26"/>
            <p:cNvSpPr/>
            <p:nvPr/>
          </p:nvSpPr>
          <p:spPr>
            <a:xfrm>
              <a:off x="706148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57" name="Google Shape;357;p26"/>
            <p:cNvCxnSpPr>
              <a:stCxn id="351" idx="3"/>
              <a:endCxn id="352"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26"/>
            <p:cNvCxnSpPr>
              <a:stCxn id="351" idx="5"/>
              <a:endCxn id="353"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p26"/>
            <p:cNvCxnSpPr>
              <a:stCxn id="352" idx="3"/>
              <a:endCxn id="354"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6"/>
            <p:cNvCxnSpPr>
              <a:stCxn id="352" idx="5"/>
              <a:endCxn id="355"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6"/>
            <p:cNvCxnSpPr>
              <a:stCxn id="353" idx="3"/>
              <a:endCxn id="356"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6"/>
            <p:cNvSpPr/>
            <p:nvPr/>
          </p:nvSpPr>
          <p:spPr>
            <a:xfrm>
              <a:off x="763151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63" name="Google Shape;363;p26"/>
            <p:cNvCxnSpPr>
              <a:stCxn id="353" idx="5"/>
              <a:endCxn id="362" idx="0"/>
            </p:cNvCxnSpPr>
            <p:nvPr/>
          </p:nvCxnSpPr>
          <p:spPr>
            <a:xfrm>
              <a:off x="7743159"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364" name="Google Shape;364;p26"/>
          <p:cNvSpPr/>
          <p:nvPr/>
        </p:nvSpPr>
        <p:spPr>
          <a:xfrm>
            <a:off x="2660313" y="2707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5733650" y="2740413"/>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txBox="1"/>
          <p:nvPr/>
        </p:nvSpPr>
        <p:spPr>
          <a:xfrm>
            <a:off x="341000" y="1177575"/>
            <a:ext cx="84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insert elements into the next available spot in the heap and </a:t>
            </a:r>
            <a:r>
              <a:rPr b="1" lang="en">
                <a:solidFill>
                  <a:schemeClr val="accent2"/>
                </a:solidFill>
                <a:latin typeface="Lato"/>
                <a:ea typeface="Lato"/>
                <a:cs typeface="Lato"/>
                <a:sym typeface="Lato"/>
              </a:rPr>
              <a:t>bubble up</a:t>
            </a:r>
            <a:r>
              <a:rPr lang="en">
                <a:latin typeface="Lato"/>
                <a:ea typeface="Lato"/>
                <a:cs typeface="Lato"/>
                <a:sym typeface="Lato"/>
              </a:rPr>
              <a:t> as necessary: if a node is smaller than its parent, they will swap. (Check: what changes if this is a max heap?)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Deletion</a:t>
            </a:r>
            <a:r>
              <a:rPr lang="en"/>
              <a:t> from (Min-)Heaps</a:t>
            </a:r>
            <a:endParaRPr/>
          </a:p>
        </p:txBody>
      </p:sp>
      <p:grpSp>
        <p:nvGrpSpPr>
          <p:cNvPr id="372" name="Google Shape;372;p27"/>
          <p:cNvGrpSpPr/>
          <p:nvPr/>
        </p:nvGrpSpPr>
        <p:grpSpPr>
          <a:xfrm>
            <a:off x="155250" y="2173213"/>
            <a:ext cx="2174775" cy="1559075"/>
            <a:chOff x="557813" y="1241075"/>
            <a:chExt cx="2174775" cy="1559075"/>
          </a:xfrm>
        </p:grpSpPr>
        <p:sp>
          <p:nvSpPr>
            <p:cNvPr id="373" name="Google Shape;373;p27"/>
            <p:cNvSpPr/>
            <p:nvPr/>
          </p:nvSpPr>
          <p:spPr>
            <a:xfrm>
              <a:off x="1412850" y="1241075"/>
              <a:ext cx="464700" cy="464700"/>
            </a:xfrm>
            <a:prstGeom prst="flowChartConnector">
              <a:avLst/>
            </a:prstGeom>
            <a:solidFill>
              <a:srgbClr val="FFFFFF"/>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74" name="Google Shape;374;p27"/>
            <p:cNvSpPr/>
            <p:nvPr/>
          </p:nvSpPr>
          <p:spPr>
            <a:xfrm>
              <a:off x="8428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75" name="Google Shape;375;p27"/>
            <p:cNvSpPr/>
            <p:nvPr/>
          </p:nvSpPr>
          <p:spPr>
            <a:xfrm>
              <a:off x="19828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76" name="Google Shape;376;p27"/>
            <p:cNvSpPr/>
            <p:nvPr/>
          </p:nvSpPr>
          <p:spPr>
            <a:xfrm>
              <a:off x="5578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77" name="Google Shape;377;p27"/>
            <p:cNvSpPr/>
            <p:nvPr/>
          </p:nvSpPr>
          <p:spPr>
            <a:xfrm>
              <a:off x="11278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78" name="Google Shape;378;p27"/>
            <p:cNvSpPr/>
            <p:nvPr/>
          </p:nvSpPr>
          <p:spPr>
            <a:xfrm>
              <a:off x="16978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79" name="Google Shape;379;p27"/>
            <p:cNvCxnSpPr>
              <a:stCxn id="373" idx="3"/>
              <a:endCxn id="374" idx="7"/>
            </p:cNvCxnSpPr>
            <p:nvPr/>
          </p:nvCxnSpPr>
          <p:spPr>
            <a:xfrm flipH="1">
              <a:off x="12394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7"/>
            <p:cNvCxnSpPr>
              <a:stCxn id="373" idx="5"/>
              <a:endCxn id="375" idx="1"/>
            </p:cNvCxnSpPr>
            <p:nvPr/>
          </p:nvCxnSpPr>
          <p:spPr>
            <a:xfrm>
              <a:off x="18094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7"/>
            <p:cNvCxnSpPr>
              <a:stCxn id="374" idx="3"/>
              <a:endCxn id="376" idx="0"/>
            </p:cNvCxnSpPr>
            <p:nvPr/>
          </p:nvCxnSpPr>
          <p:spPr>
            <a:xfrm flipH="1">
              <a:off x="7902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7"/>
            <p:cNvCxnSpPr>
              <a:stCxn id="374" idx="5"/>
              <a:endCxn id="377" idx="0"/>
            </p:cNvCxnSpPr>
            <p:nvPr/>
          </p:nvCxnSpPr>
          <p:spPr>
            <a:xfrm>
              <a:off x="12394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27"/>
            <p:cNvCxnSpPr>
              <a:stCxn id="375" idx="3"/>
              <a:endCxn id="378" idx="0"/>
            </p:cNvCxnSpPr>
            <p:nvPr/>
          </p:nvCxnSpPr>
          <p:spPr>
            <a:xfrm flipH="1">
              <a:off x="19303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27"/>
            <p:cNvSpPr/>
            <p:nvPr/>
          </p:nvSpPr>
          <p:spPr>
            <a:xfrm>
              <a:off x="2267888" y="2335450"/>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385" name="Google Shape;385;p27"/>
            <p:cNvCxnSpPr>
              <a:stCxn id="375" idx="5"/>
              <a:endCxn id="384" idx="0"/>
            </p:cNvCxnSpPr>
            <p:nvPr/>
          </p:nvCxnSpPr>
          <p:spPr>
            <a:xfrm>
              <a:off x="23795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86" name="Google Shape;386;p27"/>
          <p:cNvGrpSpPr/>
          <p:nvPr/>
        </p:nvGrpSpPr>
        <p:grpSpPr>
          <a:xfrm>
            <a:off x="2659825" y="2173213"/>
            <a:ext cx="1889775" cy="1559075"/>
            <a:chOff x="3039713" y="1241075"/>
            <a:chExt cx="1889775" cy="1559075"/>
          </a:xfrm>
        </p:grpSpPr>
        <p:sp>
          <p:nvSpPr>
            <p:cNvPr id="387" name="Google Shape;387;p27"/>
            <p:cNvSpPr/>
            <p:nvPr/>
          </p:nvSpPr>
          <p:spPr>
            <a:xfrm>
              <a:off x="3894750" y="1241075"/>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88" name="Google Shape;388;p27"/>
            <p:cNvSpPr/>
            <p:nvPr/>
          </p:nvSpPr>
          <p:spPr>
            <a:xfrm>
              <a:off x="33247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89" name="Google Shape;389;p27"/>
            <p:cNvSpPr/>
            <p:nvPr/>
          </p:nvSpPr>
          <p:spPr>
            <a:xfrm>
              <a:off x="44647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90" name="Google Shape;390;p27"/>
            <p:cNvSpPr/>
            <p:nvPr/>
          </p:nvSpPr>
          <p:spPr>
            <a:xfrm>
              <a:off x="30397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91" name="Google Shape;391;p27"/>
            <p:cNvSpPr/>
            <p:nvPr/>
          </p:nvSpPr>
          <p:spPr>
            <a:xfrm>
              <a:off x="36097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92" name="Google Shape;392;p27"/>
            <p:cNvSpPr/>
            <p:nvPr/>
          </p:nvSpPr>
          <p:spPr>
            <a:xfrm>
              <a:off x="41797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93" name="Google Shape;393;p27"/>
            <p:cNvCxnSpPr>
              <a:stCxn id="387" idx="3"/>
              <a:endCxn id="388" idx="7"/>
            </p:cNvCxnSpPr>
            <p:nvPr/>
          </p:nvCxnSpPr>
          <p:spPr>
            <a:xfrm flipH="1">
              <a:off x="37213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7"/>
            <p:cNvCxnSpPr>
              <a:stCxn id="387" idx="5"/>
              <a:endCxn id="389" idx="1"/>
            </p:cNvCxnSpPr>
            <p:nvPr/>
          </p:nvCxnSpPr>
          <p:spPr>
            <a:xfrm>
              <a:off x="42913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7"/>
            <p:cNvCxnSpPr>
              <a:stCxn id="388" idx="3"/>
              <a:endCxn id="390" idx="0"/>
            </p:cNvCxnSpPr>
            <p:nvPr/>
          </p:nvCxnSpPr>
          <p:spPr>
            <a:xfrm flipH="1">
              <a:off x="32721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7"/>
            <p:cNvCxnSpPr>
              <a:stCxn id="388" idx="5"/>
              <a:endCxn id="391" idx="0"/>
            </p:cNvCxnSpPr>
            <p:nvPr/>
          </p:nvCxnSpPr>
          <p:spPr>
            <a:xfrm>
              <a:off x="37213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27"/>
            <p:cNvCxnSpPr>
              <a:stCxn id="389" idx="3"/>
              <a:endCxn id="392" idx="0"/>
            </p:cNvCxnSpPr>
            <p:nvPr/>
          </p:nvCxnSpPr>
          <p:spPr>
            <a:xfrm flipH="1">
              <a:off x="4412241"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98" name="Google Shape;398;p27"/>
          <p:cNvGrpSpPr/>
          <p:nvPr/>
        </p:nvGrpSpPr>
        <p:grpSpPr>
          <a:xfrm>
            <a:off x="4879388" y="2173213"/>
            <a:ext cx="1889775" cy="1559075"/>
            <a:chOff x="5921438" y="1825113"/>
            <a:chExt cx="1889775" cy="1559075"/>
          </a:xfrm>
        </p:grpSpPr>
        <p:sp>
          <p:nvSpPr>
            <p:cNvPr id="399" name="Google Shape;399;p27"/>
            <p:cNvSpPr/>
            <p:nvPr/>
          </p:nvSpPr>
          <p:spPr>
            <a:xfrm>
              <a:off x="6776475" y="1825113"/>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00" name="Google Shape;400;p27"/>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01" name="Google Shape;401;p27"/>
            <p:cNvSpPr/>
            <p:nvPr/>
          </p:nvSpPr>
          <p:spPr>
            <a:xfrm>
              <a:off x="7346513" y="2325088"/>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402" name="Google Shape;402;p27"/>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03" name="Google Shape;403;p27"/>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404" name="Google Shape;404;p27"/>
            <p:cNvSpPr/>
            <p:nvPr/>
          </p:nvSpPr>
          <p:spPr>
            <a:xfrm>
              <a:off x="706148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405" name="Google Shape;405;p27"/>
            <p:cNvCxnSpPr>
              <a:stCxn id="399" idx="3"/>
              <a:endCxn id="400"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7"/>
            <p:cNvCxnSpPr>
              <a:stCxn id="399" idx="5"/>
              <a:endCxn id="401"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27"/>
            <p:cNvCxnSpPr>
              <a:stCxn id="400" idx="3"/>
              <a:endCxn id="402"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27"/>
            <p:cNvCxnSpPr>
              <a:stCxn id="400" idx="5"/>
              <a:endCxn id="403"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27"/>
            <p:cNvCxnSpPr>
              <a:stCxn id="401" idx="3"/>
              <a:endCxn id="404"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410" name="Google Shape;410;p27"/>
          <p:cNvSpPr/>
          <p:nvPr/>
        </p:nvSpPr>
        <p:spPr>
          <a:xfrm>
            <a:off x="2149775"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7"/>
          <p:cNvGrpSpPr/>
          <p:nvPr/>
        </p:nvGrpSpPr>
        <p:grpSpPr>
          <a:xfrm>
            <a:off x="7098975" y="2173200"/>
            <a:ext cx="1889775" cy="1559075"/>
            <a:chOff x="5921438" y="1825113"/>
            <a:chExt cx="1889775" cy="1559075"/>
          </a:xfrm>
        </p:grpSpPr>
        <p:sp>
          <p:nvSpPr>
            <p:cNvPr id="412" name="Google Shape;412;p27"/>
            <p:cNvSpPr/>
            <p:nvPr/>
          </p:nvSpPr>
          <p:spPr>
            <a:xfrm>
              <a:off x="6776475" y="1825113"/>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13" name="Google Shape;413;p27"/>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14" name="Google Shape;414;p27"/>
            <p:cNvSpPr/>
            <p:nvPr/>
          </p:nvSpPr>
          <p:spPr>
            <a:xfrm>
              <a:off x="734651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415" name="Google Shape;415;p27"/>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16" name="Google Shape;416;p27"/>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417" name="Google Shape;417;p27"/>
            <p:cNvSpPr/>
            <p:nvPr/>
          </p:nvSpPr>
          <p:spPr>
            <a:xfrm>
              <a:off x="7061488" y="2919488"/>
              <a:ext cx="464700" cy="464700"/>
            </a:xfrm>
            <a:prstGeom prst="flowChartConnector">
              <a:avLst/>
            </a:prstGeom>
            <a:solidFill>
              <a:schemeClr val="l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418" name="Google Shape;418;p27"/>
            <p:cNvCxnSpPr>
              <a:stCxn id="412" idx="3"/>
              <a:endCxn id="413"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27"/>
            <p:cNvCxnSpPr>
              <a:stCxn id="412" idx="5"/>
              <a:endCxn id="414"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27"/>
            <p:cNvCxnSpPr>
              <a:stCxn id="413" idx="3"/>
              <a:endCxn id="415"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27"/>
            <p:cNvCxnSpPr>
              <a:stCxn id="413" idx="5"/>
              <a:endCxn id="416"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27"/>
            <p:cNvCxnSpPr>
              <a:stCxn id="414" idx="3"/>
              <a:endCxn id="417"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423" name="Google Shape;423;p27"/>
          <p:cNvSpPr/>
          <p:nvPr/>
        </p:nvSpPr>
        <p:spPr>
          <a:xfrm>
            <a:off x="4505600"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6708750"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txBox="1"/>
          <p:nvPr/>
        </p:nvSpPr>
        <p:spPr>
          <a:xfrm>
            <a:off x="341000" y="1177575"/>
            <a:ext cx="84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swap the last element with the root and </a:t>
            </a:r>
            <a:r>
              <a:rPr b="1" lang="en">
                <a:solidFill>
                  <a:schemeClr val="accent2"/>
                </a:solidFill>
                <a:latin typeface="Lato"/>
                <a:ea typeface="Lato"/>
                <a:cs typeface="Lato"/>
                <a:sym typeface="Lato"/>
              </a:rPr>
              <a:t>bubble down</a:t>
            </a:r>
            <a:r>
              <a:rPr lang="en">
                <a:latin typeface="Lato"/>
                <a:ea typeface="Lato"/>
                <a:cs typeface="Lato"/>
                <a:sym typeface="Lato"/>
              </a:rPr>
              <a:t> as necessary: if a node is greater than its children, it will swap with the lesser of its children. (Check: what changes if this is a max heap?)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Asymptotics (Worst case)</a:t>
            </a:r>
            <a:endParaRPr/>
          </a:p>
        </p:txBody>
      </p:sp>
      <p:graphicFrame>
        <p:nvGraphicFramePr>
          <p:cNvPr id="431" name="Google Shape;431;p28"/>
          <p:cNvGraphicFramePr/>
          <p:nvPr/>
        </p:nvGraphicFramePr>
        <p:xfrm>
          <a:off x="1727488" y="1862800"/>
          <a:ext cx="3000000" cy="3000000"/>
        </p:xfrm>
        <a:graphic>
          <a:graphicData uri="http://schemas.openxmlformats.org/drawingml/2006/table">
            <a:tbl>
              <a:tblPr>
                <a:noFill/>
                <a:tableStyleId>{D5A96AC8-495B-4AD0-8E10-728C137A024D}</a:tableStyleId>
              </a:tblPr>
              <a:tblGrid>
                <a:gridCol w="2869975"/>
                <a:gridCol w="2819050"/>
              </a:tblGrid>
              <a:tr h="450550">
                <a:tc>
                  <a:txBody>
                    <a:bodyPr/>
                    <a:lstStyle/>
                    <a:p>
                      <a:pPr indent="0" lvl="0" marL="0" rtl="0" algn="ctr">
                        <a:spcBef>
                          <a:spcPts val="0"/>
                        </a:spcBef>
                        <a:spcAft>
                          <a:spcPts val="0"/>
                        </a:spcAft>
                        <a:buNone/>
                      </a:pPr>
                      <a:r>
                        <a:rPr lang="en" sz="1600" u="sng">
                          <a:latin typeface="Lato"/>
                          <a:ea typeface="Lato"/>
                          <a:cs typeface="Lato"/>
                          <a:sym typeface="Lato"/>
                        </a:rPr>
                        <a:t>Operation</a:t>
                      </a:r>
                      <a:endParaRPr sz="1600" u="sng">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u="sng">
                          <a:latin typeface="Lato"/>
                          <a:ea typeface="Lato"/>
                          <a:cs typeface="Lato"/>
                          <a:sym typeface="Lato"/>
                        </a:rPr>
                        <a:t>Runtime</a:t>
                      </a:r>
                      <a:endParaRPr sz="1600" u="sng">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tcPr>
                </a:tc>
              </a:tr>
              <a:tr h="450550">
                <a:tc>
                  <a:txBody>
                    <a:bodyPr/>
                    <a:lstStyle/>
                    <a:p>
                      <a:pPr indent="0" lvl="0" marL="0" rtl="0" algn="ctr">
                        <a:spcBef>
                          <a:spcPts val="0"/>
                        </a:spcBef>
                        <a:spcAft>
                          <a:spcPts val="0"/>
                        </a:spcAft>
                        <a:buNone/>
                      </a:pPr>
                      <a:r>
                        <a:rPr lang="en" sz="1600">
                          <a:latin typeface="Lato"/>
                          <a:ea typeface="Lato"/>
                          <a:cs typeface="Lato"/>
                          <a:sym typeface="Lato"/>
                        </a:rPr>
                        <a:t>insert</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Lato"/>
                          <a:ea typeface="Lato"/>
                          <a:cs typeface="Lato"/>
                          <a:sym typeface="Lato"/>
                        </a:rPr>
                        <a:t>Θ(logN)</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tcPr>
                </a:tc>
              </a:tr>
              <a:tr h="485425">
                <a:tc>
                  <a:txBody>
                    <a:bodyPr/>
                    <a:lstStyle/>
                    <a:p>
                      <a:pPr indent="0" lvl="0" marL="0" rtl="0" algn="ctr">
                        <a:spcBef>
                          <a:spcPts val="0"/>
                        </a:spcBef>
                        <a:spcAft>
                          <a:spcPts val="0"/>
                        </a:spcAft>
                        <a:buNone/>
                      </a:pPr>
                      <a:r>
                        <a:rPr lang="en" sz="1600">
                          <a:latin typeface="Lato"/>
                          <a:ea typeface="Lato"/>
                          <a:cs typeface="Lato"/>
                          <a:sym typeface="Lato"/>
                        </a:rPr>
                        <a:t>findMin</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Lato"/>
                          <a:ea typeface="Lato"/>
                          <a:cs typeface="Lato"/>
                          <a:sym typeface="Lato"/>
                        </a:rPr>
                        <a:t>Θ(1)</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tcPr>
                </a:tc>
              </a:tr>
              <a:tr h="546950">
                <a:tc>
                  <a:txBody>
                    <a:bodyPr/>
                    <a:lstStyle/>
                    <a:p>
                      <a:pPr indent="0" lvl="0" marL="0" rtl="0" algn="ctr">
                        <a:spcBef>
                          <a:spcPts val="0"/>
                        </a:spcBef>
                        <a:spcAft>
                          <a:spcPts val="0"/>
                        </a:spcAft>
                        <a:buNone/>
                      </a:pPr>
                      <a:r>
                        <a:rPr lang="en" sz="1600">
                          <a:latin typeface="Lato"/>
                          <a:ea typeface="Lato"/>
                          <a:cs typeface="Lato"/>
                          <a:sym typeface="Lato"/>
                        </a:rPr>
                        <a:t>removeMin</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Lato"/>
                          <a:ea typeface="Lato"/>
                          <a:cs typeface="Lato"/>
                          <a:sym typeface="Lato"/>
                        </a:rPr>
                        <a:t>Θ(logN)</a:t>
                      </a:r>
                      <a:endParaRPr sz="1600">
                        <a:latin typeface="Lato"/>
                        <a:ea typeface="Lato"/>
                        <a:cs typeface="Lato"/>
                        <a:sym typeface="Lato"/>
                      </a:endParaRPr>
                    </a:p>
                  </a:txBody>
                  <a:tcPr marT="88900" marB="88900" marR="88900" marL="88900">
                    <a:lnL cap="flat" cmpd="sng" w="12700">
                      <a:solidFill>
                        <a:srgbClr val="000000"/>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9"/>
          <p:cNvSpPr txBox="1"/>
          <p:nvPr>
            <p:ph type="title"/>
          </p:nvPr>
        </p:nvSpPr>
        <p:spPr>
          <a:xfrm>
            <a:off x="311700" y="2359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following traversals of this BST.</a:t>
            </a:r>
            <a:endParaRPr/>
          </a:p>
          <a:p>
            <a:pPr indent="0" lvl="0" marL="0" rtl="0" algn="l">
              <a:spcBef>
                <a:spcPts val="0"/>
              </a:spcBef>
              <a:spcAft>
                <a:spcPts val="0"/>
              </a:spcAft>
              <a:buNone/>
            </a:pPr>
            <a:r>
              <a:t/>
            </a:r>
            <a:endParaRPr/>
          </a:p>
        </p:txBody>
      </p:sp>
      <p:sp>
        <p:nvSpPr>
          <p:cNvPr id="442" name="Google Shape;442;p30"/>
          <p:cNvSpPr/>
          <p:nvPr/>
        </p:nvSpPr>
        <p:spPr>
          <a:xfrm>
            <a:off x="2349750" y="1353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443" name="Google Shape;443;p30"/>
          <p:cNvSpPr/>
          <p:nvPr/>
        </p:nvSpPr>
        <p:spPr>
          <a:xfrm>
            <a:off x="1314850"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444" name="Google Shape;444;p30"/>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45" name="Google Shape;445;p30"/>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46" name="Google Shape;446;p30"/>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447" name="Google Shape;447;p30"/>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448" name="Google Shape;448;p30"/>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449" name="Google Shape;449;p30"/>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450" name="Google Shape;450;p30"/>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451" name="Google Shape;451;p30"/>
          <p:cNvCxnSpPr>
            <a:stCxn id="442" idx="3"/>
            <a:endCxn id="443"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30"/>
          <p:cNvCxnSpPr>
            <a:stCxn id="442" idx="5"/>
            <a:endCxn id="446"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30"/>
          <p:cNvCxnSpPr>
            <a:endCxn id="444"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30"/>
          <p:cNvCxnSpPr>
            <a:endCxn id="445"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30"/>
          <p:cNvCxnSpPr>
            <a:endCxn id="447"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30"/>
          <p:cNvCxnSpPr>
            <a:stCxn id="446" idx="5"/>
            <a:endCxn id="448"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30"/>
          <p:cNvCxnSpPr>
            <a:stCxn id="448" idx="3"/>
            <a:endCxn id="449"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58" name="Google Shape;458;p30"/>
          <p:cNvCxnSpPr>
            <a:endCxn id="450"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30"/>
          <p:cNvSpPr txBox="1"/>
          <p:nvPr/>
        </p:nvSpPr>
        <p:spPr>
          <a:xfrm>
            <a:off x="5700500" y="1886425"/>
            <a:ext cx="338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Preorder: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Inorder: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Postorder: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BFS: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following traversals of this BST.</a:t>
            </a:r>
            <a:endParaRPr/>
          </a:p>
          <a:p>
            <a:pPr indent="0" lvl="0" marL="0" rtl="0" algn="l">
              <a:spcBef>
                <a:spcPts val="0"/>
              </a:spcBef>
              <a:spcAft>
                <a:spcPts val="0"/>
              </a:spcAft>
              <a:buNone/>
            </a:pPr>
            <a:r>
              <a:t/>
            </a:r>
            <a:endParaRPr/>
          </a:p>
        </p:txBody>
      </p:sp>
      <p:sp>
        <p:nvSpPr>
          <p:cNvPr id="465" name="Google Shape;465;p31"/>
          <p:cNvSpPr/>
          <p:nvPr/>
        </p:nvSpPr>
        <p:spPr>
          <a:xfrm>
            <a:off x="2349750" y="1353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466" name="Google Shape;466;p31"/>
          <p:cNvSpPr/>
          <p:nvPr/>
        </p:nvSpPr>
        <p:spPr>
          <a:xfrm>
            <a:off x="1314850"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467" name="Google Shape;467;p31"/>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68" name="Google Shape;468;p31"/>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69" name="Google Shape;469;p31"/>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470" name="Google Shape;470;p31"/>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471" name="Google Shape;471;p31"/>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472" name="Google Shape;472;p31"/>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473" name="Google Shape;473;p31"/>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474" name="Google Shape;474;p31"/>
          <p:cNvCxnSpPr>
            <a:stCxn id="465" idx="3"/>
            <a:endCxn id="466"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31"/>
          <p:cNvCxnSpPr>
            <a:stCxn id="465" idx="5"/>
            <a:endCxn id="469"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476" name="Google Shape;476;p31"/>
          <p:cNvCxnSpPr>
            <a:endCxn id="467"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77" name="Google Shape;477;p31"/>
          <p:cNvCxnSpPr>
            <a:endCxn id="468"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78" name="Google Shape;478;p31"/>
          <p:cNvCxnSpPr>
            <a:endCxn id="470"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31"/>
          <p:cNvCxnSpPr>
            <a:stCxn id="469" idx="5"/>
            <a:endCxn id="471"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31"/>
          <p:cNvCxnSpPr>
            <a:stCxn id="471" idx="3"/>
            <a:endCxn id="472"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31"/>
          <p:cNvCxnSpPr>
            <a:endCxn id="473"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482" name="Google Shape;482;p31"/>
          <p:cNvSpPr txBox="1"/>
          <p:nvPr/>
        </p:nvSpPr>
        <p:spPr>
          <a:xfrm>
            <a:off x="5700500" y="1886425"/>
            <a:ext cx="338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Preorder: 10 3 1 7 12 11 14 13 15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Inorder: 1 3 7 10 11 12 13 14 15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Postorder: </a:t>
            </a:r>
            <a:r>
              <a:rPr lang="en">
                <a:solidFill>
                  <a:schemeClr val="dk1"/>
                </a:solidFill>
                <a:latin typeface="Lato"/>
                <a:ea typeface="Lato"/>
                <a:cs typeface="Lato"/>
                <a:sym typeface="Lato"/>
              </a:rPr>
              <a:t>1 7 3 11 13 15 14 12 10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BFS: 10 3 12 1 7 11 14 13 15</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{136172A0-8B04-4DB0-B469-96AD6D630949}</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10/21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Weekly Survey 9 Due</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Homework 3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rPr lang="en" sz="1000">
                          <a:latin typeface="Lato"/>
                          <a:ea typeface="Lato"/>
                          <a:cs typeface="Lato"/>
                          <a:sym typeface="Lato"/>
                        </a:rPr>
                        <a:t>10/24</a:t>
                      </a:r>
                      <a:endParaRPr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Midterm 2 (7-9 PM)</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10/28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Weekly Survey 10 Due</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2B Checkpoint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11/1</a:t>
                      </a:r>
                      <a:endParaRPr sz="1000">
                        <a:solidFill>
                          <a:schemeClr val="dk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Lab 8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a:t>
            </a:r>
            <a:r>
              <a:rPr lang="en" sz="1400">
                <a:latin typeface="Catamaran"/>
                <a:ea typeface="Catamaran"/>
                <a:cs typeface="Catamaran"/>
                <a:sym typeface="Catamaran"/>
              </a:rPr>
              <a:t>inorder and BFS</a:t>
            </a:r>
            <a:r>
              <a:rPr lang="en" sz="1400">
                <a:latin typeface="Catamaran"/>
                <a:ea typeface="Catamaran"/>
                <a:cs typeface="Catamaran"/>
                <a:sym typeface="Catamaran"/>
              </a:rPr>
              <a:t> traversals of this BST.</a:t>
            </a:r>
            <a:endParaRPr/>
          </a:p>
          <a:p>
            <a:pPr indent="0" lvl="0" marL="0" rtl="0" algn="l">
              <a:spcBef>
                <a:spcPts val="0"/>
              </a:spcBef>
              <a:spcAft>
                <a:spcPts val="0"/>
              </a:spcAft>
              <a:buNone/>
            </a:pPr>
            <a:r>
              <a:t/>
            </a:r>
            <a:endParaRPr/>
          </a:p>
        </p:txBody>
      </p:sp>
      <p:sp>
        <p:nvSpPr>
          <p:cNvPr id="488" name="Google Shape;488;p32"/>
          <p:cNvSpPr/>
          <p:nvPr/>
        </p:nvSpPr>
        <p:spPr>
          <a:xfrm>
            <a:off x="2349750" y="13536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489" name="Google Shape;489;p32"/>
          <p:cNvSpPr/>
          <p:nvPr/>
        </p:nvSpPr>
        <p:spPr>
          <a:xfrm>
            <a:off x="1314850"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490" name="Google Shape;490;p32"/>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91" name="Google Shape;491;p32"/>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92" name="Google Shape;492;p32"/>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493" name="Google Shape;493;p32"/>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494" name="Google Shape;494;p32"/>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495" name="Google Shape;495;p32"/>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496" name="Google Shape;496;p32"/>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497" name="Google Shape;497;p32"/>
          <p:cNvCxnSpPr>
            <a:stCxn id="488" idx="3"/>
            <a:endCxn id="489"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2"/>
          <p:cNvCxnSpPr>
            <a:stCxn id="488" idx="5"/>
            <a:endCxn id="492"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32"/>
          <p:cNvCxnSpPr>
            <a:endCxn id="490"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32"/>
          <p:cNvCxnSpPr>
            <a:endCxn id="491"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2"/>
          <p:cNvCxnSpPr>
            <a:endCxn id="493"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32"/>
          <p:cNvCxnSpPr>
            <a:stCxn id="492" idx="5"/>
            <a:endCxn id="494"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32"/>
          <p:cNvCxnSpPr>
            <a:stCxn id="494" idx="3"/>
            <a:endCxn id="495"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32"/>
          <p:cNvCxnSpPr>
            <a:endCxn id="496"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505" name="Google Shape;505;p32"/>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506" name="Google Shape;506;p32"/>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a:t>
            </a:r>
            <a:endParaRPr>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0" name="Shape 510"/>
        <p:cNvGrpSpPr/>
        <p:nvPr/>
      </p:nvGrpSpPr>
      <p:grpSpPr>
        <a:xfrm>
          <a:off x="0" y="0"/>
          <a:ext cx="0" cy="0"/>
          <a:chOff x="0" y="0"/>
          <a:chExt cx="0" cy="0"/>
        </a:xfrm>
      </p:grpSpPr>
      <p:sp>
        <p:nvSpPr>
          <p:cNvPr id="511" name="Google Shape;51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a:t>
            </a:r>
            <a:r>
              <a:rPr lang="en" sz="1400">
                <a:latin typeface="Catamaran"/>
                <a:ea typeface="Catamaran"/>
                <a:cs typeface="Catamaran"/>
                <a:sym typeface="Catamaran"/>
              </a:rPr>
              <a:t>inorder and BFS</a:t>
            </a:r>
            <a:r>
              <a:rPr lang="en" sz="1400">
                <a:latin typeface="Catamaran"/>
                <a:ea typeface="Catamaran"/>
                <a:cs typeface="Catamaran"/>
                <a:sym typeface="Catamaran"/>
              </a:rPr>
              <a:t> traversals of this BST.</a:t>
            </a:r>
            <a:endParaRPr/>
          </a:p>
          <a:p>
            <a:pPr indent="0" lvl="0" marL="0" rtl="0" algn="l">
              <a:spcBef>
                <a:spcPts val="0"/>
              </a:spcBef>
              <a:spcAft>
                <a:spcPts val="0"/>
              </a:spcAft>
              <a:buNone/>
            </a:pPr>
            <a:r>
              <a:t/>
            </a:r>
            <a:endParaRPr/>
          </a:p>
        </p:txBody>
      </p:sp>
      <p:sp>
        <p:nvSpPr>
          <p:cNvPr id="512" name="Google Shape;512;p33"/>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513" name="Google Shape;513;p33"/>
          <p:cNvSpPr/>
          <p:nvPr/>
        </p:nvSpPr>
        <p:spPr>
          <a:xfrm>
            <a:off x="1314850" y="20150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514" name="Google Shape;514;p33"/>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15" name="Google Shape;515;p33"/>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516" name="Google Shape;516;p33"/>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517" name="Google Shape;517;p33"/>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518" name="Google Shape;518;p33"/>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519" name="Google Shape;519;p33"/>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520" name="Google Shape;520;p33"/>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521" name="Google Shape;521;p33"/>
          <p:cNvCxnSpPr>
            <a:stCxn id="512" idx="3"/>
            <a:endCxn id="513"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522" name="Google Shape;522;p33"/>
          <p:cNvCxnSpPr>
            <a:stCxn id="512" idx="5"/>
            <a:endCxn id="516"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33"/>
          <p:cNvCxnSpPr>
            <a:endCxn id="514"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33"/>
          <p:cNvCxnSpPr>
            <a:endCxn id="515"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33"/>
          <p:cNvCxnSpPr>
            <a:endCxn id="517"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33"/>
          <p:cNvCxnSpPr>
            <a:stCxn id="516" idx="5"/>
            <a:endCxn id="518"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33"/>
          <p:cNvCxnSpPr>
            <a:stCxn id="518" idx="3"/>
            <a:endCxn id="519"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33"/>
          <p:cNvCxnSpPr>
            <a:endCxn id="520"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33"/>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530" name="Google Shape;530;p33"/>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 3</a:t>
            </a:r>
            <a:endParaRPr>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4" name="Shape 534"/>
        <p:cNvGrpSpPr/>
        <p:nvPr/>
      </p:nvGrpSpPr>
      <p:grpSpPr>
        <a:xfrm>
          <a:off x="0" y="0"/>
          <a:ext cx="0" cy="0"/>
          <a:chOff x="0" y="0"/>
          <a:chExt cx="0" cy="0"/>
        </a:xfrm>
      </p:grpSpPr>
      <p:sp>
        <p:nvSpPr>
          <p:cNvPr id="535" name="Google Shape;53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536" name="Google Shape;536;p34"/>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537" name="Google Shape;537;p34"/>
          <p:cNvSpPr/>
          <p:nvPr/>
        </p:nvSpPr>
        <p:spPr>
          <a:xfrm>
            <a:off x="1314850" y="20150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538" name="Google Shape;538;p34"/>
          <p:cNvSpPr/>
          <p:nvPr/>
        </p:nvSpPr>
        <p:spPr>
          <a:xfrm>
            <a:off x="710950"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39" name="Google Shape;539;p34"/>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540" name="Google Shape;540;p34"/>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541" name="Google Shape;541;p34"/>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542" name="Google Shape;542;p34"/>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543" name="Google Shape;543;p34"/>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544" name="Google Shape;544;p34"/>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545" name="Google Shape;545;p34"/>
          <p:cNvCxnSpPr>
            <a:stCxn id="536" idx="3"/>
            <a:endCxn id="537"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546" name="Google Shape;546;p34"/>
          <p:cNvCxnSpPr>
            <a:stCxn id="536" idx="5"/>
            <a:endCxn id="540"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34"/>
          <p:cNvCxnSpPr>
            <a:endCxn id="538"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34"/>
          <p:cNvCxnSpPr>
            <a:endCxn id="539"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49" name="Google Shape;549;p34"/>
          <p:cNvCxnSpPr>
            <a:endCxn id="541"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50" name="Google Shape;550;p34"/>
          <p:cNvCxnSpPr>
            <a:stCxn id="540" idx="5"/>
            <a:endCxn id="542"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34"/>
          <p:cNvCxnSpPr>
            <a:stCxn id="542" idx="3"/>
            <a:endCxn id="543"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52" name="Google Shape;552;p34"/>
          <p:cNvCxnSpPr>
            <a:endCxn id="544"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34"/>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554" name="Google Shape;554;p34"/>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 3 1</a:t>
            </a:r>
            <a:endParaRPr>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8" name="Shape 558"/>
        <p:cNvGrpSpPr/>
        <p:nvPr/>
      </p:nvGrpSpPr>
      <p:grpSpPr>
        <a:xfrm>
          <a:off x="0" y="0"/>
          <a:ext cx="0" cy="0"/>
          <a:chOff x="0" y="0"/>
          <a:chExt cx="0" cy="0"/>
        </a:xfrm>
      </p:grpSpPr>
      <p:sp>
        <p:nvSpPr>
          <p:cNvPr id="559" name="Google Shape;5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560" name="Google Shape;560;p35"/>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561" name="Google Shape;561;p35"/>
          <p:cNvSpPr/>
          <p:nvPr/>
        </p:nvSpPr>
        <p:spPr>
          <a:xfrm>
            <a:off x="1314850" y="20150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562" name="Google Shape;562;p35"/>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63" name="Google Shape;563;p35"/>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564" name="Google Shape;564;p35"/>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565" name="Google Shape;565;p35"/>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566" name="Google Shape;566;p35"/>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567" name="Google Shape;567;p35"/>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568" name="Google Shape;568;p35"/>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569" name="Google Shape;569;p35"/>
          <p:cNvCxnSpPr>
            <a:stCxn id="560" idx="3"/>
            <a:endCxn id="561"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35"/>
          <p:cNvCxnSpPr>
            <a:stCxn id="560" idx="5"/>
            <a:endCxn id="564"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571" name="Google Shape;571;p35"/>
          <p:cNvCxnSpPr>
            <a:endCxn id="562"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35"/>
          <p:cNvCxnSpPr>
            <a:endCxn id="563"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35"/>
          <p:cNvCxnSpPr>
            <a:endCxn id="565"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35"/>
          <p:cNvCxnSpPr>
            <a:stCxn id="564" idx="5"/>
            <a:endCxn id="566"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5"/>
          <p:cNvCxnSpPr>
            <a:stCxn id="566" idx="3"/>
            <a:endCxn id="567"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35"/>
          <p:cNvCxnSpPr>
            <a:endCxn id="568"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577" name="Google Shape;577;p35"/>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578" name="Google Shape;578;p35"/>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 3</a:t>
            </a:r>
            <a:endParaRPr>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2" name="Shape 582"/>
        <p:cNvGrpSpPr/>
        <p:nvPr/>
      </p:nvGrpSpPr>
      <p:grpSpPr>
        <a:xfrm>
          <a:off x="0" y="0"/>
          <a:ext cx="0" cy="0"/>
          <a:chOff x="0" y="0"/>
          <a:chExt cx="0" cy="0"/>
        </a:xfrm>
      </p:grpSpPr>
      <p:sp>
        <p:nvSpPr>
          <p:cNvPr id="583" name="Google Shape;58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584" name="Google Shape;584;p36"/>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585" name="Google Shape;585;p36"/>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586" name="Google Shape;586;p36"/>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87" name="Google Shape;587;p36"/>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588" name="Google Shape;588;p36"/>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589" name="Google Shape;589;p36"/>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590" name="Google Shape;590;p36"/>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591" name="Google Shape;591;p36"/>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592" name="Google Shape;592;p36"/>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593" name="Google Shape;593;p36"/>
          <p:cNvCxnSpPr>
            <a:stCxn id="584" idx="3"/>
            <a:endCxn id="585"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594" name="Google Shape;594;p36"/>
          <p:cNvCxnSpPr>
            <a:stCxn id="584" idx="5"/>
            <a:endCxn id="588"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595" name="Google Shape;595;p36"/>
          <p:cNvCxnSpPr>
            <a:endCxn id="586"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96" name="Google Shape;596;p36"/>
          <p:cNvCxnSpPr>
            <a:endCxn id="587"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97" name="Google Shape;597;p36"/>
          <p:cNvCxnSpPr>
            <a:endCxn id="589"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98" name="Google Shape;598;p36"/>
          <p:cNvCxnSpPr>
            <a:stCxn id="588" idx="5"/>
            <a:endCxn id="590"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599" name="Google Shape;599;p36"/>
          <p:cNvCxnSpPr>
            <a:stCxn id="590" idx="3"/>
            <a:endCxn id="591"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00" name="Google Shape;600;p36"/>
          <p:cNvCxnSpPr>
            <a:endCxn id="592"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36"/>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602" name="Google Shape;602;p36"/>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a:t>
            </a:r>
            <a:endParaRPr>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6" name="Shape 606"/>
        <p:cNvGrpSpPr/>
        <p:nvPr/>
      </p:nvGrpSpPr>
      <p:grpSpPr>
        <a:xfrm>
          <a:off x="0" y="0"/>
          <a:ext cx="0" cy="0"/>
          <a:chOff x="0" y="0"/>
          <a:chExt cx="0" cy="0"/>
        </a:xfrm>
      </p:grpSpPr>
      <p:sp>
        <p:nvSpPr>
          <p:cNvPr id="607" name="Google Shape;6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608" name="Google Shape;608;p37"/>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609" name="Google Shape;609;p37"/>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610" name="Google Shape;610;p37"/>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11" name="Google Shape;611;p37"/>
          <p:cNvSpPr/>
          <p:nvPr/>
        </p:nvSpPr>
        <p:spPr>
          <a:xfrm>
            <a:off x="1918750"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612" name="Google Shape;612;p37"/>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613" name="Google Shape;613;p37"/>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614" name="Google Shape;614;p37"/>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615" name="Google Shape;615;p37"/>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616" name="Google Shape;616;p37"/>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617" name="Google Shape;617;p37"/>
          <p:cNvCxnSpPr>
            <a:stCxn id="608" idx="3"/>
            <a:endCxn id="609"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618" name="Google Shape;618;p37"/>
          <p:cNvCxnSpPr>
            <a:stCxn id="608" idx="5"/>
            <a:endCxn id="612"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37"/>
          <p:cNvCxnSpPr>
            <a:endCxn id="610"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20" name="Google Shape;620;p37"/>
          <p:cNvCxnSpPr>
            <a:endCxn id="611"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21" name="Google Shape;621;p37"/>
          <p:cNvCxnSpPr>
            <a:endCxn id="613"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22" name="Google Shape;622;p37"/>
          <p:cNvCxnSpPr>
            <a:stCxn id="612" idx="5"/>
            <a:endCxn id="614"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23" name="Google Shape;623;p37"/>
          <p:cNvCxnSpPr>
            <a:stCxn id="614" idx="3"/>
            <a:endCxn id="615"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24" name="Google Shape;624;p37"/>
          <p:cNvCxnSpPr>
            <a:endCxn id="616"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625" name="Google Shape;625;p37"/>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626" name="Google Shape;626;p37"/>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 7</a:t>
            </a:r>
            <a:endParaRPr>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632" name="Google Shape;632;p38"/>
          <p:cNvSpPr/>
          <p:nvPr/>
        </p:nvSpPr>
        <p:spPr>
          <a:xfrm>
            <a:off x="2349750" y="13536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633" name="Google Shape;633;p38"/>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634" name="Google Shape;634;p38"/>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35" name="Google Shape;635;p38"/>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636" name="Google Shape;636;p38"/>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637" name="Google Shape;637;p38"/>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638" name="Google Shape;638;p38"/>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639" name="Google Shape;639;p38"/>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640" name="Google Shape;640;p38"/>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641" name="Google Shape;641;p38"/>
          <p:cNvCxnSpPr>
            <a:stCxn id="632" idx="3"/>
            <a:endCxn id="633"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642" name="Google Shape;642;p38"/>
          <p:cNvCxnSpPr>
            <a:stCxn id="632" idx="5"/>
            <a:endCxn id="636"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643" name="Google Shape;643;p38"/>
          <p:cNvCxnSpPr>
            <a:endCxn id="634"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44" name="Google Shape;644;p38"/>
          <p:cNvCxnSpPr>
            <a:endCxn id="635"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45" name="Google Shape;645;p38"/>
          <p:cNvCxnSpPr>
            <a:endCxn id="637"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38"/>
          <p:cNvCxnSpPr>
            <a:stCxn id="636" idx="5"/>
            <a:endCxn id="638"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47" name="Google Shape;647;p38"/>
          <p:cNvCxnSpPr>
            <a:stCxn id="638" idx="3"/>
            <a:endCxn id="639"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48" name="Google Shape;648;p38"/>
          <p:cNvCxnSpPr>
            <a:endCxn id="640"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649" name="Google Shape;649;p38"/>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650" name="Google Shape;650;p38"/>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10 </a:t>
            </a:r>
            <a:endParaRPr>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4" name="Shape 654"/>
        <p:cNvGrpSpPr/>
        <p:nvPr/>
      </p:nvGrpSpPr>
      <p:grpSpPr>
        <a:xfrm>
          <a:off x="0" y="0"/>
          <a:ext cx="0" cy="0"/>
          <a:chOff x="0" y="0"/>
          <a:chExt cx="0" cy="0"/>
        </a:xfrm>
      </p:grpSpPr>
      <p:sp>
        <p:nvSpPr>
          <p:cNvPr id="655" name="Google Shape;65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656" name="Google Shape;656;p39"/>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657" name="Google Shape;657;p39"/>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658" name="Google Shape;658;p39"/>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59" name="Google Shape;659;p39"/>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660" name="Google Shape;660;p39"/>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661" name="Google Shape;661;p39"/>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662" name="Google Shape;662;p39"/>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663" name="Google Shape;663;p39"/>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664" name="Google Shape;664;p39"/>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665" name="Google Shape;665;p39"/>
          <p:cNvCxnSpPr>
            <a:stCxn id="656" idx="3"/>
            <a:endCxn id="657"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666" name="Google Shape;666;p39"/>
          <p:cNvCxnSpPr>
            <a:stCxn id="656" idx="5"/>
            <a:endCxn id="660"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667" name="Google Shape;667;p39"/>
          <p:cNvCxnSpPr>
            <a:endCxn id="658"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68" name="Google Shape;668;p39"/>
          <p:cNvCxnSpPr>
            <a:endCxn id="659"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69" name="Google Shape;669;p39"/>
          <p:cNvCxnSpPr>
            <a:endCxn id="661"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70" name="Google Shape;670;p39"/>
          <p:cNvCxnSpPr>
            <a:stCxn id="660" idx="5"/>
            <a:endCxn id="662"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71" name="Google Shape;671;p39"/>
          <p:cNvCxnSpPr>
            <a:stCxn id="662" idx="3"/>
            <a:endCxn id="663"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72" name="Google Shape;672;p39"/>
          <p:cNvCxnSpPr>
            <a:endCxn id="664"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673" name="Google Shape;673;p39"/>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674" name="Google Shape;674;p39"/>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a:t>
            </a:r>
            <a:endParaRPr>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8" name="Shape 678"/>
        <p:cNvGrpSpPr/>
        <p:nvPr/>
      </p:nvGrpSpPr>
      <p:grpSpPr>
        <a:xfrm>
          <a:off x="0" y="0"/>
          <a:ext cx="0" cy="0"/>
          <a:chOff x="0" y="0"/>
          <a:chExt cx="0" cy="0"/>
        </a:xfrm>
      </p:grpSpPr>
      <p:sp>
        <p:nvSpPr>
          <p:cNvPr id="679" name="Google Shape;67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680" name="Google Shape;680;p40"/>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681" name="Google Shape;681;p40"/>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682" name="Google Shape;682;p40"/>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83" name="Google Shape;683;p40"/>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684" name="Google Shape;684;p40"/>
          <p:cNvSpPr/>
          <p:nvPr/>
        </p:nvSpPr>
        <p:spPr>
          <a:xfrm>
            <a:off x="3393325" y="20150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685" name="Google Shape;685;p40"/>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686" name="Google Shape;686;p40"/>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687" name="Google Shape;687;p40"/>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688" name="Google Shape;688;p40"/>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689" name="Google Shape;689;p40"/>
          <p:cNvCxnSpPr>
            <a:stCxn id="680" idx="3"/>
            <a:endCxn id="681"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40"/>
          <p:cNvCxnSpPr>
            <a:stCxn id="680" idx="5"/>
            <a:endCxn id="684"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691" name="Google Shape;691;p40"/>
          <p:cNvCxnSpPr>
            <a:endCxn id="682"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92" name="Google Shape;692;p40"/>
          <p:cNvCxnSpPr>
            <a:endCxn id="683"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93" name="Google Shape;693;p40"/>
          <p:cNvCxnSpPr>
            <a:endCxn id="685"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94" name="Google Shape;694;p40"/>
          <p:cNvCxnSpPr>
            <a:stCxn id="684" idx="5"/>
            <a:endCxn id="686"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p40"/>
          <p:cNvCxnSpPr>
            <a:stCxn id="686" idx="3"/>
            <a:endCxn id="687"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696" name="Google Shape;696;p40"/>
          <p:cNvCxnSpPr>
            <a:endCxn id="688"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697" name="Google Shape;697;p40"/>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698" name="Google Shape;698;p40"/>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12</a:t>
            </a:r>
            <a:endParaRPr>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2" name="Shape 702"/>
        <p:cNvGrpSpPr/>
        <p:nvPr/>
      </p:nvGrpSpPr>
      <p:grpSpPr>
        <a:xfrm>
          <a:off x="0" y="0"/>
          <a:ext cx="0" cy="0"/>
          <a:chOff x="0" y="0"/>
          <a:chExt cx="0" cy="0"/>
        </a:xfrm>
      </p:grpSpPr>
      <p:sp>
        <p:nvSpPr>
          <p:cNvPr id="703" name="Google Shape;7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704" name="Google Shape;704;p41"/>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705" name="Google Shape;705;p41"/>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706" name="Google Shape;706;p41"/>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07" name="Google Shape;707;p41"/>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708" name="Google Shape;708;p41"/>
          <p:cNvSpPr/>
          <p:nvPr/>
        </p:nvSpPr>
        <p:spPr>
          <a:xfrm>
            <a:off x="3393325" y="20150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709" name="Google Shape;709;p41"/>
          <p:cNvSpPr/>
          <p:nvPr/>
        </p:nvSpPr>
        <p:spPr>
          <a:xfrm>
            <a:off x="2789425"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710" name="Google Shape;710;p41"/>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711" name="Google Shape;711;p41"/>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712" name="Google Shape;712;p41"/>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713" name="Google Shape;713;p41"/>
          <p:cNvCxnSpPr>
            <a:stCxn id="704" idx="3"/>
            <a:endCxn id="705"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14" name="Google Shape;714;p41"/>
          <p:cNvCxnSpPr>
            <a:stCxn id="704" idx="5"/>
            <a:endCxn id="708"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15" name="Google Shape;715;p41"/>
          <p:cNvCxnSpPr>
            <a:endCxn id="706"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16" name="Google Shape;716;p41"/>
          <p:cNvCxnSpPr>
            <a:endCxn id="707"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17" name="Google Shape;717;p41"/>
          <p:cNvCxnSpPr>
            <a:endCxn id="709"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18" name="Google Shape;718;p41"/>
          <p:cNvCxnSpPr>
            <a:stCxn id="708" idx="5"/>
            <a:endCxn id="710"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19" name="Google Shape;719;p41"/>
          <p:cNvCxnSpPr>
            <a:stCxn id="710" idx="3"/>
            <a:endCxn id="711"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20" name="Google Shape;720;p41"/>
          <p:cNvCxnSpPr>
            <a:endCxn id="712"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21" name="Google Shape;721;p41"/>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722" name="Google Shape;722;p41"/>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12 11</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6" name="Shape 726"/>
        <p:cNvGrpSpPr/>
        <p:nvPr/>
      </p:nvGrpSpPr>
      <p:grpSpPr>
        <a:xfrm>
          <a:off x="0" y="0"/>
          <a:ext cx="0" cy="0"/>
          <a:chOff x="0" y="0"/>
          <a:chExt cx="0" cy="0"/>
        </a:xfrm>
      </p:grpSpPr>
      <p:sp>
        <p:nvSpPr>
          <p:cNvPr id="727" name="Google Shape;72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728" name="Google Shape;728;p42"/>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729" name="Google Shape;729;p42"/>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730" name="Google Shape;730;p42"/>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31" name="Google Shape;731;p42"/>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732" name="Google Shape;732;p42"/>
          <p:cNvSpPr/>
          <p:nvPr/>
        </p:nvSpPr>
        <p:spPr>
          <a:xfrm>
            <a:off x="3393325" y="20150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733" name="Google Shape;733;p42"/>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734" name="Google Shape;734;p42"/>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735" name="Google Shape;735;p42"/>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736" name="Google Shape;736;p42"/>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737" name="Google Shape;737;p42"/>
          <p:cNvCxnSpPr>
            <a:stCxn id="728" idx="3"/>
            <a:endCxn id="729"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38" name="Google Shape;738;p42"/>
          <p:cNvCxnSpPr>
            <a:stCxn id="728" idx="5"/>
            <a:endCxn id="732"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42"/>
          <p:cNvCxnSpPr>
            <a:endCxn id="730"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40" name="Google Shape;740;p42"/>
          <p:cNvCxnSpPr>
            <a:endCxn id="731"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41" name="Google Shape;741;p42"/>
          <p:cNvCxnSpPr>
            <a:endCxn id="733"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p42"/>
          <p:cNvCxnSpPr>
            <a:stCxn id="732" idx="5"/>
            <a:endCxn id="734"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43" name="Google Shape;743;p42"/>
          <p:cNvCxnSpPr>
            <a:stCxn id="734" idx="3"/>
            <a:endCxn id="735"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44" name="Google Shape;744;p42"/>
          <p:cNvCxnSpPr>
            <a:endCxn id="736"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42"/>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746" name="Google Shape;746;p42"/>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12 </a:t>
            </a:r>
            <a:endParaRPr>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0" name="Shape 750"/>
        <p:cNvGrpSpPr/>
        <p:nvPr/>
      </p:nvGrpSpPr>
      <p:grpSpPr>
        <a:xfrm>
          <a:off x="0" y="0"/>
          <a:ext cx="0" cy="0"/>
          <a:chOff x="0" y="0"/>
          <a:chExt cx="0" cy="0"/>
        </a:xfrm>
      </p:grpSpPr>
      <p:sp>
        <p:nvSpPr>
          <p:cNvPr id="751" name="Google Shape;75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752" name="Google Shape;752;p43"/>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753" name="Google Shape;753;p43"/>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754" name="Google Shape;754;p43"/>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55" name="Google Shape;755;p43"/>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756" name="Google Shape;756;p43"/>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757" name="Google Shape;757;p43"/>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758" name="Google Shape;758;p43"/>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759" name="Google Shape;759;p43"/>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760" name="Google Shape;760;p43"/>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761" name="Google Shape;761;p43"/>
          <p:cNvCxnSpPr>
            <a:stCxn id="752" idx="3"/>
            <a:endCxn id="753"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43"/>
          <p:cNvCxnSpPr>
            <a:stCxn id="752" idx="5"/>
            <a:endCxn id="756"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43"/>
          <p:cNvCxnSpPr>
            <a:endCxn id="754"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4" name="Google Shape;764;p43"/>
          <p:cNvCxnSpPr>
            <a:endCxn id="755"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5" name="Google Shape;765;p43"/>
          <p:cNvCxnSpPr>
            <a:endCxn id="757"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6" name="Google Shape;766;p43"/>
          <p:cNvCxnSpPr>
            <a:stCxn id="756" idx="5"/>
            <a:endCxn id="758"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43"/>
          <p:cNvCxnSpPr>
            <a:stCxn id="758" idx="3"/>
            <a:endCxn id="759"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8" name="Google Shape;768;p43"/>
          <p:cNvCxnSpPr>
            <a:endCxn id="760"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69" name="Google Shape;769;p43"/>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770" name="Google Shape;770;p43"/>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a:t>
            </a:r>
            <a:endParaRPr>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4" name="Shape 774"/>
        <p:cNvGrpSpPr/>
        <p:nvPr/>
      </p:nvGrpSpPr>
      <p:grpSpPr>
        <a:xfrm>
          <a:off x="0" y="0"/>
          <a:ext cx="0" cy="0"/>
          <a:chOff x="0" y="0"/>
          <a:chExt cx="0" cy="0"/>
        </a:xfrm>
      </p:grpSpPr>
      <p:sp>
        <p:nvSpPr>
          <p:cNvPr id="775" name="Google Shape;77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776" name="Google Shape;776;p44"/>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777" name="Google Shape;777;p44"/>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778" name="Google Shape;778;p44"/>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79" name="Google Shape;779;p44"/>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780" name="Google Shape;780;p44"/>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781" name="Google Shape;781;p44"/>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782" name="Google Shape;782;p44"/>
          <p:cNvSpPr/>
          <p:nvPr/>
        </p:nvSpPr>
        <p:spPr>
          <a:xfrm>
            <a:off x="3997225"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783" name="Google Shape;783;p44"/>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784" name="Google Shape;784;p44"/>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785" name="Google Shape;785;p44"/>
          <p:cNvCxnSpPr>
            <a:stCxn id="776" idx="3"/>
            <a:endCxn id="777"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44"/>
          <p:cNvCxnSpPr>
            <a:stCxn id="776" idx="5"/>
            <a:endCxn id="780"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87" name="Google Shape;787;p44"/>
          <p:cNvCxnSpPr>
            <a:endCxn id="778"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88" name="Google Shape;788;p44"/>
          <p:cNvCxnSpPr>
            <a:endCxn id="779"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89" name="Google Shape;789;p44"/>
          <p:cNvCxnSpPr>
            <a:endCxn id="781"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90" name="Google Shape;790;p44"/>
          <p:cNvCxnSpPr>
            <a:stCxn id="780" idx="5"/>
            <a:endCxn id="782"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91" name="Google Shape;791;p44"/>
          <p:cNvCxnSpPr>
            <a:stCxn id="782" idx="3"/>
            <a:endCxn id="783"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44"/>
          <p:cNvCxnSpPr>
            <a:endCxn id="784"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93" name="Google Shape;793;p44"/>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794" name="Google Shape;794;p44"/>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14</a:t>
            </a:r>
            <a:endParaRPr>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8" name="Shape 798"/>
        <p:cNvGrpSpPr/>
        <p:nvPr/>
      </p:nvGrpSpPr>
      <p:grpSpPr>
        <a:xfrm>
          <a:off x="0" y="0"/>
          <a:ext cx="0" cy="0"/>
          <a:chOff x="0" y="0"/>
          <a:chExt cx="0" cy="0"/>
        </a:xfrm>
      </p:grpSpPr>
      <p:sp>
        <p:nvSpPr>
          <p:cNvPr id="799" name="Google Shape;79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800" name="Google Shape;800;p45"/>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801" name="Google Shape;801;p45"/>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802" name="Google Shape;802;p45"/>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03" name="Google Shape;803;p45"/>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04" name="Google Shape;804;p45"/>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805" name="Google Shape;805;p45"/>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806" name="Google Shape;806;p45"/>
          <p:cNvSpPr/>
          <p:nvPr/>
        </p:nvSpPr>
        <p:spPr>
          <a:xfrm>
            <a:off x="39972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807" name="Google Shape;807;p45"/>
          <p:cNvSpPr/>
          <p:nvPr/>
        </p:nvSpPr>
        <p:spPr>
          <a:xfrm>
            <a:off x="3393325" y="35088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808" name="Google Shape;808;p45"/>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809" name="Google Shape;809;p45"/>
          <p:cNvCxnSpPr>
            <a:stCxn id="800" idx="3"/>
            <a:endCxn id="801"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810" name="Google Shape;810;p45"/>
          <p:cNvCxnSpPr>
            <a:stCxn id="800" idx="5"/>
            <a:endCxn id="804"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811" name="Google Shape;811;p45"/>
          <p:cNvCxnSpPr>
            <a:endCxn id="802"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12" name="Google Shape;812;p45"/>
          <p:cNvCxnSpPr>
            <a:endCxn id="803"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13" name="Google Shape;813;p45"/>
          <p:cNvCxnSpPr>
            <a:endCxn id="805"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14" name="Google Shape;814;p45"/>
          <p:cNvCxnSpPr>
            <a:stCxn id="804" idx="5"/>
            <a:endCxn id="806"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15" name="Google Shape;815;p45"/>
          <p:cNvCxnSpPr>
            <a:stCxn id="806" idx="3"/>
            <a:endCxn id="807"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45"/>
          <p:cNvCxnSpPr>
            <a:endCxn id="808"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817" name="Google Shape;817;p45"/>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818" name="Google Shape;818;p45"/>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14 13</a:t>
            </a:r>
            <a:endParaRPr>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2" name="Shape 822"/>
        <p:cNvGrpSpPr/>
        <p:nvPr/>
      </p:nvGrpSpPr>
      <p:grpSpPr>
        <a:xfrm>
          <a:off x="0" y="0"/>
          <a:ext cx="0" cy="0"/>
          <a:chOff x="0" y="0"/>
          <a:chExt cx="0" cy="0"/>
        </a:xfrm>
      </p:grpSpPr>
      <p:sp>
        <p:nvSpPr>
          <p:cNvPr id="823" name="Google Shape;82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824" name="Google Shape;824;p46"/>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825" name="Google Shape;825;p46"/>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826" name="Google Shape;826;p46"/>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27" name="Google Shape;827;p46"/>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28" name="Google Shape;828;p46"/>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829" name="Google Shape;829;p46"/>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830" name="Google Shape;830;p46"/>
          <p:cNvSpPr/>
          <p:nvPr/>
        </p:nvSpPr>
        <p:spPr>
          <a:xfrm>
            <a:off x="39972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831" name="Google Shape;831;p46"/>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832" name="Google Shape;832;p46"/>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833" name="Google Shape;833;p46"/>
          <p:cNvCxnSpPr>
            <a:stCxn id="824" idx="3"/>
            <a:endCxn id="825"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834" name="Google Shape;834;p46"/>
          <p:cNvCxnSpPr>
            <a:stCxn id="824" idx="5"/>
            <a:endCxn id="828"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835" name="Google Shape;835;p46"/>
          <p:cNvCxnSpPr>
            <a:endCxn id="826"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36" name="Google Shape;836;p46"/>
          <p:cNvCxnSpPr>
            <a:endCxn id="827"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37" name="Google Shape;837;p46"/>
          <p:cNvCxnSpPr>
            <a:endCxn id="829"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38" name="Google Shape;838;p46"/>
          <p:cNvCxnSpPr>
            <a:stCxn id="828" idx="5"/>
            <a:endCxn id="830"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39" name="Google Shape;839;p46"/>
          <p:cNvCxnSpPr>
            <a:stCxn id="830" idx="3"/>
            <a:endCxn id="831"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46"/>
          <p:cNvCxnSpPr>
            <a:endCxn id="832"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841" name="Google Shape;841;p46"/>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842" name="Google Shape;842;p46"/>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14 </a:t>
            </a:r>
            <a:endParaRPr>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848" name="Google Shape;848;p47"/>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849" name="Google Shape;849;p47"/>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850" name="Google Shape;850;p47"/>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51" name="Google Shape;851;p47"/>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52" name="Google Shape;852;p47"/>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853" name="Google Shape;853;p47"/>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854" name="Google Shape;854;p47"/>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855" name="Google Shape;855;p47"/>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856" name="Google Shape;856;p47"/>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857" name="Google Shape;857;p47"/>
          <p:cNvCxnSpPr>
            <a:stCxn id="848" idx="3"/>
            <a:endCxn id="849"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858" name="Google Shape;858;p47"/>
          <p:cNvCxnSpPr>
            <a:stCxn id="848" idx="5"/>
            <a:endCxn id="852"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859" name="Google Shape;859;p47"/>
          <p:cNvCxnSpPr>
            <a:endCxn id="850"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60" name="Google Shape;860;p47"/>
          <p:cNvCxnSpPr>
            <a:endCxn id="851"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61" name="Google Shape;861;p47"/>
          <p:cNvCxnSpPr>
            <a:endCxn id="853"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62" name="Google Shape;862;p47"/>
          <p:cNvCxnSpPr>
            <a:stCxn id="852" idx="5"/>
            <a:endCxn id="854"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47"/>
          <p:cNvCxnSpPr>
            <a:stCxn id="854" idx="3"/>
            <a:endCxn id="855"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47"/>
          <p:cNvCxnSpPr>
            <a:endCxn id="856"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865" name="Google Shape;865;p47"/>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866" name="Google Shape;866;p47"/>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14</a:t>
            </a:r>
            <a:endParaRPr>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0" name="Shape 870"/>
        <p:cNvGrpSpPr/>
        <p:nvPr/>
      </p:nvGrpSpPr>
      <p:grpSpPr>
        <a:xfrm>
          <a:off x="0" y="0"/>
          <a:ext cx="0" cy="0"/>
          <a:chOff x="0" y="0"/>
          <a:chExt cx="0" cy="0"/>
        </a:xfrm>
      </p:grpSpPr>
      <p:sp>
        <p:nvSpPr>
          <p:cNvPr id="871" name="Google Shape;87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872" name="Google Shape;872;p48"/>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873" name="Google Shape;873;p48"/>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874" name="Google Shape;874;p48"/>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75" name="Google Shape;875;p48"/>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76" name="Google Shape;876;p48"/>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877" name="Google Shape;877;p48"/>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878" name="Google Shape;878;p48"/>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879" name="Google Shape;879;p48"/>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880" name="Google Shape;880;p48"/>
          <p:cNvSpPr/>
          <p:nvPr/>
        </p:nvSpPr>
        <p:spPr>
          <a:xfrm>
            <a:off x="4601125" y="35088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881" name="Google Shape;881;p48"/>
          <p:cNvCxnSpPr>
            <a:stCxn id="872" idx="3"/>
            <a:endCxn id="873"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882" name="Google Shape;882;p48"/>
          <p:cNvCxnSpPr>
            <a:stCxn id="872" idx="5"/>
            <a:endCxn id="876"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883" name="Google Shape;883;p48"/>
          <p:cNvCxnSpPr>
            <a:endCxn id="874"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84" name="Google Shape;884;p48"/>
          <p:cNvCxnSpPr>
            <a:endCxn id="875"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85" name="Google Shape;885;p48"/>
          <p:cNvCxnSpPr>
            <a:endCxn id="877"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86" name="Google Shape;886;p48"/>
          <p:cNvCxnSpPr>
            <a:stCxn id="876" idx="5"/>
            <a:endCxn id="878"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87" name="Google Shape;887;p48"/>
          <p:cNvCxnSpPr>
            <a:stCxn id="878" idx="3"/>
            <a:endCxn id="879"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88" name="Google Shape;888;p48"/>
          <p:cNvCxnSpPr>
            <a:endCxn id="880"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889" name="Google Shape;889;p48"/>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890" name="Google Shape;890;p48"/>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15</a:t>
            </a:r>
            <a:endParaRPr>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4" name="Shape 894"/>
        <p:cNvGrpSpPr/>
        <p:nvPr/>
      </p:nvGrpSpPr>
      <p:grpSpPr>
        <a:xfrm>
          <a:off x="0" y="0"/>
          <a:ext cx="0" cy="0"/>
          <a:chOff x="0" y="0"/>
          <a:chExt cx="0" cy="0"/>
        </a:xfrm>
      </p:grpSpPr>
      <p:sp>
        <p:nvSpPr>
          <p:cNvPr id="895" name="Google Shape;89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896" name="Google Shape;896;p49"/>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897" name="Google Shape;897;p49"/>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898" name="Google Shape;898;p49"/>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99" name="Google Shape;899;p49"/>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00" name="Google Shape;900;p49"/>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901" name="Google Shape;901;p49"/>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902" name="Google Shape;902;p49"/>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903" name="Google Shape;903;p49"/>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904" name="Google Shape;904;p49"/>
          <p:cNvSpPr/>
          <p:nvPr/>
        </p:nvSpPr>
        <p:spPr>
          <a:xfrm>
            <a:off x="46011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905" name="Google Shape;905;p49"/>
          <p:cNvCxnSpPr>
            <a:stCxn id="896" idx="3"/>
            <a:endCxn id="897"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49"/>
          <p:cNvCxnSpPr>
            <a:stCxn id="896" idx="5"/>
            <a:endCxn id="900"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07" name="Google Shape;907;p49"/>
          <p:cNvCxnSpPr>
            <a:endCxn id="898"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08" name="Google Shape;908;p49"/>
          <p:cNvCxnSpPr>
            <a:endCxn id="899"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09" name="Google Shape;909;p49"/>
          <p:cNvCxnSpPr>
            <a:endCxn id="901"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49"/>
          <p:cNvCxnSpPr>
            <a:stCxn id="900" idx="5"/>
            <a:endCxn id="902"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11" name="Google Shape;911;p49"/>
          <p:cNvCxnSpPr>
            <a:stCxn id="902" idx="3"/>
            <a:endCxn id="903"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12" name="Google Shape;912;p49"/>
          <p:cNvCxnSpPr>
            <a:endCxn id="904"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13" name="Google Shape;913;p49"/>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914" name="Google Shape;914;p49"/>
          <p:cNvSpPr txBox="1"/>
          <p:nvPr/>
        </p:nvSpPr>
        <p:spPr>
          <a:xfrm>
            <a:off x="351850" y="451677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a:t>
            </a:r>
            <a:endParaRPr>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8" name="Shape 918"/>
        <p:cNvGrpSpPr/>
        <p:nvPr/>
      </p:nvGrpSpPr>
      <p:grpSpPr>
        <a:xfrm>
          <a:off x="0" y="0"/>
          <a:ext cx="0" cy="0"/>
          <a:chOff x="0" y="0"/>
          <a:chExt cx="0" cy="0"/>
        </a:xfrm>
      </p:grpSpPr>
      <p:sp>
        <p:nvSpPr>
          <p:cNvPr id="919" name="Google Shape;91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920" name="Google Shape;920;p50"/>
          <p:cNvSpPr/>
          <p:nvPr/>
        </p:nvSpPr>
        <p:spPr>
          <a:xfrm>
            <a:off x="2349750" y="1353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921" name="Google Shape;921;p50"/>
          <p:cNvSpPr/>
          <p:nvPr/>
        </p:nvSpPr>
        <p:spPr>
          <a:xfrm>
            <a:off x="1314850"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922" name="Google Shape;922;p50"/>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23" name="Google Shape;923;p50"/>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24" name="Google Shape;924;p50"/>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925" name="Google Shape;925;p50"/>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926" name="Google Shape;926;p50"/>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927" name="Google Shape;927;p50"/>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928" name="Google Shape;928;p50"/>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929" name="Google Shape;929;p50"/>
          <p:cNvCxnSpPr>
            <a:stCxn id="920" idx="3"/>
            <a:endCxn id="921"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30" name="Google Shape;930;p50"/>
          <p:cNvCxnSpPr>
            <a:stCxn id="920" idx="5"/>
            <a:endCxn id="924"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31" name="Google Shape;931;p50"/>
          <p:cNvCxnSpPr>
            <a:endCxn id="922"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2" name="Google Shape;932;p50"/>
          <p:cNvCxnSpPr>
            <a:endCxn id="923"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3" name="Google Shape;933;p50"/>
          <p:cNvCxnSpPr>
            <a:endCxn id="925"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4" name="Google Shape;934;p50"/>
          <p:cNvCxnSpPr>
            <a:stCxn id="924" idx="5"/>
            <a:endCxn id="926"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5" name="Google Shape;935;p50"/>
          <p:cNvCxnSpPr>
            <a:stCxn id="926" idx="3"/>
            <a:endCxn id="927"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6" name="Google Shape;936;p50"/>
          <p:cNvCxnSpPr>
            <a:endCxn id="928"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37" name="Google Shape;937;p50"/>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1" name="Shape 941"/>
        <p:cNvGrpSpPr/>
        <p:nvPr/>
      </p:nvGrpSpPr>
      <p:grpSpPr>
        <a:xfrm>
          <a:off x="0" y="0"/>
          <a:ext cx="0" cy="0"/>
          <a:chOff x="0" y="0"/>
          <a:chExt cx="0" cy="0"/>
        </a:xfrm>
      </p:grpSpPr>
      <p:sp>
        <p:nvSpPr>
          <p:cNvPr id="942" name="Google Shape;94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943" name="Google Shape;943;p51"/>
          <p:cNvSpPr/>
          <p:nvPr/>
        </p:nvSpPr>
        <p:spPr>
          <a:xfrm>
            <a:off x="2349750" y="13536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944" name="Google Shape;944;p51"/>
          <p:cNvSpPr/>
          <p:nvPr/>
        </p:nvSpPr>
        <p:spPr>
          <a:xfrm>
            <a:off x="1314850"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945" name="Google Shape;945;p51"/>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46" name="Google Shape;946;p51"/>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47" name="Google Shape;947;p51"/>
          <p:cNvSpPr/>
          <p:nvPr/>
        </p:nvSpPr>
        <p:spPr>
          <a:xfrm>
            <a:off x="3393325" y="20150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948" name="Google Shape;948;p51"/>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949" name="Google Shape;949;p51"/>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950" name="Google Shape;950;p51"/>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951" name="Google Shape;951;p51"/>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952" name="Google Shape;952;p51"/>
          <p:cNvCxnSpPr>
            <a:stCxn id="943" idx="3"/>
            <a:endCxn id="944"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53" name="Google Shape;953;p51"/>
          <p:cNvCxnSpPr>
            <a:stCxn id="943" idx="5"/>
            <a:endCxn id="947"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54" name="Google Shape;954;p51"/>
          <p:cNvCxnSpPr>
            <a:endCxn id="945"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55" name="Google Shape;955;p51"/>
          <p:cNvCxnSpPr>
            <a:endCxn id="946"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56" name="Google Shape;956;p51"/>
          <p:cNvCxnSpPr>
            <a:endCxn id="948"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57" name="Google Shape;957;p51"/>
          <p:cNvCxnSpPr>
            <a:stCxn id="947" idx="5"/>
            <a:endCxn id="949"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58" name="Google Shape;958;p51"/>
          <p:cNvCxnSpPr>
            <a:stCxn id="949" idx="3"/>
            <a:endCxn id="950"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59" name="Google Shape;959;p51"/>
          <p:cNvCxnSpPr>
            <a:endCxn id="951"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60" name="Google Shape;960;p51"/>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a:t>
            </a:r>
            <a:endParaRPr>
              <a:latin typeface="Avenir"/>
              <a:ea typeface="Avenir"/>
              <a:cs typeface="Avenir"/>
              <a:sym typeface="Avenir"/>
            </a:endParaRPr>
          </a:p>
        </p:txBody>
      </p:sp>
      <p:sp>
        <p:nvSpPr>
          <p:cNvPr id="961" name="Google Shape;961;p51"/>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10</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Revisited (and Formally Defined)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Trees</a:t>
            </a:r>
            <a:r>
              <a:rPr lang="en"/>
              <a:t> are structures that follow a few basic rules:</a:t>
            </a:r>
            <a:endParaRPr/>
          </a:p>
          <a:p>
            <a:pPr indent="-317500" lvl="0" marL="457200" rtl="0" algn="l">
              <a:spcBef>
                <a:spcPts val="0"/>
              </a:spcBef>
              <a:spcAft>
                <a:spcPts val="0"/>
              </a:spcAft>
              <a:buSzPts val="1400"/>
              <a:buAutoNum type="arabicPeriod"/>
            </a:pPr>
            <a:r>
              <a:rPr lang="en"/>
              <a:t>If there are N nodes, there are N-1 edges</a:t>
            </a:r>
            <a:endParaRPr/>
          </a:p>
          <a:p>
            <a:pPr indent="-317500" lvl="0" marL="457200" rtl="0" algn="l">
              <a:spcBef>
                <a:spcPts val="0"/>
              </a:spcBef>
              <a:spcAft>
                <a:spcPts val="0"/>
              </a:spcAft>
              <a:buSzPts val="1400"/>
              <a:buAutoNum type="arabicPeriod"/>
            </a:pPr>
            <a:r>
              <a:rPr lang="en"/>
              <a:t>There is exactly 1 path from root to every other node</a:t>
            </a:r>
            <a:endParaRPr/>
          </a:p>
          <a:p>
            <a:pPr indent="-317500" lvl="0" marL="457200" rtl="0" algn="l">
              <a:spcBef>
                <a:spcPts val="0"/>
              </a:spcBef>
              <a:spcAft>
                <a:spcPts val="0"/>
              </a:spcAft>
              <a:buSzPts val="1400"/>
              <a:buAutoNum type="arabicPeriod"/>
            </a:pPr>
            <a:r>
              <a:rPr lang="en"/>
              <a:t>The above two rules means that trees are fully connected and contain no cycles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a:t>
            </a:r>
            <a:r>
              <a:rPr lang="en">
                <a:solidFill>
                  <a:srgbClr val="351C75"/>
                </a:solidFill>
              </a:rPr>
              <a:t>parent</a:t>
            </a:r>
            <a:r>
              <a:rPr lang="en"/>
              <a:t> node points towards its </a:t>
            </a:r>
            <a:r>
              <a:rPr lang="en">
                <a:solidFill>
                  <a:srgbClr val="351C75"/>
                </a:solidFill>
              </a:rPr>
              <a:t>child</a:t>
            </a:r>
            <a:r>
              <a:rPr lang="en"/>
              <a:t>.</a:t>
            </a:r>
            <a:endParaRPr/>
          </a:p>
          <a:p>
            <a:pPr indent="0" lvl="0" marL="0" rtl="0" algn="l">
              <a:spcBef>
                <a:spcPts val="1600"/>
              </a:spcBef>
              <a:spcAft>
                <a:spcPts val="0"/>
              </a:spcAft>
              <a:buNone/>
            </a:pPr>
            <a:r>
              <a:rPr lang="en"/>
              <a:t>The </a:t>
            </a:r>
            <a:r>
              <a:rPr lang="en">
                <a:solidFill>
                  <a:srgbClr val="351C75"/>
                </a:solidFill>
              </a:rPr>
              <a:t>root</a:t>
            </a:r>
            <a:r>
              <a:rPr lang="en"/>
              <a:t> of a tree is a node with no parent nodes.</a:t>
            </a:r>
            <a:endParaRPr/>
          </a:p>
          <a:p>
            <a:pPr indent="0" lvl="0" marL="0" rtl="0" algn="l">
              <a:spcBef>
                <a:spcPts val="1600"/>
              </a:spcBef>
              <a:spcAft>
                <a:spcPts val="0"/>
              </a:spcAft>
              <a:buNone/>
            </a:pPr>
            <a:r>
              <a:rPr lang="en"/>
              <a:t>A </a:t>
            </a:r>
            <a:r>
              <a:rPr lang="en">
                <a:solidFill>
                  <a:srgbClr val="351C75"/>
                </a:solidFill>
              </a:rPr>
              <a:t>leaf</a:t>
            </a:r>
            <a:r>
              <a:rPr lang="en"/>
              <a:t> of a tree is a node with no child nodes.</a:t>
            </a:r>
            <a:endParaRPr/>
          </a:p>
          <a:p>
            <a:pPr indent="0" lvl="0" marL="0" rtl="0" algn="l">
              <a:spcBef>
                <a:spcPts val="1600"/>
              </a:spcBef>
              <a:spcAft>
                <a:spcPts val="1600"/>
              </a:spcAft>
              <a:buNone/>
            </a:pPr>
            <a:r>
              <a:t/>
            </a:r>
            <a:endParaRPr/>
          </a:p>
        </p:txBody>
      </p:sp>
      <p:grpSp>
        <p:nvGrpSpPr>
          <p:cNvPr id="75" name="Google Shape;75;p16"/>
          <p:cNvGrpSpPr/>
          <p:nvPr/>
        </p:nvGrpSpPr>
        <p:grpSpPr>
          <a:xfrm>
            <a:off x="5308931" y="2747138"/>
            <a:ext cx="1722780" cy="1908013"/>
            <a:chOff x="6311325" y="2571750"/>
            <a:chExt cx="1287675" cy="1426125"/>
          </a:xfrm>
        </p:grpSpPr>
        <p:sp>
          <p:nvSpPr>
            <p:cNvPr id="76" name="Google Shape;76;p16"/>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66036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672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6"/>
            <p:cNvCxnSpPr>
              <a:stCxn id="76" idx="4"/>
              <a:endCxn id="7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76" idx="4"/>
              <a:endCxn id="7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8" idx="4"/>
              <a:endCxn id="79" idx="7"/>
            </p:cNvCxnSpPr>
            <p:nvPr/>
          </p:nvCxnSpPr>
          <p:spPr>
            <a:xfrm flipH="1">
              <a:off x="6886800"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stCxn id="78" idx="4"/>
              <a:endCxn id="80" idx="1"/>
            </p:cNvCxnSpPr>
            <p:nvPr/>
          </p:nvCxnSpPr>
          <p:spPr>
            <a:xfrm>
              <a:off x="7101300"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5" name="Shape 965"/>
        <p:cNvGrpSpPr/>
        <p:nvPr/>
      </p:nvGrpSpPr>
      <p:grpSpPr>
        <a:xfrm>
          <a:off x="0" y="0"/>
          <a:ext cx="0" cy="0"/>
          <a:chOff x="0" y="0"/>
          <a:chExt cx="0" cy="0"/>
        </a:xfrm>
      </p:grpSpPr>
      <p:sp>
        <p:nvSpPr>
          <p:cNvPr id="966" name="Google Shape;96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967" name="Google Shape;967;p52"/>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968" name="Google Shape;968;p52"/>
          <p:cNvSpPr/>
          <p:nvPr/>
        </p:nvSpPr>
        <p:spPr>
          <a:xfrm>
            <a:off x="1314850" y="20150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969" name="Google Shape;969;p52"/>
          <p:cNvSpPr/>
          <p:nvPr/>
        </p:nvSpPr>
        <p:spPr>
          <a:xfrm>
            <a:off x="7109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70" name="Google Shape;970;p52"/>
          <p:cNvSpPr/>
          <p:nvPr/>
        </p:nvSpPr>
        <p:spPr>
          <a:xfrm>
            <a:off x="1918750"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71" name="Google Shape;971;p52"/>
          <p:cNvSpPr/>
          <p:nvPr/>
        </p:nvSpPr>
        <p:spPr>
          <a:xfrm>
            <a:off x="3393325" y="20150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972" name="Google Shape;972;p52"/>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973" name="Google Shape;973;p52"/>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974" name="Google Shape;974;p52"/>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975" name="Google Shape;975;p52"/>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976" name="Google Shape;976;p52"/>
          <p:cNvCxnSpPr>
            <a:stCxn id="967" idx="3"/>
            <a:endCxn id="968"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77" name="Google Shape;977;p52"/>
          <p:cNvCxnSpPr>
            <a:stCxn id="967" idx="5"/>
            <a:endCxn id="971"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78" name="Google Shape;978;p52"/>
          <p:cNvCxnSpPr>
            <a:endCxn id="969"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79" name="Google Shape;979;p52"/>
          <p:cNvCxnSpPr>
            <a:endCxn id="970"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0" name="Google Shape;980;p52"/>
          <p:cNvCxnSpPr>
            <a:endCxn id="972"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1" name="Google Shape;981;p52"/>
          <p:cNvCxnSpPr>
            <a:stCxn id="971" idx="5"/>
            <a:endCxn id="973"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2" name="Google Shape;982;p52"/>
          <p:cNvCxnSpPr>
            <a:stCxn id="973" idx="3"/>
            <a:endCxn id="974"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3" name="Google Shape;983;p52"/>
          <p:cNvCxnSpPr>
            <a:endCxn id="975"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84" name="Google Shape;984;p52"/>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a:t>
            </a:r>
            <a:endParaRPr>
              <a:latin typeface="Avenir"/>
              <a:ea typeface="Avenir"/>
              <a:cs typeface="Avenir"/>
              <a:sym typeface="Avenir"/>
            </a:endParaRPr>
          </a:p>
        </p:txBody>
      </p:sp>
      <p:sp>
        <p:nvSpPr>
          <p:cNvPr id="985" name="Google Shape;985;p52"/>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3, 12</a:t>
            </a:r>
            <a:endParaRPr>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9" name="Shape 989"/>
        <p:cNvGrpSpPr/>
        <p:nvPr/>
      </p:nvGrpSpPr>
      <p:grpSpPr>
        <a:xfrm>
          <a:off x="0" y="0"/>
          <a:ext cx="0" cy="0"/>
          <a:chOff x="0" y="0"/>
          <a:chExt cx="0" cy="0"/>
        </a:xfrm>
      </p:grpSpPr>
      <p:sp>
        <p:nvSpPr>
          <p:cNvPr id="990" name="Google Shape;99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991" name="Google Shape;991;p53"/>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992" name="Google Shape;992;p53"/>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993" name="Google Shape;993;p53"/>
          <p:cNvSpPr/>
          <p:nvPr/>
        </p:nvSpPr>
        <p:spPr>
          <a:xfrm>
            <a:off x="710950"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94" name="Google Shape;994;p53"/>
          <p:cNvSpPr/>
          <p:nvPr/>
        </p:nvSpPr>
        <p:spPr>
          <a:xfrm>
            <a:off x="1918750"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95" name="Google Shape;995;p53"/>
          <p:cNvSpPr/>
          <p:nvPr/>
        </p:nvSpPr>
        <p:spPr>
          <a:xfrm>
            <a:off x="3393325" y="20150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996" name="Google Shape;996;p53"/>
          <p:cNvSpPr/>
          <p:nvPr/>
        </p:nvSpPr>
        <p:spPr>
          <a:xfrm>
            <a:off x="27894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997" name="Google Shape;997;p53"/>
          <p:cNvSpPr/>
          <p:nvPr/>
        </p:nvSpPr>
        <p:spPr>
          <a:xfrm>
            <a:off x="3997225" y="276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998" name="Google Shape;998;p53"/>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999" name="Google Shape;999;p53"/>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000" name="Google Shape;1000;p53"/>
          <p:cNvCxnSpPr>
            <a:stCxn id="991" idx="3"/>
            <a:endCxn id="992"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01" name="Google Shape;1001;p53"/>
          <p:cNvCxnSpPr>
            <a:stCxn id="991" idx="5"/>
            <a:endCxn id="995"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02" name="Google Shape;1002;p53"/>
          <p:cNvCxnSpPr>
            <a:endCxn id="993"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3" name="Google Shape;1003;p53"/>
          <p:cNvCxnSpPr>
            <a:endCxn id="994"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4" name="Google Shape;1004;p53"/>
          <p:cNvCxnSpPr>
            <a:endCxn id="996"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5" name="Google Shape;1005;p53"/>
          <p:cNvCxnSpPr>
            <a:stCxn id="995" idx="5"/>
            <a:endCxn id="997"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6" name="Google Shape;1006;p53"/>
          <p:cNvCxnSpPr>
            <a:stCxn id="997" idx="3"/>
            <a:endCxn id="998"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7" name="Google Shape;1007;p53"/>
          <p:cNvCxnSpPr>
            <a:endCxn id="999"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08" name="Google Shape;1008;p53"/>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a:t>
            </a:r>
            <a:endParaRPr>
              <a:latin typeface="Avenir"/>
              <a:ea typeface="Avenir"/>
              <a:cs typeface="Avenir"/>
              <a:sym typeface="Avenir"/>
            </a:endParaRPr>
          </a:p>
        </p:txBody>
      </p:sp>
      <p:sp>
        <p:nvSpPr>
          <p:cNvPr id="1009" name="Google Shape;1009;p53"/>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12, 1, 7</a:t>
            </a:r>
            <a:endParaRPr>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3" name="Shape 1013"/>
        <p:cNvGrpSpPr/>
        <p:nvPr/>
      </p:nvGrpSpPr>
      <p:grpSpPr>
        <a:xfrm>
          <a:off x="0" y="0"/>
          <a:ext cx="0" cy="0"/>
          <a:chOff x="0" y="0"/>
          <a:chExt cx="0" cy="0"/>
        </a:xfrm>
      </p:grpSpPr>
      <p:sp>
        <p:nvSpPr>
          <p:cNvPr id="1014" name="Google Shape;101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015" name="Google Shape;1015;p54"/>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016" name="Google Shape;1016;p54"/>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017" name="Google Shape;1017;p54"/>
          <p:cNvSpPr/>
          <p:nvPr/>
        </p:nvSpPr>
        <p:spPr>
          <a:xfrm>
            <a:off x="710950"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018" name="Google Shape;1018;p54"/>
          <p:cNvSpPr/>
          <p:nvPr/>
        </p:nvSpPr>
        <p:spPr>
          <a:xfrm>
            <a:off x="1918750"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019" name="Google Shape;1019;p54"/>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020" name="Google Shape;1020;p54"/>
          <p:cNvSpPr/>
          <p:nvPr/>
        </p:nvSpPr>
        <p:spPr>
          <a:xfrm>
            <a:off x="27894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021" name="Google Shape;1021;p54"/>
          <p:cNvSpPr/>
          <p:nvPr/>
        </p:nvSpPr>
        <p:spPr>
          <a:xfrm>
            <a:off x="39972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022" name="Google Shape;1022;p54"/>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023" name="Google Shape;1023;p54"/>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024" name="Google Shape;1024;p54"/>
          <p:cNvCxnSpPr>
            <a:stCxn id="1015" idx="3"/>
            <a:endCxn id="1016"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25" name="Google Shape;1025;p54"/>
          <p:cNvCxnSpPr>
            <a:stCxn id="1015" idx="5"/>
            <a:endCxn id="1019"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26" name="Google Shape;1026;p54"/>
          <p:cNvCxnSpPr>
            <a:endCxn id="1017"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27" name="Google Shape;1027;p54"/>
          <p:cNvCxnSpPr>
            <a:endCxn id="1018"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28" name="Google Shape;1028;p54"/>
          <p:cNvCxnSpPr>
            <a:endCxn id="1020"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29" name="Google Shape;1029;p54"/>
          <p:cNvCxnSpPr>
            <a:stCxn id="1019" idx="5"/>
            <a:endCxn id="1021"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30" name="Google Shape;1030;p54"/>
          <p:cNvCxnSpPr>
            <a:stCxn id="1021" idx="3"/>
            <a:endCxn id="1022"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31" name="Google Shape;1031;p54"/>
          <p:cNvCxnSpPr>
            <a:endCxn id="1023"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32" name="Google Shape;1032;p54"/>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a:t>
            </a:r>
            <a:endParaRPr>
              <a:latin typeface="Avenir"/>
              <a:ea typeface="Avenir"/>
              <a:cs typeface="Avenir"/>
              <a:sym typeface="Avenir"/>
            </a:endParaRPr>
          </a:p>
        </p:txBody>
      </p:sp>
      <p:sp>
        <p:nvSpPr>
          <p:cNvPr id="1033" name="Google Shape;1033;p54"/>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 7, 11, 14</a:t>
            </a:r>
            <a:endParaRPr>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7" name="Shape 1037"/>
        <p:cNvGrpSpPr/>
        <p:nvPr/>
      </p:nvGrpSpPr>
      <p:grpSpPr>
        <a:xfrm>
          <a:off x="0" y="0"/>
          <a:ext cx="0" cy="0"/>
          <a:chOff x="0" y="0"/>
          <a:chExt cx="0" cy="0"/>
        </a:xfrm>
      </p:grpSpPr>
      <p:sp>
        <p:nvSpPr>
          <p:cNvPr id="1038" name="Google Shape;103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039" name="Google Shape;1039;p55"/>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040" name="Google Shape;1040;p55"/>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041" name="Google Shape;1041;p55"/>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042" name="Google Shape;1042;p55"/>
          <p:cNvSpPr/>
          <p:nvPr/>
        </p:nvSpPr>
        <p:spPr>
          <a:xfrm>
            <a:off x="1918750"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043" name="Google Shape;1043;p55"/>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044" name="Google Shape;1044;p55"/>
          <p:cNvSpPr/>
          <p:nvPr/>
        </p:nvSpPr>
        <p:spPr>
          <a:xfrm>
            <a:off x="27894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045" name="Google Shape;1045;p55"/>
          <p:cNvSpPr/>
          <p:nvPr/>
        </p:nvSpPr>
        <p:spPr>
          <a:xfrm>
            <a:off x="39972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046" name="Google Shape;1046;p55"/>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047" name="Google Shape;1047;p55"/>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048" name="Google Shape;1048;p55"/>
          <p:cNvCxnSpPr>
            <a:stCxn id="1039" idx="3"/>
            <a:endCxn id="1040"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49" name="Google Shape;1049;p55"/>
          <p:cNvCxnSpPr>
            <a:stCxn id="1039" idx="5"/>
            <a:endCxn id="1043"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50" name="Google Shape;1050;p55"/>
          <p:cNvCxnSpPr>
            <a:endCxn id="1041"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1" name="Google Shape;1051;p55"/>
          <p:cNvCxnSpPr>
            <a:endCxn id="1042"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2" name="Google Shape;1052;p55"/>
          <p:cNvCxnSpPr>
            <a:endCxn id="1044"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3" name="Google Shape;1053;p55"/>
          <p:cNvCxnSpPr>
            <a:stCxn id="1043" idx="5"/>
            <a:endCxn id="1045"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4" name="Google Shape;1054;p55"/>
          <p:cNvCxnSpPr>
            <a:stCxn id="1045" idx="3"/>
            <a:endCxn id="1046"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5" name="Google Shape;1055;p55"/>
          <p:cNvCxnSpPr>
            <a:endCxn id="1047"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56" name="Google Shape;1056;p55"/>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a:t>
            </a:r>
            <a:endParaRPr>
              <a:latin typeface="Avenir"/>
              <a:ea typeface="Avenir"/>
              <a:cs typeface="Avenir"/>
              <a:sym typeface="Avenir"/>
            </a:endParaRPr>
          </a:p>
        </p:txBody>
      </p:sp>
      <p:sp>
        <p:nvSpPr>
          <p:cNvPr id="1057" name="Google Shape;1057;p55"/>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7, 11, 14</a:t>
            </a:r>
            <a:endParaRPr>
              <a:latin typeface="Avenir"/>
              <a:ea typeface="Avenir"/>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1" name="Shape 1061"/>
        <p:cNvGrpSpPr/>
        <p:nvPr/>
      </p:nvGrpSpPr>
      <p:grpSpPr>
        <a:xfrm>
          <a:off x="0" y="0"/>
          <a:ext cx="0" cy="0"/>
          <a:chOff x="0" y="0"/>
          <a:chExt cx="0" cy="0"/>
        </a:xfrm>
      </p:grpSpPr>
      <p:sp>
        <p:nvSpPr>
          <p:cNvPr id="1062" name="Google Shape;106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063" name="Google Shape;1063;p56"/>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064" name="Google Shape;1064;p56"/>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065" name="Google Shape;1065;p56"/>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066" name="Google Shape;1066;p56"/>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067" name="Google Shape;1067;p56"/>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068" name="Google Shape;1068;p56"/>
          <p:cNvSpPr/>
          <p:nvPr/>
        </p:nvSpPr>
        <p:spPr>
          <a:xfrm>
            <a:off x="2789425"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069" name="Google Shape;1069;p56"/>
          <p:cNvSpPr/>
          <p:nvPr/>
        </p:nvSpPr>
        <p:spPr>
          <a:xfrm>
            <a:off x="3997225" y="276192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070" name="Google Shape;1070;p56"/>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071" name="Google Shape;1071;p56"/>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072" name="Google Shape;1072;p56"/>
          <p:cNvCxnSpPr>
            <a:stCxn id="1063" idx="3"/>
            <a:endCxn id="1064"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73" name="Google Shape;1073;p56"/>
          <p:cNvCxnSpPr>
            <a:stCxn id="1063" idx="5"/>
            <a:endCxn id="1067"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74" name="Google Shape;1074;p56"/>
          <p:cNvCxnSpPr>
            <a:endCxn id="1065"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5" name="Google Shape;1075;p56"/>
          <p:cNvCxnSpPr>
            <a:endCxn id="1066"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6" name="Google Shape;1076;p56"/>
          <p:cNvCxnSpPr>
            <a:endCxn id="1068"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7" name="Google Shape;1077;p56"/>
          <p:cNvCxnSpPr>
            <a:stCxn id="1067" idx="5"/>
            <a:endCxn id="1069"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8" name="Google Shape;1078;p56"/>
          <p:cNvCxnSpPr>
            <a:stCxn id="1069" idx="3"/>
            <a:endCxn id="1070"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9" name="Google Shape;1079;p56"/>
          <p:cNvCxnSpPr>
            <a:endCxn id="1071"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80" name="Google Shape;1080;p56"/>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7</a:t>
            </a:r>
            <a:endParaRPr>
              <a:latin typeface="Avenir"/>
              <a:ea typeface="Avenir"/>
              <a:cs typeface="Avenir"/>
              <a:sym typeface="Avenir"/>
            </a:endParaRPr>
          </a:p>
        </p:txBody>
      </p:sp>
      <p:sp>
        <p:nvSpPr>
          <p:cNvPr id="1081" name="Google Shape;1081;p56"/>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11, 14</a:t>
            </a:r>
            <a:endParaRPr>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5" name="Shape 1085"/>
        <p:cNvGrpSpPr/>
        <p:nvPr/>
      </p:nvGrpSpPr>
      <p:grpSpPr>
        <a:xfrm>
          <a:off x="0" y="0"/>
          <a:ext cx="0" cy="0"/>
          <a:chOff x="0" y="0"/>
          <a:chExt cx="0" cy="0"/>
        </a:xfrm>
      </p:grpSpPr>
      <p:sp>
        <p:nvSpPr>
          <p:cNvPr id="1086" name="Google Shape;108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087" name="Google Shape;1087;p57"/>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088" name="Google Shape;1088;p57"/>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089" name="Google Shape;1089;p57"/>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090" name="Google Shape;1090;p57"/>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091" name="Google Shape;1091;p57"/>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092" name="Google Shape;1092;p57"/>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093" name="Google Shape;1093;p57"/>
          <p:cNvSpPr/>
          <p:nvPr/>
        </p:nvSpPr>
        <p:spPr>
          <a:xfrm>
            <a:off x="3997225" y="27619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094" name="Google Shape;1094;p57"/>
          <p:cNvSpPr/>
          <p:nvPr/>
        </p:nvSpPr>
        <p:spPr>
          <a:xfrm>
            <a:off x="33933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095" name="Google Shape;1095;p57"/>
          <p:cNvSpPr/>
          <p:nvPr/>
        </p:nvSpPr>
        <p:spPr>
          <a:xfrm>
            <a:off x="4601125" y="35088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096" name="Google Shape;1096;p57"/>
          <p:cNvCxnSpPr>
            <a:stCxn id="1087" idx="3"/>
            <a:endCxn id="1088"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97" name="Google Shape;1097;p57"/>
          <p:cNvCxnSpPr>
            <a:stCxn id="1087" idx="5"/>
            <a:endCxn id="1091"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98" name="Google Shape;1098;p57"/>
          <p:cNvCxnSpPr>
            <a:endCxn id="1089"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99" name="Google Shape;1099;p57"/>
          <p:cNvCxnSpPr>
            <a:endCxn id="1090"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00" name="Google Shape;1100;p57"/>
          <p:cNvCxnSpPr>
            <a:endCxn id="1092"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01" name="Google Shape;1101;p57"/>
          <p:cNvCxnSpPr>
            <a:stCxn id="1091" idx="5"/>
            <a:endCxn id="1093"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02" name="Google Shape;1102;p57"/>
          <p:cNvCxnSpPr>
            <a:stCxn id="1093" idx="3"/>
            <a:endCxn id="1094"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03" name="Google Shape;1103;p57"/>
          <p:cNvCxnSpPr>
            <a:endCxn id="1095"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04" name="Google Shape;1104;p57"/>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7 11</a:t>
            </a:r>
            <a:endParaRPr>
              <a:latin typeface="Avenir"/>
              <a:ea typeface="Avenir"/>
              <a:cs typeface="Avenir"/>
              <a:sym typeface="Avenir"/>
            </a:endParaRPr>
          </a:p>
        </p:txBody>
      </p:sp>
      <p:sp>
        <p:nvSpPr>
          <p:cNvPr id="1105" name="Google Shape;1105;p57"/>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14</a:t>
            </a:r>
            <a:endParaRPr>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9" name="Shape 1109"/>
        <p:cNvGrpSpPr/>
        <p:nvPr/>
      </p:nvGrpSpPr>
      <p:grpSpPr>
        <a:xfrm>
          <a:off x="0" y="0"/>
          <a:ext cx="0" cy="0"/>
          <a:chOff x="0" y="0"/>
          <a:chExt cx="0" cy="0"/>
        </a:xfrm>
      </p:grpSpPr>
      <p:sp>
        <p:nvSpPr>
          <p:cNvPr id="1110" name="Google Shape;111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111" name="Google Shape;1111;p58"/>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112" name="Google Shape;1112;p58"/>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113" name="Google Shape;1113;p58"/>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114" name="Google Shape;1114;p58"/>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115" name="Google Shape;1115;p58"/>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116" name="Google Shape;1116;p58"/>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117" name="Google Shape;1117;p58"/>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118" name="Google Shape;1118;p58"/>
          <p:cNvSpPr/>
          <p:nvPr/>
        </p:nvSpPr>
        <p:spPr>
          <a:xfrm>
            <a:off x="3393325" y="35088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119" name="Google Shape;1119;p58"/>
          <p:cNvSpPr/>
          <p:nvPr/>
        </p:nvSpPr>
        <p:spPr>
          <a:xfrm>
            <a:off x="4601125" y="35088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120" name="Google Shape;1120;p58"/>
          <p:cNvCxnSpPr>
            <a:stCxn id="1111" idx="3"/>
            <a:endCxn id="1112"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21" name="Google Shape;1121;p58"/>
          <p:cNvCxnSpPr>
            <a:stCxn id="1111" idx="5"/>
            <a:endCxn id="1115"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22" name="Google Shape;1122;p58"/>
          <p:cNvCxnSpPr>
            <a:endCxn id="1113"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3" name="Google Shape;1123;p58"/>
          <p:cNvCxnSpPr>
            <a:endCxn id="1114"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4" name="Google Shape;1124;p58"/>
          <p:cNvCxnSpPr>
            <a:endCxn id="1116"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5" name="Google Shape;1125;p58"/>
          <p:cNvCxnSpPr>
            <a:stCxn id="1115" idx="5"/>
            <a:endCxn id="1117"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6" name="Google Shape;1126;p58"/>
          <p:cNvCxnSpPr>
            <a:stCxn id="1117" idx="3"/>
            <a:endCxn id="1118"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7" name="Google Shape;1127;p58"/>
          <p:cNvCxnSpPr>
            <a:endCxn id="1119"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28" name="Google Shape;1128;p58"/>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7 11 14</a:t>
            </a:r>
            <a:endParaRPr>
              <a:latin typeface="Avenir"/>
              <a:ea typeface="Avenir"/>
              <a:cs typeface="Avenir"/>
              <a:sym typeface="Avenir"/>
            </a:endParaRPr>
          </a:p>
        </p:txBody>
      </p:sp>
      <p:sp>
        <p:nvSpPr>
          <p:cNvPr id="1129" name="Google Shape;1129;p58"/>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13, 15</a:t>
            </a:r>
            <a:endParaRPr>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3" name="Shape 1133"/>
        <p:cNvGrpSpPr/>
        <p:nvPr/>
      </p:nvGrpSpPr>
      <p:grpSpPr>
        <a:xfrm>
          <a:off x="0" y="0"/>
          <a:ext cx="0" cy="0"/>
          <a:chOff x="0" y="0"/>
          <a:chExt cx="0" cy="0"/>
        </a:xfrm>
      </p:grpSpPr>
      <p:sp>
        <p:nvSpPr>
          <p:cNvPr id="1134" name="Google Shape;113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135" name="Google Shape;1135;p59"/>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136" name="Google Shape;1136;p59"/>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137" name="Google Shape;1137;p59"/>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138" name="Google Shape;1138;p59"/>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139" name="Google Shape;1139;p59"/>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140" name="Google Shape;1140;p59"/>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141" name="Google Shape;1141;p59"/>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142" name="Google Shape;1142;p59"/>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143" name="Google Shape;1143;p59"/>
          <p:cNvSpPr/>
          <p:nvPr/>
        </p:nvSpPr>
        <p:spPr>
          <a:xfrm>
            <a:off x="4601125" y="35088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144" name="Google Shape;1144;p59"/>
          <p:cNvCxnSpPr>
            <a:stCxn id="1135" idx="3"/>
            <a:endCxn id="1136"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45" name="Google Shape;1145;p59"/>
          <p:cNvCxnSpPr>
            <a:stCxn id="1135" idx="5"/>
            <a:endCxn id="1139"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46" name="Google Shape;1146;p59"/>
          <p:cNvCxnSpPr>
            <a:endCxn id="1137"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47" name="Google Shape;1147;p59"/>
          <p:cNvCxnSpPr>
            <a:endCxn id="1138"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48" name="Google Shape;1148;p59"/>
          <p:cNvCxnSpPr>
            <a:endCxn id="1140"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49" name="Google Shape;1149;p59"/>
          <p:cNvCxnSpPr>
            <a:stCxn id="1139" idx="5"/>
            <a:endCxn id="1141"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50" name="Google Shape;1150;p59"/>
          <p:cNvCxnSpPr>
            <a:stCxn id="1141" idx="3"/>
            <a:endCxn id="1142"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51" name="Google Shape;1151;p59"/>
          <p:cNvCxnSpPr>
            <a:endCxn id="1143"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52" name="Google Shape;1152;p59"/>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7 11 14 13 </a:t>
            </a:r>
            <a:endParaRPr>
              <a:latin typeface="Avenir"/>
              <a:ea typeface="Avenir"/>
              <a:cs typeface="Avenir"/>
              <a:sym typeface="Avenir"/>
            </a:endParaRPr>
          </a:p>
        </p:txBody>
      </p:sp>
      <p:sp>
        <p:nvSpPr>
          <p:cNvPr id="1153" name="Google Shape;1153;p59"/>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15</a:t>
            </a:r>
            <a:endParaRPr>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7" name="Shape 1157"/>
        <p:cNvGrpSpPr/>
        <p:nvPr/>
      </p:nvGrpSpPr>
      <p:grpSpPr>
        <a:xfrm>
          <a:off x="0" y="0"/>
          <a:ext cx="0" cy="0"/>
          <a:chOff x="0" y="0"/>
          <a:chExt cx="0" cy="0"/>
        </a:xfrm>
      </p:grpSpPr>
      <p:sp>
        <p:nvSpPr>
          <p:cNvPr id="1158" name="Google Shape;115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Trees, Graphs, and Traversals, Oh My! </a:t>
            </a:r>
            <a:r>
              <a:rPr lang="en" sz="1400">
                <a:latin typeface="Catamaran"/>
                <a:ea typeface="Catamaran"/>
                <a:cs typeface="Catamaran"/>
                <a:sym typeface="Catamaran"/>
              </a:rPr>
              <a:t>Write out the inorder and BFS traversals of this BST.</a:t>
            </a:r>
            <a:endParaRPr/>
          </a:p>
          <a:p>
            <a:pPr indent="0" lvl="0" marL="0" rtl="0" algn="l">
              <a:spcBef>
                <a:spcPts val="0"/>
              </a:spcBef>
              <a:spcAft>
                <a:spcPts val="0"/>
              </a:spcAft>
              <a:buNone/>
            </a:pPr>
            <a:r>
              <a:t/>
            </a:r>
            <a:endParaRPr/>
          </a:p>
        </p:txBody>
      </p:sp>
      <p:sp>
        <p:nvSpPr>
          <p:cNvPr id="1159" name="Google Shape;1159;p60"/>
          <p:cNvSpPr/>
          <p:nvPr/>
        </p:nvSpPr>
        <p:spPr>
          <a:xfrm>
            <a:off x="2349750" y="13536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10</a:t>
            </a:r>
            <a:endParaRPr>
              <a:latin typeface="Catamaran"/>
              <a:ea typeface="Catamaran"/>
              <a:cs typeface="Catamaran"/>
              <a:sym typeface="Catamaran"/>
            </a:endParaRPr>
          </a:p>
        </p:txBody>
      </p:sp>
      <p:sp>
        <p:nvSpPr>
          <p:cNvPr id="1160" name="Google Shape;1160;p60"/>
          <p:cNvSpPr/>
          <p:nvPr/>
        </p:nvSpPr>
        <p:spPr>
          <a:xfrm>
            <a:off x="1314850"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161" name="Google Shape;1161;p60"/>
          <p:cNvSpPr/>
          <p:nvPr/>
        </p:nvSpPr>
        <p:spPr>
          <a:xfrm>
            <a:off x="7109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162" name="Google Shape;1162;p60"/>
          <p:cNvSpPr/>
          <p:nvPr/>
        </p:nvSpPr>
        <p:spPr>
          <a:xfrm>
            <a:off x="1918750"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163" name="Google Shape;1163;p60"/>
          <p:cNvSpPr/>
          <p:nvPr/>
        </p:nvSpPr>
        <p:spPr>
          <a:xfrm>
            <a:off x="3393325" y="20150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12</a:t>
            </a:r>
            <a:endParaRPr>
              <a:latin typeface="Catamaran"/>
              <a:ea typeface="Catamaran"/>
              <a:cs typeface="Catamaran"/>
              <a:sym typeface="Catamaran"/>
            </a:endParaRPr>
          </a:p>
        </p:txBody>
      </p:sp>
      <p:sp>
        <p:nvSpPr>
          <p:cNvPr id="1164" name="Google Shape;1164;p60"/>
          <p:cNvSpPr/>
          <p:nvPr/>
        </p:nvSpPr>
        <p:spPr>
          <a:xfrm>
            <a:off x="27894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11</a:t>
            </a:r>
            <a:endParaRPr>
              <a:latin typeface="Catamaran"/>
              <a:ea typeface="Catamaran"/>
              <a:cs typeface="Catamaran"/>
              <a:sym typeface="Catamaran"/>
            </a:endParaRPr>
          </a:p>
        </p:txBody>
      </p:sp>
      <p:sp>
        <p:nvSpPr>
          <p:cNvPr id="1165" name="Google Shape;1165;p60"/>
          <p:cNvSpPr/>
          <p:nvPr/>
        </p:nvSpPr>
        <p:spPr>
          <a:xfrm>
            <a:off x="3997225" y="276192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14</a:t>
            </a:r>
            <a:endParaRPr>
              <a:latin typeface="Catamaran"/>
              <a:ea typeface="Catamaran"/>
              <a:cs typeface="Catamaran"/>
              <a:sym typeface="Catamaran"/>
            </a:endParaRPr>
          </a:p>
        </p:txBody>
      </p:sp>
      <p:sp>
        <p:nvSpPr>
          <p:cNvPr id="1166" name="Google Shape;1166;p60"/>
          <p:cNvSpPr/>
          <p:nvPr/>
        </p:nvSpPr>
        <p:spPr>
          <a:xfrm>
            <a:off x="33933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13</a:t>
            </a:r>
            <a:endParaRPr>
              <a:latin typeface="Catamaran"/>
              <a:ea typeface="Catamaran"/>
              <a:cs typeface="Catamaran"/>
              <a:sym typeface="Catamaran"/>
            </a:endParaRPr>
          </a:p>
        </p:txBody>
      </p:sp>
      <p:sp>
        <p:nvSpPr>
          <p:cNvPr id="1167" name="Google Shape;1167;p60"/>
          <p:cNvSpPr/>
          <p:nvPr/>
        </p:nvSpPr>
        <p:spPr>
          <a:xfrm>
            <a:off x="4601125" y="35088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cxnSp>
        <p:nvCxnSpPr>
          <p:cNvPr id="1168" name="Google Shape;1168;p60"/>
          <p:cNvCxnSpPr>
            <a:stCxn id="1159" idx="3"/>
            <a:endCxn id="1160" idx="7"/>
          </p:cNvCxnSpPr>
          <p:nvPr/>
        </p:nvCxnSpPr>
        <p:spPr>
          <a:xfrm flipH="1">
            <a:off x="1830389" y="18690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69" name="Google Shape;1169;p60"/>
          <p:cNvCxnSpPr>
            <a:stCxn id="1159" idx="5"/>
            <a:endCxn id="1163" idx="1"/>
          </p:cNvCxnSpPr>
          <p:nvPr/>
        </p:nvCxnSpPr>
        <p:spPr>
          <a:xfrm>
            <a:off x="2865211" y="18690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70" name="Google Shape;1170;p60"/>
          <p:cNvCxnSpPr>
            <a:endCxn id="1161" idx="7"/>
          </p:cNvCxnSpPr>
          <p:nvPr/>
        </p:nvCxnSpPr>
        <p:spPr>
          <a:xfrm flipH="1">
            <a:off x="1226411"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71" name="Google Shape;1171;p60"/>
          <p:cNvCxnSpPr>
            <a:endCxn id="1162" idx="1"/>
          </p:cNvCxnSpPr>
          <p:nvPr/>
        </p:nvCxnSpPr>
        <p:spPr>
          <a:xfrm>
            <a:off x="1830189"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72" name="Google Shape;1172;p60"/>
          <p:cNvCxnSpPr>
            <a:endCxn id="1164" idx="7"/>
          </p:cNvCxnSpPr>
          <p:nvPr/>
        </p:nvCxnSpPr>
        <p:spPr>
          <a:xfrm flipH="1">
            <a:off x="3304886" y="25305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73" name="Google Shape;1173;p60"/>
          <p:cNvCxnSpPr>
            <a:stCxn id="1163" idx="5"/>
            <a:endCxn id="1165" idx="1"/>
          </p:cNvCxnSpPr>
          <p:nvPr/>
        </p:nvCxnSpPr>
        <p:spPr>
          <a:xfrm>
            <a:off x="3908786" y="2530511"/>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74" name="Google Shape;1174;p60"/>
          <p:cNvCxnSpPr>
            <a:stCxn id="1165" idx="3"/>
            <a:endCxn id="1166" idx="7"/>
          </p:cNvCxnSpPr>
          <p:nvPr/>
        </p:nvCxnSpPr>
        <p:spPr>
          <a:xfrm flipH="1">
            <a:off x="3908664" y="3277386"/>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75" name="Google Shape;1175;p60"/>
          <p:cNvCxnSpPr>
            <a:endCxn id="1167" idx="1"/>
          </p:cNvCxnSpPr>
          <p:nvPr/>
        </p:nvCxnSpPr>
        <p:spPr>
          <a:xfrm>
            <a:off x="4512564" y="3277439"/>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76" name="Google Shape;1176;p60"/>
          <p:cNvSpPr txBox="1"/>
          <p:nvPr/>
        </p:nvSpPr>
        <p:spPr>
          <a:xfrm>
            <a:off x="5700500" y="1886425"/>
            <a:ext cx="33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Inorder: 1 3 7 10 11 12 13 14 15</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BFS: 10 3 12 1 7 11 14 13 15</a:t>
            </a:r>
            <a:endParaRPr>
              <a:latin typeface="Avenir"/>
              <a:ea typeface="Avenir"/>
              <a:cs typeface="Avenir"/>
              <a:sym typeface="Avenir"/>
            </a:endParaRPr>
          </a:p>
        </p:txBody>
      </p:sp>
      <p:sp>
        <p:nvSpPr>
          <p:cNvPr id="1177" name="Google Shape;1177;p60"/>
          <p:cNvSpPr txBox="1"/>
          <p:nvPr/>
        </p:nvSpPr>
        <p:spPr>
          <a:xfrm>
            <a:off x="435375" y="4582725"/>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a:t>
            </a:r>
            <a:endParaRPr>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6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183" name="Google Shape;1183;p61"/>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184" name="Google Shape;1184;p61"/>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85" name="Google Shape;1185;p61"/>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86" name="Google Shape;1186;p61"/>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87" name="Google Shape;1187;p61"/>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188" name="Google Shape;1188;p61"/>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189" name="Google Shape;1189;p61"/>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190" name="Google Shape;1190;p61"/>
          <p:cNvCxnSpPr>
            <a:endCxn id="1184"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191" name="Google Shape;1191;p61"/>
          <p:cNvCxnSpPr>
            <a:stCxn id="1183" idx="7"/>
            <a:endCxn id="1185"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192" name="Google Shape;1192;p61"/>
          <p:cNvCxnSpPr>
            <a:stCxn id="1185" idx="1"/>
            <a:endCxn id="1184"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193" name="Google Shape;1193;p61"/>
          <p:cNvCxnSpPr>
            <a:stCxn id="1184" idx="7"/>
            <a:endCxn id="1188"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194" name="Google Shape;1194;p61"/>
          <p:cNvCxnSpPr>
            <a:stCxn id="1185" idx="7"/>
            <a:endCxn id="1187"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195" name="Google Shape;1195;p61"/>
          <p:cNvCxnSpPr>
            <a:stCxn id="1185" idx="5"/>
            <a:endCxn id="1186"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196" name="Google Shape;1196;p61"/>
          <p:cNvCxnSpPr>
            <a:stCxn id="1186" idx="0"/>
            <a:endCxn id="1187"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197" name="Google Shape;1197;p61"/>
          <p:cNvCxnSpPr>
            <a:stCxn id="1188" idx="6"/>
            <a:endCxn id="1187"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198" name="Google Shape;1198;p61"/>
          <p:cNvCxnSpPr>
            <a:stCxn id="1189" idx="2"/>
            <a:endCxn id="1187"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a:t>
            </a:r>
            <a:endParaRPr/>
          </a:p>
        </p:txBody>
      </p:sp>
      <p:sp>
        <p:nvSpPr>
          <p:cNvPr id="90" name="Google Shape;90;p17"/>
          <p:cNvSpPr txBox="1"/>
          <p:nvPr>
            <p:ph idx="1" type="body"/>
          </p:nvPr>
        </p:nvSpPr>
        <p:spPr>
          <a:xfrm>
            <a:off x="311700" y="1152475"/>
            <a:ext cx="8520600" cy="11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are a specific kind of</a:t>
            </a:r>
            <a:r>
              <a:rPr b="1" lang="en">
                <a:solidFill>
                  <a:schemeClr val="accent2"/>
                </a:solidFill>
              </a:rPr>
              <a:t> graph,</a:t>
            </a:r>
            <a:r>
              <a:rPr lang="en"/>
              <a:t> which is more generally defined as below:</a:t>
            </a:r>
            <a:endParaRPr/>
          </a:p>
          <a:p>
            <a:pPr indent="-317500" lvl="0" marL="457200" rtl="0" algn="l">
              <a:spcBef>
                <a:spcPts val="0"/>
              </a:spcBef>
              <a:spcAft>
                <a:spcPts val="0"/>
              </a:spcAft>
              <a:buSzPts val="1400"/>
              <a:buAutoNum type="arabicPeriod"/>
            </a:pPr>
            <a:r>
              <a:rPr lang="en"/>
              <a:t>Graphs allow cycles</a:t>
            </a:r>
            <a:endParaRPr/>
          </a:p>
          <a:p>
            <a:pPr indent="-317500" lvl="0" marL="457200" rtl="0" algn="l">
              <a:spcBef>
                <a:spcPts val="0"/>
              </a:spcBef>
              <a:spcAft>
                <a:spcPts val="0"/>
              </a:spcAft>
              <a:buSzPts val="1400"/>
              <a:buAutoNum type="arabicPeriod"/>
            </a:pPr>
            <a:r>
              <a:rPr lang="en"/>
              <a:t>Simple graphs don’t allow parallel edges (2 or more edges connecting the same two nodes) or self edges (an edge from a vertex to itself)</a:t>
            </a:r>
            <a:endParaRPr/>
          </a:p>
          <a:p>
            <a:pPr indent="-317500" lvl="0" marL="457200" rtl="0" algn="l">
              <a:spcBef>
                <a:spcPts val="0"/>
              </a:spcBef>
              <a:spcAft>
                <a:spcPts val="0"/>
              </a:spcAft>
              <a:buSzPts val="1400"/>
              <a:buAutoNum type="arabicPeriod"/>
            </a:pPr>
            <a:r>
              <a:rPr lang="en"/>
              <a:t>Graphs may be directed or undirected (arrows vs. no arrows on edges)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pSp>
        <p:nvGrpSpPr>
          <p:cNvPr id="91" name="Google Shape;91;p17"/>
          <p:cNvGrpSpPr/>
          <p:nvPr/>
        </p:nvGrpSpPr>
        <p:grpSpPr>
          <a:xfrm>
            <a:off x="791206" y="2670563"/>
            <a:ext cx="1417980" cy="1908013"/>
            <a:chOff x="6539145" y="2571750"/>
            <a:chExt cx="1059855" cy="1426125"/>
          </a:xfrm>
        </p:grpSpPr>
        <p:sp>
          <p:nvSpPr>
            <p:cNvPr id="92" name="Google Shape;92;p17"/>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653914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6036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2672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7"/>
            <p:cNvCxnSpPr>
              <a:stCxn id="92" idx="4"/>
              <a:endCxn id="93" idx="0"/>
            </p:cNvCxnSpPr>
            <p:nvPr/>
          </p:nvCxnSpPr>
          <p:spPr>
            <a:xfrm flipH="1">
              <a:off x="6705000" y="2903550"/>
              <a:ext cx="64500" cy="1989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92" idx="4"/>
              <a:endCxn id="94"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a:stCxn id="94" idx="4"/>
              <a:endCxn id="95" idx="7"/>
            </p:cNvCxnSpPr>
            <p:nvPr/>
          </p:nvCxnSpPr>
          <p:spPr>
            <a:xfrm flipH="1">
              <a:off x="6886800"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a:stCxn id="94" idx="4"/>
              <a:endCxn id="96" idx="1"/>
            </p:cNvCxnSpPr>
            <p:nvPr/>
          </p:nvCxnSpPr>
          <p:spPr>
            <a:xfrm>
              <a:off x="7101300"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101" name="Google Shape;101;p17"/>
          <p:cNvGrpSpPr/>
          <p:nvPr/>
        </p:nvGrpSpPr>
        <p:grpSpPr>
          <a:xfrm>
            <a:off x="2555531" y="2670488"/>
            <a:ext cx="1798978" cy="1908013"/>
            <a:chOff x="6197415" y="2571750"/>
            <a:chExt cx="1344628" cy="1426125"/>
          </a:xfrm>
        </p:grpSpPr>
        <p:sp>
          <p:nvSpPr>
            <p:cNvPr id="102" name="Google Shape;102;p17"/>
            <p:cNvSpPr/>
            <p:nvPr/>
          </p:nvSpPr>
          <p:spPr>
            <a:xfrm>
              <a:off x="671751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197415" y="304549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210243" y="304132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32735"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03938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7"/>
            <p:cNvCxnSpPr>
              <a:stCxn id="102" idx="4"/>
              <a:endCxn id="103" idx="7"/>
            </p:cNvCxnSpPr>
            <p:nvPr/>
          </p:nvCxnSpPr>
          <p:spPr>
            <a:xfrm flipH="1">
              <a:off x="6480510" y="2903550"/>
              <a:ext cx="402900" cy="1905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a:stCxn id="102" idx="4"/>
              <a:endCxn id="104" idx="1"/>
            </p:cNvCxnSpPr>
            <p:nvPr/>
          </p:nvCxnSpPr>
          <p:spPr>
            <a:xfrm>
              <a:off x="6883410" y="2903550"/>
              <a:ext cx="375300" cy="1863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a:stCxn id="104" idx="4"/>
              <a:endCxn id="105" idx="7"/>
            </p:cNvCxnSpPr>
            <p:nvPr/>
          </p:nvCxnSpPr>
          <p:spPr>
            <a:xfrm flipH="1">
              <a:off x="6715843" y="3373128"/>
              <a:ext cx="660300" cy="3414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a:stCxn id="104" idx="4"/>
              <a:endCxn id="106" idx="1"/>
            </p:cNvCxnSpPr>
            <p:nvPr/>
          </p:nvCxnSpPr>
          <p:spPr>
            <a:xfrm flipH="1">
              <a:off x="7087843" y="3373128"/>
              <a:ext cx="288300" cy="341400"/>
            </a:xfrm>
            <a:prstGeom prst="straightConnector1">
              <a:avLst/>
            </a:prstGeom>
            <a:noFill/>
            <a:ln cap="flat" cmpd="sng" w="9525">
              <a:solidFill>
                <a:schemeClr val="dk2"/>
              </a:solidFill>
              <a:prstDash val="solid"/>
              <a:round/>
              <a:headEnd len="med" w="med" type="none"/>
              <a:tailEnd len="med" w="med" type="triangle"/>
            </a:ln>
          </p:spPr>
        </p:cxnSp>
      </p:grpSp>
      <p:cxnSp>
        <p:nvCxnSpPr>
          <p:cNvPr id="111" name="Google Shape;111;p17"/>
          <p:cNvCxnSpPr>
            <a:stCxn id="103" idx="4"/>
            <a:endCxn id="105" idx="1"/>
          </p:cNvCxnSpPr>
          <p:nvPr/>
        </p:nvCxnSpPr>
        <p:spPr>
          <a:xfrm>
            <a:off x="2777489" y="3748226"/>
            <a:ext cx="157800" cy="4515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7"/>
          <p:cNvSpPr/>
          <p:nvPr/>
        </p:nvSpPr>
        <p:spPr>
          <a:xfrm>
            <a:off x="253281" y="3402586"/>
            <a:ext cx="444000" cy="44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7"/>
          <p:cNvCxnSpPr>
            <a:stCxn id="92" idx="4"/>
            <a:endCxn id="112" idx="0"/>
          </p:cNvCxnSpPr>
          <p:nvPr/>
        </p:nvCxnSpPr>
        <p:spPr>
          <a:xfrm flipH="1">
            <a:off x="475399" y="3114478"/>
            <a:ext cx="624000" cy="2880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a:stCxn id="105" idx="0"/>
            <a:endCxn id="102" idx="4"/>
          </p:cNvCxnSpPr>
          <p:nvPr/>
        </p:nvCxnSpPr>
        <p:spPr>
          <a:xfrm flipH="1" rot="10800000">
            <a:off x="3092324" y="3114285"/>
            <a:ext cx="381000" cy="1020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06" idx="2"/>
            <a:endCxn id="105" idx="6"/>
          </p:cNvCxnSpPr>
          <p:nvPr/>
        </p:nvCxnSpPr>
        <p:spPr>
          <a:xfrm rot="10800000">
            <a:off x="3314196" y="4356543"/>
            <a:ext cx="367800" cy="0"/>
          </a:xfrm>
          <a:prstGeom prst="straightConnector1">
            <a:avLst/>
          </a:prstGeom>
          <a:noFill/>
          <a:ln cap="flat" cmpd="sng" w="9525">
            <a:solidFill>
              <a:schemeClr val="dk2"/>
            </a:solidFill>
            <a:prstDash val="solid"/>
            <a:round/>
            <a:headEnd len="med" w="med" type="none"/>
            <a:tailEnd len="med" w="med" type="triangle"/>
          </a:ln>
        </p:spPr>
      </p:cxnSp>
      <p:grpSp>
        <p:nvGrpSpPr>
          <p:cNvPr id="116" name="Google Shape;116;p17"/>
          <p:cNvGrpSpPr/>
          <p:nvPr/>
        </p:nvGrpSpPr>
        <p:grpSpPr>
          <a:xfrm>
            <a:off x="4841531" y="2670488"/>
            <a:ext cx="1798978" cy="1908013"/>
            <a:chOff x="6197415" y="2571750"/>
            <a:chExt cx="1344628" cy="1426125"/>
          </a:xfrm>
        </p:grpSpPr>
        <p:sp>
          <p:nvSpPr>
            <p:cNvPr id="117" name="Google Shape;117;p17"/>
            <p:cNvSpPr/>
            <p:nvPr/>
          </p:nvSpPr>
          <p:spPr>
            <a:xfrm>
              <a:off x="671751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197415" y="304549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7210243" y="304132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432735"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703938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7"/>
            <p:cNvCxnSpPr>
              <a:stCxn id="117" idx="4"/>
              <a:endCxn id="118" idx="7"/>
            </p:cNvCxnSpPr>
            <p:nvPr/>
          </p:nvCxnSpPr>
          <p:spPr>
            <a:xfrm flipH="1">
              <a:off x="6480510" y="2903550"/>
              <a:ext cx="402900" cy="1905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a:stCxn id="117" idx="4"/>
              <a:endCxn id="119" idx="1"/>
            </p:cNvCxnSpPr>
            <p:nvPr/>
          </p:nvCxnSpPr>
          <p:spPr>
            <a:xfrm>
              <a:off x="6883410" y="2903550"/>
              <a:ext cx="375300" cy="186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a:stCxn id="119" idx="4"/>
              <a:endCxn id="120" idx="7"/>
            </p:cNvCxnSpPr>
            <p:nvPr/>
          </p:nvCxnSpPr>
          <p:spPr>
            <a:xfrm flipH="1">
              <a:off x="6715843" y="3373128"/>
              <a:ext cx="660300" cy="3414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19" idx="4"/>
              <a:endCxn id="121" idx="1"/>
            </p:cNvCxnSpPr>
            <p:nvPr/>
          </p:nvCxnSpPr>
          <p:spPr>
            <a:xfrm flipH="1">
              <a:off x="7087843" y="3373128"/>
              <a:ext cx="288300" cy="341400"/>
            </a:xfrm>
            <a:prstGeom prst="straightConnector1">
              <a:avLst/>
            </a:prstGeom>
            <a:noFill/>
            <a:ln cap="flat" cmpd="sng" w="9525">
              <a:solidFill>
                <a:schemeClr val="dk2"/>
              </a:solidFill>
              <a:prstDash val="solid"/>
              <a:round/>
              <a:headEnd len="med" w="med" type="none"/>
              <a:tailEnd len="med" w="med" type="none"/>
            </a:ln>
          </p:spPr>
        </p:cxnSp>
      </p:grpSp>
      <p:cxnSp>
        <p:nvCxnSpPr>
          <p:cNvPr id="126" name="Google Shape;126;p17"/>
          <p:cNvCxnSpPr>
            <a:stCxn id="118" idx="4"/>
            <a:endCxn id="120" idx="1"/>
          </p:cNvCxnSpPr>
          <p:nvPr/>
        </p:nvCxnSpPr>
        <p:spPr>
          <a:xfrm>
            <a:off x="5063489" y="3748226"/>
            <a:ext cx="157800" cy="451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20" idx="0"/>
            <a:endCxn id="117" idx="4"/>
          </p:cNvCxnSpPr>
          <p:nvPr/>
        </p:nvCxnSpPr>
        <p:spPr>
          <a:xfrm flipH="1" rot="10800000">
            <a:off x="5378324" y="3114285"/>
            <a:ext cx="381000" cy="10203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1" idx="2"/>
            <a:endCxn id="120" idx="6"/>
          </p:cNvCxnSpPr>
          <p:nvPr/>
        </p:nvCxnSpPr>
        <p:spPr>
          <a:xfrm rot="10800000">
            <a:off x="5600196" y="4356543"/>
            <a:ext cx="367800" cy="0"/>
          </a:xfrm>
          <a:prstGeom prst="straightConnector1">
            <a:avLst/>
          </a:prstGeom>
          <a:noFill/>
          <a:ln cap="flat" cmpd="sng" w="9525">
            <a:solidFill>
              <a:schemeClr val="dk2"/>
            </a:solidFill>
            <a:prstDash val="solid"/>
            <a:round/>
            <a:headEnd len="med" w="med" type="none"/>
            <a:tailEnd len="med" w="med" type="none"/>
          </a:ln>
        </p:spPr>
      </p:cxnSp>
      <p:grpSp>
        <p:nvGrpSpPr>
          <p:cNvPr id="129" name="Google Shape;129;p17"/>
          <p:cNvGrpSpPr/>
          <p:nvPr/>
        </p:nvGrpSpPr>
        <p:grpSpPr>
          <a:xfrm>
            <a:off x="7356131" y="2899088"/>
            <a:ext cx="1417978" cy="1306339"/>
            <a:chOff x="6425235" y="2628705"/>
            <a:chExt cx="1059853" cy="976410"/>
          </a:xfrm>
        </p:grpSpPr>
        <p:sp>
          <p:nvSpPr>
            <p:cNvPr id="130" name="Google Shape;130;p17"/>
            <p:cNvSpPr/>
            <p:nvPr/>
          </p:nvSpPr>
          <p:spPr>
            <a:xfrm>
              <a:off x="6774465" y="262870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6425235" y="327331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153288" y="326914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 name="Google Shape;133;p17"/>
          <p:cNvCxnSpPr>
            <a:stCxn id="130" idx="5"/>
            <a:endCxn id="132" idx="1"/>
          </p:cNvCxnSpPr>
          <p:nvPr/>
        </p:nvCxnSpPr>
        <p:spPr>
          <a:xfrm>
            <a:off x="8202271" y="3277993"/>
            <a:ext cx="192900" cy="543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a:stCxn id="130" idx="2"/>
            <a:endCxn id="131" idx="0"/>
          </p:cNvCxnSpPr>
          <p:nvPr/>
        </p:nvCxnSpPr>
        <p:spPr>
          <a:xfrm flipH="1">
            <a:off x="7577966" y="3121045"/>
            <a:ext cx="245400" cy="640500"/>
          </a:xfrm>
          <a:prstGeom prst="curvedConnector2">
            <a:avLst/>
          </a:prstGeom>
          <a:noFill/>
          <a:ln cap="flat" cmpd="sng" w="9525">
            <a:solidFill>
              <a:schemeClr val="dk2"/>
            </a:solidFill>
            <a:prstDash val="solid"/>
            <a:round/>
            <a:headEnd len="med" w="med" type="none"/>
            <a:tailEnd len="med" w="med" type="none"/>
          </a:ln>
        </p:spPr>
      </p:cxnSp>
      <p:cxnSp>
        <p:nvCxnSpPr>
          <p:cNvPr id="135" name="Google Shape;135;p17"/>
          <p:cNvCxnSpPr>
            <a:stCxn id="130" idx="3"/>
            <a:endCxn id="131" idx="7"/>
          </p:cNvCxnSpPr>
          <p:nvPr/>
        </p:nvCxnSpPr>
        <p:spPr>
          <a:xfrm rot="5400000">
            <a:off x="7537526" y="3475543"/>
            <a:ext cx="548400" cy="153300"/>
          </a:xfrm>
          <a:prstGeom prst="curvedConnector3">
            <a:avLst>
              <a:gd fmla="val 50012" name="adj1"/>
            </a:avLst>
          </a:prstGeom>
          <a:noFill/>
          <a:ln cap="flat" cmpd="sng" w="9525">
            <a:solidFill>
              <a:schemeClr val="dk2"/>
            </a:solidFill>
            <a:prstDash val="solid"/>
            <a:round/>
            <a:headEnd len="med" w="med" type="none"/>
            <a:tailEnd len="med" w="med" type="none"/>
          </a:ln>
        </p:spPr>
      </p:cxnSp>
      <p:cxnSp>
        <p:nvCxnSpPr>
          <p:cNvPr id="136" name="Google Shape;136;p17"/>
          <p:cNvCxnSpPr>
            <a:stCxn id="130" idx="0"/>
            <a:endCxn id="130" idx="6"/>
          </p:cNvCxnSpPr>
          <p:nvPr/>
        </p:nvCxnSpPr>
        <p:spPr>
          <a:xfrm flipH="1" rot="-5400000">
            <a:off x="8045324" y="2899088"/>
            <a:ext cx="222000" cy="222000"/>
          </a:xfrm>
          <a:prstGeom prst="curvedConnector4">
            <a:avLst>
              <a:gd fmla="val -107264" name="adj1"/>
              <a:gd fmla="val 207244" name="adj2"/>
            </a:avLst>
          </a:prstGeom>
          <a:noFill/>
          <a:ln cap="flat" cmpd="sng" w="9525">
            <a:solidFill>
              <a:schemeClr val="dk2"/>
            </a:solidFill>
            <a:prstDash val="solid"/>
            <a:round/>
            <a:headEnd len="med" w="med" type="none"/>
            <a:tailEnd len="med" w="med" type="none"/>
          </a:ln>
        </p:spPr>
      </p:cxnSp>
      <p:cxnSp>
        <p:nvCxnSpPr>
          <p:cNvPr id="137" name="Google Shape;137;p17"/>
          <p:cNvCxnSpPr>
            <a:stCxn id="132" idx="2"/>
            <a:endCxn id="131" idx="6"/>
          </p:cNvCxnSpPr>
          <p:nvPr/>
        </p:nvCxnSpPr>
        <p:spPr>
          <a:xfrm flipH="1">
            <a:off x="7800094" y="3977894"/>
            <a:ext cx="530100" cy="5700"/>
          </a:xfrm>
          <a:prstGeom prst="curvedConnector3">
            <a:avLst>
              <a:gd fmla="val 50004" name="adj1"/>
            </a:avLst>
          </a:prstGeom>
          <a:noFill/>
          <a:ln cap="flat" cmpd="sng" w="9525">
            <a:solidFill>
              <a:schemeClr val="dk2"/>
            </a:solidFill>
            <a:prstDash val="solid"/>
            <a:round/>
            <a:headEnd len="med" w="med" type="none"/>
            <a:tailEnd len="med" w="med" type="none"/>
          </a:ln>
        </p:spPr>
      </p:cxnSp>
      <p:sp>
        <p:nvSpPr>
          <p:cNvPr id="138" name="Google Shape;138;p17"/>
          <p:cNvSpPr txBox="1"/>
          <p:nvPr/>
        </p:nvSpPr>
        <p:spPr>
          <a:xfrm>
            <a:off x="176375" y="4660775"/>
            <a:ext cx="76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Check! How would you describe each of these graphs (in terms of directedness and cycles)?</a:t>
            </a:r>
            <a:endParaRPr>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6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204" name="Google Shape;1204;p62"/>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05" name="Google Shape;1205;p62"/>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06" name="Google Shape;1206;p62"/>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07" name="Google Shape;1207;p62"/>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08" name="Google Shape;1208;p62"/>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209" name="Google Shape;1209;p62"/>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10" name="Google Shape;1210;p62"/>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11" name="Google Shape;1211;p62"/>
          <p:cNvCxnSpPr>
            <a:endCxn id="1205"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12" name="Google Shape;1212;p62"/>
          <p:cNvCxnSpPr>
            <a:stCxn id="1204" idx="7"/>
            <a:endCxn id="1206"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13" name="Google Shape;1213;p62"/>
          <p:cNvCxnSpPr>
            <a:stCxn id="1206" idx="1"/>
            <a:endCxn id="1205"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14" name="Google Shape;1214;p62"/>
          <p:cNvCxnSpPr>
            <a:stCxn id="1205" idx="7"/>
            <a:endCxn id="1209"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15" name="Google Shape;1215;p62"/>
          <p:cNvCxnSpPr>
            <a:stCxn id="1206" idx="7"/>
            <a:endCxn id="1208"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16" name="Google Shape;1216;p62"/>
          <p:cNvCxnSpPr>
            <a:stCxn id="1206" idx="5"/>
            <a:endCxn id="1207"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17" name="Google Shape;1217;p62"/>
          <p:cNvCxnSpPr>
            <a:stCxn id="1207" idx="0"/>
            <a:endCxn id="1208"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18" name="Google Shape;1218;p62"/>
          <p:cNvCxnSpPr>
            <a:stCxn id="1209" idx="6"/>
            <a:endCxn id="1208"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19" name="Google Shape;1219;p62"/>
          <p:cNvCxnSpPr>
            <a:stCxn id="1210" idx="2"/>
            <a:endCxn id="1208"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20" name="Google Shape;1220;p62"/>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1221" name="Google Shape;1221;p62"/>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222" name="Google Shape;1222;p62"/>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6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228" name="Google Shape;1228;p63"/>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29" name="Google Shape;1229;p63"/>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30" name="Google Shape;1230;p63"/>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31" name="Google Shape;1231;p63"/>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32" name="Google Shape;1232;p63"/>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233" name="Google Shape;1233;p63"/>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34" name="Google Shape;1234;p63"/>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35" name="Google Shape;1235;p63"/>
          <p:cNvCxnSpPr>
            <a:endCxn id="122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36" name="Google Shape;1236;p63"/>
          <p:cNvCxnSpPr>
            <a:stCxn id="1228" idx="7"/>
            <a:endCxn id="123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37" name="Google Shape;1237;p63"/>
          <p:cNvCxnSpPr>
            <a:stCxn id="1230" idx="1"/>
            <a:endCxn id="122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38" name="Google Shape;1238;p63"/>
          <p:cNvCxnSpPr>
            <a:stCxn id="1229" idx="7"/>
            <a:endCxn id="123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39" name="Google Shape;1239;p63"/>
          <p:cNvCxnSpPr>
            <a:stCxn id="1230" idx="7"/>
            <a:endCxn id="123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40" name="Google Shape;1240;p63"/>
          <p:cNvCxnSpPr>
            <a:stCxn id="1230" idx="5"/>
            <a:endCxn id="123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41" name="Google Shape;1241;p63"/>
          <p:cNvCxnSpPr>
            <a:stCxn id="1231" idx="0"/>
            <a:endCxn id="123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42" name="Google Shape;1242;p63"/>
          <p:cNvCxnSpPr>
            <a:stCxn id="1233" idx="6"/>
            <a:endCxn id="123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43" name="Google Shape;1243;p63"/>
          <p:cNvCxnSpPr>
            <a:stCxn id="1234" idx="2"/>
            <a:endCxn id="123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44" name="Google Shape;1244;p63"/>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245" name="Google Shape;1245;p63"/>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246" name="Google Shape;1246;p63"/>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6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252" name="Google Shape;1252;p64"/>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53" name="Google Shape;1253;p64"/>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54" name="Google Shape;1254;p64"/>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55" name="Google Shape;1255;p64"/>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56" name="Google Shape;1256;p64"/>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257" name="Google Shape;1257;p64"/>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58" name="Google Shape;1258;p64"/>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59" name="Google Shape;1259;p64"/>
          <p:cNvCxnSpPr>
            <a:endCxn id="125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60" name="Google Shape;1260;p64"/>
          <p:cNvCxnSpPr>
            <a:stCxn id="1252" idx="7"/>
            <a:endCxn id="125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61" name="Google Shape;1261;p64"/>
          <p:cNvCxnSpPr>
            <a:stCxn id="1254" idx="1"/>
            <a:endCxn id="125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62" name="Google Shape;1262;p64"/>
          <p:cNvCxnSpPr>
            <a:stCxn id="1253" idx="7"/>
            <a:endCxn id="125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63" name="Google Shape;1263;p64"/>
          <p:cNvCxnSpPr>
            <a:stCxn id="1254" idx="7"/>
            <a:endCxn id="125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64" name="Google Shape;1264;p64"/>
          <p:cNvCxnSpPr>
            <a:stCxn id="1254" idx="5"/>
            <a:endCxn id="125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65" name="Google Shape;1265;p64"/>
          <p:cNvCxnSpPr>
            <a:stCxn id="1255" idx="0"/>
            <a:endCxn id="125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66" name="Google Shape;1266;p64"/>
          <p:cNvCxnSpPr>
            <a:stCxn id="1257" idx="6"/>
            <a:endCxn id="125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67" name="Google Shape;1267;p64"/>
          <p:cNvCxnSpPr>
            <a:stCxn id="1258" idx="2"/>
            <a:endCxn id="125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68" name="Google Shape;1268;p64"/>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269" name="Google Shape;1269;p64"/>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270" name="Google Shape;1270;p64"/>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6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276" name="Google Shape;1276;p65"/>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77" name="Google Shape;1277;p65"/>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78" name="Google Shape;1278;p65"/>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79" name="Google Shape;1279;p65"/>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80" name="Google Shape;1280;p65"/>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281" name="Google Shape;1281;p65"/>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82" name="Google Shape;1282;p65"/>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83" name="Google Shape;1283;p65"/>
          <p:cNvCxnSpPr>
            <a:endCxn id="1277"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84" name="Google Shape;1284;p65"/>
          <p:cNvCxnSpPr>
            <a:stCxn id="1276" idx="7"/>
            <a:endCxn id="1278"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85" name="Google Shape;1285;p65"/>
          <p:cNvCxnSpPr>
            <a:stCxn id="1278" idx="1"/>
            <a:endCxn id="1277"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86" name="Google Shape;1286;p65"/>
          <p:cNvCxnSpPr>
            <a:stCxn id="1277" idx="7"/>
            <a:endCxn id="1281"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87" name="Google Shape;1287;p65"/>
          <p:cNvCxnSpPr>
            <a:stCxn id="1278" idx="7"/>
            <a:endCxn id="1280"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288" name="Google Shape;1288;p65"/>
          <p:cNvCxnSpPr>
            <a:stCxn id="1278" idx="5"/>
            <a:endCxn id="1279"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289" name="Google Shape;1289;p65"/>
          <p:cNvCxnSpPr>
            <a:stCxn id="1279" idx="0"/>
            <a:endCxn id="1280"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290" name="Google Shape;1290;p65"/>
          <p:cNvCxnSpPr>
            <a:stCxn id="1281" idx="6"/>
            <a:endCxn id="1280"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291" name="Google Shape;1291;p65"/>
          <p:cNvCxnSpPr>
            <a:stCxn id="1282" idx="2"/>
            <a:endCxn id="1280"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92" name="Google Shape;1292;p65"/>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293" name="Google Shape;1293;p65"/>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294" name="Google Shape;1294;p65"/>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6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300" name="Google Shape;1300;p66"/>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01" name="Google Shape;1301;p66"/>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02" name="Google Shape;1302;p66"/>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03" name="Google Shape;1303;p66"/>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04" name="Google Shape;1304;p66"/>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05" name="Google Shape;1305;p66"/>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06" name="Google Shape;1306;p66"/>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07" name="Google Shape;1307;p66"/>
          <p:cNvCxnSpPr>
            <a:endCxn id="1301"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08" name="Google Shape;1308;p66"/>
          <p:cNvCxnSpPr>
            <a:stCxn id="1300" idx="7"/>
            <a:endCxn id="1302"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09" name="Google Shape;1309;p66"/>
          <p:cNvCxnSpPr>
            <a:stCxn id="1302" idx="1"/>
            <a:endCxn id="1301"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10" name="Google Shape;1310;p66"/>
          <p:cNvCxnSpPr>
            <a:stCxn id="1301" idx="7"/>
            <a:endCxn id="1305"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11" name="Google Shape;1311;p66"/>
          <p:cNvCxnSpPr>
            <a:stCxn id="1302" idx="7"/>
            <a:endCxn id="1304"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12" name="Google Shape;1312;p66"/>
          <p:cNvCxnSpPr>
            <a:stCxn id="1302" idx="5"/>
            <a:endCxn id="1303"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13" name="Google Shape;1313;p66"/>
          <p:cNvCxnSpPr>
            <a:stCxn id="1303" idx="0"/>
            <a:endCxn id="1304"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14" name="Google Shape;1314;p66"/>
          <p:cNvCxnSpPr>
            <a:stCxn id="1305" idx="6"/>
            <a:endCxn id="1304"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15" name="Google Shape;1315;p66"/>
          <p:cNvCxnSpPr>
            <a:stCxn id="1306" idx="2"/>
            <a:endCxn id="1304"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316" name="Google Shape;1316;p66"/>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317" name="Google Shape;1317;p66"/>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318" name="Google Shape;1318;p66"/>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6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324" name="Google Shape;1324;p67"/>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25" name="Google Shape;1325;p67"/>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26" name="Google Shape;1326;p67"/>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27" name="Google Shape;1327;p67"/>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28" name="Google Shape;1328;p67"/>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29" name="Google Shape;1329;p67"/>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30" name="Google Shape;1330;p67"/>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31" name="Google Shape;1331;p67"/>
          <p:cNvCxnSpPr>
            <a:endCxn id="1325"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32" name="Google Shape;1332;p67"/>
          <p:cNvCxnSpPr>
            <a:stCxn id="1324" idx="7"/>
            <a:endCxn id="1326"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33" name="Google Shape;1333;p67"/>
          <p:cNvCxnSpPr>
            <a:stCxn id="1326" idx="1"/>
            <a:endCxn id="1325"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34" name="Google Shape;1334;p67"/>
          <p:cNvCxnSpPr>
            <a:stCxn id="1325" idx="7"/>
            <a:endCxn id="1329"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35" name="Google Shape;1335;p67"/>
          <p:cNvCxnSpPr>
            <a:stCxn id="1326" idx="7"/>
            <a:endCxn id="1328"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36" name="Google Shape;1336;p67"/>
          <p:cNvCxnSpPr>
            <a:stCxn id="1326" idx="5"/>
            <a:endCxn id="1327"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37" name="Google Shape;1337;p67"/>
          <p:cNvCxnSpPr>
            <a:stCxn id="1327" idx="0"/>
            <a:endCxn id="1328"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38" name="Google Shape;1338;p67"/>
          <p:cNvCxnSpPr>
            <a:stCxn id="1329" idx="6"/>
            <a:endCxn id="1328"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39" name="Google Shape;1339;p67"/>
          <p:cNvCxnSpPr>
            <a:stCxn id="1330" idx="2"/>
            <a:endCxn id="1328"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340" name="Google Shape;1340;p67"/>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341" name="Google Shape;1341;p67"/>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342" name="Google Shape;1342;p67"/>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348" name="Google Shape;1348;p68"/>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49" name="Google Shape;1349;p68"/>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50" name="Google Shape;1350;p68"/>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51" name="Google Shape;1351;p68"/>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52" name="Google Shape;1352;p68"/>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53" name="Google Shape;1353;p68"/>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54" name="Google Shape;1354;p68"/>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55" name="Google Shape;1355;p68"/>
          <p:cNvCxnSpPr>
            <a:endCxn id="134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56" name="Google Shape;1356;p68"/>
          <p:cNvCxnSpPr>
            <a:stCxn id="1348" idx="7"/>
            <a:endCxn id="135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57" name="Google Shape;1357;p68"/>
          <p:cNvCxnSpPr>
            <a:stCxn id="1350" idx="1"/>
            <a:endCxn id="134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58" name="Google Shape;1358;p68"/>
          <p:cNvCxnSpPr>
            <a:stCxn id="1349" idx="7"/>
            <a:endCxn id="135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59" name="Google Shape;1359;p68"/>
          <p:cNvCxnSpPr>
            <a:stCxn id="1350" idx="7"/>
            <a:endCxn id="135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360" name="Google Shape;1360;p68"/>
          <p:cNvCxnSpPr>
            <a:stCxn id="1350" idx="5"/>
            <a:endCxn id="135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361" name="Google Shape;1361;p68"/>
          <p:cNvCxnSpPr>
            <a:stCxn id="1351" idx="0"/>
            <a:endCxn id="135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362" name="Google Shape;1362;p68"/>
          <p:cNvCxnSpPr>
            <a:stCxn id="1353" idx="6"/>
            <a:endCxn id="135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363" name="Google Shape;1363;p68"/>
          <p:cNvCxnSpPr>
            <a:stCxn id="1354" idx="2"/>
            <a:endCxn id="135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364" name="Google Shape;1364;p68"/>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365" name="Google Shape;1365;p68"/>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366" name="Google Shape;1366;p68"/>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6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Trees, Graphs, and Traversals, Oh My! </a:t>
            </a:r>
            <a:r>
              <a:rPr lang="en" sz="1400">
                <a:latin typeface="Catamaran"/>
                <a:ea typeface="Catamaran"/>
                <a:cs typeface="Catamaran"/>
                <a:sym typeface="Catamaran"/>
              </a:rPr>
              <a:t>Write out the adjacency matrix and adjacency list. What if the graph is undirected? </a:t>
            </a:r>
            <a:endParaRPr/>
          </a:p>
        </p:txBody>
      </p:sp>
      <p:sp>
        <p:nvSpPr>
          <p:cNvPr id="1372" name="Google Shape;1372;p69"/>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73" name="Google Shape;1373;p69"/>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74" name="Google Shape;1374;p69"/>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75" name="Google Shape;1375;p69"/>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76" name="Google Shape;1376;p69"/>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77" name="Google Shape;1377;p69"/>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78" name="Google Shape;1378;p69"/>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79" name="Google Shape;1379;p69"/>
          <p:cNvCxnSpPr>
            <a:endCxn id="137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69"/>
          <p:cNvCxnSpPr>
            <a:stCxn id="1372" idx="7"/>
            <a:endCxn id="137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69"/>
          <p:cNvCxnSpPr>
            <a:stCxn id="1374" idx="1"/>
            <a:endCxn id="137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69"/>
          <p:cNvCxnSpPr>
            <a:stCxn id="1373" idx="7"/>
            <a:endCxn id="137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69"/>
          <p:cNvCxnSpPr>
            <a:stCxn id="1374" idx="7"/>
            <a:endCxn id="137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69"/>
          <p:cNvCxnSpPr>
            <a:stCxn id="1374" idx="5"/>
            <a:endCxn id="137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69"/>
          <p:cNvCxnSpPr>
            <a:stCxn id="1375" idx="0"/>
            <a:endCxn id="137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69"/>
          <p:cNvCxnSpPr>
            <a:stCxn id="1377" idx="6"/>
            <a:endCxn id="137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69"/>
          <p:cNvCxnSpPr>
            <a:stCxn id="1378" idx="2"/>
            <a:endCxn id="137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388" name="Google Shape;1388;p69"/>
          <p:cNvGraphicFramePr/>
          <p:nvPr/>
        </p:nvGraphicFramePr>
        <p:xfrm>
          <a:off x="5025500" y="1200150"/>
          <a:ext cx="3000000" cy="3000000"/>
        </p:xfrm>
        <a:graphic>
          <a:graphicData uri="http://schemas.openxmlformats.org/drawingml/2006/table">
            <a:tbl>
              <a:tblPr>
                <a:noFill/>
                <a:tableStyleId>{136172A0-8B04-4DB0-B469-96AD6D630949}</a:tableStyleId>
              </a:tblPr>
              <a:tblGrid>
                <a:gridCol w="424325"/>
                <a:gridCol w="424325"/>
                <a:gridCol w="424325"/>
                <a:gridCol w="424325"/>
                <a:gridCol w="424325"/>
                <a:gridCol w="424325"/>
                <a:gridCol w="424325"/>
                <a:gridCol w="424325"/>
              </a:tblGrid>
              <a:tr h="381000">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marR="0" rtl="0" algn="ctr">
                        <a:lnSpc>
                          <a:spcPct val="100000"/>
                        </a:lnSpc>
                        <a:spcBef>
                          <a:spcPts val="0"/>
                        </a:spcBef>
                        <a:spcAft>
                          <a:spcPts val="0"/>
                        </a:spcAft>
                        <a:buNone/>
                      </a:pPr>
                      <a:r>
                        <a:t/>
                      </a:r>
                      <a:endParaRPr>
                        <a:latin typeface="Catamaran"/>
                        <a:ea typeface="Catamaran"/>
                        <a:cs typeface="Catamaran"/>
                        <a:sym typeface="Catamaran"/>
                      </a:endParaRPr>
                    </a:p>
                  </a:txBody>
                  <a:tcPr marT="91425" marB="91425" marR="91425" marL="91425" anchor="ctr"/>
                </a:tc>
              </a:tr>
            </a:tbl>
          </a:graphicData>
        </a:graphic>
      </p:graphicFrame>
      <p:sp>
        <p:nvSpPr>
          <p:cNvPr id="1389" name="Google Shape;1389;p69"/>
          <p:cNvSpPr txBox="1"/>
          <p:nvPr/>
        </p:nvSpPr>
        <p:spPr>
          <a:xfrm rot="905">
            <a:off x="4658476" y="4369967"/>
            <a:ext cx="1139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From</a:t>
            </a:r>
            <a:endParaRPr b="1">
              <a:latin typeface="Catamaran"/>
              <a:ea typeface="Catamaran"/>
              <a:cs typeface="Catamaran"/>
              <a:sym typeface="Catamaran"/>
            </a:endParaRPr>
          </a:p>
        </p:txBody>
      </p:sp>
      <p:sp>
        <p:nvSpPr>
          <p:cNvPr id="1390" name="Google Shape;1390;p69"/>
          <p:cNvSpPr txBox="1"/>
          <p:nvPr/>
        </p:nvSpPr>
        <p:spPr>
          <a:xfrm>
            <a:off x="8422550" y="1210051"/>
            <a:ext cx="491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To</a:t>
            </a:r>
            <a:endParaRPr b="1">
              <a:latin typeface="Catamaran"/>
              <a:ea typeface="Catamaran"/>
              <a:cs typeface="Catamaran"/>
              <a:sym typeface="Catamar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7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396" name="Google Shape;1396;p70"/>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97" name="Google Shape;1397;p70"/>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98" name="Google Shape;1398;p70"/>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99" name="Google Shape;1399;p70"/>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00" name="Google Shape;1400;p70"/>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01" name="Google Shape;1401;p70"/>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02" name="Google Shape;1402;p70"/>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03" name="Google Shape;1403;p70"/>
          <p:cNvCxnSpPr>
            <a:endCxn id="1397"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04" name="Google Shape;1404;p70"/>
          <p:cNvCxnSpPr>
            <a:stCxn id="1396" idx="7"/>
            <a:endCxn id="1398"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05" name="Google Shape;1405;p70"/>
          <p:cNvCxnSpPr>
            <a:stCxn id="1398" idx="1"/>
            <a:endCxn id="1397"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06" name="Google Shape;1406;p70"/>
          <p:cNvCxnSpPr>
            <a:stCxn id="1397" idx="7"/>
            <a:endCxn id="1401"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07" name="Google Shape;1407;p70"/>
          <p:cNvCxnSpPr>
            <a:stCxn id="1398" idx="7"/>
            <a:endCxn id="1400"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08" name="Google Shape;1408;p70"/>
          <p:cNvCxnSpPr>
            <a:stCxn id="1398" idx="5"/>
            <a:endCxn id="1399"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09" name="Google Shape;1409;p70"/>
          <p:cNvCxnSpPr>
            <a:stCxn id="1399" idx="0"/>
            <a:endCxn id="1400"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10" name="Google Shape;1410;p70"/>
          <p:cNvCxnSpPr>
            <a:stCxn id="1401" idx="6"/>
            <a:endCxn id="1400"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11" name="Google Shape;1411;p70"/>
          <p:cNvCxnSpPr>
            <a:stCxn id="1402" idx="2"/>
            <a:endCxn id="1400"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12" name="Google Shape;1412;p70"/>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7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418" name="Google Shape;1418;p71"/>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19" name="Google Shape;1419;p71"/>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20" name="Google Shape;1420;p71"/>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21" name="Google Shape;1421;p71"/>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22" name="Google Shape;1422;p71"/>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23" name="Google Shape;1423;p71"/>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24" name="Google Shape;1424;p71"/>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25" name="Google Shape;1425;p71"/>
          <p:cNvCxnSpPr>
            <a:endCxn id="141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26" name="Google Shape;1426;p71"/>
          <p:cNvCxnSpPr>
            <a:stCxn id="1418" idx="7"/>
            <a:endCxn id="142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27" name="Google Shape;1427;p71"/>
          <p:cNvCxnSpPr>
            <a:stCxn id="1420" idx="1"/>
            <a:endCxn id="141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28" name="Google Shape;1428;p71"/>
          <p:cNvCxnSpPr>
            <a:stCxn id="1419" idx="7"/>
            <a:endCxn id="142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29" name="Google Shape;1429;p71"/>
          <p:cNvCxnSpPr>
            <a:stCxn id="1420" idx="7"/>
            <a:endCxn id="142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30" name="Google Shape;1430;p71"/>
          <p:cNvCxnSpPr>
            <a:stCxn id="1420" idx="5"/>
            <a:endCxn id="142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31" name="Google Shape;1431;p71"/>
          <p:cNvCxnSpPr>
            <a:stCxn id="1421" idx="0"/>
            <a:endCxn id="142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32" name="Google Shape;1432;p71"/>
          <p:cNvCxnSpPr>
            <a:stCxn id="1423" idx="6"/>
            <a:endCxn id="142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33" name="Google Shape;1433;p71"/>
          <p:cNvCxnSpPr>
            <a:stCxn id="1424" idx="2"/>
            <a:endCxn id="142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34" name="Google Shape;1434;p71"/>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
        <p:nvSpPr>
          <p:cNvPr id="1435" name="Google Shape;1435;p71"/>
          <p:cNvSpPr txBox="1"/>
          <p:nvPr/>
        </p:nvSpPr>
        <p:spPr>
          <a:xfrm>
            <a:off x="6075200" y="1148675"/>
            <a:ext cx="603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D</a:t>
            </a:r>
            <a:endParaRPr>
              <a:latin typeface="Catamaran"/>
              <a:ea typeface="Catamaran"/>
              <a:cs typeface="Catamaran"/>
              <a:sym typeface="Catamaran"/>
            </a:endParaRPr>
          </a:p>
        </p:txBody>
      </p:sp>
      <p:cxnSp>
        <p:nvCxnSpPr>
          <p:cNvPr id="1436" name="Google Shape;1436;p71"/>
          <p:cNvCxnSpPr/>
          <p:nvPr/>
        </p:nvCxnSpPr>
        <p:spPr>
          <a:xfrm>
            <a:off x="5657000" y="1348775"/>
            <a:ext cx="34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Representations</a:t>
            </a:r>
            <a:endParaRPr/>
          </a:p>
        </p:txBody>
      </p:sp>
      <p:sp>
        <p:nvSpPr>
          <p:cNvPr id="144" name="Google Shape;144;p18"/>
          <p:cNvSpPr txBox="1"/>
          <p:nvPr>
            <p:ph idx="1" type="body"/>
          </p:nvPr>
        </p:nvSpPr>
        <p:spPr>
          <a:xfrm>
            <a:off x="311700" y="1152475"/>
            <a:ext cx="8520600" cy="40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Adjacency lists</a:t>
            </a:r>
            <a:r>
              <a:rPr lang="en"/>
              <a:t> list out all the nodes connected to each node in our graph:</a:t>
            </a:r>
            <a:endParaRPr/>
          </a:p>
        </p:txBody>
      </p:sp>
      <p:grpSp>
        <p:nvGrpSpPr>
          <p:cNvPr id="145" name="Google Shape;145;p18"/>
          <p:cNvGrpSpPr/>
          <p:nvPr/>
        </p:nvGrpSpPr>
        <p:grpSpPr>
          <a:xfrm>
            <a:off x="3562250" y="2012425"/>
            <a:ext cx="2156050" cy="1850750"/>
            <a:chOff x="6595250" y="2051775"/>
            <a:chExt cx="2156050" cy="1850750"/>
          </a:xfrm>
        </p:grpSpPr>
        <p:sp>
          <p:nvSpPr>
            <p:cNvPr id="146" name="Google Shape;146;p18"/>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7" name="Google Shape;147;p18"/>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8" name="Google Shape;148;p18"/>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9" name="Google Shape;149;p18"/>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0" name="Google Shape;150;p18"/>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1" name="Google Shape;151;p18"/>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52" name="Google Shape;152;p18"/>
            <p:cNvCxnSpPr>
              <a:stCxn id="146" idx="7"/>
              <a:endCxn id="14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a:stCxn id="146" idx="4"/>
              <a:endCxn id="14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8"/>
            <p:cNvCxnSpPr>
              <a:stCxn id="147" idx="6"/>
              <a:endCxn id="15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8"/>
            <p:cNvCxnSpPr>
              <a:stCxn id="147" idx="4"/>
              <a:endCxn id="14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56" name="Google Shape;156;p18"/>
            <p:cNvCxnSpPr>
              <a:stCxn id="148" idx="5"/>
              <a:endCxn id="15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8"/>
            <p:cNvCxnSpPr>
              <a:stCxn id="149" idx="4"/>
              <a:endCxn id="15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graphicFrame>
        <p:nvGraphicFramePr>
          <p:cNvPr id="158" name="Google Shape;158;p18"/>
          <p:cNvGraphicFramePr/>
          <p:nvPr/>
        </p:nvGraphicFramePr>
        <p:xfrm>
          <a:off x="560925" y="1758700"/>
          <a:ext cx="3000000" cy="3000000"/>
        </p:xfrm>
        <a:graphic>
          <a:graphicData uri="http://schemas.openxmlformats.org/drawingml/2006/table">
            <a:tbl>
              <a:tblPr>
                <a:noFill/>
                <a:tableStyleId>{136172A0-8B04-4DB0-B469-96AD6D630949}</a:tableStyleId>
              </a:tblPr>
              <a:tblGrid>
                <a:gridCol w="458725"/>
                <a:gridCol w="1480825"/>
              </a:tblGrid>
              <a:tr h="13002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lang="en">
                          <a:latin typeface="Catamaran"/>
                          <a:ea typeface="Catamaran"/>
                          <a:cs typeface="Catamaran"/>
                          <a:sym typeface="Catamaran"/>
                        </a:rPr>
                        <a:t>B , C</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7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442" name="Google Shape;1442;p72"/>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43" name="Google Shape;1443;p72"/>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44" name="Google Shape;1444;p72"/>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45" name="Google Shape;1445;p72"/>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46" name="Google Shape;1446;p72"/>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47" name="Google Shape;1447;p72"/>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48" name="Google Shape;1448;p72"/>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49" name="Google Shape;1449;p72"/>
          <p:cNvCxnSpPr>
            <a:endCxn id="144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50" name="Google Shape;1450;p72"/>
          <p:cNvCxnSpPr>
            <a:stCxn id="1442" idx="7"/>
            <a:endCxn id="144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51" name="Google Shape;1451;p72"/>
          <p:cNvCxnSpPr>
            <a:stCxn id="1444" idx="1"/>
            <a:endCxn id="144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52" name="Google Shape;1452;p72"/>
          <p:cNvCxnSpPr>
            <a:stCxn id="1443" idx="7"/>
            <a:endCxn id="144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53" name="Google Shape;1453;p72"/>
          <p:cNvCxnSpPr>
            <a:stCxn id="1444" idx="7"/>
            <a:endCxn id="144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54" name="Google Shape;1454;p72"/>
          <p:cNvCxnSpPr>
            <a:stCxn id="1444" idx="5"/>
            <a:endCxn id="144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55" name="Google Shape;1455;p72"/>
          <p:cNvCxnSpPr>
            <a:stCxn id="1445" idx="0"/>
            <a:endCxn id="144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56" name="Google Shape;1456;p72"/>
          <p:cNvCxnSpPr>
            <a:stCxn id="1447" idx="6"/>
            <a:endCxn id="144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57" name="Google Shape;1457;p72"/>
          <p:cNvCxnSpPr>
            <a:stCxn id="1448" idx="2"/>
            <a:endCxn id="144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58" name="Google Shape;1458;p72"/>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
        <p:nvSpPr>
          <p:cNvPr id="1459" name="Google Shape;1459;p72"/>
          <p:cNvSpPr txBox="1"/>
          <p:nvPr/>
        </p:nvSpPr>
        <p:spPr>
          <a:xfrm>
            <a:off x="6075200" y="1148675"/>
            <a:ext cx="603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D</a:t>
            </a:r>
            <a:endParaRPr>
              <a:latin typeface="Catamaran"/>
              <a:ea typeface="Catamaran"/>
              <a:cs typeface="Catamaran"/>
              <a:sym typeface="Catamaran"/>
            </a:endParaRPr>
          </a:p>
        </p:txBody>
      </p:sp>
      <p:sp>
        <p:nvSpPr>
          <p:cNvPr id="1460" name="Google Shape;1460;p72"/>
          <p:cNvSpPr txBox="1"/>
          <p:nvPr/>
        </p:nvSpPr>
        <p:spPr>
          <a:xfrm>
            <a:off x="6075200" y="1631338"/>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cxnSp>
        <p:nvCxnSpPr>
          <p:cNvPr id="1461" name="Google Shape;1461;p72"/>
          <p:cNvCxnSpPr/>
          <p:nvPr/>
        </p:nvCxnSpPr>
        <p:spPr>
          <a:xfrm>
            <a:off x="5657000" y="13487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462" name="Google Shape;1462;p72"/>
          <p:cNvCxnSpPr/>
          <p:nvPr/>
        </p:nvCxnSpPr>
        <p:spPr>
          <a:xfrm>
            <a:off x="5657000" y="1831450"/>
            <a:ext cx="34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7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468" name="Google Shape;1468;p73"/>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69" name="Google Shape;1469;p73"/>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70" name="Google Shape;1470;p73"/>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71" name="Google Shape;1471;p73"/>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72" name="Google Shape;1472;p73"/>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73" name="Google Shape;1473;p73"/>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74" name="Google Shape;1474;p73"/>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75" name="Google Shape;1475;p73"/>
          <p:cNvCxnSpPr>
            <a:endCxn id="146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76" name="Google Shape;1476;p73"/>
          <p:cNvCxnSpPr>
            <a:stCxn id="1468" idx="7"/>
            <a:endCxn id="147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77" name="Google Shape;1477;p73"/>
          <p:cNvCxnSpPr>
            <a:stCxn id="1470" idx="1"/>
            <a:endCxn id="146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78" name="Google Shape;1478;p73"/>
          <p:cNvCxnSpPr>
            <a:stCxn id="1469" idx="7"/>
            <a:endCxn id="147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79" name="Google Shape;1479;p73"/>
          <p:cNvCxnSpPr>
            <a:stCxn id="1470" idx="7"/>
            <a:endCxn id="147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480" name="Google Shape;1480;p73"/>
          <p:cNvCxnSpPr>
            <a:stCxn id="1470" idx="5"/>
            <a:endCxn id="147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481" name="Google Shape;1481;p73"/>
          <p:cNvCxnSpPr>
            <a:stCxn id="1471" idx="0"/>
            <a:endCxn id="147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482" name="Google Shape;1482;p73"/>
          <p:cNvCxnSpPr>
            <a:stCxn id="1473" idx="6"/>
            <a:endCxn id="147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483" name="Google Shape;1483;p73"/>
          <p:cNvCxnSpPr>
            <a:stCxn id="1474" idx="2"/>
            <a:endCxn id="147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84" name="Google Shape;1484;p73"/>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
        <p:nvSpPr>
          <p:cNvPr id="1485" name="Google Shape;1485;p73"/>
          <p:cNvSpPr txBox="1"/>
          <p:nvPr/>
        </p:nvSpPr>
        <p:spPr>
          <a:xfrm>
            <a:off x="6075200" y="1148675"/>
            <a:ext cx="603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D</a:t>
            </a:r>
            <a:endParaRPr>
              <a:latin typeface="Catamaran"/>
              <a:ea typeface="Catamaran"/>
              <a:cs typeface="Catamaran"/>
              <a:sym typeface="Catamaran"/>
            </a:endParaRPr>
          </a:p>
        </p:txBody>
      </p:sp>
      <p:sp>
        <p:nvSpPr>
          <p:cNvPr id="1486" name="Google Shape;1486;p73"/>
          <p:cNvSpPr txBox="1"/>
          <p:nvPr/>
        </p:nvSpPr>
        <p:spPr>
          <a:xfrm>
            <a:off x="6075200" y="1631338"/>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87" name="Google Shape;1487;p73"/>
          <p:cNvSpPr txBox="1"/>
          <p:nvPr/>
        </p:nvSpPr>
        <p:spPr>
          <a:xfrm>
            <a:off x="6075200" y="2114025"/>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488" name="Google Shape;1488;p73"/>
          <p:cNvCxnSpPr/>
          <p:nvPr/>
        </p:nvCxnSpPr>
        <p:spPr>
          <a:xfrm>
            <a:off x="5657000" y="13487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489" name="Google Shape;1489;p73"/>
          <p:cNvCxnSpPr/>
          <p:nvPr/>
        </p:nvCxnSpPr>
        <p:spPr>
          <a:xfrm>
            <a:off x="5657000" y="1831450"/>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490" name="Google Shape;1490;p73"/>
          <p:cNvCxnSpPr/>
          <p:nvPr/>
        </p:nvCxnSpPr>
        <p:spPr>
          <a:xfrm>
            <a:off x="5657000" y="2314125"/>
            <a:ext cx="34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7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Trees, Graphs, and Traversals, Oh My!</a:t>
            </a:r>
            <a:r>
              <a:rPr lang="en"/>
              <a:t> </a:t>
            </a:r>
            <a:r>
              <a:rPr lang="en" sz="1400">
                <a:latin typeface="Catamaran"/>
                <a:ea typeface="Catamaran"/>
                <a:cs typeface="Catamaran"/>
                <a:sym typeface="Catamaran"/>
              </a:rPr>
              <a:t>Write out the adjacency matrix and adjacency list. </a:t>
            </a:r>
            <a:endParaRPr/>
          </a:p>
        </p:txBody>
      </p:sp>
      <p:sp>
        <p:nvSpPr>
          <p:cNvPr id="1496" name="Google Shape;1496;p74"/>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97" name="Google Shape;1497;p74"/>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98" name="Google Shape;1498;p74"/>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99" name="Google Shape;1499;p74"/>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00" name="Google Shape;1500;p74"/>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01" name="Google Shape;1501;p74"/>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02" name="Google Shape;1502;p74"/>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03" name="Google Shape;1503;p74"/>
          <p:cNvCxnSpPr>
            <a:endCxn id="1497"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04" name="Google Shape;1504;p74"/>
          <p:cNvCxnSpPr>
            <a:stCxn id="1496" idx="7"/>
            <a:endCxn id="1498"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05" name="Google Shape;1505;p74"/>
          <p:cNvCxnSpPr>
            <a:stCxn id="1498" idx="1"/>
            <a:endCxn id="1497"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06" name="Google Shape;1506;p74"/>
          <p:cNvCxnSpPr>
            <a:stCxn id="1497" idx="7"/>
            <a:endCxn id="1501"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07" name="Google Shape;1507;p74"/>
          <p:cNvCxnSpPr>
            <a:stCxn id="1498" idx="7"/>
            <a:endCxn id="1500"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08" name="Google Shape;1508;p74"/>
          <p:cNvCxnSpPr>
            <a:stCxn id="1498" idx="5"/>
            <a:endCxn id="1499"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09" name="Google Shape;1509;p74"/>
          <p:cNvCxnSpPr>
            <a:stCxn id="1499" idx="0"/>
            <a:endCxn id="1500"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10" name="Google Shape;1510;p74"/>
          <p:cNvCxnSpPr>
            <a:stCxn id="1501" idx="6"/>
            <a:endCxn id="1500"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11" name="Google Shape;1511;p74"/>
          <p:cNvCxnSpPr>
            <a:stCxn id="1502" idx="2"/>
            <a:endCxn id="1500"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512" name="Google Shape;1512;p74"/>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
        <p:nvSpPr>
          <p:cNvPr id="1513" name="Google Shape;1513;p74"/>
          <p:cNvSpPr txBox="1"/>
          <p:nvPr/>
        </p:nvSpPr>
        <p:spPr>
          <a:xfrm>
            <a:off x="6075200" y="1148675"/>
            <a:ext cx="603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D</a:t>
            </a:r>
            <a:endParaRPr>
              <a:latin typeface="Catamaran"/>
              <a:ea typeface="Catamaran"/>
              <a:cs typeface="Catamaran"/>
              <a:sym typeface="Catamaran"/>
            </a:endParaRPr>
          </a:p>
        </p:txBody>
      </p:sp>
      <p:sp>
        <p:nvSpPr>
          <p:cNvPr id="1514" name="Google Shape;1514;p74"/>
          <p:cNvSpPr txBox="1"/>
          <p:nvPr/>
        </p:nvSpPr>
        <p:spPr>
          <a:xfrm>
            <a:off x="6075200" y="1631338"/>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15" name="Google Shape;1515;p74"/>
          <p:cNvSpPr txBox="1"/>
          <p:nvPr/>
        </p:nvSpPr>
        <p:spPr>
          <a:xfrm>
            <a:off x="6075200" y="2114025"/>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16" name="Google Shape;1516;p74"/>
          <p:cNvSpPr txBox="1"/>
          <p:nvPr/>
        </p:nvSpPr>
        <p:spPr>
          <a:xfrm>
            <a:off x="6075200" y="2609375"/>
            <a:ext cx="1020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F,   E</a:t>
            </a:r>
            <a:endParaRPr>
              <a:latin typeface="Catamaran"/>
              <a:ea typeface="Catamaran"/>
              <a:cs typeface="Catamaran"/>
              <a:sym typeface="Catamaran"/>
            </a:endParaRPr>
          </a:p>
        </p:txBody>
      </p:sp>
      <p:sp>
        <p:nvSpPr>
          <p:cNvPr id="1517" name="Google Shape;1517;p74"/>
          <p:cNvSpPr txBox="1"/>
          <p:nvPr/>
        </p:nvSpPr>
        <p:spPr>
          <a:xfrm>
            <a:off x="6075200" y="3104725"/>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18" name="Google Shape;1518;p74"/>
          <p:cNvSpPr txBox="1"/>
          <p:nvPr/>
        </p:nvSpPr>
        <p:spPr>
          <a:xfrm>
            <a:off x="6075200" y="4070075"/>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519" name="Google Shape;1519;p74"/>
          <p:cNvCxnSpPr/>
          <p:nvPr/>
        </p:nvCxnSpPr>
        <p:spPr>
          <a:xfrm>
            <a:off x="5657000" y="13487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20" name="Google Shape;1520;p74"/>
          <p:cNvCxnSpPr/>
          <p:nvPr/>
        </p:nvCxnSpPr>
        <p:spPr>
          <a:xfrm>
            <a:off x="5657000" y="1831450"/>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21" name="Google Shape;1521;p74"/>
          <p:cNvCxnSpPr/>
          <p:nvPr/>
        </p:nvCxnSpPr>
        <p:spPr>
          <a:xfrm>
            <a:off x="5657000" y="231412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22" name="Google Shape;1522;p74"/>
          <p:cNvCxnSpPr/>
          <p:nvPr/>
        </p:nvCxnSpPr>
        <p:spPr>
          <a:xfrm>
            <a:off x="5657000" y="28094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23" name="Google Shape;1523;p74"/>
          <p:cNvCxnSpPr/>
          <p:nvPr/>
        </p:nvCxnSpPr>
        <p:spPr>
          <a:xfrm>
            <a:off x="5657000" y="330482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24" name="Google Shape;1524;p74"/>
          <p:cNvCxnSpPr/>
          <p:nvPr/>
        </p:nvCxnSpPr>
        <p:spPr>
          <a:xfrm>
            <a:off x="5657000" y="4270175"/>
            <a:ext cx="34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7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Trees, Graphs, and Traversals, Oh My! </a:t>
            </a:r>
            <a:r>
              <a:rPr lang="en" sz="1400">
                <a:latin typeface="Catamaran"/>
                <a:ea typeface="Catamaran"/>
                <a:cs typeface="Catamaran"/>
                <a:sym typeface="Catamaran"/>
              </a:rPr>
              <a:t>Write out the adjacency matrix and adjacency list. </a:t>
            </a:r>
            <a:r>
              <a:rPr lang="en" sz="1400">
                <a:latin typeface="Catamaran"/>
                <a:ea typeface="Catamaran"/>
                <a:cs typeface="Catamaran"/>
                <a:sym typeface="Catamaran"/>
              </a:rPr>
              <a:t>What if the graph is undirected? </a:t>
            </a:r>
            <a:r>
              <a:rPr lang="en" sz="1400">
                <a:latin typeface="Catamaran"/>
                <a:ea typeface="Catamaran"/>
                <a:cs typeface="Catamaran"/>
                <a:sym typeface="Catamaran"/>
              </a:rPr>
              <a:t> </a:t>
            </a:r>
            <a:endParaRPr/>
          </a:p>
        </p:txBody>
      </p:sp>
      <p:sp>
        <p:nvSpPr>
          <p:cNvPr id="1530" name="Google Shape;1530;p75"/>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31" name="Google Shape;1531;p75"/>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32" name="Google Shape;1532;p75"/>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33" name="Google Shape;1533;p75"/>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34" name="Google Shape;1534;p75"/>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35" name="Google Shape;1535;p75"/>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36" name="Google Shape;1536;p75"/>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37" name="Google Shape;1537;p75"/>
          <p:cNvCxnSpPr>
            <a:endCxn id="1531"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38" name="Google Shape;1538;p75"/>
          <p:cNvCxnSpPr>
            <a:stCxn id="1530" idx="7"/>
            <a:endCxn id="1532"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39" name="Google Shape;1539;p75"/>
          <p:cNvCxnSpPr>
            <a:stCxn id="1532" idx="1"/>
            <a:endCxn id="1531"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40" name="Google Shape;1540;p75"/>
          <p:cNvCxnSpPr>
            <a:stCxn id="1531" idx="7"/>
            <a:endCxn id="1535"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41" name="Google Shape;1541;p75"/>
          <p:cNvCxnSpPr>
            <a:stCxn id="1532" idx="7"/>
            <a:endCxn id="1534"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42" name="Google Shape;1542;p75"/>
          <p:cNvCxnSpPr>
            <a:stCxn id="1532" idx="5"/>
            <a:endCxn id="1533"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43" name="Google Shape;1543;p75"/>
          <p:cNvCxnSpPr>
            <a:stCxn id="1533" idx="0"/>
            <a:endCxn id="1534"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44" name="Google Shape;1544;p75"/>
          <p:cNvCxnSpPr>
            <a:stCxn id="1535" idx="6"/>
            <a:endCxn id="1534"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45" name="Google Shape;1545;p75"/>
          <p:cNvCxnSpPr>
            <a:stCxn id="1536" idx="2"/>
            <a:endCxn id="1534"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546" name="Google Shape;1546;p75"/>
          <p:cNvGraphicFramePr/>
          <p:nvPr/>
        </p:nvGraphicFramePr>
        <p:xfrm>
          <a:off x="5236100" y="1123950"/>
          <a:ext cx="3000000" cy="3000000"/>
        </p:xfrm>
        <a:graphic>
          <a:graphicData uri="http://schemas.openxmlformats.org/drawingml/2006/table">
            <a:tbl>
              <a:tblPr>
                <a:noFill/>
                <a:tableStyleId>{136172A0-8B04-4DB0-B469-96AD6D630949}</a:tableStyleId>
              </a:tblPr>
              <a:tblGrid>
                <a:gridCol w="497100"/>
              </a:tblGrid>
              <a:tr h="48157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81575">
                <a:tc>
                  <a:txBody>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a:txBody>
                  <a:tcPr marT="91425" marB="91425" marR="91425" marL="91425" anchor="ctr"/>
                </a:tc>
              </a:tr>
            </a:tbl>
          </a:graphicData>
        </a:graphic>
      </p:graphicFrame>
      <p:sp>
        <p:nvSpPr>
          <p:cNvPr id="1547" name="Google Shape;1547;p75"/>
          <p:cNvSpPr txBox="1"/>
          <p:nvPr/>
        </p:nvSpPr>
        <p:spPr>
          <a:xfrm>
            <a:off x="6075200" y="1148675"/>
            <a:ext cx="603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D</a:t>
            </a:r>
            <a:endParaRPr>
              <a:latin typeface="Catamaran"/>
              <a:ea typeface="Catamaran"/>
              <a:cs typeface="Catamaran"/>
              <a:sym typeface="Catamaran"/>
            </a:endParaRPr>
          </a:p>
        </p:txBody>
      </p:sp>
      <p:sp>
        <p:nvSpPr>
          <p:cNvPr id="1548" name="Google Shape;1548;p75"/>
          <p:cNvSpPr txBox="1"/>
          <p:nvPr/>
        </p:nvSpPr>
        <p:spPr>
          <a:xfrm>
            <a:off x="6075200" y="1631350"/>
            <a:ext cx="76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 C, D</a:t>
            </a:r>
            <a:endParaRPr>
              <a:latin typeface="Catamaran"/>
              <a:ea typeface="Catamaran"/>
              <a:cs typeface="Catamaran"/>
              <a:sym typeface="Catamaran"/>
            </a:endParaRPr>
          </a:p>
        </p:txBody>
      </p:sp>
      <p:sp>
        <p:nvSpPr>
          <p:cNvPr id="1549" name="Google Shape;1549;p75"/>
          <p:cNvSpPr txBox="1"/>
          <p:nvPr/>
        </p:nvSpPr>
        <p:spPr>
          <a:xfrm>
            <a:off x="6075200" y="2114025"/>
            <a:ext cx="715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 </a:t>
            </a:r>
            <a:r>
              <a:rPr lang="en">
                <a:latin typeface="Catamaran"/>
                <a:ea typeface="Catamaran"/>
                <a:cs typeface="Catamaran"/>
                <a:sym typeface="Catamaran"/>
              </a:rPr>
              <a:t>F</a:t>
            </a:r>
            <a:endParaRPr>
              <a:latin typeface="Catamaran"/>
              <a:ea typeface="Catamaran"/>
              <a:cs typeface="Catamaran"/>
              <a:sym typeface="Catamaran"/>
            </a:endParaRPr>
          </a:p>
        </p:txBody>
      </p:sp>
      <p:sp>
        <p:nvSpPr>
          <p:cNvPr id="1550" name="Google Shape;1550;p75"/>
          <p:cNvSpPr txBox="1"/>
          <p:nvPr/>
        </p:nvSpPr>
        <p:spPr>
          <a:xfrm>
            <a:off x="6075200" y="2609375"/>
            <a:ext cx="1020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 B, E, F</a:t>
            </a:r>
            <a:endParaRPr>
              <a:latin typeface="Catamaran"/>
              <a:ea typeface="Catamaran"/>
              <a:cs typeface="Catamaran"/>
              <a:sym typeface="Catamaran"/>
            </a:endParaRPr>
          </a:p>
        </p:txBody>
      </p:sp>
      <p:sp>
        <p:nvSpPr>
          <p:cNvPr id="1551" name="Google Shape;1551;p75"/>
          <p:cNvSpPr txBox="1"/>
          <p:nvPr/>
        </p:nvSpPr>
        <p:spPr>
          <a:xfrm>
            <a:off x="6075200" y="3104725"/>
            <a:ext cx="657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 </a:t>
            </a:r>
            <a:r>
              <a:rPr lang="en">
                <a:latin typeface="Catamaran"/>
                <a:ea typeface="Catamaran"/>
                <a:cs typeface="Catamaran"/>
                <a:sym typeface="Catamaran"/>
              </a:rPr>
              <a:t>F</a:t>
            </a:r>
            <a:endParaRPr>
              <a:latin typeface="Catamaran"/>
              <a:ea typeface="Catamaran"/>
              <a:cs typeface="Catamaran"/>
              <a:sym typeface="Catamaran"/>
            </a:endParaRPr>
          </a:p>
        </p:txBody>
      </p:sp>
      <p:sp>
        <p:nvSpPr>
          <p:cNvPr id="1552" name="Google Shape;1552;p75"/>
          <p:cNvSpPr txBox="1"/>
          <p:nvPr/>
        </p:nvSpPr>
        <p:spPr>
          <a:xfrm>
            <a:off x="6075200" y="4070075"/>
            <a:ext cx="4035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553" name="Google Shape;1553;p75"/>
          <p:cNvCxnSpPr/>
          <p:nvPr/>
        </p:nvCxnSpPr>
        <p:spPr>
          <a:xfrm>
            <a:off x="5657000" y="13487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54" name="Google Shape;1554;p75"/>
          <p:cNvCxnSpPr/>
          <p:nvPr/>
        </p:nvCxnSpPr>
        <p:spPr>
          <a:xfrm>
            <a:off x="5657000" y="1831450"/>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55" name="Google Shape;1555;p75"/>
          <p:cNvCxnSpPr/>
          <p:nvPr/>
        </p:nvCxnSpPr>
        <p:spPr>
          <a:xfrm>
            <a:off x="5657000" y="231412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56" name="Google Shape;1556;p75"/>
          <p:cNvCxnSpPr/>
          <p:nvPr/>
        </p:nvCxnSpPr>
        <p:spPr>
          <a:xfrm>
            <a:off x="5657000" y="280947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57" name="Google Shape;1557;p75"/>
          <p:cNvCxnSpPr/>
          <p:nvPr/>
        </p:nvCxnSpPr>
        <p:spPr>
          <a:xfrm>
            <a:off x="5657000" y="3304825"/>
            <a:ext cx="342000" cy="0"/>
          </a:xfrm>
          <a:prstGeom prst="straightConnector1">
            <a:avLst/>
          </a:prstGeom>
          <a:noFill/>
          <a:ln cap="flat" cmpd="sng" w="9525">
            <a:solidFill>
              <a:schemeClr val="dk2"/>
            </a:solidFill>
            <a:prstDash val="solid"/>
            <a:round/>
            <a:headEnd len="med" w="med" type="none"/>
            <a:tailEnd len="med" w="med" type="triangle"/>
          </a:ln>
        </p:spPr>
      </p:cxnSp>
      <p:cxnSp>
        <p:nvCxnSpPr>
          <p:cNvPr id="1558" name="Google Shape;1558;p75"/>
          <p:cNvCxnSpPr/>
          <p:nvPr/>
        </p:nvCxnSpPr>
        <p:spPr>
          <a:xfrm>
            <a:off x="5657000" y="4270175"/>
            <a:ext cx="342000" cy="0"/>
          </a:xfrm>
          <a:prstGeom prst="straightConnector1">
            <a:avLst/>
          </a:prstGeom>
          <a:noFill/>
          <a:ln cap="flat" cmpd="sng" w="9525">
            <a:solidFill>
              <a:schemeClr val="dk2"/>
            </a:solidFill>
            <a:prstDash val="solid"/>
            <a:round/>
            <a:headEnd len="med" w="med" type="none"/>
            <a:tailEnd len="med" w="med" type="triangle"/>
          </a:ln>
        </p:spPr>
      </p:cxnSp>
      <p:sp>
        <p:nvSpPr>
          <p:cNvPr id="1559" name="Google Shape;1559;p75"/>
          <p:cNvSpPr txBox="1"/>
          <p:nvPr/>
        </p:nvSpPr>
        <p:spPr>
          <a:xfrm>
            <a:off x="6075800" y="3587400"/>
            <a:ext cx="1020900" cy="400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 D, E, G</a:t>
            </a:r>
            <a:endParaRPr>
              <a:latin typeface="Catamaran"/>
              <a:ea typeface="Catamaran"/>
              <a:cs typeface="Catamaran"/>
              <a:sym typeface="Catamaran"/>
            </a:endParaRPr>
          </a:p>
        </p:txBody>
      </p:sp>
      <p:cxnSp>
        <p:nvCxnSpPr>
          <p:cNvPr id="1560" name="Google Shape;1560;p75"/>
          <p:cNvCxnSpPr/>
          <p:nvPr/>
        </p:nvCxnSpPr>
        <p:spPr>
          <a:xfrm>
            <a:off x="5657600" y="3787500"/>
            <a:ext cx="34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7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566" name="Google Shape;1566;p76"/>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67" name="Google Shape;1567;p76"/>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68" name="Google Shape;1568;p76"/>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69" name="Google Shape;1569;p76"/>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70" name="Google Shape;1570;p76"/>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71" name="Google Shape;1571;p76"/>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72" name="Google Shape;1572;p76"/>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73" name="Google Shape;1573;p76"/>
          <p:cNvCxnSpPr>
            <a:endCxn id="1567"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74" name="Google Shape;1574;p76"/>
          <p:cNvCxnSpPr>
            <a:stCxn id="1566" idx="7"/>
            <a:endCxn id="1568"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75" name="Google Shape;1575;p76"/>
          <p:cNvCxnSpPr>
            <a:stCxn id="1568" idx="1"/>
            <a:endCxn id="1567"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76" name="Google Shape;1576;p76"/>
          <p:cNvCxnSpPr>
            <a:stCxn id="1567" idx="7"/>
            <a:endCxn id="1571"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77" name="Google Shape;1577;p76"/>
          <p:cNvCxnSpPr>
            <a:stCxn id="1568" idx="7"/>
            <a:endCxn id="1570"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78" name="Google Shape;1578;p76"/>
          <p:cNvCxnSpPr>
            <a:stCxn id="1568" idx="5"/>
            <a:endCxn id="1569"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79" name="Google Shape;1579;p76"/>
          <p:cNvCxnSpPr>
            <a:stCxn id="1569" idx="0"/>
            <a:endCxn id="1570"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80" name="Google Shape;1580;p76"/>
          <p:cNvCxnSpPr>
            <a:stCxn id="1571" idx="6"/>
            <a:endCxn id="1570"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581" name="Google Shape;1581;p76"/>
          <p:cNvCxnSpPr>
            <a:stCxn id="1572" idx="2"/>
            <a:endCxn id="1570"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582" name="Google Shape;1582;p76"/>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583" name="Google Shape;1583;p76"/>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a:t>
            </a:r>
            <a:endParaRPr>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7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589" name="Google Shape;1589;p77"/>
          <p:cNvSpPr/>
          <p:nvPr/>
        </p:nvSpPr>
        <p:spPr>
          <a:xfrm>
            <a:off x="757425" y="325967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90" name="Google Shape;1590;p77"/>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91" name="Google Shape;1591;p77"/>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92" name="Google Shape;1592;p77"/>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93" name="Google Shape;1593;p77"/>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94" name="Google Shape;1594;p77"/>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95" name="Google Shape;1595;p77"/>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96" name="Google Shape;1596;p77"/>
          <p:cNvCxnSpPr>
            <a:endCxn id="1590"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597" name="Google Shape;1597;p77"/>
          <p:cNvCxnSpPr>
            <a:stCxn id="1589" idx="7"/>
            <a:endCxn id="1591"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598" name="Google Shape;1598;p77"/>
          <p:cNvCxnSpPr>
            <a:stCxn id="1591" idx="1"/>
            <a:endCxn id="1590"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599" name="Google Shape;1599;p77"/>
          <p:cNvCxnSpPr>
            <a:stCxn id="1590" idx="7"/>
            <a:endCxn id="1594"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00" name="Google Shape;1600;p77"/>
          <p:cNvCxnSpPr>
            <a:stCxn id="1591" idx="7"/>
            <a:endCxn id="1593"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01" name="Google Shape;1601;p77"/>
          <p:cNvCxnSpPr>
            <a:stCxn id="1591" idx="5"/>
            <a:endCxn id="1592"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02" name="Google Shape;1602;p77"/>
          <p:cNvCxnSpPr>
            <a:stCxn id="1592" idx="0"/>
            <a:endCxn id="1593"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03" name="Google Shape;1603;p77"/>
          <p:cNvCxnSpPr>
            <a:stCxn id="1594" idx="6"/>
            <a:endCxn id="1593"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04" name="Google Shape;1604;p77"/>
          <p:cNvCxnSpPr>
            <a:stCxn id="1595" idx="2"/>
            <a:endCxn id="1593"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605" name="Google Shape;1605;p77"/>
          <p:cNvSpPr txBox="1"/>
          <p:nvPr/>
        </p:nvSpPr>
        <p:spPr>
          <a:xfrm>
            <a:off x="5347700" y="1363950"/>
            <a:ext cx="22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DFS Post-Order:</a:t>
            </a:r>
            <a:endParaRPr>
              <a:latin typeface="Catamaran"/>
              <a:ea typeface="Catamaran"/>
              <a:cs typeface="Catamaran"/>
              <a:sym typeface="Catamaran"/>
            </a:endParaRPr>
          </a:p>
        </p:txBody>
      </p:sp>
      <p:sp>
        <p:nvSpPr>
          <p:cNvPr id="1606" name="Google Shape;1606;p77"/>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a:t>
            </a:r>
            <a:r>
              <a:rPr lang="en">
                <a:solidFill>
                  <a:schemeClr val="dk1"/>
                </a:solidFill>
                <a:latin typeface="Avenir"/>
                <a:ea typeface="Avenir"/>
                <a:cs typeface="Avenir"/>
                <a:sym typeface="Avenir"/>
              </a:rPr>
              <a:t>A</a:t>
            </a:r>
            <a:r>
              <a:rPr lang="en">
                <a:latin typeface="Avenir"/>
                <a:ea typeface="Avenir"/>
                <a:cs typeface="Avenir"/>
                <a:sym typeface="Avenir"/>
              </a:rPr>
              <a:t>  </a:t>
            </a:r>
            <a:endParaRPr>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7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612" name="Google Shape;1612;p78"/>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13" name="Google Shape;1613;p78"/>
          <p:cNvSpPr/>
          <p:nvPr/>
        </p:nvSpPr>
        <p:spPr>
          <a:xfrm>
            <a:off x="757425" y="19678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14" name="Google Shape;1614;p78"/>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15" name="Google Shape;1615;p78"/>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16" name="Google Shape;1616;p78"/>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17" name="Google Shape;1617;p78"/>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18" name="Google Shape;1618;p78"/>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19" name="Google Shape;1619;p78"/>
          <p:cNvCxnSpPr>
            <a:endCxn id="161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20" name="Google Shape;1620;p78"/>
          <p:cNvCxnSpPr>
            <a:stCxn id="1612" idx="7"/>
            <a:endCxn id="161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21" name="Google Shape;1621;p78"/>
          <p:cNvCxnSpPr>
            <a:stCxn id="1614" idx="1"/>
            <a:endCxn id="161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22" name="Google Shape;1622;p78"/>
          <p:cNvCxnSpPr>
            <a:stCxn id="1613" idx="7"/>
            <a:endCxn id="161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23" name="Google Shape;1623;p78"/>
          <p:cNvCxnSpPr>
            <a:stCxn id="1614" idx="7"/>
            <a:endCxn id="161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24" name="Google Shape;1624;p78"/>
          <p:cNvCxnSpPr>
            <a:stCxn id="1614" idx="5"/>
            <a:endCxn id="161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25" name="Google Shape;1625;p78"/>
          <p:cNvCxnSpPr>
            <a:stCxn id="1615" idx="0"/>
            <a:endCxn id="161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26" name="Google Shape;1626;p78"/>
          <p:cNvCxnSpPr>
            <a:stCxn id="1617" idx="6"/>
            <a:endCxn id="161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27" name="Google Shape;1627;p78"/>
          <p:cNvCxnSpPr>
            <a:stCxn id="1618" idx="2"/>
            <a:endCxn id="161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628" name="Google Shape;1628;p78"/>
          <p:cNvSpPr txBox="1"/>
          <p:nvPr/>
        </p:nvSpPr>
        <p:spPr>
          <a:xfrm>
            <a:off x="5347700" y="1363950"/>
            <a:ext cx="22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latin typeface="Catamaran"/>
              <a:ea typeface="Catamaran"/>
              <a:cs typeface="Catamaran"/>
              <a:sym typeface="Catamaran"/>
            </a:endParaRPr>
          </a:p>
        </p:txBody>
      </p:sp>
      <p:sp>
        <p:nvSpPr>
          <p:cNvPr id="1629" name="Google Shape;1629;p78"/>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Stack: A, B </a:t>
            </a:r>
            <a:endParaRPr>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7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635" name="Google Shape;1635;p79"/>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36" name="Google Shape;1636;p79"/>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37" name="Google Shape;1637;p79"/>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38" name="Google Shape;1638;p79"/>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39" name="Google Shape;1639;p79"/>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40" name="Google Shape;1640;p79"/>
          <p:cNvSpPr/>
          <p:nvPr/>
        </p:nvSpPr>
        <p:spPr>
          <a:xfrm>
            <a:off x="1676250" y="13639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41" name="Google Shape;1641;p79"/>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42" name="Google Shape;1642;p79"/>
          <p:cNvCxnSpPr>
            <a:endCxn id="1636"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43" name="Google Shape;1643;p79"/>
          <p:cNvCxnSpPr>
            <a:stCxn id="1635" idx="7"/>
            <a:endCxn id="1637"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44" name="Google Shape;1644;p79"/>
          <p:cNvCxnSpPr>
            <a:stCxn id="1637" idx="1"/>
            <a:endCxn id="1636"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45" name="Google Shape;1645;p79"/>
          <p:cNvCxnSpPr>
            <a:stCxn id="1636" idx="7"/>
            <a:endCxn id="1640"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46" name="Google Shape;1646;p79"/>
          <p:cNvCxnSpPr>
            <a:stCxn id="1637" idx="7"/>
            <a:endCxn id="1639"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47" name="Google Shape;1647;p79"/>
          <p:cNvCxnSpPr>
            <a:stCxn id="1637" idx="5"/>
            <a:endCxn id="1638"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48" name="Google Shape;1648;p79"/>
          <p:cNvCxnSpPr>
            <a:stCxn id="1638" idx="0"/>
            <a:endCxn id="1639"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49" name="Google Shape;1649;p79"/>
          <p:cNvCxnSpPr>
            <a:stCxn id="1640" idx="6"/>
            <a:endCxn id="1639"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50" name="Google Shape;1650;p79"/>
          <p:cNvCxnSpPr>
            <a:stCxn id="1641" idx="2"/>
            <a:endCxn id="1639"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651" name="Google Shape;1651;p79"/>
          <p:cNvSpPr txBox="1"/>
          <p:nvPr/>
        </p:nvSpPr>
        <p:spPr>
          <a:xfrm>
            <a:off x="5347700" y="1363950"/>
            <a:ext cx="22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latin typeface="Catamaran"/>
              <a:ea typeface="Catamaran"/>
              <a:cs typeface="Catamaran"/>
              <a:sym typeface="Catamaran"/>
            </a:endParaRPr>
          </a:p>
        </p:txBody>
      </p:sp>
      <p:sp>
        <p:nvSpPr>
          <p:cNvPr id="1652" name="Google Shape;1652;p79"/>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Stack: A, B, C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8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658" name="Google Shape;1658;p80"/>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59" name="Google Shape;1659;p80"/>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60" name="Google Shape;1660;p80"/>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61" name="Google Shape;1661;p80"/>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62" name="Google Shape;1662;p80"/>
          <p:cNvSpPr/>
          <p:nvPr/>
        </p:nvSpPr>
        <p:spPr>
          <a:xfrm>
            <a:off x="2595075" y="19678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63" name="Google Shape;1663;p80"/>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64" name="Google Shape;1664;p80"/>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65" name="Google Shape;1665;p80"/>
          <p:cNvCxnSpPr>
            <a:endCxn id="165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66" name="Google Shape;1666;p80"/>
          <p:cNvCxnSpPr>
            <a:stCxn id="1658" idx="7"/>
            <a:endCxn id="166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67" name="Google Shape;1667;p80"/>
          <p:cNvCxnSpPr>
            <a:stCxn id="1660" idx="1"/>
            <a:endCxn id="165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68" name="Google Shape;1668;p80"/>
          <p:cNvCxnSpPr>
            <a:stCxn id="1659" idx="7"/>
            <a:endCxn id="166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69" name="Google Shape;1669;p80"/>
          <p:cNvCxnSpPr>
            <a:stCxn id="1660" idx="7"/>
            <a:endCxn id="166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70" name="Google Shape;1670;p80"/>
          <p:cNvCxnSpPr>
            <a:stCxn id="1660" idx="5"/>
            <a:endCxn id="166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71" name="Google Shape;1671;p80"/>
          <p:cNvCxnSpPr>
            <a:stCxn id="1661" idx="0"/>
            <a:endCxn id="166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72" name="Google Shape;1672;p80"/>
          <p:cNvCxnSpPr>
            <a:stCxn id="1663" idx="6"/>
            <a:endCxn id="166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73" name="Google Shape;1673;p80"/>
          <p:cNvCxnSpPr>
            <a:stCxn id="1664" idx="2"/>
            <a:endCxn id="166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674" name="Google Shape;1674;p80"/>
          <p:cNvSpPr txBox="1"/>
          <p:nvPr/>
        </p:nvSpPr>
        <p:spPr>
          <a:xfrm>
            <a:off x="5347700" y="1363950"/>
            <a:ext cx="22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latin typeface="Catamaran"/>
              <a:ea typeface="Catamaran"/>
              <a:cs typeface="Catamaran"/>
              <a:sym typeface="Catamaran"/>
            </a:endParaRPr>
          </a:p>
        </p:txBody>
      </p:sp>
      <p:sp>
        <p:nvSpPr>
          <p:cNvPr id="1675" name="Google Shape;1675;p80"/>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B, C, F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8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681" name="Google Shape;1681;p81"/>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82" name="Google Shape;1682;p81"/>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83" name="Google Shape;1683;p81"/>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84" name="Google Shape;1684;p81"/>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85" name="Google Shape;1685;p81"/>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86" name="Google Shape;1686;p81"/>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87" name="Google Shape;1687;p81"/>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88" name="Google Shape;1688;p81"/>
          <p:cNvCxnSpPr>
            <a:endCxn id="1682"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89" name="Google Shape;1689;p81"/>
          <p:cNvCxnSpPr>
            <a:stCxn id="1681" idx="7"/>
            <a:endCxn id="1683"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90" name="Google Shape;1690;p81"/>
          <p:cNvCxnSpPr>
            <a:stCxn id="1683" idx="1"/>
            <a:endCxn id="1682"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91" name="Google Shape;1691;p81"/>
          <p:cNvCxnSpPr>
            <a:stCxn id="1682" idx="7"/>
            <a:endCxn id="1686"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92" name="Google Shape;1692;p81"/>
          <p:cNvCxnSpPr>
            <a:stCxn id="1683" idx="7"/>
            <a:endCxn id="1685"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693" name="Google Shape;1693;p81"/>
          <p:cNvCxnSpPr>
            <a:stCxn id="1683" idx="5"/>
            <a:endCxn id="1684"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694" name="Google Shape;1694;p81"/>
          <p:cNvCxnSpPr>
            <a:stCxn id="1684" idx="0"/>
            <a:endCxn id="1685"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695" name="Google Shape;1695;p81"/>
          <p:cNvCxnSpPr>
            <a:stCxn id="1686" idx="6"/>
            <a:endCxn id="1685"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696" name="Google Shape;1696;p81"/>
          <p:cNvCxnSpPr>
            <a:stCxn id="1687" idx="2"/>
            <a:endCxn id="1685"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697" name="Google Shape;1697;p81"/>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a:t>
            </a:r>
            <a:endParaRPr>
              <a:latin typeface="Catamaran"/>
              <a:ea typeface="Catamaran"/>
              <a:cs typeface="Catamaran"/>
              <a:sym typeface="Catamaran"/>
            </a:endParaRPr>
          </a:p>
        </p:txBody>
      </p:sp>
      <p:sp>
        <p:nvSpPr>
          <p:cNvPr id="1698" name="Google Shape;1698;p81"/>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B, C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Representations</a:t>
            </a:r>
            <a:endParaRPr/>
          </a:p>
        </p:txBody>
      </p:sp>
      <p:sp>
        <p:nvSpPr>
          <p:cNvPr id="164" name="Google Shape;164;p19"/>
          <p:cNvSpPr txBox="1"/>
          <p:nvPr>
            <p:ph idx="1" type="body"/>
          </p:nvPr>
        </p:nvSpPr>
        <p:spPr>
          <a:xfrm>
            <a:off x="311700" y="1152475"/>
            <a:ext cx="8520600" cy="40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Adjacency matrices</a:t>
            </a:r>
            <a:r>
              <a:rPr lang="en"/>
              <a:t> are true if there is a line going from node A to B and false otherwise.</a:t>
            </a:r>
            <a:endParaRPr/>
          </a:p>
        </p:txBody>
      </p:sp>
      <p:grpSp>
        <p:nvGrpSpPr>
          <p:cNvPr id="165" name="Google Shape;165;p19"/>
          <p:cNvGrpSpPr/>
          <p:nvPr/>
        </p:nvGrpSpPr>
        <p:grpSpPr>
          <a:xfrm>
            <a:off x="5574150" y="2144250"/>
            <a:ext cx="2156050" cy="1850750"/>
            <a:chOff x="6595250" y="2051775"/>
            <a:chExt cx="2156050" cy="1850750"/>
          </a:xfrm>
        </p:grpSpPr>
        <p:sp>
          <p:nvSpPr>
            <p:cNvPr id="166" name="Google Shape;166;p19"/>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7" name="Google Shape;167;p19"/>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8" name="Google Shape;168;p19"/>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9" name="Google Shape;169;p19"/>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0" name="Google Shape;170;p19"/>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1" name="Google Shape;171;p19"/>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72" name="Google Shape;172;p19"/>
            <p:cNvCxnSpPr>
              <a:stCxn id="166" idx="7"/>
              <a:endCxn id="16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9"/>
            <p:cNvCxnSpPr>
              <a:stCxn id="166" idx="4"/>
              <a:endCxn id="16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9"/>
            <p:cNvCxnSpPr>
              <a:stCxn id="167" idx="6"/>
              <a:endCxn id="17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9"/>
            <p:cNvCxnSpPr>
              <a:stCxn id="167" idx="4"/>
              <a:endCxn id="16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76" name="Google Shape;176;p19"/>
            <p:cNvCxnSpPr>
              <a:stCxn id="168" idx="5"/>
              <a:endCxn id="17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9"/>
            <p:cNvCxnSpPr>
              <a:stCxn id="169" idx="4"/>
              <a:endCxn id="17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graphicFrame>
        <p:nvGraphicFramePr>
          <p:cNvPr id="178" name="Google Shape;178;p19"/>
          <p:cNvGraphicFramePr/>
          <p:nvPr/>
        </p:nvGraphicFramePr>
        <p:xfrm>
          <a:off x="580825" y="1694325"/>
          <a:ext cx="3000000" cy="3000000"/>
        </p:xfrm>
        <a:graphic>
          <a:graphicData uri="http://schemas.openxmlformats.org/drawingml/2006/table">
            <a:tbl>
              <a:tblPr>
                <a:noFill/>
                <a:tableStyleId>{136172A0-8B04-4DB0-B469-96AD6D630949}</a:tableStyleId>
              </a:tblPr>
              <a:tblGrid>
                <a:gridCol w="521700"/>
                <a:gridCol w="521700"/>
                <a:gridCol w="521700"/>
                <a:gridCol w="521700"/>
                <a:gridCol w="521700"/>
                <a:gridCol w="521700"/>
                <a:gridCol w="521700"/>
              </a:tblGrid>
              <a:tr h="1000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8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704" name="Google Shape;1704;p82"/>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05" name="Google Shape;1705;p82"/>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06" name="Google Shape;1706;p82"/>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07" name="Google Shape;1707;p82"/>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08" name="Google Shape;1708;p82"/>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09" name="Google Shape;1709;p82"/>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10" name="Google Shape;1710;p82"/>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11" name="Google Shape;1711;p82"/>
          <p:cNvCxnSpPr>
            <a:endCxn id="1705"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12" name="Google Shape;1712;p82"/>
          <p:cNvCxnSpPr>
            <a:stCxn id="1704" idx="7"/>
            <a:endCxn id="1706"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13" name="Google Shape;1713;p82"/>
          <p:cNvCxnSpPr>
            <a:stCxn id="1706" idx="1"/>
            <a:endCxn id="1705"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14" name="Google Shape;1714;p82"/>
          <p:cNvCxnSpPr>
            <a:stCxn id="1705" idx="7"/>
            <a:endCxn id="1709"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15" name="Google Shape;1715;p82"/>
          <p:cNvCxnSpPr>
            <a:stCxn id="1706" idx="7"/>
            <a:endCxn id="1708"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16" name="Google Shape;1716;p82"/>
          <p:cNvCxnSpPr>
            <a:stCxn id="1706" idx="5"/>
            <a:endCxn id="1707"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17" name="Google Shape;1717;p82"/>
          <p:cNvCxnSpPr>
            <a:stCxn id="1707" idx="0"/>
            <a:endCxn id="1708"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18" name="Google Shape;1718;p82"/>
          <p:cNvCxnSpPr>
            <a:stCxn id="1709" idx="6"/>
            <a:endCxn id="1708"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19" name="Google Shape;1719;p82"/>
          <p:cNvCxnSpPr>
            <a:stCxn id="1710" idx="2"/>
            <a:endCxn id="1708"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720" name="Google Shape;1720;p82"/>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 C</a:t>
            </a:r>
            <a:endParaRPr>
              <a:solidFill>
                <a:schemeClr val="dk1"/>
              </a:solidFill>
              <a:latin typeface="Catamaran"/>
              <a:ea typeface="Catamaran"/>
              <a:cs typeface="Catamaran"/>
              <a:sym typeface="Catamaran"/>
            </a:endParaRPr>
          </a:p>
        </p:txBody>
      </p:sp>
      <p:sp>
        <p:nvSpPr>
          <p:cNvPr id="1721" name="Google Shape;1721;p82"/>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B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8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727" name="Google Shape;1727;p83"/>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28" name="Google Shape;1728;p83"/>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29" name="Google Shape;1729;p83"/>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30" name="Google Shape;1730;p83"/>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31" name="Google Shape;1731;p83"/>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32" name="Google Shape;1732;p83"/>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33" name="Google Shape;1733;p83"/>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34" name="Google Shape;1734;p83"/>
          <p:cNvCxnSpPr>
            <a:endCxn id="1728"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35" name="Google Shape;1735;p83"/>
          <p:cNvCxnSpPr>
            <a:stCxn id="1727" idx="7"/>
            <a:endCxn id="1729"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36" name="Google Shape;1736;p83"/>
          <p:cNvCxnSpPr>
            <a:stCxn id="1729" idx="1"/>
            <a:endCxn id="1728"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37" name="Google Shape;1737;p83"/>
          <p:cNvCxnSpPr>
            <a:stCxn id="1728" idx="7"/>
            <a:endCxn id="1732"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38" name="Google Shape;1738;p83"/>
          <p:cNvCxnSpPr>
            <a:stCxn id="1729" idx="7"/>
            <a:endCxn id="1731"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39" name="Google Shape;1739;p83"/>
          <p:cNvCxnSpPr>
            <a:stCxn id="1729" idx="5"/>
            <a:endCxn id="1730"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40" name="Google Shape;1740;p83"/>
          <p:cNvCxnSpPr>
            <a:stCxn id="1730" idx="0"/>
            <a:endCxn id="1731"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41" name="Google Shape;1741;p83"/>
          <p:cNvCxnSpPr>
            <a:stCxn id="1732" idx="6"/>
            <a:endCxn id="1731"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42" name="Google Shape;1742;p83"/>
          <p:cNvCxnSpPr>
            <a:stCxn id="1733" idx="2"/>
            <a:endCxn id="1731"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743" name="Google Shape;1743;p83"/>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 C, B</a:t>
            </a:r>
            <a:endParaRPr>
              <a:latin typeface="Catamaran"/>
              <a:ea typeface="Catamaran"/>
              <a:cs typeface="Catamaran"/>
              <a:sym typeface="Catamaran"/>
            </a:endParaRPr>
          </a:p>
        </p:txBody>
      </p:sp>
      <p:sp>
        <p:nvSpPr>
          <p:cNvPr id="1744" name="Google Shape;1744;p83"/>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8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750" name="Google Shape;1750;p84"/>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51" name="Google Shape;1751;p84"/>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52" name="Google Shape;1752;p84"/>
          <p:cNvSpPr/>
          <p:nvPr/>
        </p:nvSpPr>
        <p:spPr>
          <a:xfrm>
            <a:off x="1676250" y="27349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53" name="Google Shape;1753;p84"/>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54" name="Google Shape;1754;p84"/>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55" name="Google Shape;1755;p84"/>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56" name="Google Shape;1756;p84"/>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57" name="Google Shape;1757;p84"/>
          <p:cNvCxnSpPr>
            <a:endCxn id="1751"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58" name="Google Shape;1758;p84"/>
          <p:cNvCxnSpPr>
            <a:stCxn id="1750" idx="7"/>
            <a:endCxn id="1752"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59" name="Google Shape;1759;p84"/>
          <p:cNvCxnSpPr>
            <a:stCxn id="1752" idx="1"/>
            <a:endCxn id="1751"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60" name="Google Shape;1760;p84"/>
          <p:cNvCxnSpPr>
            <a:stCxn id="1751" idx="7"/>
            <a:endCxn id="1755"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61" name="Google Shape;1761;p84"/>
          <p:cNvCxnSpPr>
            <a:stCxn id="1752" idx="7"/>
            <a:endCxn id="1754"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62" name="Google Shape;1762;p84"/>
          <p:cNvCxnSpPr>
            <a:stCxn id="1752" idx="5"/>
            <a:endCxn id="1753"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63" name="Google Shape;1763;p84"/>
          <p:cNvCxnSpPr>
            <a:stCxn id="1753" idx="0"/>
            <a:endCxn id="1754"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64" name="Google Shape;1764;p84"/>
          <p:cNvCxnSpPr>
            <a:stCxn id="1755" idx="6"/>
            <a:endCxn id="1754"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65" name="Google Shape;1765;p84"/>
          <p:cNvCxnSpPr>
            <a:stCxn id="1756" idx="2"/>
            <a:endCxn id="1754"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766" name="Google Shape;1766;p84"/>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F, C, B</a:t>
            </a:r>
            <a:endParaRPr>
              <a:latin typeface="Catamaran"/>
              <a:ea typeface="Catamaran"/>
              <a:cs typeface="Catamaran"/>
              <a:sym typeface="Catamaran"/>
            </a:endParaRPr>
          </a:p>
        </p:txBody>
      </p:sp>
      <p:sp>
        <p:nvSpPr>
          <p:cNvPr id="1767" name="Google Shape;1767;p84"/>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D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8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773" name="Google Shape;1773;p85"/>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74" name="Google Shape;1774;p85"/>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75" name="Google Shape;1775;p85"/>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76" name="Google Shape;1776;p85"/>
          <p:cNvSpPr/>
          <p:nvPr/>
        </p:nvSpPr>
        <p:spPr>
          <a:xfrm>
            <a:off x="2595075" y="325967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77" name="Google Shape;1777;p85"/>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78" name="Google Shape;1778;p85"/>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79" name="Google Shape;1779;p85"/>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80" name="Google Shape;1780;p85"/>
          <p:cNvCxnSpPr>
            <a:endCxn id="1774"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81" name="Google Shape;1781;p85"/>
          <p:cNvCxnSpPr>
            <a:stCxn id="1773" idx="7"/>
            <a:endCxn id="1775"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82" name="Google Shape;1782;p85"/>
          <p:cNvCxnSpPr>
            <a:stCxn id="1775" idx="1"/>
            <a:endCxn id="1774"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83" name="Google Shape;1783;p85"/>
          <p:cNvCxnSpPr>
            <a:stCxn id="1774" idx="7"/>
            <a:endCxn id="1778"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84" name="Google Shape;1784;p85"/>
          <p:cNvCxnSpPr>
            <a:stCxn id="1775" idx="7"/>
            <a:endCxn id="1777"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785" name="Google Shape;1785;p85"/>
          <p:cNvCxnSpPr>
            <a:stCxn id="1775" idx="5"/>
            <a:endCxn id="1776"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786" name="Google Shape;1786;p85"/>
          <p:cNvCxnSpPr>
            <a:stCxn id="1776" idx="0"/>
            <a:endCxn id="1777"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787" name="Google Shape;1787;p85"/>
          <p:cNvCxnSpPr>
            <a:stCxn id="1778" idx="6"/>
            <a:endCxn id="1777"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788" name="Google Shape;1788;p85"/>
          <p:cNvCxnSpPr>
            <a:stCxn id="1779" idx="2"/>
            <a:endCxn id="1777"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789" name="Google Shape;1789;p85"/>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 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F, C, B,</a:t>
            </a:r>
            <a:endParaRPr>
              <a:latin typeface="Catamaran"/>
              <a:ea typeface="Catamaran"/>
              <a:cs typeface="Catamaran"/>
              <a:sym typeface="Catamaran"/>
            </a:endParaRPr>
          </a:p>
        </p:txBody>
      </p:sp>
      <p:sp>
        <p:nvSpPr>
          <p:cNvPr id="1790" name="Google Shape;1790;p85"/>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D, E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8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796" name="Google Shape;1796;p86"/>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97" name="Google Shape;1797;p86"/>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98" name="Google Shape;1798;p86"/>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99" name="Google Shape;1799;p86"/>
          <p:cNvSpPr/>
          <p:nvPr/>
        </p:nvSpPr>
        <p:spPr>
          <a:xfrm>
            <a:off x="259507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00" name="Google Shape;1800;p86"/>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01" name="Google Shape;1801;p86"/>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02" name="Google Shape;1802;p86"/>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03" name="Google Shape;1803;p86"/>
          <p:cNvCxnSpPr>
            <a:endCxn id="1797"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04" name="Google Shape;1804;p86"/>
          <p:cNvCxnSpPr>
            <a:stCxn id="1796" idx="7"/>
            <a:endCxn id="1798"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05" name="Google Shape;1805;p86"/>
          <p:cNvCxnSpPr>
            <a:stCxn id="1798" idx="1"/>
            <a:endCxn id="1797"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06" name="Google Shape;1806;p86"/>
          <p:cNvCxnSpPr>
            <a:stCxn id="1797" idx="7"/>
            <a:endCxn id="1801"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07" name="Google Shape;1807;p86"/>
          <p:cNvCxnSpPr>
            <a:stCxn id="1798" idx="7"/>
            <a:endCxn id="1800"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08" name="Google Shape;1808;p86"/>
          <p:cNvCxnSpPr>
            <a:stCxn id="1798" idx="5"/>
            <a:endCxn id="1799"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09" name="Google Shape;1809;p86"/>
          <p:cNvCxnSpPr>
            <a:stCxn id="1799" idx="0"/>
            <a:endCxn id="1800"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10" name="Google Shape;1810;p86"/>
          <p:cNvCxnSpPr>
            <a:stCxn id="1801" idx="6"/>
            <a:endCxn id="1800"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11" name="Google Shape;1811;p86"/>
          <p:cNvCxnSpPr>
            <a:stCxn id="1802" idx="2"/>
            <a:endCxn id="1800"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812" name="Google Shape;1812;p86"/>
          <p:cNvSpPr txBox="1"/>
          <p:nvPr/>
        </p:nvSpPr>
        <p:spPr>
          <a:xfrm>
            <a:off x="5347700" y="1363950"/>
            <a:ext cx="222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 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 C, B, E</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813" name="Google Shape;1813;p86"/>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D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8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a:t>
            </a:r>
            <a:r>
              <a:rPr lang="en" sz="1400">
                <a:latin typeface="Catamaran"/>
                <a:ea typeface="Catamaran"/>
                <a:cs typeface="Catamaran"/>
                <a:sym typeface="Catamaran"/>
              </a:rPr>
              <a:t>r and post-order.</a:t>
            </a:r>
            <a:endParaRPr/>
          </a:p>
        </p:txBody>
      </p:sp>
      <p:sp>
        <p:nvSpPr>
          <p:cNvPr id="1819" name="Google Shape;1819;p87"/>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820" name="Google Shape;1820;p87"/>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821" name="Google Shape;1821;p87"/>
          <p:cNvSpPr/>
          <p:nvPr/>
        </p:nvSpPr>
        <p:spPr>
          <a:xfrm>
            <a:off x="1676250" y="27349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22" name="Google Shape;1822;p87"/>
          <p:cNvSpPr/>
          <p:nvPr/>
        </p:nvSpPr>
        <p:spPr>
          <a:xfrm>
            <a:off x="259507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23" name="Google Shape;1823;p87"/>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24" name="Google Shape;1824;p87"/>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25" name="Google Shape;1825;p87"/>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26" name="Google Shape;1826;p87"/>
          <p:cNvCxnSpPr>
            <a:endCxn id="1820"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27" name="Google Shape;1827;p87"/>
          <p:cNvCxnSpPr>
            <a:stCxn id="1819" idx="7"/>
            <a:endCxn id="1821"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28" name="Google Shape;1828;p87"/>
          <p:cNvCxnSpPr>
            <a:stCxn id="1821" idx="1"/>
            <a:endCxn id="1820"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29" name="Google Shape;1829;p87"/>
          <p:cNvCxnSpPr>
            <a:stCxn id="1820" idx="7"/>
            <a:endCxn id="1824"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30" name="Google Shape;1830;p87"/>
          <p:cNvCxnSpPr>
            <a:stCxn id="1821" idx="7"/>
            <a:endCxn id="1823"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31" name="Google Shape;1831;p87"/>
          <p:cNvCxnSpPr>
            <a:stCxn id="1821" idx="5"/>
            <a:endCxn id="1822"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32" name="Google Shape;1832;p87"/>
          <p:cNvCxnSpPr>
            <a:stCxn id="1822" idx="0"/>
            <a:endCxn id="1823"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33" name="Google Shape;1833;p87"/>
          <p:cNvCxnSpPr>
            <a:stCxn id="1824" idx="6"/>
            <a:endCxn id="1823"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34" name="Google Shape;1834;p87"/>
          <p:cNvCxnSpPr>
            <a:stCxn id="1825" idx="2"/>
            <a:endCxn id="1823"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835" name="Google Shape;1835;p87"/>
          <p:cNvSpPr txBox="1"/>
          <p:nvPr/>
        </p:nvSpPr>
        <p:spPr>
          <a:xfrm>
            <a:off x="5347700" y="1363950"/>
            <a:ext cx="222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 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F, C, B, E, D</a:t>
            </a:r>
            <a:endParaRPr>
              <a:latin typeface="Catamaran"/>
              <a:ea typeface="Catamaran"/>
              <a:cs typeface="Catamaran"/>
              <a:sym typeface="Catamaran"/>
            </a:endParaRPr>
          </a:p>
        </p:txBody>
      </p:sp>
      <p:sp>
        <p:nvSpPr>
          <p:cNvPr id="1836" name="Google Shape;1836;p87"/>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8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a:t>
            </a:r>
            <a:r>
              <a:rPr lang="en" sz="1400">
                <a:latin typeface="Catamaran"/>
                <a:ea typeface="Catamaran"/>
                <a:cs typeface="Catamaran"/>
                <a:sym typeface="Catamaran"/>
              </a:rPr>
              <a:t>e out the order in which nodes are visited by DFS pre-orde</a:t>
            </a:r>
            <a:r>
              <a:rPr lang="en" sz="1400">
                <a:latin typeface="Catamaran"/>
                <a:ea typeface="Catamaran"/>
                <a:cs typeface="Catamaran"/>
                <a:sym typeface="Catamaran"/>
              </a:rPr>
              <a:t>r and post-order.</a:t>
            </a:r>
            <a:endParaRPr/>
          </a:p>
        </p:txBody>
      </p:sp>
      <p:sp>
        <p:nvSpPr>
          <p:cNvPr id="1842" name="Google Shape;1842;p88"/>
          <p:cNvSpPr/>
          <p:nvPr/>
        </p:nvSpPr>
        <p:spPr>
          <a:xfrm>
            <a:off x="75742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843" name="Google Shape;1843;p88"/>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844" name="Google Shape;1844;p88"/>
          <p:cNvSpPr/>
          <p:nvPr/>
        </p:nvSpPr>
        <p:spPr>
          <a:xfrm>
            <a:off x="1676250" y="27349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45" name="Google Shape;1845;p88"/>
          <p:cNvSpPr/>
          <p:nvPr/>
        </p:nvSpPr>
        <p:spPr>
          <a:xfrm>
            <a:off x="259507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46" name="Google Shape;1846;p88"/>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47" name="Google Shape;1847;p88"/>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48" name="Google Shape;1848;p88"/>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49" name="Google Shape;1849;p88"/>
          <p:cNvCxnSpPr>
            <a:endCxn id="184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50" name="Google Shape;1850;p88"/>
          <p:cNvCxnSpPr>
            <a:stCxn id="1842" idx="7"/>
            <a:endCxn id="184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51" name="Google Shape;1851;p88"/>
          <p:cNvCxnSpPr>
            <a:stCxn id="1844" idx="1"/>
            <a:endCxn id="184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52" name="Google Shape;1852;p88"/>
          <p:cNvCxnSpPr>
            <a:stCxn id="1843" idx="7"/>
            <a:endCxn id="184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53" name="Google Shape;1853;p88"/>
          <p:cNvCxnSpPr>
            <a:stCxn id="1844" idx="7"/>
            <a:endCxn id="184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54" name="Google Shape;1854;p88"/>
          <p:cNvCxnSpPr>
            <a:stCxn id="1844" idx="5"/>
            <a:endCxn id="184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55" name="Google Shape;1855;p88"/>
          <p:cNvCxnSpPr>
            <a:stCxn id="1845" idx="0"/>
            <a:endCxn id="184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56" name="Google Shape;1856;p88"/>
          <p:cNvCxnSpPr>
            <a:stCxn id="1847" idx="6"/>
            <a:endCxn id="184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57" name="Google Shape;1857;p88"/>
          <p:cNvCxnSpPr>
            <a:stCxn id="1848" idx="2"/>
            <a:endCxn id="184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858" name="Google Shape;1858;p88"/>
          <p:cNvSpPr txBox="1"/>
          <p:nvPr/>
        </p:nvSpPr>
        <p:spPr>
          <a:xfrm>
            <a:off x="5347700" y="1363950"/>
            <a:ext cx="222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 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 C, B, E, D, A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859" name="Google Shape;1859;p88"/>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8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865" name="Google Shape;1865;p89"/>
          <p:cNvSpPr/>
          <p:nvPr/>
        </p:nvSpPr>
        <p:spPr>
          <a:xfrm>
            <a:off x="75742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866" name="Google Shape;1866;p89"/>
          <p:cNvSpPr/>
          <p:nvPr/>
        </p:nvSpPr>
        <p:spPr>
          <a:xfrm>
            <a:off x="75742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867" name="Google Shape;1867;p89"/>
          <p:cNvSpPr/>
          <p:nvPr/>
        </p:nvSpPr>
        <p:spPr>
          <a:xfrm>
            <a:off x="1676250" y="273490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68" name="Google Shape;1868;p89"/>
          <p:cNvSpPr/>
          <p:nvPr/>
        </p:nvSpPr>
        <p:spPr>
          <a:xfrm>
            <a:off x="2595075" y="3259675"/>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69" name="Google Shape;1869;p89"/>
          <p:cNvSpPr/>
          <p:nvPr/>
        </p:nvSpPr>
        <p:spPr>
          <a:xfrm>
            <a:off x="2595075" y="19678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70" name="Google Shape;1870;p89"/>
          <p:cNvSpPr/>
          <p:nvPr/>
        </p:nvSpPr>
        <p:spPr>
          <a:xfrm>
            <a:off x="1676250" y="13639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71" name="Google Shape;1871;p89"/>
          <p:cNvSpPr/>
          <p:nvPr/>
        </p:nvSpPr>
        <p:spPr>
          <a:xfrm>
            <a:off x="3696025" y="1967850"/>
            <a:ext cx="603900" cy="603900"/>
          </a:xfrm>
          <a:prstGeom prst="ellipse">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72" name="Google Shape;1872;p89"/>
          <p:cNvCxnSpPr>
            <a:endCxn id="1866"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73" name="Google Shape;1873;p89"/>
          <p:cNvCxnSpPr>
            <a:stCxn id="1865" idx="7"/>
            <a:endCxn id="1867"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74" name="Google Shape;1874;p89"/>
          <p:cNvCxnSpPr>
            <a:stCxn id="1867" idx="1"/>
            <a:endCxn id="1866"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75" name="Google Shape;1875;p89"/>
          <p:cNvCxnSpPr>
            <a:stCxn id="1866" idx="7"/>
            <a:endCxn id="1870"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76" name="Google Shape;1876;p89"/>
          <p:cNvCxnSpPr>
            <a:stCxn id="1867" idx="7"/>
            <a:endCxn id="1869"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77" name="Google Shape;1877;p89"/>
          <p:cNvCxnSpPr>
            <a:stCxn id="1867" idx="5"/>
            <a:endCxn id="1868"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78" name="Google Shape;1878;p89"/>
          <p:cNvCxnSpPr>
            <a:stCxn id="1868" idx="0"/>
            <a:endCxn id="1869"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79" name="Google Shape;1879;p89"/>
          <p:cNvCxnSpPr>
            <a:stCxn id="1870" idx="6"/>
            <a:endCxn id="1869"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880" name="Google Shape;1880;p89"/>
          <p:cNvCxnSpPr>
            <a:stCxn id="1871" idx="2"/>
            <a:endCxn id="1869"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881" name="Google Shape;1881;p89"/>
          <p:cNvSpPr txBox="1"/>
          <p:nvPr/>
        </p:nvSpPr>
        <p:spPr>
          <a:xfrm>
            <a:off x="5347700" y="1363950"/>
            <a:ext cx="222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DFS Pre-Order:</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B, C, F, D, E, G</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DFS Post-Order:</a:t>
            </a:r>
            <a:endParaRPr>
              <a:solidFill>
                <a:schemeClr val="dk1"/>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F, C, B, E, D, A, G</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882" name="Google Shape;1882;p89"/>
          <p:cNvSpPr txBox="1"/>
          <p:nvPr/>
        </p:nvSpPr>
        <p:spPr>
          <a:xfrm>
            <a:off x="765075" y="4313100"/>
            <a:ext cx="73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Stack: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
        <p:nvSpPr>
          <p:cNvPr id="1883" name="Google Shape;1883;p89"/>
          <p:cNvSpPr txBox="1"/>
          <p:nvPr/>
        </p:nvSpPr>
        <p:spPr>
          <a:xfrm>
            <a:off x="4850650" y="3243600"/>
            <a:ext cx="398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 if we allow DFS to restart on unmarked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G would be added to the stack (and ultimately the last element in both the preorder and postorder traversals)</a:t>
            </a:r>
            <a:endParaRPr>
              <a:latin typeface="Avenir"/>
              <a:ea typeface="Avenir"/>
              <a:cs typeface="Avenir"/>
              <a:sym typeface="Aveni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9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889" name="Google Shape;1889;p90"/>
          <p:cNvSpPr/>
          <p:nvPr/>
        </p:nvSpPr>
        <p:spPr>
          <a:xfrm>
            <a:off x="75742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890" name="Google Shape;1890;p90"/>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891" name="Google Shape;1891;p90"/>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92" name="Google Shape;1892;p90"/>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93" name="Google Shape;1893;p90"/>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94" name="Google Shape;1894;p90"/>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95" name="Google Shape;1895;p90"/>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96" name="Google Shape;1896;p90"/>
          <p:cNvCxnSpPr>
            <a:endCxn id="1890"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897" name="Google Shape;1897;p90"/>
          <p:cNvCxnSpPr>
            <a:stCxn id="1889" idx="7"/>
            <a:endCxn id="1891"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898" name="Google Shape;1898;p90"/>
          <p:cNvCxnSpPr>
            <a:stCxn id="1891" idx="1"/>
            <a:endCxn id="1890"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899" name="Google Shape;1899;p90"/>
          <p:cNvCxnSpPr>
            <a:stCxn id="1890" idx="7"/>
            <a:endCxn id="1894"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00" name="Google Shape;1900;p90"/>
          <p:cNvCxnSpPr>
            <a:stCxn id="1891" idx="7"/>
            <a:endCxn id="1893"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01" name="Google Shape;1901;p90"/>
          <p:cNvCxnSpPr>
            <a:stCxn id="1891" idx="5"/>
            <a:endCxn id="1892"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02" name="Google Shape;1902;p90"/>
          <p:cNvCxnSpPr>
            <a:stCxn id="1892" idx="0"/>
            <a:endCxn id="1893"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03" name="Google Shape;1903;p90"/>
          <p:cNvCxnSpPr>
            <a:stCxn id="1894" idx="6"/>
            <a:endCxn id="1893"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04" name="Google Shape;1904;p90"/>
          <p:cNvCxnSpPr>
            <a:stCxn id="1895" idx="2"/>
            <a:endCxn id="1893"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905" name="Google Shape;1905;p90"/>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906" name="Google Shape;1906;p90"/>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A</a:t>
            </a:r>
            <a:endParaRPr>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9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912" name="Google Shape;1912;p91"/>
          <p:cNvSpPr/>
          <p:nvPr/>
        </p:nvSpPr>
        <p:spPr>
          <a:xfrm>
            <a:off x="757425" y="325967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913" name="Google Shape;1913;p91"/>
          <p:cNvSpPr/>
          <p:nvPr/>
        </p:nvSpPr>
        <p:spPr>
          <a:xfrm>
            <a:off x="7574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914" name="Google Shape;1914;p91"/>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915" name="Google Shape;1915;p91"/>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916" name="Google Shape;1916;p91"/>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917" name="Google Shape;1917;p91"/>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918" name="Google Shape;1918;p91"/>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919" name="Google Shape;1919;p91"/>
          <p:cNvCxnSpPr>
            <a:endCxn id="1913"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20" name="Google Shape;1920;p91"/>
          <p:cNvCxnSpPr>
            <a:stCxn id="1912" idx="7"/>
            <a:endCxn id="1914"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21" name="Google Shape;1921;p91"/>
          <p:cNvCxnSpPr>
            <a:stCxn id="1914" idx="1"/>
            <a:endCxn id="1913"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22" name="Google Shape;1922;p91"/>
          <p:cNvCxnSpPr>
            <a:stCxn id="1913" idx="7"/>
            <a:endCxn id="1917"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23" name="Google Shape;1923;p91"/>
          <p:cNvCxnSpPr>
            <a:stCxn id="1914" idx="7"/>
            <a:endCxn id="1916"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24" name="Google Shape;1924;p91"/>
          <p:cNvCxnSpPr>
            <a:stCxn id="1914" idx="5"/>
            <a:endCxn id="1915"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25" name="Google Shape;1925;p91"/>
          <p:cNvCxnSpPr>
            <a:stCxn id="1915" idx="0"/>
            <a:endCxn id="1916"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26" name="Google Shape;1926;p91"/>
          <p:cNvCxnSpPr>
            <a:stCxn id="1917" idx="6"/>
            <a:endCxn id="1916"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27" name="Google Shape;1927;p91"/>
          <p:cNvCxnSpPr>
            <a:stCxn id="1918" idx="2"/>
            <a:endCxn id="1916"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928" name="Google Shape;1928;p91"/>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929" name="Google Shape;1929;p91"/>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B D</a:t>
            </a:r>
            <a:endParaRPr>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a:t>
            </a:r>
            <a:endParaRPr/>
          </a:p>
        </p:txBody>
      </p:sp>
      <p:sp>
        <p:nvSpPr>
          <p:cNvPr id="184" name="Google Shape;184;p20"/>
          <p:cNvSpPr txBox="1"/>
          <p:nvPr>
            <p:ph idx="1" type="body"/>
          </p:nvPr>
        </p:nvSpPr>
        <p:spPr>
          <a:xfrm>
            <a:off x="311700" y="115247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Breadth First Search</a:t>
            </a:r>
            <a:r>
              <a:rPr lang="en"/>
              <a:t> means visiting nodes based off of their distance to the source, or starting point. For trees, this means</a:t>
            </a:r>
            <a:r>
              <a:rPr lang="en"/>
              <a:t> visiting the nodes of a tree level by level. Breadth first search is one way of traversing a graph.</a:t>
            </a:r>
            <a:endParaRPr/>
          </a:p>
          <a:p>
            <a:pPr indent="0" lvl="0" marL="0" rtl="0" algn="l">
              <a:spcBef>
                <a:spcPts val="1600"/>
              </a:spcBef>
              <a:spcAft>
                <a:spcPts val="1600"/>
              </a:spcAft>
              <a:buNone/>
            </a:pPr>
            <a:r>
              <a:rPr lang="en"/>
              <a:t>BFS is usually done using a </a:t>
            </a:r>
            <a:r>
              <a:rPr lang="en">
                <a:solidFill>
                  <a:srgbClr val="351C75"/>
                </a:solidFill>
              </a:rPr>
              <a:t>queue</a:t>
            </a:r>
            <a:r>
              <a:rPr lang="en"/>
              <a:t>.</a:t>
            </a:r>
            <a:endParaRPr/>
          </a:p>
        </p:txBody>
      </p:sp>
      <p:grpSp>
        <p:nvGrpSpPr>
          <p:cNvPr id="185" name="Google Shape;185;p20"/>
          <p:cNvGrpSpPr/>
          <p:nvPr/>
        </p:nvGrpSpPr>
        <p:grpSpPr>
          <a:xfrm>
            <a:off x="2216566" y="2553813"/>
            <a:ext cx="1782305" cy="1908013"/>
            <a:chOff x="5935034" y="2571750"/>
            <a:chExt cx="1332166" cy="1426125"/>
          </a:xfrm>
        </p:grpSpPr>
        <p:sp>
          <p:nvSpPr>
            <p:cNvPr id="186" name="Google Shape;186;p20"/>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87" name="Google Shape;187;p20"/>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88" name="Google Shape;188;p20"/>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89" name="Google Shape;189;p20"/>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90" name="Google Shape;190;p20"/>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191" name="Google Shape;191;p20"/>
            <p:cNvCxnSpPr>
              <a:stCxn id="186" idx="4"/>
              <a:endCxn id="18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0"/>
            <p:cNvCxnSpPr>
              <a:stCxn id="186" idx="4"/>
              <a:endCxn id="18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0"/>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0"/>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
        <p:nvSpPr>
          <p:cNvPr id="195" name="Google Shape;195;p20"/>
          <p:cNvSpPr txBox="1"/>
          <p:nvPr/>
        </p:nvSpPr>
        <p:spPr>
          <a:xfrm>
            <a:off x="4320600" y="2553825"/>
            <a:ext cx="470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consolata"/>
                <a:ea typeface="Inconsolata"/>
                <a:cs typeface="Inconsolata"/>
                <a:sym typeface="Inconsolata"/>
              </a:rPr>
              <a:t>BFS(G):</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Add G.root to queue</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While queue not empty:</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Pop node from front of queue and visit</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a:t>
            </a:r>
            <a:r>
              <a:rPr lang="en">
                <a:latin typeface="Inconsolata"/>
                <a:ea typeface="Inconsolata"/>
                <a:cs typeface="Inconsolata"/>
                <a:sym typeface="Inconsolata"/>
              </a:rPr>
              <a:t>f</a:t>
            </a:r>
            <a:r>
              <a:rPr lang="en">
                <a:latin typeface="Inconsolata"/>
                <a:ea typeface="Inconsolata"/>
                <a:cs typeface="Inconsolata"/>
                <a:sym typeface="Inconsolata"/>
              </a:rPr>
              <a:t>or each immediate neighbor of node:</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Add neighbor to queue if not </a:t>
            </a:r>
            <a:endParaRPr>
              <a:latin typeface="Inconsolata"/>
              <a:ea typeface="Inconsolata"/>
              <a:cs typeface="Inconsolata"/>
              <a:sym typeface="Inconsolata"/>
            </a:endParaRPr>
          </a:p>
          <a:p>
            <a:pPr indent="457200" lvl="0" marL="914400" rtl="0" algn="l">
              <a:spcBef>
                <a:spcPts val="0"/>
              </a:spcBef>
              <a:spcAft>
                <a:spcPts val="0"/>
              </a:spcAft>
              <a:buNone/>
            </a:pPr>
            <a:r>
              <a:rPr lang="en">
                <a:latin typeface="Inconsolata"/>
                <a:ea typeface="Inconsolata"/>
                <a:cs typeface="Inconsolata"/>
                <a:sym typeface="Inconsolata"/>
              </a:rPr>
              <a:t>already visited</a:t>
            </a:r>
            <a:endParaRPr>
              <a:latin typeface="Inconsolata"/>
              <a:ea typeface="Inconsolata"/>
              <a:cs typeface="Inconsolata"/>
              <a:sym typeface="Inconsolat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9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935" name="Google Shape;1935;p92"/>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936" name="Google Shape;1936;p92"/>
          <p:cNvSpPr/>
          <p:nvPr/>
        </p:nvSpPr>
        <p:spPr>
          <a:xfrm>
            <a:off x="757425" y="19678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937" name="Google Shape;1937;p92"/>
          <p:cNvSpPr/>
          <p:nvPr/>
        </p:nvSpPr>
        <p:spPr>
          <a:xfrm>
            <a:off x="1676250" y="2734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938" name="Google Shape;1938;p92"/>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939" name="Google Shape;1939;p92"/>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940" name="Google Shape;1940;p92"/>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941" name="Google Shape;1941;p92"/>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942" name="Google Shape;1942;p92"/>
          <p:cNvCxnSpPr>
            <a:endCxn id="1936"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43" name="Google Shape;1943;p92"/>
          <p:cNvCxnSpPr>
            <a:stCxn id="1935" idx="7"/>
            <a:endCxn id="1937"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44" name="Google Shape;1944;p92"/>
          <p:cNvCxnSpPr>
            <a:stCxn id="1937" idx="1"/>
            <a:endCxn id="1936"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45" name="Google Shape;1945;p92"/>
          <p:cNvCxnSpPr>
            <a:stCxn id="1936" idx="7"/>
            <a:endCxn id="1940"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46" name="Google Shape;1946;p92"/>
          <p:cNvCxnSpPr>
            <a:stCxn id="1937" idx="7"/>
            <a:endCxn id="1939"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47" name="Google Shape;1947;p92"/>
          <p:cNvCxnSpPr>
            <a:stCxn id="1937" idx="5"/>
            <a:endCxn id="1938"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48" name="Google Shape;1948;p92"/>
          <p:cNvCxnSpPr>
            <a:stCxn id="1938" idx="0"/>
            <a:endCxn id="1939"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49" name="Google Shape;1949;p92"/>
          <p:cNvCxnSpPr>
            <a:stCxn id="1940" idx="6"/>
            <a:endCxn id="1939"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50" name="Google Shape;1950;p92"/>
          <p:cNvCxnSpPr>
            <a:stCxn id="1941" idx="2"/>
            <a:endCxn id="1939"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951" name="Google Shape;1951;p92"/>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952" name="Google Shape;1952;p92"/>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D C</a:t>
            </a:r>
            <a:endParaRPr>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9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958" name="Google Shape;1958;p93"/>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959" name="Google Shape;1959;p93"/>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960" name="Google Shape;1960;p93"/>
          <p:cNvSpPr/>
          <p:nvPr/>
        </p:nvSpPr>
        <p:spPr>
          <a:xfrm>
            <a:off x="1676250" y="27349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961" name="Google Shape;1961;p93"/>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962" name="Google Shape;1962;p93"/>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963" name="Google Shape;1963;p93"/>
          <p:cNvSpPr/>
          <p:nvPr/>
        </p:nvSpPr>
        <p:spPr>
          <a:xfrm>
            <a:off x="1676250" y="13639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964" name="Google Shape;1964;p93"/>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965" name="Google Shape;1965;p93"/>
          <p:cNvCxnSpPr>
            <a:endCxn id="1959"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66" name="Google Shape;1966;p93"/>
          <p:cNvCxnSpPr>
            <a:stCxn id="1958" idx="7"/>
            <a:endCxn id="1960"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67" name="Google Shape;1967;p93"/>
          <p:cNvCxnSpPr>
            <a:stCxn id="1960" idx="1"/>
            <a:endCxn id="1959"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68" name="Google Shape;1968;p93"/>
          <p:cNvCxnSpPr>
            <a:stCxn id="1959" idx="7"/>
            <a:endCxn id="1963"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69" name="Google Shape;1969;p93"/>
          <p:cNvCxnSpPr>
            <a:stCxn id="1960" idx="7"/>
            <a:endCxn id="1962"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70" name="Google Shape;1970;p93"/>
          <p:cNvCxnSpPr>
            <a:stCxn id="1960" idx="5"/>
            <a:endCxn id="1961"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71" name="Google Shape;1971;p93"/>
          <p:cNvCxnSpPr>
            <a:stCxn id="1961" idx="0"/>
            <a:endCxn id="1962"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72" name="Google Shape;1972;p93"/>
          <p:cNvCxnSpPr>
            <a:stCxn id="1963" idx="6"/>
            <a:endCxn id="1962"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73" name="Google Shape;1973;p93"/>
          <p:cNvCxnSpPr>
            <a:stCxn id="1964" idx="2"/>
            <a:endCxn id="1962"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974" name="Google Shape;1974;p93"/>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975" name="Google Shape;1975;p93"/>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C E F</a:t>
            </a:r>
            <a:endParaRPr>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9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1981" name="Google Shape;1981;p94"/>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982" name="Google Shape;1982;p94"/>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983" name="Google Shape;1983;p94"/>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984" name="Google Shape;1984;p94"/>
          <p:cNvSpPr/>
          <p:nvPr/>
        </p:nvSpPr>
        <p:spPr>
          <a:xfrm>
            <a:off x="2595075" y="32596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985" name="Google Shape;1985;p94"/>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986" name="Google Shape;1986;p94"/>
          <p:cNvSpPr/>
          <p:nvPr/>
        </p:nvSpPr>
        <p:spPr>
          <a:xfrm>
            <a:off x="1676250" y="13639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987" name="Google Shape;1987;p94"/>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988" name="Google Shape;1988;p94"/>
          <p:cNvCxnSpPr>
            <a:endCxn id="1982"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89" name="Google Shape;1989;p94"/>
          <p:cNvCxnSpPr>
            <a:stCxn id="1981" idx="7"/>
            <a:endCxn id="1983"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90" name="Google Shape;1990;p94"/>
          <p:cNvCxnSpPr>
            <a:stCxn id="1983" idx="1"/>
            <a:endCxn id="1982"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91" name="Google Shape;1991;p94"/>
          <p:cNvCxnSpPr>
            <a:stCxn id="1982" idx="7"/>
            <a:endCxn id="1986"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92" name="Google Shape;1992;p94"/>
          <p:cNvCxnSpPr>
            <a:stCxn id="1983" idx="7"/>
            <a:endCxn id="1985"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1993" name="Google Shape;1993;p94"/>
          <p:cNvCxnSpPr>
            <a:stCxn id="1983" idx="5"/>
            <a:endCxn id="1984"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1994" name="Google Shape;1994;p94"/>
          <p:cNvCxnSpPr>
            <a:stCxn id="1984" idx="0"/>
            <a:endCxn id="1985"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1995" name="Google Shape;1995;p94"/>
          <p:cNvCxnSpPr>
            <a:stCxn id="1986" idx="6"/>
            <a:endCxn id="1985"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1996" name="Google Shape;1996;p94"/>
          <p:cNvCxnSpPr>
            <a:stCxn id="1987" idx="2"/>
            <a:endCxn id="1985"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1997" name="Google Shape;1997;p94"/>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 C</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1998" name="Google Shape;1998;p94"/>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E F</a:t>
            </a:r>
            <a:endParaRPr>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9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2004" name="Google Shape;2004;p95"/>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005" name="Google Shape;2005;p95"/>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006" name="Google Shape;2006;p95"/>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007" name="Google Shape;2007;p95"/>
          <p:cNvSpPr/>
          <p:nvPr/>
        </p:nvSpPr>
        <p:spPr>
          <a:xfrm>
            <a:off x="2595075" y="325967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008" name="Google Shape;2008;p95"/>
          <p:cNvSpPr/>
          <p:nvPr/>
        </p:nvSpPr>
        <p:spPr>
          <a:xfrm>
            <a:off x="259507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009" name="Google Shape;2009;p95"/>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010" name="Google Shape;2010;p95"/>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2011" name="Google Shape;2011;p95"/>
          <p:cNvCxnSpPr>
            <a:endCxn id="2005"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12" name="Google Shape;2012;p95"/>
          <p:cNvCxnSpPr>
            <a:stCxn id="2004" idx="7"/>
            <a:endCxn id="2006"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13" name="Google Shape;2013;p95"/>
          <p:cNvCxnSpPr>
            <a:stCxn id="2006" idx="1"/>
            <a:endCxn id="2005"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14" name="Google Shape;2014;p95"/>
          <p:cNvCxnSpPr>
            <a:stCxn id="2005" idx="7"/>
            <a:endCxn id="2009"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15" name="Google Shape;2015;p95"/>
          <p:cNvCxnSpPr>
            <a:stCxn id="2006" idx="7"/>
            <a:endCxn id="2008"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16" name="Google Shape;2016;p95"/>
          <p:cNvCxnSpPr>
            <a:stCxn id="2006" idx="5"/>
            <a:endCxn id="2007"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17" name="Google Shape;2017;p95"/>
          <p:cNvCxnSpPr>
            <a:stCxn id="2007" idx="0"/>
            <a:endCxn id="2008"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18" name="Google Shape;2018;p95"/>
          <p:cNvCxnSpPr>
            <a:stCxn id="2009" idx="6"/>
            <a:endCxn id="2008"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19" name="Google Shape;2019;p95"/>
          <p:cNvCxnSpPr>
            <a:stCxn id="2010" idx="2"/>
            <a:endCxn id="2008"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2020" name="Google Shape;2020;p95"/>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 C 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2021" name="Google Shape;2021;p95"/>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F</a:t>
            </a:r>
            <a:endParaRPr>
              <a:latin typeface="Avenir"/>
              <a:ea typeface="Avenir"/>
              <a:cs typeface="Avenir"/>
              <a:sym typeface="Aveni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9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2027" name="Google Shape;2027;p96"/>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028" name="Google Shape;2028;p96"/>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029" name="Google Shape;2029;p96"/>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030" name="Google Shape;2030;p96"/>
          <p:cNvSpPr/>
          <p:nvPr/>
        </p:nvSpPr>
        <p:spPr>
          <a:xfrm>
            <a:off x="259507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031" name="Google Shape;2031;p96"/>
          <p:cNvSpPr/>
          <p:nvPr/>
        </p:nvSpPr>
        <p:spPr>
          <a:xfrm>
            <a:off x="2595075" y="19678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032" name="Google Shape;2032;p96"/>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033" name="Google Shape;2033;p96"/>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2034" name="Google Shape;2034;p96"/>
          <p:cNvCxnSpPr>
            <a:endCxn id="2028"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35" name="Google Shape;2035;p96"/>
          <p:cNvCxnSpPr>
            <a:stCxn id="2027" idx="7"/>
            <a:endCxn id="2029"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36" name="Google Shape;2036;p96"/>
          <p:cNvCxnSpPr>
            <a:stCxn id="2029" idx="1"/>
            <a:endCxn id="2028"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37" name="Google Shape;2037;p96"/>
          <p:cNvCxnSpPr>
            <a:stCxn id="2028" idx="7"/>
            <a:endCxn id="2032"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38" name="Google Shape;2038;p96"/>
          <p:cNvCxnSpPr>
            <a:stCxn id="2029" idx="7"/>
            <a:endCxn id="2031"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39" name="Google Shape;2039;p96"/>
          <p:cNvCxnSpPr>
            <a:stCxn id="2029" idx="5"/>
            <a:endCxn id="2030"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40" name="Google Shape;2040;p96"/>
          <p:cNvCxnSpPr>
            <a:stCxn id="2030" idx="0"/>
            <a:endCxn id="2031"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41" name="Google Shape;2041;p96"/>
          <p:cNvCxnSpPr>
            <a:stCxn id="2032" idx="6"/>
            <a:endCxn id="2031"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42" name="Google Shape;2042;p96"/>
          <p:cNvCxnSpPr>
            <a:stCxn id="2033" idx="2"/>
            <a:endCxn id="2031"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2043" name="Google Shape;2043;p96"/>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 C E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2044" name="Google Shape;2044;p96"/>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a:t>
            </a:r>
            <a:endParaRPr>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9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2050" name="Google Shape;2050;p97"/>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051" name="Google Shape;2051;p97"/>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052" name="Google Shape;2052;p97"/>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053" name="Google Shape;2053;p97"/>
          <p:cNvSpPr/>
          <p:nvPr/>
        </p:nvSpPr>
        <p:spPr>
          <a:xfrm>
            <a:off x="259507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054" name="Google Shape;2054;p97"/>
          <p:cNvSpPr/>
          <p:nvPr/>
        </p:nvSpPr>
        <p:spPr>
          <a:xfrm>
            <a:off x="259507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055" name="Google Shape;2055;p97"/>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056" name="Google Shape;2056;p97"/>
          <p:cNvSpPr/>
          <p:nvPr/>
        </p:nvSpPr>
        <p:spPr>
          <a:xfrm>
            <a:off x="3696025" y="19678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2057" name="Google Shape;2057;p97"/>
          <p:cNvCxnSpPr>
            <a:endCxn id="2051"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58" name="Google Shape;2058;p97"/>
          <p:cNvCxnSpPr>
            <a:stCxn id="2050" idx="7"/>
            <a:endCxn id="2052"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59" name="Google Shape;2059;p97"/>
          <p:cNvCxnSpPr>
            <a:stCxn id="2052" idx="1"/>
            <a:endCxn id="2051"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60" name="Google Shape;2060;p97"/>
          <p:cNvCxnSpPr>
            <a:stCxn id="2051" idx="7"/>
            <a:endCxn id="2055"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61" name="Google Shape;2061;p97"/>
          <p:cNvCxnSpPr>
            <a:stCxn id="2052" idx="7"/>
            <a:endCxn id="2054"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62" name="Google Shape;2062;p97"/>
          <p:cNvCxnSpPr>
            <a:stCxn id="2052" idx="5"/>
            <a:endCxn id="2053"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63" name="Google Shape;2063;p97"/>
          <p:cNvCxnSpPr>
            <a:stCxn id="2053" idx="0"/>
            <a:endCxn id="2054"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64" name="Google Shape;2064;p97"/>
          <p:cNvCxnSpPr>
            <a:stCxn id="2055" idx="6"/>
            <a:endCxn id="2054"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65" name="Google Shape;2065;p97"/>
          <p:cNvCxnSpPr>
            <a:stCxn id="2056" idx="2"/>
            <a:endCxn id="2054"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2066" name="Google Shape;2066;p97"/>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 C E F</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2067" name="Google Shape;2067;p97"/>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 G</a:t>
            </a:r>
            <a:endParaRPr>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1" name="Shape 2071"/>
        <p:cNvGrpSpPr/>
        <p:nvPr/>
      </p:nvGrpSpPr>
      <p:grpSpPr>
        <a:xfrm>
          <a:off x="0" y="0"/>
          <a:ext cx="0" cy="0"/>
          <a:chOff x="0" y="0"/>
          <a:chExt cx="0" cy="0"/>
        </a:xfrm>
      </p:grpSpPr>
      <p:sp>
        <p:nvSpPr>
          <p:cNvPr id="2072" name="Google Shape;2072;p9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 </a:t>
            </a:r>
            <a:r>
              <a:rPr b="1" lang="en"/>
              <a:t>Trees, Graphs, and Traversals, Oh My!</a:t>
            </a:r>
            <a:r>
              <a:rPr lang="en"/>
              <a:t> </a:t>
            </a:r>
            <a:r>
              <a:rPr lang="en" sz="1400">
                <a:latin typeface="Catamaran"/>
                <a:ea typeface="Catamaran"/>
                <a:cs typeface="Catamaran"/>
                <a:sym typeface="Catamaran"/>
              </a:rPr>
              <a:t>Write out the order in which nodes are visited by DFS pre-order and post-order.</a:t>
            </a:r>
            <a:endParaRPr/>
          </a:p>
        </p:txBody>
      </p:sp>
      <p:sp>
        <p:nvSpPr>
          <p:cNvPr id="2073" name="Google Shape;2073;p98"/>
          <p:cNvSpPr/>
          <p:nvPr/>
        </p:nvSpPr>
        <p:spPr>
          <a:xfrm>
            <a:off x="75742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074" name="Google Shape;2074;p98"/>
          <p:cNvSpPr/>
          <p:nvPr/>
        </p:nvSpPr>
        <p:spPr>
          <a:xfrm>
            <a:off x="75742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075" name="Google Shape;2075;p98"/>
          <p:cNvSpPr/>
          <p:nvPr/>
        </p:nvSpPr>
        <p:spPr>
          <a:xfrm>
            <a:off x="1676250" y="273490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076" name="Google Shape;2076;p98"/>
          <p:cNvSpPr/>
          <p:nvPr/>
        </p:nvSpPr>
        <p:spPr>
          <a:xfrm>
            <a:off x="2595075" y="3259675"/>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077" name="Google Shape;2077;p98"/>
          <p:cNvSpPr/>
          <p:nvPr/>
        </p:nvSpPr>
        <p:spPr>
          <a:xfrm>
            <a:off x="2595075" y="19678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078" name="Google Shape;2078;p98"/>
          <p:cNvSpPr/>
          <p:nvPr/>
        </p:nvSpPr>
        <p:spPr>
          <a:xfrm>
            <a:off x="1676250" y="1363950"/>
            <a:ext cx="603900" cy="603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079" name="Google Shape;2079;p98"/>
          <p:cNvSpPr/>
          <p:nvPr/>
        </p:nvSpPr>
        <p:spPr>
          <a:xfrm>
            <a:off x="3696025" y="19678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2080" name="Google Shape;2080;p98"/>
          <p:cNvCxnSpPr>
            <a:endCxn id="2074" idx="4"/>
          </p:cNvCxnSpPr>
          <p:nvPr/>
        </p:nvCxnSpPr>
        <p:spPr>
          <a:xfrm rot="10800000">
            <a:off x="1059375" y="2571750"/>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81" name="Google Shape;2081;p98"/>
          <p:cNvCxnSpPr>
            <a:stCxn id="2073" idx="7"/>
            <a:endCxn id="2075" idx="3"/>
          </p:cNvCxnSpPr>
          <p:nvPr/>
        </p:nvCxnSpPr>
        <p:spPr>
          <a:xfrm flipH="1" rot="10800000">
            <a:off x="1272886" y="3250314"/>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82" name="Google Shape;2082;p98"/>
          <p:cNvCxnSpPr>
            <a:stCxn id="2075" idx="1"/>
            <a:endCxn id="2074" idx="5"/>
          </p:cNvCxnSpPr>
          <p:nvPr/>
        </p:nvCxnSpPr>
        <p:spPr>
          <a:xfrm rot="10800000">
            <a:off x="1272989"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83" name="Google Shape;2083;p98"/>
          <p:cNvCxnSpPr>
            <a:stCxn id="2074" idx="7"/>
            <a:endCxn id="2078" idx="2"/>
          </p:cNvCxnSpPr>
          <p:nvPr/>
        </p:nvCxnSpPr>
        <p:spPr>
          <a:xfrm flipH="1" rot="10800000">
            <a:off x="1272886" y="1665989"/>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84" name="Google Shape;2084;p98"/>
          <p:cNvCxnSpPr>
            <a:stCxn id="2075" idx="7"/>
            <a:endCxn id="2077" idx="3"/>
          </p:cNvCxnSpPr>
          <p:nvPr/>
        </p:nvCxnSpPr>
        <p:spPr>
          <a:xfrm flipH="1" rot="10800000">
            <a:off x="2191711" y="2483439"/>
            <a:ext cx="491700" cy="339900"/>
          </a:xfrm>
          <a:prstGeom prst="straightConnector1">
            <a:avLst/>
          </a:prstGeom>
          <a:noFill/>
          <a:ln cap="flat" cmpd="sng" w="9525">
            <a:solidFill>
              <a:schemeClr val="dk2"/>
            </a:solidFill>
            <a:prstDash val="solid"/>
            <a:round/>
            <a:headEnd len="med" w="med" type="none"/>
            <a:tailEnd len="med" w="med" type="triangle"/>
          </a:ln>
        </p:spPr>
      </p:cxnSp>
      <p:cxnSp>
        <p:nvCxnSpPr>
          <p:cNvPr id="2085" name="Google Shape;2085;p98"/>
          <p:cNvCxnSpPr>
            <a:stCxn id="2075" idx="5"/>
            <a:endCxn id="2076" idx="1"/>
          </p:cNvCxnSpPr>
          <p:nvPr/>
        </p:nvCxnSpPr>
        <p:spPr>
          <a:xfrm>
            <a:off x="2191711" y="3250361"/>
            <a:ext cx="491700" cy="97800"/>
          </a:xfrm>
          <a:prstGeom prst="straightConnector1">
            <a:avLst/>
          </a:prstGeom>
          <a:noFill/>
          <a:ln cap="flat" cmpd="sng" w="9525">
            <a:solidFill>
              <a:schemeClr val="dk2"/>
            </a:solidFill>
            <a:prstDash val="solid"/>
            <a:round/>
            <a:headEnd len="med" w="med" type="none"/>
            <a:tailEnd len="med" w="med" type="triangle"/>
          </a:ln>
        </p:spPr>
      </p:cxnSp>
      <p:cxnSp>
        <p:nvCxnSpPr>
          <p:cNvPr id="2086" name="Google Shape;2086;p98"/>
          <p:cNvCxnSpPr>
            <a:stCxn id="2076" idx="0"/>
            <a:endCxn id="2077" idx="4"/>
          </p:cNvCxnSpPr>
          <p:nvPr/>
        </p:nvCxnSpPr>
        <p:spPr>
          <a:xfrm rot="10800000">
            <a:off x="2897025" y="2571775"/>
            <a:ext cx="0" cy="687900"/>
          </a:xfrm>
          <a:prstGeom prst="straightConnector1">
            <a:avLst/>
          </a:prstGeom>
          <a:noFill/>
          <a:ln cap="flat" cmpd="sng" w="9525">
            <a:solidFill>
              <a:schemeClr val="dk2"/>
            </a:solidFill>
            <a:prstDash val="solid"/>
            <a:round/>
            <a:headEnd len="med" w="med" type="none"/>
            <a:tailEnd len="med" w="med" type="triangle"/>
          </a:ln>
        </p:spPr>
      </p:cxnSp>
      <p:cxnSp>
        <p:nvCxnSpPr>
          <p:cNvPr id="2087" name="Google Shape;2087;p98"/>
          <p:cNvCxnSpPr>
            <a:stCxn id="2078" idx="6"/>
            <a:endCxn id="2077" idx="1"/>
          </p:cNvCxnSpPr>
          <p:nvPr/>
        </p:nvCxnSpPr>
        <p:spPr>
          <a:xfrm>
            <a:off x="2280150" y="1665900"/>
            <a:ext cx="403500" cy="390300"/>
          </a:xfrm>
          <a:prstGeom prst="straightConnector1">
            <a:avLst/>
          </a:prstGeom>
          <a:noFill/>
          <a:ln cap="flat" cmpd="sng" w="9525">
            <a:solidFill>
              <a:schemeClr val="dk2"/>
            </a:solidFill>
            <a:prstDash val="solid"/>
            <a:round/>
            <a:headEnd len="med" w="med" type="none"/>
            <a:tailEnd len="med" w="med" type="triangle"/>
          </a:ln>
        </p:spPr>
      </p:cxnSp>
      <p:cxnSp>
        <p:nvCxnSpPr>
          <p:cNvPr id="2088" name="Google Shape;2088;p98"/>
          <p:cNvCxnSpPr>
            <a:stCxn id="2079" idx="2"/>
            <a:endCxn id="2077" idx="6"/>
          </p:cNvCxnSpPr>
          <p:nvPr/>
        </p:nvCxnSpPr>
        <p:spPr>
          <a:xfrm rot="10800000">
            <a:off x="3198925" y="2269800"/>
            <a:ext cx="497100" cy="0"/>
          </a:xfrm>
          <a:prstGeom prst="straightConnector1">
            <a:avLst/>
          </a:prstGeom>
          <a:noFill/>
          <a:ln cap="flat" cmpd="sng" w="9525">
            <a:solidFill>
              <a:schemeClr val="dk2"/>
            </a:solidFill>
            <a:prstDash val="solid"/>
            <a:round/>
            <a:headEnd len="med" w="med" type="none"/>
            <a:tailEnd len="med" w="med" type="triangle"/>
          </a:ln>
        </p:spPr>
      </p:cxnSp>
      <p:sp>
        <p:nvSpPr>
          <p:cNvPr id="2089" name="Google Shape;2089;p98"/>
          <p:cNvSpPr txBox="1"/>
          <p:nvPr/>
        </p:nvSpPr>
        <p:spPr>
          <a:xfrm>
            <a:off x="5347700" y="1363950"/>
            <a:ext cx="222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BFS:</a:t>
            </a:r>
            <a:endParaRPr>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a:latin typeface="Catamaran"/>
                <a:ea typeface="Catamaran"/>
                <a:cs typeface="Catamaran"/>
                <a:sym typeface="Catamaran"/>
              </a:rPr>
              <a:t>A B D C E F G</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2090" name="Google Shape;2090;p98"/>
          <p:cNvSpPr txBox="1"/>
          <p:nvPr/>
        </p:nvSpPr>
        <p:spPr>
          <a:xfrm>
            <a:off x="765075" y="431310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Queue:</a:t>
            </a:r>
            <a:endParaRPr>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Absolutely Valuable Heaps </a:t>
            </a:r>
            <a:r>
              <a:rPr lang="en" sz="1400">
                <a:latin typeface="Catamaran"/>
                <a:ea typeface="Catamaran"/>
                <a:cs typeface="Catamaran"/>
                <a:sym typeface="Catamaran"/>
              </a:rPr>
              <a:t>Draw the heap and its corresponding array after each operation below.</a:t>
            </a:r>
            <a:endParaRPr/>
          </a:p>
        </p:txBody>
      </p:sp>
      <p:sp>
        <p:nvSpPr>
          <p:cNvPr id="2096" name="Google Shape;2096;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BM Plex Mono"/>
                <a:ea typeface="IBM Plex Mono"/>
                <a:cs typeface="IBM Plex Mono"/>
                <a:sym typeface="IBM Plex Mono"/>
              </a:rPr>
              <a:t>MinHeap&lt;Character&gt; h = new MinHeap&lt;&gt;();</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097" name="Google Shape;2097;p99"/>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a:t>
            </a:r>
            <a:r>
              <a:rPr lang="en" sz="1600">
                <a:latin typeface="Catamaran"/>
                <a:ea typeface="Catamaran"/>
                <a:cs typeface="Catamaran"/>
                <a:sym typeface="Catamaran"/>
              </a:rPr>
              <a:t> array: [ - ]</a:t>
            </a:r>
            <a:endParaRPr sz="1600">
              <a:latin typeface="Catamaran"/>
              <a:ea typeface="Catamaran"/>
              <a:cs typeface="Catamaran"/>
              <a:sym typeface="Catamar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03" name="Google Shape;2103;p100"/>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h.insert(‘f’);</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04" name="Google Shape;2104;p100"/>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f ]</a:t>
            </a:r>
            <a:endParaRPr sz="1600">
              <a:latin typeface="Catamaran"/>
              <a:ea typeface="Catamaran"/>
              <a:cs typeface="Catamaran"/>
              <a:sym typeface="Catamaran"/>
            </a:endParaRPr>
          </a:p>
        </p:txBody>
      </p:sp>
      <p:sp>
        <p:nvSpPr>
          <p:cNvPr id="2105" name="Google Shape;2105;p100"/>
          <p:cNvSpPr txBox="1"/>
          <p:nvPr/>
        </p:nvSpPr>
        <p:spPr>
          <a:xfrm>
            <a:off x="-1914450" y="2233525"/>
            <a:ext cx="7331100" cy="8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2106" name="Google Shape;2106;p100"/>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12" name="Google Shape;2112;p101"/>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h.insert(‘h’);</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13" name="Google Shape;2113;p101"/>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f h ]</a:t>
            </a:r>
            <a:endParaRPr sz="1600">
              <a:latin typeface="Catamaran"/>
              <a:ea typeface="Catamaran"/>
              <a:cs typeface="Catamaran"/>
              <a:sym typeface="Catamaran"/>
            </a:endParaRPr>
          </a:p>
        </p:txBody>
      </p:sp>
      <p:sp>
        <p:nvSpPr>
          <p:cNvPr id="2114" name="Google Shape;2114;p101"/>
          <p:cNvSpPr txBox="1"/>
          <p:nvPr/>
        </p:nvSpPr>
        <p:spPr>
          <a:xfrm>
            <a:off x="-1914450" y="2233525"/>
            <a:ext cx="73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2115" name="Google Shape;2115;p101"/>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116" name="Google Shape;2116;p101"/>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17" name="Google Shape;2117;p101"/>
          <p:cNvCxnSpPr>
            <a:stCxn id="2115" idx="3"/>
            <a:endCxn id="2116"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201" name="Google Shape;201;p21"/>
          <p:cNvSpPr txBox="1"/>
          <p:nvPr/>
        </p:nvSpPr>
        <p:spPr>
          <a:xfrm>
            <a:off x="6127438"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Lato"/>
                <a:ea typeface="Lato"/>
                <a:cs typeface="Lato"/>
                <a:sym typeface="Lato"/>
              </a:rPr>
              <a:t>Post-order traversals</a:t>
            </a:r>
            <a:r>
              <a:rPr lang="en">
                <a:latin typeface="Lato"/>
                <a:ea typeface="Lato"/>
                <a:cs typeface="Lato"/>
                <a:sym typeface="Lato"/>
              </a:rPr>
              <a:t> visit the child nodes before visiting the parent nodes.*</a:t>
            </a:r>
            <a:endParaRPr>
              <a:latin typeface="Lato"/>
              <a:ea typeface="Lato"/>
              <a:cs typeface="Lato"/>
              <a:sym typeface="Lato"/>
            </a:endParaRPr>
          </a:p>
        </p:txBody>
      </p:sp>
      <p:sp>
        <p:nvSpPr>
          <p:cNvPr id="202" name="Google Shape;202;p21"/>
          <p:cNvSpPr txBox="1"/>
          <p:nvPr>
            <p:ph idx="1" type="body"/>
          </p:nvPr>
        </p:nvSpPr>
        <p:spPr>
          <a:xfrm>
            <a:off x="311700" y="1000075"/>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Depth First Search</a:t>
            </a:r>
            <a:r>
              <a:rPr lang="en">
                <a:solidFill>
                  <a:schemeClr val="accent2"/>
                </a:solidFill>
              </a:rPr>
              <a:t> </a:t>
            </a:r>
            <a:r>
              <a:rPr lang="en">
                <a:solidFill>
                  <a:srgbClr val="000000"/>
                </a:solidFill>
              </a:rPr>
              <a:t>means we visit each subtree (subgraph) in some order recursively. DFS is usually done using a </a:t>
            </a:r>
            <a:r>
              <a:rPr lang="en">
                <a:solidFill>
                  <a:srgbClr val="351C75"/>
                </a:solidFill>
              </a:rPr>
              <a:t>stack</a:t>
            </a:r>
            <a:r>
              <a:rPr lang="en">
                <a:solidFill>
                  <a:srgbClr val="000000"/>
                </a:solidFill>
              </a:rPr>
              <a:t>. Note that for graphs more generally, it doesn’t really make sense to do in-order traversals.</a:t>
            </a:r>
            <a:endParaRPr>
              <a:solidFill>
                <a:srgbClr val="000000"/>
              </a:solidFill>
            </a:endParaRPr>
          </a:p>
        </p:txBody>
      </p:sp>
      <p:sp>
        <p:nvSpPr>
          <p:cNvPr id="203" name="Google Shape;203;p21"/>
          <p:cNvSpPr txBox="1"/>
          <p:nvPr/>
        </p:nvSpPr>
        <p:spPr>
          <a:xfrm>
            <a:off x="3284400"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Lato"/>
                <a:ea typeface="Lato"/>
                <a:cs typeface="Lato"/>
                <a:sym typeface="Lato"/>
              </a:rPr>
              <a:t>In-order traversals</a:t>
            </a:r>
            <a:r>
              <a:rPr lang="en">
                <a:latin typeface="Lato"/>
                <a:ea typeface="Lato"/>
                <a:cs typeface="Lato"/>
                <a:sym typeface="Lato"/>
              </a:rPr>
              <a:t> visit the left child, then the parent, then the right child.</a:t>
            </a:r>
            <a:endParaRPr>
              <a:latin typeface="Lato"/>
              <a:ea typeface="Lato"/>
              <a:cs typeface="Lato"/>
              <a:sym typeface="Lato"/>
            </a:endParaRPr>
          </a:p>
        </p:txBody>
      </p:sp>
      <p:sp>
        <p:nvSpPr>
          <p:cNvPr id="204" name="Google Shape;204;p21"/>
          <p:cNvSpPr txBox="1"/>
          <p:nvPr/>
        </p:nvSpPr>
        <p:spPr>
          <a:xfrm>
            <a:off x="441338"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Lato"/>
                <a:ea typeface="Lato"/>
                <a:cs typeface="Lato"/>
                <a:sym typeface="Lato"/>
              </a:rPr>
              <a:t>Pre-order traversals</a:t>
            </a:r>
            <a:r>
              <a:rPr lang="en">
                <a:latin typeface="Lato"/>
                <a:ea typeface="Lato"/>
                <a:cs typeface="Lato"/>
                <a:sym typeface="Lato"/>
              </a:rPr>
              <a:t> visit the parent node before visiting child nodes.*</a:t>
            </a:r>
            <a:endParaRPr>
              <a:latin typeface="Lato"/>
              <a:ea typeface="Lato"/>
              <a:cs typeface="Lato"/>
              <a:sym typeface="Lato"/>
            </a:endParaRPr>
          </a:p>
        </p:txBody>
      </p:sp>
      <p:grpSp>
        <p:nvGrpSpPr>
          <p:cNvPr id="205" name="Google Shape;205;p21"/>
          <p:cNvGrpSpPr/>
          <p:nvPr/>
        </p:nvGrpSpPr>
        <p:grpSpPr>
          <a:xfrm>
            <a:off x="692566" y="1715613"/>
            <a:ext cx="1782305" cy="1908013"/>
            <a:chOff x="5935034" y="2571750"/>
            <a:chExt cx="1332166" cy="1426125"/>
          </a:xfrm>
        </p:grpSpPr>
        <p:sp>
          <p:nvSpPr>
            <p:cNvPr id="206" name="Google Shape;20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7" name="Google Shape;20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8" name="Google Shape;20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9" name="Google Shape;20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0" name="Google Shape;21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211" name="Google Shape;211;p21"/>
            <p:cNvCxnSpPr>
              <a:stCxn id="206" idx="4"/>
              <a:endCxn id="20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1"/>
            <p:cNvCxnSpPr>
              <a:stCxn id="206" idx="4"/>
              <a:endCxn id="20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215" name="Google Shape;215;p21"/>
          <p:cNvGrpSpPr/>
          <p:nvPr/>
        </p:nvGrpSpPr>
        <p:grpSpPr>
          <a:xfrm>
            <a:off x="3588166" y="1715613"/>
            <a:ext cx="1782305" cy="1908013"/>
            <a:chOff x="5935034" y="2571750"/>
            <a:chExt cx="1332166" cy="1426125"/>
          </a:xfrm>
        </p:grpSpPr>
        <p:sp>
          <p:nvSpPr>
            <p:cNvPr id="216" name="Google Shape;21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7" name="Google Shape;21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18" name="Google Shape;21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19" name="Google Shape;21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20" name="Google Shape;22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221" name="Google Shape;221;p21"/>
            <p:cNvCxnSpPr>
              <a:stCxn id="216" idx="4"/>
              <a:endCxn id="21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1"/>
            <p:cNvCxnSpPr>
              <a:stCxn id="216" idx="4"/>
              <a:endCxn id="21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225" name="Google Shape;225;p21"/>
          <p:cNvGrpSpPr/>
          <p:nvPr/>
        </p:nvGrpSpPr>
        <p:grpSpPr>
          <a:xfrm>
            <a:off x="6407566" y="1791813"/>
            <a:ext cx="1782305" cy="1908013"/>
            <a:chOff x="5935034" y="2571750"/>
            <a:chExt cx="1332166" cy="1426125"/>
          </a:xfrm>
        </p:grpSpPr>
        <p:sp>
          <p:nvSpPr>
            <p:cNvPr id="226" name="Google Shape;22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27" name="Google Shape;22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28" name="Google Shape;22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9" name="Google Shape;22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30" name="Google Shape;23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231" name="Google Shape;231;p21"/>
            <p:cNvCxnSpPr>
              <a:stCxn id="226" idx="4"/>
              <a:endCxn id="22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1"/>
            <p:cNvCxnSpPr>
              <a:stCxn id="226" idx="4"/>
              <a:endCxn id="22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
        <p:nvSpPr>
          <p:cNvPr id="235" name="Google Shape;235;p21"/>
          <p:cNvSpPr txBox="1"/>
          <p:nvPr/>
        </p:nvSpPr>
        <p:spPr>
          <a:xfrm>
            <a:off x="523225" y="4706750"/>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in binary trees, we visit the left child before right child</a:t>
            </a:r>
            <a:endParaRPr>
              <a:latin typeface="Lato"/>
              <a:ea typeface="Lato"/>
              <a:cs typeface="Lato"/>
              <a:sym typeface="La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23" name="Google Shape;2123;p102"/>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h.insert(‘d’);</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24" name="Google Shape;2124;p102"/>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f h d ]</a:t>
            </a:r>
            <a:endParaRPr sz="1600">
              <a:latin typeface="Catamaran"/>
              <a:ea typeface="Catamaran"/>
              <a:cs typeface="Catamaran"/>
              <a:sym typeface="Catamaran"/>
            </a:endParaRPr>
          </a:p>
        </p:txBody>
      </p:sp>
      <p:sp>
        <p:nvSpPr>
          <p:cNvPr id="2125" name="Google Shape;2125;p102"/>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2126" name="Google Shape;2126;p102"/>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27" name="Google Shape;2127;p102"/>
          <p:cNvCxnSpPr>
            <a:stCxn id="2125" idx="3"/>
            <a:endCxn id="2126"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28" name="Google Shape;2128;p102"/>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129" name="Google Shape;2129;p102"/>
          <p:cNvCxnSpPr>
            <a:stCxn id="2125" idx="5"/>
            <a:endCxn id="2128"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35" name="Google Shape;2135;p103"/>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h.insert(‘d’);</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36" name="Google Shape;2136;p103"/>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d h f ]</a:t>
            </a:r>
            <a:endParaRPr sz="1600">
              <a:latin typeface="Catamaran"/>
              <a:ea typeface="Catamaran"/>
              <a:cs typeface="Catamaran"/>
              <a:sym typeface="Catamaran"/>
            </a:endParaRPr>
          </a:p>
        </p:txBody>
      </p:sp>
      <p:sp>
        <p:nvSpPr>
          <p:cNvPr id="2137" name="Google Shape;2137;p103"/>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138" name="Google Shape;2138;p103"/>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39" name="Google Shape;2139;p103"/>
          <p:cNvCxnSpPr>
            <a:stCxn id="2137" idx="3"/>
            <a:endCxn id="2138"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40" name="Google Shape;2140;p103"/>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141" name="Google Shape;2141;p103"/>
          <p:cNvCxnSpPr>
            <a:stCxn id="2137" idx="5"/>
            <a:endCxn id="2140"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47" name="Google Shape;2147;p104"/>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h.insert(‘b’);</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48" name="Google Shape;2148;p104"/>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d h f b ]</a:t>
            </a:r>
            <a:endParaRPr sz="1600">
              <a:latin typeface="Catamaran"/>
              <a:ea typeface="Catamaran"/>
              <a:cs typeface="Catamaran"/>
              <a:sym typeface="Catamaran"/>
            </a:endParaRPr>
          </a:p>
        </p:txBody>
      </p:sp>
      <p:sp>
        <p:nvSpPr>
          <p:cNvPr id="2149" name="Google Shape;2149;p104"/>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150" name="Google Shape;2150;p104"/>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51" name="Google Shape;2151;p104"/>
          <p:cNvCxnSpPr>
            <a:stCxn id="2149" idx="3"/>
            <a:endCxn id="2150"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52" name="Google Shape;2152;p104"/>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153" name="Google Shape;2153;p104"/>
          <p:cNvCxnSpPr>
            <a:stCxn id="2149" idx="5"/>
            <a:endCxn id="2152"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54" name="Google Shape;2154;p104"/>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cxnSp>
        <p:nvCxnSpPr>
          <p:cNvPr id="2155" name="Google Shape;2155;p104"/>
          <p:cNvCxnSpPr>
            <a:stCxn id="2150" idx="3"/>
            <a:endCxn id="2154"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61" name="Google Shape;2161;p105"/>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h.insert(‘b’);</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62" name="Google Shape;2162;p105"/>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d b f h ]</a:t>
            </a:r>
            <a:endParaRPr sz="1600">
              <a:latin typeface="Catamaran"/>
              <a:ea typeface="Catamaran"/>
              <a:cs typeface="Catamaran"/>
              <a:sym typeface="Catamaran"/>
            </a:endParaRPr>
          </a:p>
        </p:txBody>
      </p:sp>
      <p:sp>
        <p:nvSpPr>
          <p:cNvPr id="2163" name="Google Shape;2163;p105"/>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164" name="Google Shape;2164;p105"/>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cxnSp>
        <p:nvCxnSpPr>
          <p:cNvPr id="2165" name="Google Shape;2165;p105"/>
          <p:cNvCxnSpPr>
            <a:stCxn id="2163" idx="3"/>
            <a:endCxn id="2164"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66" name="Google Shape;2166;p105"/>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167" name="Google Shape;2167;p105"/>
          <p:cNvCxnSpPr>
            <a:stCxn id="2163" idx="5"/>
            <a:endCxn id="2166"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68" name="Google Shape;2168;p105"/>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69" name="Google Shape;2169;p105"/>
          <p:cNvCxnSpPr>
            <a:stCxn id="2164" idx="3"/>
            <a:endCxn id="2168"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75" name="Google Shape;2175;p106"/>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h.insert(‘b’);</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76" name="Google Shape;2176;p106"/>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b d f h ]</a:t>
            </a:r>
            <a:endParaRPr sz="1600">
              <a:latin typeface="Catamaran"/>
              <a:ea typeface="Catamaran"/>
              <a:cs typeface="Catamaran"/>
              <a:sym typeface="Catamaran"/>
            </a:endParaRPr>
          </a:p>
        </p:txBody>
      </p:sp>
      <p:sp>
        <p:nvSpPr>
          <p:cNvPr id="2177" name="Google Shape;2177;p106"/>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178" name="Google Shape;2178;p106"/>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179" name="Google Shape;2179;p106"/>
          <p:cNvCxnSpPr>
            <a:stCxn id="2177" idx="3"/>
            <a:endCxn id="2178"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80" name="Google Shape;2180;p106"/>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181" name="Google Shape;2181;p106"/>
          <p:cNvCxnSpPr>
            <a:stCxn id="2177" idx="5"/>
            <a:endCxn id="2180"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82" name="Google Shape;2182;p106"/>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83" name="Google Shape;2183;p106"/>
          <p:cNvCxnSpPr>
            <a:stCxn id="2178" idx="3"/>
            <a:endCxn id="2182"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189" name="Google Shape;2189;p107"/>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h.insert(‘c’);</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190" name="Google Shape;2190;p107"/>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b d f h c ]</a:t>
            </a:r>
            <a:endParaRPr sz="1600">
              <a:latin typeface="Catamaran"/>
              <a:ea typeface="Catamaran"/>
              <a:cs typeface="Catamaran"/>
              <a:sym typeface="Catamaran"/>
            </a:endParaRPr>
          </a:p>
        </p:txBody>
      </p:sp>
      <p:sp>
        <p:nvSpPr>
          <p:cNvPr id="2191" name="Google Shape;2191;p107"/>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192" name="Google Shape;2192;p107"/>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193" name="Google Shape;2193;p107"/>
          <p:cNvCxnSpPr>
            <a:stCxn id="2191" idx="3"/>
            <a:endCxn id="2192"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94" name="Google Shape;2194;p107"/>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195" name="Google Shape;2195;p107"/>
          <p:cNvCxnSpPr>
            <a:stCxn id="2191" idx="5"/>
            <a:endCxn id="2194"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196" name="Google Shape;2196;p107"/>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197" name="Google Shape;2197;p107"/>
          <p:cNvCxnSpPr>
            <a:stCxn id="2192" idx="3"/>
            <a:endCxn id="2196"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
        <p:nvSpPr>
          <p:cNvPr id="2198" name="Google Shape;2198;p107"/>
          <p:cNvSpPr/>
          <p:nvPr/>
        </p:nvSpPr>
        <p:spPr>
          <a:xfrm>
            <a:off x="628572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cxnSp>
        <p:nvCxnSpPr>
          <p:cNvPr id="2199" name="Google Shape;2199;p107"/>
          <p:cNvCxnSpPr>
            <a:stCxn id="2192" idx="5"/>
            <a:endCxn id="2198" idx="1"/>
          </p:cNvCxnSpPr>
          <p:nvPr/>
        </p:nvCxnSpPr>
        <p:spPr>
          <a:xfrm>
            <a:off x="6219636" y="2849411"/>
            <a:ext cx="1545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05" name="Google Shape;2205;p108"/>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h.insert(‘c’);</a:t>
            </a:r>
            <a:endParaRPr b="1">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206" name="Google Shape;2206;p108"/>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b c f h d ]</a:t>
            </a:r>
            <a:endParaRPr sz="1600">
              <a:latin typeface="Catamaran"/>
              <a:ea typeface="Catamaran"/>
              <a:cs typeface="Catamaran"/>
              <a:sym typeface="Catamaran"/>
            </a:endParaRPr>
          </a:p>
        </p:txBody>
      </p:sp>
      <p:sp>
        <p:nvSpPr>
          <p:cNvPr id="2207" name="Google Shape;2207;p108"/>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208" name="Google Shape;2208;p108"/>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cxnSp>
        <p:nvCxnSpPr>
          <p:cNvPr id="2209" name="Google Shape;2209;p108"/>
          <p:cNvCxnSpPr>
            <a:stCxn id="2207" idx="3"/>
            <a:endCxn id="2208"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10" name="Google Shape;2210;p108"/>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11" name="Google Shape;2211;p108"/>
          <p:cNvCxnSpPr>
            <a:stCxn id="2207" idx="5"/>
            <a:endCxn id="2210"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12" name="Google Shape;2212;p108"/>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13" name="Google Shape;2213;p108"/>
          <p:cNvCxnSpPr>
            <a:stCxn id="2208" idx="3"/>
            <a:endCxn id="2212"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
        <p:nvSpPr>
          <p:cNvPr id="2214" name="Google Shape;2214;p108"/>
          <p:cNvSpPr/>
          <p:nvPr/>
        </p:nvSpPr>
        <p:spPr>
          <a:xfrm>
            <a:off x="628572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215" name="Google Shape;2215;p108"/>
          <p:cNvCxnSpPr>
            <a:stCxn id="2208" idx="5"/>
            <a:endCxn id="2214" idx="1"/>
          </p:cNvCxnSpPr>
          <p:nvPr/>
        </p:nvCxnSpPr>
        <p:spPr>
          <a:xfrm>
            <a:off x="6219636" y="2849411"/>
            <a:ext cx="1545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pic>
        <p:nvPicPr>
          <p:cNvPr id="2220" name="Google Shape;2220;p109"/>
          <p:cNvPicPr preferRelativeResize="0"/>
          <p:nvPr/>
        </p:nvPicPr>
        <p:blipFill>
          <a:blip r:embed="rId3">
            <a:alphaModFix/>
          </a:blip>
          <a:stretch>
            <a:fillRect/>
          </a:stretch>
        </p:blipFill>
        <p:spPr>
          <a:xfrm>
            <a:off x="7453946" y="1017725"/>
            <a:ext cx="1512550" cy="1226000"/>
          </a:xfrm>
          <a:prstGeom prst="rect">
            <a:avLst/>
          </a:prstGeom>
          <a:noFill/>
          <a:ln>
            <a:noFill/>
          </a:ln>
        </p:spPr>
      </p:pic>
      <p:sp>
        <p:nvSpPr>
          <p:cNvPr id="2221" name="Google Shape;2221;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22" name="Google Shape;2222;p109"/>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223" name="Google Shape;2223;p109"/>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 c f h d ]</a:t>
            </a:r>
            <a:endParaRPr sz="1600">
              <a:latin typeface="Catamaran"/>
              <a:ea typeface="Catamaran"/>
              <a:cs typeface="Catamaran"/>
              <a:sym typeface="Catamaran"/>
            </a:endParaRPr>
          </a:p>
        </p:txBody>
      </p:sp>
      <p:sp>
        <p:nvSpPr>
          <p:cNvPr id="2224" name="Google Shape;2224;p109"/>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p:txBody>
      </p:sp>
      <p:sp>
        <p:nvSpPr>
          <p:cNvPr id="2225" name="Google Shape;2225;p109"/>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cxnSp>
        <p:nvCxnSpPr>
          <p:cNvPr id="2226" name="Google Shape;2226;p109"/>
          <p:cNvCxnSpPr>
            <a:stCxn id="2224" idx="3"/>
            <a:endCxn id="2225"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27" name="Google Shape;2227;p109"/>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28" name="Google Shape;2228;p109"/>
          <p:cNvCxnSpPr>
            <a:stCxn id="2224" idx="5"/>
            <a:endCxn id="2227"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29" name="Google Shape;2229;p109"/>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30" name="Google Shape;2230;p109"/>
          <p:cNvCxnSpPr>
            <a:stCxn id="2225" idx="3"/>
            <a:endCxn id="2229"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
        <p:nvSpPr>
          <p:cNvPr id="2231" name="Google Shape;2231;p109"/>
          <p:cNvSpPr/>
          <p:nvPr/>
        </p:nvSpPr>
        <p:spPr>
          <a:xfrm>
            <a:off x="79082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232" name="Google Shape;2232;p109"/>
          <p:cNvSpPr/>
          <p:nvPr/>
        </p:nvSpPr>
        <p:spPr>
          <a:xfrm>
            <a:off x="628572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233" name="Google Shape;2233;p109"/>
          <p:cNvCxnSpPr>
            <a:endCxn id="2232" idx="1"/>
          </p:cNvCxnSpPr>
          <p:nvPr/>
        </p:nvCxnSpPr>
        <p:spPr>
          <a:xfrm>
            <a:off x="6219664" y="2849339"/>
            <a:ext cx="1545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39" name="Google Shape;2239;p110"/>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240" name="Google Shape;2240;p110"/>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d c f h ]</a:t>
            </a:r>
            <a:endParaRPr sz="1600">
              <a:latin typeface="Catamaran"/>
              <a:ea typeface="Catamaran"/>
              <a:cs typeface="Catamaran"/>
              <a:sym typeface="Catamaran"/>
            </a:endParaRPr>
          </a:p>
        </p:txBody>
      </p:sp>
      <p:sp>
        <p:nvSpPr>
          <p:cNvPr id="2241" name="Google Shape;2241;p110"/>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242" name="Google Shape;2242;p110"/>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cxnSp>
        <p:nvCxnSpPr>
          <p:cNvPr id="2243" name="Google Shape;2243;p110"/>
          <p:cNvCxnSpPr>
            <a:stCxn id="2241" idx="3"/>
            <a:endCxn id="2242"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44" name="Google Shape;2244;p110"/>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45" name="Google Shape;2245;p110"/>
          <p:cNvCxnSpPr>
            <a:stCxn id="2241" idx="5"/>
            <a:endCxn id="2244"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46" name="Google Shape;2246;p110"/>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47" name="Google Shape;2247;p110"/>
          <p:cNvCxnSpPr>
            <a:stCxn id="2242" idx="3"/>
            <a:endCxn id="2246"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a:t>
            </a:r>
            <a:r>
              <a:rPr lang="en"/>
              <a:t>Absolutely Valuable Heaps</a:t>
            </a:r>
            <a:r>
              <a:rPr lang="en"/>
              <a:t> </a:t>
            </a:r>
            <a:r>
              <a:rPr lang="en" sz="1400">
                <a:latin typeface="Catamaran"/>
                <a:ea typeface="Catamaran"/>
                <a:cs typeface="Catamaran"/>
                <a:sym typeface="Catamaran"/>
              </a:rPr>
              <a:t>Draw the heap and its corresponding array after </a:t>
            </a:r>
            <a:r>
              <a:rPr lang="en" sz="1400">
                <a:latin typeface="Catamaran"/>
                <a:ea typeface="Catamaran"/>
                <a:cs typeface="Catamaran"/>
                <a:sym typeface="Catamaran"/>
              </a:rPr>
              <a:t>each operation below</a:t>
            </a:r>
            <a:r>
              <a:rPr lang="en" sz="1400">
                <a:latin typeface="Catamaran"/>
                <a:ea typeface="Catamaran"/>
                <a:cs typeface="Catamaran"/>
                <a:sym typeface="Catamaran"/>
              </a:rPr>
              <a:t>.</a:t>
            </a:r>
            <a:endParaRPr/>
          </a:p>
        </p:txBody>
      </p:sp>
      <p:sp>
        <p:nvSpPr>
          <p:cNvPr id="2253" name="Google Shape;2253;p111"/>
          <p:cNvSpPr txBox="1"/>
          <p:nvPr>
            <p:ph idx="1" type="body"/>
          </p:nvPr>
        </p:nvSpPr>
        <p:spPr>
          <a:xfrm>
            <a:off x="311700" y="1152475"/>
            <a:ext cx="4423500" cy="22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MinHeap&lt;Character&gt; h = new MinHeap&lt;&gt;();</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h.insert(‘f’);</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h.insert(‘h’);</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h.insert(‘d’);</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h.insert(‘b’);</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h.insert(‘c’);</a:t>
            </a:r>
            <a:endParaRPr>
              <a:latin typeface="IBM Plex Mono"/>
              <a:ea typeface="IBM Plex Mono"/>
              <a:cs typeface="IBM Plex Mono"/>
              <a:sym typeface="IBM Plex Mono"/>
            </a:endParaRPr>
          </a:p>
          <a:p>
            <a:pPr indent="0" lvl="0" marL="0" rtl="0" algn="l">
              <a:spcBef>
                <a:spcPts val="0"/>
              </a:spcBef>
              <a:spcAft>
                <a:spcPts val="0"/>
              </a:spcAft>
              <a:buNone/>
            </a:pPr>
            <a:r>
              <a:rPr b="1" lang="en">
                <a:latin typeface="IBM Plex Mono"/>
                <a:ea typeface="IBM Plex Mono"/>
                <a:cs typeface="IBM Plex Mono"/>
                <a:sym typeface="IBM Plex Mono"/>
              </a:rPr>
              <a:t>h.removeMin();</a:t>
            </a:r>
            <a:endParaRPr b="1">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h.removeMin();</a:t>
            </a:r>
            <a:endParaRPr>
              <a:latin typeface="IBM Plex Mono"/>
              <a:ea typeface="IBM Plex Mono"/>
              <a:cs typeface="IBM Plex Mono"/>
              <a:sym typeface="IBM Plex Mono"/>
            </a:endParaRPr>
          </a:p>
        </p:txBody>
      </p:sp>
      <p:sp>
        <p:nvSpPr>
          <p:cNvPr id="2254" name="Google Shape;2254;p111"/>
          <p:cNvSpPr txBox="1"/>
          <p:nvPr/>
        </p:nvSpPr>
        <p:spPr>
          <a:xfrm>
            <a:off x="383275" y="4339800"/>
            <a:ext cx="40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Underlying array: [ - c d f h ]</a:t>
            </a:r>
            <a:endParaRPr sz="1600">
              <a:latin typeface="Catamaran"/>
              <a:ea typeface="Catamaran"/>
              <a:cs typeface="Catamaran"/>
              <a:sym typeface="Catamaran"/>
            </a:endParaRPr>
          </a:p>
        </p:txBody>
      </p:sp>
      <p:sp>
        <p:nvSpPr>
          <p:cNvPr id="2255" name="Google Shape;2255;p111"/>
          <p:cNvSpPr/>
          <p:nvPr/>
        </p:nvSpPr>
        <p:spPr>
          <a:xfrm>
            <a:off x="6308075" y="1479575"/>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256" name="Google Shape;2256;p111"/>
          <p:cNvSpPr/>
          <p:nvPr/>
        </p:nvSpPr>
        <p:spPr>
          <a:xfrm>
            <a:off x="57041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cxnSp>
        <p:nvCxnSpPr>
          <p:cNvPr id="2257" name="Google Shape;2257;p111"/>
          <p:cNvCxnSpPr>
            <a:stCxn id="2255" idx="3"/>
            <a:endCxn id="2256" idx="7"/>
          </p:cNvCxnSpPr>
          <p:nvPr/>
        </p:nvCxnSpPr>
        <p:spPr>
          <a:xfrm flipH="1">
            <a:off x="6219514"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58" name="Google Shape;2258;p111"/>
          <p:cNvSpPr/>
          <p:nvPr/>
        </p:nvSpPr>
        <p:spPr>
          <a:xfrm>
            <a:off x="6911975" y="233395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59" name="Google Shape;2259;p111"/>
          <p:cNvCxnSpPr>
            <a:stCxn id="2255" idx="5"/>
            <a:endCxn id="2258" idx="1"/>
          </p:cNvCxnSpPr>
          <p:nvPr/>
        </p:nvCxnSpPr>
        <p:spPr>
          <a:xfrm>
            <a:off x="6823536" y="1995036"/>
            <a:ext cx="177000" cy="427500"/>
          </a:xfrm>
          <a:prstGeom prst="straightConnector1">
            <a:avLst/>
          </a:prstGeom>
          <a:noFill/>
          <a:ln cap="flat" cmpd="sng" w="9525">
            <a:solidFill>
              <a:schemeClr val="dk2"/>
            </a:solidFill>
            <a:prstDash val="solid"/>
            <a:round/>
            <a:headEnd len="med" w="med" type="none"/>
            <a:tailEnd len="med" w="med" type="triangle"/>
          </a:ln>
        </p:spPr>
      </p:cxnSp>
      <p:sp>
        <p:nvSpPr>
          <p:cNvPr id="2260" name="Google Shape;2260;p111"/>
          <p:cNvSpPr/>
          <p:nvPr/>
        </p:nvSpPr>
        <p:spPr>
          <a:xfrm>
            <a:off x="5100275" y="3261300"/>
            <a:ext cx="603900" cy="6039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cxnSp>
        <p:nvCxnSpPr>
          <p:cNvPr id="2261" name="Google Shape;2261;p111"/>
          <p:cNvCxnSpPr>
            <a:stCxn id="2256" idx="3"/>
            <a:endCxn id="2260" idx="7"/>
          </p:cNvCxnSpPr>
          <p:nvPr/>
        </p:nvCxnSpPr>
        <p:spPr>
          <a:xfrm flipH="1">
            <a:off x="5615614" y="2849411"/>
            <a:ext cx="177000" cy="50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