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Lst>
  <p:sldSz cy="5143500" cx="9144000"/>
  <p:notesSz cx="6858000" cy="9144000"/>
  <p:embeddedFontLst>
    <p:embeddedFont>
      <p:font typeface="Catamaran"/>
      <p:regular r:id="rId82"/>
      <p:bold r:id="rId83"/>
    </p:embeddedFont>
    <p:embeddedFont>
      <p:font typeface="Lato"/>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6BA779-7A53-4D9B-98E7-443F9145F7E9}">
  <a:tblStyle styleId="{416BA779-7A53-4D9B-98E7-443F9145F7E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Lato-regular.fntdata"/><Relationship Id="rId83" Type="http://schemas.openxmlformats.org/officeDocument/2006/relationships/font" Target="fonts/Catamaran-bold.fntdata"/><Relationship Id="rId42" Type="http://schemas.openxmlformats.org/officeDocument/2006/relationships/slide" Target="slides/slide36.xml"/><Relationship Id="rId86" Type="http://schemas.openxmlformats.org/officeDocument/2006/relationships/font" Target="fonts/Lato-italic.fntdata"/><Relationship Id="rId41" Type="http://schemas.openxmlformats.org/officeDocument/2006/relationships/slide" Target="slides/slide35.xml"/><Relationship Id="rId85" Type="http://schemas.openxmlformats.org/officeDocument/2006/relationships/font" Target="fonts/Lato-bold.fntdata"/><Relationship Id="rId44" Type="http://schemas.openxmlformats.org/officeDocument/2006/relationships/slide" Target="slides/slide38.xml"/><Relationship Id="rId43" Type="http://schemas.openxmlformats.org/officeDocument/2006/relationships/slide" Target="slides/slide37.xml"/><Relationship Id="rId87" Type="http://schemas.openxmlformats.org/officeDocument/2006/relationships/font" Target="fonts/Lato-boldItalic.fntdata"/><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font" Target="fonts/Catamaran-regular.fntdata"/><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0eb7cf8490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0eb7cf8490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0eb7cf849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0eb7cf849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0eb7cf8490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0eb7cf8490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0eb7cf849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0eb7cf849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0eb7cf8490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0eb7cf8490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0eb7cf8490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0eb7cf8490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0eb7cf8490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0eb7cf8490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0eb7cf8490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0eb7cf8490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0eb7cf8490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0eb7cf8490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0eb7cf8490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0eb7cf8490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0eb7cf849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0eb7cf849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0eb7cf8490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0eb7cf8490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0eb7cf8490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0eb7cf8490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7119dfbac4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7119dfbac4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30eb7cf8490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30eb7cf8490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0eb7cf8490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0eb7cf8490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30eb7cf8490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30eb7cf8490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30eb7cf8490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30eb7cf8490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30eb7cf8490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30eb7cf8490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30eb7cf8490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30eb7cf8490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30eb7cf8490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30eb7cf8490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12047cf5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12047cf5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30eb7cf8490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30eb7cf8490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30eb7cf8490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30eb7cf8490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30eb7cf8490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30eb7cf8490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30eb7cf8490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30eb7cf8490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30eb7cf8490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30eb7cf8490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30eb7cf8490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30eb7cf8490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30eb7cf8490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30eb7cf8490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30eb7cf8490_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30eb7cf8490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30eb7cf8490_0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30eb7cf8490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30eb7cf8490_0_1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30eb7cf8490_0_1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21751dce0_1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21751dce0_1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30eb7cf8490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30eb7cf8490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30eb7cf8490_0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30eb7cf8490_0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17119dfbac4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17119dfbac4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17119dfbac4_0_1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17119dfbac4_0_1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g17119dfbac4_0_1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0" name="Google Shape;1160;g17119dfbac4_0_1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17119dfbac4_0_1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17119dfbac4_0_1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17119dfbac4_0_1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17119dfbac4_0_1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17119dfbac4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17119dfbac4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1f991635b4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1f991635b4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17119dfbac4_0_1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17119dfbac4_0_1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21751dce0_1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21751dce0_1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17119dfbac4_0_1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17119dfbac4_0_1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1f991635b4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1f991635b4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1f991635b4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1f991635b4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2c3182a0f9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2c3182a0f9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2c3182a0f9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2c3182a0f9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17119dfbac4_0_1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17119dfbac4_0_1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17119dfbac4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7" name="Google Shape;1357;g17119dfbac4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17119dfbac4_0_1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17119dfbac4_0_1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g17119dfbac4_0_1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9" name="Google Shape;1419;g17119dfbac4_0_1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17119dfbac4_0_1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17119dfbac4_0_1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21751dce0_1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921751dce0_1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17119dfbac4_0_1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17119dfbac4_0_1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g17119dfbac4_0_1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3" name="Google Shape;1513;g17119dfbac4_0_1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g17119dfbac4_0_1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5" name="Google Shape;1545;g17119dfbac4_0_1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4" name="Shape 1574"/>
        <p:cNvGrpSpPr/>
        <p:nvPr/>
      </p:nvGrpSpPr>
      <p:grpSpPr>
        <a:xfrm>
          <a:off x="0" y="0"/>
          <a:ext cx="0" cy="0"/>
          <a:chOff x="0" y="0"/>
          <a:chExt cx="0" cy="0"/>
        </a:xfrm>
      </p:grpSpPr>
      <p:sp>
        <p:nvSpPr>
          <p:cNvPr id="1575" name="Google Shape;1575;g17119dfbac4_0_1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6" name="Google Shape;1576;g17119dfbac4_0_1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5" name="Shape 1605"/>
        <p:cNvGrpSpPr/>
        <p:nvPr/>
      </p:nvGrpSpPr>
      <p:grpSpPr>
        <a:xfrm>
          <a:off x="0" y="0"/>
          <a:ext cx="0" cy="0"/>
          <a:chOff x="0" y="0"/>
          <a:chExt cx="0" cy="0"/>
        </a:xfrm>
      </p:grpSpPr>
      <p:sp>
        <p:nvSpPr>
          <p:cNvPr id="1606" name="Google Shape;1606;g17119dfbac4_0_2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7" name="Google Shape;1607;g17119dfbac4_0_2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g17119dfbac4_0_2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8" name="Google Shape;1638;g17119dfbac4_0_2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g17119dfbac4_0_2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9" name="Google Shape;1669;g17119dfbac4_0_2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8" name="Shape 1698"/>
        <p:cNvGrpSpPr/>
        <p:nvPr/>
      </p:nvGrpSpPr>
      <p:grpSpPr>
        <a:xfrm>
          <a:off x="0" y="0"/>
          <a:ext cx="0" cy="0"/>
          <a:chOff x="0" y="0"/>
          <a:chExt cx="0" cy="0"/>
        </a:xfrm>
      </p:grpSpPr>
      <p:sp>
        <p:nvSpPr>
          <p:cNvPr id="1699" name="Google Shape;1699;g17119dfbac4_0_2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0" name="Google Shape;1700;g17119dfbac4_0_2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g17119dfbac4_0_2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1" name="Google Shape;1731;g17119dfbac4_0_2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0" name="Shape 1760"/>
        <p:cNvGrpSpPr/>
        <p:nvPr/>
      </p:nvGrpSpPr>
      <p:grpSpPr>
        <a:xfrm>
          <a:off x="0" y="0"/>
          <a:ext cx="0" cy="0"/>
          <a:chOff x="0" y="0"/>
          <a:chExt cx="0" cy="0"/>
        </a:xfrm>
      </p:grpSpPr>
      <p:sp>
        <p:nvSpPr>
          <p:cNvPr id="1761" name="Google Shape;1761;g17119dfbac4_0_2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2" name="Google Shape;1762;g17119dfbac4_0_2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21751dce0_1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21751dce0_1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1" name="Shape 1791"/>
        <p:cNvGrpSpPr/>
        <p:nvPr/>
      </p:nvGrpSpPr>
      <p:grpSpPr>
        <a:xfrm>
          <a:off x="0" y="0"/>
          <a:ext cx="0" cy="0"/>
          <a:chOff x="0" y="0"/>
          <a:chExt cx="0" cy="0"/>
        </a:xfrm>
      </p:grpSpPr>
      <p:sp>
        <p:nvSpPr>
          <p:cNvPr id="1792" name="Google Shape;1792;g17119dfbac4_0_2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3" name="Google Shape;1793;g17119dfbac4_0_2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7" name="Shape 1797"/>
        <p:cNvGrpSpPr/>
        <p:nvPr/>
      </p:nvGrpSpPr>
      <p:grpSpPr>
        <a:xfrm>
          <a:off x="0" y="0"/>
          <a:ext cx="0" cy="0"/>
          <a:chOff x="0" y="0"/>
          <a:chExt cx="0" cy="0"/>
        </a:xfrm>
      </p:grpSpPr>
      <p:sp>
        <p:nvSpPr>
          <p:cNvPr id="1798" name="Google Shape;1798;g17119dfbac4_0_2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17119dfbac4_0_2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3" name="Shape 1803"/>
        <p:cNvGrpSpPr/>
        <p:nvPr/>
      </p:nvGrpSpPr>
      <p:grpSpPr>
        <a:xfrm>
          <a:off x="0" y="0"/>
          <a:ext cx="0" cy="0"/>
          <a:chOff x="0" y="0"/>
          <a:chExt cx="0" cy="0"/>
        </a:xfrm>
      </p:grpSpPr>
      <p:sp>
        <p:nvSpPr>
          <p:cNvPr id="1804" name="Google Shape;1804;g1f991635b45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5" name="Google Shape;1805;g1f991635b45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9" name="Shape 1809"/>
        <p:cNvGrpSpPr/>
        <p:nvPr/>
      </p:nvGrpSpPr>
      <p:grpSpPr>
        <a:xfrm>
          <a:off x="0" y="0"/>
          <a:ext cx="0" cy="0"/>
          <a:chOff x="0" y="0"/>
          <a:chExt cx="0" cy="0"/>
        </a:xfrm>
      </p:grpSpPr>
      <p:sp>
        <p:nvSpPr>
          <p:cNvPr id="1810" name="Google Shape;1810;g1f991635b4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1" name="Google Shape;1811;g1f991635b4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5" name="Shape 1815"/>
        <p:cNvGrpSpPr/>
        <p:nvPr/>
      </p:nvGrpSpPr>
      <p:grpSpPr>
        <a:xfrm>
          <a:off x="0" y="0"/>
          <a:ext cx="0" cy="0"/>
          <a:chOff x="0" y="0"/>
          <a:chExt cx="0" cy="0"/>
        </a:xfrm>
      </p:grpSpPr>
      <p:sp>
        <p:nvSpPr>
          <p:cNvPr id="1816" name="Google Shape;1816;g17119dfbac4_0_2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17119dfbac4_0_2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1" name="Shape 1821"/>
        <p:cNvGrpSpPr/>
        <p:nvPr/>
      </p:nvGrpSpPr>
      <p:grpSpPr>
        <a:xfrm>
          <a:off x="0" y="0"/>
          <a:ext cx="0" cy="0"/>
          <a:chOff x="0" y="0"/>
          <a:chExt cx="0" cy="0"/>
        </a:xfrm>
      </p:grpSpPr>
      <p:sp>
        <p:nvSpPr>
          <p:cNvPr id="1822" name="Google Shape;1822;g17119dfbac4_0_2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3" name="Google Shape;1823;g17119dfbac4_0_2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12047cf5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12047cf5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da1bdab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da1bdab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4800"/>
              <a:buFont typeface="Lato"/>
              <a:buNone/>
              <a:defRPr b="1" sz="4800">
                <a:solidFill>
                  <a:schemeClr val="accent2"/>
                </a:solidFill>
                <a:latin typeface="Lato"/>
                <a:ea typeface="Lato"/>
                <a:cs typeface="Lato"/>
                <a:sym typeface="Lat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2800"/>
              <a:buFont typeface="Lato"/>
              <a:buNone/>
              <a:defRPr sz="2800">
                <a:solidFill>
                  <a:schemeClr val="accent4"/>
                </a:solidFill>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3" name="Google Shape;13;p2"/>
          <p:cNvCxnSpPr/>
          <p:nvPr/>
        </p:nvCxnSpPr>
        <p:spPr>
          <a:xfrm>
            <a:off x="1093350" y="279717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3600"/>
              <a:buFont typeface="Lato"/>
              <a:buNone/>
              <a:defRPr b="1" sz="3600">
                <a:solidFill>
                  <a:schemeClr val="accent2"/>
                </a:solidFill>
                <a:latin typeface="Lato"/>
                <a:ea typeface="Lato"/>
                <a:cs typeface="Lato"/>
                <a:sym typeface="La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7" name="Google Shape;17;p3"/>
          <p:cNvCxnSpPr/>
          <p:nvPr/>
        </p:nvCxnSpPr>
        <p:spPr>
          <a:xfrm>
            <a:off x="1093350" y="289182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4800"/>
              <a:buNone/>
              <a:defRPr sz="4800">
                <a:solidFill>
                  <a:schemeClr val="accent5"/>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500"/>
              <a:buNone/>
              <a:defRPr sz="35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400"/>
              <a:buNone/>
              <a:defRPr/>
            </a:lvl1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ato"/>
              <a:buNone/>
              <a:defRPr b="1" sz="2800">
                <a:solidFill>
                  <a:schemeClr val="dk1"/>
                </a:solidFill>
                <a:latin typeface="Lato"/>
                <a:ea typeface="Lato"/>
                <a:cs typeface="Lato"/>
                <a:sym typeface="La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pic>
        <p:nvPicPr>
          <p:cNvPr id="8" name="Google Shape;8;p1"/>
          <p:cNvPicPr preferRelativeResize="0"/>
          <p:nvPr/>
        </p:nvPicPr>
        <p:blipFill rotWithShape="1">
          <a:blip r:embed="rId1">
            <a:alphaModFix/>
          </a:blip>
          <a:srcRect b="0" l="19" r="29" t="0"/>
          <a:stretch/>
        </p:blipFill>
        <p:spPr>
          <a:xfrm>
            <a:off x="8638500" y="4638000"/>
            <a:ext cx="505500" cy="505500"/>
          </a:xfrm>
          <a:prstGeom prst="ellipse">
            <a:avLst/>
          </a:prstGeom>
          <a:noFill/>
          <a:ln>
            <a:noFill/>
          </a:ln>
        </p:spPr>
      </p:pic>
      <p:sp>
        <p:nvSpPr>
          <p:cNvPr id="9" name="Google Shape;9;p1"/>
          <p:cNvSpPr txBox="1"/>
          <p:nvPr/>
        </p:nvSpPr>
        <p:spPr>
          <a:xfrm>
            <a:off x="7599300" y="4908900"/>
            <a:ext cx="1233000" cy="23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2"/>
                </a:solidFill>
                <a:latin typeface="Lato"/>
                <a:ea typeface="Lato"/>
                <a:cs typeface="Lato"/>
                <a:sym typeface="Lato"/>
              </a:rPr>
              <a:t>CS61B Fall 2024</a:t>
            </a:r>
            <a:endParaRPr b="1" sz="3000">
              <a:solidFill>
                <a:schemeClr val="accent2"/>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Shortest Paths and MSTs</a:t>
            </a:r>
            <a:endParaRPr/>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Exam Prep</a:t>
            </a:r>
            <a:r>
              <a:rPr b="1" lang="en"/>
              <a:t> 09</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Dijkstra’s, A*</a:t>
            </a:r>
            <a:endParaRPr/>
          </a:p>
        </p:txBody>
      </p:sp>
      <p:graphicFrame>
        <p:nvGraphicFramePr>
          <p:cNvPr id="222" name="Google Shape;222;p22"/>
          <p:cNvGraphicFramePr/>
          <p:nvPr/>
        </p:nvGraphicFramePr>
        <p:xfrm>
          <a:off x="4729850" y="445025"/>
          <a:ext cx="3000000" cy="3000000"/>
        </p:xfrm>
        <a:graphic>
          <a:graphicData uri="http://schemas.openxmlformats.org/drawingml/2006/table">
            <a:tbl>
              <a:tblPr>
                <a:noFill/>
                <a:tableStyleId>{416BA779-7A53-4D9B-98E7-443F9145F7E9}</a:tableStyleId>
              </a:tblPr>
              <a:tblGrid>
                <a:gridCol w="797800"/>
                <a:gridCol w="385250"/>
                <a:gridCol w="385250"/>
                <a:gridCol w="385250"/>
                <a:gridCol w="385250"/>
                <a:gridCol w="38525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bl>
          </a:graphicData>
        </a:graphic>
      </p:graphicFrame>
      <p:sp>
        <p:nvSpPr>
          <p:cNvPr id="223" name="Google Shape;223;p22"/>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224" name="Google Shape;224;p22"/>
          <p:cNvSpPr/>
          <p:nvPr/>
        </p:nvSpPr>
        <p:spPr>
          <a:xfrm>
            <a:off x="163797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225" name="Google Shape;225;p22"/>
          <p:cNvSpPr/>
          <p:nvPr/>
        </p:nvSpPr>
        <p:spPr>
          <a:xfrm>
            <a:off x="163797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226" name="Google Shape;226;p22"/>
          <p:cNvSpPr/>
          <p:nvPr/>
        </p:nvSpPr>
        <p:spPr>
          <a:xfrm>
            <a:off x="316922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227" name="Google Shape;227;p22"/>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228" name="Google Shape;228;p22"/>
          <p:cNvCxnSpPr>
            <a:stCxn id="223" idx="7"/>
            <a:endCxn id="224" idx="2"/>
          </p:cNvCxnSpPr>
          <p:nvPr/>
        </p:nvCxnSpPr>
        <p:spPr>
          <a:xfrm flipH="1" rot="10800000">
            <a:off x="1098796" y="2059580"/>
            <a:ext cx="539100" cy="597300"/>
          </a:xfrm>
          <a:prstGeom prst="straightConnector1">
            <a:avLst/>
          </a:prstGeom>
          <a:noFill/>
          <a:ln cap="flat" cmpd="sng" w="28575">
            <a:solidFill>
              <a:srgbClr val="FF0000"/>
            </a:solidFill>
            <a:prstDash val="dash"/>
            <a:round/>
            <a:headEnd len="med" w="med" type="none"/>
            <a:tailEnd len="med" w="med" type="none"/>
          </a:ln>
        </p:spPr>
      </p:cxnSp>
      <p:cxnSp>
        <p:nvCxnSpPr>
          <p:cNvPr id="229" name="Google Shape;229;p22"/>
          <p:cNvCxnSpPr>
            <a:stCxn id="223" idx="5"/>
            <a:endCxn id="225" idx="2"/>
          </p:cNvCxnSpPr>
          <p:nvPr/>
        </p:nvCxnSpPr>
        <p:spPr>
          <a:xfrm>
            <a:off x="1098796" y="3124420"/>
            <a:ext cx="539100" cy="708000"/>
          </a:xfrm>
          <a:prstGeom prst="straightConnector1">
            <a:avLst/>
          </a:prstGeom>
          <a:noFill/>
          <a:ln cap="flat" cmpd="sng" w="28575">
            <a:solidFill>
              <a:srgbClr val="FF0000"/>
            </a:solidFill>
            <a:prstDash val="dash"/>
            <a:round/>
            <a:headEnd len="med" w="med" type="none"/>
            <a:tailEnd len="med" w="med" type="none"/>
          </a:ln>
        </p:spPr>
      </p:cxnSp>
      <p:cxnSp>
        <p:nvCxnSpPr>
          <p:cNvPr id="230" name="Google Shape;230;p22"/>
          <p:cNvCxnSpPr>
            <a:stCxn id="225" idx="0"/>
            <a:endCxn id="224" idx="4"/>
          </p:cNvCxnSpPr>
          <p:nvPr/>
        </p:nvCxnSpPr>
        <p:spPr>
          <a:xfrm rot="10800000">
            <a:off x="1982825" y="2390225"/>
            <a:ext cx="0" cy="1111500"/>
          </a:xfrm>
          <a:prstGeom prst="straightConnector1">
            <a:avLst/>
          </a:prstGeom>
          <a:noFill/>
          <a:ln cap="flat" cmpd="sng" w="28575">
            <a:solidFill>
              <a:srgbClr val="595959"/>
            </a:solidFill>
            <a:prstDash val="solid"/>
            <a:round/>
            <a:headEnd len="med" w="med" type="none"/>
            <a:tailEnd len="med" w="med" type="none"/>
          </a:ln>
        </p:spPr>
      </p:cxnSp>
      <p:cxnSp>
        <p:nvCxnSpPr>
          <p:cNvPr id="231" name="Google Shape;231;p22"/>
          <p:cNvCxnSpPr>
            <a:stCxn id="224" idx="6"/>
            <a:endCxn id="226" idx="2"/>
          </p:cNvCxnSpPr>
          <p:nvPr/>
        </p:nvCxnSpPr>
        <p:spPr>
          <a:xfrm>
            <a:off x="2327675" y="205947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232" name="Google Shape;232;p22"/>
          <p:cNvCxnSpPr>
            <a:stCxn id="225" idx="7"/>
            <a:endCxn id="226" idx="3"/>
          </p:cNvCxnSpPr>
          <p:nvPr/>
        </p:nvCxnSpPr>
        <p:spPr>
          <a:xfrm flipH="1" rot="10800000">
            <a:off x="2226671" y="2293255"/>
            <a:ext cx="1043700" cy="1305300"/>
          </a:xfrm>
          <a:prstGeom prst="straightConnector1">
            <a:avLst/>
          </a:prstGeom>
          <a:noFill/>
          <a:ln cap="flat" cmpd="sng" w="28575">
            <a:solidFill>
              <a:srgbClr val="595959"/>
            </a:solidFill>
            <a:prstDash val="solid"/>
            <a:round/>
            <a:headEnd len="med" w="med" type="none"/>
            <a:tailEnd len="med" w="med" type="none"/>
          </a:ln>
        </p:spPr>
      </p:cxnSp>
      <p:cxnSp>
        <p:nvCxnSpPr>
          <p:cNvPr id="233" name="Google Shape;233;p22"/>
          <p:cNvCxnSpPr>
            <a:stCxn id="225" idx="6"/>
            <a:endCxn id="227" idx="2"/>
          </p:cNvCxnSpPr>
          <p:nvPr/>
        </p:nvCxnSpPr>
        <p:spPr>
          <a:xfrm>
            <a:off x="2327675" y="383232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234" name="Google Shape;234;p22"/>
          <p:cNvCxnSpPr>
            <a:stCxn id="227" idx="0"/>
            <a:endCxn id="226" idx="4"/>
          </p:cNvCxnSpPr>
          <p:nvPr/>
        </p:nvCxnSpPr>
        <p:spPr>
          <a:xfrm rot="10800000">
            <a:off x="3514075" y="2390225"/>
            <a:ext cx="0" cy="1111500"/>
          </a:xfrm>
          <a:prstGeom prst="straightConnector1">
            <a:avLst/>
          </a:prstGeom>
          <a:noFill/>
          <a:ln cap="flat" cmpd="sng" w="28575">
            <a:solidFill>
              <a:srgbClr val="595959"/>
            </a:solidFill>
            <a:prstDash val="solid"/>
            <a:round/>
            <a:headEnd len="med" w="med" type="none"/>
            <a:tailEnd len="med" w="med" type="none"/>
          </a:ln>
        </p:spPr>
      </p:cxnSp>
      <p:sp>
        <p:nvSpPr>
          <p:cNvPr id="235" name="Google Shape;235;p22"/>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236" name="Google Shape;236;p22"/>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237" name="Google Shape;237;p22"/>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238" name="Google Shape;238;p22"/>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239" name="Google Shape;239;p22"/>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240" name="Google Shape;240;p22"/>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241" name="Google Shape;241;p22"/>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Dijkstra’s, A*</a:t>
            </a:r>
            <a:endParaRPr/>
          </a:p>
        </p:txBody>
      </p:sp>
      <p:graphicFrame>
        <p:nvGraphicFramePr>
          <p:cNvPr id="247" name="Google Shape;247;p23"/>
          <p:cNvGraphicFramePr/>
          <p:nvPr/>
        </p:nvGraphicFramePr>
        <p:xfrm>
          <a:off x="4729850" y="445025"/>
          <a:ext cx="3000000" cy="3000000"/>
        </p:xfrm>
        <a:graphic>
          <a:graphicData uri="http://schemas.openxmlformats.org/drawingml/2006/table">
            <a:tbl>
              <a:tblPr>
                <a:noFill/>
                <a:tableStyleId>{416BA779-7A53-4D9B-98E7-443F9145F7E9}</a:tableStyleId>
              </a:tblPr>
              <a:tblGrid>
                <a:gridCol w="797800"/>
                <a:gridCol w="385250"/>
                <a:gridCol w="385250"/>
                <a:gridCol w="385250"/>
                <a:gridCol w="385250"/>
                <a:gridCol w="38525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bl>
          </a:graphicData>
        </a:graphic>
      </p:graphicFrame>
      <p:sp>
        <p:nvSpPr>
          <p:cNvPr id="248" name="Google Shape;248;p23"/>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249" name="Google Shape;249;p23"/>
          <p:cNvSpPr/>
          <p:nvPr/>
        </p:nvSpPr>
        <p:spPr>
          <a:xfrm>
            <a:off x="163797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250" name="Google Shape;250;p23"/>
          <p:cNvSpPr/>
          <p:nvPr/>
        </p:nvSpPr>
        <p:spPr>
          <a:xfrm>
            <a:off x="163797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251" name="Google Shape;251;p23"/>
          <p:cNvSpPr/>
          <p:nvPr/>
        </p:nvSpPr>
        <p:spPr>
          <a:xfrm>
            <a:off x="316922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252" name="Google Shape;252;p23"/>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253" name="Google Shape;253;p23"/>
          <p:cNvCxnSpPr>
            <a:stCxn id="248" idx="7"/>
            <a:endCxn id="249"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254" name="Google Shape;254;p23"/>
          <p:cNvCxnSpPr>
            <a:stCxn id="248" idx="5"/>
            <a:endCxn id="250" idx="2"/>
          </p:cNvCxnSpPr>
          <p:nvPr/>
        </p:nvCxnSpPr>
        <p:spPr>
          <a:xfrm>
            <a:off x="1098796" y="3124420"/>
            <a:ext cx="539100" cy="708000"/>
          </a:xfrm>
          <a:prstGeom prst="straightConnector1">
            <a:avLst/>
          </a:prstGeom>
          <a:noFill/>
          <a:ln cap="flat" cmpd="sng" w="28575">
            <a:solidFill>
              <a:srgbClr val="FF0000"/>
            </a:solidFill>
            <a:prstDash val="solid"/>
            <a:round/>
            <a:headEnd len="med" w="med" type="none"/>
            <a:tailEnd len="med" w="med" type="none"/>
          </a:ln>
        </p:spPr>
      </p:cxnSp>
      <p:cxnSp>
        <p:nvCxnSpPr>
          <p:cNvPr id="255" name="Google Shape;255;p23"/>
          <p:cNvCxnSpPr>
            <a:stCxn id="250" idx="0"/>
            <a:endCxn id="249" idx="4"/>
          </p:cNvCxnSpPr>
          <p:nvPr/>
        </p:nvCxnSpPr>
        <p:spPr>
          <a:xfrm rot="10800000">
            <a:off x="1982825" y="2390225"/>
            <a:ext cx="0" cy="1111500"/>
          </a:xfrm>
          <a:prstGeom prst="straightConnector1">
            <a:avLst/>
          </a:prstGeom>
          <a:noFill/>
          <a:ln cap="flat" cmpd="sng" w="28575">
            <a:solidFill>
              <a:srgbClr val="595959"/>
            </a:solidFill>
            <a:prstDash val="solid"/>
            <a:round/>
            <a:headEnd len="med" w="med" type="none"/>
            <a:tailEnd len="med" w="med" type="none"/>
          </a:ln>
        </p:spPr>
      </p:cxnSp>
      <p:cxnSp>
        <p:nvCxnSpPr>
          <p:cNvPr id="256" name="Google Shape;256;p23"/>
          <p:cNvCxnSpPr>
            <a:stCxn id="249" idx="6"/>
            <a:endCxn id="251" idx="2"/>
          </p:cNvCxnSpPr>
          <p:nvPr/>
        </p:nvCxnSpPr>
        <p:spPr>
          <a:xfrm>
            <a:off x="2327675" y="205947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257" name="Google Shape;257;p23"/>
          <p:cNvCxnSpPr>
            <a:stCxn id="250" idx="7"/>
            <a:endCxn id="251" idx="3"/>
          </p:cNvCxnSpPr>
          <p:nvPr/>
        </p:nvCxnSpPr>
        <p:spPr>
          <a:xfrm flipH="1" rot="10800000">
            <a:off x="2226671" y="2293255"/>
            <a:ext cx="1043700" cy="1305300"/>
          </a:xfrm>
          <a:prstGeom prst="straightConnector1">
            <a:avLst/>
          </a:prstGeom>
          <a:noFill/>
          <a:ln cap="flat" cmpd="sng" w="28575">
            <a:solidFill>
              <a:srgbClr val="595959"/>
            </a:solidFill>
            <a:prstDash val="solid"/>
            <a:round/>
            <a:headEnd len="med" w="med" type="none"/>
            <a:tailEnd len="med" w="med" type="none"/>
          </a:ln>
        </p:spPr>
      </p:cxnSp>
      <p:cxnSp>
        <p:nvCxnSpPr>
          <p:cNvPr id="258" name="Google Shape;258;p23"/>
          <p:cNvCxnSpPr>
            <a:stCxn id="250" idx="6"/>
            <a:endCxn id="252" idx="2"/>
          </p:cNvCxnSpPr>
          <p:nvPr/>
        </p:nvCxnSpPr>
        <p:spPr>
          <a:xfrm>
            <a:off x="2327675" y="383232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259" name="Google Shape;259;p23"/>
          <p:cNvCxnSpPr>
            <a:stCxn id="252" idx="0"/>
            <a:endCxn id="251" idx="4"/>
          </p:cNvCxnSpPr>
          <p:nvPr/>
        </p:nvCxnSpPr>
        <p:spPr>
          <a:xfrm rot="10800000">
            <a:off x="3514075" y="2390225"/>
            <a:ext cx="0" cy="1111500"/>
          </a:xfrm>
          <a:prstGeom prst="straightConnector1">
            <a:avLst/>
          </a:prstGeom>
          <a:noFill/>
          <a:ln cap="flat" cmpd="sng" w="28575">
            <a:solidFill>
              <a:srgbClr val="595959"/>
            </a:solidFill>
            <a:prstDash val="solid"/>
            <a:round/>
            <a:headEnd len="med" w="med" type="none"/>
            <a:tailEnd len="med" w="med" type="none"/>
          </a:ln>
        </p:spPr>
      </p:cxnSp>
      <p:sp>
        <p:nvSpPr>
          <p:cNvPr id="260" name="Google Shape;260;p23"/>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261" name="Google Shape;261;p23"/>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262" name="Google Shape;262;p23"/>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263" name="Google Shape;263;p23"/>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264" name="Google Shape;264;p23"/>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265" name="Google Shape;265;p23"/>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266" name="Google Shape;266;p23"/>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267" name="Google Shape;267;p23"/>
          <p:cNvSpPr txBox="1"/>
          <p:nvPr/>
        </p:nvSpPr>
        <p:spPr>
          <a:xfrm>
            <a:off x="429475" y="1084700"/>
            <a:ext cx="40068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Solid red lines represent the shortest path tree known so far.</a:t>
            </a:r>
            <a:endParaRPr>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Dijkstra’s, A*</a:t>
            </a:r>
            <a:endParaRPr/>
          </a:p>
        </p:txBody>
      </p:sp>
      <p:graphicFrame>
        <p:nvGraphicFramePr>
          <p:cNvPr id="273" name="Google Shape;273;p24"/>
          <p:cNvGraphicFramePr/>
          <p:nvPr/>
        </p:nvGraphicFramePr>
        <p:xfrm>
          <a:off x="4729850" y="445025"/>
          <a:ext cx="3000000" cy="3000000"/>
        </p:xfrm>
        <a:graphic>
          <a:graphicData uri="http://schemas.openxmlformats.org/drawingml/2006/table">
            <a:tbl>
              <a:tblPr>
                <a:noFill/>
                <a:tableStyleId>{416BA779-7A53-4D9B-98E7-443F9145F7E9}</a:tableStyleId>
              </a:tblPr>
              <a:tblGrid>
                <a:gridCol w="797800"/>
                <a:gridCol w="385250"/>
                <a:gridCol w="385250"/>
                <a:gridCol w="385250"/>
                <a:gridCol w="385250"/>
                <a:gridCol w="38525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bl>
          </a:graphicData>
        </a:graphic>
      </p:graphicFrame>
      <p:sp>
        <p:nvSpPr>
          <p:cNvPr id="274" name="Google Shape;274;p24"/>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275" name="Google Shape;275;p24"/>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276" name="Google Shape;276;p24"/>
          <p:cNvSpPr/>
          <p:nvPr/>
        </p:nvSpPr>
        <p:spPr>
          <a:xfrm>
            <a:off x="163797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277" name="Google Shape;277;p24"/>
          <p:cNvSpPr/>
          <p:nvPr/>
        </p:nvSpPr>
        <p:spPr>
          <a:xfrm>
            <a:off x="316922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278" name="Google Shape;278;p24"/>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279" name="Google Shape;279;p24"/>
          <p:cNvCxnSpPr>
            <a:stCxn id="274" idx="7"/>
            <a:endCxn id="275"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280" name="Google Shape;280;p24"/>
          <p:cNvCxnSpPr>
            <a:stCxn id="274" idx="5"/>
            <a:endCxn id="276" idx="2"/>
          </p:cNvCxnSpPr>
          <p:nvPr/>
        </p:nvCxnSpPr>
        <p:spPr>
          <a:xfrm>
            <a:off x="1098796" y="3124420"/>
            <a:ext cx="539100" cy="708000"/>
          </a:xfrm>
          <a:prstGeom prst="straightConnector1">
            <a:avLst/>
          </a:prstGeom>
          <a:noFill/>
          <a:ln cap="flat" cmpd="sng" w="28575">
            <a:solidFill>
              <a:srgbClr val="FF0000"/>
            </a:solidFill>
            <a:prstDash val="solid"/>
            <a:round/>
            <a:headEnd len="med" w="med" type="none"/>
            <a:tailEnd len="med" w="med" type="none"/>
          </a:ln>
        </p:spPr>
      </p:cxnSp>
      <p:cxnSp>
        <p:nvCxnSpPr>
          <p:cNvPr id="281" name="Google Shape;281;p24"/>
          <p:cNvCxnSpPr>
            <a:stCxn id="276" idx="0"/>
            <a:endCxn id="275" idx="4"/>
          </p:cNvCxnSpPr>
          <p:nvPr/>
        </p:nvCxnSpPr>
        <p:spPr>
          <a:xfrm rot="10800000">
            <a:off x="1982825" y="2390225"/>
            <a:ext cx="0" cy="1111500"/>
          </a:xfrm>
          <a:prstGeom prst="straightConnector1">
            <a:avLst/>
          </a:prstGeom>
          <a:noFill/>
          <a:ln cap="flat" cmpd="sng" w="28575">
            <a:solidFill>
              <a:srgbClr val="595959"/>
            </a:solidFill>
            <a:prstDash val="solid"/>
            <a:round/>
            <a:headEnd len="med" w="med" type="none"/>
            <a:tailEnd len="med" w="med" type="none"/>
          </a:ln>
        </p:spPr>
      </p:cxnSp>
      <p:cxnSp>
        <p:nvCxnSpPr>
          <p:cNvPr id="282" name="Google Shape;282;p24"/>
          <p:cNvCxnSpPr>
            <a:stCxn id="275" idx="6"/>
            <a:endCxn id="277" idx="2"/>
          </p:cNvCxnSpPr>
          <p:nvPr/>
        </p:nvCxnSpPr>
        <p:spPr>
          <a:xfrm>
            <a:off x="2327675" y="205947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283" name="Google Shape;283;p24"/>
          <p:cNvCxnSpPr>
            <a:stCxn id="276" idx="7"/>
            <a:endCxn id="277" idx="3"/>
          </p:cNvCxnSpPr>
          <p:nvPr/>
        </p:nvCxnSpPr>
        <p:spPr>
          <a:xfrm flipH="1" rot="10800000">
            <a:off x="2226671" y="2293255"/>
            <a:ext cx="1043700" cy="1305300"/>
          </a:xfrm>
          <a:prstGeom prst="straightConnector1">
            <a:avLst/>
          </a:prstGeom>
          <a:noFill/>
          <a:ln cap="flat" cmpd="sng" w="28575">
            <a:solidFill>
              <a:srgbClr val="595959"/>
            </a:solidFill>
            <a:prstDash val="solid"/>
            <a:round/>
            <a:headEnd len="med" w="med" type="none"/>
            <a:tailEnd len="med" w="med" type="none"/>
          </a:ln>
        </p:spPr>
      </p:cxnSp>
      <p:cxnSp>
        <p:nvCxnSpPr>
          <p:cNvPr id="284" name="Google Shape;284;p24"/>
          <p:cNvCxnSpPr>
            <a:stCxn id="276" idx="6"/>
            <a:endCxn id="278" idx="2"/>
          </p:cNvCxnSpPr>
          <p:nvPr/>
        </p:nvCxnSpPr>
        <p:spPr>
          <a:xfrm>
            <a:off x="2327675" y="383232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285" name="Google Shape;285;p24"/>
          <p:cNvCxnSpPr>
            <a:stCxn id="278" idx="0"/>
            <a:endCxn id="277" idx="4"/>
          </p:cNvCxnSpPr>
          <p:nvPr/>
        </p:nvCxnSpPr>
        <p:spPr>
          <a:xfrm rot="10800000">
            <a:off x="3514075" y="2390225"/>
            <a:ext cx="0" cy="1111500"/>
          </a:xfrm>
          <a:prstGeom prst="straightConnector1">
            <a:avLst/>
          </a:prstGeom>
          <a:noFill/>
          <a:ln cap="flat" cmpd="sng" w="28575">
            <a:solidFill>
              <a:srgbClr val="595959"/>
            </a:solidFill>
            <a:prstDash val="solid"/>
            <a:round/>
            <a:headEnd len="med" w="med" type="none"/>
            <a:tailEnd len="med" w="med" type="none"/>
          </a:ln>
        </p:spPr>
      </p:cxnSp>
      <p:sp>
        <p:nvSpPr>
          <p:cNvPr id="286" name="Google Shape;286;p24"/>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287" name="Google Shape;287;p24"/>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288" name="Google Shape;288;p24"/>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289" name="Google Shape;289;p24"/>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290" name="Google Shape;290;p24"/>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291" name="Google Shape;291;p24"/>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292" name="Google Shape;292;p24"/>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293" name="Google Shape;293;p24"/>
          <p:cNvSpPr txBox="1"/>
          <p:nvPr/>
        </p:nvSpPr>
        <p:spPr>
          <a:xfrm>
            <a:off x="429475" y="1084700"/>
            <a:ext cx="40068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Solid red lines represent the shortest path tree known so far.</a:t>
            </a:r>
            <a:endParaRPr>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Dijkstra’s, A*</a:t>
            </a:r>
            <a:endParaRPr/>
          </a:p>
        </p:txBody>
      </p:sp>
      <p:graphicFrame>
        <p:nvGraphicFramePr>
          <p:cNvPr id="299" name="Google Shape;299;p25"/>
          <p:cNvGraphicFramePr/>
          <p:nvPr/>
        </p:nvGraphicFramePr>
        <p:xfrm>
          <a:off x="4729850" y="445025"/>
          <a:ext cx="3000000" cy="3000000"/>
        </p:xfrm>
        <a:graphic>
          <a:graphicData uri="http://schemas.openxmlformats.org/drawingml/2006/table">
            <a:tbl>
              <a:tblPr>
                <a:noFill/>
                <a:tableStyleId>{416BA779-7A53-4D9B-98E7-443F9145F7E9}</a:tableStyleId>
              </a:tblPr>
              <a:tblGrid>
                <a:gridCol w="797800"/>
                <a:gridCol w="385250"/>
                <a:gridCol w="385250"/>
                <a:gridCol w="385250"/>
                <a:gridCol w="385250"/>
                <a:gridCol w="38525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bl>
          </a:graphicData>
        </a:graphic>
      </p:graphicFrame>
      <p:sp>
        <p:nvSpPr>
          <p:cNvPr id="300" name="Google Shape;300;p25"/>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301" name="Google Shape;301;p25"/>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302" name="Google Shape;302;p25"/>
          <p:cNvSpPr/>
          <p:nvPr/>
        </p:nvSpPr>
        <p:spPr>
          <a:xfrm>
            <a:off x="163797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303" name="Google Shape;303;p25"/>
          <p:cNvSpPr/>
          <p:nvPr/>
        </p:nvSpPr>
        <p:spPr>
          <a:xfrm>
            <a:off x="316922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304" name="Google Shape;304;p25"/>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305" name="Google Shape;305;p25"/>
          <p:cNvCxnSpPr>
            <a:stCxn id="300" idx="7"/>
            <a:endCxn id="301"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306" name="Google Shape;306;p25"/>
          <p:cNvCxnSpPr>
            <a:stCxn id="300" idx="5"/>
            <a:endCxn id="302" idx="2"/>
          </p:cNvCxnSpPr>
          <p:nvPr/>
        </p:nvCxnSpPr>
        <p:spPr>
          <a:xfrm>
            <a:off x="1098796" y="3124420"/>
            <a:ext cx="539100" cy="708000"/>
          </a:xfrm>
          <a:prstGeom prst="straightConnector1">
            <a:avLst/>
          </a:prstGeom>
          <a:noFill/>
          <a:ln cap="flat" cmpd="sng" w="28575">
            <a:solidFill>
              <a:srgbClr val="FF0000"/>
            </a:solidFill>
            <a:prstDash val="solid"/>
            <a:round/>
            <a:headEnd len="med" w="med" type="none"/>
            <a:tailEnd len="med" w="med" type="none"/>
          </a:ln>
        </p:spPr>
      </p:cxnSp>
      <p:cxnSp>
        <p:nvCxnSpPr>
          <p:cNvPr id="307" name="Google Shape;307;p25"/>
          <p:cNvCxnSpPr>
            <a:stCxn id="302" idx="0"/>
            <a:endCxn id="301" idx="4"/>
          </p:cNvCxnSpPr>
          <p:nvPr/>
        </p:nvCxnSpPr>
        <p:spPr>
          <a:xfrm rot="10800000">
            <a:off x="1982825" y="2390225"/>
            <a:ext cx="0" cy="1111500"/>
          </a:xfrm>
          <a:prstGeom prst="straightConnector1">
            <a:avLst/>
          </a:prstGeom>
          <a:noFill/>
          <a:ln cap="flat" cmpd="sng" w="28575">
            <a:solidFill>
              <a:srgbClr val="FF0000"/>
            </a:solidFill>
            <a:prstDash val="dash"/>
            <a:round/>
            <a:headEnd len="med" w="med" type="none"/>
            <a:tailEnd len="med" w="med" type="none"/>
          </a:ln>
        </p:spPr>
      </p:cxnSp>
      <p:cxnSp>
        <p:nvCxnSpPr>
          <p:cNvPr id="308" name="Google Shape;308;p25"/>
          <p:cNvCxnSpPr>
            <a:stCxn id="301" idx="6"/>
            <a:endCxn id="303" idx="2"/>
          </p:cNvCxnSpPr>
          <p:nvPr/>
        </p:nvCxnSpPr>
        <p:spPr>
          <a:xfrm>
            <a:off x="2327675" y="2059475"/>
            <a:ext cx="841500" cy="0"/>
          </a:xfrm>
          <a:prstGeom prst="straightConnector1">
            <a:avLst/>
          </a:prstGeom>
          <a:noFill/>
          <a:ln cap="flat" cmpd="sng" w="28575">
            <a:solidFill>
              <a:srgbClr val="FF0000"/>
            </a:solidFill>
            <a:prstDash val="dash"/>
            <a:round/>
            <a:headEnd len="med" w="med" type="none"/>
            <a:tailEnd len="med" w="med" type="none"/>
          </a:ln>
        </p:spPr>
      </p:cxnSp>
      <p:cxnSp>
        <p:nvCxnSpPr>
          <p:cNvPr id="309" name="Google Shape;309;p25"/>
          <p:cNvCxnSpPr>
            <a:stCxn id="302" idx="7"/>
            <a:endCxn id="303" idx="3"/>
          </p:cNvCxnSpPr>
          <p:nvPr/>
        </p:nvCxnSpPr>
        <p:spPr>
          <a:xfrm flipH="1" rot="10800000">
            <a:off x="2226671" y="2293255"/>
            <a:ext cx="1043700" cy="1305300"/>
          </a:xfrm>
          <a:prstGeom prst="straightConnector1">
            <a:avLst/>
          </a:prstGeom>
          <a:noFill/>
          <a:ln cap="flat" cmpd="sng" w="28575">
            <a:solidFill>
              <a:srgbClr val="595959"/>
            </a:solidFill>
            <a:prstDash val="solid"/>
            <a:round/>
            <a:headEnd len="med" w="med" type="none"/>
            <a:tailEnd len="med" w="med" type="none"/>
          </a:ln>
        </p:spPr>
      </p:cxnSp>
      <p:cxnSp>
        <p:nvCxnSpPr>
          <p:cNvPr id="310" name="Google Shape;310;p25"/>
          <p:cNvCxnSpPr>
            <a:stCxn id="302" idx="6"/>
            <a:endCxn id="304" idx="2"/>
          </p:cNvCxnSpPr>
          <p:nvPr/>
        </p:nvCxnSpPr>
        <p:spPr>
          <a:xfrm>
            <a:off x="2327675" y="383232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311" name="Google Shape;311;p25"/>
          <p:cNvCxnSpPr>
            <a:stCxn id="304" idx="0"/>
            <a:endCxn id="303" idx="4"/>
          </p:cNvCxnSpPr>
          <p:nvPr/>
        </p:nvCxnSpPr>
        <p:spPr>
          <a:xfrm rot="10800000">
            <a:off x="3514075" y="2390225"/>
            <a:ext cx="0" cy="1111500"/>
          </a:xfrm>
          <a:prstGeom prst="straightConnector1">
            <a:avLst/>
          </a:prstGeom>
          <a:noFill/>
          <a:ln cap="flat" cmpd="sng" w="28575">
            <a:solidFill>
              <a:srgbClr val="595959"/>
            </a:solidFill>
            <a:prstDash val="solid"/>
            <a:round/>
            <a:headEnd len="med" w="med" type="none"/>
            <a:tailEnd len="med" w="med" type="none"/>
          </a:ln>
        </p:spPr>
      </p:cxnSp>
      <p:sp>
        <p:nvSpPr>
          <p:cNvPr id="312" name="Google Shape;312;p25"/>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313" name="Google Shape;313;p25"/>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314" name="Google Shape;314;p25"/>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315" name="Google Shape;315;p25"/>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316" name="Google Shape;316;p25"/>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317" name="Google Shape;317;p25"/>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318" name="Google Shape;318;p25"/>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Dijkstra’s, A*</a:t>
            </a:r>
            <a:endParaRPr/>
          </a:p>
        </p:txBody>
      </p:sp>
      <p:graphicFrame>
        <p:nvGraphicFramePr>
          <p:cNvPr id="324" name="Google Shape;324;p26"/>
          <p:cNvGraphicFramePr/>
          <p:nvPr/>
        </p:nvGraphicFramePr>
        <p:xfrm>
          <a:off x="4729850" y="445025"/>
          <a:ext cx="3000000" cy="3000000"/>
        </p:xfrm>
        <a:graphic>
          <a:graphicData uri="http://schemas.openxmlformats.org/drawingml/2006/table">
            <a:tbl>
              <a:tblPr>
                <a:noFill/>
                <a:tableStyleId>{416BA779-7A53-4D9B-98E7-443F9145F7E9}</a:tableStyleId>
              </a:tblPr>
              <a:tblGrid>
                <a:gridCol w="797800"/>
                <a:gridCol w="385250"/>
                <a:gridCol w="385250"/>
                <a:gridCol w="385250"/>
                <a:gridCol w="385250"/>
                <a:gridCol w="38525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5</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2</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bl>
          </a:graphicData>
        </a:graphic>
      </p:graphicFrame>
      <p:sp>
        <p:nvSpPr>
          <p:cNvPr id="325" name="Google Shape;325;p26"/>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326" name="Google Shape;326;p26"/>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327" name="Google Shape;327;p26"/>
          <p:cNvSpPr/>
          <p:nvPr/>
        </p:nvSpPr>
        <p:spPr>
          <a:xfrm>
            <a:off x="163797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328" name="Google Shape;328;p26"/>
          <p:cNvSpPr/>
          <p:nvPr/>
        </p:nvSpPr>
        <p:spPr>
          <a:xfrm>
            <a:off x="316922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329" name="Google Shape;329;p26"/>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330" name="Google Shape;330;p26"/>
          <p:cNvCxnSpPr>
            <a:stCxn id="325" idx="7"/>
            <a:endCxn id="326"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331" name="Google Shape;331;p26"/>
          <p:cNvCxnSpPr>
            <a:stCxn id="325" idx="5"/>
            <a:endCxn id="327" idx="2"/>
          </p:cNvCxnSpPr>
          <p:nvPr/>
        </p:nvCxnSpPr>
        <p:spPr>
          <a:xfrm>
            <a:off x="1098796" y="3124420"/>
            <a:ext cx="539100" cy="708000"/>
          </a:xfrm>
          <a:prstGeom prst="straightConnector1">
            <a:avLst/>
          </a:prstGeom>
          <a:noFill/>
          <a:ln cap="flat" cmpd="sng" w="28575">
            <a:solidFill>
              <a:srgbClr val="000000"/>
            </a:solidFill>
            <a:prstDash val="solid"/>
            <a:round/>
            <a:headEnd len="med" w="med" type="none"/>
            <a:tailEnd len="med" w="med" type="none"/>
          </a:ln>
        </p:spPr>
      </p:cxnSp>
      <p:cxnSp>
        <p:nvCxnSpPr>
          <p:cNvPr id="332" name="Google Shape;332;p26"/>
          <p:cNvCxnSpPr>
            <a:stCxn id="327" idx="0"/>
            <a:endCxn id="326" idx="4"/>
          </p:cNvCxnSpPr>
          <p:nvPr/>
        </p:nvCxnSpPr>
        <p:spPr>
          <a:xfrm rot="10800000">
            <a:off x="1982825" y="2390225"/>
            <a:ext cx="0" cy="1111500"/>
          </a:xfrm>
          <a:prstGeom prst="straightConnector1">
            <a:avLst/>
          </a:prstGeom>
          <a:noFill/>
          <a:ln cap="flat" cmpd="sng" w="28575">
            <a:solidFill>
              <a:srgbClr val="FF0000"/>
            </a:solidFill>
            <a:prstDash val="solid"/>
            <a:round/>
            <a:headEnd len="med" w="med" type="none"/>
            <a:tailEnd len="med" w="med" type="none"/>
          </a:ln>
        </p:spPr>
      </p:cxnSp>
      <p:cxnSp>
        <p:nvCxnSpPr>
          <p:cNvPr id="333" name="Google Shape;333;p26"/>
          <p:cNvCxnSpPr>
            <a:stCxn id="326" idx="6"/>
            <a:endCxn id="328" idx="2"/>
          </p:cNvCxnSpPr>
          <p:nvPr/>
        </p:nvCxnSpPr>
        <p:spPr>
          <a:xfrm>
            <a:off x="2327675" y="2059475"/>
            <a:ext cx="841500" cy="0"/>
          </a:xfrm>
          <a:prstGeom prst="straightConnector1">
            <a:avLst/>
          </a:prstGeom>
          <a:noFill/>
          <a:ln cap="flat" cmpd="sng" w="28575">
            <a:solidFill>
              <a:srgbClr val="FF0000"/>
            </a:solidFill>
            <a:prstDash val="solid"/>
            <a:round/>
            <a:headEnd len="med" w="med" type="none"/>
            <a:tailEnd len="med" w="med" type="none"/>
          </a:ln>
        </p:spPr>
      </p:cxnSp>
      <p:cxnSp>
        <p:nvCxnSpPr>
          <p:cNvPr id="334" name="Google Shape;334;p26"/>
          <p:cNvCxnSpPr>
            <a:stCxn id="327" idx="7"/>
            <a:endCxn id="328" idx="3"/>
          </p:cNvCxnSpPr>
          <p:nvPr/>
        </p:nvCxnSpPr>
        <p:spPr>
          <a:xfrm flipH="1" rot="10800000">
            <a:off x="2226671" y="2293255"/>
            <a:ext cx="1043700" cy="1305300"/>
          </a:xfrm>
          <a:prstGeom prst="straightConnector1">
            <a:avLst/>
          </a:prstGeom>
          <a:noFill/>
          <a:ln cap="flat" cmpd="sng" w="28575">
            <a:solidFill>
              <a:srgbClr val="595959"/>
            </a:solidFill>
            <a:prstDash val="solid"/>
            <a:round/>
            <a:headEnd len="med" w="med" type="none"/>
            <a:tailEnd len="med" w="med" type="none"/>
          </a:ln>
        </p:spPr>
      </p:cxnSp>
      <p:cxnSp>
        <p:nvCxnSpPr>
          <p:cNvPr id="335" name="Google Shape;335;p26"/>
          <p:cNvCxnSpPr>
            <a:stCxn id="327" idx="6"/>
            <a:endCxn id="329" idx="2"/>
          </p:cNvCxnSpPr>
          <p:nvPr/>
        </p:nvCxnSpPr>
        <p:spPr>
          <a:xfrm>
            <a:off x="2327675" y="383232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336" name="Google Shape;336;p26"/>
          <p:cNvCxnSpPr>
            <a:stCxn id="329" idx="0"/>
            <a:endCxn id="328" idx="4"/>
          </p:cNvCxnSpPr>
          <p:nvPr/>
        </p:nvCxnSpPr>
        <p:spPr>
          <a:xfrm rot="10800000">
            <a:off x="3514075" y="2390225"/>
            <a:ext cx="0" cy="1111500"/>
          </a:xfrm>
          <a:prstGeom prst="straightConnector1">
            <a:avLst/>
          </a:prstGeom>
          <a:noFill/>
          <a:ln cap="flat" cmpd="sng" w="28575">
            <a:solidFill>
              <a:srgbClr val="595959"/>
            </a:solidFill>
            <a:prstDash val="solid"/>
            <a:round/>
            <a:headEnd len="med" w="med" type="none"/>
            <a:tailEnd len="med" w="med" type="none"/>
          </a:ln>
        </p:spPr>
      </p:cxnSp>
      <p:sp>
        <p:nvSpPr>
          <p:cNvPr id="337" name="Google Shape;337;p26"/>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338" name="Google Shape;338;p26"/>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339" name="Google Shape;339;p26"/>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340" name="Google Shape;340;p26"/>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341" name="Google Shape;341;p26"/>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342" name="Google Shape;342;p26"/>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343" name="Google Shape;343;p26"/>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Dijkstra’s, A*</a:t>
            </a:r>
            <a:endParaRPr/>
          </a:p>
        </p:txBody>
      </p:sp>
      <p:graphicFrame>
        <p:nvGraphicFramePr>
          <p:cNvPr id="349" name="Google Shape;349;p27"/>
          <p:cNvGraphicFramePr/>
          <p:nvPr/>
        </p:nvGraphicFramePr>
        <p:xfrm>
          <a:off x="4729850" y="445025"/>
          <a:ext cx="3000000" cy="3000000"/>
        </p:xfrm>
        <a:graphic>
          <a:graphicData uri="http://schemas.openxmlformats.org/drawingml/2006/table">
            <a:tbl>
              <a:tblPr>
                <a:noFill/>
                <a:tableStyleId>{416BA779-7A53-4D9B-98E7-443F9145F7E9}</a:tableStyleId>
              </a:tblPr>
              <a:tblGrid>
                <a:gridCol w="797800"/>
                <a:gridCol w="385250"/>
                <a:gridCol w="385250"/>
                <a:gridCol w="385250"/>
                <a:gridCol w="385250"/>
                <a:gridCol w="38525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5</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2</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bl>
          </a:graphicData>
        </a:graphic>
      </p:graphicFrame>
      <p:sp>
        <p:nvSpPr>
          <p:cNvPr id="350" name="Google Shape;350;p27"/>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351" name="Google Shape;351;p27"/>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352" name="Google Shape;352;p27"/>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353" name="Google Shape;353;p27"/>
          <p:cNvSpPr/>
          <p:nvPr/>
        </p:nvSpPr>
        <p:spPr>
          <a:xfrm>
            <a:off x="316922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354" name="Google Shape;354;p27"/>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355" name="Google Shape;355;p27"/>
          <p:cNvCxnSpPr>
            <a:stCxn id="350" idx="7"/>
            <a:endCxn id="351"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356" name="Google Shape;356;p27"/>
          <p:cNvCxnSpPr>
            <a:stCxn id="350" idx="5"/>
            <a:endCxn id="352" idx="2"/>
          </p:cNvCxnSpPr>
          <p:nvPr/>
        </p:nvCxnSpPr>
        <p:spPr>
          <a:xfrm>
            <a:off x="1098796" y="3124420"/>
            <a:ext cx="539100" cy="708000"/>
          </a:xfrm>
          <a:prstGeom prst="straightConnector1">
            <a:avLst/>
          </a:prstGeom>
          <a:noFill/>
          <a:ln cap="flat" cmpd="sng" w="28575">
            <a:solidFill>
              <a:srgbClr val="000000"/>
            </a:solidFill>
            <a:prstDash val="solid"/>
            <a:round/>
            <a:headEnd len="med" w="med" type="none"/>
            <a:tailEnd len="med" w="med" type="none"/>
          </a:ln>
        </p:spPr>
      </p:cxnSp>
      <p:cxnSp>
        <p:nvCxnSpPr>
          <p:cNvPr id="357" name="Google Shape;357;p27"/>
          <p:cNvCxnSpPr>
            <a:stCxn id="352" idx="0"/>
            <a:endCxn id="351" idx="4"/>
          </p:cNvCxnSpPr>
          <p:nvPr/>
        </p:nvCxnSpPr>
        <p:spPr>
          <a:xfrm rot="10800000">
            <a:off x="1982825" y="2390225"/>
            <a:ext cx="0" cy="1111500"/>
          </a:xfrm>
          <a:prstGeom prst="straightConnector1">
            <a:avLst/>
          </a:prstGeom>
          <a:noFill/>
          <a:ln cap="flat" cmpd="sng" w="28575">
            <a:solidFill>
              <a:srgbClr val="FF0000"/>
            </a:solidFill>
            <a:prstDash val="solid"/>
            <a:round/>
            <a:headEnd len="med" w="med" type="none"/>
            <a:tailEnd len="med" w="med" type="none"/>
          </a:ln>
        </p:spPr>
      </p:cxnSp>
      <p:cxnSp>
        <p:nvCxnSpPr>
          <p:cNvPr id="358" name="Google Shape;358;p27"/>
          <p:cNvCxnSpPr>
            <a:stCxn id="351" idx="6"/>
            <a:endCxn id="353" idx="2"/>
          </p:cNvCxnSpPr>
          <p:nvPr/>
        </p:nvCxnSpPr>
        <p:spPr>
          <a:xfrm>
            <a:off x="2327675" y="2059475"/>
            <a:ext cx="841500" cy="0"/>
          </a:xfrm>
          <a:prstGeom prst="straightConnector1">
            <a:avLst/>
          </a:prstGeom>
          <a:noFill/>
          <a:ln cap="flat" cmpd="sng" w="28575">
            <a:solidFill>
              <a:srgbClr val="FF0000"/>
            </a:solidFill>
            <a:prstDash val="solid"/>
            <a:round/>
            <a:headEnd len="med" w="med" type="none"/>
            <a:tailEnd len="med" w="med" type="none"/>
          </a:ln>
        </p:spPr>
      </p:cxnSp>
      <p:cxnSp>
        <p:nvCxnSpPr>
          <p:cNvPr id="359" name="Google Shape;359;p27"/>
          <p:cNvCxnSpPr>
            <a:stCxn id="352" idx="7"/>
            <a:endCxn id="353" idx="3"/>
          </p:cNvCxnSpPr>
          <p:nvPr/>
        </p:nvCxnSpPr>
        <p:spPr>
          <a:xfrm flipH="1" rot="10800000">
            <a:off x="2226671" y="2293255"/>
            <a:ext cx="1043700" cy="1305300"/>
          </a:xfrm>
          <a:prstGeom prst="straightConnector1">
            <a:avLst/>
          </a:prstGeom>
          <a:noFill/>
          <a:ln cap="flat" cmpd="sng" w="28575">
            <a:solidFill>
              <a:srgbClr val="595959"/>
            </a:solidFill>
            <a:prstDash val="solid"/>
            <a:round/>
            <a:headEnd len="med" w="med" type="none"/>
            <a:tailEnd len="med" w="med" type="none"/>
          </a:ln>
        </p:spPr>
      </p:cxnSp>
      <p:cxnSp>
        <p:nvCxnSpPr>
          <p:cNvPr id="360" name="Google Shape;360;p27"/>
          <p:cNvCxnSpPr>
            <a:stCxn id="352" idx="6"/>
            <a:endCxn id="354" idx="2"/>
          </p:cNvCxnSpPr>
          <p:nvPr/>
        </p:nvCxnSpPr>
        <p:spPr>
          <a:xfrm>
            <a:off x="2327675" y="383232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361" name="Google Shape;361;p27"/>
          <p:cNvCxnSpPr>
            <a:stCxn id="354" idx="0"/>
            <a:endCxn id="353" idx="4"/>
          </p:cNvCxnSpPr>
          <p:nvPr/>
        </p:nvCxnSpPr>
        <p:spPr>
          <a:xfrm rot="10800000">
            <a:off x="3514075" y="2390225"/>
            <a:ext cx="0" cy="1111500"/>
          </a:xfrm>
          <a:prstGeom prst="straightConnector1">
            <a:avLst/>
          </a:prstGeom>
          <a:noFill/>
          <a:ln cap="flat" cmpd="sng" w="28575">
            <a:solidFill>
              <a:srgbClr val="595959"/>
            </a:solidFill>
            <a:prstDash val="solid"/>
            <a:round/>
            <a:headEnd len="med" w="med" type="none"/>
            <a:tailEnd len="med" w="med" type="none"/>
          </a:ln>
        </p:spPr>
      </p:cxnSp>
      <p:sp>
        <p:nvSpPr>
          <p:cNvPr id="362" name="Google Shape;362;p27"/>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363" name="Google Shape;363;p27"/>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364" name="Google Shape;364;p27"/>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365" name="Google Shape;365;p27"/>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366" name="Google Shape;366;p27"/>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367" name="Google Shape;367;p27"/>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368" name="Google Shape;368;p27"/>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Dijkstra’s, A*</a:t>
            </a:r>
            <a:endParaRPr/>
          </a:p>
        </p:txBody>
      </p:sp>
      <p:graphicFrame>
        <p:nvGraphicFramePr>
          <p:cNvPr id="374" name="Google Shape;374;p28"/>
          <p:cNvGraphicFramePr/>
          <p:nvPr/>
        </p:nvGraphicFramePr>
        <p:xfrm>
          <a:off x="4729850" y="445025"/>
          <a:ext cx="3000000" cy="3000000"/>
        </p:xfrm>
        <a:graphic>
          <a:graphicData uri="http://schemas.openxmlformats.org/drawingml/2006/table">
            <a:tbl>
              <a:tblPr>
                <a:noFill/>
                <a:tableStyleId>{416BA779-7A53-4D9B-98E7-443F9145F7E9}</a:tableStyleId>
              </a:tblPr>
              <a:tblGrid>
                <a:gridCol w="797800"/>
                <a:gridCol w="385250"/>
                <a:gridCol w="385250"/>
                <a:gridCol w="385250"/>
                <a:gridCol w="385250"/>
                <a:gridCol w="38525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5</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2</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bl>
          </a:graphicData>
        </a:graphic>
      </p:graphicFrame>
      <p:sp>
        <p:nvSpPr>
          <p:cNvPr id="375" name="Google Shape;375;p28"/>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376" name="Google Shape;376;p28"/>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377" name="Google Shape;377;p28"/>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378" name="Google Shape;378;p28"/>
          <p:cNvSpPr/>
          <p:nvPr/>
        </p:nvSpPr>
        <p:spPr>
          <a:xfrm>
            <a:off x="316922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379" name="Google Shape;379;p28"/>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380" name="Google Shape;380;p28"/>
          <p:cNvCxnSpPr>
            <a:stCxn id="375" idx="7"/>
            <a:endCxn id="376"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381" name="Google Shape;381;p28"/>
          <p:cNvCxnSpPr>
            <a:stCxn id="375" idx="5"/>
            <a:endCxn id="377" idx="2"/>
          </p:cNvCxnSpPr>
          <p:nvPr/>
        </p:nvCxnSpPr>
        <p:spPr>
          <a:xfrm>
            <a:off x="1098796" y="3124420"/>
            <a:ext cx="539100" cy="708000"/>
          </a:xfrm>
          <a:prstGeom prst="straightConnector1">
            <a:avLst/>
          </a:prstGeom>
          <a:noFill/>
          <a:ln cap="flat" cmpd="sng" w="28575">
            <a:solidFill>
              <a:srgbClr val="FF0000"/>
            </a:solidFill>
            <a:prstDash val="dash"/>
            <a:round/>
            <a:headEnd len="med" w="med" type="none"/>
            <a:tailEnd len="med" w="med" type="none"/>
          </a:ln>
        </p:spPr>
      </p:cxnSp>
      <p:cxnSp>
        <p:nvCxnSpPr>
          <p:cNvPr id="382" name="Google Shape;382;p28"/>
          <p:cNvCxnSpPr>
            <a:stCxn id="377" idx="0"/>
            <a:endCxn id="376" idx="4"/>
          </p:cNvCxnSpPr>
          <p:nvPr/>
        </p:nvCxnSpPr>
        <p:spPr>
          <a:xfrm rot="10800000">
            <a:off x="1982825" y="2390225"/>
            <a:ext cx="0" cy="1111500"/>
          </a:xfrm>
          <a:prstGeom prst="straightConnector1">
            <a:avLst/>
          </a:prstGeom>
          <a:noFill/>
          <a:ln cap="flat" cmpd="sng" w="28575">
            <a:solidFill>
              <a:srgbClr val="FF0000"/>
            </a:solidFill>
            <a:prstDash val="solid"/>
            <a:round/>
            <a:headEnd len="med" w="med" type="none"/>
            <a:tailEnd len="med" w="med" type="none"/>
          </a:ln>
        </p:spPr>
      </p:cxnSp>
      <p:cxnSp>
        <p:nvCxnSpPr>
          <p:cNvPr id="383" name="Google Shape;383;p28"/>
          <p:cNvCxnSpPr>
            <a:stCxn id="376" idx="6"/>
            <a:endCxn id="378" idx="2"/>
          </p:cNvCxnSpPr>
          <p:nvPr/>
        </p:nvCxnSpPr>
        <p:spPr>
          <a:xfrm>
            <a:off x="2327675" y="2059475"/>
            <a:ext cx="841500" cy="0"/>
          </a:xfrm>
          <a:prstGeom prst="straightConnector1">
            <a:avLst/>
          </a:prstGeom>
          <a:noFill/>
          <a:ln cap="flat" cmpd="sng" w="28575">
            <a:solidFill>
              <a:srgbClr val="FF0000"/>
            </a:solidFill>
            <a:prstDash val="solid"/>
            <a:round/>
            <a:headEnd len="med" w="med" type="none"/>
            <a:tailEnd len="med" w="med" type="none"/>
          </a:ln>
        </p:spPr>
      </p:cxnSp>
      <p:cxnSp>
        <p:nvCxnSpPr>
          <p:cNvPr id="384" name="Google Shape;384;p28"/>
          <p:cNvCxnSpPr>
            <a:stCxn id="377" idx="7"/>
            <a:endCxn id="378" idx="3"/>
          </p:cNvCxnSpPr>
          <p:nvPr/>
        </p:nvCxnSpPr>
        <p:spPr>
          <a:xfrm flipH="1" rot="10800000">
            <a:off x="2226671" y="2293255"/>
            <a:ext cx="1043700" cy="1305300"/>
          </a:xfrm>
          <a:prstGeom prst="straightConnector1">
            <a:avLst/>
          </a:prstGeom>
          <a:noFill/>
          <a:ln cap="flat" cmpd="sng" w="28575">
            <a:solidFill>
              <a:srgbClr val="FF0000"/>
            </a:solidFill>
            <a:prstDash val="dash"/>
            <a:round/>
            <a:headEnd len="med" w="med" type="none"/>
            <a:tailEnd len="med" w="med" type="none"/>
          </a:ln>
        </p:spPr>
      </p:cxnSp>
      <p:cxnSp>
        <p:nvCxnSpPr>
          <p:cNvPr id="385" name="Google Shape;385;p28"/>
          <p:cNvCxnSpPr>
            <a:stCxn id="377" idx="6"/>
            <a:endCxn id="379" idx="2"/>
          </p:cNvCxnSpPr>
          <p:nvPr/>
        </p:nvCxnSpPr>
        <p:spPr>
          <a:xfrm>
            <a:off x="2327675" y="3832325"/>
            <a:ext cx="841500" cy="0"/>
          </a:xfrm>
          <a:prstGeom prst="straightConnector1">
            <a:avLst/>
          </a:prstGeom>
          <a:noFill/>
          <a:ln cap="flat" cmpd="sng" w="28575">
            <a:solidFill>
              <a:srgbClr val="FF0000"/>
            </a:solidFill>
            <a:prstDash val="dash"/>
            <a:round/>
            <a:headEnd len="med" w="med" type="none"/>
            <a:tailEnd len="med" w="med" type="none"/>
          </a:ln>
        </p:spPr>
      </p:cxnSp>
      <p:cxnSp>
        <p:nvCxnSpPr>
          <p:cNvPr id="386" name="Google Shape;386;p28"/>
          <p:cNvCxnSpPr>
            <a:stCxn id="379" idx="0"/>
            <a:endCxn id="378" idx="4"/>
          </p:cNvCxnSpPr>
          <p:nvPr/>
        </p:nvCxnSpPr>
        <p:spPr>
          <a:xfrm rot="10800000">
            <a:off x="3514075" y="2390225"/>
            <a:ext cx="0" cy="1111500"/>
          </a:xfrm>
          <a:prstGeom prst="straightConnector1">
            <a:avLst/>
          </a:prstGeom>
          <a:noFill/>
          <a:ln cap="flat" cmpd="sng" w="28575">
            <a:solidFill>
              <a:srgbClr val="595959"/>
            </a:solidFill>
            <a:prstDash val="solid"/>
            <a:round/>
            <a:headEnd len="med" w="med" type="none"/>
            <a:tailEnd len="med" w="med" type="none"/>
          </a:ln>
        </p:spPr>
      </p:cxnSp>
      <p:sp>
        <p:nvSpPr>
          <p:cNvPr id="387" name="Google Shape;387;p28"/>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388" name="Google Shape;388;p28"/>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389" name="Google Shape;389;p28"/>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390" name="Google Shape;390;p28"/>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391" name="Google Shape;391;p28"/>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392" name="Google Shape;392;p28"/>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393" name="Google Shape;393;p28"/>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Dijkstra’s, A*</a:t>
            </a:r>
            <a:endParaRPr/>
          </a:p>
        </p:txBody>
      </p:sp>
      <p:graphicFrame>
        <p:nvGraphicFramePr>
          <p:cNvPr id="399" name="Google Shape;399;p29"/>
          <p:cNvGraphicFramePr/>
          <p:nvPr/>
        </p:nvGraphicFramePr>
        <p:xfrm>
          <a:off x="4729850" y="445025"/>
          <a:ext cx="3000000" cy="3000000"/>
        </p:xfrm>
        <a:graphic>
          <a:graphicData uri="http://schemas.openxmlformats.org/drawingml/2006/table">
            <a:tbl>
              <a:tblPr>
                <a:noFill/>
                <a:tableStyleId>{416BA779-7A53-4D9B-98E7-443F9145F7E9}</a:tableStyleId>
              </a:tblPr>
              <a:tblGrid>
                <a:gridCol w="797800"/>
                <a:gridCol w="385250"/>
                <a:gridCol w="385250"/>
                <a:gridCol w="385250"/>
                <a:gridCol w="385250"/>
                <a:gridCol w="38525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5</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2</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2</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8</a:t>
                      </a:r>
                      <a:endParaRPr>
                        <a:solidFill>
                          <a:schemeClr val="dk1"/>
                        </a:solidFill>
                        <a:latin typeface="Catamaran"/>
                        <a:ea typeface="Catamaran"/>
                        <a:cs typeface="Catamaran"/>
                        <a:sym typeface="Catamaran"/>
                      </a:endParaRPr>
                    </a:p>
                  </a:txBody>
                  <a:tcPr marT="91425" marB="91425" marR="91425" marL="91425" anchor="ctr"/>
                </a:tc>
              </a:tr>
            </a:tbl>
          </a:graphicData>
        </a:graphic>
      </p:graphicFrame>
      <p:sp>
        <p:nvSpPr>
          <p:cNvPr id="400" name="Google Shape;400;p29"/>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401" name="Google Shape;401;p29"/>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402" name="Google Shape;402;p29"/>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403" name="Google Shape;403;p29"/>
          <p:cNvSpPr/>
          <p:nvPr/>
        </p:nvSpPr>
        <p:spPr>
          <a:xfrm>
            <a:off x="316922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404" name="Google Shape;404;p29"/>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405" name="Google Shape;405;p29"/>
          <p:cNvCxnSpPr>
            <a:stCxn id="400" idx="7"/>
            <a:endCxn id="401"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406" name="Google Shape;406;p29"/>
          <p:cNvCxnSpPr>
            <a:stCxn id="400" idx="5"/>
            <a:endCxn id="402" idx="2"/>
          </p:cNvCxnSpPr>
          <p:nvPr/>
        </p:nvCxnSpPr>
        <p:spPr>
          <a:xfrm>
            <a:off x="1098796" y="3124420"/>
            <a:ext cx="539100" cy="708000"/>
          </a:xfrm>
          <a:prstGeom prst="straightConnector1">
            <a:avLst/>
          </a:prstGeom>
          <a:noFill/>
          <a:ln cap="flat" cmpd="sng" w="28575">
            <a:solidFill>
              <a:srgbClr val="000000"/>
            </a:solidFill>
            <a:prstDash val="solid"/>
            <a:round/>
            <a:headEnd len="med" w="med" type="none"/>
            <a:tailEnd len="med" w="med" type="none"/>
          </a:ln>
        </p:spPr>
      </p:cxnSp>
      <p:cxnSp>
        <p:nvCxnSpPr>
          <p:cNvPr id="407" name="Google Shape;407;p29"/>
          <p:cNvCxnSpPr>
            <a:stCxn id="402" idx="0"/>
            <a:endCxn id="401" idx="4"/>
          </p:cNvCxnSpPr>
          <p:nvPr/>
        </p:nvCxnSpPr>
        <p:spPr>
          <a:xfrm rot="10800000">
            <a:off x="1982825" y="2390225"/>
            <a:ext cx="0" cy="1111500"/>
          </a:xfrm>
          <a:prstGeom prst="straightConnector1">
            <a:avLst/>
          </a:prstGeom>
          <a:noFill/>
          <a:ln cap="flat" cmpd="sng" w="28575">
            <a:solidFill>
              <a:srgbClr val="FF0000"/>
            </a:solidFill>
            <a:prstDash val="solid"/>
            <a:round/>
            <a:headEnd len="med" w="med" type="none"/>
            <a:tailEnd len="med" w="med" type="none"/>
          </a:ln>
        </p:spPr>
      </p:cxnSp>
      <p:cxnSp>
        <p:nvCxnSpPr>
          <p:cNvPr id="408" name="Google Shape;408;p29"/>
          <p:cNvCxnSpPr>
            <a:stCxn id="401" idx="6"/>
            <a:endCxn id="403" idx="2"/>
          </p:cNvCxnSpPr>
          <p:nvPr/>
        </p:nvCxnSpPr>
        <p:spPr>
          <a:xfrm>
            <a:off x="2327675" y="205947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409" name="Google Shape;409;p29"/>
          <p:cNvCxnSpPr>
            <a:stCxn id="402" idx="7"/>
            <a:endCxn id="403" idx="3"/>
          </p:cNvCxnSpPr>
          <p:nvPr/>
        </p:nvCxnSpPr>
        <p:spPr>
          <a:xfrm flipH="1" rot="10800000">
            <a:off x="2226671" y="2293255"/>
            <a:ext cx="1043700" cy="1305300"/>
          </a:xfrm>
          <a:prstGeom prst="straightConnector1">
            <a:avLst/>
          </a:prstGeom>
          <a:noFill/>
          <a:ln cap="flat" cmpd="sng" w="28575">
            <a:solidFill>
              <a:srgbClr val="FF0000"/>
            </a:solidFill>
            <a:prstDash val="solid"/>
            <a:round/>
            <a:headEnd len="med" w="med" type="none"/>
            <a:tailEnd len="med" w="med" type="none"/>
          </a:ln>
        </p:spPr>
      </p:cxnSp>
      <p:cxnSp>
        <p:nvCxnSpPr>
          <p:cNvPr id="410" name="Google Shape;410;p29"/>
          <p:cNvCxnSpPr>
            <a:stCxn id="402" idx="6"/>
            <a:endCxn id="404" idx="2"/>
          </p:cNvCxnSpPr>
          <p:nvPr/>
        </p:nvCxnSpPr>
        <p:spPr>
          <a:xfrm>
            <a:off x="2327675" y="3832325"/>
            <a:ext cx="841500" cy="0"/>
          </a:xfrm>
          <a:prstGeom prst="straightConnector1">
            <a:avLst/>
          </a:prstGeom>
          <a:noFill/>
          <a:ln cap="flat" cmpd="sng" w="28575">
            <a:solidFill>
              <a:srgbClr val="FF0000"/>
            </a:solidFill>
            <a:prstDash val="solid"/>
            <a:round/>
            <a:headEnd len="med" w="med" type="none"/>
            <a:tailEnd len="med" w="med" type="none"/>
          </a:ln>
        </p:spPr>
      </p:cxnSp>
      <p:cxnSp>
        <p:nvCxnSpPr>
          <p:cNvPr id="411" name="Google Shape;411;p29"/>
          <p:cNvCxnSpPr>
            <a:stCxn id="404" idx="0"/>
            <a:endCxn id="403" idx="4"/>
          </p:cNvCxnSpPr>
          <p:nvPr/>
        </p:nvCxnSpPr>
        <p:spPr>
          <a:xfrm rot="10800000">
            <a:off x="3514075" y="2390225"/>
            <a:ext cx="0" cy="1111500"/>
          </a:xfrm>
          <a:prstGeom prst="straightConnector1">
            <a:avLst/>
          </a:prstGeom>
          <a:noFill/>
          <a:ln cap="flat" cmpd="sng" w="28575">
            <a:solidFill>
              <a:srgbClr val="595959"/>
            </a:solidFill>
            <a:prstDash val="solid"/>
            <a:round/>
            <a:headEnd len="med" w="med" type="none"/>
            <a:tailEnd len="med" w="med" type="none"/>
          </a:ln>
        </p:spPr>
      </p:cxnSp>
      <p:sp>
        <p:nvSpPr>
          <p:cNvPr id="412" name="Google Shape;412;p29"/>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413" name="Google Shape;413;p29"/>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414" name="Google Shape;414;p29"/>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415" name="Google Shape;415;p29"/>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416" name="Google Shape;416;p29"/>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417" name="Google Shape;417;p29"/>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418" name="Google Shape;418;p29"/>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Dijkstra’s, A*</a:t>
            </a:r>
            <a:endParaRPr/>
          </a:p>
        </p:txBody>
      </p:sp>
      <p:graphicFrame>
        <p:nvGraphicFramePr>
          <p:cNvPr id="424" name="Google Shape;424;p30"/>
          <p:cNvGraphicFramePr/>
          <p:nvPr/>
        </p:nvGraphicFramePr>
        <p:xfrm>
          <a:off x="4729850" y="445025"/>
          <a:ext cx="3000000" cy="3000000"/>
        </p:xfrm>
        <a:graphic>
          <a:graphicData uri="http://schemas.openxmlformats.org/drawingml/2006/table">
            <a:tbl>
              <a:tblPr>
                <a:noFill/>
                <a:tableStyleId>{416BA779-7A53-4D9B-98E7-443F9145F7E9}</a:tableStyleId>
              </a:tblPr>
              <a:tblGrid>
                <a:gridCol w="797800"/>
                <a:gridCol w="385250"/>
                <a:gridCol w="385250"/>
                <a:gridCol w="385250"/>
                <a:gridCol w="385250"/>
                <a:gridCol w="38525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5</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2</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2</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8</a:t>
                      </a:r>
                      <a:endParaRPr>
                        <a:solidFill>
                          <a:schemeClr val="dk1"/>
                        </a:solidFill>
                        <a:latin typeface="Catamaran"/>
                        <a:ea typeface="Catamaran"/>
                        <a:cs typeface="Catamaran"/>
                        <a:sym typeface="Catamaran"/>
                      </a:endParaRPr>
                    </a:p>
                  </a:txBody>
                  <a:tcPr marT="91425" marB="91425" marR="91425" marL="91425" anchor="ctr"/>
                </a:tc>
              </a:tr>
            </a:tbl>
          </a:graphicData>
        </a:graphic>
      </p:graphicFrame>
      <p:sp>
        <p:nvSpPr>
          <p:cNvPr id="425" name="Google Shape;425;p30"/>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426" name="Google Shape;426;p30"/>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427" name="Google Shape;427;p30"/>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428" name="Google Shape;428;p30"/>
          <p:cNvSpPr/>
          <p:nvPr/>
        </p:nvSpPr>
        <p:spPr>
          <a:xfrm>
            <a:off x="316922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429" name="Google Shape;429;p30"/>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430" name="Google Shape;430;p30"/>
          <p:cNvCxnSpPr>
            <a:stCxn id="425" idx="7"/>
            <a:endCxn id="426"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431" name="Google Shape;431;p30"/>
          <p:cNvCxnSpPr>
            <a:stCxn id="425" idx="5"/>
            <a:endCxn id="427" idx="2"/>
          </p:cNvCxnSpPr>
          <p:nvPr/>
        </p:nvCxnSpPr>
        <p:spPr>
          <a:xfrm>
            <a:off x="1098796" y="3124420"/>
            <a:ext cx="539100" cy="708000"/>
          </a:xfrm>
          <a:prstGeom prst="straightConnector1">
            <a:avLst/>
          </a:prstGeom>
          <a:noFill/>
          <a:ln cap="flat" cmpd="sng" w="28575">
            <a:solidFill>
              <a:srgbClr val="000000"/>
            </a:solidFill>
            <a:prstDash val="solid"/>
            <a:round/>
            <a:headEnd len="med" w="med" type="none"/>
            <a:tailEnd len="med" w="med" type="none"/>
          </a:ln>
        </p:spPr>
      </p:cxnSp>
      <p:cxnSp>
        <p:nvCxnSpPr>
          <p:cNvPr id="432" name="Google Shape;432;p30"/>
          <p:cNvCxnSpPr>
            <a:stCxn id="427" idx="0"/>
            <a:endCxn id="426" idx="4"/>
          </p:cNvCxnSpPr>
          <p:nvPr/>
        </p:nvCxnSpPr>
        <p:spPr>
          <a:xfrm rot="10800000">
            <a:off x="1982825" y="2390225"/>
            <a:ext cx="0" cy="1111500"/>
          </a:xfrm>
          <a:prstGeom prst="straightConnector1">
            <a:avLst/>
          </a:prstGeom>
          <a:noFill/>
          <a:ln cap="flat" cmpd="sng" w="28575">
            <a:solidFill>
              <a:srgbClr val="FF0000"/>
            </a:solidFill>
            <a:prstDash val="solid"/>
            <a:round/>
            <a:headEnd len="med" w="med" type="none"/>
            <a:tailEnd len="med" w="med" type="none"/>
          </a:ln>
        </p:spPr>
      </p:cxnSp>
      <p:cxnSp>
        <p:nvCxnSpPr>
          <p:cNvPr id="433" name="Google Shape;433;p30"/>
          <p:cNvCxnSpPr>
            <a:stCxn id="426" idx="6"/>
            <a:endCxn id="428" idx="2"/>
          </p:cNvCxnSpPr>
          <p:nvPr/>
        </p:nvCxnSpPr>
        <p:spPr>
          <a:xfrm>
            <a:off x="2327675" y="205947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434" name="Google Shape;434;p30"/>
          <p:cNvCxnSpPr>
            <a:stCxn id="427" idx="7"/>
            <a:endCxn id="428" idx="3"/>
          </p:cNvCxnSpPr>
          <p:nvPr/>
        </p:nvCxnSpPr>
        <p:spPr>
          <a:xfrm flipH="1" rot="10800000">
            <a:off x="2226671" y="2293255"/>
            <a:ext cx="1043700" cy="1305300"/>
          </a:xfrm>
          <a:prstGeom prst="straightConnector1">
            <a:avLst/>
          </a:prstGeom>
          <a:noFill/>
          <a:ln cap="flat" cmpd="sng" w="28575">
            <a:solidFill>
              <a:srgbClr val="FF0000"/>
            </a:solidFill>
            <a:prstDash val="solid"/>
            <a:round/>
            <a:headEnd len="med" w="med" type="none"/>
            <a:tailEnd len="med" w="med" type="none"/>
          </a:ln>
        </p:spPr>
      </p:cxnSp>
      <p:cxnSp>
        <p:nvCxnSpPr>
          <p:cNvPr id="435" name="Google Shape;435;p30"/>
          <p:cNvCxnSpPr>
            <a:stCxn id="427" idx="6"/>
            <a:endCxn id="429" idx="2"/>
          </p:cNvCxnSpPr>
          <p:nvPr/>
        </p:nvCxnSpPr>
        <p:spPr>
          <a:xfrm>
            <a:off x="2327675" y="3832325"/>
            <a:ext cx="841500" cy="0"/>
          </a:xfrm>
          <a:prstGeom prst="straightConnector1">
            <a:avLst/>
          </a:prstGeom>
          <a:noFill/>
          <a:ln cap="flat" cmpd="sng" w="28575">
            <a:solidFill>
              <a:srgbClr val="FF0000"/>
            </a:solidFill>
            <a:prstDash val="solid"/>
            <a:round/>
            <a:headEnd len="med" w="med" type="none"/>
            <a:tailEnd len="med" w="med" type="none"/>
          </a:ln>
        </p:spPr>
      </p:cxnSp>
      <p:cxnSp>
        <p:nvCxnSpPr>
          <p:cNvPr id="436" name="Google Shape;436;p30"/>
          <p:cNvCxnSpPr>
            <a:stCxn id="429" idx="0"/>
            <a:endCxn id="428" idx="4"/>
          </p:cNvCxnSpPr>
          <p:nvPr/>
        </p:nvCxnSpPr>
        <p:spPr>
          <a:xfrm rot="10800000">
            <a:off x="3514075" y="2390225"/>
            <a:ext cx="0" cy="1111500"/>
          </a:xfrm>
          <a:prstGeom prst="straightConnector1">
            <a:avLst/>
          </a:prstGeom>
          <a:noFill/>
          <a:ln cap="flat" cmpd="sng" w="28575">
            <a:solidFill>
              <a:srgbClr val="595959"/>
            </a:solidFill>
            <a:prstDash val="solid"/>
            <a:round/>
            <a:headEnd len="med" w="med" type="none"/>
            <a:tailEnd len="med" w="med" type="none"/>
          </a:ln>
        </p:spPr>
      </p:cxnSp>
      <p:sp>
        <p:nvSpPr>
          <p:cNvPr id="437" name="Google Shape;437;p30"/>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438" name="Google Shape;438;p30"/>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439" name="Google Shape;439;p30"/>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440" name="Google Shape;440;p30"/>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441" name="Google Shape;441;p30"/>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442" name="Google Shape;442;p30"/>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443" name="Google Shape;443;p30"/>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Dijkstra’s, A*</a:t>
            </a:r>
            <a:endParaRPr/>
          </a:p>
        </p:txBody>
      </p:sp>
      <p:graphicFrame>
        <p:nvGraphicFramePr>
          <p:cNvPr id="449" name="Google Shape;449;p31"/>
          <p:cNvGraphicFramePr/>
          <p:nvPr/>
        </p:nvGraphicFramePr>
        <p:xfrm>
          <a:off x="4729850" y="445025"/>
          <a:ext cx="3000000" cy="3000000"/>
        </p:xfrm>
        <a:graphic>
          <a:graphicData uri="http://schemas.openxmlformats.org/drawingml/2006/table">
            <a:tbl>
              <a:tblPr>
                <a:noFill/>
                <a:tableStyleId>{416BA779-7A53-4D9B-98E7-443F9145F7E9}</a:tableStyleId>
              </a:tblPr>
              <a:tblGrid>
                <a:gridCol w="797800"/>
                <a:gridCol w="385250"/>
                <a:gridCol w="385250"/>
                <a:gridCol w="385250"/>
                <a:gridCol w="385250"/>
                <a:gridCol w="38525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5</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2</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2</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8</a:t>
                      </a:r>
                      <a:endParaRPr>
                        <a:solidFill>
                          <a:schemeClr val="dk1"/>
                        </a:solidFill>
                        <a:latin typeface="Catamaran"/>
                        <a:ea typeface="Catamaran"/>
                        <a:cs typeface="Catamaran"/>
                        <a:sym typeface="Catamaran"/>
                      </a:endParaRPr>
                    </a:p>
                  </a:txBody>
                  <a:tcPr marT="91425" marB="91425" marR="91425" marL="91425" anchor="ctr"/>
                </a:tc>
              </a:tr>
            </a:tbl>
          </a:graphicData>
        </a:graphic>
      </p:graphicFrame>
      <p:sp>
        <p:nvSpPr>
          <p:cNvPr id="450" name="Google Shape;450;p31"/>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451" name="Google Shape;451;p31"/>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452" name="Google Shape;452;p31"/>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453" name="Google Shape;453;p31"/>
          <p:cNvSpPr/>
          <p:nvPr/>
        </p:nvSpPr>
        <p:spPr>
          <a:xfrm>
            <a:off x="316922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454" name="Google Shape;454;p31"/>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455" name="Google Shape;455;p31"/>
          <p:cNvCxnSpPr>
            <a:stCxn id="450" idx="7"/>
            <a:endCxn id="451"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456" name="Google Shape;456;p31"/>
          <p:cNvCxnSpPr>
            <a:stCxn id="450" idx="5"/>
            <a:endCxn id="452" idx="2"/>
          </p:cNvCxnSpPr>
          <p:nvPr/>
        </p:nvCxnSpPr>
        <p:spPr>
          <a:xfrm>
            <a:off x="1098796" y="3124420"/>
            <a:ext cx="539100" cy="708000"/>
          </a:xfrm>
          <a:prstGeom prst="straightConnector1">
            <a:avLst/>
          </a:prstGeom>
          <a:noFill/>
          <a:ln cap="flat" cmpd="sng" w="28575">
            <a:solidFill>
              <a:srgbClr val="000000"/>
            </a:solidFill>
            <a:prstDash val="solid"/>
            <a:round/>
            <a:headEnd len="med" w="med" type="none"/>
            <a:tailEnd len="med" w="med" type="none"/>
          </a:ln>
        </p:spPr>
      </p:cxnSp>
      <p:cxnSp>
        <p:nvCxnSpPr>
          <p:cNvPr id="457" name="Google Shape;457;p31"/>
          <p:cNvCxnSpPr>
            <a:stCxn id="452" idx="0"/>
            <a:endCxn id="451" idx="4"/>
          </p:cNvCxnSpPr>
          <p:nvPr/>
        </p:nvCxnSpPr>
        <p:spPr>
          <a:xfrm rot="10800000">
            <a:off x="1982825" y="2390225"/>
            <a:ext cx="0" cy="1111500"/>
          </a:xfrm>
          <a:prstGeom prst="straightConnector1">
            <a:avLst/>
          </a:prstGeom>
          <a:noFill/>
          <a:ln cap="flat" cmpd="sng" w="28575">
            <a:solidFill>
              <a:srgbClr val="FF0000"/>
            </a:solidFill>
            <a:prstDash val="solid"/>
            <a:round/>
            <a:headEnd len="med" w="med" type="none"/>
            <a:tailEnd len="med" w="med" type="none"/>
          </a:ln>
        </p:spPr>
      </p:cxnSp>
      <p:cxnSp>
        <p:nvCxnSpPr>
          <p:cNvPr id="458" name="Google Shape;458;p31"/>
          <p:cNvCxnSpPr>
            <a:stCxn id="451" idx="6"/>
            <a:endCxn id="453" idx="2"/>
          </p:cNvCxnSpPr>
          <p:nvPr/>
        </p:nvCxnSpPr>
        <p:spPr>
          <a:xfrm>
            <a:off x="2327675" y="2059475"/>
            <a:ext cx="841500" cy="0"/>
          </a:xfrm>
          <a:prstGeom prst="straightConnector1">
            <a:avLst/>
          </a:prstGeom>
          <a:noFill/>
          <a:ln cap="flat" cmpd="sng" w="28575">
            <a:solidFill>
              <a:srgbClr val="FF0000"/>
            </a:solidFill>
            <a:prstDash val="dash"/>
            <a:round/>
            <a:headEnd len="med" w="med" type="none"/>
            <a:tailEnd len="med" w="med" type="none"/>
          </a:ln>
        </p:spPr>
      </p:cxnSp>
      <p:cxnSp>
        <p:nvCxnSpPr>
          <p:cNvPr id="459" name="Google Shape;459;p31"/>
          <p:cNvCxnSpPr>
            <a:stCxn id="452" idx="7"/>
            <a:endCxn id="453" idx="3"/>
          </p:cNvCxnSpPr>
          <p:nvPr/>
        </p:nvCxnSpPr>
        <p:spPr>
          <a:xfrm flipH="1" rot="10800000">
            <a:off x="2226671" y="2293255"/>
            <a:ext cx="1043700" cy="1305300"/>
          </a:xfrm>
          <a:prstGeom prst="straightConnector1">
            <a:avLst/>
          </a:prstGeom>
          <a:noFill/>
          <a:ln cap="flat" cmpd="sng" w="28575">
            <a:solidFill>
              <a:srgbClr val="FF0000"/>
            </a:solidFill>
            <a:prstDash val="solid"/>
            <a:round/>
            <a:headEnd len="med" w="med" type="none"/>
            <a:tailEnd len="med" w="med" type="none"/>
          </a:ln>
        </p:spPr>
      </p:cxnSp>
      <p:cxnSp>
        <p:nvCxnSpPr>
          <p:cNvPr id="460" name="Google Shape;460;p31"/>
          <p:cNvCxnSpPr>
            <a:stCxn id="452" idx="6"/>
            <a:endCxn id="454" idx="2"/>
          </p:cNvCxnSpPr>
          <p:nvPr/>
        </p:nvCxnSpPr>
        <p:spPr>
          <a:xfrm>
            <a:off x="2327675" y="3832325"/>
            <a:ext cx="841500" cy="0"/>
          </a:xfrm>
          <a:prstGeom prst="straightConnector1">
            <a:avLst/>
          </a:prstGeom>
          <a:noFill/>
          <a:ln cap="flat" cmpd="sng" w="28575">
            <a:solidFill>
              <a:srgbClr val="FF0000"/>
            </a:solidFill>
            <a:prstDash val="solid"/>
            <a:round/>
            <a:headEnd len="med" w="med" type="none"/>
            <a:tailEnd len="med" w="med" type="none"/>
          </a:ln>
        </p:spPr>
      </p:cxnSp>
      <p:cxnSp>
        <p:nvCxnSpPr>
          <p:cNvPr id="461" name="Google Shape;461;p31"/>
          <p:cNvCxnSpPr>
            <a:stCxn id="454" idx="0"/>
            <a:endCxn id="453" idx="4"/>
          </p:cNvCxnSpPr>
          <p:nvPr/>
        </p:nvCxnSpPr>
        <p:spPr>
          <a:xfrm rot="10800000">
            <a:off x="3514075" y="2390225"/>
            <a:ext cx="0" cy="1111500"/>
          </a:xfrm>
          <a:prstGeom prst="straightConnector1">
            <a:avLst/>
          </a:prstGeom>
          <a:noFill/>
          <a:ln cap="flat" cmpd="sng" w="28575">
            <a:solidFill>
              <a:srgbClr val="FF0000"/>
            </a:solidFill>
            <a:prstDash val="dash"/>
            <a:round/>
            <a:headEnd len="med" w="med" type="none"/>
            <a:tailEnd len="med" w="med" type="none"/>
          </a:ln>
        </p:spPr>
      </p:cxnSp>
      <p:sp>
        <p:nvSpPr>
          <p:cNvPr id="462" name="Google Shape;462;p31"/>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463" name="Google Shape;463;p31"/>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464" name="Google Shape;464;p31"/>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465" name="Google Shape;465;p31"/>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466" name="Google Shape;466;p31"/>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467" name="Google Shape;467;p31"/>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468" name="Google Shape;468;p31"/>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graphicFrame>
        <p:nvGraphicFramePr>
          <p:cNvPr id="63" name="Google Shape;63;p14"/>
          <p:cNvGraphicFramePr/>
          <p:nvPr/>
        </p:nvGraphicFramePr>
        <p:xfrm>
          <a:off x="243188" y="1543238"/>
          <a:ext cx="3000000" cy="3000000"/>
        </p:xfrm>
        <a:graphic>
          <a:graphicData uri="http://schemas.openxmlformats.org/drawingml/2006/table">
            <a:tbl>
              <a:tblPr>
                <a:noFill/>
                <a:tableStyleId>{416BA779-7A53-4D9B-98E7-443F9145F7E9}</a:tableStyleId>
              </a:tblPr>
              <a:tblGrid>
                <a:gridCol w="1236800"/>
                <a:gridCol w="1236800"/>
                <a:gridCol w="1236800"/>
                <a:gridCol w="1236800"/>
                <a:gridCol w="1236800"/>
                <a:gridCol w="1236800"/>
                <a:gridCol w="1236800"/>
              </a:tblGrid>
              <a:tr h="348775">
                <a:tc>
                  <a:txBody>
                    <a:bodyPr/>
                    <a:lstStyle/>
                    <a:p>
                      <a:pPr indent="0" lvl="0" marL="0" rtl="0" algn="ctr">
                        <a:spcBef>
                          <a:spcPts val="0"/>
                        </a:spcBef>
                        <a:spcAft>
                          <a:spcPts val="0"/>
                        </a:spcAft>
                        <a:buNone/>
                      </a:pPr>
                      <a:r>
                        <a:rPr lang="en" sz="1000">
                          <a:latin typeface="Lato"/>
                          <a:ea typeface="Lato"/>
                          <a:cs typeface="Lato"/>
                          <a:sym typeface="Lato"/>
                        </a:rPr>
                        <a:t>Sunday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Monday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Tuesday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Wednesday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Thursday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Friday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Saturday</a:t>
                      </a:r>
                      <a:endParaRPr sz="1000">
                        <a:latin typeface="Lato"/>
                        <a:ea typeface="Lato"/>
                        <a:cs typeface="Lato"/>
                        <a:sym typeface="Lato"/>
                      </a:endParaRPr>
                    </a:p>
                  </a:txBody>
                  <a:tcPr marT="45700" marB="45700" marR="45700" marL="45700" anchor="ctr"/>
                </a:tc>
              </a:tr>
              <a:tr h="854125">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10/28</a:t>
                      </a:r>
                      <a:endParaRPr sz="1000">
                        <a:latin typeface="Lato"/>
                        <a:ea typeface="Lato"/>
                        <a:cs typeface="Lato"/>
                        <a:sym typeface="Lato"/>
                      </a:endParaRPr>
                    </a:p>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Weekly Survey 10 Due</a:t>
                      </a:r>
                      <a:endParaRPr sz="1000">
                        <a:latin typeface="Lato"/>
                        <a:ea typeface="Lato"/>
                        <a:cs typeface="Lato"/>
                        <a:sym typeface="Lato"/>
                      </a:endParaRPr>
                    </a:p>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Project 2B checkpoint Due</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t/>
                      </a:r>
                      <a:endParaRPr b="1"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11/1</a:t>
                      </a:r>
                      <a:endParaRPr sz="1000">
                        <a:latin typeface="Lato"/>
                        <a:ea typeface="Lato"/>
                        <a:cs typeface="Lato"/>
                        <a:sym typeface="Lato"/>
                      </a:endParaRPr>
                    </a:p>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Lab 8 Due</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r>
              <a:tr h="854125">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rPr lang="en" sz="1000">
                          <a:latin typeface="Lato"/>
                          <a:ea typeface="Lato"/>
                          <a:cs typeface="Lato"/>
                          <a:sym typeface="Lato"/>
                        </a:rPr>
                        <a:t>11/4</a:t>
                      </a:r>
                      <a:endParaRPr sz="1000">
                        <a:latin typeface="Lato"/>
                        <a:ea typeface="Lato"/>
                        <a:cs typeface="Lato"/>
                        <a:sym typeface="Lato"/>
                      </a:endParaRPr>
                    </a:p>
                    <a:p>
                      <a:pPr indent="0" lvl="0" marL="0" marR="0" rtl="0" algn="ctr">
                        <a:lnSpc>
                          <a:spcPct val="100000"/>
                        </a:lnSpc>
                        <a:spcBef>
                          <a:spcPts val="0"/>
                        </a:spcBef>
                        <a:spcAft>
                          <a:spcPts val="0"/>
                        </a:spcAft>
                        <a:buNone/>
                      </a:pPr>
                      <a:r>
                        <a:rPr lang="en" sz="1000">
                          <a:latin typeface="Lato"/>
                          <a:ea typeface="Lato"/>
                          <a:cs typeface="Lato"/>
                          <a:sym typeface="Lato"/>
                        </a:rPr>
                        <a:t>Weekly Survey 11 Due</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b="1"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rPr lang="en" sz="1000">
                          <a:latin typeface="Lato"/>
                          <a:ea typeface="Lato"/>
                          <a:cs typeface="Lato"/>
                          <a:sym typeface="Lato"/>
                        </a:rPr>
                        <a:t>11/8</a:t>
                      </a:r>
                      <a:endParaRPr sz="1000">
                        <a:latin typeface="Lato"/>
                        <a:ea typeface="Lato"/>
                        <a:cs typeface="Lato"/>
                        <a:sym typeface="Lato"/>
                      </a:endParaRPr>
                    </a:p>
                    <a:p>
                      <a:pPr indent="0" lvl="0" marL="0" marR="0" rtl="0" algn="ctr">
                        <a:lnSpc>
                          <a:spcPct val="100000"/>
                        </a:lnSpc>
                        <a:spcBef>
                          <a:spcPts val="0"/>
                        </a:spcBef>
                        <a:spcAft>
                          <a:spcPts val="0"/>
                        </a:spcAft>
                        <a:buNone/>
                      </a:pPr>
                      <a:r>
                        <a:rPr lang="en" sz="1000">
                          <a:latin typeface="Lato"/>
                          <a:ea typeface="Lato"/>
                          <a:cs typeface="Lato"/>
                          <a:sym typeface="Lato"/>
                        </a:rPr>
                        <a:t>Project 2B Due</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Dijkstra’s, A*</a:t>
            </a:r>
            <a:endParaRPr/>
          </a:p>
        </p:txBody>
      </p:sp>
      <p:graphicFrame>
        <p:nvGraphicFramePr>
          <p:cNvPr id="474" name="Google Shape;474;p32"/>
          <p:cNvGraphicFramePr/>
          <p:nvPr/>
        </p:nvGraphicFramePr>
        <p:xfrm>
          <a:off x="4729850" y="445025"/>
          <a:ext cx="3000000" cy="3000000"/>
        </p:xfrm>
        <a:graphic>
          <a:graphicData uri="http://schemas.openxmlformats.org/drawingml/2006/table">
            <a:tbl>
              <a:tblPr>
                <a:noFill/>
                <a:tableStyleId>{416BA779-7A53-4D9B-98E7-443F9145F7E9}</a:tableStyleId>
              </a:tblPr>
              <a:tblGrid>
                <a:gridCol w="797800"/>
                <a:gridCol w="385250"/>
                <a:gridCol w="385250"/>
                <a:gridCol w="385250"/>
                <a:gridCol w="385250"/>
                <a:gridCol w="38525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5</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2</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2</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8</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5</a:t>
                      </a:r>
                      <a:endParaRPr>
                        <a:solidFill>
                          <a:schemeClr val="dk1"/>
                        </a:solidFill>
                        <a:latin typeface="Catamaran"/>
                        <a:ea typeface="Catamaran"/>
                        <a:cs typeface="Catamaran"/>
                        <a:sym typeface="Catamaran"/>
                      </a:endParaRPr>
                    </a:p>
                  </a:txBody>
                  <a:tcPr marT="91425" marB="91425" marR="91425" marL="91425" anchor="ctr"/>
                </a:tc>
              </a:tr>
            </a:tbl>
          </a:graphicData>
        </a:graphic>
      </p:graphicFrame>
      <p:sp>
        <p:nvSpPr>
          <p:cNvPr id="475" name="Google Shape;475;p32"/>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476" name="Google Shape;476;p32"/>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477" name="Google Shape;477;p32"/>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478" name="Google Shape;478;p32"/>
          <p:cNvSpPr/>
          <p:nvPr/>
        </p:nvSpPr>
        <p:spPr>
          <a:xfrm>
            <a:off x="316922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479" name="Google Shape;479;p32"/>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480" name="Google Shape;480;p32"/>
          <p:cNvCxnSpPr>
            <a:stCxn id="475" idx="7"/>
            <a:endCxn id="476"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481" name="Google Shape;481;p32"/>
          <p:cNvCxnSpPr>
            <a:stCxn id="475" idx="5"/>
            <a:endCxn id="477" idx="2"/>
          </p:cNvCxnSpPr>
          <p:nvPr/>
        </p:nvCxnSpPr>
        <p:spPr>
          <a:xfrm>
            <a:off x="1098796" y="3124420"/>
            <a:ext cx="539100" cy="708000"/>
          </a:xfrm>
          <a:prstGeom prst="straightConnector1">
            <a:avLst/>
          </a:prstGeom>
          <a:noFill/>
          <a:ln cap="flat" cmpd="sng" w="28575">
            <a:solidFill>
              <a:srgbClr val="000000"/>
            </a:solidFill>
            <a:prstDash val="solid"/>
            <a:round/>
            <a:headEnd len="med" w="med" type="none"/>
            <a:tailEnd len="med" w="med" type="none"/>
          </a:ln>
        </p:spPr>
      </p:cxnSp>
      <p:cxnSp>
        <p:nvCxnSpPr>
          <p:cNvPr id="482" name="Google Shape;482;p32"/>
          <p:cNvCxnSpPr>
            <a:stCxn id="477" idx="0"/>
            <a:endCxn id="476" idx="4"/>
          </p:cNvCxnSpPr>
          <p:nvPr/>
        </p:nvCxnSpPr>
        <p:spPr>
          <a:xfrm rot="10800000">
            <a:off x="1982825" y="2390225"/>
            <a:ext cx="0" cy="1111500"/>
          </a:xfrm>
          <a:prstGeom prst="straightConnector1">
            <a:avLst/>
          </a:prstGeom>
          <a:noFill/>
          <a:ln cap="flat" cmpd="sng" w="28575">
            <a:solidFill>
              <a:srgbClr val="FF0000"/>
            </a:solidFill>
            <a:prstDash val="solid"/>
            <a:round/>
            <a:headEnd len="med" w="med" type="none"/>
            <a:tailEnd len="med" w="med" type="none"/>
          </a:ln>
        </p:spPr>
      </p:cxnSp>
      <p:cxnSp>
        <p:nvCxnSpPr>
          <p:cNvPr id="483" name="Google Shape;483;p32"/>
          <p:cNvCxnSpPr>
            <a:stCxn id="476" idx="6"/>
            <a:endCxn id="478" idx="2"/>
          </p:cNvCxnSpPr>
          <p:nvPr/>
        </p:nvCxnSpPr>
        <p:spPr>
          <a:xfrm>
            <a:off x="2327675" y="2059475"/>
            <a:ext cx="841500" cy="0"/>
          </a:xfrm>
          <a:prstGeom prst="straightConnector1">
            <a:avLst/>
          </a:prstGeom>
          <a:noFill/>
          <a:ln cap="flat" cmpd="sng" w="28575">
            <a:solidFill>
              <a:schemeClr val="dk1"/>
            </a:solidFill>
            <a:prstDash val="solid"/>
            <a:round/>
            <a:headEnd len="med" w="med" type="none"/>
            <a:tailEnd len="med" w="med" type="none"/>
          </a:ln>
        </p:spPr>
      </p:cxnSp>
      <p:cxnSp>
        <p:nvCxnSpPr>
          <p:cNvPr id="484" name="Google Shape;484;p32"/>
          <p:cNvCxnSpPr>
            <a:stCxn id="477" idx="7"/>
            <a:endCxn id="478" idx="3"/>
          </p:cNvCxnSpPr>
          <p:nvPr/>
        </p:nvCxnSpPr>
        <p:spPr>
          <a:xfrm flipH="1" rot="10800000">
            <a:off x="2226671" y="2293255"/>
            <a:ext cx="1043700" cy="1305300"/>
          </a:xfrm>
          <a:prstGeom prst="straightConnector1">
            <a:avLst/>
          </a:prstGeom>
          <a:noFill/>
          <a:ln cap="flat" cmpd="sng" w="28575">
            <a:solidFill>
              <a:srgbClr val="FF0000"/>
            </a:solidFill>
            <a:prstDash val="solid"/>
            <a:round/>
            <a:headEnd len="med" w="med" type="none"/>
            <a:tailEnd len="med" w="med" type="none"/>
          </a:ln>
        </p:spPr>
      </p:cxnSp>
      <p:cxnSp>
        <p:nvCxnSpPr>
          <p:cNvPr id="485" name="Google Shape;485;p32"/>
          <p:cNvCxnSpPr>
            <a:stCxn id="477" idx="6"/>
            <a:endCxn id="479" idx="2"/>
          </p:cNvCxnSpPr>
          <p:nvPr/>
        </p:nvCxnSpPr>
        <p:spPr>
          <a:xfrm>
            <a:off x="2327675" y="383232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486" name="Google Shape;486;p32"/>
          <p:cNvCxnSpPr>
            <a:stCxn id="479" idx="0"/>
            <a:endCxn id="478" idx="4"/>
          </p:cNvCxnSpPr>
          <p:nvPr/>
        </p:nvCxnSpPr>
        <p:spPr>
          <a:xfrm rot="10800000">
            <a:off x="3514075" y="2390225"/>
            <a:ext cx="0" cy="1111500"/>
          </a:xfrm>
          <a:prstGeom prst="straightConnector1">
            <a:avLst/>
          </a:prstGeom>
          <a:noFill/>
          <a:ln cap="flat" cmpd="sng" w="28575">
            <a:solidFill>
              <a:srgbClr val="FF0000"/>
            </a:solidFill>
            <a:prstDash val="solid"/>
            <a:round/>
            <a:headEnd len="med" w="med" type="none"/>
            <a:tailEnd len="med" w="med" type="none"/>
          </a:ln>
        </p:spPr>
      </p:cxnSp>
      <p:sp>
        <p:nvSpPr>
          <p:cNvPr id="487" name="Google Shape;487;p32"/>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488" name="Google Shape;488;p32"/>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489" name="Google Shape;489;p32"/>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490" name="Google Shape;490;p32"/>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491" name="Google Shape;491;p32"/>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492" name="Google Shape;492;p32"/>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493" name="Google Shape;493;p32"/>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Dijkstra’s, A*</a:t>
            </a:r>
            <a:endParaRPr/>
          </a:p>
        </p:txBody>
      </p:sp>
      <p:graphicFrame>
        <p:nvGraphicFramePr>
          <p:cNvPr id="499" name="Google Shape;499;p33"/>
          <p:cNvGraphicFramePr/>
          <p:nvPr/>
        </p:nvGraphicFramePr>
        <p:xfrm>
          <a:off x="4729850" y="445025"/>
          <a:ext cx="3000000" cy="3000000"/>
        </p:xfrm>
        <a:graphic>
          <a:graphicData uri="http://schemas.openxmlformats.org/drawingml/2006/table">
            <a:tbl>
              <a:tblPr>
                <a:noFill/>
                <a:tableStyleId>{416BA779-7A53-4D9B-98E7-443F9145F7E9}</a:tableStyleId>
              </a:tblPr>
              <a:tblGrid>
                <a:gridCol w="797800"/>
                <a:gridCol w="385250"/>
                <a:gridCol w="385250"/>
                <a:gridCol w="385250"/>
                <a:gridCol w="385250"/>
                <a:gridCol w="38525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5</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2</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2</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8</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5</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bl>
          </a:graphicData>
        </a:graphic>
      </p:graphicFrame>
      <p:sp>
        <p:nvSpPr>
          <p:cNvPr id="500" name="Google Shape;500;p33"/>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501" name="Google Shape;501;p33"/>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502" name="Google Shape;502;p33"/>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503" name="Google Shape;503;p33"/>
          <p:cNvSpPr/>
          <p:nvPr/>
        </p:nvSpPr>
        <p:spPr>
          <a:xfrm>
            <a:off x="316922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504" name="Google Shape;504;p33"/>
          <p:cNvSpPr/>
          <p:nvPr/>
        </p:nvSpPr>
        <p:spPr>
          <a:xfrm>
            <a:off x="316922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505" name="Google Shape;505;p33"/>
          <p:cNvCxnSpPr>
            <a:stCxn id="500" idx="7"/>
            <a:endCxn id="501"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506" name="Google Shape;506;p33"/>
          <p:cNvCxnSpPr>
            <a:stCxn id="500" idx="5"/>
            <a:endCxn id="502" idx="2"/>
          </p:cNvCxnSpPr>
          <p:nvPr/>
        </p:nvCxnSpPr>
        <p:spPr>
          <a:xfrm>
            <a:off x="1098796" y="3124420"/>
            <a:ext cx="539100" cy="708000"/>
          </a:xfrm>
          <a:prstGeom prst="straightConnector1">
            <a:avLst/>
          </a:prstGeom>
          <a:noFill/>
          <a:ln cap="flat" cmpd="sng" w="28575">
            <a:solidFill>
              <a:srgbClr val="000000"/>
            </a:solidFill>
            <a:prstDash val="solid"/>
            <a:round/>
            <a:headEnd len="med" w="med" type="none"/>
            <a:tailEnd len="med" w="med" type="none"/>
          </a:ln>
        </p:spPr>
      </p:cxnSp>
      <p:cxnSp>
        <p:nvCxnSpPr>
          <p:cNvPr id="507" name="Google Shape;507;p33"/>
          <p:cNvCxnSpPr>
            <a:stCxn id="502" idx="0"/>
            <a:endCxn id="501" idx="4"/>
          </p:cNvCxnSpPr>
          <p:nvPr/>
        </p:nvCxnSpPr>
        <p:spPr>
          <a:xfrm rot="10800000">
            <a:off x="1982825" y="2390225"/>
            <a:ext cx="0" cy="1111500"/>
          </a:xfrm>
          <a:prstGeom prst="straightConnector1">
            <a:avLst/>
          </a:prstGeom>
          <a:noFill/>
          <a:ln cap="flat" cmpd="sng" w="28575">
            <a:solidFill>
              <a:srgbClr val="FF0000"/>
            </a:solidFill>
            <a:prstDash val="solid"/>
            <a:round/>
            <a:headEnd len="med" w="med" type="none"/>
            <a:tailEnd len="med" w="med" type="none"/>
          </a:ln>
        </p:spPr>
      </p:cxnSp>
      <p:cxnSp>
        <p:nvCxnSpPr>
          <p:cNvPr id="508" name="Google Shape;508;p33"/>
          <p:cNvCxnSpPr>
            <a:stCxn id="501" idx="6"/>
            <a:endCxn id="503" idx="2"/>
          </p:cNvCxnSpPr>
          <p:nvPr/>
        </p:nvCxnSpPr>
        <p:spPr>
          <a:xfrm>
            <a:off x="2327675" y="2059475"/>
            <a:ext cx="841500" cy="0"/>
          </a:xfrm>
          <a:prstGeom prst="straightConnector1">
            <a:avLst/>
          </a:prstGeom>
          <a:noFill/>
          <a:ln cap="flat" cmpd="sng" w="28575">
            <a:solidFill>
              <a:schemeClr val="dk1"/>
            </a:solidFill>
            <a:prstDash val="solid"/>
            <a:round/>
            <a:headEnd len="med" w="med" type="none"/>
            <a:tailEnd len="med" w="med" type="none"/>
          </a:ln>
        </p:spPr>
      </p:cxnSp>
      <p:cxnSp>
        <p:nvCxnSpPr>
          <p:cNvPr id="509" name="Google Shape;509;p33"/>
          <p:cNvCxnSpPr>
            <a:stCxn id="502" idx="7"/>
            <a:endCxn id="503" idx="3"/>
          </p:cNvCxnSpPr>
          <p:nvPr/>
        </p:nvCxnSpPr>
        <p:spPr>
          <a:xfrm flipH="1" rot="10800000">
            <a:off x="2226671" y="2293255"/>
            <a:ext cx="1043700" cy="1305300"/>
          </a:xfrm>
          <a:prstGeom prst="straightConnector1">
            <a:avLst/>
          </a:prstGeom>
          <a:noFill/>
          <a:ln cap="flat" cmpd="sng" w="28575">
            <a:solidFill>
              <a:srgbClr val="FF0000"/>
            </a:solidFill>
            <a:prstDash val="solid"/>
            <a:round/>
            <a:headEnd len="med" w="med" type="none"/>
            <a:tailEnd len="med" w="med" type="none"/>
          </a:ln>
        </p:spPr>
      </p:cxnSp>
      <p:cxnSp>
        <p:nvCxnSpPr>
          <p:cNvPr id="510" name="Google Shape;510;p33"/>
          <p:cNvCxnSpPr>
            <a:stCxn id="502" idx="6"/>
            <a:endCxn id="504" idx="2"/>
          </p:cNvCxnSpPr>
          <p:nvPr/>
        </p:nvCxnSpPr>
        <p:spPr>
          <a:xfrm>
            <a:off x="2327675" y="383232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511" name="Google Shape;511;p33"/>
          <p:cNvCxnSpPr>
            <a:stCxn id="504" idx="0"/>
            <a:endCxn id="503" idx="4"/>
          </p:cNvCxnSpPr>
          <p:nvPr/>
        </p:nvCxnSpPr>
        <p:spPr>
          <a:xfrm rot="10800000">
            <a:off x="3514075" y="2390225"/>
            <a:ext cx="0" cy="1111500"/>
          </a:xfrm>
          <a:prstGeom prst="straightConnector1">
            <a:avLst/>
          </a:prstGeom>
          <a:noFill/>
          <a:ln cap="flat" cmpd="sng" w="28575">
            <a:solidFill>
              <a:srgbClr val="FF0000"/>
            </a:solidFill>
            <a:prstDash val="solid"/>
            <a:round/>
            <a:headEnd len="med" w="med" type="none"/>
            <a:tailEnd len="med" w="med" type="none"/>
          </a:ln>
        </p:spPr>
      </p:cxnSp>
      <p:sp>
        <p:nvSpPr>
          <p:cNvPr id="512" name="Google Shape;512;p33"/>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513" name="Google Shape;513;p33"/>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514" name="Google Shape;514;p33"/>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515" name="Google Shape;515;p33"/>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516" name="Google Shape;516;p33"/>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517" name="Google Shape;517;p33"/>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518" name="Google Shape;518;p33"/>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Dijkstra’s, A*</a:t>
            </a:r>
            <a:endParaRPr/>
          </a:p>
        </p:txBody>
      </p:sp>
      <p:graphicFrame>
        <p:nvGraphicFramePr>
          <p:cNvPr id="524" name="Google Shape;524;p34"/>
          <p:cNvGraphicFramePr/>
          <p:nvPr/>
        </p:nvGraphicFramePr>
        <p:xfrm>
          <a:off x="4475400" y="1205225"/>
          <a:ext cx="3000000" cy="3000000"/>
        </p:xfrm>
        <a:graphic>
          <a:graphicData uri="http://schemas.openxmlformats.org/drawingml/2006/table">
            <a:tbl>
              <a:tblPr>
                <a:noFill/>
                <a:tableStyleId>{416BA779-7A53-4D9B-98E7-443F9145F7E9}</a:tableStyleId>
              </a:tblPr>
              <a:tblGrid>
                <a:gridCol w="658925"/>
                <a:gridCol w="443900"/>
                <a:gridCol w="443900"/>
                <a:gridCol w="443900"/>
                <a:gridCol w="443900"/>
                <a:gridCol w="44390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Start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bl>
          </a:graphicData>
        </a:graphic>
      </p:graphicFrame>
      <p:graphicFrame>
        <p:nvGraphicFramePr>
          <p:cNvPr id="525" name="Google Shape;525;p34"/>
          <p:cNvGraphicFramePr/>
          <p:nvPr/>
        </p:nvGraphicFramePr>
        <p:xfrm>
          <a:off x="4475425" y="313575"/>
          <a:ext cx="3000000" cy="3000000"/>
        </p:xfrm>
        <a:graphic>
          <a:graphicData uri="http://schemas.openxmlformats.org/drawingml/2006/table">
            <a:tbl>
              <a:tblPr>
                <a:noFill/>
                <a:tableStyleId>{416BA779-7A53-4D9B-98E7-443F9145F7E9}</a:tableStyleId>
              </a:tblPr>
              <a:tblGrid>
                <a:gridCol w="658900"/>
                <a:gridCol w="443925"/>
                <a:gridCol w="443925"/>
                <a:gridCol w="443925"/>
                <a:gridCol w="443925"/>
                <a:gridCol w="443925"/>
              </a:tblGrid>
              <a:tr h="417800">
                <a:tc>
                  <a:txBody>
                    <a:bodyPr/>
                    <a:lstStyle/>
                    <a:p>
                      <a:pPr indent="0" lvl="0" marL="0" rtl="0" algn="ctr">
                        <a:spcBef>
                          <a:spcPts val="0"/>
                        </a:spcBef>
                        <a:spcAft>
                          <a:spcPts val="0"/>
                        </a:spcAft>
                        <a:buNone/>
                      </a:pPr>
                      <a:r>
                        <a:rPr lang="en">
                          <a:latin typeface="Catamaran"/>
                          <a:ea typeface="Catamaran"/>
                          <a:cs typeface="Catamaran"/>
                          <a:sym typeface="Catamaran"/>
                        </a:rPr>
                        <a:t>u</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h(u,G)</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tc>
              </a:tr>
            </a:tbl>
          </a:graphicData>
        </a:graphic>
      </p:graphicFrame>
      <p:sp>
        <p:nvSpPr>
          <p:cNvPr id="526" name="Google Shape;526;p34"/>
          <p:cNvSpPr/>
          <p:nvPr/>
        </p:nvSpPr>
        <p:spPr>
          <a:xfrm>
            <a:off x="510100" y="2560050"/>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527" name="Google Shape;527;p34"/>
          <p:cNvSpPr/>
          <p:nvPr/>
        </p:nvSpPr>
        <p:spPr>
          <a:xfrm>
            <a:off x="163797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528" name="Google Shape;528;p34"/>
          <p:cNvSpPr/>
          <p:nvPr/>
        </p:nvSpPr>
        <p:spPr>
          <a:xfrm>
            <a:off x="163797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529" name="Google Shape;529;p34"/>
          <p:cNvSpPr/>
          <p:nvPr/>
        </p:nvSpPr>
        <p:spPr>
          <a:xfrm>
            <a:off x="316922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530" name="Google Shape;530;p34"/>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531" name="Google Shape;531;p34"/>
          <p:cNvCxnSpPr>
            <a:stCxn id="526" idx="7"/>
            <a:endCxn id="527" idx="2"/>
          </p:cNvCxnSpPr>
          <p:nvPr/>
        </p:nvCxnSpPr>
        <p:spPr>
          <a:xfrm flipH="1" rot="10800000">
            <a:off x="1098796" y="2059580"/>
            <a:ext cx="539100" cy="597300"/>
          </a:xfrm>
          <a:prstGeom prst="straightConnector1">
            <a:avLst/>
          </a:prstGeom>
          <a:noFill/>
          <a:ln cap="flat" cmpd="sng" w="28575">
            <a:solidFill>
              <a:srgbClr val="595959"/>
            </a:solidFill>
            <a:prstDash val="solid"/>
            <a:round/>
            <a:headEnd len="med" w="med" type="none"/>
            <a:tailEnd len="med" w="med" type="none"/>
          </a:ln>
        </p:spPr>
      </p:cxnSp>
      <p:cxnSp>
        <p:nvCxnSpPr>
          <p:cNvPr id="532" name="Google Shape;532;p34"/>
          <p:cNvCxnSpPr>
            <a:stCxn id="526" idx="5"/>
            <a:endCxn id="528" idx="2"/>
          </p:cNvCxnSpPr>
          <p:nvPr/>
        </p:nvCxnSpPr>
        <p:spPr>
          <a:xfrm>
            <a:off x="1098796" y="3124420"/>
            <a:ext cx="539100" cy="708000"/>
          </a:xfrm>
          <a:prstGeom prst="straightConnector1">
            <a:avLst/>
          </a:prstGeom>
          <a:noFill/>
          <a:ln cap="flat" cmpd="sng" w="28575">
            <a:solidFill>
              <a:srgbClr val="595959"/>
            </a:solidFill>
            <a:prstDash val="solid"/>
            <a:round/>
            <a:headEnd len="med" w="med" type="none"/>
            <a:tailEnd len="med" w="med" type="none"/>
          </a:ln>
        </p:spPr>
      </p:cxnSp>
      <p:cxnSp>
        <p:nvCxnSpPr>
          <p:cNvPr id="533" name="Google Shape;533;p34"/>
          <p:cNvCxnSpPr>
            <a:stCxn id="528" idx="0"/>
            <a:endCxn id="527" idx="4"/>
          </p:cNvCxnSpPr>
          <p:nvPr/>
        </p:nvCxnSpPr>
        <p:spPr>
          <a:xfrm rot="10800000">
            <a:off x="1982825" y="2390225"/>
            <a:ext cx="0" cy="1111500"/>
          </a:xfrm>
          <a:prstGeom prst="straightConnector1">
            <a:avLst/>
          </a:prstGeom>
          <a:noFill/>
          <a:ln cap="flat" cmpd="sng" w="28575">
            <a:solidFill>
              <a:srgbClr val="595959"/>
            </a:solidFill>
            <a:prstDash val="solid"/>
            <a:round/>
            <a:headEnd len="med" w="med" type="none"/>
            <a:tailEnd len="med" w="med" type="none"/>
          </a:ln>
        </p:spPr>
      </p:cxnSp>
      <p:cxnSp>
        <p:nvCxnSpPr>
          <p:cNvPr id="534" name="Google Shape;534;p34"/>
          <p:cNvCxnSpPr>
            <a:stCxn id="527" idx="6"/>
            <a:endCxn id="529" idx="2"/>
          </p:cNvCxnSpPr>
          <p:nvPr/>
        </p:nvCxnSpPr>
        <p:spPr>
          <a:xfrm>
            <a:off x="2327675" y="205947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535" name="Google Shape;535;p34"/>
          <p:cNvCxnSpPr>
            <a:stCxn id="528" idx="7"/>
            <a:endCxn id="529" idx="3"/>
          </p:cNvCxnSpPr>
          <p:nvPr/>
        </p:nvCxnSpPr>
        <p:spPr>
          <a:xfrm flipH="1" rot="10800000">
            <a:off x="2226671" y="2293255"/>
            <a:ext cx="1043700" cy="1305300"/>
          </a:xfrm>
          <a:prstGeom prst="straightConnector1">
            <a:avLst/>
          </a:prstGeom>
          <a:noFill/>
          <a:ln cap="flat" cmpd="sng" w="28575">
            <a:solidFill>
              <a:srgbClr val="595959"/>
            </a:solidFill>
            <a:prstDash val="solid"/>
            <a:round/>
            <a:headEnd len="med" w="med" type="none"/>
            <a:tailEnd len="med" w="med" type="none"/>
          </a:ln>
        </p:spPr>
      </p:cxnSp>
      <p:cxnSp>
        <p:nvCxnSpPr>
          <p:cNvPr id="536" name="Google Shape;536;p34"/>
          <p:cNvCxnSpPr>
            <a:stCxn id="528" idx="6"/>
            <a:endCxn id="530" idx="2"/>
          </p:cNvCxnSpPr>
          <p:nvPr/>
        </p:nvCxnSpPr>
        <p:spPr>
          <a:xfrm>
            <a:off x="2327675" y="383232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537" name="Google Shape;537;p34"/>
          <p:cNvCxnSpPr>
            <a:stCxn id="530" idx="0"/>
            <a:endCxn id="529" idx="4"/>
          </p:cNvCxnSpPr>
          <p:nvPr/>
        </p:nvCxnSpPr>
        <p:spPr>
          <a:xfrm rot="10800000">
            <a:off x="3514075" y="2390225"/>
            <a:ext cx="0" cy="1111500"/>
          </a:xfrm>
          <a:prstGeom prst="straightConnector1">
            <a:avLst/>
          </a:prstGeom>
          <a:noFill/>
          <a:ln cap="flat" cmpd="sng" w="28575">
            <a:solidFill>
              <a:srgbClr val="595959"/>
            </a:solidFill>
            <a:prstDash val="solid"/>
            <a:round/>
            <a:headEnd len="med" w="med" type="none"/>
            <a:tailEnd len="med" w="med" type="none"/>
          </a:ln>
        </p:spPr>
      </p:cxnSp>
      <p:sp>
        <p:nvSpPr>
          <p:cNvPr id="538" name="Google Shape;538;p34"/>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539" name="Google Shape;539;p34"/>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540" name="Google Shape;540;p34"/>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541" name="Google Shape;541;p34"/>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542" name="Google Shape;542;p34"/>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543" name="Google Shape;543;p34"/>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544" name="Google Shape;544;p34"/>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545" name="Google Shape;545;p34"/>
          <p:cNvSpPr txBox="1"/>
          <p:nvPr/>
        </p:nvSpPr>
        <p:spPr>
          <a:xfrm>
            <a:off x="715600" y="2253650"/>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8</a:t>
            </a:r>
            <a:endParaRPr>
              <a:solidFill>
                <a:srgbClr val="FF0000"/>
              </a:solidFill>
              <a:latin typeface="Lato"/>
              <a:ea typeface="Lato"/>
              <a:cs typeface="Lato"/>
              <a:sym typeface="Lato"/>
            </a:endParaRPr>
          </a:p>
        </p:txBody>
      </p:sp>
      <p:sp>
        <p:nvSpPr>
          <p:cNvPr id="546" name="Google Shape;546;p34"/>
          <p:cNvSpPr txBox="1"/>
          <p:nvPr/>
        </p:nvSpPr>
        <p:spPr>
          <a:xfrm>
            <a:off x="184347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6</a:t>
            </a:r>
            <a:endParaRPr>
              <a:solidFill>
                <a:srgbClr val="FF0000"/>
              </a:solidFill>
              <a:latin typeface="Lato"/>
              <a:ea typeface="Lato"/>
              <a:cs typeface="Lato"/>
              <a:sym typeface="Lato"/>
            </a:endParaRPr>
          </a:p>
        </p:txBody>
      </p:sp>
      <p:sp>
        <p:nvSpPr>
          <p:cNvPr id="547" name="Google Shape;547;p34"/>
          <p:cNvSpPr txBox="1"/>
          <p:nvPr/>
        </p:nvSpPr>
        <p:spPr>
          <a:xfrm>
            <a:off x="337472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sp>
        <p:nvSpPr>
          <p:cNvPr id="548" name="Google Shape;548;p34"/>
          <p:cNvSpPr txBox="1"/>
          <p:nvPr/>
        </p:nvSpPr>
        <p:spPr>
          <a:xfrm>
            <a:off x="184347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2</a:t>
            </a:r>
            <a:endParaRPr>
              <a:solidFill>
                <a:srgbClr val="FF0000"/>
              </a:solidFill>
              <a:latin typeface="Lato"/>
              <a:ea typeface="Lato"/>
              <a:cs typeface="Lato"/>
              <a:sym typeface="Lato"/>
            </a:endParaRPr>
          </a:p>
        </p:txBody>
      </p:sp>
      <p:sp>
        <p:nvSpPr>
          <p:cNvPr id="549" name="Google Shape;549;p34"/>
          <p:cNvSpPr txBox="1"/>
          <p:nvPr/>
        </p:nvSpPr>
        <p:spPr>
          <a:xfrm>
            <a:off x="337472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0</a:t>
            </a:r>
            <a:endParaRPr>
              <a:solidFill>
                <a:srgbClr val="FF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Dijkstra’s, A*</a:t>
            </a:r>
            <a:endParaRPr/>
          </a:p>
        </p:txBody>
      </p:sp>
      <p:graphicFrame>
        <p:nvGraphicFramePr>
          <p:cNvPr id="555" name="Google Shape;555;p35"/>
          <p:cNvGraphicFramePr/>
          <p:nvPr/>
        </p:nvGraphicFramePr>
        <p:xfrm>
          <a:off x="4475400" y="1205225"/>
          <a:ext cx="3000000" cy="3000000"/>
        </p:xfrm>
        <a:graphic>
          <a:graphicData uri="http://schemas.openxmlformats.org/drawingml/2006/table">
            <a:tbl>
              <a:tblPr>
                <a:noFill/>
                <a:tableStyleId>{416BA779-7A53-4D9B-98E7-443F9145F7E9}</a:tableStyleId>
              </a:tblPr>
              <a:tblGrid>
                <a:gridCol w="658925"/>
                <a:gridCol w="443900"/>
                <a:gridCol w="443900"/>
                <a:gridCol w="443900"/>
                <a:gridCol w="443900"/>
                <a:gridCol w="44390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Start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bl>
          </a:graphicData>
        </a:graphic>
      </p:graphicFrame>
      <p:graphicFrame>
        <p:nvGraphicFramePr>
          <p:cNvPr id="556" name="Google Shape;556;p35"/>
          <p:cNvGraphicFramePr/>
          <p:nvPr/>
        </p:nvGraphicFramePr>
        <p:xfrm>
          <a:off x="4475425" y="313575"/>
          <a:ext cx="3000000" cy="3000000"/>
        </p:xfrm>
        <a:graphic>
          <a:graphicData uri="http://schemas.openxmlformats.org/drawingml/2006/table">
            <a:tbl>
              <a:tblPr>
                <a:noFill/>
                <a:tableStyleId>{416BA779-7A53-4D9B-98E7-443F9145F7E9}</a:tableStyleId>
              </a:tblPr>
              <a:tblGrid>
                <a:gridCol w="658900"/>
                <a:gridCol w="443925"/>
                <a:gridCol w="443925"/>
                <a:gridCol w="443925"/>
                <a:gridCol w="443925"/>
                <a:gridCol w="443925"/>
              </a:tblGrid>
              <a:tr h="417800">
                <a:tc>
                  <a:txBody>
                    <a:bodyPr/>
                    <a:lstStyle/>
                    <a:p>
                      <a:pPr indent="0" lvl="0" marL="0" rtl="0" algn="ctr">
                        <a:spcBef>
                          <a:spcPts val="0"/>
                        </a:spcBef>
                        <a:spcAft>
                          <a:spcPts val="0"/>
                        </a:spcAft>
                        <a:buNone/>
                      </a:pPr>
                      <a:r>
                        <a:rPr lang="en">
                          <a:latin typeface="Catamaran"/>
                          <a:ea typeface="Catamaran"/>
                          <a:cs typeface="Catamaran"/>
                          <a:sym typeface="Catamaran"/>
                        </a:rPr>
                        <a:t>u</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h(u,G)</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tc>
              </a:tr>
            </a:tbl>
          </a:graphicData>
        </a:graphic>
      </p:graphicFrame>
      <p:sp>
        <p:nvSpPr>
          <p:cNvPr id="557" name="Google Shape;557;p35"/>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558" name="Google Shape;558;p35"/>
          <p:cNvSpPr/>
          <p:nvPr/>
        </p:nvSpPr>
        <p:spPr>
          <a:xfrm>
            <a:off x="163797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559" name="Google Shape;559;p35"/>
          <p:cNvSpPr/>
          <p:nvPr/>
        </p:nvSpPr>
        <p:spPr>
          <a:xfrm>
            <a:off x="163797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560" name="Google Shape;560;p35"/>
          <p:cNvSpPr/>
          <p:nvPr/>
        </p:nvSpPr>
        <p:spPr>
          <a:xfrm>
            <a:off x="316922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561" name="Google Shape;561;p35"/>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562" name="Google Shape;562;p35"/>
          <p:cNvCxnSpPr>
            <a:stCxn id="557" idx="7"/>
            <a:endCxn id="558" idx="2"/>
          </p:cNvCxnSpPr>
          <p:nvPr/>
        </p:nvCxnSpPr>
        <p:spPr>
          <a:xfrm flipH="1" rot="10800000">
            <a:off x="1098796" y="2059580"/>
            <a:ext cx="539100" cy="597300"/>
          </a:xfrm>
          <a:prstGeom prst="straightConnector1">
            <a:avLst/>
          </a:prstGeom>
          <a:noFill/>
          <a:ln cap="flat" cmpd="sng" w="28575">
            <a:solidFill>
              <a:srgbClr val="595959"/>
            </a:solidFill>
            <a:prstDash val="solid"/>
            <a:round/>
            <a:headEnd len="med" w="med" type="none"/>
            <a:tailEnd len="med" w="med" type="none"/>
          </a:ln>
        </p:spPr>
      </p:cxnSp>
      <p:cxnSp>
        <p:nvCxnSpPr>
          <p:cNvPr id="563" name="Google Shape;563;p35"/>
          <p:cNvCxnSpPr>
            <a:stCxn id="557" idx="5"/>
            <a:endCxn id="559" idx="2"/>
          </p:cNvCxnSpPr>
          <p:nvPr/>
        </p:nvCxnSpPr>
        <p:spPr>
          <a:xfrm>
            <a:off x="1098796" y="3124420"/>
            <a:ext cx="539100" cy="708000"/>
          </a:xfrm>
          <a:prstGeom prst="straightConnector1">
            <a:avLst/>
          </a:prstGeom>
          <a:noFill/>
          <a:ln cap="flat" cmpd="sng" w="28575">
            <a:solidFill>
              <a:srgbClr val="595959"/>
            </a:solidFill>
            <a:prstDash val="solid"/>
            <a:round/>
            <a:headEnd len="med" w="med" type="none"/>
            <a:tailEnd len="med" w="med" type="none"/>
          </a:ln>
        </p:spPr>
      </p:cxnSp>
      <p:cxnSp>
        <p:nvCxnSpPr>
          <p:cNvPr id="564" name="Google Shape;564;p35"/>
          <p:cNvCxnSpPr>
            <a:stCxn id="559" idx="0"/>
            <a:endCxn id="558" idx="4"/>
          </p:cNvCxnSpPr>
          <p:nvPr/>
        </p:nvCxnSpPr>
        <p:spPr>
          <a:xfrm rot="10800000">
            <a:off x="1982825" y="2390225"/>
            <a:ext cx="0" cy="1111500"/>
          </a:xfrm>
          <a:prstGeom prst="straightConnector1">
            <a:avLst/>
          </a:prstGeom>
          <a:noFill/>
          <a:ln cap="flat" cmpd="sng" w="28575">
            <a:solidFill>
              <a:srgbClr val="595959"/>
            </a:solidFill>
            <a:prstDash val="solid"/>
            <a:round/>
            <a:headEnd len="med" w="med" type="none"/>
            <a:tailEnd len="med" w="med" type="none"/>
          </a:ln>
        </p:spPr>
      </p:cxnSp>
      <p:cxnSp>
        <p:nvCxnSpPr>
          <p:cNvPr id="565" name="Google Shape;565;p35"/>
          <p:cNvCxnSpPr>
            <a:stCxn id="558" idx="6"/>
            <a:endCxn id="560" idx="2"/>
          </p:cNvCxnSpPr>
          <p:nvPr/>
        </p:nvCxnSpPr>
        <p:spPr>
          <a:xfrm>
            <a:off x="2327675" y="205947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566" name="Google Shape;566;p35"/>
          <p:cNvCxnSpPr>
            <a:stCxn id="559" idx="7"/>
            <a:endCxn id="560" idx="3"/>
          </p:cNvCxnSpPr>
          <p:nvPr/>
        </p:nvCxnSpPr>
        <p:spPr>
          <a:xfrm flipH="1" rot="10800000">
            <a:off x="2226671" y="2293255"/>
            <a:ext cx="1043700" cy="1305300"/>
          </a:xfrm>
          <a:prstGeom prst="straightConnector1">
            <a:avLst/>
          </a:prstGeom>
          <a:noFill/>
          <a:ln cap="flat" cmpd="sng" w="28575">
            <a:solidFill>
              <a:srgbClr val="595959"/>
            </a:solidFill>
            <a:prstDash val="solid"/>
            <a:round/>
            <a:headEnd len="med" w="med" type="none"/>
            <a:tailEnd len="med" w="med" type="none"/>
          </a:ln>
        </p:spPr>
      </p:cxnSp>
      <p:cxnSp>
        <p:nvCxnSpPr>
          <p:cNvPr id="567" name="Google Shape;567;p35"/>
          <p:cNvCxnSpPr>
            <a:stCxn id="559" idx="6"/>
            <a:endCxn id="561" idx="2"/>
          </p:cNvCxnSpPr>
          <p:nvPr/>
        </p:nvCxnSpPr>
        <p:spPr>
          <a:xfrm>
            <a:off x="2327675" y="383232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568" name="Google Shape;568;p35"/>
          <p:cNvCxnSpPr>
            <a:stCxn id="561" idx="0"/>
            <a:endCxn id="560" idx="4"/>
          </p:cNvCxnSpPr>
          <p:nvPr/>
        </p:nvCxnSpPr>
        <p:spPr>
          <a:xfrm rot="10800000">
            <a:off x="3514075" y="2390225"/>
            <a:ext cx="0" cy="1111500"/>
          </a:xfrm>
          <a:prstGeom prst="straightConnector1">
            <a:avLst/>
          </a:prstGeom>
          <a:noFill/>
          <a:ln cap="flat" cmpd="sng" w="28575">
            <a:solidFill>
              <a:srgbClr val="595959"/>
            </a:solidFill>
            <a:prstDash val="solid"/>
            <a:round/>
            <a:headEnd len="med" w="med" type="none"/>
            <a:tailEnd len="med" w="med" type="none"/>
          </a:ln>
        </p:spPr>
      </p:cxnSp>
      <p:sp>
        <p:nvSpPr>
          <p:cNvPr id="569" name="Google Shape;569;p35"/>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570" name="Google Shape;570;p35"/>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571" name="Google Shape;571;p35"/>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572" name="Google Shape;572;p35"/>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573" name="Google Shape;573;p35"/>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574" name="Google Shape;574;p35"/>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575" name="Google Shape;575;p35"/>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576" name="Google Shape;576;p35"/>
          <p:cNvSpPr txBox="1"/>
          <p:nvPr/>
        </p:nvSpPr>
        <p:spPr>
          <a:xfrm>
            <a:off x="715600" y="2253650"/>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8</a:t>
            </a:r>
            <a:endParaRPr>
              <a:solidFill>
                <a:srgbClr val="FF0000"/>
              </a:solidFill>
              <a:latin typeface="Lato"/>
              <a:ea typeface="Lato"/>
              <a:cs typeface="Lato"/>
              <a:sym typeface="Lato"/>
            </a:endParaRPr>
          </a:p>
        </p:txBody>
      </p:sp>
      <p:sp>
        <p:nvSpPr>
          <p:cNvPr id="577" name="Google Shape;577;p35"/>
          <p:cNvSpPr txBox="1"/>
          <p:nvPr/>
        </p:nvSpPr>
        <p:spPr>
          <a:xfrm>
            <a:off x="184347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6</a:t>
            </a:r>
            <a:endParaRPr>
              <a:solidFill>
                <a:srgbClr val="FF0000"/>
              </a:solidFill>
              <a:latin typeface="Lato"/>
              <a:ea typeface="Lato"/>
              <a:cs typeface="Lato"/>
              <a:sym typeface="Lato"/>
            </a:endParaRPr>
          </a:p>
        </p:txBody>
      </p:sp>
      <p:sp>
        <p:nvSpPr>
          <p:cNvPr id="578" name="Google Shape;578;p35"/>
          <p:cNvSpPr txBox="1"/>
          <p:nvPr/>
        </p:nvSpPr>
        <p:spPr>
          <a:xfrm>
            <a:off x="337472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sp>
        <p:nvSpPr>
          <p:cNvPr id="579" name="Google Shape;579;p35"/>
          <p:cNvSpPr txBox="1"/>
          <p:nvPr/>
        </p:nvSpPr>
        <p:spPr>
          <a:xfrm>
            <a:off x="184347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2</a:t>
            </a:r>
            <a:endParaRPr>
              <a:solidFill>
                <a:srgbClr val="FF0000"/>
              </a:solidFill>
              <a:latin typeface="Lato"/>
              <a:ea typeface="Lato"/>
              <a:cs typeface="Lato"/>
              <a:sym typeface="Lato"/>
            </a:endParaRPr>
          </a:p>
        </p:txBody>
      </p:sp>
      <p:sp>
        <p:nvSpPr>
          <p:cNvPr id="580" name="Google Shape;580;p35"/>
          <p:cNvSpPr txBox="1"/>
          <p:nvPr/>
        </p:nvSpPr>
        <p:spPr>
          <a:xfrm>
            <a:off x="337472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0</a:t>
            </a:r>
            <a:endParaRPr>
              <a:solidFill>
                <a:srgbClr val="FF0000"/>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Dijkstra’s, A*</a:t>
            </a:r>
            <a:endParaRPr/>
          </a:p>
        </p:txBody>
      </p:sp>
      <p:graphicFrame>
        <p:nvGraphicFramePr>
          <p:cNvPr id="586" name="Google Shape;586;p36"/>
          <p:cNvGraphicFramePr/>
          <p:nvPr/>
        </p:nvGraphicFramePr>
        <p:xfrm>
          <a:off x="4475400" y="1205225"/>
          <a:ext cx="3000000" cy="3000000"/>
        </p:xfrm>
        <a:graphic>
          <a:graphicData uri="http://schemas.openxmlformats.org/drawingml/2006/table">
            <a:tbl>
              <a:tblPr>
                <a:noFill/>
                <a:tableStyleId>{416BA779-7A53-4D9B-98E7-443F9145F7E9}</a:tableStyleId>
              </a:tblPr>
              <a:tblGrid>
                <a:gridCol w="658925"/>
                <a:gridCol w="443900"/>
                <a:gridCol w="443900"/>
                <a:gridCol w="443900"/>
                <a:gridCol w="443900"/>
                <a:gridCol w="44390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Start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bl>
          </a:graphicData>
        </a:graphic>
      </p:graphicFrame>
      <p:graphicFrame>
        <p:nvGraphicFramePr>
          <p:cNvPr id="587" name="Google Shape;587;p36"/>
          <p:cNvGraphicFramePr/>
          <p:nvPr/>
        </p:nvGraphicFramePr>
        <p:xfrm>
          <a:off x="4475425" y="313575"/>
          <a:ext cx="3000000" cy="3000000"/>
        </p:xfrm>
        <a:graphic>
          <a:graphicData uri="http://schemas.openxmlformats.org/drawingml/2006/table">
            <a:tbl>
              <a:tblPr>
                <a:noFill/>
                <a:tableStyleId>{416BA779-7A53-4D9B-98E7-443F9145F7E9}</a:tableStyleId>
              </a:tblPr>
              <a:tblGrid>
                <a:gridCol w="658900"/>
                <a:gridCol w="443925"/>
                <a:gridCol w="443925"/>
                <a:gridCol w="443925"/>
                <a:gridCol w="443925"/>
                <a:gridCol w="443925"/>
              </a:tblGrid>
              <a:tr h="417800">
                <a:tc>
                  <a:txBody>
                    <a:bodyPr/>
                    <a:lstStyle/>
                    <a:p>
                      <a:pPr indent="0" lvl="0" marL="0" rtl="0" algn="ctr">
                        <a:spcBef>
                          <a:spcPts val="0"/>
                        </a:spcBef>
                        <a:spcAft>
                          <a:spcPts val="0"/>
                        </a:spcAft>
                        <a:buNone/>
                      </a:pPr>
                      <a:r>
                        <a:rPr lang="en">
                          <a:latin typeface="Catamaran"/>
                          <a:ea typeface="Catamaran"/>
                          <a:cs typeface="Catamaran"/>
                          <a:sym typeface="Catamaran"/>
                        </a:rPr>
                        <a:t>u</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h(u,G)</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tc>
              </a:tr>
            </a:tbl>
          </a:graphicData>
        </a:graphic>
      </p:graphicFrame>
      <p:sp>
        <p:nvSpPr>
          <p:cNvPr id="588" name="Google Shape;588;p36"/>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589" name="Google Shape;589;p36"/>
          <p:cNvSpPr/>
          <p:nvPr/>
        </p:nvSpPr>
        <p:spPr>
          <a:xfrm>
            <a:off x="163797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590" name="Google Shape;590;p36"/>
          <p:cNvSpPr/>
          <p:nvPr/>
        </p:nvSpPr>
        <p:spPr>
          <a:xfrm>
            <a:off x="163797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591" name="Google Shape;591;p36"/>
          <p:cNvSpPr/>
          <p:nvPr/>
        </p:nvSpPr>
        <p:spPr>
          <a:xfrm>
            <a:off x="316922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592" name="Google Shape;592;p36"/>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593" name="Google Shape;593;p36"/>
          <p:cNvCxnSpPr>
            <a:stCxn id="588" idx="7"/>
            <a:endCxn id="589" idx="2"/>
          </p:cNvCxnSpPr>
          <p:nvPr/>
        </p:nvCxnSpPr>
        <p:spPr>
          <a:xfrm flipH="1" rot="10800000">
            <a:off x="1098796" y="2059580"/>
            <a:ext cx="539100" cy="597300"/>
          </a:xfrm>
          <a:prstGeom prst="straightConnector1">
            <a:avLst/>
          </a:prstGeom>
          <a:noFill/>
          <a:ln cap="flat" cmpd="sng" w="28575">
            <a:solidFill>
              <a:srgbClr val="FF0000"/>
            </a:solidFill>
            <a:prstDash val="dash"/>
            <a:round/>
            <a:headEnd len="med" w="med" type="none"/>
            <a:tailEnd len="med" w="med" type="none"/>
          </a:ln>
        </p:spPr>
      </p:cxnSp>
      <p:cxnSp>
        <p:nvCxnSpPr>
          <p:cNvPr id="594" name="Google Shape;594;p36"/>
          <p:cNvCxnSpPr>
            <a:stCxn id="588" idx="5"/>
            <a:endCxn id="590" idx="2"/>
          </p:cNvCxnSpPr>
          <p:nvPr/>
        </p:nvCxnSpPr>
        <p:spPr>
          <a:xfrm>
            <a:off x="1098796" y="3124420"/>
            <a:ext cx="539100" cy="708000"/>
          </a:xfrm>
          <a:prstGeom prst="straightConnector1">
            <a:avLst/>
          </a:prstGeom>
          <a:noFill/>
          <a:ln cap="flat" cmpd="sng" w="28575">
            <a:solidFill>
              <a:srgbClr val="FF0000"/>
            </a:solidFill>
            <a:prstDash val="dash"/>
            <a:round/>
            <a:headEnd len="med" w="med" type="none"/>
            <a:tailEnd len="med" w="med" type="none"/>
          </a:ln>
        </p:spPr>
      </p:cxnSp>
      <p:cxnSp>
        <p:nvCxnSpPr>
          <p:cNvPr id="595" name="Google Shape;595;p36"/>
          <p:cNvCxnSpPr>
            <a:stCxn id="590" idx="0"/>
            <a:endCxn id="589" idx="4"/>
          </p:cNvCxnSpPr>
          <p:nvPr/>
        </p:nvCxnSpPr>
        <p:spPr>
          <a:xfrm rot="10800000">
            <a:off x="1982825" y="2390225"/>
            <a:ext cx="0" cy="1111500"/>
          </a:xfrm>
          <a:prstGeom prst="straightConnector1">
            <a:avLst/>
          </a:prstGeom>
          <a:noFill/>
          <a:ln cap="flat" cmpd="sng" w="28575">
            <a:solidFill>
              <a:srgbClr val="595959"/>
            </a:solidFill>
            <a:prstDash val="solid"/>
            <a:round/>
            <a:headEnd len="med" w="med" type="none"/>
            <a:tailEnd len="med" w="med" type="none"/>
          </a:ln>
        </p:spPr>
      </p:cxnSp>
      <p:cxnSp>
        <p:nvCxnSpPr>
          <p:cNvPr id="596" name="Google Shape;596;p36"/>
          <p:cNvCxnSpPr>
            <a:stCxn id="589" idx="6"/>
            <a:endCxn id="591" idx="2"/>
          </p:cNvCxnSpPr>
          <p:nvPr/>
        </p:nvCxnSpPr>
        <p:spPr>
          <a:xfrm>
            <a:off x="2327675" y="205947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597" name="Google Shape;597;p36"/>
          <p:cNvCxnSpPr>
            <a:stCxn id="590" idx="7"/>
            <a:endCxn id="591" idx="3"/>
          </p:cNvCxnSpPr>
          <p:nvPr/>
        </p:nvCxnSpPr>
        <p:spPr>
          <a:xfrm flipH="1" rot="10800000">
            <a:off x="2226671" y="2293255"/>
            <a:ext cx="1043700" cy="1305300"/>
          </a:xfrm>
          <a:prstGeom prst="straightConnector1">
            <a:avLst/>
          </a:prstGeom>
          <a:noFill/>
          <a:ln cap="flat" cmpd="sng" w="28575">
            <a:solidFill>
              <a:srgbClr val="595959"/>
            </a:solidFill>
            <a:prstDash val="solid"/>
            <a:round/>
            <a:headEnd len="med" w="med" type="none"/>
            <a:tailEnd len="med" w="med" type="none"/>
          </a:ln>
        </p:spPr>
      </p:cxnSp>
      <p:cxnSp>
        <p:nvCxnSpPr>
          <p:cNvPr id="598" name="Google Shape;598;p36"/>
          <p:cNvCxnSpPr>
            <a:stCxn id="590" idx="6"/>
            <a:endCxn id="592" idx="2"/>
          </p:cNvCxnSpPr>
          <p:nvPr/>
        </p:nvCxnSpPr>
        <p:spPr>
          <a:xfrm>
            <a:off x="2327675" y="383232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599" name="Google Shape;599;p36"/>
          <p:cNvCxnSpPr>
            <a:stCxn id="592" idx="0"/>
            <a:endCxn id="591" idx="4"/>
          </p:cNvCxnSpPr>
          <p:nvPr/>
        </p:nvCxnSpPr>
        <p:spPr>
          <a:xfrm rot="10800000">
            <a:off x="3514075" y="2390225"/>
            <a:ext cx="0" cy="1111500"/>
          </a:xfrm>
          <a:prstGeom prst="straightConnector1">
            <a:avLst/>
          </a:prstGeom>
          <a:noFill/>
          <a:ln cap="flat" cmpd="sng" w="28575">
            <a:solidFill>
              <a:srgbClr val="595959"/>
            </a:solidFill>
            <a:prstDash val="solid"/>
            <a:round/>
            <a:headEnd len="med" w="med" type="none"/>
            <a:tailEnd len="med" w="med" type="none"/>
          </a:ln>
        </p:spPr>
      </p:cxnSp>
      <p:sp>
        <p:nvSpPr>
          <p:cNvPr id="600" name="Google Shape;600;p36"/>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601" name="Google Shape;601;p36"/>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602" name="Google Shape;602;p36"/>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603" name="Google Shape;603;p36"/>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604" name="Google Shape;604;p36"/>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605" name="Google Shape;605;p36"/>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606" name="Google Shape;606;p36"/>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607" name="Google Shape;607;p36"/>
          <p:cNvSpPr txBox="1"/>
          <p:nvPr/>
        </p:nvSpPr>
        <p:spPr>
          <a:xfrm>
            <a:off x="715600" y="2253650"/>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8</a:t>
            </a:r>
            <a:endParaRPr>
              <a:solidFill>
                <a:srgbClr val="FF0000"/>
              </a:solidFill>
              <a:latin typeface="Lato"/>
              <a:ea typeface="Lato"/>
              <a:cs typeface="Lato"/>
              <a:sym typeface="Lato"/>
            </a:endParaRPr>
          </a:p>
        </p:txBody>
      </p:sp>
      <p:sp>
        <p:nvSpPr>
          <p:cNvPr id="608" name="Google Shape;608;p36"/>
          <p:cNvSpPr txBox="1"/>
          <p:nvPr/>
        </p:nvSpPr>
        <p:spPr>
          <a:xfrm>
            <a:off x="184347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6</a:t>
            </a:r>
            <a:endParaRPr>
              <a:solidFill>
                <a:srgbClr val="FF0000"/>
              </a:solidFill>
              <a:latin typeface="Lato"/>
              <a:ea typeface="Lato"/>
              <a:cs typeface="Lato"/>
              <a:sym typeface="Lato"/>
            </a:endParaRPr>
          </a:p>
        </p:txBody>
      </p:sp>
      <p:sp>
        <p:nvSpPr>
          <p:cNvPr id="609" name="Google Shape;609;p36"/>
          <p:cNvSpPr txBox="1"/>
          <p:nvPr/>
        </p:nvSpPr>
        <p:spPr>
          <a:xfrm>
            <a:off x="337472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sp>
        <p:nvSpPr>
          <p:cNvPr id="610" name="Google Shape;610;p36"/>
          <p:cNvSpPr txBox="1"/>
          <p:nvPr/>
        </p:nvSpPr>
        <p:spPr>
          <a:xfrm>
            <a:off x="184347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2</a:t>
            </a:r>
            <a:endParaRPr>
              <a:solidFill>
                <a:srgbClr val="FF0000"/>
              </a:solidFill>
              <a:latin typeface="Lato"/>
              <a:ea typeface="Lato"/>
              <a:cs typeface="Lato"/>
              <a:sym typeface="Lato"/>
            </a:endParaRPr>
          </a:p>
        </p:txBody>
      </p:sp>
      <p:sp>
        <p:nvSpPr>
          <p:cNvPr id="611" name="Google Shape;611;p36"/>
          <p:cNvSpPr txBox="1"/>
          <p:nvPr/>
        </p:nvSpPr>
        <p:spPr>
          <a:xfrm>
            <a:off x="337472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0</a:t>
            </a:r>
            <a:endParaRPr>
              <a:solidFill>
                <a:srgbClr val="FF0000"/>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Dijkstra’s, A*</a:t>
            </a:r>
            <a:endParaRPr/>
          </a:p>
        </p:txBody>
      </p:sp>
      <p:graphicFrame>
        <p:nvGraphicFramePr>
          <p:cNvPr id="617" name="Google Shape;617;p37"/>
          <p:cNvGraphicFramePr/>
          <p:nvPr/>
        </p:nvGraphicFramePr>
        <p:xfrm>
          <a:off x="4475400" y="1205225"/>
          <a:ext cx="3000000" cy="3000000"/>
        </p:xfrm>
        <a:graphic>
          <a:graphicData uri="http://schemas.openxmlformats.org/drawingml/2006/table">
            <a:tbl>
              <a:tblPr>
                <a:noFill/>
                <a:tableStyleId>{416BA779-7A53-4D9B-98E7-443F9145F7E9}</a:tableStyleId>
              </a:tblPr>
              <a:tblGrid>
                <a:gridCol w="658925"/>
                <a:gridCol w="443900"/>
                <a:gridCol w="443900"/>
                <a:gridCol w="443900"/>
                <a:gridCol w="443900"/>
                <a:gridCol w="44390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Start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1, 7</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3, 5</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bl>
          </a:graphicData>
        </a:graphic>
      </p:graphicFrame>
      <p:graphicFrame>
        <p:nvGraphicFramePr>
          <p:cNvPr id="618" name="Google Shape;618;p37"/>
          <p:cNvGraphicFramePr/>
          <p:nvPr/>
        </p:nvGraphicFramePr>
        <p:xfrm>
          <a:off x="4475425" y="313575"/>
          <a:ext cx="3000000" cy="3000000"/>
        </p:xfrm>
        <a:graphic>
          <a:graphicData uri="http://schemas.openxmlformats.org/drawingml/2006/table">
            <a:tbl>
              <a:tblPr>
                <a:noFill/>
                <a:tableStyleId>{416BA779-7A53-4D9B-98E7-443F9145F7E9}</a:tableStyleId>
              </a:tblPr>
              <a:tblGrid>
                <a:gridCol w="658900"/>
                <a:gridCol w="443925"/>
                <a:gridCol w="443925"/>
                <a:gridCol w="443925"/>
                <a:gridCol w="443925"/>
                <a:gridCol w="443925"/>
              </a:tblGrid>
              <a:tr h="417800">
                <a:tc>
                  <a:txBody>
                    <a:bodyPr/>
                    <a:lstStyle/>
                    <a:p>
                      <a:pPr indent="0" lvl="0" marL="0" rtl="0" algn="ctr">
                        <a:spcBef>
                          <a:spcPts val="0"/>
                        </a:spcBef>
                        <a:spcAft>
                          <a:spcPts val="0"/>
                        </a:spcAft>
                        <a:buNone/>
                      </a:pPr>
                      <a:r>
                        <a:rPr lang="en">
                          <a:latin typeface="Catamaran"/>
                          <a:ea typeface="Catamaran"/>
                          <a:cs typeface="Catamaran"/>
                          <a:sym typeface="Catamaran"/>
                        </a:rPr>
                        <a:t>u</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h(u,G)</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tc>
              </a:tr>
            </a:tbl>
          </a:graphicData>
        </a:graphic>
      </p:graphicFrame>
      <p:sp>
        <p:nvSpPr>
          <p:cNvPr id="619" name="Google Shape;619;p37"/>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620" name="Google Shape;620;p37"/>
          <p:cNvSpPr/>
          <p:nvPr/>
        </p:nvSpPr>
        <p:spPr>
          <a:xfrm>
            <a:off x="163797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621" name="Google Shape;621;p37"/>
          <p:cNvSpPr/>
          <p:nvPr/>
        </p:nvSpPr>
        <p:spPr>
          <a:xfrm>
            <a:off x="163797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622" name="Google Shape;622;p37"/>
          <p:cNvSpPr/>
          <p:nvPr/>
        </p:nvSpPr>
        <p:spPr>
          <a:xfrm>
            <a:off x="316922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623" name="Google Shape;623;p37"/>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624" name="Google Shape;624;p37"/>
          <p:cNvCxnSpPr>
            <a:stCxn id="619" idx="7"/>
            <a:endCxn id="620"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625" name="Google Shape;625;p37"/>
          <p:cNvCxnSpPr>
            <a:stCxn id="619" idx="5"/>
            <a:endCxn id="621" idx="2"/>
          </p:cNvCxnSpPr>
          <p:nvPr/>
        </p:nvCxnSpPr>
        <p:spPr>
          <a:xfrm>
            <a:off x="1098796" y="3124420"/>
            <a:ext cx="539100" cy="708000"/>
          </a:xfrm>
          <a:prstGeom prst="straightConnector1">
            <a:avLst/>
          </a:prstGeom>
          <a:noFill/>
          <a:ln cap="flat" cmpd="sng" w="28575">
            <a:solidFill>
              <a:srgbClr val="FF0000"/>
            </a:solidFill>
            <a:prstDash val="solid"/>
            <a:round/>
            <a:headEnd len="med" w="med" type="none"/>
            <a:tailEnd len="med" w="med" type="none"/>
          </a:ln>
        </p:spPr>
      </p:cxnSp>
      <p:cxnSp>
        <p:nvCxnSpPr>
          <p:cNvPr id="626" name="Google Shape;626;p37"/>
          <p:cNvCxnSpPr>
            <a:stCxn id="621" idx="0"/>
            <a:endCxn id="620" idx="4"/>
          </p:cNvCxnSpPr>
          <p:nvPr/>
        </p:nvCxnSpPr>
        <p:spPr>
          <a:xfrm rot="10800000">
            <a:off x="1982825" y="2390225"/>
            <a:ext cx="0" cy="1111500"/>
          </a:xfrm>
          <a:prstGeom prst="straightConnector1">
            <a:avLst/>
          </a:prstGeom>
          <a:noFill/>
          <a:ln cap="flat" cmpd="sng" w="28575">
            <a:solidFill>
              <a:srgbClr val="595959"/>
            </a:solidFill>
            <a:prstDash val="solid"/>
            <a:round/>
            <a:headEnd len="med" w="med" type="none"/>
            <a:tailEnd len="med" w="med" type="none"/>
          </a:ln>
        </p:spPr>
      </p:cxnSp>
      <p:cxnSp>
        <p:nvCxnSpPr>
          <p:cNvPr id="627" name="Google Shape;627;p37"/>
          <p:cNvCxnSpPr>
            <a:stCxn id="620" idx="6"/>
            <a:endCxn id="622" idx="2"/>
          </p:cNvCxnSpPr>
          <p:nvPr/>
        </p:nvCxnSpPr>
        <p:spPr>
          <a:xfrm>
            <a:off x="2327675" y="205947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628" name="Google Shape;628;p37"/>
          <p:cNvCxnSpPr>
            <a:stCxn id="621" idx="7"/>
            <a:endCxn id="622" idx="3"/>
          </p:cNvCxnSpPr>
          <p:nvPr/>
        </p:nvCxnSpPr>
        <p:spPr>
          <a:xfrm flipH="1" rot="10800000">
            <a:off x="2226671" y="2293255"/>
            <a:ext cx="1043700" cy="1305300"/>
          </a:xfrm>
          <a:prstGeom prst="straightConnector1">
            <a:avLst/>
          </a:prstGeom>
          <a:noFill/>
          <a:ln cap="flat" cmpd="sng" w="28575">
            <a:solidFill>
              <a:srgbClr val="595959"/>
            </a:solidFill>
            <a:prstDash val="solid"/>
            <a:round/>
            <a:headEnd len="med" w="med" type="none"/>
            <a:tailEnd len="med" w="med" type="none"/>
          </a:ln>
        </p:spPr>
      </p:cxnSp>
      <p:cxnSp>
        <p:nvCxnSpPr>
          <p:cNvPr id="629" name="Google Shape;629;p37"/>
          <p:cNvCxnSpPr>
            <a:stCxn id="621" idx="6"/>
            <a:endCxn id="623" idx="2"/>
          </p:cNvCxnSpPr>
          <p:nvPr/>
        </p:nvCxnSpPr>
        <p:spPr>
          <a:xfrm>
            <a:off x="2327675" y="383232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630" name="Google Shape;630;p37"/>
          <p:cNvCxnSpPr>
            <a:stCxn id="623" idx="0"/>
            <a:endCxn id="622" idx="4"/>
          </p:cNvCxnSpPr>
          <p:nvPr/>
        </p:nvCxnSpPr>
        <p:spPr>
          <a:xfrm rot="10800000">
            <a:off x="3514075" y="2390225"/>
            <a:ext cx="0" cy="1111500"/>
          </a:xfrm>
          <a:prstGeom prst="straightConnector1">
            <a:avLst/>
          </a:prstGeom>
          <a:noFill/>
          <a:ln cap="flat" cmpd="sng" w="28575">
            <a:solidFill>
              <a:srgbClr val="595959"/>
            </a:solidFill>
            <a:prstDash val="solid"/>
            <a:round/>
            <a:headEnd len="med" w="med" type="none"/>
            <a:tailEnd len="med" w="med" type="none"/>
          </a:ln>
        </p:spPr>
      </p:cxnSp>
      <p:sp>
        <p:nvSpPr>
          <p:cNvPr id="631" name="Google Shape;631;p37"/>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632" name="Google Shape;632;p37"/>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633" name="Google Shape;633;p37"/>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634" name="Google Shape;634;p37"/>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635" name="Google Shape;635;p37"/>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636" name="Google Shape;636;p37"/>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637" name="Google Shape;637;p37"/>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638" name="Google Shape;638;p37"/>
          <p:cNvSpPr txBox="1"/>
          <p:nvPr/>
        </p:nvSpPr>
        <p:spPr>
          <a:xfrm>
            <a:off x="715600" y="2253650"/>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8</a:t>
            </a:r>
            <a:endParaRPr>
              <a:solidFill>
                <a:srgbClr val="FF0000"/>
              </a:solidFill>
              <a:latin typeface="Lato"/>
              <a:ea typeface="Lato"/>
              <a:cs typeface="Lato"/>
              <a:sym typeface="Lato"/>
            </a:endParaRPr>
          </a:p>
        </p:txBody>
      </p:sp>
      <p:sp>
        <p:nvSpPr>
          <p:cNvPr id="639" name="Google Shape;639;p37"/>
          <p:cNvSpPr txBox="1"/>
          <p:nvPr/>
        </p:nvSpPr>
        <p:spPr>
          <a:xfrm>
            <a:off x="184347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6</a:t>
            </a:r>
            <a:endParaRPr>
              <a:solidFill>
                <a:srgbClr val="FF0000"/>
              </a:solidFill>
              <a:latin typeface="Lato"/>
              <a:ea typeface="Lato"/>
              <a:cs typeface="Lato"/>
              <a:sym typeface="Lato"/>
            </a:endParaRPr>
          </a:p>
        </p:txBody>
      </p:sp>
      <p:sp>
        <p:nvSpPr>
          <p:cNvPr id="640" name="Google Shape;640;p37"/>
          <p:cNvSpPr txBox="1"/>
          <p:nvPr/>
        </p:nvSpPr>
        <p:spPr>
          <a:xfrm>
            <a:off x="337472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sp>
        <p:nvSpPr>
          <p:cNvPr id="641" name="Google Shape;641;p37"/>
          <p:cNvSpPr txBox="1"/>
          <p:nvPr/>
        </p:nvSpPr>
        <p:spPr>
          <a:xfrm>
            <a:off x="184347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2</a:t>
            </a:r>
            <a:endParaRPr>
              <a:solidFill>
                <a:srgbClr val="FF0000"/>
              </a:solidFill>
              <a:latin typeface="Lato"/>
              <a:ea typeface="Lato"/>
              <a:cs typeface="Lato"/>
              <a:sym typeface="Lato"/>
            </a:endParaRPr>
          </a:p>
        </p:txBody>
      </p:sp>
      <p:sp>
        <p:nvSpPr>
          <p:cNvPr id="642" name="Google Shape;642;p37"/>
          <p:cNvSpPr txBox="1"/>
          <p:nvPr/>
        </p:nvSpPr>
        <p:spPr>
          <a:xfrm>
            <a:off x="337472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0</a:t>
            </a:r>
            <a:endParaRPr>
              <a:solidFill>
                <a:srgbClr val="FF0000"/>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Dijkstra’s, A*</a:t>
            </a:r>
            <a:endParaRPr/>
          </a:p>
        </p:txBody>
      </p:sp>
      <p:graphicFrame>
        <p:nvGraphicFramePr>
          <p:cNvPr id="648" name="Google Shape;648;p38"/>
          <p:cNvGraphicFramePr/>
          <p:nvPr/>
        </p:nvGraphicFramePr>
        <p:xfrm>
          <a:off x="4475400" y="1205225"/>
          <a:ext cx="3000000" cy="3000000"/>
        </p:xfrm>
        <a:graphic>
          <a:graphicData uri="http://schemas.openxmlformats.org/drawingml/2006/table">
            <a:tbl>
              <a:tblPr>
                <a:noFill/>
                <a:tableStyleId>{416BA779-7A53-4D9B-98E7-443F9145F7E9}</a:tableStyleId>
              </a:tblPr>
              <a:tblGrid>
                <a:gridCol w="658925"/>
                <a:gridCol w="443900"/>
                <a:gridCol w="443900"/>
                <a:gridCol w="443900"/>
                <a:gridCol w="443900"/>
                <a:gridCol w="44390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Start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1, 7</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3, 5</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bl>
          </a:graphicData>
        </a:graphic>
      </p:graphicFrame>
      <p:graphicFrame>
        <p:nvGraphicFramePr>
          <p:cNvPr id="649" name="Google Shape;649;p38"/>
          <p:cNvGraphicFramePr/>
          <p:nvPr/>
        </p:nvGraphicFramePr>
        <p:xfrm>
          <a:off x="4475425" y="313575"/>
          <a:ext cx="3000000" cy="3000000"/>
        </p:xfrm>
        <a:graphic>
          <a:graphicData uri="http://schemas.openxmlformats.org/drawingml/2006/table">
            <a:tbl>
              <a:tblPr>
                <a:noFill/>
                <a:tableStyleId>{416BA779-7A53-4D9B-98E7-443F9145F7E9}</a:tableStyleId>
              </a:tblPr>
              <a:tblGrid>
                <a:gridCol w="658900"/>
                <a:gridCol w="443925"/>
                <a:gridCol w="443925"/>
                <a:gridCol w="443925"/>
                <a:gridCol w="443925"/>
                <a:gridCol w="443925"/>
              </a:tblGrid>
              <a:tr h="417800">
                <a:tc>
                  <a:txBody>
                    <a:bodyPr/>
                    <a:lstStyle/>
                    <a:p>
                      <a:pPr indent="0" lvl="0" marL="0" rtl="0" algn="ctr">
                        <a:spcBef>
                          <a:spcPts val="0"/>
                        </a:spcBef>
                        <a:spcAft>
                          <a:spcPts val="0"/>
                        </a:spcAft>
                        <a:buNone/>
                      </a:pPr>
                      <a:r>
                        <a:rPr lang="en">
                          <a:latin typeface="Catamaran"/>
                          <a:ea typeface="Catamaran"/>
                          <a:cs typeface="Catamaran"/>
                          <a:sym typeface="Catamaran"/>
                        </a:rPr>
                        <a:t>u</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h(u,G)</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tc>
              </a:tr>
            </a:tbl>
          </a:graphicData>
        </a:graphic>
      </p:graphicFrame>
      <p:sp>
        <p:nvSpPr>
          <p:cNvPr id="650" name="Google Shape;650;p38"/>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651" name="Google Shape;651;p38"/>
          <p:cNvSpPr/>
          <p:nvPr/>
        </p:nvSpPr>
        <p:spPr>
          <a:xfrm>
            <a:off x="163797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652" name="Google Shape;652;p38"/>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653" name="Google Shape;653;p38"/>
          <p:cNvSpPr/>
          <p:nvPr/>
        </p:nvSpPr>
        <p:spPr>
          <a:xfrm>
            <a:off x="316922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654" name="Google Shape;654;p38"/>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655" name="Google Shape;655;p38"/>
          <p:cNvCxnSpPr>
            <a:stCxn id="650" idx="7"/>
            <a:endCxn id="651"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656" name="Google Shape;656;p38"/>
          <p:cNvCxnSpPr>
            <a:stCxn id="650" idx="5"/>
            <a:endCxn id="652" idx="2"/>
          </p:cNvCxnSpPr>
          <p:nvPr/>
        </p:nvCxnSpPr>
        <p:spPr>
          <a:xfrm>
            <a:off x="1098796" y="3124420"/>
            <a:ext cx="539100" cy="708000"/>
          </a:xfrm>
          <a:prstGeom prst="straightConnector1">
            <a:avLst/>
          </a:prstGeom>
          <a:noFill/>
          <a:ln cap="flat" cmpd="sng" w="28575">
            <a:solidFill>
              <a:srgbClr val="FF0000"/>
            </a:solidFill>
            <a:prstDash val="solid"/>
            <a:round/>
            <a:headEnd len="med" w="med" type="none"/>
            <a:tailEnd len="med" w="med" type="none"/>
          </a:ln>
        </p:spPr>
      </p:cxnSp>
      <p:cxnSp>
        <p:nvCxnSpPr>
          <p:cNvPr id="657" name="Google Shape;657;p38"/>
          <p:cNvCxnSpPr>
            <a:stCxn id="652" idx="0"/>
            <a:endCxn id="651" idx="4"/>
          </p:cNvCxnSpPr>
          <p:nvPr/>
        </p:nvCxnSpPr>
        <p:spPr>
          <a:xfrm rot="10800000">
            <a:off x="1982825" y="2390225"/>
            <a:ext cx="0" cy="1111500"/>
          </a:xfrm>
          <a:prstGeom prst="straightConnector1">
            <a:avLst/>
          </a:prstGeom>
          <a:noFill/>
          <a:ln cap="flat" cmpd="sng" w="28575">
            <a:solidFill>
              <a:srgbClr val="595959"/>
            </a:solidFill>
            <a:prstDash val="solid"/>
            <a:round/>
            <a:headEnd len="med" w="med" type="none"/>
            <a:tailEnd len="med" w="med" type="none"/>
          </a:ln>
        </p:spPr>
      </p:cxnSp>
      <p:cxnSp>
        <p:nvCxnSpPr>
          <p:cNvPr id="658" name="Google Shape;658;p38"/>
          <p:cNvCxnSpPr>
            <a:stCxn id="651" idx="6"/>
            <a:endCxn id="653" idx="2"/>
          </p:cNvCxnSpPr>
          <p:nvPr/>
        </p:nvCxnSpPr>
        <p:spPr>
          <a:xfrm>
            <a:off x="2327675" y="205947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659" name="Google Shape;659;p38"/>
          <p:cNvCxnSpPr>
            <a:stCxn id="652" idx="7"/>
            <a:endCxn id="653" idx="3"/>
          </p:cNvCxnSpPr>
          <p:nvPr/>
        </p:nvCxnSpPr>
        <p:spPr>
          <a:xfrm flipH="1" rot="10800000">
            <a:off x="2226671" y="2293255"/>
            <a:ext cx="1043700" cy="1305300"/>
          </a:xfrm>
          <a:prstGeom prst="straightConnector1">
            <a:avLst/>
          </a:prstGeom>
          <a:noFill/>
          <a:ln cap="flat" cmpd="sng" w="28575">
            <a:solidFill>
              <a:srgbClr val="595959"/>
            </a:solidFill>
            <a:prstDash val="solid"/>
            <a:round/>
            <a:headEnd len="med" w="med" type="none"/>
            <a:tailEnd len="med" w="med" type="none"/>
          </a:ln>
        </p:spPr>
      </p:cxnSp>
      <p:cxnSp>
        <p:nvCxnSpPr>
          <p:cNvPr id="660" name="Google Shape;660;p38"/>
          <p:cNvCxnSpPr>
            <a:stCxn id="652" idx="6"/>
            <a:endCxn id="654" idx="2"/>
          </p:cNvCxnSpPr>
          <p:nvPr/>
        </p:nvCxnSpPr>
        <p:spPr>
          <a:xfrm>
            <a:off x="2327675" y="383232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661" name="Google Shape;661;p38"/>
          <p:cNvCxnSpPr>
            <a:stCxn id="654" idx="0"/>
            <a:endCxn id="653" idx="4"/>
          </p:cNvCxnSpPr>
          <p:nvPr/>
        </p:nvCxnSpPr>
        <p:spPr>
          <a:xfrm rot="10800000">
            <a:off x="3514075" y="2390225"/>
            <a:ext cx="0" cy="1111500"/>
          </a:xfrm>
          <a:prstGeom prst="straightConnector1">
            <a:avLst/>
          </a:prstGeom>
          <a:noFill/>
          <a:ln cap="flat" cmpd="sng" w="28575">
            <a:solidFill>
              <a:srgbClr val="595959"/>
            </a:solidFill>
            <a:prstDash val="solid"/>
            <a:round/>
            <a:headEnd len="med" w="med" type="none"/>
            <a:tailEnd len="med" w="med" type="none"/>
          </a:ln>
        </p:spPr>
      </p:cxnSp>
      <p:sp>
        <p:nvSpPr>
          <p:cNvPr id="662" name="Google Shape;662;p38"/>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663" name="Google Shape;663;p38"/>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664" name="Google Shape;664;p38"/>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665" name="Google Shape;665;p38"/>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666" name="Google Shape;666;p38"/>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667" name="Google Shape;667;p38"/>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668" name="Google Shape;668;p38"/>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669" name="Google Shape;669;p38"/>
          <p:cNvSpPr txBox="1"/>
          <p:nvPr/>
        </p:nvSpPr>
        <p:spPr>
          <a:xfrm>
            <a:off x="715600" y="2253650"/>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8</a:t>
            </a:r>
            <a:endParaRPr>
              <a:solidFill>
                <a:srgbClr val="FF0000"/>
              </a:solidFill>
              <a:latin typeface="Lato"/>
              <a:ea typeface="Lato"/>
              <a:cs typeface="Lato"/>
              <a:sym typeface="Lato"/>
            </a:endParaRPr>
          </a:p>
        </p:txBody>
      </p:sp>
      <p:sp>
        <p:nvSpPr>
          <p:cNvPr id="670" name="Google Shape;670;p38"/>
          <p:cNvSpPr txBox="1"/>
          <p:nvPr/>
        </p:nvSpPr>
        <p:spPr>
          <a:xfrm>
            <a:off x="184347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6</a:t>
            </a:r>
            <a:endParaRPr>
              <a:solidFill>
                <a:srgbClr val="FF0000"/>
              </a:solidFill>
              <a:latin typeface="Lato"/>
              <a:ea typeface="Lato"/>
              <a:cs typeface="Lato"/>
              <a:sym typeface="Lato"/>
            </a:endParaRPr>
          </a:p>
        </p:txBody>
      </p:sp>
      <p:sp>
        <p:nvSpPr>
          <p:cNvPr id="671" name="Google Shape;671;p38"/>
          <p:cNvSpPr txBox="1"/>
          <p:nvPr/>
        </p:nvSpPr>
        <p:spPr>
          <a:xfrm>
            <a:off x="337472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sp>
        <p:nvSpPr>
          <p:cNvPr id="672" name="Google Shape;672;p38"/>
          <p:cNvSpPr txBox="1"/>
          <p:nvPr/>
        </p:nvSpPr>
        <p:spPr>
          <a:xfrm>
            <a:off x="184347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2</a:t>
            </a:r>
            <a:endParaRPr>
              <a:solidFill>
                <a:srgbClr val="FF0000"/>
              </a:solidFill>
              <a:latin typeface="Lato"/>
              <a:ea typeface="Lato"/>
              <a:cs typeface="Lato"/>
              <a:sym typeface="Lato"/>
            </a:endParaRPr>
          </a:p>
        </p:txBody>
      </p:sp>
      <p:sp>
        <p:nvSpPr>
          <p:cNvPr id="673" name="Google Shape;673;p38"/>
          <p:cNvSpPr txBox="1"/>
          <p:nvPr/>
        </p:nvSpPr>
        <p:spPr>
          <a:xfrm>
            <a:off x="337472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0</a:t>
            </a:r>
            <a:endParaRPr>
              <a:solidFill>
                <a:srgbClr val="FF0000"/>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Dijkstra’s, A*</a:t>
            </a:r>
            <a:endParaRPr/>
          </a:p>
        </p:txBody>
      </p:sp>
      <p:graphicFrame>
        <p:nvGraphicFramePr>
          <p:cNvPr id="679" name="Google Shape;679;p39"/>
          <p:cNvGraphicFramePr/>
          <p:nvPr/>
        </p:nvGraphicFramePr>
        <p:xfrm>
          <a:off x="4475400" y="1205225"/>
          <a:ext cx="3000000" cy="3000000"/>
        </p:xfrm>
        <a:graphic>
          <a:graphicData uri="http://schemas.openxmlformats.org/drawingml/2006/table">
            <a:tbl>
              <a:tblPr>
                <a:noFill/>
                <a:tableStyleId>{416BA779-7A53-4D9B-98E7-443F9145F7E9}</a:tableStyleId>
              </a:tblPr>
              <a:tblGrid>
                <a:gridCol w="658925"/>
                <a:gridCol w="443900"/>
                <a:gridCol w="443900"/>
                <a:gridCol w="443900"/>
                <a:gridCol w="443900"/>
                <a:gridCol w="44390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Start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1, 7</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3, 5</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bl>
          </a:graphicData>
        </a:graphic>
      </p:graphicFrame>
      <p:graphicFrame>
        <p:nvGraphicFramePr>
          <p:cNvPr id="680" name="Google Shape;680;p39"/>
          <p:cNvGraphicFramePr/>
          <p:nvPr/>
        </p:nvGraphicFramePr>
        <p:xfrm>
          <a:off x="4475425" y="313575"/>
          <a:ext cx="3000000" cy="3000000"/>
        </p:xfrm>
        <a:graphic>
          <a:graphicData uri="http://schemas.openxmlformats.org/drawingml/2006/table">
            <a:tbl>
              <a:tblPr>
                <a:noFill/>
                <a:tableStyleId>{416BA779-7A53-4D9B-98E7-443F9145F7E9}</a:tableStyleId>
              </a:tblPr>
              <a:tblGrid>
                <a:gridCol w="658900"/>
                <a:gridCol w="443925"/>
                <a:gridCol w="443925"/>
                <a:gridCol w="443925"/>
                <a:gridCol w="443925"/>
                <a:gridCol w="443925"/>
              </a:tblGrid>
              <a:tr h="417800">
                <a:tc>
                  <a:txBody>
                    <a:bodyPr/>
                    <a:lstStyle/>
                    <a:p>
                      <a:pPr indent="0" lvl="0" marL="0" rtl="0" algn="ctr">
                        <a:spcBef>
                          <a:spcPts val="0"/>
                        </a:spcBef>
                        <a:spcAft>
                          <a:spcPts val="0"/>
                        </a:spcAft>
                        <a:buNone/>
                      </a:pPr>
                      <a:r>
                        <a:rPr lang="en">
                          <a:latin typeface="Catamaran"/>
                          <a:ea typeface="Catamaran"/>
                          <a:cs typeface="Catamaran"/>
                          <a:sym typeface="Catamaran"/>
                        </a:rPr>
                        <a:t>u</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h(u,G)</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tc>
              </a:tr>
            </a:tbl>
          </a:graphicData>
        </a:graphic>
      </p:graphicFrame>
      <p:sp>
        <p:nvSpPr>
          <p:cNvPr id="681" name="Google Shape;681;p39"/>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682" name="Google Shape;682;p39"/>
          <p:cNvSpPr/>
          <p:nvPr/>
        </p:nvSpPr>
        <p:spPr>
          <a:xfrm>
            <a:off x="163797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683" name="Google Shape;683;p39"/>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684" name="Google Shape;684;p39"/>
          <p:cNvSpPr/>
          <p:nvPr/>
        </p:nvSpPr>
        <p:spPr>
          <a:xfrm>
            <a:off x="316922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685" name="Google Shape;685;p39"/>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686" name="Google Shape;686;p39"/>
          <p:cNvCxnSpPr>
            <a:stCxn id="681" idx="7"/>
            <a:endCxn id="682"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687" name="Google Shape;687;p39"/>
          <p:cNvCxnSpPr>
            <a:stCxn id="681" idx="5"/>
            <a:endCxn id="683" idx="2"/>
          </p:cNvCxnSpPr>
          <p:nvPr/>
        </p:nvCxnSpPr>
        <p:spPr>
          <a:xfrm>
            <a:off x="1098796" y="3124420"/>
            <a:ext cx="539100" cy="708000"/>
          </a:xfrm>
          <a:prstGeom prst="straightConnector1">
            <a:avLst/>
          </a:prstGeom>
          <a:noFill/>
          <a:ln cap="flat" cmpd="sng" w="28575">
            <a:solidFill>
              <a:srgbClr val="FF0000"/>
            </a:solidFill>
            <a:prstDash val="solid"/>
            <a:round/>
            <a:headEnd len="med" w="med" type="none"/>
            <a:tailEnd len="med" w="med" type="none"/>
          </a:ln>
        </p:spPr>
      </p:cxnSp>
      <p:cxnSp>
        <p:nvCxnSpPr>
          <p:cNvPr id="688" name="Google Shape;688;p39"/>
          <p:cNvCxnSpPr>
            <a:stCxn id="683" idx="0"/>
            <a:endCxn id="682" idx="4"/>
          </p:cNvCxnSpPr>
          <p:nvPr/>
        </p:nvCxnSpPr>
        <p:spPr>
          <a:xfrm rot="10800000">
            <a:off x="1982825" y="2390225"/>
            <a:ext cx="0" cy="1111500"/>
          </a:xfrm>
          <a:prstGeom prst="straightConnector1">
            <a:avLst/>
          </a:prstGeom>
          <a:noFill/>
          <a:ln cap="flat" cmpd="sng" w="28575">
            <a:solidFill>
              <a:srgbClr val="FF0000"/>
            </a:solidFill>
            <a:prstDash val="dash"/>
            <a:round/>
            <a:headEnd len="med" w="med" type="none"/>
            <a:tailEnd len="med" w="med" type="none"/>
          </a:ln>
        </p:spPr>
      </p:cxnSp>
      <p:cxnSp>
        <p:nvCxnSpPr>
          <p:cNvPr id="689" name="Google Shape;689;p39"/>
          <p:cNvCxnSpPr>
            <a:stCxn id="682" idx="6"/>
            <a:endCxn id="684" idx="2"/>
          </p:cNvCxnSpPr>
          <p:nvPr/>
        </p:nvCxnSpPr>
        <p:spPr>
          <a:xfrm>
            <a:off x="2327675" y="205947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690" name="Google Shape;690;p39"/>
          <p:cNvCxnSpPr>
            <a:stCxn id="683" idx="7"/>
            <a:endCxn id="684" idx="3"/>
          </p:cNvCxnSpPr>
          <p:nvPr/>
        </p:nvCxnSpPr>
        <p:spPr>
          <a:xfrm flipH="1" rot="10800000">
            <a:off x="2226671" y="2293255"/>
            <a:ext cx="1043700" cy="1305300"/>
          </a:xfrm>
          <a:prstGeom prst="straightConnector1">
            <a:avLst/>
          </a:prstGeom>
          <a:noFill/>
          <a:ln cap="flat" cmpd="sng" w="28575">
            <a:solidFill>
              <a:srgbClr val="FF0000"/>
            </a:solidFill>
            <a:prstDash val="dash"/>
            <a:round/>
            <a:headEnd len="med" w="med" type="none"/>
            <a:tailEnd len="med" w="med" type="none"/>
          </a:ln>
        </p:spPr>
      </p:cxnSp>
      <p:cxnSp>
        <p:nvCxnSpPr>
          <p:cNvPr id="691" name="Google Shape;691;p39"/>
          <p:cNvCxnSpPr>
            <a:stCxn id="683" idx="6"/>
            <a:endCxn id="685" idx="2"/>
          </p:cNvCxnSpPr>
          <p:nvPr/>
        </p:nvCxnSpPr>
        <p:spPr>
          <a:xfrm>
            <a:off x="2327675" y="3832325"/>
            <a:ext cx="841500" cy="0"/>
          </a:xfrm>
          <a:prstGeom prst="straightConnector1">
            <a:avLst/>
          </a:prstGeom>
          <a:noFill/>
          <a:ln cap="flat" cmpd="sng" w="28575">
            <a:solidFill>
              <a:srgbClr val="FF0000"/>
            </a:solidFill>
            <a:prstDash val="dash"/>
            <a:round/>
            <a:headEnd len="med" w="med" type="none"/>
            <a:tailEnd len="med" w="med" type="none"/>
          </a:ln>
        </p:spPr>
      </p:cxnSp>
      <p:cxnSp>
        <p:nvCxnSpPr>
          <p:cNvPr id="692" name="Google Shape;692;p39"/>
          <p:cNvCxnSpPr>
            <a:stCxn id="685" idx="0"/>
            <a:endCxn id="684" idx="4"/>
          </p:cNvCxnSpPr>
          <p:nvPr/>
        </p:nvCxnSpPr>
        <p:spPr>
          <a:xfrm rot="10800000">
            <a:off x="3514075" y="2390225"/>
            <a:ext cx="0" cy="1111500"/>
          </a:xfrm>
          <a:prstGeom prst="straightConnector1">
            <a:avLst/>
          </a:prstGeom>
          <a:noFill/>
          <a:ln cap="flat" cmpd="sng" w="28575">
            <a:solidFill>
              <a:srgbClr val="595959"/>
            </a:solidFill>
            <a:prstDash val="solid"/>
            <a:round/>
            <a:headEnd len="med" w="med" type="none"/>
            <a:tailEnd len="med" w="med" type="none"/>
          </a:ln>
        </p:spPr>
      </p:cxnSp>
      <p:sp>
        <p:nvSpPr>
          <p:cNvPr id="693" name="Google Shape;693;p39"/>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694" name="Google Shape;694;p39"/>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695" name="Google Shape;695;p39"/>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696" name="Google Shape;696;p39"/>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697" name="Google Shape;697;p39"/>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698" name="Google Shape;698;p39"/>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699" name="Google Shape;699;p39"/>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700" name="Google Shape;700;p39"/>
          <p:cNvSpPr txBox="1"/>
          <p:nvPr/>
        </p:nvSpPr>
        <p:spPr>
          <a:xfrm>
            <a:off x="715600" y="2253650"/>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8</a:t>
            </a:r>
            <a:endParaRPr>
              <a:solidFill>
                <a:srgbClr val="FF0000"/>
              </a:solidFill>
              <a:latin typeface="Lato"/>
              <a:ea typeface="Lato"/>
              <a:cs typeface="Lato"/>
              <a:sym typeface="Lato"/>
            </a:endParaRPr>
          </a:p>
        </p:txBody>
      </p:sp>
      <p:sp>
        <p:nvSpPr>
          <p:cNvPr id="701" name="Google Shape;701;p39"/>
          <p:cNvSpPr txBox="1"/>
          <p:nvPr/>
        </p:nvSpPr>
        <p:spPr>
          <a:xfrm>
            <a:off x="184347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6</a:t>
            </a:r>
            <a:endParaRPr>
              <a:solidFill>
                <a:srgbClr val="FF0000"/>
              </a:solidFill>
              <a:latin typeface="Lato"/>
              <a:ea typeface="Lato"/>
              <a:cs typeface="Lato"/>
              <a:sym typeface="Lato"/>
            </a:endParaRPr>
          </a:p>
        </p:txBody>
      </p:sp>
      <p:sp>
        <p:nvSpPr>
          <p:cNvPr id="702" name="Google Shape;702;p39"/>
          <p:cNvSpPr txBox="1"/>
          <p:nvPr/>
        </p:nvSpPr>
        <p:spPr>
          <a:xfrm>
            <a:off x="337472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sp>
        <p:nvSpPr>
          <p:cNvPr id="703" name="Google Shape;703;p39"/>
          <p:cNvSpPr txBox="1"/>
          <p:nvPr/>
        </p:nvSpPr>
        <p:spPr>
          <a:xfrm>
            <a:off x="184347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2</a:t>
            </a:r>
            <a:endParaRPr>
              <a:solidFill>
                <a:srgbClr val="FF0000"/>
              </a:solidFill>
              <a:latin typeface="Lato"/>
              <a:ea typeface="Lato"/>
              <a:cs typeface="Lato"/>
              <a:sym typeface="Lato"/>
            </a:endParaRPr>
          </a:p>
        </p:txBody>
      </p:sp>
      <p:sp>
        <p:nvSpPr>
          <p:cNvPr id="704" name="Google Shape;704;p39"/>
          <p:cNvSpPr txBox="1"/>
          <p:nvPr/>
        </p:nvSpPr>
        <p:spPr>
          <a:xfrm>
            <a:off x="337472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0</a:t>
            </a:r>
            <a:endParaRPr>
              <a:solidFill>
                <a:srgbClr val="FF0000"/>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Dijkstra’s, A*</a:t>
            </a:r>
            <a:endParaRPr/>
          </a:p>
        </p:txBody>
      </p:sp>
      <p:graphicFrame>
        <p:nvGraphicFramePr>
          <p:cNvPr id="710" name="Google Shape;710;p40"/>
          <p:cNvGraphicFramePr/>
          <p:nvPr/>
        </p:nvGraphicFramePr>
        <p:xfrm>
          <a:off x="4475400" y="1205225"/>
          <a:ext cx="3000000" cy="3000000"/>
        </p:xfrm>
        <a:graphic>
          <a:graphicData uri="http://schemas.openxmlformats.org/drawingml/2006/table">
            <a:tbl>
              <a:tblPr>
                <a:noFill/>
                <a:tableStyleId>{416BA779-7A53-4D9B-98E7-443F9145F7E9}</a:tableStyleId>
              </a:tblPr>
              <a:tblGrid>
                <a:gridCol w="658925"/>
                <a:gridCol w="443900"/>
                <a:gridCol w="443900"/>
                <a:gridCol w="443900"/>
                <a:gridCol w="443900"/>
                <a:gridCol w="44390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Start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1, 7</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3, 5</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1, 7</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3, 8</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9, 9</a:t>
                      </a:r>
                      <a:endParaRPr>
                        <a:solidFill>
                          <a:schemeClr val="dk1"/>
                        </a:solidFill>
                        <a:latin typeface="Catamaran"/>
                        <a:ea typeface="Catamaran"/>
                        <a:cs typeface="Catamaran"/>
                        <a:sym typeface="Catamaran"/>
                      </a:endParaRPr>
                    </a:p>
                  </a:txBody>
                  <a:tcPr marT="91425" marB="91425" marR="91425" marL="91425" anchor="ctr"/>
                </a:tc>
              </a:tr>
            </a:tbl>
          </a:graphicData>
        </a:graphic>
      </p:graphicFrame>
      <p:graphicFrame>
        <p:nvGraphicFramePr>
          <p:cNvPr id="711" name="Google Shape;711;p40"/>
          <p:cNvGraphicFramePr/>
          <p:nvPr/>
        </p:nvGraphicFramePr>
        <p:xfrm>
          <a:off x="4475425" y="313575"/>
          <a:ext cx="3000000" cy="3000000"/>
        </p:xfrm>
        <a:graphic>
          <a:graphicData uri="http://schemas.openxmlformats.org/drawingml/2006/table">
            <a:tbl>
              <a:tblPr>
                <a:noFill/>
                <a:tableStyleId>{416BA779-7A53-4D9B-98E7-443F9145F7E9}</a:tableStyleId>
              </a:tblPr>
              <a:tblGrid>
                <a:gridCol w="658900"/>
                <a:gridCol w="443925"/>
                <a:gridCol w="443925"/>
                <a:gridCol w="443925"/>
                <a:gridCol w="443925"/>
                <a:gridCol w="443925"/>
              </a:tblGrid>
              <a:tr h="417800">
                <a:tc>
                  <a:txBody>
                    <a:bodyPr/>
                    <a:lstStyle/>
                    <a:p>
                      <a:pPr indent="0" lvl="0" marL="0" rtl="0" algn="ctr">
                        <a:spcBef>
                          <a:spcPts val="0"/>
                        </a:spcBef>
                        <a:spcAft>
                          <a:spcPts val="0"/>
                        </a:spcAft>
                        <a:buNone/>
                      </a:pPr>
                      <a:r>
                        <a:rPr lang="en">
                          <a:latin typeface="Catamaran"/>
                          <a:ea typeface="Catamaran"/>
                          <a:cs typeface="Catamaran"/>
                          <a:sym typeface="Catamaran"/>
                        </a:rPr>
                        <a:t>u</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h(u,G)</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tc>
              </a:tr>
            </a:tbl>
          </a:graphicData>
        </a:graphic>
      </p:graphicFrame>
      <p:sp>
        <p:nvSpPr>
          <p:cNvPr id="712" name="Google Shape;712;p40"/>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713" name="Google Shape;713;p40"/>
          <p:cNvSpPr/>
          <p:nvPr/>
        </p:nvSpPr>
        <p:spPr>
          <a:xfrm>
            <a:off x="163797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714" name="Google Shape;714;p40"/>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715" name="Google Shape;715;p40"/>
          <p:cNvSpPr/>
          <p:nvPr/>
        </p:nvSpPr>
        <p:spPr>
          <a:xfrm>
            <a:off x="316922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716" name="Google Shape;716;p40"/>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717" name="Google Shape;717;p40"/>
          <p:cNvCxnSpPr>
            <a:stCxn id="712" idx="7"/>
            <a:endCxn id="713"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718" name="Google Shape;718;p40"/>
          <p:cNvCxnSpPr>
            <a:stCxn id="712" idx="5"/>
            <a:endCxn id="714" idx="2"/>
          </p:cNvCxnSpPr>
          <p:nvPr/>
        </p:nvCxnSpPr>
        <p:spPr>
          <a:xfrm>
            <a:off x="1098796" y="3124420"/>
            <a:ext cx="539100" cy="708000"/>
          </a:xfrm>
          <a:prstGeom prst="straightConnector1">
            <a:avLst/>
          </a:prstGeom>
          <a:noFill/>
          <a:ln cap="flat" cmpd="sng" w="28575">
            <a:solidFill>
              <a:srgbClr val="FF0000"/>
            </a:solidFill>
            <a:prstDash val="solid"/>
            <a:round/>
            <a:headEnd len="med" w="med" type="none"/>
            <a:tailEnd len="med" w="med" type="none"/>
          </a:ln>
        </p:spPr>
      </p:cxnSp>
      <p:cxnSp>
        <p:nvCxnSpPr>
          <p:cNvPr id="719" name="Google Shape;719;p40"/>
          <p:cNvCxnSpPr>
            <a:stCxn id="714" idx="0"/>
            <a:endCxn id="713" idx="4"/>
          </p:cNvCxnSpPr>
          <p:nvPr/>
        </p:nvCxnSpPr>
        <p:spPr>
          <a:xfrm rot="10800000">
            <a:off x="1982825" y="2390225"/>
            <a:ext cx="0" cy="1111500"/>
          </a:xfrm>
          <a:prstGeom prst="straightConnector1">
            <a:avLst/>
          </a:prstGeom>
          <a:noFill/>
          <a:ln cap="flat" cmpd="sng" w="28575">
            <a:solidFill>
              <a:srgbClr val="000000"/>
            </a:solidFill>
            <a:prstDash val="solid"/>
            <a:round/>
            <a:headEnd len="med" w="med" type="none"/>
            <a:tailEnd len="med" w="med" type="none"/>
          </a:ln>
        </p:spPr>
      </p:cxnSp>
      <p:cxnSp>
        <p:nvCxnSpPr>
          <p:cNvPr id="720" name="Google Shape;720;p40"/>
          <p:cNvCxnSpPr>
            <a:stCxn id="713" idx="6"/>
            <a:endCxn id="715" idx="2"/>
          </p:cNvCxnSpPr>
          <p:nvPr/>
        </p:nvCxnSpPr>
        <p:spPr>
          <a:xfrm>
            <a:off x="2327675" y="205947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721" name="Google Shape;721;p40"/>
          <p:cNvCxnSpPr>
            <a:stCxn id="714" idx="7"/>
            <a:endCxn id="715" idx="3"/>
          </p:cNvCxnSpPr>
          <p:nvPr/>
        </p:nvCxnSpPr>
        <p:spPr>
          <a:xfrm flipH="1" rot="10800000">
            <a:off x="2226671" y="2293255"/>
            <a:ext cx="1043700" cy="1305300"/>
          </a:xfrm>
          <a:prstGeom prst="straightConnector1">
            <a:avLst/>
          </a:prstGeom>
          <a:noFill/>
          <a:ln cap="flat" cmpd="sng" w="28575">
            <a:solidFill>
              <a:srgbClr val="FF0000"/>
            </a:solidFill>
            <a:prstDash val="solid"/>
            <a:round/>
            <a:headEnd len="med" w="med" type="none"/>
            <a:tailEnd len="med" w="med" type="none"/>
          </a:ln>
        </p:spPr>
      </p:cxnSp>
      <p:cxnSp>
        <p:nvCxnSpPr>
          <p:cNvPr id="722" name="Google Shape;722;p40"/>
          <p:cNvCxnSpPr>
            <a:stCxn id="714" idx="6"/>
            <a:endCxn id="716" idx="2"/>
          </p:cNvCxnSpPr>
          <p:nvPr/>
        </p:nvCxnSpPr>
        <p:spPr>
          <a:xfrm>
            <a:off x="2327675" y="3832325"/>
            <a:ext cx="841500" cy="0"/>
          </a:xfrm>
          <a:prstGeom prst="straightConnector1">
            <a:avLst/>
          </a:prstGeom>
          <a:noFill/>
          <a:ln cap="flat" cmpd="sng" w="28575">
            <a:solidFill>
              <a:srgbClr val="FF0000"/>
            </a:solidFill>
            <a:prstDash val="solid"/>
            <a:round/>
            <a:headEnd len="med" w="med" type="none"/>
            <a:tailEnd len="med" w="med" type="none"/>
          </a:ln>
        </p:spPr>
      </p:cxnSp>
      <p:cxnSp>
        <p:nvCxnSpPr>
          <p:cNvPr id="723" name="Google Shape;723;p40"/>
          <p:cNvCxnSpPr>
            <a:stCxn id="716" idx="0"/>
            <a:endCxn id="715" idx="4"/>
          </p:cNvCxnSpPr>
          <p:nvPr/>
        </p:nvCxnSpPr>
        <p:spPr>
          <a:xfrm rot="10800000">
            <a:off x="3514075" y="2390225"/>
            <a:ext cx="0" cy="1111500"/>
          </a:xfrm>
          <a:prstGeom prst="straightConnector1">
            <a:avLst/>
          </a:prstGeom>
          <a:noFill/>
          <a:ln cap="flat" cmpd="sng" w="28575">
            <a:solidFill>
              <a:srgbClr val="595959"/>
            </a:solidFill>
            <a:prstDash val="solid"/>
            <a:round/>
            <a:headEnd len="med" w="med" type="none"/>
            <a:tailEnd len="med" w="med" type="none"/>
          </a:ln>
        </p:spPr>
      </p:cxnSp>
      <p:sp>
        <p:nvSpPr>
          <p:cNvPr id="724" name="Google Shape;724;p40"/>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725" name="Google Shape;725;p40"/>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726" name="Google Shape;726;p40"/>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727" name="Google Shape;727;p40"/>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728" name="Google Shape;728;p40"/>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729" name="Google Shape;729;p40"/>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730" name="Google Shape;730;p40"/>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731" name="Google Shape;731;p40"/>
          <p:cNvSpPr txBox="1"/>
          <p:nvPr/>
        </p:nvSpPr>
        <p:spPr>
          <a:xfrm>
            <a:off x="715600" y="2253650"/>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8</a:t>
            </a:r>
            <a:endParaRPr>
              <a:solidFill>
                <a:srgbClr val="FF0000"/>
              </a:solidFill>
              <a:latin typeface="Lato"/>
              <a:ea typeface="Lato"/>
              <a:cs typeface="Lato"/>
              <a:sym typeface="Lato"/>
            </a:endParaRPr>
          </a:p>
        </p:txBody>
      </p:sp>
      <p:sp>
        <p:nvSpPr>
          <p:cNvPr id="732" name="Google Shape;732;p40"/>
          <p:cNvSpPr txBox="1"/>
          <p:nvPr/>
        </p:nvSpPr>
        <p:spPr>
          <a:xfrm>
            <a:off x="184347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6</a:t>
            </a:r>
            <a:endParaRPr>
              <a:solidFill>
                <a:srgbClr val="FF0000"/>
              </a:solidFill>
              <a:latin typeface="Lato"/>
              <a:ea typeface="Lato"/>
              <a:cs typeface="Lato"/>
              <a:sym typeface="Lato"/>
            </a:endParaRPr>
          </a:p>
        </p:txBody>
      </p:sp>
      <p:sp>
        <p:nvSpPr>
          <p:cNvPr id="733" name="Google Shape;733;p40"/>
          <p:cNvSpPr txBox="1"/>
          <p:nvPr/>
        </p:nvSpPr>
        <p:spPr>
          <a:xfrm>
            <a:off x="337472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sp>
        <p:nvSpPr>
          <p:cNvPr id="734" name="Google Shape;734;p40"/>
          <p:cNvSpPr txBox="1"/>
          <p:nvPr/>
        </p:nvSpPr>
        <p:spPr>
          <a:xfrm>
            <a:off x="184347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2</a:t>
            </a:r>
            <a:endParaRPr>
              <a:solidFill>
                <a:srgbClr val="FF0000"/>
              </a:solidFill>
              <a:latin typeface="Lato"/>
              <a:ea typeface="Lato"/>
              <a:cs typeface="Lato"/>
              <a:sym typeface="Lato"/>
            </a:endParaRPr>
          </a:p>
        </p:txBody>
      </p:sp>
      <p:sp>
        <p:nvSpPr>
          <p:cNvPr id="735" name="Google Shape;735;p40"/>
          <p:cNvSpPr txBox="1"/>
          <p:nvPr/>
        </p:nvSpPr>
        <p:spPr>
          <a:xfrm>
            <a:off x="337472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0</a:t>
            </a:r>
            <a:endParaRPr>
              <a:solidFill>
                <a:srgbClr val="FF0000"/>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Dijkstra’s, A*</a:t>
            </a:r>
            <a:endParaRPr/>
          </a:p>
        </p:txBody>
      </p:sp>
      <p:graphicFrame>
        <p:nvGraphicFramePr>
          <p:cNvPr id="741" name="Google Shape;741;p41"/>
          <p:cNvGraphicFramePr/>
          <p:nvPr/>
        </p:nvGraphicFramePr>
        <p:xfrm>
          <a:off x="4475400" y="1205225"/>
          <a:ext cx="3000000" cy="3000000"/>
        </p:xfrm>
        <a:graphic>
          <a:graphicData uri="http://schemas.openxmlformats.org/drawingml/2006/table">
            <a:tbl>
              <a:tblPr>
                <a:noFill/>
                <a:tableStyleId>{416BA779-7A53-4D9B-98E7-443F9145F7E9}</a:tableStyleId>
              </a:tblPr>
              <a:tblGrid>
                <a:gridCol w="658925"/>
                <a:gridCol w="443900"/>
                <a:gridCol w="443900"/>
                <a:gridCol w="443900"/>
                <a:gridCol w="443900"/>
                <a:gridCol w="44390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Start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1, 7</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3, 5</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1, 7</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3, 8</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9, 9</a:t>
                      </a:r>
                      <a:endParaRPr>
                        <a:solidFill>
                          <a:schemeClr val="dk1"/>
                        </a:solidFill>
                        <a:latin typeface="Catamaran"/>
                        <a:ea typeface="Catamaran"/>
                        <a:cs typeface="Catamaran"/>
                        <a:sym typeface="Catamaran"/>
                      </a:endParaRPr>
                    </a:p>
                  </a:txBody>
                  <a:tcPr marT="91425" marB="91425" marR="91425" marL="91425" anchor="ctr"/>
                </a:tc>
              </a:tr>
            </a:tbl>
          </a:graphicData>
        </a:graphic>
      </p:graphicFrame>
      <p:graphicFrame>
        <p:nvGraphicFramePr>
          <p:cNvPr id="742" name="Google Shape;742;p41"/>
          <p:cNvGraphicFramePr/>
          <p:nvPr/>
        </p:nvGraphicFramePr>
        <p:xfrm>
          <a:off x="4475425" y="313575"/>
          <a:ext cx="3000000" cy="3000000"/>
        </p:xfrm>
        <a:graphic>
          <a:graphicData uri="http://schemas.openxmlformats.org/drawingml/2006/table">
            <a:tbl>
              <a:tblPr>
                <a:noFill/>
                <a:tableStyleId>{416BA779-7A53-4D9B-98E7-443F9145F7E9}</a:tableStyleId>
              </a:tblPr>
              <a:tblGrid>
                <a:gridCol w="658900"/>
                <a:gridCol w="443925"/>
                <a:gridCol w="443925"/>
                <a:gridCol w="443925"/>
                <a:gridCol w="443925"/>
                <a:gridCol w="443925"/>
              </a:tblGrid>
              <a:tr h="417800">
                <a:tc>
                  <a:txBody>
                    <a:bodyPr/>
                    <a:lstStyle/>
                    <a:p>
                      <a:pPr indent="0" lvl="0" marL="0" rtl="0" algn="ctr">
                        <a:spcBef>
                          <a:spcPts val="0"/>
                        </a:spcBef>
                        <a:spcAft>
                          <a:spcPts val="0"/>
                        </a:spcAft>
                        <a:buNone/>
                      </a:pPr>
                      <a:r>
                        <a:rPr lang="en">
                          <a:latin typeface="Catamaran"/>
                          <a:ea typeface="Catamaran"/>
                          <a:cs typeface="Catamaran"/>
                          <a:sym typeface="Catamaran"/>
                        </a:rPr>
                        <a:t>u</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h(u,G)</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tc>
              </a:tr>
            </a:tbl>
          </a:graphicData>
        </a:graphic>
      </p:graphicFrame>
      <p:sp>
        <p:nvSpPr>
          <p:cNvPr id="743" name="Google Shape;743;p41"/>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744" name="Google Shape;744;p41"/>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745" name="Google Shape;745;p41"/>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746" name="Google Shape;746;p41"/>
          <p:cNvSpPr/>
          <p:nvPr/>
        </p:nvSpPr>
        <p:spPr>
          <a:xfrm>
            <a:off x="316922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747" name="Google Shape;747;p41"/>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748" name="Google Shape;748;p41"/>
          <p:cNvCxnSpPr>
            <a:stCxn id="743" idx="7"/>
            <a:endCxn id="744"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749" name="Google Shape;749;p41"/>
          <p:cNvCxnSpPr>
            <a:stCxn id="743" idx="5"/>
            <a:endCxn id="745" idx="2"/>
          </p:cNvCxnSpPr>
          <p:nvPr/>
        </p:nvCxnSpPr>
        <p:spPr>
          <a:xfrm>
            <a:off x="1098796" y="3124420"/>
            <a:ext cx="539100" cy="708000"/>
          </a:xfrm>
          <a:prstGeom prst="straightConnector1">
            <a:avLst/>
          </a:prstGeom>
          <a:noFill/>
          <a:ln cap="flat" cmpd="sng" w="28575">
            <a:solidFill>
              <a:srgbClr val="FF0000"/>
            </a:solidFill>
            <a:prstDash val="solid"/>
            <a:round/>
            <a:headEnd len="med" w="med" type="none"/>
            <a:tailEnd len="med" w="med" type="none"/>
          </a:ln>
        </p:spPr>
      </p:cxnSp>
      <p:cxnSp>
        <p:nvCxnSpPr>
          <p:cNvPr id="750" name="Google Shape;750;p41"/>
          <p:cNvCxnSpPr>
            <a:stCxn id="745" idx="0"/>
            <a:endCxn id="744" idx="4"/>
          </p:cNvCxnSpPr>
          <p:nvPr/>
        </p:nvCxnSpPr>
        <p:spPr>
          <a:xfrm rot="10800000">
            <a:off x="1982825" y="2390225"/>
            <a:ext cx="0" cy="1111500"/>
          </a:xfrm>
          <a:prstGeom prst="straightConnector1">
            <a:avLst/>
          </a:prstGeom>
          <a:noFill/>
          <a:ln cap="flat" cmpd="sng" w="28575">
            <a:solidFill>
              <a:srgbClr val="000000"/>
            </a:solidFill>
            <a:prstDash val="solid"/>
            <a:round/>
            <a:headEnd len="med" w="med" type="none"/>
            <a:tailEnd len="med" w="med" type="none"/>
          </a:ln>
        </p:spPr>
      </p:cxnSp>
      <p:cxnSp>
        <p:nvCxnSpPr>
          <p:cNvPr id="751" name="Google Shape;751;p41"/>
          <p:cNvCxnSpPr>
            <a:stCxn id="744" idx="6"/>
            <a:endCxn id="746" idx="2"/>
          </p:cNvCxnSpPr>
          <p:nvPr/>
        </p:nvCxnSpPr>
        <p:spPr>
          <a:xfrm>
            <a:off x="2327675" y="205947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752" name="Google Shape;752;p41"/>
          <p:cNvCxnSpPr>
            <a:stCxn id="745" idx="7"/>
            <a:endCxn id="746" idx="3"/>
          </p:cNvCxnSpPr>
          <p:nvPr/>
        </p:nvCxnSpPr>
        <p:spPr>
          <a:xfrm flipH="1" rot="10800000">
            <a:off x="2226671" y="2293255"/>
            <a:ext cx="1043700" cy="1305300"/>
          </a:xfrm>
          <a:prstGeom prst="straightConnector1">
            <a:avLst/>
          </a:prstGeom>
          <a:noFill/>
          <a:ln cap="flat" cmpd="sng" w="28575">
            <a:solidFill>
              <a:srgbClr val="FF0000"/>
            </a:solidFill>
            <a:prstDash val="solid"/>
            <a:round/>
            <a:headEnd len="med" w="med" type="none"/>
            <a:tailEnd len="med" w="med" type="none"/>
          </a:ln>
        </p:spPr>
      </p:cxnSp>
      <p:cxnSp>
        <p:nvCxnSpPr>
          <p:cNvPr id="753" name="Google Shape;753;p41"/>
          <p:cNvCxnSpPr>
            <a:stCxn id="745" idx="6"/>
            <a:endCxn id="747" idx="2"/>
          </p:cNvCxnSpPr>
          <p:nvPr/>
        </p:nvCxnSpPr>
        <p:spPr>
          <a:xfrm>
            <a:off x="2327675" y="3832325"/>
            <a:ext cx="841500" cy="0"/>
          </a:xfrm>
          <a:prstGeom prst="straightConnector1">
            <a:avLst/>
          </a:prstGeom>
          <a:noFill/>
          <a:ln cap="flat" cmpd="sng" w="28575">
            <a:solidFill>
              <a:srgbClr val="FF0000"/>
            </a:solidFill>
            <a:prstDash val="solid"/>
            <a:round/>
            <a:headEnd len="med" w="med" type="none"/>
            <a:tailEnd len="med" w="med" type="none"/>
          </a:ln>
        </p:spPr>
      </p:cxnSp>
      <p:cxnSp>
        <p:nvCxnSpPr>
          <p:cNvPr id="754" name="Google Shape;754;p41"/>
          <p:cNvCxnSpPr>
            <a:stCxn id="747" idx="0"/>
            <a:endCxn id="746" idx="4"/>
          </p:cNvCxnSpPr>
          <p:nvPr/>
        </p:nvCxnSpPr>
        <p:spPr>
          <a:xfrm rot="10800000">
            <a:off x="3514075" y="2390225"/>
            <a:ext cx="0" cy="1111500"/>
          </a:xfrm>
          <a:prstGeom prst="straightConnector1">
            <a:avLst/>
          </a:prstGeom>
          <a:noFill/>
          <a:ln cap="flat" cmpd="sng" w="28575">
            <a:solidFill>
              <a:srgbClr val="595959"/>
            </a:solidFill>
            <a:prstDash val="solid"/>
            <a:round/>
            <a:headEnd len="med" w="med" type="none"/>
            <a:tailEnd len="med" w="med" type="none"/>
          </a:ln>
        </p:spPr>
      </p:cxnSp>
      <p:sp>
        <p:nvSpPr>
          <p:cNvPr id="755" name="Google Shape;755;p41"/>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756" name="Google Shape;756;p41"/>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757" name="Google Shape;757;p41"/>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758" name="Google Shape;758;p41"/>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759" name="Google Shape;759;p41"/>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760" name="Google Shape;760;p41"/>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761" name="Google Shape;761;p41"/>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762" name="Google Shape;762;p41"/>
          <p:cNvSpPr txBox="1"/>
          <p:nvPr/>
        </p:nvSpPr>
        <p:spPr>
          <a:xfrm>
            <a:off x="715600" y="2253650"/>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8</a:t>
            </a:r>
            <a:endParaRPr>
              <a:solidFill>
                <a:srgbClr val="FF0000"/>
              </a:solidFill>
              <a:latin typeface="Lato"/>
              <a:ea typeface="Lato"/>
              <a:cs typeface="Lato"/>
              <a:sym typeface="Lato"/>
            </a:endParaRPr>
          </a:p>
        </p:txBody>
      </p:sp>
      <p:sp>
        <p:nvSpPr>
          <p:cNvPr id="763" name="Google Shape;763;p41"/>
          <p:cNvSpPr txBox="1"/>
          <p:nvPr/>
        </p:nvSpPr>
        <p:spPr>
          <a:xfrm>
            <a:off x="184347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6</a:t>
            </a:r>
            <a:endParaRPr>
              <a:solidFill>
                <a:srgbClr val="FF0000"/>
              </a:solidFill>
              <a:latin typeface="Lato"/>
              <a:ea typeface="Lato"/>
              <a:cs typeface="Lato"/>
              <a:sym typeface="Lato"/>
            </a:endParaRPr>
          </a:p>
        </p:txBody>
      </p:sp>
      <p:sp>
        <p:nvSpPr>
          <p:cNvPr id="764" name="Google Shape;764;p41"/>
          <p:cNvSpPr txBox="1"/>
          <p:nvPr/>
        </p:nvSpPr>
        <p:spPr>
          <a:xfrm>
            <a:off x="337472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sp>
        <p:nvSpPr>
          <p:cNvPr id="765" name="Google Shape;765;p41"/>
          <p:cNvSpPr txBox="1"/>
          <p:nvPr/>
        </p:nvSpPr>
        <p:spPr>
          <a:xfrm>
            <a:off x="184347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2</a:t>
            </a:r>
            <a:endParaRPr>
              <a:solidFill>
                <a:srgbClr val="FF0000"/>
              </a:solidFill>
              <a:latin typeface="Lato"/>
              <a:ea typeface="Lato"/>
              <a:cs typeface="Lato"/>
              <a:sym typeface="Lato"/>
            </a:endParaRPr>
          </a:p>
        </p:txBody>
      </p:sp>
      <p:sp>
        <p:nvSpPr>
          <p:cNvPr id="766" name="Google Shape;766;p41"/>
          <p:cNvSpPr txBox="1"/>
          <p:nvPr/>
        </p:nvSpPr>
        <p:spPr>
          <a:xfrm>
            <a:off x="337472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0</a:t>
            </a:r>
            <a:endParaRPr>
              <a:solidFill>
                <a:srgbClr val="FF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 Review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Dijkstra’s, A*</a:t>
            </a:r>
            <a:endParaRPr/>
          </a:p>
        </p:txBody>
      </p:sp>
      <p:graphicFrame>
        <p:nvGraphicFramePr>
          <p:cNvPr id="772" name="Google Shape;772;p42"/>
          <p:cNvGraphicFramePr/>
          <p:nvPr/>
        </p:nvGraphicFramePr>
        <p:xfrm>
          <a:off x="4475400" y="1205225"/>
          <a:ext cx="3000000" cy="3000000"/>
        </p:xfrm>
        <a:graphic>
          <a:graphicData uri="http://schemas.openxmlformats.org/drawingml/2006/table">
            <a:tbl>
              <a:tblPr>
                <a:noFill/>
                <a:tableStyleId>{416BA779-7A53-4D9B-98E7-443F9145F7E9}</a:tableStyleId>
              </a:tblPr>
              <a:tblGrid>
                <a:gridCol w="658925"/>
                <a:gridCol w="443900"/>
                <a:gridCol w="443900"/>
                <a:gridCol w="443900"/>
                <a:gridCol w="443900"/>
                <a:gridCol w="44390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Start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1, 7</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3, 5</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1, 7</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3, 8</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9, 9</a:t>
                      </a:r>
                      <a:endParaRPr>
                        <a:solidFill>
                          <a:schemeClr val="dk1"/>
                        </a:solidFill>
                        <a:latin typeface="Catamaran"/>
                        <a:ea typeface="Catamaran"/>
                        <a:cs typeface="Catamaran"/>
                        <a:sym typeface="Catamaran"/>
                      </a:endParaRPr>
                    </a:p>
                  </a:txBody>
                  <a:tcPr marT="91425" marB="91425" marR="91425" marL="91425" anchor="ctr"/>
                </a:tc>
              </a:tr>
            </a:tbl>
          </a:graphicData>
        </a:graphic>
      </p:graphicFrame>
      <p:graphicFrame>
        <p:nvGraphicFramePr>
          <p:cNvPr id="773" name="Google Shape;773;p42"/>
          <p:cNvGraphicFramePr/>
          <p:nvPr/>
        </p:nvGraphicFramePr>
        <p:xfrm>
          <a:off x="4475425" y="313575"/>
          <a:ext cx="3000000" cy="3000000"/>
        </p:xfrm>
        <a:graphic>
          <a:graphicData uri="http://schemas.openxmlformats.org/drawingml/2006/table">
            <a:tbl>
              <a:tblPr>
                <a:noFill/>
                <a:tableStyleId>{416BA779-7A53-4D9B-98E7-443F9145F7E9}</a:tableStyleId>
              </a:tblPr>
              <a:tblGrid>
                <a:gridCol w="658900"/>
                <a:gridCol w="443925"/>
                <a:gridCol w="443925"/>
                <a:gridCol w="443925"/>
                <a:gridCol w="443925"/>
                <a:gridCol w="443925"/>
              </a:tblGrid>
              <a:tr h="417800">
                <a:tc>
                  <a:txBody>
                    <a:bodyPr/>
                    <a:lstStyle/>
                    <a:p>
                      <a:pPr indent="0" lvl="0" marL="0" rtl="0" algn="ctr">
                        <a:spcBef>
                          <a:spcPts val="0"/>
                        </a:spcBef>
                        <a:spcAft>
                          <a:spcPts val="0"/>
                        </a:spcAft>
                        <a:buNone/>
                      </a:pPr>
                      <a:r>
                        <a:rPr lang="en">
                          <a:latin typeface="Catamaran"/>
                          <a:ea typeface="Catamaran"/>
                          <a:cs typeface="Catamaran"/>
                          <a:sym typeface="Catamaran"/>
                        </a:rPr>
                        <a:t>u</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h(u,G)</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tc>
              </a:tr>
            </a:tbl>
          </a:graphicData>
        </a:graphic>
      </p:graphicFrame>
      <p:sp>
        <p:nvSpPr>
          <p:cNvPr id="774" name="Google Shape;774;p42"/>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775" name="Google Shape;775;p42"/>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776" name="Google Shape;776;p42"/>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777" name="Google Shape;777;p42"/>
          <p:cNvSpPr/>
          <p:nvPr/>
        </p:nvSpPr>
        <p:spPr>
          <a:xfrm>
            <a:off x="316922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778" name="Google Shape;778;p42"/>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779" name="Google Shape;779;p42"/>
          <p:cNvCxnSpPr>
            <a:stCxn id="774" idx="7"/>
            <a:endCxn id="775"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780" name="Google Shape;780;p42"/>
          <p:cNvCxnSpPr>
            <a:stCxn id="774" idx="5"/>
            <a:endCxn id="776" idx="2"/>
          </p:cNvCxnSpPr>
          <p:nvPr/>
        </p:nvCxnSpPr>
        <p:spPr>
          <a:xfrm>
            <a:off x="1098796" y="3124420"/>
            <a:ext cx="539100" cy="708000"/>
          </a:xfrm>
          <a:prstGeom prst="straightConnector1">
            <a:avLst/>
          </a:prstGeom>
          <a:noFill/>
          <a:ln cap="flat" cmpd="sng" w="28575">
            <a:solidFill>
              <a:srgbClr val="FF0000"/>
            </a:solidFill>
            <a:prstDash val="solid"/>
            <a:round/>
            <a:headEnd len="med" w="med" type="none"/>
            <a:tailEnd len="med" w="med" type="none"/>
          </a:ln>
        </p:spPr>
      </p:cxnSp>
      <p:cxnSp>
        <p:nvCxnSpPr>
          <p:cNvPr id="781" name="Google Shape;781;p42"/>
          <p:cNvCxnSpPr>
            <a:stCxn id="776" idx="0"/>
            <a:endCxn id="775" idx="4"/>
          </p:cNvCxnSpPr>
          <p:nvPr/>
        </p:nvCxnSpPr>
        <p:spPr>
          <a:xfrm rot="10800000">
            <a:off x="1982825" y="2390225"/>
            <a:ext cx="0" cy="1111500"/>
          </a:xfrm>
          <a:prstGeom prst="straightConnector1">
            <a:avLst/>
          </a:prstGeom>
          <a:noFill/>
          <a:ln cap="flat" cmpd="sng" w="28575">
            <a:solidFill>
              <a:srgbClr val="FF0000"/>
            </a:solidFill>
            <a:prstDash val="dash"/>
            <a:round/>
            <a:headEnd len="med" w="med" type="none"/>
            <a:tailEnd len="med" w="med" type="none"/>
          </a:ln>
        </p:spPr>
      </p:cxnSp>
      <p:cxnSp>
        <p:nvCxnSpPr>
          <p:cNvPr id="782" name="Google Shape;782;p42"/>
          <p:cNvCxnSpPr>
            <a:stCxn id="775" idx="6"/>
            <a:endCxn id="777" idx="2"/>
          </p:cNvCxnSpPr>
          <p:nvPr/>
        </p:nvCxnSpPr>
        <p:spPr>
          <a:xfrm>
            <a:off x="2327675" y="2059475"/>
            <a:ext cx="841500" cy="0"/>
          </a:xfrm>
          <a:prstGeom prst="straightConnector1">
            <a:avLst/>
          </a:prstGeom>
          <a:noFill/>
          <a:ln cap="flat" cmpd="sng" w="28575">
            <a:solidFill>
              <a:srgbClr val="FF0000"/>
            </a:solidFill>
            <a:prstDash val="dash"/>
            <a:round/>
            <a:headEnd len="med" w="med" type="none"/>
            <a:tailEnd len="med" w="med" type="none"/>
          </a:ln>
        </p:spPr>
      </p:cxnSp>
      <p:cxnSp>
        <p:nvCxnSpPr>
          <p:cNvPr id="783" name="Google Shape;783;p42"/>
          <p:cNvCxnSpPr>
            <a:stCxn id="776" idx="7"/>
            <a:endCxn id="777" idx="3"/>
          </p:cNvCxnSpPr>
          <p:nvPr/>
        </p:nvCxnSpPr>
        <p:spPr>
          <a:xfrm flipH="1" rot="10800000">
            <a:off x="2226671" y="2293255"/>
            <a:ext cx="1043700" cy="1305300"/>
          </a:xfrm>
          <a:prstGeom prst="straightConnector1">
            <a:avLst/>
          </a:prstGeom>
          <a:noFill/>
          <a:ln cap="flat" cmpd="sng" w="28575">
            <a:solidFill>
              <a:srgbClr val="FF0000"/>
            </a:solidFill>
            <a:prstDash val="solid"/>
            <a:round/>
            <a:headEnd len="med" w="med" type="none"/>
            <a:tailEnd len="med" w="med" type="none"/>
          </a:ln>
        </p:spPr>
      </p:cxnSp>
      <p:cxnSp>
        <p:nvCxnSpPr>
          <p:cNvPr id="784" name="Google Shape;784;p42"/>
          <p:cNvCxnSpPr>
            <a:stCxn id="776" idx="6"/>
            <a:endCxn id="778" idx="2"/>
          </p:cNvCxnSpPr>
          <p:nvPr/>
        </p:nvCxnSpPr>
        <p:spPr>
          <a:xfrm>
            <a:off x="2327675" y="3832325"/>
            <a:ext cx="841500" cy="0"/>
          </a:xfrm>
          <a:prstGeom prst="straightConnector1">
            <a:avLst/>
          </a:prstGeom>
          <a:noFill/>
          <a:ln cap="flat" cmpd="sng" w="28575">
            <a:solidFill>
              <a:srgbClr val="FF0000"/>
            </a:solidFill>
            <a:prstDash val="solid"/>
            <a:round/>
            <a:headEnd len="med" w="med" type="none"/>
            <a:tailEnd len="med" w="med" type="none"/>
          </a:ln>
        </p:spPr>
      </p:cxnSp>
      <p:cxnSp>
        <p:nvCxnSpPr>
          <p:cNvPr id="785" name="Google Shape;785;p42"/>
          <p:cNvCxnSpPr>
            <a:stCxn id="778" idx="0"/>
            <a:endCxn id="777" idx="4"/>
          </p:cNvCxnSpPr>
          <p:nvPr/>
        </p:nvCxnSpPr>
        <p:spPr>
          <a:xfrm rot="10800000">
            <a:off x="3514075" y="2390225"/>
            <a:ext cx="0" cy="1111500"/>
          </a:xfrm>
          <a:prstGeom prst="straightConnector1">
            <a:avLst/>
          </a:prstGeom>
          <a:noFill/>
          <a:ln cap="flat" cmpd="sng" w="28575">
            <a:solidFill>
              <a:srgbClr val="595959"/>
            </a:solidFill>
            <a:prstDash val="solid"/>
            <a:round/>
            <a:headEnd len="med" w="med" type="none"/>
            <a:tailEnd len="med" w="med" type="none"/>
          </a:ln>
        </p:spPr>
      </p:cxnSp>
      <p:sp>
        <p:nvSpPr>
          <p:cNvPr id="786" name="Google Shape;786;p42"/>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787" name="Google Shape;787;p42"/>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788" name="Google Shape;788;p42"/>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789" name="Google Shape;789;p42"/>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790" name="Google Shape;790;p42"/>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791" name="Google Shape;791;p42"/>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792" name="Google Shape;792;p42"/>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793" name="Google Shape;793;p42"/>
          <p:cNvSpPr txBox="1"/>
          <p:nvPr/>
        </p:nvSpPr>
        <p:spPr>
          <a:xfrm>
            <a:off x="715600" y="2253650"/>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8</a:t>
            </a:r>
            <a:endParaRPr>
              <a:solidFill>
                <a:srgbClr val="FF0000"/>
              </a:solidFill>
              <a:latin typeface="Lato"/>
              <a:ea typeface="Lato"/>
              <a:cs typeface="Lato"/>
              <a:sym typeface="Lato"/>
            </a:endParaRPr>
          </a:p>
        </p:txBody>
      </p:sp>
      <p:sp>
        <p:nvSpPr>
          <p:cNvPr id="794" name="Google Shape;794;p42"/>
          <p:cNvSpPr txBox="1"/>
          <p:nvPr/>
        </p:nvSpPr>
        <p:spPr>
          <a:xfrm>
            <a:off x="184347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6</a:t>
            </a:r>
            <a:endParaRPr>
              <a:solidFill>
                <a:srgbClr val="FF0000"/>
              </a:solidFill>
              <a:latin typeface="Lato"/>
              <a:ea typeface="Lato"/>
              <a:cs typeface="Lato"/>
              <a:sym typeface="Lato"/>
            </a:endParaRPr>
          </a:p>
        </p:txBody>
      </p:sp>
      <p:sp>
        <p:nvSpPr>
          <p:cNvPr id="795" name="Google Shape;795;p42"/>
          <p:cNvSpPr txBox="1"/>
          <p:nvPr/>
        </p:nvSpPr>
        <p:spPr>
          <a:xfrm>
            <a:off x="337472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sp>
        <p:nvSpPr>
          <p:cNvPr id="796" name="Google Shape;796;p42"/>
          <p:cNvSpPr txBox="1"/>
          <p:nvPr/>
        </p:nvSpPr>
        <p:spPr>
          <a:xfrm>
            <a:off x="184347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2</a:t>
            </a:r>
            <a:endParaRPr>
              <a:solidFill>
                <a:srgbClr val="FF0000"/>
              </a:solidFill>
              <a:latin typeface="Lato"/>
              <a:ea typeface="Lato"/>
              <a:cs typeface="Lato"/>
              <a:sym typeface="Lato"/>
            </a:endParaRPr>
          </a:p>
        </p:txBody>
      </p:sp>
      <p:sp>
        <p:nvSpPr>
          <p:cNvPr id="797" name="Google Shape;797;p42"/>
          <p:cNvSpPr txBox="1"/>
          <p:nvPr/>
        </p:nvSpPr>
        <p:spPr>
          <a:xfrm>
            <a:off x="337472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0</a:t>
            </a:r>
            <a:endParaRPr>
              <a:solidFill>
                <a:srgbClr val="FF0000"/>
              </a:solidFill>
              <a:latin typeface="Lato"/>
              <a:ea typeface="Lato"/>
              <a:cs typeface="Lato"/>
              <a:sym typeface="Lato"/>
            </a:endParaRPr>
          </a:p>
        </p:txBody>
      </p:sp>
      <p:sp>
        <p:nvSpPr>
          <p:cNvPr id="798" name="Google Shape;798;p42"/>
          <p:cNvSpPr txBox="1"/>
          <p:nvPr/>
        </p:nvSpPr>
        <p:spPr>
          <a:xfrm>
            <a:off x="356525" y="925825"/>
            <a:ext cx="3886200" cy="5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Oops, seems like we found a shorter path to D after it’s been popped off - may happen in A*!</a:t>
            </a:r>
            <a:endParaRPr>
              <a:solidFill>
                <a:schemeClr val="dk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Dijkstra’s, A*</a:t>
            </a:r>
            <a:endParaRPr/>
          </a:p>
        </p:txBody>
      </p:sp>
      <p:graphicFrame>
        <p:nvGraphicFramePr>
          <p:cNvPr id="804" name="Google Shape;804;p43"/>
          <p:cNvGraphicFramePr/>
          <p:nvPr/>
        </p:nvGraphicFramePr>
        <p:xfrm>
          <a:off x="4475400" y="1205225"/>
          <a:ext cx="3000000" cy="3000000"/>
        </p:xfrm>
        <a:graphic>
          <a:graphicData uri="http://schemas.openxmlformats.org/drawingml/2006/table">
            <a:tbl>
              <a:tblPr>
                <a:noFill/>
                <a:tableStyleId>{416BA779-7A53-4D9B-98E7-443F9145F7E9}</a:tableStyleId>
              </a:tblPr>
              <a:tblGrid>
                <a:gridCol w="658925"/>
                <a:gridCol w="443900"/>
                <a:gridCol w="443900"/>
                <a:gridCol w="443900"/>
                <a:gridCol w="443900"/>
                <a:gridCol w="44390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Start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1, 7</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3, 5</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1, 7</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3, 8</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9, 9</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3, 8</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9, 9</a:t>
                      </a:r>
                      <a:endParaRPr>
                        <a:solidFill>
                          <a:schemeClr val="dk1"/>
                        </a:solidFill>
                        <a:latin typeface="Catamaran"/>
                        <a:ea typeface="Catamaran"/>
                        <a:cs typeface="Catamaran"/>
                        <a:sym typeface="Catamaran"/>
                      </a:endParaRPr>
                    </a:p>
                  </a:txBody>
                  <a:tcPr marT="91425" marB="91425" marR="91425" marL="91425" anchor="ctr"/>
                </a:tc>
              </a:tr>
            </a:tbl>
          </a:graphicData>
        </a:graphic>
      </p:graphicFrame>
      <p:graphicFrame>
        <p:nvGraphicFramePr>
          <p:cNvPr id="805" name="Google Shape;805;p43"/>
          <p:cNvGraphicFramePr/>
          <p:nvPr/>
        </p:nvGraphicFramePr>
        <p:xfrm>
          <a:off x="4475425" y="313575"/>
          <a:ext cx="3000000" cy="3000000"/>
        </p:xfrm>
        <a:graphic>
          <a:graphicData uri="http://schemas.openxmlformats.org/drawingml/2006/table">
            <a:tbl>
              <a:tblPr>
                <a:noFill/>
                <a:tableStyleId>{416BA779-7A53-4D9B-98E7-443F9145F7E9}</a:tableStyleId>
              </a:tblPr>
              <a:tblGrid>
                <a:gridCol w="658900"/>
                <a:gridCol w="443925"/>
                <a:gridCol w="443925"/>
                <a:gridCol w="443925"/>
                <a:gridCol w="443925"/>
                <a:gridCol w="443925"/>
              </a:tblGrid>
              <a:tr h="417800">
                <a:tc>
                  <a:txBody>
                    <a:bodyPr/>
                    <a:lstStyle/>
                    <a:p>
                      <a:pPr indent="0" lvl="0" marL="0" rtl="0" algn="ctr">
                        <a:spcBef>
                          <a:spcPts val="0"/>
                        </a:spcBef>
                        <a:spcAft>
                          <a:spcPts val="0"/>
                        </a:spcAft>
                        <a:buNone/>
                      </a:pPr>
                      <a:r>
                        <a:rPr lang="en">
                          <a:latin typeface="Catamaran"/>
                          <a:ea typeface="Catamaran"/>
                          <a:cs typeface="Catamaran"/>
                          <a:sym typeface="Catamaran"/>
                        </a:rPr>
                        <a:t>u</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h(u,G)</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tc>
              </a:tr>
            </a:tbl>
          </a:graphicData>
        </a:graphic>
      </p:graphicFrame>
      <p:sp>
        <p:nvSpPr>
          <p:cNvPr id="806" name="Google Shape;806;p43"/>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807" name="Google Shape;807;p43"/>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808" name="Google Shape;808;p43"/>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809" name="Google Shape;809;p43"/>
          <p:cNvSpPr/>
          <p:nvPr/>
        </p:nvSpPr>
        <p:spPr>
          <a:xfrm>
            <a:off x="316922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810" name="Google Shape;810;p43"/>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811" name="Google Shape;811;p43"/>
          <p:cNvCxnSpPr>
            <a:stCxn id="806" idx="7"/>
            <a:endCxn id="807"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812" name="Google Shape;812;p43"/>
          <p:cNvCxnSpPr>
            <a:stCxn id="806" idx="5"/>
            <a:endCxn id="808" idx="2"/>
          </p:cNvCxnSpPr>
          <p:nvPr/>
        </p:nvCxnSpPr>
        <p:spPr>
          <a:xfrm>
            <a:off x="1098796" y="3124420"/>
            <a:ext cx="539100" cy="708000"/>
          </a:xfrm>
          <a:prstGeom prst="straightConnector1">
            <a:avLst/>
          </a:prstGeom>
          <a:noFill/>
          <a:ln cap="flat" cmpd="sng" w="28575">
            <a:solidFill>
              <a:srgbClr val="FF0000"/>
            </a:solidFill>
            <a:prstDash val="solid"/>
            <a:round/>
            <a:headEnd len="med" w="med" type="none"/>
            <a:tailEnd len="med" w="med" type="none"/>
          </a:ln>
        </p:spPr>
      </p:cxnSp>
      <p:cxnSp>
        <p:nvCxnSpPr>
          <p:cNvPr id="813" name="Google Shape;813;p43"/>
          <p:cNvCxnSpPr>
            <a:stCxn id="808" idx="0"/>
            <a:endCxn id="807" idx="4"/>
          </p:cNvCxnSpPr>
          <p:nvPr/>
        </p:nvCxnSpPr>
        <p:spPr>
          <a:xfrm rot="10800000">
            <a:off x="1982825" y="2390225"/>
            <a:ext cx="0" cy="1111500"/>
          </a:xfrm>
          <a:prstGeom prst="straightConnector1">
            <a:avLst/>
          </a:prstGeom>
          <a:noFill/>
          <a:ln cap="flat" cmpd="sng" w="28575">
            <a:solidFill>
              <a:schemeClr val="dk1"/>
            </a:solidFill>
            <a:prstDash val="solid"/>
            <a:round/>
            <a:headEnd len="med" w="med" type="none"/>
            <a:tailEnd len="med" w="med" type="none"/>
          </a:ln>
        </p:spPr>
      </p:cxnSp>
      <p:cxnSp>
        <p:nvCxnSpPr>
          <p:cNvPr id="814" name="Google Shape;814;p43"/>
          <p:cNvCxnSpPr>
            <a:stCxn id="807" idx="6"/>
            <a:endCxn id="809" idx="2"/>
          </p:cNvCxnSpPr>
          <p:nvPr/>
        </p:nvCxnSpPr>
        <p:spPr>
          <a:xfrm>
            <a:off x="2327675" y="205947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815" name="Google Shape;815;p43"/>
          <p:cNvCxnSpPr>
            <a:stCxn id="808" idx="7"/>
            <a:endCxn id="809" idx="3"/>
          </p:cNvCxnSpPr>
          <p:nvPr/>
        </p:nvCxnSpPr>
        <p:spPr>
          <a:xfrm flipH="1" rot="10800000">
            <a:off x="2226671" y="2293255"/>
            <a:ext cx="1043700" cy="1305300"/>
          </a:xfrm>
          <a:prstGeom prst="straightConnector1">
            <a:avLst/>
          </a:prstGeom>
          <a:noFill/>
          <a:ln cap="flat" cmpd="sng" w="28575">
            <a:solidFill>
              <a:srgbClr val="FF0000"/>
            </a:solidFill>
            <a:prstDash val="solid"/>
            <a:round/>
            <a:headEnd len="med" w="med" type="none"/>
            <a:tailEnd len="med" w="med" type="none"/>
          </a:ln>
        </p:spPr>
      </p:cxnSp>
      <p:cxnSp>
        <p:nvCxnSpPr>
          <p:cNvPr id="816" name="Google Shape;816;p43"/>
          <p:cNvCxnSpPr>
            <a:stCxn id="808" idx="6"/>
            <a:endCxn id="810" idx="2"/>
          </p:cNvCxnSpPr>
          <p:nvPr/>
        </p:nvCxnSpPr>
        <p:spPr>
          <a:xfrm>
            <a:off x="2327675" y="3832325"/>
            <a:ext cx="841500" cy="0"/>
          </a:xfrm>
          <a:prstGeom prst="straightConnector1">
            <a:avLst/>
          </a:prstGeom>
          <a:noFill/>
          <a:ln cap="flat" cmpd="sng" w="28575">
            <a:solidFill>
              <a:srgbClr val="FF0000"/>
            </a:solidFill>
            <a:prstDash val="solid"/>
            <a:round/>
            <a:headEnd len="med" w="med" type="none"/>
            <a:tailEnd len="med" w="med" type="none"/>
          </a:ln>
        </p:spPr>
      </p:cxnSp>
      <p:cxnSp>
        <p:nvCxnSpPr>
          <p:cNvPr id="817" name="Google Shape;817;p43"/>
          <p:cNvCxnSpPr>
            <a:stCxn id="810" idx="0"/>
            <a:endCxn id="809" idx="4"/>
          </p:cNvCxnSpPr>
          <p:nvPr/>
        </p:nvCxnSpPr>
        <p:spPr>
          <a:xfrm rot="10800000">
            <a:off x="3514075" y="2390225"/>
            <a:ext cx="0" cy="1111500"/>
          </a:xfrm>
          <a:prstGeom prst="straightConnector1">
            <a:avLst/>
          </a:prstGeom>
          <a:noFill/>
          <a:ln cap="flat" cmpd="sng" w="28575">
            <a:solidFill>
              <a:srgbClr val="595959"/>
            </a:solidFill>
            <a:prstDash val="solid"/>
            <a:round/>
            <a:headEnd len="med" w="med" type="none"/>
            <a:tailEnd len="med" w="med" type="none"/>
          </a:ln>
        </p:spPr>
      </p:cxnSp>
      <p:sp>
        <p:nvSpPr>
          <p:cNvPr id="818" name="Google Shape;818;p43"/>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819" name="Google Shape;819;p43"/>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820" name="Google Shape;820;p43"/>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821" name="Google Shape;821;p43"/>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822" name="Google Shape;822;p43"/>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823" name="Google Shape;823;p43"/>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824" name="Google Shape;824;p43"/>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825" name="Google Shape;825;p43"/>
          <p:cNvSpPr txBox="1"/>
          <p:nvPr/>
        </p:nvSpPr>
        <p:spPr>
          <a:xfrm>
            <a:off x="715600" y="2253650"/>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8</a:t>
            </a:r>
            <a:endParaRPr>
              <a:solidFill>
                <a:srgbClr val="FF0000"/>
              </a:solidFill>
              <a:latin typeface="Lato"/>
              <a:ea typeface="Lato"/>
              <a:cs typeface="Lato"/>
              <a:sym typeface="Lato"/>
            </a:endParaRPr>
          </a:p>
        </p:txBody>
      </p:sp>
      <p:sp>
        <p:nvSpPr>
          <p:cNvPr id="826" name="Google Shape;826;p43"/>
          <p:cNvSpPr txBox="1"/>
          <p:nvPr/>
        </p:nvSpPr>
        <p:spPr>
          <a:xfrm>
            <a:off x="184347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6</a:t>
            </a:r>
            <a:endParaRPr>
              <a:solidFill>
                <a:srgbClr val="FF0000"/>
              </a:solidFill>
              <a:latin typeface="Lato"/>
              <a:ea typeface="Lato"/>
              <a:cs typeface="Lato"/>
              <a:sym typeface="Lato"/>
            </a:endParaRPr>
          </a:p>
        </p:txBody>
      </p:sp>
      <p:sp>
        <p:nvSpPr>
          <p:cNvPr id="827" name="Google Shape;827;p43"/>
          <p:cNvSpPr txBox="1"/>
          <p:nvPr/>
        </p:nvSpPr>
        <p:spPr>
          <a:xfrm>
            <a:off x="337472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sp>
        <p:nvSpPr>
          <p:cNvPr id="828" name="Google Shape;828;p43"/>
          <p:cNvSpPr txBox="1"/>
          <p:nvPr/>
        </p:nvSpPr>
        <p:spPr>
          <a:xfrm>
            <a:off x="184347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2</a:t>
            </a:r>
            <a:endParaRPr>
              <a:solidFill>
                <a:srgbClr val="FF0000"/>
              </a:solidFill>
              <a:latin typeface="Lato"/>
              <a:ea typeface="Lato"/>
              <a:cs typeface="Lato"/>
              <a:sym typeface="Lato"/>
            </a:endParaRPr>
          </a:p>
        </p:txBody>
      </p:sp>
      <p:sp>
        <p:nvSpPr>
          <p:cNvPr id="829" name="Google Shape;829;p43"/>
          <p:cNvSpPr txBox="1"/>
          <p:nvPr/>
        </p:nvSpPr>
        <p:spPr>
          <a:xfrm>
            <a:off x="337472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0</a:t>
            </a:r>
            <a:endParaRPr>
              <a:solidFill>
                <a:srgbClr val="FF0000"/>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Dijkstra’s, A*</a:t>
            </a:r>
            <a:endParaRPr/>
          </a:p>
        </p:txBody>
      </p:sp>
      <p:graphicFrame>
        <p:nvGraphicFramePr>
          <p:cNvPr id="835" name="Google Shape;835;p44"/>
          <p:cNvGraphicFramePr/>
          <p:nvPr/>
        </p:nvGraphicFramePr>
        <p:xfrm>
          <a:off x="4475400" y="1205225"/>
          <a:ext cx="3000000" cy="3000000"/>
        </p:xfrm>
        <a:graphic>
          <a:graphicData uri="http://schemas.openxmlformats.org/drawingml/2006/table">
            <a:tbl>
              <a:tblPr>
                <a:noFill/>
                <a:tableStyleId>{416BA779-7A53-4D9B-98E7-443F9145F7E9}</a:tableStyleId>
              </a:tblPr>
              <a:tblGrid>
                <a:gridCol w="658925"/>
                <a:gridCol w="443900"/>
                <a:gridCol w="443900"/>
                <a:gridCol w="443900"/>
                <a:gridCol w="443900"/>
                <a:gridCol w="44390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Start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1, 7</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3, 5</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1, 7</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3, 8</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9, 9</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3, 8</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9, 9</a:t>
                      </a:r>
                      <a:endParaRPr>
                        <a:solidFill>
                          <a:schemeClr val="dk1"/>
                        </a:solidFill>
                        <a:latin typeface="Catamaran"/>
                        <a:ea typeface="Catamaran"/>
                        <a:cs typeface="Catamaran"/>
                        <a:sym typeface="Catamaran"/>
                      </a:endParaRPr>
                    </a:p>
                  </a:txBody>
                  <a:tcPr marT="91425" marB="91425" marR="91425" marL="91425" anchor="ctr"/>
                </a:tc>
              </a:tr>
            </a:tbl>
          </a:graphicData>
        </a:graphic>
      </p:graphicFrame>
      <p:graphicFrame>
        <p:nvGraphicFramePr>
          <p:cNvPr id="836" name="Google Shape;836;p44"/>
          <p:cNvGraphicFramePr/>
          <p:nvPr/>
        </p:nvGraphicFramePr>
        <p:xfrm>
          <a:off x="4475425" y="313575"/>
          <a:ext cx="3000000" cy="3000000"/>
        </p:xfrm>
        <a:graphic>
          <a:graphicData uri="http://schemas.openxmlformats.org/drawingml/2006/table">
            <a:tbl>
              <a:tblPr>
                <a:noFill/>
                <a:tableStyleId>{416BA779-7A53-4D9B-98E7-443F9145F7E9}</a:tableStyleId>
              </a:tblPr>
              <a:tblGrid>
                <a:gridCol w="658900"/>
                <a:gridCol w="443925"/>
                <a:gridCol w="443925"/>
                <a:gridCol w="443925"/>
                <a:gridCol w="443925"/>
                <a:gridCol w="443925"/>
              </a:tblGrid>
              <a:tr h="417800">
                <a:tc>
                  <a:txBody>
                    <a:bodyPr/>
                    <a:lstStyle/>
                    <a:p>
                      <a:pPr indent="0" lvl="0" marL="0" rtl="0" algn="ctr">
                        <a:spcBef>
                          <a:spcPts val="0"/>
                        </a:spcBef>
                        <a:spcAft>
                          <a:spcPts val="0"/>
                        </a:spcAft>
                        <a:buNone/>
                      </a:pPr>
                      <a:r>
                        <a:rPr lang="en">
                          <a:latin typeface="Catamaran"/>
                          <a:ea typeface="Catamaran"/>
                          <a:cs typeface="Catamaran"/>
                          <a:sym typeface="Catamaran"/>
                        </a:rPr>
                        <a:t>u</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h(u,G)</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tc>
              </a:tr>
            </a:tbl>
          </a:graphicData>
        </a:graphic>
      </p:graphicFrame>
      <p:sp>
        <p:nvSpPr>
          <p:cNvPr id="837" name="Google Shape;837;p44"/>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838" name="Google Shape;838;p44"/>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839" name="Google Shape;839;p44"/>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840" name="Google Shape;840;p44"/>
          <p:cNvSpPr/>
          <p:nvPr/>
        </p:nvSpPr>
        <p:spPr>
          <a:xfrm>
            <a:off x="316922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841" name="Google Shape;841;p44"/>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842" name="Google Shape;842;p44"/>
          <p:cNvCxnSpPr>
            <a:stCxn id="837" idx="7"/>
            <a:endCxn id="838"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843" name="Google Shape;843;p44"/>
          <p:cNvCxnSpPr>
            <a:stCxn id="837" idx="5"/>
            <a:endCxn id="839" idx="2"/>
          </p:cNvCxnSpPr>
          <p:nvPr/>
        </p:nvCxnSpPr>
        <p:spPr>
          <a:xfrm>
            <a:off x="1098796" y="3124420"/>
            <a:ext cx="539100" cy="708000"/>
          </a:xfrm>
          <a:prstGeom prst="straightConnector1">
            <a:avLst/>
          </a:prstGeom>
          <a:noFill/>
          <a:ln cap="flat" cmpd="sng" w="28575">
            <a:solidFill>
              <a:srgbClr val="FF0000"/>
            </a:solidFill>
            <a:prstDash val="solid"/>
            <a:round/>
            <a:headEnd len="med" w="med" type="none"/>
            <a:tailEnd len="med" w="med" type="none"/>
          </a:ln>
        </p:spPr>
      </p:cxnSp>
      <p:cxnSp>
        <p:nvCxnSpPr>
          <p:cNvPr id="844" name="Google Shape;844;p44"/>
          <p:cNvCxnSpPr>
            <a:stCxn id="839" idx="0"/>
            <a:endCxn id="838" idx="4"/>
          </p:cNvCxnSpPr>
          <p:nvPr/>
        </p:nvCxnSpPr>
        <p:spPr>
          <a:xfrm rot="10800000">
            <a:off x="1982825" y="2390225"/>
            <a:ext cx="0" cy="1111500"/>
          </a:xfrm>
          <a:prstGeom prst="straightConnector1">
            <a:avLst/>
          </a:prstGeom>
          <a:noFill/>
          <a:ln cap="flat" cmpd="sng" w="28575">
            <a:solidFill>
              <a:schemeClr val="dk1"/>
            </a:solidFill>
            <a:prstDash val="solid"/>
            <a:round/>
            <a:headEnd len="med" w="med" type="none"/>
            <a:tailEnd len="med" w="med" type="none"/>
          </a:ln>
        </p:spPr>
      </p:cxnSp>
      <p:cxnSp>
        <p:nvCxnSpPr>
          <p:cNvPr id="845" name="Google Shape;845;p44"/>
          <p:cNvCxnSpPr>
            <a:stCxn id="838" idx="6"/>
            <a:endCxn id="840" idx="2"/>
          </p:cNvCxnSpPr>
          <p:nvPr/>
        </p:nvCxnSpPr>
        <p:spPr>
          <a:xfrm>
            <a:off x="2327675" y="205947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846" name="Google Shape;846;p44"/>
          <p:cNvCxnSpPr>
            <a:stCxn id="839" idx="7"/>
            <a:endCxn id="840" idx="3"/>
          </p:cNvCxnSpPr>
          <p:nvPr/>
        </p:nvCxnSpPr>
        <p:spPr>
          <a:xfrm flipH="1" rot="10800000">
            <a:off x="2226671" y="2293255"/>
            <a:ext cx="1043700" cy="1305300"/>
          </a:xfrm>
          <a:prstGeom prst="straightConnector1">
            <a:avLst/>
          </a:prstGeom>
          <a:noFill/>
          <a:ln cap="flat" cmpd="sng" w="28575">
            <a:solidFill>
              <a:srgbClr val="FF0000"/>
            </a:solidFill>
            <a:prstDash val="solid"/>
            <a:round/>
            <a:headEnd len="med" w="med" type="none"/>
            <a:tailEnd len="med" w="med" type="none"/>
          </a:ln>
        </p:spPr>
      </p:cxnSp>
      <p:cxnSp>
        <p:nvCxnSpPr>
          <p:cNvPr id="847" name="Google Shape;847;p44"/>
          <p:cNvCxnSpPr>
            <a:stCxn id="839" idx="6"/>
            <a:endCxn id="841" idx="2"/>
          </p:cNvCxnSpPr>
          <p:nvPr/>
        </p:nvCxnSpPr>
        <p:spPr>
          <a:xfrm>
            <a:off x="2327675" y="3832325"/>
            <a:ext cx="841500" cy="0"/>
          </a:xfrm>
          <a:prstGeom prst="straightConnector1">
            <a:avLst/>
          </a:prstGeom>
          <a:noFill/>
          <a:ln cap="flat" cmpd="sng" w="28575">
            <a:solidFill>
              <a:srgbClr val="FF0000"/>
            </a:solidFill>
            <a:prstDash val="solid"/>
            <a:round/>
            <a:headEnd len="med" w="med" type="none"/>
            <a:tailEnd len="med" w="med" type="none"/>
          </a:ln>
        </p:spPr>
      </p:cxnSp>
      <p:cxnSp>
        <p:nvCxnSpPr>
          <p:cNvPr id="848" name="Google Shape;848;p44"/>
          <p:cNvCxnSpPr>
            <a:stCxn id="841" idx="0"/>
            <a:endCxn id="840" idx="4"/>
          </p:cNvCxnSpPr>
          <p:nvPr/>
        </p:nvCxnSpPr>
        <p:spPr>
          <a:xfrm rot="10800000">
            <a:off x="3514075" y="2390225"/>
            <a:ext cx="0" cy="1111500"/>
          </a:xfrm>
          <a:prstGeom prst="straightConnector1">
            <a:avLst/>
          </a:prstGeom>
          <a:noFill/>
          <a:ln cap="flat" cmpd="sng" w="28575">
            <a:solidFill>
              <a:srgbClr val="595959"/>
            </a:solidFill>
            <a:prstDash val="solid"/>
            <a:round/>
            <a:headEnd len="med" w="med" type="none"/>
            <a:tailEnd len="med" w="med" type="none"/>
          </a:ln>
        </p:spPr>
      </p:cxnSp>
      <p:sp>
        <p:nvSpPr>
          <p:cNvPr id="849" name="Google Shape;849;p44"/>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850" name="Google Shape;850;p44"/>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851" name="Google Shape;851;p44"/>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852" name="Google Shape;852;p44"/>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853" name="Google Shape;853;p44"/>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854" name="Google Shape;854;p44"/>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855" name="Google Shape;855;p44"/>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856" name="Google Shape;856;p44"/>
          <p:cNvSpPr txBox="1"/>
          <p:nvPr/>
        </p:nvSpPr>
        <p:spPr>
          <a:xfrm>
            <a:off x="715600" y="2253650"/>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8</a:t>
            </a:r>
            <a:endParaRPr>
              <a:solidFill>
                <a:srgbClr val="FF0000"/>
              </a:solidFill>
              <a:latin typeface="Lato"/>
              <a:ea typeface="Lato"/>
              <a:cs typeface="Lato"/>
              <a:sym typeface="Lato"/>
            </a:endParaRPr>
          </a:p>
        </p:txBody>
      </p:sp>
      <p:sp>
        <p:nvSpPr>
          <p:cNvPr id="857" name="Google Shape;857;p44"/>
          <p:cNvSpPr txBox="1"/>
          <p:nvPr/>
        </p:nvSpPr>
        <p:spPr>
          <a:xfrm>
            <a:off x="184347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6</a:t>
            </a:r>
            <a:endParaRPr>
              <a:solidFill>
                <a:srgbClr val="FF0000"/>
              </a:solidFill>
              <a:latin typeface="Lato"/>
              <a:ea typeface="Lato"/>
              <a:cs typeface="Lato"/>
              <a:sym typeface="Lato"/>
            </a:endParaRPr>
          </a:p>
        </p:txBody>
      </p:sp>
      <p:sp>
        <p:nvSpPr>
          <p:cNvPr id="858" name="Google Shape;858;p44"/>
          <p:cNvSpPr txBox="1"/>
          <p:nvPr/>
        </p:nvSpPr>
        <p:spPr>
          <a:xfrm>
            <a:off x="337472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sp>
        <p:nvSpPr>
          <p:cNvPr id="859" name="Google Shape;859;p44"/>
          <p:cNvSpPr txBox="1"/>
          <p:nvPr/>
        </p:nvSpPr>
        <p:spPr>
          <a:xfrm>
            <a:off x="184347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2</a:t>
            </a:r>
            <a:endParaRPr>
              <a:solidFill>
                <a:srgbClr val="FF0000"/>
              </a:solidFill>
              <a:latin typeface="Lato"/>
              <a:ea typeface="Lato"/>
              <a:cs typeface="Lato"/>
              <a:sym typeface="Lato"/>
            </a:endParaRPr>
          </a:p>
        </p:txBody>
      </p:sp>
      <p:sp>
        <p:nvSpPr>
          <p:cNvPr id="860" name="Google Shape;860;p44"/>
          <p:cNvSpPr txBox="1"/>
          <p:nvPr/>
        </p:nvSpPr>
        <p:spPr>
          <a:xfrm>
            <a:off x="337472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0</a:t>
            </a:r>
            <a:endParaRPr>
              <a:solidFill>
                <a:srgbClr val="FF0000"/>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Dijkstra’s, A*</a:t>
            </a:r>
            <a:endParaRPr/>
          </a:p>
        </p:txBody>
      </p:sp>
      <p:graphicFrame>
        <p:nvGraphicFramePr>
          <p:cNvPr id="866" name="Google Shape;866;p45"/>
          <p:cNvGraphicFramePr/>
          <p:nvPr/>
        </p:nvGraphicFramePr>
        <p:xfrm>
          <a:off x="4475400" y="1205225"/>
          <a:ext cx="3000000" cy="3000000"/>
        </p:xfrm>
        <a:graphic>
          <a:graphicData uri="http://schemas.openxmlformats.org/drawingml/2006/table">
            <a:tbl>
              <a:tblPr>
                <a:noFill/>
                <a:tableStyleId>{416BA779-7A53-4D9B-98E7-443F9145F7E9}</a:tableStyleId>
              </a:tblPr>
              <a:tblGrid>
                <a:gridCol w="658925"/>
                <a:gridCol w="443900"/>
                <a:gridCol w="443900"/>
                <a:gridCol w="443900"/>
                <a:gridCol w="443900"/>
                <a:gridCol w="44390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Start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1, 7</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3, 5</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1, 7</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3, 8</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9, 9</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3, 8</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9, 9</a:t>
                      </a:r>
                      <a:endParaRPr>
                        <a:solidFill>
                          <a:schemeClr val="dk1"/>
                        </a:solidFill>
                        <a:latin typeface="Catamaran"/>
                        <a:ea typeface="Catamaran"/>
                        <a:cs typeface="Catamaran"/>
                        <a:sym typeface="Catamaran"/>
                      </a:endParaRPr>
                    </a:p>
                  </a:txBody>
                  <a:tcPr marT="91425" marB="91425" marR="91425" marL="91425" anchor="ctr"/>
                </a:tc>
              </a:tr>
            </a:tbl>
          </a:graphicData>
        </a:graphic>
      </p:graphicFrame>
      <p:graphicFrame>
        <p:nvGraphicFramePr>
          <p:cNvPr id="867" name="Google Shape;867;p45"/>
          <p:cNvGraphicFramePr/>
          <p:nvPr/>
        </p:nvGraphicFramePr>
        <p:xfrm>
          <a:off x="4475425" y="313575"/>
          <a:ext cx="3000000" cy="3000000"/>
        </p:xfrm>
        <a:graphic>
          <a:graphicData uri="http://schemas.openxmlformats.org/drawingml/2006/table">
            <a:tbl>
              <a:tblPr>
                <a:noFill/>
                <a:tableStyleId>{416BA779-7A53-4D9B-98E7-443F9145F7E9}</a:tableStyleId>
              </a:tblPr>
              <a:tblGrid>
                <a:gridCol w="658900"/>
                <a:gridCol w="443925"/>
                <a:gridCol w="443925"/>
                <a:gridCol w="443925"/>
                <a:gridCol w="443925"/>
                <a:gridCol w="443925"/>
              </a:tblGrid>
              <a:tr h="417800">
                <a:tc>
                  <a:txBody>
                    <a:bodyPr/>
                    <a:lstStyle/>
                    <a:p>
                      <a:pPr indent="0" lvl="0" marL="0" rtl="0" algn="ctr">
                        <a:spcBef>
                          <a:spcPts val="0"/>
                        </a:spcBef>
                        <a:spcAft>
                          <a:spcPts val="0"/>
                        </a:spcAft>
                        <a:buNone/>
                      </a:pPr>
                      <a:r>
                        <a:rPr lang="en">
                          <a:latin typeface="Catamaran"/>
                          <a:ea typeface="Catamaran"/>
                          <a:cs typeface="Catamaran"/>
                          <a:sym typeface="Catamaran"/>
                        </a:rPr>
                        <a:t>u</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h(u,G)</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tc>
              </a:tr>
            </a:tbl>
          </a:graphicData>
        </a:graphic>
      </p:graphicFrame>
      <p:sp>
        <p:nvSpPr>
          <p:cNvPr id="868" name="Google Shape;868;p45"/>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869" name="Google Shape;869;p45"/>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870" name="Google Shape;870;p45"/>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871" name="Google Shape;871;p45"/>
          <p:cNvSpPr/>
          <p:nvPr/>
        </p:nvSpPr>
        <p:spPr>
          <a:xfrm>
            <a:off x="316922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872" name="Google Shape;872;p45"/>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873" name="Google Shape;873;p45"/>
          <p:cNvCxnSpPr>
            <a:stCxn id="868" idx="7"/>
            <a:endCxn id="869"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874" name="Google Shape;874;p45"/>
          <p:cNvCxnSpPr>
            <a:stCxn id="868" idx="5"/>
            <a:endCxn id="870" idx="2"/>
          </p:cNvCxnSpPr>
          <p:nvPr/>
        </p:nvCxnSpPr>
        <p:spPr>
          <a:xfrm>
            <a:off x="1098796" y="3124420"/>
            <a:ext cx="539100" cy="708000"/>
          </a:xfrm>
          <a:prstGeom prst="straightConnector1">
            <a:avLst/>
          </a:prstGeom>
          <a:noFill/>
          <a:ln cap="flat" cmpd="sng" w="28575">
            <a:solidFill>
              <a:srgbClr val="FF0000"/>
            </a:solidFill>
            <a:prstDash val="solid"/>
            <a:round/>
            <a:headEnd len="med" w="med" type="none"/>
            <a:tailEnd len="med" w="med" type="none"/>
          </a:ln>
        </p:spPr>
      </p:cxnSp>
      <p:cxnSp>
        <p:nvCxnSpPr>
          <p:cNvPr id="875" name="Google Shape;875;p45"/>
          <p:cNvCxnSpPr>
            <a:stCxn id="870" idx="0"/>
            <a:endCxn id="869" idx="4"/>
          </p:cNvCxnSpPr>
          <p:nvPr/>
        </p:nvCxnSpPr>
        <p:spPr>
          <a:xfrm rot="10800000">
            <a:off x="1982825" y="2390225"/>
            <a:ext cx="0" cy="1111500"/>
          </a:xfrm>
          <a:prstGeom prst="straightConnector1">
            <a:avLst/>
          </a:prstGeom>
          <a:noFill/>
          <a:ln cap="flat" cmpd="sng" w="28575">
            <a:solidFill>
              <a:schemeClr val="dk1"/>
            </a:solidFill>
            <a:prstDash val="solid"/>
            <a:round/>
            <a:headEnd len="med" w="med" type="none"/>
            <a:tailEnd len="med" w="med" type="none"/>
          </a:ln>
        </p:spPr>
      </p:cxnSp>
      <p:cxnSp>
        <p:nvCxnSpPr>
          <p:cNvPr id="876" name="Google Shape;876;p45"/>
          <p:cNvCxnSpPr>
            <a:stCxn id="869" idx="6"/>
            <a:endCxn id="871" idx="2"/>
          </p:cNvCxnSpPr>
          <p:nvPr/>
        </p:nvCxnSpPr>
        <p:spPr>
          <a:xfrm>
            <a:off x="2327675" y="205947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877" name="Google Shape;877;p45"/>
          <p:cNvCxnSpPr>
            <a:stCxn id="870" idx="7"/>
            <a:endCxn id="871" idx="3"/>
          </p:cNvCxnSpPr>
          <p:nvPr/>
        </p:nvCxnSpPr>
        <p:spPr>
          <a:xfrm flipH="1" rot="10800000">
            <a:off x="2226671" y="2293255"/>
            <a:ext cx="1043700" cy="1305300"/>
          </a:xfrm>
          <a:prstGeom prst="straightConnector1">
            <a:avLst/>
          </a:prstGeom>
          <a:noFill/>
          <a:ln cap="flat" cmpd="sng" w="28575">
            <a:solidFill>
              <a:srgbClr val="FF0000"/>
            </a:solidFill>
            <a:prstDash val="solid"/>
            <a:round/>
            <a:headEnd len="med" w="med" type="none"/>
            <a:tailEnd len="med" w="med" type="none"/>
          </a:ln>
        </p:spPr>
      </p:cxnSp>
      <p:cxnSp>
        <p:nvCxnSpPr>
          <p:cNvPr id="878" name="Google Shape;878;p45"/>
          <p:cNvCxnSpPr>
            <a:stCxn id="870" idx="6"/>
            <a:endCxn id="872" idx="2"/>
          </p:cNvCxnSpPr>
          <p:nvPr/>
        </p:nvCxnSpPr>
        <p:spPr>
          <a:xfrm>
            <a:off x="2327675" y="3832325"/>
            <a:ext cx="841500" cy="0"/>
          </a:xfrm>
          <a:prstGeom prst="straightConnector1">
            <a:avLst/>
          </a:prstGeom>
          <a:noFill/>
          <a:ln cap="flat" cmpd="sng" w="28575">
            <a:solidFill>
              <a:srgbClr val="FF0000"/>
            </a:solidFill>
            <a:prstDash val="solid"/>
            <a:round/>
            <a:headEnd len="med" w="med" type="none"/>
            <a:tailEnd len="med" w="med" type="none"/>
          </a:ln>
        </p:spPr>
      </p:cxnSp>
      <p:cxnSp>
        <p:nvCxnSpPr>
          <p:cNvPr id="879" name="Google Shape;879;p45"/>
          <p:cNvCxnSpPr>
            <a:stCxn id="872" idx="0"/>
            <a:endCxn id="871" idx="4"/>
          </p:cNvCxnSpPr>
          <p:nvPr/>
        </p:nvCxnSpPr>
        <p:spPr>
          <a:xfrm rot="10800000">
            <a:off x="3514075" y="2390225"/>
            <a:ext cx="0" cy="1111500"/>
          </a:xfrm>
          <a:prstGeom prst="straightConnector1">
            <a:avLst/>
          </a:prstGeom>
          <a:noFill/>
          <a:ln cap="flat" cmpd="sng" w="28575">
            <a:solidFill>
              <a:srgbClr val="FF0000"/>
            </a:solidFill>
            <a:prstDash val="dash"/>
            <a:round/>
            <a:headEnd len="med" w="med" type="none"/>
            <a:tailEnd len="med" w="med" type="none"/>
          </a:ln>
        </p:spPr>
      </p:cxnSp>
      <p:sp>
        <p:nvSpPr>
          <p:cNvPr id="880" name="Google Shape;880;p45"/>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881" name="Google Shape;881;p45"/>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882" name="Google Shape;882;p45"/>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883" name="Google Shape;883;p45"/>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884" name="Google Shape;884;p45"/>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885" name="Google Shape;885;p45"/>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886" name="Google Shape;886;p45"/>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887" name="Google Shape;887;p45"/>
          <p:cNvSpPr txBox="1"/>
          <p:nvPr/>
        </p:nvSpPr>
        <p:spPr>
          <a:xfrm>
            <a:off x="715600" y="2253650"/>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8</a:t>
            </a:r>
            <a:endParaRPr>
              <a:solidFill>
                <a:srgbClr val="FF0000"/>
              </a:solidFill>
              <a:latin typeface="Lato"/>
              <a:ea typeface="Lato"/>
              <a:cs typeface="Lato"/>
              <a:sym typeface="Lato"/>
            </a:endParaRPr>
          </a:p>
        </p:txBody>
      </p:sp>
      <p:sp>
        <p:nvSpPr>
          <p:cNvPr id="888" name="Google Shape;888;p45"/>
          <p:cNvSpPr txBox="1"/>
          <p:nvPr/>
        </p:nvSpPr>
        <p:spPr>
          <a:xfrm>
            <a:off x="184347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6</a:t>
            </a:r>
            <a:endParaRPr>
              <a:solidFill>
                <a:srgbClr val="FF0000"/>
              </a:solidFill>
              <a:latin typeface="Lato"/>
              <a:ea typeface="Lato"/>
              <a:cs typeface="Lato"/>
              <a:sym typeface="Lato"/>
            </a:endParaRPr>
          </a:p>
        </p:txBody>
      </p:sp>
      <p:sp>
        <p:nvSpPr>
          <p:cNvPr id="889" name="Google Shape;889;p45"/>
          <p:cNvSpPr txBox="1"/>
          <p:nvPr/>
        </p:nvSpPr>
        <p:spPr>
          <a:xfrm>
            <a:off x="337472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sp>
        <p:nvSpPr>
          <p:cNvPr id="890" name="Google Shape;890;p45"/>
          <p:cNvSpPr txBox="1"/>
          <p:nvPr/>
        </p:nvSpPr>
        <p:spPr>
          <a:xfrm>
            <a:off x="184347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2</a:t>
            </a:r>
            <a:endParaRPr>
              <a:solidFill>
                <a:srgbClr val="FF0000"/>
              </a:solidFill>
              <a:latin typeface="Lato"/>
              <a:ea typeface="Lato"/>
              <a:cs typeface="Lato"/>
              <a:sym typeface="Lato"/>
            </a:endParaRPr>
          </a:p>
        </p:txBody>
      </p:sp>
      <p:sp>
        <p:nvSpPr>
          <p:cNvPr id="891" name="Google Shape;891;p45"/>
          <p:cNvSpPr txBox="1"/>
          <p:nvPr/>
        </p:nvSpPr>
        <p:spPr>
          <a:xfrm>
            <a:off x="337472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0</a:t>
            </a:r>
            <a:endParaRPr>
              <a:solidFill>
                <a:srgbClr val="FF0000"/>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Dijkstra’s, A*</a:t>
            </a:r>
            <a:endParaRPr/>
          </a:p>
        </p:txBody>
      </p:sp>
      <p:graphicFrame>
        <p:nvGraphicFramePr>
          <p:cNvPr id="897" name="Google Shape;897;p46"/>
          <p:cNvGraphicFramePr/>
          <p:nvPr/>
        </p:nvGraphicFramePr>
        <p:xfrm>
          <a:off x="4475400" y="1205225"/>
          <a:ext cx="3000000" cy="3000000"/>
        </p:xfrm>
        <a:graphic>
          <a:graphicData uri="http://schemas.openxmlformats.org/drawingml/2006/table">
            <a:tbl>
              <a:tblPr>
                <a:noFill/>
                <a:tableStyleId>{416BA779-7A53-4D9B-98E7-443F9145F7E9}</a:tableStyleId>
              </a:tblPr>
              <a:tblGrid>
                <a:gridCol w="658925"/>
                <a:gridCol w="443900"/>
                <a:gridCol w="443900"/>
                <a:gridCol w="443900"/>
                <a:gridCol w="443900"/>
                <a:gridCol w="44390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Start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1, 7</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3, 5</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1, 7</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3, 8</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9, 9</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3, 8</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9, 9</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6, 6</a:t>
                      </a:r>
                      <a:endParaRPr>
                        <a:solidFill>
                          <a:schemeClr val="dk1"/>
                        </a:solidFill>
                        <a:latin typeface="Catamaran"/>
                        <a:ea typeface="Catamaran"/>
                        <a:cs typeface="Catamaran"/>
                        <a:sym typeface="Catamaran"/>
                      </a:endParaRPr>
                    </a:p>
                  </a:txBody>
                  <a:tcPr marT="91425" marB="91425" marR="91425" marL="91425" anchor="ctr"/>
                </a:tc>
              </a:tr>
            </a:tbl>
          </a:graphicData>
        </a:graphic>
      </p:graphicFrame>
      <p:graphicFrame>
        <p:nvGraphicFramePr>
          <p:cNvPr id="898" name="Google Shape;898;p46"/>
          <p:cNvGraphicFramePr/>
          <p:nvPr/>
        </p:nvGraphicFramePr>
        <p:xfrm>
          <a:off x="4475425" y="313575"/>
          <a:ext cx="3000000" cy="3000000"/>
        </p:xfrm>
        <a:graphic>
          <a:graphicData uri="http://schemas.openxmlformats.org/drawingml/2006/table">
            <a:tbl>
              <a:tblPr>
                <a:noFill/>
                <a:tableStyleId>{416BA779-7A53-4D9B-98E7-443F9145F7E9}</a:tableStyleId>
              </a:tblPr>
              <a:tblGrid>
                <a:gridCol w="658900"/>
                <a:gridCol w="443925"/>
                <a:gridCol w="443925"/>
                <a:gridCol w="443925"/>
                <a:gridCol w="443925"/>
                <a:gridCol w="443925"/>
              </a:tblGrid>
              <a:tr h="417800">
                <a:tc>
                  <a:txBody>
                    <a:bodyPr/>
                    <a:lstStyle/>
                    <a:p>
                      <a:pPr indent="0" lvl="0" marL="0" rtl="0" algn="ctr">
                        <a:spcBef>
                          <a:spcPts val="0"/>
                        </a:spcBef>
                        <a:spcAft>
                          <a:spcPts val="0"/>
                        </a:spcAft>
                        <a:buNone/>
                      </a:pPr>
                      <a:r>
                        <a:rPr lang="en">
                          <a:latin typeface="Catamaran"/>
                          <a:ea typeface="Catamaran"/>
                          <a:cs typeface="Catamaran"/>
                          <a:sym typeface="Catamaran"/>
                        </a:rPr>
                        <a:t>u</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h(u,G)</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tc>
              </a:tr>
            </a:tbl>
          </a:graphicData>
        </a:graphic>
      </p:graphicFrame>
      <p:sp>
        <p:nvSpPr>
          <p:cNvPr id="899" name="Google Shape;899;p46"/>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900" name="Google Shape;900;p46"/>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901" name="Google Shape;901;p46"/>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902" name="Google Shape;902;p46"/>
          <p:cNvSpPr/>
          <p:nvPr/>
        </p:nvSpPr>
        <p:spPr>
          <a:xfrm>
            <a:off x="316922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903" name="Google Shape;903;p46"/>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904" name="Google Shape;904;p46"/>
          <p:cNvCxnSpPr>
            <a:stCxn id="899" idx="7"/>
            <a:endCxn id="900"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905" name="Google Shape;905;p46"/>
          <p:cNvCxnSpPr>
            <a:stCxn id="899" idx="5"/>
            <a:endCxn id="901" idx="2"/>
          </p:cNvCxnSpPr>
          <p:nvPr/>
        </p:nvCxnSpPr>
        <p:spPr>
          <a:xfrm>
            <a:off x="1098796" y="3124420"/>
            <a:ext cx="539100" cy="708000"/>
          </a:xfrm>
          <a:prstGeom prst="straightConnector1">
            <a:avLst/>
          </a:prstGeom>
          <a:noFill/>
          <a:ln cap="flat" cmpd="sng" w="28575">
            <a:solidFill>
              <a:srgbClr val="FF0000"/>
            </a:solidFill>
            <a:prstDash val="solid"/>
            <a:round/>
            <a:headEnd len="med" w="med" type="none"/>
            <a:tailEnd len="med" w="med" type="none"/>
          </a:ln>
        </p:spPr>
      </p:cxnSp>
      <p:cxnSp>
        <p:nvCxnSpPr>
          <p:cNvPr id="906" name="Google Shape;906;p46"/>
          <p:cNvCxnSpPr>
            <a:stCxn id="901" idx="0"/>
            <a:endCxn id="900" idx="4"/>
          </p:cNvCxnSpPr>
          <p:nvPr/>
        </p:nvCxnSpPr>
        <p:spPr>
          <a:xfrm rot="10800000">
            <a:off x="1982825" y="2390225"/>
            <a:ext cx="0" cy="1111500"/>
          </a:xfrm>
          <a:prstGeom prst="straightConnector1">
            <a:avLst/>
          </a:prstGeom>
          <a:noFill/>
          <a:ln cap="flat" cmpd="sng" w="28575">
            <a:solidFill>
              <a:schemeClr val="dk1"/>
            </a:solidFill>
            <a:prstDash val="solid"/>
            <a:round/>
            <a:headEnd len="med" w="med" type="none"/>
            <a:tailEnd len="med" w="med" type="none"/>
          </a:ln>
        </p:spPr>
      </p:cxnSp>
      <p:cxnSp>
        <p:nvCxnSpPr>
          <p:cNvPr id="907" name="Google Shape;907;p46"/>
          <p:cNvCxnSpPr>
            <a:stCxn id="900" idx="6"/>
            <a:endCxn id="902" idx="2"/>
          </p:cNvCxnSpPr>
          <p:nvPr/>
        </p:nvCxnSpPr>
        <p:spPr>
          <a:xfrm>
            <a:off x="2327675" y="205947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908" name="Google Shape;908;p46"/>
          <p:cNvCxnSpPr>
            <a:stCxn id="901" idx="7"/>
            <a:endCxn id="902" idx="3"/>
          </p:cNvCxnSpPr>
          <p:nvPr/>
        </p:nvCxnSpPr>
        <p:spPr>
          <a:xfrm flipH="1" rot="10800000">
            <a:off x="2226671" y="2293255"/>
            <a:ext cx="1043700" cy="1305300"/>
          </a:xfrm>
          <a:prstGeom prst="straightConnector1">
            <a:avLst/>
          </a:prstGeom>
          <a:noFill/>
          <a:ln cap="flat" cmpd="sng" w="28575">
            <a:solidFill>
              <a:srgbClr val="FF0000"/>
            </a:solidFill>
            <a:prstDash val="solid"/>
            <a:round/>
            <a:headEnd len="med" w="med" type="none"/>
            <a:tailEnd len="med" w="med" type="none"/>
          </a:ln>
        </p:spPr>
      </p:cxnSp>
      <p:cxnSp>
        <p:nvCxnSpPr>
          <p:cNvPr id="909" name="Google Shape;909;p46"/>
          <p:cNvCxnSpPr>
            <a:stCxn id="901" idx="6"/>
            <a:endCxn id="903" idx="2"/>
          </p:cNvCxnSpPr>
          <p:nvPr/>
        </p:nvCxnSpPr>
        <p:spPr>
          <a:xfrm>
            <a:off x="2327675" y="383232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910" name="Google Shape;910;p46"/>
          <p:cNvCxnSpPr>
            <a:stCxn id="903" idx="0"/>
            <a:endCxn id="902" idx="4"/>
          </p:cNvCxnSpPr>
          <p:nvPr/>
        </p:nvCxnSpPr>
        <p:spPr>
          <a:xfrm rot="10800000">
            <a:off x="3514075" y="2390225"/>
            <a:ext cx="0" cy="1111500"/>
          </a:xfrm>
          <a:prstGeom prst="straightConnector1">
            <a:avLst/>
          </a:prstGeom>
          <a:noFill/>
          <a:ln cap="flat" cmpd="sng" w="28575">
            <a:solidFill>
              <a:srgbClr val="FF0000"/>
            </a:solidFill>
            <a:prstDash val="solid"/>
            <a:round/>
            <a:headEnd len="med" w="med" type="none"/>
            <a:tailEnd len="med" w="med" type="none"/>
          </a:ln>
        </p:spPr>
      </p:cxnSp>
      <p:sp>
        <p:nvSpPr>
          <p:cNvPr id="911" name="Google Shape;911;p46"/>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912" name="Google Shape;912;p46"/>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913" name="Google Shape;913;p46"/>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914" name="Google Shape;914;p46"/>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915" name="Google Shape;915;p46"/>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916" name="Google Shape;916;p46"/>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917" name="Google Shape;917;p46"/>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918" name="Google Shape;918;p46"/>
          <p:cNvSpPr txBox="1"/>
          <p:nvPr/>
        </p:nvSpPr>
        <p:spPr>
          <a:xfrm>
            <a:off x="715600" y="2253650"/>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8</a:t>
            </a:r>
            <a:endParaRPr>
              <a:solidFill>
                <a:srgbClr val="FF0000"/>
              </a:solidFill>
              <a:latin typeface="Lato"/>
              <a:ea typeface="Lato"/>
              <a:cs typeface="Lato"/>
              <a:sym typeface="Lato"/>
            </a:endParaRPr>
          </a:p>
        </p:txBody>
      </p:sp>
      <p:sp>
        <p:nvSpPr>
          <p:cNvPr id="919" name="Google Shape;919;p46"/>
          <p:cNvSpPr txBox="1"/>
          <p:nvPr/>
        </p:nvSpPr>
        <p:spPr>
          <a:xfrm>
            <a:off x="184347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6</a:t>
            </a:r>
            <a:endParaRPr>
              <a:solidFill>
                <a:srgbClr val="FF0000"/>
              </a:solidFill>
              <a:latin typeface="Lato"/>
              <a:ea typeface="Lato"/>
              <a:cs typeface="Lato"/>
              <a:sym typeface="Lato"/>
            </a:endParaRPr>
          </a:p>
        </p:txBody>
      </p:sp>
      <p:sp>
        <p:nvSpPr>
          <p:cNvPr id="920" name="Google Shape;920;p46"/>
          <p:cNvSpPr txBox="1"/>
          <p:nvPr/>
        </p:nvSpPr>
        <p:spPr>
          <a:xfrm>
            <a:off x="337472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sp>
        <p:nvSpPr>
          <p:cNvPr id="921" name="Google Shape;921;p46"/>
          <p:cNvSpPr txBox="1"/>
          <p:nvPr/>
        </p:nvSpPr>
        <p:spPr>
          <a:xfrm>
            <a:off x="184347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2</a:t>
            </a:r>
            <a:endParaRPr>
              <a:solidFill>
                <a:srgbClr val="FF0000"/>
              </a:solidFill>
              <a:latin typeface="Lato"/>
              <a:ea typeface="Lato"/>
              <a:cs typeface="Lato"/>
              <a:sym typeface="Lato"/>
            </a:endParaRPr>
          </a:p>
        </p:txBody>
      </p:sp>
      <p:sp>
        <p:nvSpPr>
          <p:cNvPr id="922" name="Google Shape;922;p46"/>
          <p:cNvSpPr txBox="1"/>
          <p:nvPr/>
        </p:nvSpPr>
        <p:spPr>
          <a:xfrm>
            <a:off x="337472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0</a:t>
            </a:r>
            <a:endParaRPr>
              <a:solidFill>
                <a:srgbClr val="FF0000"/>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Dijkstra’s, A*</a:t>
            </a:r>
            <a:endParaRPr/>
          </a:p>
        </p:txBody>
      </p:sp>
      <p:graphicFrame>
        <p:nvGraphicFramePr>
          <p:cNvPr id="928" name="Google Shape;928;p47"/>
          <p:cNvGraphicFramePr/>
          <p:nvPr/>
        </p:nvGraphicFramePr>
        <p:xfrm>
          <a:off x="4475400" y="1205225"/>
          <a:ext cx="3000000" cy="3000000"/>
        </p:xfrm>
        <a:graphic>
          <a:graphicData uri="http://schemas.openxmlformats.org/drawingml/2006/table">
            <a:tbl>
              <a:tblPr>
                <a:noFill/>
                <a:tableStyleId>{416BA779-7A53-4D9B-98E7-443F9145F7E9}</a:tableStyleId>
              </a:tblPr>
              <a:tblGrid>
                <a:gridCol w="658925"/>
                <a:gridCol w="443900"/>
                <a:gridCol w="443900"/>
                <a:gridCol w="443900"/>
                <a:gridCol w="443900"/>
                <a:gridCol w="44390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Start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1, 7</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3, 5</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1, 7</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3, 8</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9, 9</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3, 8</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9, 9</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6, 6</a:t>
                      </a:r>
                      <a:endParaRPr>
                        <a:solidFill>
                          <a:schemeClr val="dk1"/>
                        </a:solidFill>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T="91425" marB="91425" marR="91425" marL="91425" anchor="ctr"/>
                </a:tc>
              </a:tr>
            </a:tbl>
          </a:graphicData>
        </a:graphic>
      </p:graphicFrame>
      <p:graphicFrame>
        <p:nvGraphicFramePr>
          <p:cNvPr id="929" name="Google Shape;929;p47"/>
          <p:cNvGraphicFramePr/>
          <p:nvPr/>
        </p:nvGraphicFramePr>
        <p:xfrm>
          <a:off x="4475425" y="313575"/>
          <a:ext cx="3000000" cy="3000000"/>
        </p:xfrm>
        <a:graphic>
          <a:graphicData uri="http://schemas.openxmlformats.org/drawingml/2006/table">
            <a:tbl>
              <a:tblPr>
                <a:noFill/>
                <a:tableStyleId>{416BA779-7A53-4D9B-98E7-443F9145F7E9}</a:tableStyleId>
              </a:tblPr>
              <a:tblGrid>
                <a:gridCol w="658900"/>
                <a:gridCol w="443925"/>
                <a:gridCol w="443925"/>
                <a:gridCol w="443925"/>
                <a:gridCol w="443925"/>
                <a:gridCol w="443925"/>
              </a:tblGrid>
              <a:tr h="417800">
                <a:tc>
                  <a:txBody>
                    <a:bodyPr/>
                    <a:lstStyle/>
                    <a:p>
                      <a:pPr indent="0" lvl="0" marL="0" rtl="0" algn="ctr">
                        <a:spcBef>
                          <a:spcPts val="0"/>
                        </a:spcBef>
                        <a:spcAft>
                          <a:spcPts val="0"/>
                        </a:spcAft>
                        <a:buNone/>
                      </a:pPr>
                      <a:r>
                        <a:rPr lang="en">
                          <a:latin typeface="Catamaran"/>
                          <a:ea typeface="Catamaran"/>
                          <a:cs typeface="Catamaran"/>
                          <a:sym typeface="Catamaran"/>
                        </a:rPr>
                        <a:t>u</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h(u,G)</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8</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5</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tc>
              </a:tr>
            </a:tbl>
          </a:graphicData>
        </a:graphic>
      </p:graphicFrame>
      <p:sp>
        <p:nvSpPr>
          <p:cNvPr id="930" name="Google Shape;930;p47"/>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931" name="Google Shape;931;p47"/>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932" name="Google Shape;932;p47"/>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933" name="Google Shape;933;p47"/>
          <p:cNvSpPr/>
          <p:nvPr/>
        </p:nvSpPr>
        <p:spPr>
          <a:xfrm>
            <a:off x="316922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934" name="Google Shape;934;p47"/>
          <p:cNvSpPr/>
          <p:nvPr/>
        </p:nvSpPr>
        <p:spPr>
          <a:xfrm>
            <a:off x="316922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935" name="Google Shape;935;p47"/>
          <p:cNvCxnSpPr>
            <a:stCxn id="930" idx="7"/>
            <a:endCxn id="931"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936" name="Google Shape;936;p47"/>
          <p:cNvCxnSpPr>
            <a:stCxn id="930" idx="5"/>
            <a:endCxn id="932" idx="2"/>
          </p:cNvCxnSpPr>
          <p:nvPr/>
        </p:nvCxnSpPr>
        <p:spPr>
          <a:xfrm>
            <a:off x="1098796" y="3124420"/>
            <a:ext cx="539100" cy="708000"/>
          </a:xfrm>
          <a:prstGeom prst="straightConnector1">
            <a:avLst/>
          </a:prstGeom>
          <a:noFill/>
          <a:ln cap="flat" cmpd="sng" w="28575">
            <a:solidFill>
              <a:srgbClr val="FF0000"/>
            </a:solidFill>
            <a:prstDash val="solid"/>
            <a:round/>
            <a:headEnd len="med" w="med" type="none"/>
            <a:tailEnd len="med" w="med" type="none"/>
          </a:ln>
        </p:spPr>
      </p:cxnSp>
      <p:cxnSp>
        <p:nvCxnSpPr>
          <p:cNvPr id="937" name="Google Shape;937;p47"/>
          <p:cNvCxnSpPr>
            <a:stCxn id="932" idx="0"/>
            <a:endCxn id="931" idx="4"/>
          </p:cNvCxnSpPr>
          <p:nvPr/>
        </p:nvCxnSpPr>
        <p:spPr>
          <a:xfrm rot="10800000">
            <a:off x="1982825" y="2390225"/>
            <a:ext cx="0" cy="1111500"/>
          </a:xfrm>
          <a:prstGeom prst="straightConnector1">
            <a:avLst/>
          </a:prstGeom>
          <a:noFill/>
          <a:ln cap="flat" cmpd="sng" w="28575">
            <a:solidFill>
              <a:schemeClr val="dk1"/>
            </a:solidFill>
            <a:prstDash val="solid"/>
            <a:round/>
            <a:headEnd len="med" w="med" type="none"/>
            <a:tailEnd len="med" w="med" type="none"/>
          </a:ln>
        </p:spPr>
      </p:cxnSp>
      <p:cxnSp>
        <p:nvCxnSpPr>
          <p:cNvPr id="938" name="Google Shape;938;p47"/>
          <p:cNvCxnSpPr>
            <a:stCxn id="931" idx="6"/>
            <a:endCxn id="933" idx="2"/>
          </p:cNvCxnSpPr>
          <p:nvPr/>
        </p:nvCxnSpPr>
        <p:spPr>
          <a:xfrm>
            <a:off x="2327675" y="205947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939" name="Google Shape;939;p47"/>
          <p:cNvCxnSpPr>
            <a:stCxn id="932" idx="7"/>
            <a:endCxn id="933" idx="3"/>
          </p:cNvCxnSpPr>
          <p:nvPr/>
        </p:nvCxnSpPr>
        <p:spPr>
          <a:xfrm flipH="1" rot="10800000">
            <a:off x="2226671" y="2293255"/>
            <a:ext cx="1043700" cy="1305300"/>
          </a:xfrm>
          <a:prstGeom prst="straightConnector1">
            <a:avLst/>
          </a:prstGeom>
          <a:noFill/>
          <a:ln cap="flat" cmpd="sng" w="28575">
            <a:solidFill>
              <a:srgbClr val="FF0000"/>
            </a:solidFill>
            <a:prstDash val="solid"/>
            <a:round/>
            <a:headEnd len="med" w="med" type="none"/>
            <a:tailEnd len="med" w="med" type="none"/>
          </a:ln>
        </p:spPr>
      </p:cxnSp>
      <p:cxnSp>
        <p:nvCxnSpPr>
          <p:cNvPr id="940" name="Google Shape;940;p47"/>
          <p:cNvCxnSpPr>
            <a:stCxn id="932" idx="6"/>
            <a:endCxn id="934" idx="2"/>
          </p:cNvCxnSpPr>
          <p:nvPr/>
        </p:nvCxnSpPr>
        <p:spPr>
          <a:xfrm>
            <a:off x="2327675" y="383232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941" name="Google Shape;941;p47"/>
          <p:cNvCxnSpPr>
            <a:stCxn id="934" idx="0"/>
            <a:endCxn id="933" idx="4"/>
          </p:cNvCxnSpPr>
          <p:nvPr/>
        </p:nvCxnSpPr>
        <p:spPr>
          <a:xfrm rot="10800000">
            <a:off x="3514075" y="2390225"/>
            <a:ext cx="0" cy="1111500"/>
          </a:xfrm>
          <a:prstGeom prst="straightConnector1">
            <a:avLst/>
          </a:prstGeom>
          <a:noFill/>
          <a:ln cap="flat" cmpd="sng" w="28575">
            <a:solidFill>
              <a:srgbClr val="FF0000"/>
            </a:solidFill>
            <a:prstDash val="solid"/>
            <a:round/>
            <a:headEnd len="med" w="med" type="none"/>
            <a:tailEnd len="med" w="med" type="none"/>
          </a:ln>
        </p:spPr>
      </p:cxnSp>
      <p:sp>
        <p:nvSpPr>
          <p:cNvPr id="942" name="Google Shape;942;p47"/>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943" name="Google Shape;943;p47"/>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944" name="Google Shape;944;p47"/>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945" name="Google Shape;945;p47"/>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946" name="Google Shape;946;p47"/>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947" name="Google Shape;947;p47"/>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948" name="Google Shape;948;p47"/>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949" name="Google Shape;949;p47"/>
          <p:cNvSpPr txBox="1"/>
          <p:nvPr/>
        </p:nvSpPr>
        <p:spPr>
          <a:xfrm>
            <a:off x="715600" y="2253650"/>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8</a:t>
            </a:r>
            <a:endParaRPr>
              <a:solidFill>
                <a:srgbClr val="FF0000"/>
              </a:solidFill>
              <a:latin typeface="Lato"/>
              <a:ea typeface="Lato"/>
              <a:cs typeface="Lato"/>
              <a:sym typeface="Lato"/>
            </a:endParaRPr>
          </a:p>
        </p:txBody>
      </p:sp>
      <p:sp>
        <p:nvSpPr>
          <p:cNvPr id="950" name="Google Shape;950;p47"/>
          <p:cNvSpPr txBox="1"/>
          <p:nvPr/>
        </p:nvSpPr>
        <p:spPr>
          <a:xfrm>
            <a:off x="184347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6</a:t>
            </a:r>
            <a:endParaRPr>
              <a:solidFill>
                <a:srgbClr val="FF0000"/>
              </a:solidFill>
              <a:latin typeface="Lato"/>
              <a:ea typeface="Lato"/>
              <a:cs typeface="Lato"/>
              <a:sym typeface="Lato"/>
            </a:endParaRPr>
          </a:p>
        </p:txBody>
      </p:sp>
      <p:sp>
        <p:nvSpPr>
          <p:cNvPr id="951" name="Google Shape;951;p47"/>
          <p:cNvSpPr txBox="1"/>
          <p:nvPr/>
        </p:nvSpPr>
        <p:spPr>
          <a:xfrm>
            <a:off x="337472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sp>
        <p:nvSpPr>
          <p:cNvPr id="952" name="Google Shape;952;p47"/>
          <p:cNvSpPr txBox="1"/>
          <p:nvPr/>
        </p:nvSpPr>
        <p:spPr>
          <a:xfrm>
            <a:off x="184347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2</a:t>
            </a:r>
            <a:endParaRPr>
              <a:solidFill>
                <a:srgbClr val="FF0000"/>
              </a:solidFill>
              <a:latin typeface="Lato"/>
              <a:ea typeface="Lato"/>
              <a:cs typeface="Lato"/>
              <a:sym typeface="Lato"/>
            </a:endParaRPr>
          </a:p>
        </p:txBody>
      </p:sp>
      <p:sp>
        <p:nvSpPr>
          <p:cNvPr id="953" name="Google Shape;953;p47"/>
          <p:cNvSpPr txBox="1"/>
          <p:nvPr/>
        </p:nvSpPr>
        <p:spPr>
          <a:xfrm>
            <a:off x="337472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0</a:t>
            </a:r>
            <a:endParaRPr>
              <a:solidFill>
                <a:srgbClr val="FF0000"/>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solidFill>
                  <a:schemeClr val="accent2"/>
                </a:solidFill>
              </a:rPr>
              <a:t>C</a:t>
            </a:r>
            <a:r>
              <a:rPr lang="en"/>
              <a:t> Dijkstra’s, A*</a:t>
            </a:r>
            <a:endParaRPr/>
          </a:p>
        </p:txBody>
      </p:sp>
      <p:sp>
        <p:nvSpPr>
          <p:cNvPr id="959" name="Google Shape;959;p48"/>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960" name="Google Shape;960;p48"/>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961" name="Google Shape;961;p48"/>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962" name="Google Shape;962;p48"/>
          <p:cNvSpPr/>
          <p:nvPr/>
        </p:nvSpPr>
        <p:spPr>
          <a:xfrm>
            <a:off x="316922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963" name="Google Shape;963;p48"/>
          <p:cNvSpPr/>
          <p:nvPr/>
        </p:nvSpPr>
        <p:spPr>
          <a:xfrm>
            <a:off x="316922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964" name="Google Shape;964;p48"/>
          <p:cNvCxnSpPr>
            <a:stCxn id="959" idx="7"/>
            <a:endCxn id="960"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965" name="Google Shape;965;p48"/>
          <p:cNvCxnSpPr>
            <a:stCxn id="959" idx="5"/>
            <a:endCxn id="961" idx="2"/>
          </p:cNvCxnSpPr>
          <p:nvPr/>
        </p:nvCxnSpPr>
        <p:spPr>
          <a:xfrm>
            <a:off x="1098796" y="3124420"/>
            <a:ext cx="539100" cy="708000"/>
          </a:xfrm>
          <a:prstGeom prst="straightConnector1">
            <a:avLst/>
          </a:prstGeom>
          <a:noFill/>
          <a:ln cap="flat" cmpd="sng" w="28575">
            <a:solidFill>
              <a:srgbClr val="FF0000"/>
            </a:solidFill>
            <a:prstDash val="solid"/>
            <a:round/>
            <a:headEnd len="med" w="med" type="none"/>
            <a:tailEnd len="med" w="med" type="none"/>
          </a:ln>
        </p:spPr>
      </p:cxnSp>
      <p:cxnSp>
        <p:nvCxnSpPr>
          <p:cNvPr id="966" name="Google Shape;966;p48"/>
          <p:cNvCxnSpPr>
            <a:stCxn id="961" idx="0"/>
            <a:endCxn id="960" idx="4"/>
          </p:cNvCxnSpPr>
          <p:nvPr/>
        </p:nvCxnSpPr>
        <p:spPr>
          <a:xfrm rot="10800000">
            <a:off x="1982825" y="2390225"/>
            <a:ext cx="0" cy="1111500"/>
          </a:xfrm>
          <a:prstGeom prst="straightConnector1">
            <a:avLst/>
          </a:prstGeom>
          <a:noFill/>
          <a:ln cap="flat" cmpd="sng" w="28575">
            <a:solidFill>
              <a:schemeClr val="dk1"/>
            </a:solidFill>
            <a:prstDash val="solid"/>
            <a:round/>
            <a:headEnd len="med" w="med" type="none"/>
            <a:tailEnd len="med" w="med" type="none"/>
          </a:ln>
        </p:spPr>
      </p:cxnSp>
      <p:cxnSp>
        <p:nvCxnSpPr>
          <p:cNvPr id="967" name="Google Shape;967;p48"/>
          <p:cNvCxnSpPr>
            <a:stCxn id="960" idx="6"/>
            <a:endCxn id="962" idx="2"/>
          </p:cNvCxnSpPr>
          <p:nvPr/>
        </p:nvCxnSpPr>
        <p:spPr>
          <a:xfrm>
            <a:off x="2327675" y="205947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968" name="Google Shape;968;p48"/>
          <p:cNvCxnSpPr>
            <a:stCxn id="961" idx="7"/>
            <a:endCxn id="962" idx="3"/>
          </p:cNvCxnSpPr>
          <p:nvPr/>
        </p:nvCxnSpPr>
        <p:spPr>
          <a:xfrm flipH="1" rot="10800000">
            <a:off x="2226671" y="2293255"/>
            <a:ext cx="1043700" cy="1305300"/>
          </a:xfrm>
          <a:prstGeom prst="straightConnector1">
            <a:avLst/>
          </a:prstGeom>
          <a:noFill/>
          <a:ln cap="flat" cmpd="sng" w="28575">
            <a:solidFill>
              <a:srgbClr val="FF0000"/>
            </a:solidFill>
            <a:prstDash val="solid"/>
            <a:round/>
            <a:headEnd len="med" w="med" type="none"/>
            <a:tailEnd len="med" w="med" type="none"/>
          </a:ln>
        </p:spPr>
      </p:cxnSp>
      <p:cxnSp>
        <p:nvCxnSpPr>
          <p:cNvPr id="969" name="Google Shape;969;p48"/>
          <p:cNvCxnSpPr>
            <a:stCxn id="961" idx="6"/>
            <a:endCxn id="963" idx="2"/>
          </p:cNvCxnSpPr>
          <p:nvPr/>
        </p:nvCxnSpPr>
        <p:spPr>
          <a:xfrm>
            <a:off x="2327675" y="383232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970" name="Google Shape;970;p48"/>
          <p:cNvCxnSpPr>
            <a:stCxn id="963" idx="0"/>
            <a:endCxn id="962" idx="4"/>
          </p:cNvCxnSpPr>
          <p:nvPr/>
        </p:nvCxnSpPr>
        <p:spPr>
          <a:xfrm rot="10800000">
            <a:off x="3514075" y="2390225"/>
            <a:ext cx="0" cy="1111500"/>
          </a:xfrm>
          <a:prstGeom prst="straightConnector1">
            <a:avLst/>
          </a:prstGeom>
          <a:noFill/>
          <a:ln cap="flat" cmpd="sng" w="28575">
            <a:solidFill>
              <a:srgbClr val="FF0000"/>
            </a:solidFill>
            <a:prstDash val="solid"/>
            <a:round/>
            <a:headEnd len="med" w="med" type="none"/>
            <a:tailEnd len="med" w="med" type="none"/>
          </a:ln>
        </p:spPr>
      </p:cxnSp>
      <p:sp>
        <p:nvSpPr>
          <p:cNvPr id="971" name="Google Shape;971;p48"/>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972" name="Google Shape;972;p48"/>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973" name="Google Shape;973;p48"/>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974" name="Google Shape;974;p48"/>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975" name="Google Shape;975;p48"/>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976" name="Google Shape;976;p48"/>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977" name="Google Shape;977;p48"/>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978" name="Google Shape;978;p48"/>
          <p:cNvSpPr txBox="1"/>
          <p:nvPr/>
        </p:nvSpPr>
        <p:spPr>
          <a:xfrm>
            <a:off x="715600" y="2253650"/>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8</a:t>
            </a:r>
            <a:endParaRPr>
              <a:solidFill>
                <a:srgbClr val="FF0000"/>
              </a:solidFill>
              <a:latin typeface="Lato"/>
              <a:ea typeface="Lato"/>
              <a:cs typeface="Lato"/>
              <a:sym typeface="Lato"/>
            </a:endParaRPr>
          </a:p>
        </p:txBody>
      </p:sp>
      <p:sp>
        <p:nvSpPr>
          <p:cNvPr id="979" name="Google Shape;979;p48"/>
          <p:cNvSpPr txBox="1"/>
          <p:nvPr/>
        </p:nvSpPr>
        <p:spPr>
          <a:xfrm>
            <a:off x="184347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6</a:t>
            </a:r>
            <a:endParaRPr>
              <a:solidFill>
                <a:srgbClr val="FF0000"/>
              </a:solidFill>
              <a:latin typeface="Lato"/>
              <a:ea typeface="Lato"/>
              <a:cs typeface="Lato"/>
              <a:sym typeface="Lato"/>
            </a:endParaRPr>
          </a:p>
        </p:txBody>
      </p:sp>
      <p:sp>
        <p:nvSpPr>
          <p:cNvPr id="980" name="Google Shape;980;p48"/>
          <p:cNvSpPr txBox="1"/>
          <p:nvPr/>
        </p:nvSpPr>
        <p:spPr>
          <a:xfrm>
            <a:off x="337472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sp>
        <p:nvSpPr>
          <p:cNvPr id="981" name="Google Shape;981;p48"/>
          <p:cNvSpPr txBox="1"/>
          <p:nvPr/>
        </p:nvSpPr>
        <p:spPr>
          <a:xfrm>
            <a:off x="184347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2</a:t>
            </a:r>
            <a:endParaRPr>
              <a:solidFill>
                <a:srgbClr val="FF0000"/>
              </a:solidFill>
              <a:latin typeface="Lato"/>
              <a:ea typeface="Lato"/>
              <a:cs typeface="Lato"/>
              <a:sym typeface="Lato"/>
            </a:endParaRPr>
          </a:p>
        </p:txBody>
      </p:sp>
      <p:sp>
        <p:nvSpPr>
          <p:cNvPr id="982" name="Google Shape;982;p48"/>
          <p:cNvSpPr txBox="1"/>
          <p:nvPr/>
        </p:nvSpPr>
        <p:spPr>
          <a:xfrm>
            <a:off x="337472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0</a:t>
            </a:r>
            <a:endParaRPr>
              <a:solidFill>
                <a:srgbClr val="FF0000"/>
              </a:solidFill>
              <a:latin typeface="Lato"/>
              <a:ea typeface="Lato"/>
              <a:cs typeface="Lato"/>
              <a:sym typeface="Lato"/>
            </a:endParaRPr>
          </a:p>
        </p:txBody>
      </p:sp>
      <p:sp>
        <p:nvSpPr>
          <p:cNvPr id="983" name="Google Shape;983;p48"/>
          <p:cNvSpPr txBox="1"/>
          <p:nvPr/>
        </p:nvSpPr>
        <p:spPr>
          <a:xfrm>
            <a:off x="4420125" y="1017725"/>
            <a:ext cx="40068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Is the heuristic admissible?</a:t>
            </a:r>
            <a:endParaRPr>
              <a:solidFill>
                <a:schemeClr val="dk1"/>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solidFill>
                  <a:schemeClr val="accent2"/>
                </a:solidFill>
              </a:rPr>
              <a:t>C</a:t>
            </a:r>
            <a:r>
              <a:rPr lang="en"/>
              <a:t> Dijkstra’s, A*</a:t>
            </a:r>
            <a:endParaRPr/>
          </a:p>
        </p:txBody>
      </p:sp>
      <p:sp>
        <p:nvSpPr>
          <p:cNvPr id="989" name="Google Shape;989;p49"/>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990" name="Google Shape;990;p49"/>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991" name="Google Shape;991;p49"/>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992" name="Google Shape;992;p49"/>
          <p:cNvSpPr/>
          <p:nvPr/>
        </p:nvSpPr>
        <p:spPr>
          <a:xfrm>
            <a:off x="316922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993" name="Google Shape;993;p49"/>
          <p:cNvSpPr/>
          <p:nvPr/>
        </p:nvSpPr>
        <p:spPr>
          <a:xfrm>
            <a:off x="316922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994" name="Google Shape;994;p49"/>
          <p:cNvCxnSpPr>
            <a:stCxn id="989" idx="7"/>
            <a:endCxn id="990"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995" name="Google Shape;995;p49"/>
          <p:cNvCxnSpPr>
            <a:stCxn id="989" idx="5"/>
            <a:endCxn id="991" idx="2"/>
          </p:cNvCxnSpPr>
          <p:nvPr/>
        </p:nvCxnSpPr>
        <p:spPr>
          <a:xfrm>
            <a:off x="1098796" y="3124420"/>
            <a:ext cx="539100" cy="708000"/>
          </a:xfrm>
          <a:prstGeom prst="straightConnector1">
            <a:avLst/>
          </a:prstGeom>
          <a:noFill/>
          <a:ln cap="flat" cmpd="sng" w="28575">
            <a:solidFill>
              <a:srgbClr val="FF0000"/>
            </a:solidFill>
            <a:prstDash val="solid"/>
            <a:round/>
            <a:headEnd len="med" w="med" type="none"/>
            <a:tailEnd len="med" w="med" type="none"/>
          </a:ln>
        </p:spPr>
      </p:cxnSp>
      <p:cxnSp>
        <p:nvCxnSpPr>
          <p:cNvPr id="996" name="Google Shape;996;p49"/>
          <p:cNvCxnSpPr>
            <a:stCxn id="991" idx="0"/>
            <a:endCxn id="990" idx="4"/>
          </p:cNvCxnSpPr>
          <p:nvPr/>
        </p:nvCxnSpPr>
        <p:spPr>
          <a:xfrm rot="10800000">
            <a:off x="1982825" y="2390225"/>
            <a:ext cx="0" cy="1111500"/>
          </a:xfrm>
          <a:prstGeom prst="straightConnector1">
            <a:avLst/>
          </a:prstGeom>
          <a:noFill/>
          <a:ln cap="flat" cmpd="sng" w="28575">
            <a:solidFill>
              <a:schemeClr val="dk1"/>
            </a:solidFill>
            <a:prstDash val="solid"/>
            <a:round/>
            <a:headEnd len="med" w="med" type="none"/>
            <a:tailEnd len="med" w="med" type="none"/>
          </a:ln>
        </p:spPr>
      </p:cxnSp>
      <p:cxnSp>
        <p:nvCxnSpPr>
          <p:cNvPr id="997" name="Google Shape;997;p49"/>
          <p:cNvCxnSpPr>
            <a:stCxn id="990" idx="6"/>
            <a:endCxn id="992" idx="2"/>
          </p:cNvCxnSpPr>
          <p:nvPr/>
        </p:nvCxnSpPr>
        <p:spPr>
          <a:xfrm>
            <a:off x="2327675" y="205947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998" name="Google Shape;998;p49"/>
          <p:cNvCxnSpPr>
            <a:stCxn id="991" idx="7"/>
            <a:endCxn id="992" idx="3"/>
          </p:cNvCxnSpPr>
          <p:nvPr/>
        </p:nvCxnSpPr>
        <p:spPr>
          <a:xfrm flipH="1" rot="10800000">
            <a:off x="2226671" y="2293255"/>
            <a:ext cx="1043700" cy="1305300"/>
          </a:xfrm>
          <a:prstGeom prst="straightConnector1">
            <a:avLst/>
          </a:prstGeom>
          <a:noFill/>
          <a:ln cap="flat" cmpd="sng" w="28575">
            <a:solidFill>
              <a:srgbClr val="FF0000"/>
            </a:solidFill>
            <a:prstDash val="solid"/>
            <a:round/>
            <a:headEnd len="med" w="med" type="none"/>
            <a:tailEnd len="med" w="med" type="none"/>
          </a:ln>
        </p:spPr>
      </p:cxnSp>
      <p:cxnSp>
        <p:nvCxnSpPr>
          <p:cNvPr id="999" name="Google Shape;999;p49"/>
          <p:cNvCxnSpPr>
            <a:stCxn id="991" idx="6"/>
            <a:endCxn id="993" idx="2"/>
          </p:cNvCxnSpPr>
          <p:nvPr/>
        </p:nvCxnSpPr>
        <p:spPr>
          <a:xfrm>
            <a:off x="2327675" y="383232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1000" name="Google Shape;1000;p49"/>
          <p:cNvCxnSpPr>
            <a:stCxn id="993" idx="0"/>
            <a:endCxn id="992" idx="4"/>
          </p:cNvCxnSpPr>
          <p:nvPr/>
        </p:nvCxnSpPr>
        <p:spPr>
          <a:xfrm rot="10800000">
            <a:off x="3514075" y="2390225"/>
            <a:ext cx="0" cy="1111500"/>
          </a:xfrm>
          <a:prstGeom prst="straightConnector1">
            <a:avLst/>
          </a:prstGeom>
          <a:noFill/>
          <a:ln cap="flat" cmpd="sng" w="28575">
            <a:solidFill>
              <a:srgbClr val="FF0000"/>
            </a:solidFill>
            <a:prstDash val="solid"/>
            <a:round/>
            <a:headEnd len="med" w="med" type="none"/>
            <a:tailEnd len="med" w="med" type="none"/>
          </a:ln>
        </p:spPr>
      </p:cxnSp>
      <p:sp>
        <p:nvSpPr>
          <p:cNvPr id="1001" name="Google Shape;1001;p49"/>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1002" name="Google Shape;1002;p49"/>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1003" name="Google Shape;1003;p49"/>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1004" name="Google Shape;1004;p49"/>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1005" name="Google Shape;1005;p49"/>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1006" name="Google Shape;1006;p49"/>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1007" name="Google Shape;1007;p49"/>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1008" name="Google Shape;1008;p49"/>
          <p:cNvSpPr txBox="1"/>
          <p:nvPr/>
        </p:nvSpPr>
        <p:spPr>
          <a:xfrm>
            <a:off x="715600" y="2253650"/>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8</a:t>
            </a:r>
            <a:endParaRPr>
              <a:solidFill>
                <a:srgbClr val="FF0000"/>
              </a:solidFill>
              <a:latin typeface="Lato"/>
              <a:ea typeface="Lato"/>
              <a:cs typeface="Lato"/>
              <a:sym typeface="Lato"/>
            </a:endParaRPr>
          </a:p>
        </p:txBody>
      </p:sp>
      <p:sp>
        <p:nvSpPr>
          <p:cNvPr id="1009" name="Google Shape;1009;p49"/>
          <p:cNvSpPr txBox="1"/>
          <p:nvPr/>
        </p:nvSpPr>
        <p:spPr>
          <a:xfrm>
            <a:off x="184347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6</a:t>
            </a:r>
            <a:endParaRPr>
              <a:solidFill>
                <a:srgbClr val="FF0000"/>
              </a:solidFill>
              <a:latin typeface="Lato"/>
              <a:ea typeface="Lato"/>
              <a:cs typeface="Lato"/>
              <a:sym typeface="Lato"/>
            </a:endParaRPr>
          </a:p>
        </p:txBody>
      </p:sp>
      <p:sp>
        <p:nvSpPr>
          <p:cNvPr id="1010" name="Google Shape;1010;p49"/>
          <p:cNvSpPr txBox="1"/>
          <p:nvPr/>
        </p:nvSpPr>
        <p:spPr>
          <a:xfrm>
            <a:off x="337472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sp>
        <p:nvSpPr>
          <p:cNvPr id="1011" name="Google Shape;1011;p49"/>
          <p:cNvSpPr txBox="1"/>
          <p:nvPr/>
        </p:nvSpPr>
        <p:spPr>
          <a:xfrm>
            <a:off x="184347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2</a:t>
            </a:r>
            <a:endParaRPr>
              <a:solidFill>
                <a:srgbClr val="FF0000"/>
              </a:solidFill>
              <a:latin typeface="Lato"/>
              <a:ea typeface="Lato"/>
              <a:cs typeface="Lato"/>
              <a:sym typeface="Lato"/>
            </a:endParaRPr>
          </a:p>
        </p:txBody>
      </p:sp>
      <p:sp>
        <p:nvSpPr>
          <p:cNvPr id="1012" name="Google Shape;1012;p49"/>
          <p:cNvSpPr txBox="1"/>
          <p:nvPr/>
        </p:nvSpPr>
        <p:spPr>
          <a:xfrm>
            <a:off x="337472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0</a:t>
            </a:r>
            <a:endParaRPr>
              <a:solidFill>
                <a:srgbClr val="FF0000"/>
              </a:solidFill>
              <a:latin typeface="Lato"/>
              <a:ea typeface="Lato"/>
              <a:cs typeface="Lato"/>
              <a:sym typeface="Lato"/>
            </a:endParaRPr>
          </a:p>
        </p:txBody>
      </p:sp>
      <p:sp>
        <p:nvSpPr>
          <p:cNvPr id="1013" name="Google Shape;1013;p49"/>
          <p:cNvSpPr txBox="1"/>
          <p:nvPr/>
        </p:nvSpPr>
        <p:spPr>
          <a:xfrm>
            <a:off x="4420125" y="1017725"/>
            <a:ext cx="4006800" cy="32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Is the heuristic admissible?</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
                <a:solidFill>
                  <a:schemeClr val="accent2"/>
                </a:solidFill>
                <a:latin typeface="Lato"/>
                <a:ea typeface="Lato"/>
                <a:cs typeface="Lato"/>
                <a:sym typeface="Lato"/>
              </a:rPr>
              <a:t>To check: go through every vertex, see if there is any heuristic that overestimates the </a:t>
            </a:r>
            <a:r>
              <a:rPr b="1" lang="en">
                <a:solidFill>
                  <a:schemeClr val="accent2"/>
                </a:solidFill>
                <a:latin typeface="Lato"/>
                <a:ea typeface="Lato"/>
                <a:cs typeface="Lato"/>
                <a:sym typeface="Lato"/>
              </a:rPr>
              <a:t>actual </a:t>
            </a:r>
            <a:r>
              <a:rPr lang="en">
                <a:solidFill>
                  <a:schemeClr val="accent2"/>
                </a:solidFill>
                <a:latin typeface="Lato"/>
                <a:ea typeface="Lato"/>
                <a:cs typeface="Lato"/>
                <a:sym typeface="Lato"/>
              </a:rPr>
              <a:t>distance from that vertex to E.</a:t>
            </a:r>
            <a:endParaRPr>
              <a:solidFill>
                <a:schemeClr val="accent2"/>
              </a:solidFill>
              <a:latin typeface="Lato"/>
              <a:ea typeface="Lato"/>
              <a:cs typeface="Lato"/>
              <a:sym typeface="Lato"/>
            </a:endParaRPr>
          </a:p>
          <a:p>
            <a:pPr indent="0" lvl="0" marL="0" rtl="0" algn="l">
              <a:lnSpc>
                <a:spcPct val="115000"/>
              </a:lnSpc>
              <a:spcBef>
                <a:spcPts val="1600"/>
              </a:spcBef>
              <a:spcAft>
                <a:spcPts val="1600"/>
              </a:spcAft>
              <a:buClr>
                <a:schemeClr val="dk1"/>
              </a:buClr>
              <a:buSzPts val="1100"/>
              <a:buFont typeface="Arial"/>
              <a:buNone/>
            </a:pPr>
            <a:r>
              <a:t/>
            </a:r>
            <a:endParaRPr>
              <a:solidFill>
                <a:schemeClr val="accent2"/>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solidFill>
                  <a:schemeClr val="accent2"/>
                </a:solidFill>
              </a:rPr>
              <a:t>C</a:t>
            </a:r>
            <a:r>
              <a:rPr lang="en"/>
              <a:t> Dijkstra’s, A*</a:t>
            </a:r>
            <a:endParaRPr/>
          </a:p>
        </p:txBody>
      </p:sp>
      <p:sp>
        <p:nvSpPr>
          <p:cNvPr id="1019" name="Google Shape;1019;p50"/>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1020" name="Google Shape;1020;p50"/>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1021" name="Google Shape;1021;p50"/>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1022" name="Google Shape;1022;p50"/>
          <p:cNvSpPr/>
          <p:nvPr/>
        </p:nvSpPr>
        <p:spPr>
          <a:xfrm>
            <a:off x="316922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1023" name="Google Shape;1023;p50"/>
          <p:cNvSpPr/>
          <p:nvPr/>
        </p:nvSpPr>
        <p:spPr>
          <a:xfrm>
            <a:off x="316922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1024" name="Google Shape;1024;p50"/>
          <p:cNvCxnSpPr>
            <a:stCxn id="1019" idx="7"/>
            <a:endCxn id="1020"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1025" name="Google Shape;1025;p50"/>
          <p:cNvCxnSpPr>
            <a:stCxn id="1019" idx="5"/>
            <a:endCxn id="1021" idx="2"/>
          </p:cNvCxnSpPr>
          <p:nvPr/>
        </p:nvCxnSpPr>
        <p:spPr>
          <a:xfrm>
            <a:off x="1098796" y="3124420"/>
            <a:ext cx="539100" cy="708000"/>
          </a:xfrm>
          <a:prstGeom prst="straightConnector1">
            <a:avLst/>
          </a:prstGeom>
          <a:noFill/>
          <a:ln cap="flat" cmpd="sng" w="28575">
            <a:solidFill>
              <a:srgbClr val="FF0000"/>
            </a:solidFill>
            <a:prstDash val="solid"/>
            <a:round/>
            <a:headEnd len="med" w="med" type="none"/>
            <a:tailEnd len="med" w="med" type="none"/>
          </a:ln>
        </p:spPr>
      </p:cxnSp>
      <p:cxnSp>
        <p:nvCxnSpPr>
          <p:cNvPr id="1026" name="Google Shape;1026;p50"/>
          <p:cNvCxnSpPr>
            <a:stCxn id="1021" idx="0"/>
            <a:endCxn id="1020" idx="4"/>
          </p:cNvCxnSpPr>
          <p:nvPr/>
        </p:nvCxnSpPr>
        <p:spPr>
          <a:xfrm rot="10800000">
            <a:off x="1982825" y="2390225"/>
            <a:ext cx="0" cy="1111500"/>
          </a:xfrm>
          <a:prstGeom prst="straightConnector1">
            <a:avLst/>
          </a:prstGeom>
          <a:noFill/>
          <a:ln cap="flat" cmpd="sng" w="28575">
            <a:solidFill>
              <a:schemeClr val="dk1"/>
            </a:solidFill>
            <a:prstDash val="solid"/>
            <a:round/>
            <a:headEnd len="med" w="med" type="none"/>
            <a:tailEnd len="med" w="med" type="none"/>
          </a:ln>
        </p:spPr>
      </p:cxnSp>
      <p:cxnSp>
        <p:nvCxnSpPr>
          <p:cNvPr id="1027" name="Google Shape;1027;p50"/>
          <p:cNvCxnSpPr>
            <a:stCxn id="1020" idx="6"/>
            <a:endCxn id="1022" idx="2"/>
          </p:cNvCxnSpPr>
          <p:nvPr/>
        </p:nvCxnSpPr>
        <p:spPr>
          <a:xfrm>
            <a:off x="2327675" y="205947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1028" name="Google Shape;1028;p50"/>
          <p:cNvCxnSpPr>
            <a:stCxn id="1021" idx="7"/>
            <a:endCxn id="1022" idx="3"/>
          </p:cNvCxnSpPr>
          <p:nvPr/>
        </p:nvCxnSpPr>
        <p:spPr>
          <a:xfrm flipH="1" rot="10800000">
            <a:off x="2226671" y="2293255"/>
            <a:ext cx="1043700" cy="1305300"/>
          </a:xfrm>
          <a:prstGeom prst="straightConnector1">
            <a:avLst/>
          </a:prstGeom>
          <a:noFill/>
          <a:ln cap="flat" cmpd="sng" w="28575">
            <a:solidFill>
              <a:srgbClr val="FF0000"/>
            </a:solidFill>
            <a:prstDash val="solid"/>
            <a:round/>
            <a:headEnd len="med" w="med" type="none"/>
            <a:tailEnd len="med" w="med" type="none"/>
          </a:ln>
        </p:spPr>
      </p:cxnSp>
      <p:cxnSp>
        <p:nvCxnSpPr>
          <p:cNvPr id="1029" name="Google Shape;1029;p50"/>
          <p:cNvCxnSpPr>
            <a:stCxn id="1021" idx="6"/>
            <a:endCxn id="1023" idx="2"/>
          </p:cNvCxnSpPr>
          <p:nvPr/>
        </p:nvCxnSpPr>
        <p:spPr>
          <a:xfrm>
            <a:off x="2327675" y="383232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1030" name="Google Shape;1030;p50"/>
          <p:cNvCxnSpPr>
            <a:stCxn id="1023" idx="0"/>
            <a:endCxn id="1022" idx="4"/>
          </p:cNvCxnSpPr>
          <p:nvPr/>
        </p:nvCxnSpPr>
        <p:spPr>
          <a:xfrm rot="10800000">
            <a:off x="3514075" y="2390225"/>
            <a:ext cx="0" cy="1111500"/>
          </a:xfrm>
          <a:prstGeom prst="straightConnector1">
            <a:avLst/>
          </a:prstGeom>
          <a:noFill/>
          <a:ln cap="flat" cmpd="sng" w="28575">
            <a:solidFill>
              <a:srgbClr val="FF0000"/>
            </a:solidFill>
            <a:prstDash val="solid"/>
            <a:round/>
            <a:headEnd len="med" w="med" type="none"/>
            <a:tailEnd len="med" w="med" type="none"/>
          </a:ln>
        </p:spPr>
      </p:cxnSp>
      <p:sp>
        <p:nvSpPr>
          <p:cNvPr id="1031" name="Google Shape;1031;p50"/>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1032" name="Google Shape;1032;p50"/>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1033" name="Google Shape;1033;p50"/>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1034" name="Google Shape;1034;p50"/>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1035" name="Google Shape;1035;p50"/>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1036" name="Google Shape;1036;p50"/>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1037" name="Google Shape;1037;p50"/>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1038" name="Google Shape;1038;p50"/>
          <p:cNvSpPr txBox="1"/>
          <p:nvPr/>
        </p:nvSpPr>
        <p:spPr>
          <a:xfrm>
            <a:off x="715600" y="2253650"/>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8</a:t>
            </a:r>
            <a:endParaRPr>
              <a:solidFill>
                <a:srgbClr val="FF0000"/>
              </a:solidFill>
              <a:latin typeface="Lato"/>
              <a:ea typeface="Lato"/>
              <a:cs typeface="Lato"/>
              <a:sym typeface="Lato"/>
            </a:endParaRPr>
          </a:p>
        </p:txBody>
      </p:sp>
      <p:sp>
        <p:nvSpPr>
          <p:cNvPr id="1039" name="Google Shape;1039;p50"/>
          <p:cNvSpPr txBox="1"/>
          <p:nvPr/>
        </p:nvSpPr>
        <p:spPr>
          <a:xfrm>
            <a:off x="184347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6</a:t>
            </a:r>
            <a:endParaRPr>
              <a:solidFill>
                <a:srgbClr val="FF0000"/>
              </a:solidFill>
              <a:latin typeface="Lato"/>
              <a:ea typeface="Lato"/>
              <a:cs typeface="Lato"/>
              <a:sym typeface="Lato"/>
            </a:endParaRPr>
          </a:p>
        </p:txBody>
      </p:sp>
      <p:sp>
        <p:nvSpPr>
          <p:cNvPr id="1040" name="Google Shape;1040;p50"/>
          <p:cNvSpPr txBox="1"/>
          <p:nvPr/>
        </p:nvSpPr>
        <p:spPr>
          <a:xfrm>
            <a:off x="337472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sp>
        <p:nvSpPr>
          <p:cNvPr id="1041" name="Google Shape;1041;p50"/>
          <p:cNvSpPr txBox="1"/>
          <p:nvPr/>
        </p:nvSpPr>
        <p:spPr>
          <a:xfrm>
            <a:off x="184347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2</a:t>
            </a:r>
            <a:endParaRPr>
              <a:solidFill>
                <a:srgbClr val="FF0000"/>
              </a:solidFill>
              <a:latin typeface="Lato"/>
              <a:ea typeface="Lato"/>
              <a:cs typeface="Lato"/>
              <a:sym typeface="Lato"/>
            </a:endParaRPr>
          </a:p>
        </p:txBody>
      </p:sp>
      <p:sp>
        <p:nvSpPr>
          <p:cNvPr id="1042" name="Google Shape;1042;p50"/>
          <p:cNvSpPr txBox="1"/>
          <p:nvPr/>
        </p:nvSpPr>
        <p:spPr>
          <a:xfrm>
            <a:off x="337472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0</a:t>
            </a:r>
            <a:endParaRPr>
              <a:solidFill>
                <a:srgbClr val="FF0000"/>
              </a:solidFill>
              <a:latin typeface="Lato"/>
              <a:ea typeface="Lato"/>
              <a:cs typeface="Lato"/>
              <a:sym typeface="Lato"/>
            </a:endParaRPr>
          </a:p>
        </p:txBody>
      </p:sp>
      <p:sp>
        <p:nvSpPr>
          <p:cNvPr id="1043" name="Google Shape;1043;p50"/>
          <p:cNvSpPr txBox="1"/>
          <p:nvPr/>
        </p:nvSpPr>
        <p:spPr>
          <a:xfrm>
            <a:off x="4420125" y="1017725"/>
            <a:ext cx="4006800" cy="36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Is the heuristic admissible?</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accent2"/>
                </a:solidFill>
                <a:latin typeface="Lato"/>
                <a:ea typeface="Lato"/>
                <a:cs typeface="Lato"/>
                <a:sym typeface="Lato"/>
              </a:rPr>
              <a:t>To check: go through every vertex, see if there is any heuristic that overestimates </a:t>
            </a:r>
            <a:r>
              <a:rPr lang="en">
                <a:solidFill>
                  <a:schemeClr val="accent2"/>
                </a:solidFill>
                <a:latin typeface="Lato"/>
                <a:ea typeface="Lato"/>
                <a:cs typeface="Lato"/>
                <a:sym typeface="Lato"/>
              </a:rPr>
              <a:t>the </a:t>
            </a:r>
            <a:r>
              <a:rPr b="1" lang="en">
                <a:solidFill>
                  <a:schemeClr val="accent2"/>
                </a:solidFill>
                <a:latin typeface="Lato"/>
                <a:ea typeface="Lato"/>
                <a:cs typeface="Lato"/>
                <a:sym typeface="Lato"/>
              </a:rPr>
              <a:t>actual </a:t>
            </a:r>
            <a:r>
              <a:rPr lang="en">
                <a:solidFill>
                  <a:schemeClr val="accent2"/>
                </a:solidFill>
                <a:latin typeface="Lato"/>
                <a:ea typeface="Lato"/>
                <a:cs typeface="Lato"/>
                <a:sym typeface="Lato"/>
              </a:rPr>
              <a:t>distance from that vertex to E.</a:t>
            </a:r>
            <a:endParaRPr>
              <a:solidFill>
                <a:schemeClr val="accent2"/>
              </a:solidFill>
              <a:latin typeface="Lato"/>
              <a:ea typeface="Lato"/>
              <a:cs typeface="Lato"/>
              <a:sym typeface="Lato"/>
            </a:endParaRPr>
          </a:p>
          <a:p>
            <a:pPr indent="0" lvl="0" marL="0" rtl="0" algn="l">
              <a:lnSpc>
                <a:spcPct val="115000"/>
              </a:lnSpc>
              <a:spcBef>
                <a:spcPts val="1600"/>
              </a:spcBef>
              <a:spcAft>
                <a:spcPts val="0"/>
              </a:spcAft>
              <a:buNone/>
            </a:pPr>
            <a:r>
              <a:rPr lang="en">
                <a:solidFill>
                  <a:schemeClr val="accent2"/>
                </a:solidFill>
                <a:latin typeface="Lato"/>
                <a:ea typeface="Lato"/>
                <a:cs typeface="Lato"/>
                <a:sym typeface="Lato"/>
              </a:rPr>
              <a:t>Vertex A: estimated 8, actual 5</a:t>
            </a:r>
            <a:endParaRPr>
              <a:solidFill>
                <a:schemeClr val="accent2"/>
              </a:solidFill>
              <a:latin typeface="Lato"/>
              <a:ea typeface="Lato"/>
              <a:cs typeface="Lato"/>
              <a:sym typeface="Lato"/>
            </a:endParaRPr>
          </a:p>
          <a:p>
            <a:pPr indent="0" lvl="0" marL="0" rtl="0" algn="l">
              <a:lnSpc>
                <a:spcPct val="115000"/>
              </a:lnSpc>
              <a:spcBef>
                <a:spcPts val="1600"/>
              </a:spcBef>
              <a:spcAft>
                <a:spcPts val="0"/>
              </a:spcAft>
              <a:buNone/>
            </a:pPr>
            <a:r>
              <a:rPr lang="en">
                <a:solidFill>
                  <a:schemeClr val="accent2"/>
                </a:solidFill>
                <a:latin typeface="Lato"/>
                <a:ea typeface="Lato"/>
                <a:cs typeface="Lato"/>
                <a:sym typeface="Lato"/>
              </a:rPr>
              <a:t>Vertex B: estimated 6, actual 4</a:t>
            </a:r>
            <a:endParaRPr>
              <a:solidFill>
                <a:schemeClr val="accent2"/>
              </a:solidFill>
              <a:latin typeface="Lato"/>
              <a:ea typeface="Lato"/>
              <a:cs typeface="Lato"/>
              <a:sym typeface="Lato"/>
            </a:endParaRPr>
          </a:p>
          <a:p>
            <a:pPr indent="0" lvl="0" marL="0" rtl="0" algn="l">
              <a:lnSpc>
                <a:spcPct val="115000"/>
              </a:lnSpc>
              <a:spcBef>
                <a:spcPts val="1600"/>
              </a:spcBef>
              <a:spcAft>
                <a:spcPts val="0"/>
              </a:spcAft>
              <a:buNone/>
            </a:pPr>
            <a:r>
              <a:rPr lang="en">
                <a:solidFill>
                  <a:schemeClr val="accent2"/>
                </a:solidFill>
                <a:latin typeface="Lato"/>
                <a:ea typeface="Lato"/>
                <a:cs typeface="Lato"/>
                <a:sym typeface="Lato"/>
              </a:rPr>
              <a:t>Vertex C: estimated 5, actual 3</a:t>
            </a:r>
            <a:endParaRPr>
              <a:solidFill>
                <a:schemeClr val="accent2"/>
              </a:solidFill>
              <a:latin typeface="Lato"/>
              <a:ea typeface="Lato"/>
              <a:cs typeface="Lato"/>
              <a:sym typeface="Lato"/>
            </a:endParaRPr>
          </a:p>
          <a:p>
            <a:pPr indent="0" lvl="0" marL="0" rtl="0" algn="l">
              <a:lnSpc>
                <a:spcPct val="115000"/>
              </a:lnSpc>
              <a:spcBef>
                <a:spcPts val="1600"/>
              </a:spcBef>
              <a:spcAft>
                <a:spcPts val="0"/>
              </a:spcAft>
              <a:buNone/>
            </a:pPr>
            <a:r>
              <a:rPr lang="en">
                <a:solidFill>
                  <a:schemeClr val="accent2"/>
                </a:solidFill>
                <a:latin typeface="Lato"/>
                <a:ea typeface="Lato"/>
                <a:cs typeface="Lato"/>
                <a:sym typeface="Lato"/>
              </a:rPr>
              <a:t>If there is at least one such vertex - not admissible!</a:t>
            </a:r>
            <a:endParaRPr>
              <a:solidFill>
                <a:schemeClr val="accent2"/>
              </a:solidFill>
              <a:latin typeface="Lato"/>
              <a:ea typeface="Lato"/>
              <a:cs typeface="Lato"/>
              <a:sym typeface="Lato"/>
            </a:endParaRPr>
          </a:p>
          <a:p>
            <a:pPr indent="0" lvl="0" marL="0" rtl="0" algn="l">
              <a:lnSpc>
                <a:spcPct val="115000"/>
              </a:lnSpc>
              <a:spcBef>
                <a:spcPts val="1600"/>
              </a:spcBef>
              <a:spcAft>
                <a:spcPts val="0"/>
              </a:spcAft>
              <a:buNone/>
            </a:pPr>
            <a:r>
              <a:t/>
            </a:r>
            <a:endParaRPr>
              <a:solidFill>
                <a:schemeClr val="accent2"/>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chemeClr val="accent2"/>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solidFill>
                  <a:schemeClr val="accent2"/>
                </a:solidFill>
              </a:rPr>
              <a:t>C</a:t>
            </a:r>
            <a:r>
              <a:rPr lang="en"/>
              <a:t> Dijkstra’s, A*</a:t>
            </a:r>
            <a:endParaRPr/>
          </a:p>
        </p:txBody>
      </p:sp>
      <p:sp>
        <p:nvSpPr>
          <p:cNvPr id="1049" name="Google Shape;1049;p51"/>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1050" name="Google Shape;1050;p51"/>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1051" name="Google Shape;1051;p51"/>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1052" name="Google Shape;1052;p51"/>
          <p:cNvSpPr/>
          <p:nvPr/>
        </p:nvSpPr>
        <p:spPr>
          <a:xfrm>
            <a:off x="316922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1053" name="Google Shape;1053;p51"/>
          <p:cNvSpPr/>
          <p:nvPr/>
        </p:nvSpPr>
        <p:spPr>
          <a:xfrm>
            <a:off x="316922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1054" name="Google Shape;1054;p51"/>
          <p:cNvCxnSpPr>
            <a:stCxn id="1049" idx="7"/>
            <a:endCxn id="1050"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1055" name="Google Shape;1055;p51"/>
          <p:cNvCxnSpPr>
            <a:stCxn id="1049" idx="5"/>
            <a:endCxn id="1051" idx="2"/>
          </p:cNvCxnSpPr>
          <p:nvPr/>
        </p:nvCxnSpPr>
        <p:spPr>
          <a:xfrm>
            <a:off x="1098796" y="3124420"/>
            <a:ext cx="539100" cy="708000"/>
          </a:xfrm>
          <a:prstGeom prst="straightConnector1">
            <a:avLst/>
          </a:prstGeom>
          <a:noFill/>
          <a:ln cap="flat" cmpd="sng" w="28575">
            <a:solidFill>
              <a:srgbClr val="FF0000"/>
            </a:solidFill>
            <a:prstDash val="solid"/>
            <a:round/>
            <a:headEnd len="med" w="med" type="none"/>
            <a:tailEnd len="med" w="med" type="none"/>
          </a:ln>
        </p:spPr>
      </p:cxnSp>
      <p:cxnSp>
        <p:nvCxnSpPr>
          <p:cNvPr id="1056" name="Google Shape;1056;p51"/>
          <p:cNvCxnSpPr>
            <a:stCxn id="1051" idx="0"/>
            <a:endCxn id="1050" idx="4"/>
          </p:cNvCxnSpPr>
          <p:nvPr/>
        </p:nvCxnSpPr>
        <p:spPr>
          <a:xfrm rot="10800000">
            <a:off x="1982825" y="2390225"/>
            <a:ext cx="0" cy="1111500"/>
          </a:xfrm>
          <a:prstGeom prst="straightConnector1">
            <a:avLst/>
          </a:prstGeom>
          <a:noFill/>
          <a:ln cap="flat" cmpd="sng" w="28575">
            <a:solidFill>
              <a:schemeClr val="dk1"/>
            </a:solidFill>
            <a:prstDash val="solid"/>
            <a:round/>
            <a:headEnd len="med" w="med" type="none"/>
            <a:tailEnd len="med" w="med" type="none"/>
          </a:ln>
        </p:spPr>
      </p:cxnSp>
      <p:cxnSp>
        <p:nvCxnSpPr>
          <p:cNvPr id="1057" name="Google Shape;1057;p51"/>
          <p:cNvCxnSpPr>
            <a:stCxn id="1050" idx="6"/>
            <a:endCxn id="1052" idx="2"/>
          </p:cNvCxnSpPr>
          <p:nvPr/>
        </p:nvCxnSpPr>
        <p:spPr>
          <a:xfrm>
            <a:off x="2327675" y="205947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1058" name="Google Shape;1058;p51"/>
          <p:cNvCxnSpPr>
            <a:stCxn id="1051" idx="7"/>
            <a:endCxn id="1052" idx="3"/>
          </p:cNvCxnSpPr>
          <p:nvPr/>
        </p:nvCxnSpPr>
        <p:spPr>
          <a:xfrm flipH="1" rot="10800000">
            <a:off x="2226671" y="2293255"/>
            <a:ext cx="1043700" cy="1305300"/>
          </a:xfrm>
          <a:prstGeom prst="straightConnector1">
            <a:avLst/>
          </a:prstGeom>
          <a:noFill/>
          <a:ln cap="flat" cmpd="sng" w="28575">
            <a:solidFill>
              <a:srgbClr val="FF0000"/>
            </a:solidFill>
            <a:prstDash val="solid"/>
            <a:round/>
            <a:headEnd len="med" w="med" type="none"/>
            <a:tailEnd len="med" w="med" type="none"/>
          </a:ln>
        </p:spPr>
      </p:cxnSp>
      <p:cxnSp>
        <p:nvCxnSpPr>
          <p:cNvPr id="1059" name="Google Shape;1059;p51"/>
          <p:cNvCxnSpPr>
            <a:stCxn id="1051" idx="6"/>
            <a:endCxn id="1053" idx="2"/>
          </p:cNvCxnSpPr>
          <p:nvPr/>
        </p:nvCxnSpPr>
        <p:spPr>
          <a:xfrm>
            <a:off x="2327675" y="383232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1060" name="Google Shape;1060;p51"/>
          <p:cNvCxnSpPr>
            <a:stCxn id="1053" idx="0"/>
            <a:endCxn id="1052" idx="4"/>
          </p:cNvCxnSpPr>
          <p:nvPr/>
        </p:nvCxnSpPr>
        <p:spPr>
          <a:xfrm rot="10800000">
            <a:off x="3514075" y="2390225"/>
            <a:ext cx="0" cy="1111500"/>
          </a:xfrm>
          <a:prstGeom prst="straightConnector1">
            <a:avLst/>
          </a:prstGeom>
          <a:noFill/>
          <a:ln cap="flat" cmpd="sng" w="28575">
            <a:solidFill>
              <a:srgbClr val="FF0000"/>
            </a:solidFill>
            <a:prstDash val="solid"/>
            <a:round/>
            <a:headEnd len="med" w="med" type="none"/>
            <a:tailEnd len="med" w="med" type="none"/>
          </a:ln>
        </p:spPr>
      </p:cxnSp>
      <p:sp>
        <p:nvSpPr>
          <p:cNvPr id="1061" name="Google Shape;1061;p51"/>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1062" name="Google Shape;1062;p51"/>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1063" name="Google Shape;1063;p51"/>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1064" name="Google Shape;1064;p51"/>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1065" name="Google Shape;1065;p51"/>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1066" name="Google Shape;1066;p51"/>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1067" name="Google Shape;1067;p51"/>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1068" name="Google Shape;1068;p51"/>
          <p:cNvSpPr txBox="1"/>
          <p:nvPr/>
        </p:nvSpPr>
        <p:spPr>
          <a:xfrm>
            <a:off x="715600" y="2253650"/>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8</a:t>
            </a:r>
            <a:endParaRPr>
              <a:solidFill>
                <a:srgbClr val="FF0000"/>
              </a:solidFill>
              <a:latin typeface="Lato"/>
              <a:ea typeface="Lato"/>
              <a:cs typeface="Lato"/>
              <a:sym typeface="Lato"/>
            </a:endParaRPr>
          </a:p>
        </p:txBody>
      </p:sp>
      <p:sp>
        <p:nvSpPr>
          <p:cNvPr id="1069" name="Google Shape;1069;p51"/>
          <p:cNvSpPr txBox="1"/>
          <p:nvPr/>
        </p:nvSpPr>
        <p:spPr>
          <a:xfrm>
            <a:off x="184347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6</a:t>
            </a:r>
            <a:endParaRPr>
              <a:solidFill>
                <a:srgbClr val="FF0000"/>
              </a:solidFill>
              <a:latin typeface="Lato"/>
              <a:ea typeface="Lato"/>
              <a:cs typeface="Lato"/>
              <a:sym typeface="Lato"/>
            </a:endParaRPr>
          </a:p>
        </p:txBody>
      </p:sp>
      <p:sp>
        <p:nvSpPr>
          <p:cNvPr id="1070" name="Google Shape;1070;p51"/>
          <p:cNvSpPr txBox="1"/>
          <p:nvPr/>
        </p:nvSpPr>
        <p:spPr>
          <a:xfrm>
            <a:off x="337472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sp>
        <p:nvSpPr>
          <p:cNvPr id="1071" name="Google Shape;1071;p51"/>
          <p:cNvSpPr txBox="1"/>
          <p:nvPr/>
        </p:nvSpPr>
        <p:spPr>
          <a:xfrm>
            <a:off x="184347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2</a:t>
            </a:r>
            <a:endParaRPr>
              <a:solidFill>
                <a:srgbClr val="FF0000"/>
              </a:solidFill>
              <a:latin typeface="Lato"/>
              <a:ea typeface="Lato"/>
              <a:cs typeface="Lato"/>
              <a:sym typeface="Lato"/>
            </a:endParaRPr>
          </a:p>
        </p:txBody>
      </p:sp>
      <p:sp>
        <p:nvSpPr>
          <p:cNvPr id="1072" name="Google Shape;1072;p51"/>
          <p:cNvSpPr txBox="1"/>
          <p:nvPr/>
        </p:nvSpPr>
        <p:spPr>
          <a:xfrm>
            <a:off x="337472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0</a:t>
            </a:r>
            <a:endParaRPr>
              <a:solidFill>
                <a:srgbClr val="FF0000"/>
              </a:solidFill>
              <a:latin typeface="Lato"/>
              <a:ea typeface="Lato"/>
              <a:cs typeface="Lato"/>
              <a:sym typeface="Lato"/>
            </a:endParaRPr>
          </a:p>
        </p:txBody>
      </p:sp>
      <p:sp>
        <p:nvSpPr>
          <p:cNvPr id="1073" name="Google Shape;1073;p51"/>
          <p:cNvSpPr txBox="1"/>
          <p:nvPr/>
        </p:nvSpPr>
        <p:spPr>
          <a:xfrm>
            <a:off x="4420125" y="1017725"/>
            <a:ext cx="40068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Is the heuristic consistent?</a:t>
            </a:r>
            <a:endParaRPr>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Dijkstra’s Algorithm</a:t>
            </a:r>
            <a:endParaRPr/>
          </a:p>
        </p:txBody>
      </p:sp>
      <p:sp>
        <p:nvSpPr>
          <p:cNvPr id="74" name="Google Shape;74;p16"/>
          <p:cNvSpPr txBox="1"/>
          <p:nvPr>
            <p:ph idx="1" type="body"/>
          </p:nvPr>
        </p:nvSpPr>
        <p:spPr>
          <a:xfrm>
            <a:off x="311700" y="1913525"/>
            <a:ext cx="5670000" cy="28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Dijkstra’s algorithm</a:t>
            </a:r>
            <a:r>
              <a:rPr lang="en"/>
              <a:t> is a method of finding the shortest path from one node to every other node in the graph. You use a priority queue that sorts vertices based off of their distance to the root node. </a:t>
            </a:r>
            <a:endParaRPr/>
          </a:p>
          <a:p>
            <a:pPr indent="0" lvl="0" marL="0" rtl="0" algn="l">
              <a:spcBef>
                <a:spcPts val="1600"/>
              </a:spcBef>
              <a:spcAft>
                <a:spcPts val="0"/>
              </a:spcAft>
              <a:buClr>
                <a:schemeClr val="dk1"/>
              </a:buClr>
              <a:buSzPts val="1100"/>
              <a:buFont typeface="Arial"/>
              <a:buNone/>
            </a:pPr>
            <a:r>
              <a:rPr lang="en"/>
              <a:t>Steps:</a:t>
            </a:r>
            <a:endParaRPr/>
          </a:p>
          <a:p>
            <a:pPr indent="-317500" lvl="0" marL="457200" rtl="0" algn="l">
              <a:spcBef>
                <a:spcPts val="0"/>
              </a:spcBef>
              <a:spcAft>
                <a:spcPts val="0"/>
              </a:spcAft>
              <a:buSzPts val="1400"/>
              <a:buAutoNum type="arabicPeriod"/>
            </a:pPr>
            <a:r>
              <a:rPr lang="en"/>
              <a:t>Pop node from the front of the queue - this is the current node.</a:t>
            </a:r>
            <a:endParaRPr/>
          </a:p>
          <a:p>
            <a:pPr indent="-317500" lvl="0" marL="457200" rtl="0" algn="l">
              <a:spcBef>
                <a:spcPts val="0"/>
              </a:spcBef>
              <a:spcAft>
                <a:spcPts val="0"/>
              </a:spcAft>
              <a:buSzPts val="1400"/>
              <a:buAutoNum type="arabicPeriod"/>
            </a:pPr>
            <a:r>
              <a:rPr lang="en"/>
              <a:t>Add/update distances of all of the neighbors of the current node in the PQ.</a:t>
            </a:r>
            <a:endParaRPr/>
          </a:p>
          <a:p>
            <a:pPr indent="-317500" lvl="0" marL="457200" rtl="0" algn="l">
              <a:spcBef>
                <a:spcPts val="0"/>
              </a:spcBef>
              <a:spcAft>
                <a:spcPts val="0"/>
              </a:spcAft>
              <a:buSzPts val="1400"/>
              <a:buAutoNum type="arabicPeriod"/>
            </a:pPr>
            <a:r>
              <a:rPr lang="en"/>
              <a:t>Re-sort the priority queue (technically the PQ does this itself).</a:t>
            </a:r>
            <a:endParaRPr/>
          </a:p>
          <a:p>
            <a:pPr indent="-317500" lvl="0" marL="457200" rtl="0" algn="l">
              <a:spcBef>
                <a:spcPts val="0"/>
              </a:spcBef>
              <a:spcAft>
                <a:spcPts val="0"/>
              </a:spcAft>
              <a:buSzPts val="1400"/>
              <a:buAutoNum type="arabicPeriod"/>
            </a:pPr>
            <a:r>
              <a:rPr lang="en"/>
              <a:t>Finalize the distance to the current node from the root.</a:t>
            </a:r>
            <a:endParaRPr/>
          </a:p>
          <a:p>
            <a:pPr indent="-317500" lvl="0" marL="457200" rtl="0" algn="l">
              <a:spcBef>
                <a:spcPts val="0"/>
              </a:spcBef>
              <a:spcAft>
                <a:spcPts val="0"/>
              </a:spcAft>
              <a:buSzPts val="1400"/>
              <a:buAutoNum type="arabicPeriod"/>
            </a:pPr>
            <a:r>
              <a:rPr lang="en"/>
              <a:t>Repeat while the PQ is not empty.</a:t>
            </a:r>
            <a:endParaRPr/>
          </a:p>
          <a:p>
            <a:pPr indent="0" lvl="0" marL="0" rtl="0" algn="l">
              <a:spcBef>
                <a:spcPts val="1600"/>
              </a:spcBef>
              <a:spcAft>
                <a:spcPts val="1600"/>
              </a:spcAft>
              <a:buNone/>
            </a:pPr>
            <a:r>
              <a:t/>
            </a:r>
            <a:endParaRPr/>
          </a:p>
        </p:txBody>
      </p:sp>
      <p:grpSp>
        <p:nvGrpSpPr>
          <p:cNvPr id="75" name="Google Shape;75;p16"/>
          <p:cNvGrpSpPr/>
          <p:nvPr/>
        </p:nvGrpSpPr>
        <p:grpSpPr>
          <a:xfrm>
            <a:off x="6330775" y="2290275"/>
            <a:ext cx="2156050" cy="1850750"/>
            <a:chOff x="6595250" y="2051775"/>
            <a:chExt cx="2156050" cy="1850750"/>
          </a:xfrm>
        </p:grpSpPr>
        <p:sp>
          <p:nvSpPr>
            <p:cNvPr id="76" name="Google Shape;76;p16"/>
            <p:cNvSpPr/>
            <p:nvPr/>
          </p:nvSpPr>
          <p:spPr>
            <a:xfrm>
              <a:off x="6595250" y="25365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A</a:t>
              </a:r>
              <a:endParaRPr>
                <a:solidFill>
                  <a:schemeClr val="accent2"/>
                </a:solidFill>
                <a:latin typeface="Catamaran"/>
                <a:ea typeface="Catamaran"/>
                <a:cs typeface="Catamaran"/>
                <a:sym typeface="Catamaran"/>
              </a:endParaRPr>
            </a:p>
          </p:txBody>
        </p:sp>
        <p:sp>
          <p:nvSpPr>
            <p:cNvPr id="77" name="Google Shape;77;p16"/>
            <p:cNvSpPr/>
            <p:nvPr/>
          </p:nvSpPr>
          <p:spPr>
            <a:xfrm>
              <a:off x="7424600" y="20517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78" name="Google Shape;78;p16"/>
            <p:cNvSpPr/>
            <p:nvPr/>
          </p:nvSpPr>
          <p:spPr>
            <a:xfrm>
              <a:off x="7013450" y="31997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79" name="Google Shape;79;p16"/>
            <p:cNvSpPr/>
            <p:nvPr/>
          </p:nvSpPr>
          <p:spPr>
            <a:xfrm>
              <a:off x="7762075" y="26884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80" name="Google Shape;80;p16"/>
            <p:cNvSpPr/>
            <p:nvPr/>
          </p:nvSpPr>
          <p:spPr>
            <a:xfrm>
              <a:off x="8333100" y="22368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81" name="Google Shape;81;p16"/>
            <p:cNvSpPr/>
            <p:nvPr/>
          </p:nvSpPr>
          <p:spPr>
            <a:xfrm>
              <a:off x="7762075" y="34843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82" name="Google Shape;82;p16"/>
            <p:cNvCxnSpPr>
              <a:stCxn id="76" idx="7"/>
              <a:endCxn id="77" idx="3"/>
            </p:cNvCxnSpPr>
            <p:nvPr/>
          </p:nvCxnSpPr>
          <p:spPr>
            <a:xfrm flipH="1" rot="10800000">
              <a:off x="6952206" y="2408769"/>
              <a:ext cx="533700" cy="18900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6"/>
            <p:cNvCxnSpPr>
              <a:stCxn id="76" idx="4"/>
              <a:endCxn id="78" idx="1"/>
            </p:cNvCxnSpPr>
            <p:nvPr/>
          </p:nvCxnSpPr>
          <p:spPr>
            <a:xfrm>
              <a:off x="6804350" y="2954725"/>
              <a:ext cx="270300" cy="306300"/>
            </a:xfrm>
            <a:prstGeom prst="straightConnector1">
              <a:avLst/>
            </a:prstGeom>
            <a:noFill/>
            <a:ln cap="flat" cmpd="sng" w="9525">
              <a:solidFill>
                <a:schemeClr val="dk2"/>
              </a:solidFill>
              <a:prstDash val="solid"/>
              <a:round/>
              <a:headEnd len="med" w="med" type="none"/>
              <a:tailEnd len="med" w="med" type="triangle"/>
            </a:ln>
          </p:spPr>
        </p:cxnSp>
        <p:cxnSp>
          <p:nvCxnSpPr>
            <p:cNvPr id="84" name="Google Shape;84;p16"/>
            <p:cNvCxnSpPr>
              <a:stCxn id="77" idx="6"/>
              <a:endCxn id="80" idx="2"/>
            </p:cNvCxnSpPr>
            <p:nvPr/>
          </p:nvCxnSpPr>
          <p:spPr>
            <a:xfrm>
              <a:off x="7842800" y="2260875"/>
              <a:ext cx="490200" cy="185100"/>
            </a:xfrm>
            <a:prstGeom prst="straightConnector1">
              <a:avLst/>
            </a:prstGeom>
            <a:noFill/>
            <a:ln cap="flat" cmpd="sng" w="9525">
              <a:solidFill>
                <a:schemeClr val="dk2"/>
              </a:solidFill>
              <a:prstDash val="solid"/>
              <a:round/>
              <a:headEnd len="med" w="med" type="none"/>
              <a:tailEnd len="med" w="med" type="triangle"/>
            </a:ln>
          </p:spPr>
        </p:cxnSp>
        <p:cxnSp>
          <p:nvCxnSpPr>
            <p:cNvPr id="85" name="Google Shape;85;p16"/>
            <p:cNvCxnSpPr>
              <a:stCxn id="77" idx="4"/>
              <a:endCxn id="79" idx="1"/>
            </p:cNvCxnSpPr>
            <p:nvPr/>
          </p:nvCxnSpPr>
          <p:spPr>
            <a:xfrm>
              <a:off x="7633700" y="2469975"/>
              <a:ext cx="189600" cy="279600"/>
            </a:xfrm>
            <a:prstGeom prst="straightConnector1">
              <a:avLst/>
            </a:prstGeom>
            <a:noFill/>
            <a:ln cap="flat" cmpd="sng" w="9525">
              <a:solidFill>
                <a:schemeClr val="dk2"/>
              </a:solidFill>
              <a:prstDash val="solid"/>
              <a:round/>
              <a:headEnd len="med" w="med" type="triangle"/>
              <a:tailEnd len="med" w="med" type="none"/>
            </a:ln>
          </p:spPr>
        </p:cxnSp>
        <p:cxnSp>
          <p:nvCxnSpPr>
            <p:cNvPr id="86" name="Google Shape;86;p16"/>
            <p:cNvCxnSpPr>
              <a:stCxn id="78" idx="5"/>
              <a:endCxn id="81" idx="2"/>
            </p:cNvCxnSpPr>
            <p:nvPr/>
          </p:nvCxnSpPr>
          <p:spPr>
            <a:xfrm>
              <a:off x="7370406" y="3556656"/>
              <a:ext cx="391800" cy="13680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6"/>
            <p:cNvCxnSpPr>
              <a:stCxn id="79" idx="4"/>
              <a:endCxn id="81" idx="0"/>
            </p:cNvCxnSpPr>
            <p:nvPr/>
          </p:nvCxnSpPr>
          <p:spPr>
            <a:xfrm>
              <a:off x="7971175" y="3106600"/>
              <a:ext cx="0" cy="377700"/>
            </a:xfrm>
            <a:prstGeom prst="straightConnector1">
              <a:avLst/>
            </a:prstGeom>
            <a:noFill/>
            <a:ln cap="flat" cmpd="sng" w="9525">
              <a:solidFill>
                <a:schemeClr val="dk2"/>
              </a:solidFill>
              <a:prstDash val="solid"/>
              <a:round/>
              <a:headEnd len="med" w="med" type="triangle"/>
              <a:tailEnd len="med" w="med" type="none"/>
            </a:ln>
          </p:spPr>
        </p:cxnSp>
      </p:grpSp>
      <p:sp>
        <p:nvSpPr>
          <p:cNvPr id="88" name="Google Shape;88;p16"/>
          <p:cNvSpPr txBox="1"/>
          <p:nvPr/>
        </p:nvSpPr>
        <p:spPr>
          <a:xfrm>
            <a:off x="6703150" y="243570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89" name="Google Shape;89;p16"/>
          <p:cNvSpPr txBox="1"/>
          <p:nvPr/>
        </p:nvSpPr>
        <p:spPr>
          <a:xfrm>
            <a:off x="6384350" y="331815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90" name="Google Shape;90;p16"/>
          <p:cNvSpPr txBox="1"/>
          <p:nvPr/>
        </p:nvSpPr>
        <p:spPr>
          <a:xfrm>
            <a:off x="7087600" y="388212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91" name="Google Shape;91;p16"/>
          <p:cNvSpPr txBox="1"/>
          <p:nvPr/>
        </p:nvSpPr>
        <p:spPr>
          <a:xfrm>
            <a:off x="7797500" y="343047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92" name="Google Shape;92;p16"/>
          <p:cNvSpPr txBox="1"/>
          <p:nvPr/>
        </p:nvSpPr>
        <p:spPr>
          <a:xfrm>
            <a:off x="7239775" y="281967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93" name="Google Shape;93;p16"/>
          <p:cNvSpPr txBox="1"/>
          <p:nvPr/>
        </p:nvSpPr>
        <p:spPr>
          <a:xfrm>
            <a:off x="7797500" y="229027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94" name="Google Shape;94;p16"/>
          <p:cNvSpPr txBox="1"/>
          <p:nvPr/>
        </p:nvSpPr>
        <p:spPr>
          <a:xfrm>
            <a:off x="311700" y="1066800"/>
            <a:ext cx="84687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chemeClr val="dk1"/>
              </a:buClr>
              <a:buSzPts val="1100"/>
              <a:buFont typeface="Arial"/>
              <a:buNone/>
            </a:pPr>
            <a:r>
              <a:rPr lang="en">
                <a:solidFill>
                  <a:schemeClr val="dk1"/>
                </a:solidFill>
                <a:latin typeface="Avenir"/>
                <a:ea typeface="Avenir"/>
                <a:cs typeface="Avenir"/>
                <a:sym typeface="Avenir"/>
              </a:rPr>
              <a:t>We’ve learned that BFS can help us find paths from the start to other nodes with a minimum number of edges. However, neither BFS or DFS account for finding shortest paths based off edge weight.</a:t>
            </a:r>
            <a:endParaRPr>
              <a:latin typeface="Avenir"/>
              <a:ea typeface="Avenir"/>
              <a:cs typeface="Avenir"/>
              <a:sym typeface="Aveni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solidFill>
                  <a:schemeClr val="accent2"/>
                </a:solidFill>
              </a:rPr>
              <a:t>C</a:t>
            </a:r>
            <a:r>
              <a:rPr lang="en"/>
              <a:t> Dijkstra’s, A*</a:t>
            </a:r>
            <a:endParaRPr/>
          </a:p>
        </p:txBody>
      </p:sp>
      <p:sp>
        <p:nvSpPr>
          <p:cNvPr id="1079" name="Google Shape;1079;p52"/>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1080" name="Google Shape;1080;p52"/>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1081" name="Google Shape;1081;p52"/>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1082" name="Google Shape;1082;p52"/>
          <p:cNvSpPr/>
          <p:nvPr/>
        </p:nvSpPr>
        <p:spPr>
          <a:xfrm>
            <a:off x="316922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1083" name="Google Shape;1083;p52"/>
          <p:cNvSpPr/>
          <p:nvPr/>
        </p:nvSpPr>
        <p:spPr>
          <a:xfrm>
            <a:off x="316922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1084" name="Google Shape;1084;p52"/>
          <p:cNvCxnSpPr>
            <a:stCxn id="1079" idx="7"/>
            <a:endCxn id="1080"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1085" name="Google Shape;1085;p52"/>
          <p:cNvCxnSpPr>
            <a:stCxn id="1079" idx="5"/>
            <a:endCxn id="1081" idx="2"/>
          </p:cNvCxnSpPr>
          <p:nvPr/>
        </p:nvCxnSpPr>
        <p:spPr>
          <a:xfrm>
            <a:off x="1098796" y="3124420"/>
            <a:ext cx="539100" cy="708000"/>
          </a:xfrm>
          <a:prstGeom prst="straightConnector1">
            <a:avLst/>
          </a:prstGeom>
          <a:noFill/>
          <a:ln cap="flat" cmpd="sng" w="28575">
            <a:solidFill>
              <a:srgbClr val="FF0000"/>
            </a:solidFill>
            <a:prstDash val="solid"/>
            <a:round/>
            <a:headEnd len="med" w="med" type="none"/>
            <a:tailEnd len="med" w="med" type="none"/>
          </a:ln>
        </p:spPr>
      </p:cxnSp>
      <p:cxnSp>
        <p:nvCxnSpPr>
          <p:cNvPr id="1086" name="Google Shape;1086;p52"/>
          <p:cNvCxnSpPr>
            <a:stCxn id="1081" idx="0"/>
            <a:endCxn id="1080" idx="4"/>
          </p:cNvCxnSpPr>
          <p:nvPr/>
        </p:nvCxnSpPr>
        <p:spPr>
          <a:xfrm rot="10800000">
            <a:off x="1982825" y="2390225"/>
            <a:ext cx="0" cy="1111500"/>
          </a:xfrm>
          <a:prstGeom prst="straightConnector1">
            <a:avLst/>
          </a:prstGeom>
          <a:noFill/>
          <a:ln cap="flat" cmpd="sng" w="28575">
            <a:solidFill>
              <a:schemeClr val="dk1"/>
            </a:solidFill>
            <a:prstDash val="solid"/>
            <a:round/>
            <a:headEnd len="med" w="med" type="none"/>
            <a:tailEnd len="med" w="med" type="none"/>
          </a:ln>
        </p:spPr>
      </p:cxnSp>
      <p:cxnSp>
        <p:nvCxnSpPr>
          <p:cNvPr id="1087" name="Google Shape;1087;p52"/>
          <p:cNvCxnSpPr>
            <a:stCxn id="1080" idx="6"/>
            <a:endCxn id="1082" idx="2"/>
          </p:cNvCxnSpPr>
          <p:nvPr/>
        </p:nvCxnSpPr>
        <p:spPr>
          <a:xfrm>
            <a:off x="2327675" y="205947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1088" name="Google Shape;1088;p52"/>
          <p:cNvCxnSpPr>
            <a:stCxn id="1081" idx="7"/>
            <a:endCxn id="1082" idx="3"/>
          </p:cNvCxnSpPr>
          <p:nvPr/>
        </p:nvCxnSpPr>
        <p:spPr>
          <a:xfrm flipH="1" rot="10800000">
            <a:off x="2226671" y="2293255"/>
            <a:ext cx="1043700" cy="1305300"/>
          </a:xfrm>
          <a:prstGeom prst="straightConnector1">
            <a:avLst/>
          </a:prstGeom>
          <a:noFill/>
          <a:ln cap="flat" cmpd="sng" w="28575">
            <a:solidFill>
              <a:srgbClr val="FF0000"/>
            </a:solidFill>
            <a:prstDash val="solid"/>
            <a:round/>
            <a:headEnd len="med" w="med" type="none"/>
            <a:tailEnd len="med" w="med" type="none"/>
          </a:ln>
        </p:spPr>
      </p:cxnSp>
      <p:cxnSp>
        <p:nvCxnSpPr>
          <p:cNvPr id="1089" name="Google Shape;1089;p52"/>
          <p:cNvCxnSpPr>
            <a:stCxn id="1081" idx="6"/>
            <a:endCxn id="1083" idx="2"/>
          </p:cNvCxnSpPr>
          <p:nvPr/>
        </p:nvCxnSpPr>
        <p:spPr>
          <a:xfrm>
            <a:off x="2327675" y="383232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1090" name="Google Shape;1090;p52"/>
          <p:cNvCxnSpPr>
            <a:stCxn id="1083" idx="0"/>
            <a:endCxn id="1082" idx="4"/>
          </p:cNvCxnSpPr>
          <p:nvPr/>
        </p:nvCxnSpPr>
        <p:spPr>
          <a:xfrm rot="10800000">
            <a:off x="3514075" y="2390225"/>
            <a:ext cx="0" cy="1111500"/>
          </a:xfrm>
          <a:prstGeom prst="straightConnector1">
            <a:avLst/>
          </a:prstGeom>
          <a:noFill/>
          <a:ln cap="flat" cmpd="sng" w="28575">
            <a:solidFill>
              <a:srgbClr val="FF0000"/>
            </a:solidFill>
            <a:prstDash val="solid"/>
            <a:round/>
            <a:headEnd len="med" w="med" type="none"/>
            <a:tailEnd len="med" w="med" type="none"/>
          </a:ln>
        </p:spPr>
      </p:cxnSp>
      <p:sp>
        <p:nvSpPr>
          <p:cNvPr id="1091" name="Google Shape;1091;p52"/>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1092" name="Google Shape;1092;p52"/>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1093" name="Google Shape;1093;p52"/>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1094" name="Google Shape;1094;p52"/>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1095" name="Google Shape;1095;p52"/>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1096" name="Google Shape;1096;p52"/>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1097" name="Google Shape;1097;p52"/>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1098" name="Google Shape;1098;p52"/>
          <p:cNvSpPr txBox="1"/>
          <p:nvPr/>
        </p:nvSpPr>
        <p:spPr>
          <a:xfrm>
            <a:off x="715600" y="2253650"/>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8</a:t>
            </a:r>
            <a:endParaRPr>
              <a:solidFill>
                <a:srgbClr val="FF0000"/>
              </a:solidFill>
              <a:latin typeface="Lato"/>
              <a:ea typeface="Lato"/>
              <a:cs typeface="Lato"/>
              <a:sym typeface="Lato"/>
            </a:endParaRPr>
          </a:p>
        </p:txBody>
      </p:sp>
      <p:sp>
        <p:nvSpPr>
          <p:cNvPr id="1099" name="Google Shape;1099;p52"/>
          <p:cNvSpPr txBox="1"/>
          <p:nvPr/>
        </p:nvSpPr>
        <p:spPr>
          <a:xfrm>
            <a:off x="184347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6</a:t>
            </a:r>
            <a:endParaRPr>
              <a:solidFill>
                <a:srgbClr val="FF0000"/>
              </a:solidFill>
              <a:latin typeface="Lato"/>
              <a:ea typeface="Lato"/>
              <a:cs typeface="Lato"/>
              <a:sym typeface="Lato"/>
            </a:endParaRPr>
          </a:p>
        </p:txBody>
      </p:sp>
      <p:sp>
        <p:nvSpPr>
          <p:cNvPr id="1100" name="Google Shape;1100;p52"/>
          <p:cNvSpPr txBox="1"/>
          <p:nvPr/>
        </p:nvSpPr>
        <p:spPr>
          <a:xfrm>
            <a:off x="337472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sp>
        <p:nvSpPr>
          <p:cNvPr id="1101" name="Google Shape;1101;p52"/>
          <p:cNvSpPr txBox="1"/>
          <p:nvPr/>
        </p:nvSpPr>
        <p:spPr>
          <a:xfrm>
            <a:off x="184347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2</a:t>
            </a:r>
            <a:endParaRPr>
              <a:solidFill>
                <a:srgbClr val="FF0000"/>
              </a:solidFill>
              <a:latin typeface="Lato"/>
              <a:ea typeface="Lato"/>
              <a:cs typeface="Lato"/>
              <a:sym typeface="Lato"/>
            </a:endParaRPr>
          </a:p>
        </p:txBody>
      </p:sp>
      <p:sp>
        <p:nvSpPr>
          <p:cNvPr id="1102" name="Google Shape;1102;p52"/>
          <p:cNvSpPr txBox="1"/>
          <p:nvPr/>
        </p:nvSpPr>
        <p:spPr>
          <a:xfrm>
            <a:off x="337472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0</a:t>
            </a:r>
            <a:endParaRPr>
              <a:solidFill>
                <a:srgbClr val="FF0000"/>
              </a:solidFill>
              <a:latin typeface="Lato"/>
              <a:ea typeface="Lato"/>
              <a:cs typeface="Lato"/>
              <a:sym typeface="Lato"/>
            </a:endParaRPr>
          </a:p>
        </p:txBody>
      </p:sp>
      <p:sp>
        <p:nvSpPr>
          <p:cNvPr id="1103" name="Google Shape;1103;p52"/>
          <p:cNvSpPr txBox="1"/>
          <p:nvPr/>
        </p:nvSpPr>
        <p:spPr>
          <a:xfrm>
            <a:off x="4420125" y="1017725"/>
            <a:ext cx="4006800" cy="31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Is the heuristic consistent?</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accent2"/>
                </a:solidFill>
                <a:latin typeface="Lato"/>
                <a:ea typeface="Lato"/>
                <a:cs typeface="Lato"/>
                <a:sym typeface="Lato"/>
              </a:rPr>
              <a:t>To check: Pick a vertex. See its neighbors.</a:t>
            </a:r>
            <a:endParaRPr>
              <a:solidFill>
                <a:schemeClr val="accent2"/>
              </a:solidFill>
              <a:latin typeface="Lato"/>
              <a:ea typeface="Lato"/>
              <a:cs typeface="Lato"/>
              <a:sym typeface="Lato"/>
            </a:endParaRPr>
          </a:p>
          <a:p>
            <a:pPr indent="0" lvl="0" marL="0" rtl="0" algn="l">
              <a:lnSpc>
                <a:spcPct val="115000"/>
              </a:lnSpc>
              <a:spcBef>
                <a:spcPts val="1600"/>
              </a:spcBef>
              <a:spcAft>
                <a:spcPts val="0"/>
              </a:spcAft>
              <a:buNone/>
            </a:pPr>
            <a:r>
              <a:rPr lang="en">
                <a:solidFill>
                  <a:schemeClr val="accent2"/>
                </a:solidFill>
                <a:latin typeface="Lato"/>
                <a:ea typeface="Lato"/>
                <a:cs typeface="Lato"/>
                <a:sym typeface="Lato"/>
              </a:rPr>
              <a:t>If I take the roundabout through the neighbor, and then take the heuristic, will I get a shorter distance than my heuristic?</a:t>
            </a:r>
            <a:endParaRPr>
              <a:solidFill>
                <a:schemeClr val="accent2"/>
              </a:solidFill>
              <a:latin typeface="Lato"/>
              <a:ea typeface="Lato"/>
              <a:cs typeface="Lato"/>
              <a:sym typeface="Lato"/>
            </a:endParaRPr>
          </a:p>
          <a:p>
            <a:pPr indent="0" lvl="0" marL="0" rtl="0" algn="l">
              <a:lnSpc>
                <a:spcPct val="115000"/>
              </a:lnSpc>
              <a:spcBef>
                <a:spcPts val="1600"/>
              </a:spcBef>
              <a:spcAft>
                <a:spcPts val="1600"/>
              </a:spcAft>
              <a:buClr>
                <a:schemeClr val="dk1"/>
              </a:buClr>
              <a:buSzPts val="1100"/>
              <a:buFont typeface="Arial"/>
              <a:buNone/>
            </a:pPr>
            <a:r>
              <a:t/>
            </a:r>
            <a:endParaRPr>
              <a:solidFill>
                <a:schemeClr val="accent2"/>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solidFill>
                  <a:schemeClr val="accent2"/>
                </a:solidFill>
              </a:rPr>
              <a:t>C</a:t>
            </a:r>
            <a:r>
              <a:rPr lang="en"/>
              <a:t> Dijkstra’s, A*</a:t>
            </a:r>
            <a:endParaRPr/>
          </a:p>
        </p:txBody>
      </p:sp>
      <p:sp>
        <p:nvSpPr>
          <p:cNvPr id="1109" name="Google Shape;1109;p53"/>
          <p:cNvSpPr/>
          <p:nvPr/>
        </p:nvSpPr>
        <p:spPr>
          <a:xfrm>
            <a:off x="510100" y="2560050"/>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1110" name="Google Shape;1110;p53"/>
          <p:cNvSpPr/>
          <p:nvPr/>
        </p:nvSpPr>
        <p:spPr>
          <a:xfrm>
            <a:off x="163797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1111" name="Google Shape;1111;p53"/>
          <p:cNvSpPr/>
          <p:nvPr/>
        </p:nvSpPr>
        <p:spPr>
          <a:xfrm>
            <a:off x="163797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1112" name="Google Shape;1112;p53"/>
          <p:cNvSpPr/>
          <p:nvPr/>
        </p:nvSpPr>
        <p:spPr>
          <a:xfrm>
            <a:off x="3169225" y="172887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1113" name="Google Shape;1113;p53"/>
          <p:cNvSpPr/>
          <p:nvPr/>
        </p:nvSpPr>
        <p:spPr>
          <a:xfrm>
            <a:off x="3169225" y="3501725"/>
            <a:ext cx="689700" cy="661200"/>
          </a:xfrm>
          <a:prstGeom prst="ellipse">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1114" name="Google Shape;1114;p53"/>
          <p:cNvCxnSpPr>
            <a:stCxn id="1109" idx="7"/>
            <a:endCxn id="1110" idx="2"/>
          </p:cNvCxnSpPr>
          <p:nvPr/>
        </p:nvCxnSpPr>
        <p:spPr>
          <a:xfrm flipH="1" rot="10800000">
            <a:off x="1098796" y="2059580"/>
            <a:ext cx="539100" cy="597300"/>
          </a:xfrm>
          <a:prstGeom prst="straightConnector1">
            <a:avLst/>
          </a:prstGeom>
          <a:noFill/>
          <a:ln cap="flat" cmpd="sng" w="28575">
            <a:solidFill>
              <a:srgbClr val="FF0000"/>
            </a:solidFill>
            <a:prstDash val="solid"/>
            <a:round/>
            <a:headEnd len="med" w="med" type="none"/>
            <a:tailEnd len="med" w="med" type="none"/>
          </a:ln>
        </p:spPr>
      </p:cxnSp>
      <p:cxnSp>
        <p:nvCxnSpPr>
          <p:cNvPr id="1115" name="Google Shape;1115;p53"/>
          <p:cNvCxnSpPr>
            <a:stCxn id="1109" idx="5"/>
            <a:endCxn id="1111" idx="2"/>
          </p:cNvCxnSpPr>
          <p:nvPr/>
        </p:nvCxnSpPr>
        <p:spPr>
          <a:xfrm>
            <a:off x="1098796" y="3124420"/>
            <a:ext cx="539100" cy="708000"/>
          </a:xfrm>
          <a:prstGeom prst="straightConnector1">
            <a:avLst/>
          </a:prstGeom>
          <a:noFill/>
          <a:ln cap="flat" cmpd="sng" w="28575">
            <a:solidFill>
              <a:srgbClr val="FF0000"/>
            </a:solidFill>
            <a:prstDash val="solid"/>
            <a:round/>
            <a:headEnd len="med" w="med" type="none"/>
            <a:tailEnd len="med" w="med" type="none"/>
          </a:ln>
        </p:spPr>
      </p:cxnSp>
      <p:cxnSp>
        <p:nvCxnSpPr>
          <p:cNvPr id="1116" name="Google Shape;1116;p53"/>
          <p:cNvCxnSpPr>
            <a:stCxn id="1111" idx="0"/>
            <a:endCxn id="1110" idx="4"/>
          </p:cNvCxnSpPr>
          <p:nvPr/>
        </p:nvCxnSpPr>
        <p:spPr>
          <a:xfrm rot="10800000">
            <a:off x="1982825" y="2390225"/>
            <a:ext cx="0" cy="1111500"/>
          </a:xfrm>
          <a:prstGeom prst="straightConnector1">
            <a:avLst/>
          </a:prstGeom>
          <a:noFill/>
          <a:ln cap="flat" cmpd="sng" w="28575">
            <a:solidFill>
              <a:schemeClr val="dk1"/>
            </a:solidFill>
            <a:prstDash val="solid"/>
            <a:round/>
            <a:headEnd len="med" w="med" type="none"/>
            <a:tailEnd len="med" w="med" type="none"/>
          </a:ln>
        </p:spPr>
      </p:cxnSp>
      <p:cxnSp>
        <p:nvCxnSpPr>
          <p:cNvPr id="1117" name="Google Shape;1117;p53"/>
          <p:cNvCxnSpPr>
            <a:stCxn id="1110" idx="6"/>
            <a:endCxn id="1112" idx="2"/>
          </p:cNvCxnSpPr>
          <p:nvPr/>
        </p:nvCxnSpPr>
        <p:spPr>
          <a:xfrm>
            <a:off x="2327675" y="205947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1118" name="Google Shape;1118;p53"/>
          <p:cNvCxnSpPr>
            <a:stCxn id="1111" idx="7"/>
            <a:endCxn id="1112" idx="3"/>
          </p:cNvCxnSpPr>
          <p:nvPr/>
        </p:nvCxnSpPr>
        <p:spPr>
          <a:xfrm flipH="1" rot="10800000">
            <a:off x="2226671" y="2293255"/>
            <a:ext cx="1043700" cy="1305300"/>
          </a:xfrm>
          <a:prstGeom prst="straightConnector1">
            <a:avLst/>
          </a:prstGeom>
          <a:noFill/>
          <a:ln cap="flat" cmpd="sng" w="28575">
            <a:solidFill>
              <a:srgbClr val="FF0000"/>
            </a:solidFill>
            <a:prstDash val="solid"/>
            <a:round/>
            <a:headEnd len="med" w="med" type="none"/>
            <a:tailEnd len="med" w="med" type="none"/>
          </a:ln>
        </p:spPr>
      </p:cxnSp>
      <p:cxnSp>
        <p:nvCxnSpPr>
          <p:cNvPr id="1119" name="Google Shape;1119;p53"/>
          <p:cNvCxnSpPr>
            <a:stCxn id="1111" idx="6"/>
            <a:endCxn id="1113" idx="2"/>
          </p:cNvCxnSpPr>
          <p:nvPr/>
        </p:nvCxnSpPr>
        <p:spPr>
          <a:xfrm>
            <a:off x="2327675" y="3832325"/>
            <a:ext cx="841500" cy="0"/>
          </a:xfrm>
          <a:prstGeom prst="straightConnector1">
            <a:avLst/>
          </a:prstGeom>
          <a:noFill/>
          <a:ln cap="flat" cmpd="sng" w="28575">
            <a:solidFill>
              <a:srgbClr val="000000"/>
            </a:solidFill>
            <a:prstDash val="solid"/>
            <a:round/>
            <a:headEnd len="med" w="med" type="none"/>
            <a:tailEnd len="med" w="med" type="none"/>
          </a:ln>
        </p:spPr>
      </p:cxnSp>
      <p:cxnSp>
        <p:nvCxnSpPr>
          <p:cNvPr id="1120" name="Google Shape;1120;p53"/>
          <p:cNvCxnSpPr>
            <a:stCxn id="1113" idx="0"/>
            <a:endCxn id="1112" idx="4"/>
          </p:cNvCxnSpPr>
          <p:nvPr/>
        </p:nvCxnSpPr>
        <p:spPr>
          <a:xfrm rot="10800000">
            <a:off x="3514075" y="2390225"/>
            <a:ext cx="0" cy="1111500"/>
          </a:xfrm>
          <a:prstGeom prst="straightConnector1">
            <a:avLst/>
          </a:prstGeom>
          <a:noFill/>
          <a:ln cap="flat" cmpd="sng" w="28575">
            <a:solidFill>
              <a:srgbClr val="FF0000"/>
            </a:solidFill>
            <a:prstDash val="solid"/>
            <a:round/>
            <a:headEnd len="med" w="med" type="none"/>
            <a:tailEnd len="med" w="med" type="none"/>
          </a:ln>
        </p:spPr>
      </p:cxnSp>
      <p:sp>
        <p:nvSpPr>
          <p:cNvPr id="1121" name="Google Shape;1121;p53"/>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1122" name="Google Shape;1122;p53"/>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1123" name="Google Shape;1123;p53"/>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1124" name="Google Shape;1124;p53"/>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1125" name="Google Shape;1125;p53"/>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1126" name="Google Shape;1126;p53"/>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1127" name="Google Shape;1127;p53"/>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
        <p:nvSpPr>
          <p:cNvPr id="1128" name="Google Shape;1128;p53"/>
          <p:cNvSpPr txBox="1"/>
          <p:nvPr/>
        </p:nvSpPr>
        <p:spPr>
          <a:xfrm>
            <a:off x="715600" y="2253650"/>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8</a:t>
            </a:r>
            <a:endParaRPr>
              <a:solidFill>
                <a:srgbClr val="FF0000"/>
              </a:solidFill>
              <a:latin typeface="Lato"/>
              <a:ea typeface="Lato"/>
              <a:cs typeface="Lato"/>
              <a:sym typeface="Lato"/>
            </a:endParaRPr>
          </a:p>
        </p:txBody>
      </p:sp>
      <p:sp>
        <p:nvSpPr>
          <p:cNvPr id="1129" name="Google Shape;1129;p53"/>
          <p:cNvSpPr txBox="1"/>
          <p:nvPr/>
        </p:nvSpPr>
        <p:spPr>
          <a:xfrm>
            <a:off x="184347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6</a:t>
            </a:r>
            <a:endParaRPr>
              <a:solidFill>
                <a:srgbClr val="FF0000"/>
              </a:solidFill>
              <a:latin typeface="Lato"/>
              <a:ea typeface="Lato"/>
              <a:cs typeface="Lato"/>
              <a:sym typeface="Lato"/>
            </a:endParaRPr>
          </a:p>
        </p:txBody>
      </p:sp>
      <p:sp>
        <p:nvSpPr>
          <p:cNvPr id="1130" name="Google Shape;1130;p53"/>
          <p:cNvSpPr txBox="1"/>
          <p:nvPr/>
        </p:nvSpPr>
        <p:spPr>
          <a:xfrm>
            <a:off x="3374725" y="1382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5</a:t>
            </a:r>
            <a:endParaRPr>
              <a:solidFill>
                <a:srgbClr val="FF0000"/>
              </a:solidFill>
              <a:latin typeface="Lato"/>
              <a:ea typeface="Lato"/>
              <a:cs typeface="Lato"/>
              <a:sym typeface="Lato"/>
            </a:endParaRPr>
          </a:p>
        </p:txBody>
      </p:sp>
      <p:sp>
        <p:nvSpPr>
          <p:cNvPr id="1131" name="Google Shape;1131;p53"/>
          <p:cNvSpPr txBox="1"/>
          <p:nvPr/>
        </p:nvSpPr>
        <p:spPr>
          <a:xfrm>
            <a:off x="184347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2</a:t>
            </a:r>
            <a:endParaRPr>
              <a:solidFill>
                <a:srgbClr val="FF0000"/>
              </a:solidFill>
              <a:latin typeface="Lato"/>
              <a:ea typeface="Lato"/>
              <a:cs typeface="Lato"/>
              <a:sym typeface="Lato"/>
            </a:endParaRPr>
          </a:p>
        </p:txBody>
      </p:sp>
      <p:sp>
        <p:nvSpPr>
          <p:cNvPr id="1132" name="Google Shape;1132;p53"/>
          <p:cNvSpPr txBox="1"/>
          <p:nvPr/>
        </p:nvSpPr>
        <p:spPr>
          <a:xfrm>
            <a:off x="3374725" y="4163075"/>
            <a:ext cx="2787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0</a:t>
            </a:r>
            <a:endParaRPr>
              <a:solidFill>
                <a:srgbClr val="FF0000"/>
              </a:solidFill>
              <a:latin typeface="Lato"/>
              <a:ea typeface="Lato"/>
              <a:cs typeface="Lato"/>
              <a:sym typeface="Lato"/>
            </a:endParaRPr>
          </a:p>
        </p:txBody>
      </p:sp>
      <p:sp>
        <p:nvSpPr>
          <p:cNvPr id="1133" name="Google Shape;1133;p53"/>
          <p:cNvSpPr txBox="1"/>
          <p:nvPr/>
        </p:nvSpPr>
        <p:spPr>
          <a:xfrm>
            <a:off x="4420125" y="1017725"/>
            <a:ext cx="4006800" cy="35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Is the heuristic consistent?</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accent2"/>
                </a:solidFill>
                <a:latin typeface="Lato"/>
                <a:ea typeface="Lato"/>
                <a:cs typeface="Lato"/>
                <a:sym typeface="Lato"/>
              </a:rPr>
              <a:t>To check: Pick a vertex. See its neighbors.</a:t>
            </a:r>
            <a:endParaRPr>
              <a:solidFill>
                <a:schemeClr val="accent2"/>
              </a:solidFill>
              <a:latin typeface="Lato"/>
              <a:ea typeface="Lato"/>
              <a:cs typeface="Lato"/>
              <a:sym typeface="Lato"/>
            </a:endParaRPr>
          </a:p>
          <a:p>
            <a:pPr indent="0" lvl="0" marL="0" rtl="0" algn="l">
              <a:lnSpc>
                <a:spcPct val="115000"/>
              </a:lnSpc>
              <a:spcBef>
                <a:spcPts val="1600"/>
              </a:spcBef>
              <a:spcAft>
                <a:spcPts val="0"/>
              </a:spcAft>
              <a:buNone/>
            </a:pPr>
            <a:r>
              <a:rPr lang="en">
                <a:solidFill>
                  <a:schemeClr val="accent2"/>
                </a:solidFill>
                <a:latin typeface="Lato"/>
                <a:ea typeface="Lato"/>
                <a:cs typeface="Lato"/>
                <a:sym typeface="Lato"/>
              </a:rPr>
              <a:t>If I take the roundabout through the neighbor, and then take the heuristic, will I get a shorter distance than my heuristic?</a:t>
            </a:r>
            <a:endParaRPr>
              <a:solidFill>
                <a:schemeClr val="accent2"/>
              </a:solidFill>
              <a:latin typeface="Lato"/>
              <a:ea typeface="Lato"/>
              <a:cs typeface="Lato"/>
              <a:sym typeface="Lato"/>
            </a:endParaRPr>
          </a:p>
          <a:p>
            <a:pPr indent="0" lvl="0" marL="0" rtl="0" algn="l">
              <a:lnSpc>
                <a:spcPct val="115000"/>
              </a:lnSpc>
              <a:spcBef>
                <a:spcPts val="1600"/>
              </a:spcBef>
              <a:spcAft>
                <a:spcPts val="0"/>
              </a:spcAft>
              <a:buNone/>
            </a:pPr>
            <a:r>
              <a:rPr lang="en">
                <a:solidFill>
                  <a:schemeClr val="accent2"/>
                </a:solidFill>
                <a:latin typeface="Lato"/>
                <a:ea typeface="Lato"/>
                <a:cs typeface="Lato"/>
                <a:sym typeface="Lato"/>
              </a:rPr>
              <a:t>Try this for all vertices.</a:t>
            </a:r>
            <a:endParaRPr>
              <a:solidFill>
                <a:schemeClr val="accent2"/>
              </a:solidFill>
              <a:latin typeface="Lato"/>
              <a:ea typeface="Lato"/>
              <a:cs typeface="Lato"/>
              <a:sym typeface="Lato"/>
            </a:endParaRPr>
          </a:p>
          <a:p>
            <a:pPr indent="0" lvl="0" marL="0" rtl="0" algn="l">
              <a:lnSpc>
                <a:spcPct val="115000"/>
              </a:lnSpc>
              <a:spcBef>
                <a:spcPts val="1600"/>
              </a:spcBef>
              <a:spcAft>
                <a:spcPts val="0"/>
              </a:spcAft>
              <a:buNone/>
            </a:pPr>
            <a:r>
              <a:rPr lang="en">
                <a:solidFill>
                  <a:schemeClr val="accent2"/>
                </a:solidFill>
                <a:latin typeface="Lato"/>
                <a:ea typeface="Lato"/>
                <a:cs typeface="Lato"/>
                <a:sym typeface="Lato"/>
              </a:rPr>
              <a:t>Consider B - If I take D, and then heuristic of D, I get 1 + 2 = 3, less than 6.</a:t>
            </a:r>
            <a:endParaRPr>
              <a:solidFill>
                <a:schemeClr val="accent2"/>
              </a:solidFill>
              <a:latin typeface="Lato"/>
              <a:ea typeface="Lato"/>
              <a:cs typeface="Lato"/>
              <a:sym typeface="Lato"/>
            </a:endParaRPr>
          </a:p>
          <a:p>
            <a:pPr indent="0" lvl="0" marL="0" rtl="0" algn="l">
              <a:lnSpc>
                <a:spcPct val="115000"/>
              </a:lnSpc>
              <a:spcBef>
                <a:spcPts val="1600"/>
              </a:spcBef>
              <a:spcAft>
                <a:spcPts val="0"/>
              </a:spcAft>
              <a:buNone/>
            </a:pPr>
            <a:r>
              <a:rPr lang="en">
                <a:solidFill>
                  <a:schemeClr val="accent2"/>
                </a:solidFill>
                <a:latin typeface="Lato"/>
                <a:ea typeface="Lato"/>
                <a:cs typeface="Lato"/>
                <a:sym typeface="Lato"/>
              </a:rPr>
              <a:t>If any vertex satisfies this, my heuristic is inconsistent!</a:t>
            </a:r>
            <a:endParaRPr>
              <a:solidFill>
                <a:schemeClr val="accent2"/>
              </a:solidFill>
              <a:latin typeface="Lato"/>
              <a:ea typeface="Lato"/>
              <a:cs typeface="Lato"/>
              <a:sym typeface="Lato"/>
            </a:endParaRPr>
          </a:p>
          <a:p>
            <a:pPr indent="0" lvl="0" marL="0" rtl="0" algn="l">
              <a:lnSpc>
                <a:spcPct val="115000"/>
              </a:lnSpc>
              <a:spcBef>
                <a:spcPts val="1600"/>
              </a:spcBef>
              <a:spcAft>
                <a:spcPts val="0"/>
              </a:spcAft>
              <a:buNone/>
            </a:pPr>
            <a:r>
              <a:t/>
            </a:r>
            <a:endParaRPr>
              <a:solidFill>
                <a:schemeClr val="accent2"/>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chemeClr val="accent2"/>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Conceptual Shortest Paths</a:t>
            </a:r>
            <a:endParaRPr/>
          </a:p>
        </p:txBody>
      </p:sp>
      <p:sp>
        <p:nvSpPr>
          <p:cNvPr id="1139" name="Google Shape;1139;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a:t>
            </a:r>
            <a:r>
              <a:rPr b="1" lang="en"/>
              <a:t>weighted, undirected</a:t>
            </a:r>
            <a:r>
              <a:rPr lang="en"/>
              <a:t> graph:</a:t>
            </a:r>
            <a:endParaRPr/>
          </a:p>
          <a:p>
            <a:pPr indent="0" lvl="0" marL="0" rtl="0" algn="l">
              <a:spcBef>
                <a:spcPts val="1600"/>
              </a:spcBef>
              <a:spcAft>
                <a:spcPts val="1600"/>
              </a:spcAft>
              <a:buNone/>
            </a:pPr>
            <a:r>
              <a:rPr lang="en"/>
              <a:t>(T/F) If all edge weights are equal and positive, the breadth-first search starting from node A will return the shortest path from a node A to a target node B.</a:t>
            </a:r>
            <a:endParaRPr>
              <a:solidFill>
                <a:schemeClr val="accent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Conceptual Shortest Paths</a:t>
            </a:r>
            <a:endParaRPr/>
          </a:p>
        </p:txBody>
      </p:sp>
      <p:sp>
        <p:nvSpPr>
          <p:cNvPr id="1145" name="Google Shape;1145;p55"/>
          <p:cNvSpPr txBox="1"/>
          <p:nvPr>
            <p:ph idx="1" type="body"/>
          </p:nvPr>
        </p:nvSpPr>
        <p:spPr>
          <a:xfrm>
            <a:off x="311700" y="1152475"/>
            <a:ext cx="8520600" cy="20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a:t>
            </a:r>
            <a:r>
              <a:rPr b="1" lang="en"/>
              <a:t>weighted, undirected</a:t>
            </a:r>
            <a:r>
              <a:rPr lang="en"/>
              <a:t> graph:</a:t>
            </a:r>
            <a:endParaRPr/>
          </a:p>
          <a:p>
            <a:pPr indent="0" lvl="0" marL="0" rtl="0" algn="l">
              <a:spcBef>
                <a:spcPts val="1600"/>
              </a:spcBef>
              <a:spcAft>
                <a:spcPts val="1600"/>
              </a:spcAft>
              <a:buNone/>
            </a:pPr>
            <a:r>
              <a:rPr lang="en"/>
              <a:t>(T/F) If all edge weights are equal and positive, the breadth-first search starting from node A will return the shortest path from a node A to a target node B.</a:t>
            </a:r>
            <a:br>
              <a:rPr lang="en"/>
            </a:br>
            <a:br>
              <a:rPr lang="en"/>
            </a:br>
            <a:r>
              <a:rPr b="1" lang="en">
                <a:solidFill>
                  <a:schemeClr val="accent2"/>
                </a:solidFill>
              </a:rPr>
              <a:t>True.</a:t>
            </a:r>
            <a:r>
              <a:rPr lang="en">
                <a:solidFill>
                  <a:schemeClr val="accent2"/>
                </a:solidFill>
              </a:rPr>
              <a:t> If all edges are equal in weight, then the shortest path from A to each node is proportional to the number of edges on the path, so breadth first search will return the shortest path.</a:t>
            </a:r>
            <a:endParaRPr>
              <a:solidFill>
                <a:schemeClr val="accent2"/>
              </a:solidFill>
            </a:endParaRPr>
          </a:p>
        </p:txBody>
      </p:sp>
      <p:sp>
        <p:nvSpPr>
          <p:cNvPr id="1146" name="Google Shape;1146;p55"/>
          <p:cNvSpPr/>
          <p:nvPr/>
        </p:nvSpPr>
        <p:spPr>
          <a:xfrm>
            <a:off x="1819325" y="4076625"/>
            <a:ext cx="404400" cy="4044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A</a:t>
            </a:r>
            <a:endParaRPr>
              <a:solidFill>
                <a:schemeClr val="accent2"/>
              </a:solidFill>
            </a:endParaRPr>
          </a:p>
        </p:txBody>
      </p:sp>
      <p:sp>
        <p:nvSpPr>
          <p:cNvPr id="1147" name="Google Shape;1147;p55"/>
          <p:cNvSpPr/>
          <p:nvPr/>
        </p:nvSpPr>
        <p:spPr>
          <a:xfrm>
            <a:off x="2566925" y="3588875"/>
            <a:ext cx="404400" cy="4044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5"/>
          <p:cNvSpPr/>
          <p:nvPr/>
        </p:nvSpPr>
        <p:spPr>
          <a:xfrm>
            <a:off x="4167600" y="3771425"/>
            <a:ext cx="404400" cy="4044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B</a:t>
            </a:r>
            <a:endParaRPr>
              <a:solidFill>
                <a:schemeClr val="accent2"/>
              </a:solidFill>
            </a:endParaRPr>
          </a:p>
        </p:txBody>
      </p:sp>
      <p:sp>
        <p:nvSpPr>
          <p:cNvPr id="1149" name="Google Shape;1149;p55"/>
          <p:cNvSpPr/>
          <p:nvPr/>
        </p:nvSpPr>
        <p:spPr>
          <a:xfrm>
            <a:off x="3287275" y="3672225"/>
            <a:ext cx="404400" cy="4044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5"/>
          <p:cNvSpPr/>
          <p:nvPr/>
        </p:nvSpPr>
        <p:spPr>
          <a:xfrm>
            <a:off x="2882875" y="4240150"/>
            <a:ext cx="404400" cy="4044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1" name="Google Shape;1151;p55"/>
          <p:cNvCxnSpPr>
            <a:stCxn id="1146" idx="7"/>
            <a:endCxn id="1147" idx="3"/>
          </p:cNvCxnSpPr>
          <p:nvPr/>
        </p:nvCxnSpPr>
        <p:spPr>
          <a:xfrm flipH="1" rot="10800000">
            <a:off x="2164502" y="3933948"/>
            <a:ext cx="461700" cy="2019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55"/>
          <p:cNvCxnSpPr>
            <a:stCxn id="1147" idx="6"/>
            <a:endCxn id="1149" idx="2"/>
          </p:cNvCxnSpPr>
          <p:nvPr/>
        </p:nvCxnSpPr>
        <p:spPr>
          <a:xfrm>
            <a:off x="2971325" y="3791075"/>
            <a:ext cx="315900" cy="83400"/>
          </a:xfrm>
          <a:prstGeom prst="straightConnector1">
            <a:avLst/>
          </a:prstGeom>
          <a:noFill/>
          <a:ln cap="flat" cmpd="sng" w="9525">
            <a:solidFill>
              <a:schemeClr val="dk2"/>
            </a:solidFill>
            <a:prstDash val="solid"/>
            <a:round/>
            <a:headEnd len="med" w="med" type="none"/>
            <a:tailEnd len="med" w="med" type="none"/>
          </a:ln>
        </p:spPr>
      </p:cxnSp>
      <p:cxnSp>
        <p:nvCxnSpPr>
          <p:cNvPr id="1153" name="Google Shape;1153;p55"/>
          <p:cNvCxnSpPr>
            <a:stCxn id="1147" idx="4"/>
            <a:endCxn id="1150" idx="0"/>
          </p:cNvCxnSpPr>
          <p:nvPr/>
        </p:nvCxnSpPr>
        <p:spPr>
          <a:xfrm>
            <a:off x="2769125" y="3993275"/>
            <a:ext cx="315900" cy="246900"/>
          </a:xfrm>
          <a:prstGeom prst="straightConnector1">
            <a:avLst/>
          </a:prstGeom>
          <a:noFill/>
          <a:ln cap="flat" cmpd="sng" w="9525">
            <a:solidFill>
              <a:schemeClr val="dk2"/>
            </a:solidFill>
            <a:prstDash val="solid"/>
            <a:round/>
            <a:headEnd len="med" w="med" type="none"/>
            <a:tailEnd len="med" w="med" type="none"/>
          </a:ln>
        </p:spPr>
      </p:cxnSp>
      <p:cxnSp>
        <p:nvCxnSpPr>
          <p:cNvPr id="1154" name="Google Shape;1154;p55"/>
          <p:cNvCxnSpPr>
            <a:stCxn id="1146" idx="5"/>
            <a:endCxn id="1150" idx="2"/>
          </p:cNvCxnSpPr>
          <p:nvPr/>
        </p:nvCxnSpPr>
        <p:spPr>
          <a:xfrm>
            <a:off x="2164502" y="4421802"/>
            <a:ext cx="718500" cy="20400"/>
          </a:xfrm>
          <a:prstGeom prst="straightConnector1">
            <a:avLst/>
          </a:prstGeom>
          <a:noFill/>
          <a:ln cap="flat" cmpd="sng" w="19050">
            <a:solidFill>
              <a:schemeClr val="accent2"/>
            </a:solidFill>
            <a:prstDash val="solid"/>
            <a:round/>
            <a:headEnd len="med" w="med" type="none"/>
            <a:tailEnd len="med" w="med" type="none"/>
          </a:ln>
        </p:spPr>
      </p:cxnSp>
      <p:cxnSp>
        <p:nvCxnSpPr>
          <p:cNvPr id="1155" name="Google Shape;1155;p55"/>
          <p:cNvCxnSpPr>
            <a:stCxn id="1150" idx="7"/>
            <a:endCxn id="1149" idx="3"/>
          </p:cNvCxnSpPr>
          <p:nvPr/>
        </p:nvCxnSpPr>
        <p:spPr>
          <a:xfrm flipH="1" rot="10800000">
            <a:off x="3228052" y="4017373"/>
            <a:ext cx="118500" cy="282000"/>
          </a:xfrm>
          <a:prstGeom prst="straightConnector1">
            <a:avLst/>
          </a:prstGeom>
          <a:noFill/>
          <a:ln cap="flat" cmpd="sng" w="9525">
            <a:solidFill>
              <a:schemeClr val="dk2"/>
            </a:solidFill>
            <a:prstDash val="solid"/>
            <a:round/>
            <a:headEnd len="med" w="med" type="none"/>
            <a:tailEnd len="med" w="med" type="none"/>
          </a:ln>
        </p:spPr>
      </p:cxnSp>
      <p:cxnSp>
        <p:nvCxnSpPr>
          <p:cNvPr id="1156" name="Google Shape;1156;p55"/>
          <p:cNvCxnSpPr>
            <a:stCxn id="1149" idx="6"/>
            <a:endCxn id="1148" idx="2"/>
          </p:cNvCxnSpPr>
          <p:nvPr/>
        </p:nvCxnSpPr>
        <p:spPr>
          <a:xfrm>
            <a:off x="3691675" y="3874425"/>
            <a:ext cx="475800" cy="9930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55"/>
          <p:cNvCxnSpPr>
            <a:stCxn id="1148" idx="3"/>
            <a:endCxn id="1150" idx="6"/>
          </p:cNvCxnSpPr>
          <p:nvPr/>
        </p:nvCxnSpPr>
        <p:spPr>
          <a:xfrm flipH="1">
            <a:off x="3287223" y="4116602"/>
            <a:ext cx="939600" cy="3258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2B</a:t>
            </a:r>
            <a:r>
              <a:rPr lang="en"/>
              <a:t> Conceptual Shortest Paths</a:t>
            </a:r>
            <a:endParaRPr/>
          </a:p>
        </p:txBody>
      </p:sp>
      <p:sp>
        <p:nvSpPr>
          <p:cNvPr id="1163" name="Google Shape;1163;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a:t>
            </a:r>
            <a:r>
              <a:rPr b="1" lang="en"/>
              <a:t>weighted, undirected</a:t>
            </a:r>
            <a:r>
              <a:rPr lang="en"/>
              <a:t> graph:</a:t>
            </a:r>
            <a:endParaRPr/>
          </a:p>
          <a:p>
            <a:pPr indent="0" lvl="0" marL="0" rtl="0" algn="l">
              <a:spcBef>
                <a:spcPts val="1600"/>
              </a:spcBef>
              <a:spcAft>
                <a:spcPts val="1600"/>
              </a:spcAft>
              <a:buNone/>
            </a:pPr>
            <a:r>
              <a:rPr lang="en"/>
              <a:t>(T/F) If all edges have distinct weights, the shortest path between any two vertices is unique.</a:t>
            </a:r>
            <a:endParaRPr>
              <a:solidFill>
                <a:schemeClr val="accent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2B</a:t>
            </a:r>
            <a:r>
              <a:rPr lang="en"/>
              <a:t> Conceptual Shortest Paths</a:t>
            </a:r>
            <a:endParaRPr/>
          </a:p>
        </p:txBody>
      </p:sp>
      <p:sp>
        <p:nvSpPr>
          <p:cNvPr id="1169" name="Google Shape;1169;p57"/>
          <p:cNvSpPr txBox="1"/>
          <p:nvPr>
            <p:ph idx="1" type="body"/>
          </p:nvPr>
        </p:nvSpPr>
        <p:spPr>
          <a:xfrm>
            <a:off x="311700" y="1152475"/>
            <a:ext cx="8520600" cy="16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a:t>
            </a:r>
            <a:r>
              <a:rPr b="1" lang="en"/>
              <a:t>weighted, undirected</a:t>
            </a:r>
            <a:r>
              <a:rPr lang="en"/>
              <a:t> graph:</a:t>
            </a:r>
            <a:endParaRPr/>
          </a:p>
          <a:p>
            <a:pPr indent="0" lvl="0" marL="0" rtl="0" algn="l">
              <a:spcBef>
                <a:spcPts val="1600"/>
              </a:spcBef>
              <a:spcAft>
                <a:spcPts val="0"/>
              </a:spcAft>
              <a:buNone/>
            </a:pPr>
            <a:r>
              <a:rPr lang="en"/>
              <a:t>(T/F) If all edges have distinct weights, the shortest path between any two vertices is unique.</a:t>
            </a:r>
            <a:endParaRPr/>
          </a:p>
          <a:p>
            <a:pPr indent="0" lvl="0" marL="0" rtl="0" algn="l">
              <a:spcBef>
                <a:spcPts val="1600"/>
              </a:spcBef>
              <a:spcAft>
                <a:spcPts val="1600"/>
              </a:spcAft>
              <a:buNone/>
            </a:pPr>
            <a:r>
              <a:rPr b="1" lang="en">
                <a:solidFill>
                  <a:schemeClr val="accent2"/>
                </a:solidFill>
              </a:rPr>
              <a:t>False.</a:t>
            </a:r>
            <a:r>
              <a:rPr lang="en">
                <a:solidFill>
                  <a:schemeClr val="accent2"/>
                </a:solidFill>
              </a:rPr>
              <a:t> Consider a case of 3 nodes where AB is 3, AC is 5, and BC is 2. Here, the two possible paths from A to C both are of length 5.</a:t>
            </a:r>
            <a:endParaRPr>
              <a:solidFill>
                <a:schemeClr val="accent2"/>
              </a:solidFill>
            </a:endParaRPr>
          </a:p>
        </p:txBody>
      </p:sp>
      <p:sp>
        <p:nvSpPr>
          <p:cNvPr id="1170" name="Google Shape;1170;p57"/>
          <p:cNvSpPr/>
          <p:nvPr/>
        </p:nvSpPr>
        <p:spPr>
          <a:xfrm>
            <a:off x="2504375" y="3710745"/>
            <a:ext cx="634200" cy="6558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A</a:t>
            </a:r>
            <a:endParaRPr>
              <a:solidFill>
                <a:schemeClr val="accent2"/>
              </a:solidFill>
              <a:latin typeface="Avenir"/>
              <a:ea typeface="Avenir"/>
              <a:cs typeface="Avenir"/>
              <a:sym typeface="Avenir"/>
            </a:endParaRPr>
          </a:p>
        </p:txBody>
      </p:sp>
      <p:sp>
        <p:nvSpPr>
          <p:cNvPr id="1171" name="Google Shape;1171;p57"/>
          <p:cNvSpPr/>
          <p:nvPr/>
        </p:nvSpPr>
        <p:spPr>
          <a:xfrm>
            <a:off x="3676856" y="2919825"/>
            <a:ext cx="634200" cy="6558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B</a:t>
            </a:r>
            <a:endParaRPr>
              <a:solidFill>
                <a:schemeClr val="accent2"/>
              </a:solidFill>
              <a:latin typeface="Avenir"/>
              <a:ea typeface="Avenir"/>
              <a:cs typeface="Avenir"/>
              <a:sym typeface="Avenir"/>
            </a:endParaRPr>
          </a:p>
        </p:txBody>
      </p:sp>
      <p:sp>
        <p:nvSpPr>
          <p:cNvPr id="1172" name="Google Shape;1172;p57"/>
          <p:cNvSpPr/>
          <p:nvPr/>
        </p:nvSpPr>
        <p:spPr>
          <a:xfrm>
            <a:off x="4172369" y="3975912"/>
            <a:ext cx="634200" cy="6558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C</a:t>
            </a:r>
            <a:endParaRPr>
              <a:solidFill>
                <a:schemeClr val="accent2"/>
              </a:solidFill>
              <a:latin typeface="Avenir"/>
              <a:ea typeface="Avenir"/>
              <a:cs typeface="Avenir"/>
              <a:sym typeface="Avenir"/>
            </a:endParaRPr>
          </a:p>
        </p:txBody>
      </p:sp>
      <p:cxnSp>
        <p:nvCxnSpPr>
          <p:cNvPr id="1173" name="Google Shape;1173;p57"/>
          <p:cNvCxnSpPr>
            <a:stCxn id="1170" idx="7"/>
            <a:endCxn id="1171" idx="3"/>
          </p:cNvCxnSpPr>
          <p:nvPr/>
        </p:nvCxnSpPr>
        <p:spPr>
          <a:xfrm flipH="1" rot="10800000">
            <a:off x="3045699" y="3479485"/>
            <a:ext cx="723900" cy="327300"/>
          </a:xfrm>
          <a:prstGeom prst="straightConnector1">
            <a:avLst/>
          </a:prstGeom>
          <a:noFill/>
          <a:ln cap="flat" cmpd="sng" w="9525">
            <a:solidFill>
              <a:schemeClr val="accent2"/>
            </a:solidFill>
            <a:prstDash val="solid"/>
            <a:round/>
            <a:headEnd len="med" w="med" type="none"/>
            <a:tailEnd len="med" w="med" type="none"/>
          </a:ln>
        </p:spPr>
      </p:cxnSp>
      <p:cxnSp>
        <p:nvCxnSpPr>
          <p:cNvPr id="1174" name="Google Shape;1174;p57"/>
          <p:cNvCxnSpPr>
            <a:stCxn id="1171" idx="4"/>
            <a:endCxn id="1172" idx="0"/>
          </p:cNvCxnSpPr>
          <p:nvPr/>
        </p:nvCxnSpPr>
        <p:spPr>
          <a:xfrm>
            <a:off x="3993956" y="3575625"/>
            <a:ext cx="495600" cy="400200"/>
          </a:xfrm>
          <a:prstGeom prst="straightConnector1">
            <a:avLst/>
          </a:prstGeom>
          <a:noFill/>
          <a:ln cap="flat" cmpd="sng" w="9525">
            <a:solidFill>
              <a:schemeClr val="accent2"/>
            </a:solidFill>
            <a:prstDash val="solid"/>
            <a:round/>
            <a:headEnd len="med" w="med" type="none"/>
            <a:tailEnd len="med" w="med" type="none"/>
          </a:ln>
        </p:spPr>
      </p:cxnSp>
      <p:cxnSp>
        <p:nvCxnSpPr>
          <p:cNvPr id="1175" name="Google Shape;1175;p57"/>
          <p:cNvCxnSpPr>
            <a:stCxn id="1170" idx="5"/>
            <a:endCxn id="1172" idx="2"/>
          </p:cNvCxnSpPr>
          <p:nvPr/>
        </p:nvCxnSpPr>
        <p:spPr>
          <a:xfrm>
            <a:off x="3045699" y="4270506"/>
            <a:ext cx="1126800" cy="33300"/>
          </a:xfrm>
          <a:prstGeom prst="straightConnector1">
            <a:avLst/>
          </a:prstGeom>
          <a:noFill/>
          <a:ln cap="flat" cmpd="sng" w="9525">
            <a:solidFill>
              <a:schemeClr val="accent2"/>
            </a:solidFill>
            <a:prstDash val="solid"/>
            <a:round/>
            <a:headEnd len="med" w="med" type="none"/>
            <a:tailEnd len="med" w="med" type="none"/>
          </a:ln>
        </p:spPr>
      </p:cxnSp>
      <p:sp>
        <p:nvSpPr>
          <p:cNvPr id="1176" name="Google Shape;1176;p57"/>
          <p:cNvSpPr txBox="1"/>
          <p:nvPr/>
        </p:nvSpPr>
        <p:spPr>
          <a:xfrm>
            <a:off x="3138575" y="3268288"/>
            <a:ext cx="29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3</a:t>
            </a:r>
            <a:endParaRPr>
              <a:solidFill>
                <a:schemeClr val="accent2"/>
              </a:solidFill>
              <a:latin typeface="Avenir"/>
              <a:ea typeface="Avenir"/>
              <a:cs typeface="Avenir"/>
              <a:sym typeface="Avenir"/>
            </a:endParaRPr>
          </a:p>
        </p:txBody>
      </p:sp>
      <p:sp>
        <p:nvSpPr>
          <p:cNvPr id="1177" name="Google Shape;1177;p57"/>
          <p:cNvSpPr txBox="1"/>
          <p:nvPr/>
        </p:nvSpPr>
        <p:spPr>
          <a:xfrm>
            <a:off x="3509825" y="4231488"/>
            <a:ext cx="29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5</a:t>
            </a:r>
            <a:endParaRPr>
              <a:solidFill>
                <a:schemeClr val="accent2"/>
              </a:solidFill>
              <a:latin typeface="Avenir"/>
              <a:ea typeface="Avenir"/>
              <a:cs typeface="Avenir"/>
              <a:sym typeface="Avenir"/>
            </a:endParaRPr>
          </a:p>
        </p:txBody>
      </p:sp>
      <p:sp>
        <p:nvSpPr>
          <p:cNvPr id="1178" name="Google Shape;1178;p57"/>
          <p:cNvSpPr txBox="1"/>
          <p:nvPr/>
        </p:nvSpPr>
        <p:spPr>
          <a:xfrm>
            <a:off x="4257425" y="3443013"/>
            <a:ext cx="29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2</a:t>
            </a:r>
            <a:endParaRPr>
              <a:solidFill>
                <a:schemeClr val="accent2"/>
              </a:solidFill>
              <a:latin typeface="Avenir"/>
              <a:ea typeface="Avenir"/>
              <a:cs typeface="Avenir"/>
              <a:sym typeface="Aveni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2C</a:t>
            </a:r>
            <a:r>
              <a:rPr lang="en"/>
              <a:t> Conceptual Shortest Paths</a:t>
            </a:r>
            <a:endParaRPr/>
          </a:p>
        </p:txBody>
      </p:sp>
      <p:sp>
        <p:nvSpPr>
          <p:cNvPr id="1184" name="Google Shape;1184;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a:t>
            </a:r>
            <a:r>
              <a:rPr b="1" lang="en"/>
              <a:t>weighted, undirected</a:t>
            </a:r>
            <a:r>
              <a:rPr lang="en"/>
              <a:t> graph:</a:t>
            </a:r>
            <a:endParaRPr/>
          </a:p>
          <a:p>
            <a:pPr indent="0" lvl="0" marL="0" rtl="0" algn="l">
              <a:spcBef>
                <a:spcPts val="1600"/>
              </a:spcBef>
              <a:spcAft>
                <a:spcPts val="1600"/>
              </a:spcAft>
              <a:buNone/>
            </a:pPr>
            <a:r>
              <a:rPr lang="en"/>
              <a:t>(T/F) Adding a constant positive integer k to all edge weights will not change the original shortest path between any two vertices.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2C</a:t>
            </a:r>
            <a:r>
              <a:rPr lang="en"/>
              <a:t> Conceptual Shortest Paths</a:t>
            </a:r>
            <a:endParaRPr/>
          </a:p>
        </p:txBody>
      </p:sp>
      <p:sp>
        <p:nvSpPr>
          <p:cNvPr id="1190" name="Google Shape;1190;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a:t>
            </a:r>
            <a:r>
              <a:rPr b="1" lang="en"/>
              <a:t>weighted, undirected</a:t>
            </a:r>
            <a:r>
              <a:rPr lang="en"/>
              <a:t> graph:</a:t>
            </a:r>
            <a:endParaRPr/>
          </a:p>
          <a:p>
            <a:pPr indent="0" lvl="0" marL="0" rtl="0" algn="l">
              <a:spcBef>
                <a:spcPts val="1600"/>
              </a:spcBef>
              <a:spcAft>
                <a:spcPts val="0"/>
              </a:spcAft>
              <a:buNone/>
            </a:pPr>
            <a:r>
              <a:rPr lang="en"/>
              <a:t>(T/F) Adding a constant positive integer k to all edge weights will not change the original shortest path between any two vertices.</a:t>
            </a:r>
            <a:endParaRPr/>
          </a:p>
          <a:p>
            <a:pPr indent="0" lvl="0" marL="0" rtl="0" algn="l">
              <a:spcBef>
                <a:spcPts val="1600"/>
              </a:spcBef>
              <a:spcAft>
                <a:spcPts val="1600"/>
              </a:spcAft>
              <a:buNone/>
            </a:pPr>
            <a:r>
              <a:rPr b="1" lang="en">
                <a:solidFill>
                  <a:schemeClr val="accent2"/>
                </a:solidFill>
              </a:rPr>
              <a:t>False.</a:t>
            </a:r>
            <a:r>
              <a:rPr lang="en">
                <a:solidFill>
                  <a:schemeClr val="accent2"/>
                </a:solidFill>
              </a:rPr>
              <a:t> Consider a case of 3 nodes A, B, and C where AB is 1, AC is 2.5 and BC is 1. Clearly, the best path from A to C is through B, with weight 2. However, if we add 1 to each edge weight, suddenly the path going through B will have weight 4, while the direct path is only 3.5.  In general, paths with greater number of edges end up getting penalized more than paths with fewer edges.</a:t>
            </a:r>
            <a:endParaRPr>
              <a:solidFill>
                <a:schemeClr val="accent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2C</a:t>
            </a:r>
            <a:r>
              <a:rPr lang="en"/>
              <a:t> Conceptual Shortest Paths</a:t>
            </a:r>
            <a:endParaRPr/>
          </a:p>
        </p:txBody>
      </p:sp>
      <p:sp>
        <p:nvSpPr>
          <p:cNvPr id="1196" name="Google Shape;1196;p60"/>
          <p:cNvSpPr txBox="1"/>
          <p:nvPr>
            <p:ph idx="1" type="body"/>
          </p:nvPr>
        </p:nvSpPr>
        <p:spPr>
          <a:xfrm>
            <a:off x="311700" y="1152475"/>
            <a:ext cx="8520600" cy="121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a:t>
            </a:r>
            <a:r>
              <a:rPr b="1" lang="en"/>
              <a:t>weighted, undirected</a:t>
            </a:r>
            <a:r>
              <a:rPr lang="en"/>
              <a:t> graph:</a:t>
            </a:r>
            <a:endParaRPr/>
          </a:p>
          <a:p>
            <a:pPr indent="0" lvl="0" marL="0" rtl="0" algn="l">
              <a:spcBef>
                <a:spcPts val="1600"/>
              </a:spcBef>
              <a:spcAft>
                <a:spcPts val="1600"/>
              </a:spcAft>
              <a:buNone/>
            </a:pPr>
            <a:r>
              <a:rPr lang="en"/>
              <a:t>(T/F) Adding a constant positive integer k to all edge weights will not change the original shortest path between any two vertices.</a:t>
            </a:r>
            <a:endParaRPr>
              <a:solidFill>
                <a:schemeClr val="accent2"/>
              </a:solidFill>
            </a:endParaRPr>
          </a:p>
        </p:txBody>
      </p:sp>
      <p:sp>
        <p:nvSpPr>
          <p:cNvPr id="1197" name="Google Shape;1197;p60"/>
          <p:cNvSpPr/>
          <p:nvPr/>
        </p:nvSpPr>
        <p:spPr>
          <a:xfrm>
            <a:off x="842300" y="3531045"/>
            <a:ext cx="634200" cy="6558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A</a:t>
            </a:r>
            <a:endParaRPr>
              <a:solidFill>
                <a:schemeClr val="accent2"/>
              </a:solidFill>
              <a:latin typeface="Avenir"/>
              <a:ea typeface="Avenir"/>
              <a:cs typeface="Avenir"/>
              <a:sym typeface="Avenir"/>
            </a:endParaRPr>
          </a:p>
        </p:txBody>
      </p:sp>
      <p:sp>
        <p:nvSpPr>
          <p:cNvPr id="1198" name="Google Shape;1198;p60"/>
          <p:cNvSpPr/>
          <p:nvPr/>
        </p:nvSpPr>
        <p:spPr>
          <a:xfrm>
            <a:off x="2014781" y="2740125"/>
            <a:ext cx="634200" cy="6558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B</a:t>
            </a:r>
            <a:endParaRPr>
              <a:solidFill>
                <a:schemeClr val="accent2"/>
              </a:solidFill>
              <a:latin typeface="Avenir"/>
              <a:ea typeface="Avenir"/>
              <a:cs typeface="Avenir"/>
              <a:sym typeface="Avenir"/>
            </a:endParaRPr>
          </a:p>
        </p:txBody>
      </p:sp>
      <p:sp>
        <p:nvSpPr>
          <p:cNvPr id="1199" name="Google Shape;1199;p60"/>
          <p:cNvSpPr/>
          <p:nvPr/>
        </p:nvSpPr>
        <p:spPr>
          <a:xfrm>
            <a:off x="2510294" y="3796212"/>
            <a:ext cx="634200" cy="6558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C</a:t>
            </a:r>
            <a:endParaRPr>
              <a:solidFill>
                <a:schemeClr val="accent2"/>
              </a:solidFill>
              <a:latin typeface="Avenir"/>
              <a:ea typeface="Avenir"/>
              <a:cs typeface="Avenir"/>
              <a:sym typeface="Avenir"/>
            </a:endParaRPr>
          </a:p>
        </p:txBody>
      </p:sp>
      <p:cxnSp>
        <p:nvCxnSpPr>
          <p:cNvPr id="1200" name="Google Shape;1200;p60"/>
          <p:cNvCxnSpPr>
            <a:stCxn id="1197" idx="7"/>
            <a:endCxn id="1198" idx="3"/>
          </p:cNvCxnSpPr>
          <p:nvPr/>
        </p:nvCxnSpPr>
        <p:spPr>
          <a:xfrm flipH="1" rot="10800000">
            <a:off x="1383624" y="3299785"/>
            <a:ext cx="723900" cy="327300"/>
          </a:xfrm>
          <a:prstGeom prst="straightConnector1">
            <a:avLst/>
          </a:prstGeom>
          <a:noFill/>
          <a:ln cap="flat" cmpd="sng" w="38100">
            <a:solidFill>
              <a:schemeClr val="accent2"/>
            </a:solidFill>
            <a:prstDash val="solid"/>
            <a:round/>
            <a:headEnd len="med" w="med" type="none"/>
            <a:tailEnd len="med" w="med" type="none"/>
          </a:ln>
        </p:spPr>
      </p:cxnSp>
      <p:cxnSp>
        <p:nvCxnSpPr>
          <p:cNvPr id="1201" name="Google Shape;1201;p60"/>
          <p:cNvCxnSpPr>
            <a:stCxn id="1198" idx="4"/>
            <a:endCxn id="1199" idx="0"/>
          </p:cNvCxnSpPr>
          <p:nvPr/>
        </p:nvCxnSpPr>
        <p:spPr>
          <a:xfrm>
            <a:off x="2331881" y="3395925"/>
            <a:ext cx="495600" cy="400200"/>
          </a:xfrm>
          <a:prstGeom prst="straightConnector1">
            <a:avLst/>
          </a:prstGeom>
          <a:noFill/>
          <a:ln cap="flat" cmpd="sng" w="38100">
            <a:solidFill>
              <a:schemeClr val="accent2"/>
            </a:solidFill>
            <a:prstDash val="solid"/>
            <a:round/>
            <a:headEnd len="med" w="med" type="none"/>
            <a:tailEnd len="med" w="med" type="none"/>
          </a:ln>
        </p:spPr>
      </p:cxnSp>
      <p:cxnSp>
        <p:nvCxnSpPr>
          <p:cNvPr id="1202" name="Google Shape;1202;p60"/>
          <p:cNvCxnSpPr>
            <a:stCxn id="1197" idx="5"/>
            <a:endCxn id="1199" idx="2"/>
          </p:cNvCxnSpPr>
          <p:nvPr/>
        </p:nvCxnSpPr>
        <p:spPr>
          <a:xfrm>
            <a:off x="1383624" y="4090806"/>
            <a:ext cx="1126800" cy="33300"/>
          </a:xfrm>
          <a:prstGeom prst="straightConnector1">
            <a:avLst/>
          </a:prstGeom>
          <a:noFill/>
          <a:ln cap="flat" cmpd="sng" w="9525">
            <a:solidFill>
              <a:schemeClr val="accent2"/>
            </a:solidFill>
            <a:prstDash val="solid"/>
            <a:round/>
            <a:headEnd len="med" w="med" type="none"/>
            <a:tailEnd len="med" w="med" type="none"/>
          </a:ln>
        </p:spPr>
      </p:cxnSp>
      <p:sp>
        <p:nvSpPr>
          <p:cNvPr id="1203" name="Google Shape;1203;p60"/>
          <p:cNvSpPr txBox="1"/>
          <p:nvPr/>
        </p:nvSpPr>
        <p:spPr>
          <a:xfrm>
            <a:off x="1476500" y="3088588"/>
            <a:ext cx="29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1</a:t>
            </a:r>
            <a:endParaRPr>
              <a:solidFill>
                <a:schemeClr val="accent2"/>
              </a:solidFill>
              <a:latin typeface="Avenir"/>
              <a:ea typeface="Avenir"/>
              <a:cs typeface="Avenir"/>
              <a:sym typeface="Avenir"/>
            </a:endParaRPr>
          </a:p>
        </p:txBody>
      </p:sp>
      <p:sp>
        <p:nvSpPr>
          <p:cNvPr id="1204" name="Google Shape;1204;p60"/>
          <p:cNvSpPr txBox="1"/>
          <p:nvPr/>
        </p:nvSpPr>
        <p:spPr>
          <a:xfrm>
            <a:off x="1745600" y="4090800"/>
            <a:ext cx="4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2.5</a:t>
            </a:r>
            <a:endParaRPr>
              <a:solidFill>
                <a:schemeClr val="accent2"/>
              </a:solidFill>
              <a:latin typeface="Avenir"/>
              <a:ea typeface="Avenir"/>
              <a:cs typeface="Avenir"/>
              <a:sym typeface="Avenir"/>
            </a:endParaRPr>
          </a:p>
        </p:txBody>
      </p:sp>
      <p:sp>
        <p:nvSpPr>
          <p:cNvPr id="1205" name="Google Shape;1205;p60"/>
          <p:cNvSpPr txBox="1"/>
          <p:nvPr/>
        </p:nvSpPr>
        <p:spPr>
          <a:xfrm>
            <a:off x="2595350" y="3263313"/>
            <a:ext cx="29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1</a:t>
            </a:r>
            <a:endParaRPr>
              <a:solidFill>
                <a:schemeClr val="accent2"/>
              </a:solidFill>
              <a:latin typeface="Avenir"/>
              <a:ea typeface="Avenir"/>
              <a:cs typeface="Avenir"/>
              <a:sym typeface="Avenir"/>
            </a:endParaRPr>
          </a:p>
        </p:txBody>
      </p:sp>
      <p:sp>
        <p:nvSpPr>
          <p:cNvPr id="1206" name="Google Shape;1206;p60"/>
          <p:cNvSpPr/>
          <p:nvPr/>
        </p:nvSpPr>
        <p:spPr>
          <a:xfrm>
            <a:off x="4655800" y="3511508"/>
            <a:ext cx="634200" cy="6558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A</a:t>
            </a:r>
            <a:endParaRPr>
              <a:solidFill>
                <a:schemeClr val="accent2"/>
              </a:solidFill>
              <a:latin typeface="Avenir"/>
              <a:ea typeface="Avenir"/>
              <a:cs typeface="Avenir"/>
              <a:sym typeface="Avenir"/>
            </a:endParaRPr>
          </a:p>
        </p:txBody>
      </p:sp>
      <p:sp>
        <p:nvSpPr>
          <p:cNvPr id="1207" name="Google Shape;1207;p60"/>
          <p:cNvSpPr/>
          <p:nvPr/>
        </p:nvSpPr>
        <p:spPr>
          <a:xfrm>
            <a:off x="5828281" y="2720588"/>
            <a:ext cx="634200" cy="6558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B</a:t>
            </a:r>
            <a:endParaRPr>
              <a:solidFill>
                <a:schemeClr val="accent2"/>
              </a:solidFill>
              <a:latin typeface="Avenir"/>
              <a:ea typeface="Avenir"/>
              <a:cs typeface="Avenir"/>
              <a:sym typeface="Avenir"/>
            </a:endParaRPr>
          </a:p>
        </p:txBody>
      </p:sp>
      <p:sp>
        <p:nvSpPr>
          <p:cNvPr id="1208" name="Google Shape;1208;p60"/>
          <p:cNvSpPr/>
          <p:nvPr/>
        </p:nvSpPr>
        <p:spPr>
          <a:xfrm>
            <a:off x="6323794" y="3776675"/>
            <a:ext cx="634200" cy="6558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Avenir"/>
                <a:ea typeface="Avenir"/>
                <a:cs typeface="Avenir"/>
                <a:sym typeface="Avenir"/>
              </a:rPr>
              <a:t>C</a:t>
            </a:r>
            <a:endParaRPr>
              <a:solidFill>
                <a:schemeClr val="accent2"/>
              </a:solidFill>
              <a:latin typeface="Avenir"/>
              <a:ea typeface="Avenir"/>
              <a:cs typeface="Avenir"/>
              <a:sym typeface="Avenir"/>
            </a:endParaRPr>
          </a:p>
        </p:txBody>
      </p:sp>
      <p:cxnSp>
        <p:nvCxnSpPr>
          <p:cNvPr id="1209" name="Google Shape;1209;p60"/>
          <p:cNvCxnSpPr>
            <a:stCxn id="1206" idx="7"/>
            <a:endCxn id="1207" idx="3"/>
          </p:cNvCxnSpPr>
          <p:nvPr/>
        </p:nvCxnSpPr>
        <p:spPr>
          <a:xfrm flipH="1" rot="10800000">
            <a:off x="5197124" y="3280248"/>
            <a:ext cx="723900" cy="327300"/>
          </a:xfrm>
          <a:prstGeom prst="straightConnector1">
            <a:avLst/>
          </a:prstGeom>
          <a:noFill/>
          <a:ln cap="flat" cmpd="sng" w="9525">
            <a:solidFill>
              <a:schemeClr val="accent2"/>
            </a:solidFill>
            <a:prstDash val="solid"/>
            <a:round/>
            <a:headEnd len="med" w="med" type="none"/>
            <a:tailEnd len="med" w="med" type="none"/>
          </a:ln>
        </p:spPr>
      </p:cxnSp>
      <p:cxnSp>
        <p:nvCxnSpPr>
          <p:cNvPr id="1210" name="Google Shape;1210;p60"/>
          <p:cNvCxnSpPr>
            <a:stCxn id="1207" idx="4"/>
            <a:endCxn id="1208" idx="0"/>
          </p:cNvCxnSpPr>
          <p:nvPr/>
        </p:nvCxnSpPr>
        <p:spPr>
          <a:xfrm>
            <a:off x="6145381" y="3376388"/>
            <a:ext cx="495600" cy="400200"/>
          </a:xfrm>
          <a:prstGeom prst="straightConnector1">
            <a:avLst/>
          </a:prstGeom>
          <a:noFill/>
          <a:ln cap="flat" cmpd="sng" w="9525">
            <a:solidFill>
              <a:schemeClr val="accent2"/>
            </a:solidFill>
            <a:prstDash val="solid"/>
            <a:round/>
            <a:headEnd len="med" w="med" type="none"/>
            <a:tailEnd len="med" w="med" type="none"/>
          </a:ln>
        </p:spPr>
      </p:cxnSp>
      <p:cxnSp>
        <p:nvCxnSpPr>
          <p:cNvPr id="1211" name="Google Shape;1211;p60"/>
          <p:cNvCxnSpPr>
            <a:stCxn id="1206" idx="5"/>
            <a:endCxn id="1208" idx="2"/>
          </p:cNvCxnSpPr>
          <p:nvPr/>
        </p:nvCxnSpPr>
        <p:spPr>
          <a:xfrm>
            <a:off x="5197124" y="4071268"/>
            <a:ext cx="1126800" cy="33300"/>
          </a:xfrm>
          <a:prstGeom prst="straightConnector1">
            <a:avLst/>
          </a:prstGeom>
          <a:noFill/>
          <a:ln cap="flat" cmpd="sng" w="38100">
            <a:solidFill>
              <a:schemeClr val="accent2"/>
            </a:solidFill>
            <a:prstDash val="solid"/>
            <a:round/>
            <a:headEnd len="med" w="med" type="none"/>
            <a:tailEnd len="med" w="med" type="none"/>
          </a:ln>
        </p:spPr>
      </p:cxnSp>
      <p:sp>
        <p:nvSpPr>
          <p:cNvPr id="1212" name="Google Shape;1212;p60"/>
          <p:cNvSpPr txBox="1"/>
          <p:nvPr/>
        </p:nvSpPr>
        <p:spPr>
          <a:xfrm>
            <a:off x="5290000" y="3069050"/>
            <a:ext cx="29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2</a:t>
            </a:r>
            <a:endParaRPr>
              <a:solidFill>
                <a:schemeClr val="accent2"/>
              </a:solidFill>
              <a:latin typeface="Avenir"/>
              <a:ea typeface="Avenir"/>
              <a:cs typeface="Avenir"/>
              <a:sym typeface="Avenir"/>
            </a:endParaRPr>
          </a:p>
        </p:txBody>
      </p:sp>
      <p:sp>
        <p:nvSpPr>
          <p:cNvPr id="1213" name="Google Shape;1213;p60"/>
          <p:cNvSpPr txBox="1"/>
          <p:nvPr/>
        </p:nvSpPr>
        <p:spPr>
          <a:xfrm>
            <a:off x="5559100" y="4071263"/>
            <a:ext cx="4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3</a:t>
            </a:r>
            <a:r>
              <a:rPr lang="en">
                <a:solidFill>
                  <a:schemeClr val="accent2"/>
                </a:solidFill>
                <a:latin typeface="Avenir"/>
                <a:ea typeface="Avenir"/>
                <a:cs typeface="Avenir"/>
                <a:sym typeface="Avenir"/>
              </a:rPr>
              <a:t>.5</a:t>
            </a:r>
            <a:endParaRPr>
              <a:solidFill>
                <a:schemeClr val="accent2"/>
              </a:solidFill>
              <a:latin typeface="Avenir"/>
              <a:ea typeface="Avenir"/>
              <a:cs typeface="Avenir"/>
              <a:sym typeface="Avenir"/>
            </a:endParaRPr>
          </a:p>
        </p:txBody>
      </p:sp>
      <p:sp>
        <p:nvSpPr>
          <p:cNvPr id="1214" name="Google Shape;1214;p60"/>
          <p:cNvSpPr txBox="1"/>
          <p:nvPr/>
        </p:nvSpPr>
        <p:spPr>
          <a:xfrm>
            <a:off x="6408850" y="3243775"/>
            <a:ext cx="29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2</a:t>
            </a:r>
            <a:endParaRPr>
              <a:solidFill>
                <a:schemeClr val="accent2"/>
              </a:solidFill>
              <a:latin typeface="Avenir"/>
              <a:ea typeface="Avenir"/>
              <a:cs typeface="Avenir"/>
              <a:sym typeface="Aveni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2D</a:t>
            </a:r>
            <a:r>
              <a:rPr lang="en"/>
              <a:t> Conceptual Shortest Paths</a:t>
            </a:r>
            <a:endParaRPr/>
          </a:p>
        </p:txBody>
      </p:sp>
      <p:sp>
        <p:nvSpPr>
          <p:cNvPr id="1220" name="Google Shape;1220;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a:t>
            </a:r>
            <a:r>
              <a:rPr b="1" lang="en"/>
              <a:t>weighted, undirected</a:t>
            </a:r>
            <a:r>
              <a:rPr lang="en"/>
              <a:t> graph:</a:t>
            </a:r>
            <a:endParaRPr/>
          </a:p>
          <a:p>
            <a:pPr indent="0" lvl="0" marL="0" rtl="0" algn="l">
              <a:spcBef>
                <a:spcPts val="1600"/>
              </a:spcBef>
              <a:spcAft>
                <a:spcPts val="1600"/>
              </a:spcAft>
              <a:buNone/>
            </a:pPr>
            <a:r>
              <a:rPr lang="en"/>
              <a:t>(T/F) Multiplying all edge weights by a constant positive integer k will not change the original shortest path between any two vertices.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100" name="Google Shape;100;p17"/>
          <p:cNvSpPr txBox="1"/>
          <p:nvPr>
            <p:ph idx="1" type="body"/>
          </p:nvPr>
        </p:nvSpPr>
        <p:spPr>
          <a:xfrm>
            <a:off x="311700" y="1089375"/>
            <a:ext cx="8520600" cy="1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A*</a:t>
            </a:r>
            <a:r>
              <a:rPr lang="en"/>
              <a:t> is a method of finding the shortest path from one node to a specific other node in the graph. It operates similarly to Dijkstra’s except for that we use a (given) heuristic to estimate a vertex’s distance from the goal.</a:t>
            </a:r>
            <a:endParaRPr/>
          </a:p>
          <a:p>
            <a:pPr indent="0" lvl="0" marL="0" rtl="0" algn="l">
              <a:spcBef>
                <a:spcPts val="1600"/>
              </a:spcBef>
              <a:spcAft>
                <a:spcPts val="1000"/>
              </a:spcAft>
              <a:buNone/>
            </a:pPr>
            <a:r>
              <a:t/>
            </a:r>
            <a:endParaRPr/>
          </a:p>
        </p:txBody>
      </p:sp>
      <p:sp>
        <p:nvSpPr>
          <p:cNvPr id="101" name="Google Shape;101;p17"/>
          <p:cNvSpPr txBox="1"/>
          <p:nvPr/>
        </p:nvSpPr>
        <p:spPr>
          <a:xfrm>
            <a:off x="327550" y="4197075"/>
            <a:ext cx="862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We’re guaranteed to get the shortest path if our heuristic is </a:t>
            </a:r>
            <a:r>
              <a:rPr lang="en">
                <a:solidFill>
                  <a:schemeClr val="accent2"/>
                </a:solidFill>
                <a:latin typeface="Avenir"/>
                <a:ea typeface="Avenir"/>
                <a:cs typeface="Avenir"/>
                <a:sym typeface="Avenir"/>
              </a:rPr>
              <a:t>admissible</a:t>
            </a:r>
            <a:r>
              <a:rPr lang="en">
                <a:solidFill>
                  <a:schemeClr val="dk1"/>
                </a:solidFill>
                <a:latin typeface="Avenir"/>
                <a:ea typeface="Avenir"/>
                <a:cs typeface="Avenir"/>
                <a:sym typeface="Avenir"/>
              </a:rPr>
              <a:t> (never overestimates the true distance to the goal) and </a:t>
            </a:r>
            <a:r>
              <a:rPr lang="en">
                <a:solidFill>
                  <a:schemeClr val="accent2"/>
                </a:solidFill>
                <a:latin typeface="Avenir"/>
                <a:ea typeface="Avenir"/>
                <a:cs typeface="Avenir"/>
                <a:sym typeface="Avenir"/>
              </a:rPr>
              <a:t>consistent </a:t>
            </a:r>
            <a:r>
              <a:rPr lang="en">
                <a:solidFill>
                  <a:schemeClr val="dk1"/>
                </a:solidFill>
                <a:latin typeface="Avenir"/>
                <a:ea typeface="Avenir"/>
                <a:cs typeface="Avenir"/>
                <a:sym typeface="Avenir"/>
              </a:rPr>
              <a:t>(estimate always &lt;= the estimated distance from any neighboring vertex to the goal + the cost of reaching that neighbor).</a:t>
            </a:r>
            <a:endParaRPr>
              <a:latin typeface="Avenir"/>
              <a:ea typeface="Avenir"/>
              <a:cs typeface="Avenir"/>
              <a:sym typeface="Avenir"/>
            </a:endParaRPr>
          </a:p>
        </p:txBody>
      </p:sp>
      <p:grpSp>
        <p:nvGrpSpPr>
          <p:cNvPr id="102" name="Google Shape;102;p17"/>
          <p:cNvGrpSpPr/>
          <p:nvPr/>
        </p:nvGrpSpPr>
        <p:grpSpPr>
          <a:xfrm>
            <a:off x="3507238" y="2148950"/>
            <a:ext cx="2156050" cy="1850750"/>
            <a:chOff x="6595250" y="2051775"/>
            <a:chExt cx="2156050" cy="1850750"/>
          </a:xfrm>
        </p:grpSpPr>
        <p:sp>
          <p:nvSpPr>
            <p:cNvPr id="103" name="Google Shape;103;p17"/>
            <p:cNvSpPr/>
            <p:nvPr/>
          </p:nvSpPr>
          <p:spPr>
            <a:xfrm>
              <a:off x="6595250" y="25365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A</a:t>
              </a:r>
              <a:endParaRPr>
                <a:solidFill>
                  <a:schemeClr val="accent2"/>
                </a:solidFill>
                <a:latin typeface="Catamaran"/>
                <a:ea typeface="Catamaran"/>
                <a:cs typeface="Catamaran"/>
                <a:sym typeface="Catamaran"/>
              </a:endParaRPr>
            </a:p>
          </p:txBody>
        </p:sp>
        <p:sp>
          <p:nvSpPr>
            <p:cNvPr id="104" name="Google Shape;104;p17"/>
            <p:cNvSpPr/>
            <p:nvPr/>
          </p:nvSpPr>
          <p:spPr>
            <a:xfrm>
              <a:off x="7424600" y="20517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05" name="Google Shape;105;p17"/>
            <p:cNvSpPr/>
            <p:nvPr/>
          </p:nvSpPr>
          <p:spPr>
            <a:xfrm>
              <a:off x="7013450" y="31997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06" name="Google Shape;106;p17"/>
            <p:cNvSpPr/>
            <p:nvPr/>
          </p:nvSpPr>
          <p:spPr>
            <a:xfrm>
              <a:off x="7762075" y="26884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07" name="Google Shape;107;p17"/>
            <p:cNvSpPr/>
            <p:nvPr/>
          </p:nvSpPr>
          <p:spPr>
            <a:xfrm>
              <a:off x="8333100" y="22368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latin typeface="Catamaran"/>
                  <a:ea typeface="Catamaran"/>
                  <a:cs typeface="Catamaran"/>
                  <a:sym typeface="Catamaran"/>
                </a:rPr>
                <a:t>E</a:t>
              </a:r>
              <a:endParaRPr>
                <a:solidFill>
                  <a:schemeClr val="accent4"/>
                </a:solidFill>
                <a:latin typeface="Catamaran"/>
                <a:ea typeface="Catamaran"/>
                <a:cs typeface="Catamaran"/>
                <a:sym typeface="Catamaran"/>
              </a:endParaRPr>
            </a:p>
          </p:txBody>
        </p:sp>
        <p:sp>
          <p:nvSpPr>
            <p:cNvPr id="108" name="Google Shape;108;p17"/>
            <p:cNvSpPr/>
            <p:nvPr/>
          </p:nvSpPr>
          <p:spPr>
            <a:xfrm>
              <a:off x="7762075" y="34843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09" name="Google Shape;109;p17"/>
            <p:cNvCxnSpPr>
              <a:stCxn id="103" idx="7"/>
              <a:endCxn id="104" idx="3"/>
            </p:cNvCxnSpPr>
            <p:nvPr/>
          </p:nvCxnSpPr>
          <p:spPr>
            <a:xfrm flipH="1" rot="10800000">
              <a:off x="6952206" y="2408769"/>
              <a:ext cx="533700" cy="1890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7"/>
            <p:cNvCxnSpPr>
              <a:stCxn id="103" idx="4"/>
              <a:endCxn id="105" idx="1"/>
            </p:cNvCxnSpPr>
            <p:nvPr/>
          </p:nvCxnSpPr>
          <p:spPr>
            <a:xfrm>
              <a:off x="6804350" y="2954725"/>
              <a:ext cx="270300" cy="3063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7"/>
            <p:cNvCxnSpPr>
              <a:stCxn id="104" idx="6"/>
              <a:endCxn id="107" idx="2"/>
            </p:cNvCxnSpPr>
            <p:nvPr/>
          </p:nvCxnSpPr>
          <p:spPr>
            <a:xfrm>
              <a:off x="7842800" y="2260875"/>
              <a:ext cx="490200" cy="1851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7"/>
            <p:cNvCxnSpPr>
              <a:stCxn id="104" idx="4"/>
              <a:endCxn id="106" idx="1"/>
            </p:cNvCxnSpPr>
            <p:nvPr/>
          </p:nvCxnSpPr>
          <p:spPr>
            <a:xfrm>
              <a:off x="7633700" y="2469975"/>
              <a:ext cx="189600" cy="279600"/>
            </a:xfrm>
            <a:prstGeom prst="straightConnector1">
              <a:avLst/>
            </a:prstGeom>
            <a:noFill/>
            <a:ln cap="flat" cmpd="sng" w="9525">
              <a:solidFill>
                <a:schemeClr val="dk2"/>
              </a:solidFill>
              <a:prstDash val="solid"/>
              <a:round/>
              <a:headEnd len="med" w="med" type="triangle"/>
              <a:tailEnd len="med" w="med" type="none"/>
            </a:ln>
          </p:spPr>
        </p:cxnSp>
        <p:cxnSp>
          <p:nvCxnSpPr>
            <p:cNvPr id="113" name="Google Shape;113;p17"/>
            <p:cNvCxnSpPr>
              <a:stCxn id="105" idx="5"/>
              <a:endCxn id="108" idx="2"/>
            </p:cNvCxnSpPr>
            <p:nvPr/>
          </p:nvCxnSpPr>
          <p:spPr>
            <a:xfrm>
              <a:off x="7370406" y="3556656"/>
              <a:ext cx="391800" cy="1368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7"/>
            <p:cNvCxnSpPr>
              <a:stCxn id="106" idx="4"/>
              <a:endCxn id="108" idx="0"/>
            </p:cNvCxnSpPr>
            <p:nvPr/>
          </p:nvCxnSpPr>
          <p:spPr>
            <a:xfrm>
              <a:off x="7971175" y="3106600"/>
              <a:ext cx="0" cy="377700"/>
            </a:xfrm>
            <a:prstGeom prst="straightConnector1">
              <a:avLst/>
            </a:prstGeom>
            <a:noFill/>
            <a:ln cap="flat" cmpd="sng" w="9525">
              <a:solidFill>
                <a:schemeClr val="dk2"/>
              </a:solidFill>
              <a:prstDash val="solid"/>
              <a:round/>
              <a:headEnd len="med" w="med" type="triangle"/>
              <a:tailEnd len="med" w="med" type="none"/>
            </a:ln>
          </p:spPr>
        </p:cxnSp>
      </p:grpSp>
      <p:sp>
        <p:nvSpPr>
          <p:cNvPr id="115" name="Google Shape;115;p17"/>
          <p:cNvSpPr txBox="1"/>
          <p:nvPr/>
        </p:nvSpPr>
        <p:spPr>
          <a:xfrm>
            <a:off x="3879613" y="229437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116" name="Google Shape;116;p17"/>
          <p:cNvSpPr txBox="1"/>
          <p:nvPr/>
        </p:nvSpPr>
        <p:spPr>
          <a:xfrm>
            <a:off x="3560813" y="317682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17" name="Google Shape;117;p17"/>
          <p:cNvSpPr txBox="1"/>
          <p:nvPr/>
        </p:nvSpPr>
        <p:spPr>
          <a:xfrm>
            <a:off x="4264063" y="374080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118" name="Google Shape;118;p17"/>
          <p:cNvSpPr txBox="1"/>
          <p:nvPr/>
        </p:nvSpPr>
        <p:spPr>
          <a:xfrm>
            <a:off x="4973963" y="328915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19" name="Google Shape;119;p17"/>
          <p:cNvSpPr txBox="1"/>
          <p:nvPr/>
        </p:nvSpPr>
        <p:spPr>
          <a:xfrm>
            <a:off x="4416238" y="267835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20" name="Google Shape;120;p17"/>
          <p:cNvSpPr txBox="1"/>
          <p:nvPr/>
        </p:nvSpPr>
        <p:spPr>
          <a:xfrm>
            <a:off x="4973963" y="214895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121" name="Google Shape;121;p17"/>
          <p:cNvSpPr txBox="1"/>
          <p:nvPr/>
        </p:nvSpPr>
        <p:spPr>
          <a:xfrm>
            <a:off x="4336138" y="186297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(1)</a:t>
            </a:r>
            <a:endParaRPr>
              <a:solidFill>
                <a:srgbClr val="1155CC"/>
              </a:solidFill>
              <a:latin typeface="Catamaran"/>
              <a:ea typeface="Catamaran"/>
              <a:cs typeface="Catamaran"/>
              <a:sym typeface="Catamaran"/>
            </a:endParaRPr>
          </a:p>
        </p:txBody>
      </p:sp>
      <p:sp>
        <p:nvSpPr>
          <p:cNvPr id="122" name="Google Shape;122;p17"/>
          <p:cNvSpPr txBox="1"/>
          <p:nvPr/>
        </p:nvSpPr>
        <p:spPr>
          <a:xfrm>
            <a:off x="5046013" y="297055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(3)</a:t>
            </a:r>
            <a:endParaRPr>
              <a:solidFill>
                <a:srgbClr val="1155CC"/>
              </a:solidFill>
              <a:latin typeface="Catamaran"/>
              <a:ea typeface="Catamaran"/>
              <a:cs typeface="Catamaran"/>
              <a:sym typeface="Catamaran"/>
            </a:endParaRPr>
          </a:p>
        </p:txBody>
      </p:sp>
      <p:sp>
        <p:nvSpPr>
          <p:cNvPr id="123" name="Google Shape;123;p17"/>
          <p:cNvSpPr txBox="1"/>
          <p:nvPr/>
        </p:nvSpPr>
        <p:spPr>
          <a:xfrm>
            <a:off x="4973963" y="385185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(3)</a:t>
            </a:r>
            <a:endParaRPr>
              <a:solidFill>
                <a:srgbClr val="1155CC"/>
              </a:solidFill>
              <a:latin typeface="Catamaran"/>
              <a:ea typeface="Catamaran"/>
              <a:cs typeface="Catamaran"/>
              <a:sym typeface="Catamaran"/>
            </a:endParaRPr>
          </a:p>
        </p:txBody>
      </p:sp>
      <p:sp>
        <p:nvSpPr>
          <p:cNvPr id="124" name="Google Shape;124;p17"/>
          <p:cNvSpPr txBox="1"/>
          <p:nvPr/>
        </p:nvSpPr>
        <p:spPr>
          <a:xfrm>
            <a:off x="3671713" y="353325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
        <p:nvSpPr>
          <p:cNvPr id="125" name="Google Shape;125;p17"/>
          <p:cNvSpPr txBox="1"/>
          <p:nvPr/>
        </p:nvSpPr>
        <p:spPr>
          <a:xfrm>
            <a:off x="3480713" y="235422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(6)</a:t>
            </a:r>
            <a:endParaRPr>
              <a:solidFill>
                <a:srgbClr val="1155CC"/>
              </a:solidFill>
              <a:latin typeface="Catamaran"/>
              <a:ea typeface="Catamaran"/>
              <a:cs typeface="Catamaran"/>
              <a:sym typeface="Catamar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2D</a:t>
            </a:r>
            <a:r>
              <a:rPr lang="en"/>
              <a:t> Conceptual Shortest Paths</a:t>
            </a:r>
            <a:endParaRPr/>
          </a:p>
        </p:txBody>
      </p:sp>
      <p:sp>
        <p:nvSpPr>
          <p:cNvPr id="1226" name="Google Shape;1226;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a:t>
            </a:r>
            <a:r>
              <a:rPr b="1" lang="en"/>
              <a:t>weighted, undirected</a:t>
            </a:r>
            <a:r>
              <a:rPr lang="en"/>
              <a:t> graph:</a:t>
            </a:r>
            <a:endParaRPr/>
          </a:p>
          <a:p>
            <a:pPr indent="0" lvl="0" marL="0" rtl="0" algn="l">
              <a:spcBef>
                <a:spcPts val="1600"/>
              </a:spcBef>
              <a:spcAft>
                <a:spcPts val="0"/>
              </a:spcAft>
              <a:buNone/>
            </a:pPr>
            <a:r>
              <a:rPr lang="en"/>
              <a:t>(T/F) Multiplying all edge weights by a constant positive integer k will not change the original shortest path between any two vertices.</a:t>
            </a:r>
            <a:endParaRPr/>
          </a:p>
          <a:p>
            <a:pPr indent="0" lvl="0" marL="0" rtl="0" algn="l">
              <a:spcBef>
                <a:spcPts val="1600"/>
              </a:spcBef>
              <a:spcAft>
                <a:spcPts val="1600"/>
              </a:spcAft>
              <a:buNone/>
            </a:pPr>
            <a:r>
              <a:rPr b="1" lang="en">
                <a:solidFill>
                  <a:schemeClr val="accent2"/>
                </a:solidFill>
              </a:rPr>
              <a:t>True.</a:t>
            </a:r>
            <a:r>
              <a:rPr lang="en">
                <a:solidFill>
                  <a:schemeClr val="accent2"/>
                </a:solidFill>
              </a:rPr>
              <a:t> Suppose we have arbitrary nodes u and v. Let’s say the shortest path from u to v, before the multiplication by k, was of total weight w. This implies that every other path from u to v was of total weight greater than w. After multiplying each edge weight by k, the total weight of the shortest path becomes w ∗ k and the total weight of every other path becomes some number greater than w ∗ k. Therefore, the original shortest path doesn’t change.</a:t>
            </a:r>
            <a:endParaRPr>
              <a:solidFill>
                <a:schemeClr val="accent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2D</a:t>
            </a:r>
            <a:r>
              <a:rPr lang="en"/>
              <a:t> Conceptual Shortest Paths</a:t>
            </a:r>
            <a:endParaRPr/>
          </a:p>
        </p:txBody>
      </p:sp>
      <p:sp>
        <p:nvSpPr>
          <p:cNvPr id="1232" name="Google Shape;1232;p63"/>
          <p:cNvSpPr txBox="1"/>
          <p:nvPr>
            <p:ph idx="1" type="body"/>
          </p:nvPr>
        </p:nvSpPr>
        <p:spPr>
          <a:xfrm>
            <a:off x="311700" y="1152475"/>
            <a:ext cx="8520600" cy="12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a:t>
            </a:r>
            <a:r>
              <a:rPr b="1" lang="en"/>
              <a:t>weighted, undirected</a:t>
            </a:r>
            <a:r>
              <a:rPr lang="en"/>
              <a:t> graph:</a:t>
            </a:r>
            <a:endParaRPr/>
          </a:p>
          <a:p>
            <a:pPr indent="0" lvl="0" marL="0" rtl="0" algn="l">
              <a:spcBef>
                <a:spcPts val="1600"/>
              </a:spcBef>
              <a:spcAft>
                <a:spcPts val="1600"/>
              </a:spcAft>
              <a:buNone/>
            </a:pPr>
            <a:r>
              <a:rPr lang="en"/>
              <a:t>(T/F) Multiplying all edge weights by a constant positive integer k will not change the original shortest path between any two vertices.</a:t>
            </a:r>
            <a:endParaRPr>
              <a:solidFill>
                <a:schemeClr val="accent2"/>
              </a:solidFill>
            </a:endParaRPr>
          </a:p>
        </p:txBody>
      </p:sp>
      <p:sp>
        <p:nvSpPr>
          <p:cNvPr id="1233" name="Google Shape;1233;p63"/>
          <p:cNvSpPr/>
          <p:nvPr/>
        </p:nvSpPr>
        <p:spPr>
          <a:xfrm>
            <a:off x="1729500" y="3059500"/>
            <a:ext cx="404400" cy="4044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A</a:t>
            </a:r>
            <a:endParaRPr>
              <a:solidFill>
                <a:schemeClr val="accent2"/>
              </a:solidFill>
            </a:endParaRPr>
          </a:p>
        </p:txBody>
      </p:sp>
      <p:sp>
        <p:nvSpPr>
          <p:cNvPr id="1234" name="Google Shape;1234;p63"/>
          <p:cNvSpPr/>
          <p:nvPr/>
        </p:nvSpPr>
        <p:spPr>
          <a:xfrm>
            <a:off x="2477100" y="2571750"/>
            <a:ext cx="404400" cy="4044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63"/>
          <p:cNvSpPr/>
          <p:nvPr/>
        </p:nvSpPr>
        <p:spPr>
          <a:xfrm>
            <a:off x="5739850" y="2929425"/>
            <a:ext cx="404400" cy="4044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B</a:t>
            </a:r>
            <a:endParaRPr>
              <a:solidFill>
                <a:schemeClr val="accent2"/>
              </a:solidFill>
            </a:endParaRPr>
          </a:p>
        </p:txBody>
      </p:sp>
      <p:sp>
        <p:nvSpPr>
          <p:cNvPr id="1236" name="Google Shape;1236;p63"/>
          <p:cNvSpPr/>
          <p:nvPr/>
        </p:nvSpPr>
        <p:spPr>
          <a:xfrm>
            <a:off x="4859525" y="2830225"/>
            <a:ext cx="404400" cy="4044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7" name="Google Shape;1237;p63"/>
          <p:cNvCxnSpPr>
            <a:stCxn id="1233" idx="7"/>
            <a:endCxn id="1234" idx="3"/>
          </p:cNvCxnSpPr>
          <p:nvPr/>
        </p:nvCxnSpPr>
        <p:spPr>
          <a:xfrm flipH="1" rot="10800000">
            <a:off x="2074677" y="2916823"/>
            <a:ext cx="461700" cy="201900"/>
          </a:xfrm>
          <a:prstGeom prst="straightConnector1">
            <a:avLst/>
          </a:prstGeom>
          <a:noFill/>
          <a:ln cap="flat" cmpd="sng" w="19050">
            <a:solidFill>
              <a:schemeClr val="accent2"/>
            </a:solidFill>
            <a:prstDash val="solid"/>
            <a:round/>
            <a:headEnd len="med" w="med" type="none"/>
            <a:tailEnd len="med" w="med" type="none"/>
          </a:ln>
        </p:spPr>
      </p:cxnSp>
      <p:sp>
        <p:nvSpPr>
          <p:cNvPr id="1238" name="Google Shape;1238;p63"/>
          <p:cNvSpPr/>
          <p:nvPr/>
        </p:nvSpPr>
        <p:spPr>
          <a:xfrm>
            <a:off x="4167600" y="2621350"/>
            <a:ext cx="404400" cy="4044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39" name="Google Shape;1239;p63"/>
          <p:cNvSpPr/>
          <p:nvPr/>
        </p:nvSpPr>
        <p:spPr>
          <a:xfrm>
            <a:off x="3287275" y="2522150"/>
            <a:ext cx="404400" cy="4044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0" name="Google Shape;1240;p63"/>
          <p:cNvCxnSpPr>
            <a:endCxn id="1239" idx="2"/>
          </p:cNvCxnSpPr>
          <p:nvPr/>
        </p:nvCxnSpPr>
        <p:spPr>
          <a:xfrm flipH="1" rot="10800000">
            <a:off x="2881375" y="2724350"/>
            <a:ext cx="405900" cy="49500"/>
          </a:xfrm>
          <a:prstGeom prst="straightConnector1">
            <a:avLst/>
          </a:prstGeom>
          <a:noFill/>
          <a:ln cap="flat" cmpd="sng" w="19050">
            <a:solidFill>
              <a:schemeClr val="accent2"/>
            </a:solidFill>
            <a:prstDash val="solid"/>
            <a:round/>
            <a:headEnd len="med" w="med" type="none"/>
            <a:tailEnd len="med" w="med" type="none"/>
          </a:ln>
        </p:spPr>
      </p:cxnSp>
      <p:cxnSp>
        <p:nvCxnSpPr>
          <p:cNvPr id="1241" name="Google Shape;1241;p63"/>
          <p:cNvCxnSpPr>
            <a:stCxn id="1238" idx="6"/>
            <a:endCxn id="1236" idx="1"/>
          </p:cNvCxnSpPr>
          <p:nvPr/>
        </p:nvCxnSpPr>
        <p:spPr>
          <a:xfrm>
            <a:off x="4572000" y="2823550"/>
            <a:ext cx="346800" cy="66000"/>
          </a:xfrm>
          <a:prstGeom prst="straightConnector1">
            <a:avLst/>
          </a:prstGeom>
          <a:noFill/>
          <a:ln cap="flat" cmpd="sng" w="19050">
            <a:solidFill>
              <a:schemeClr val="accent2"/>
            </a:solidFill>
            <a:prstDash val="solid"/>
            <a:round/>
            <a:headEnd len="med" w="med" type="none"/>
            <a:tailEnd len="med" w="med" type="none"/>
          </a:ln>
        </p:spPr>
      </p:cxnSp>
      <p:cxnSp>
        <p:nvCxnSpPr>
          <p:cNvPr id="1242" name="Google Shape;1242;p63"/>
          <p:cNvCxnSpPr>
            <a:stCxn id="1236" idx="6"/>
            <a:endCxn id="1235" idx="2"/>
          </p:cNvCxnSpPr>
          <p:nvPr/>
        </p:nvCxnSpPr>
        <p:spPr>
          <a:xfrm>
            <a:off x="5263925" y="3032425"/>
            <a:ext cx="475800" cy="99300"/>
          </a:xfrm>
          <a:prstGeom prst="straightConnector1">
            <a:avLst/>
          </a:prstGeom>
          <a:noFill/>
          <a:ln cap="flat" cmpd="sng" w="19050">
            <a:solidFill>
              <a:schemeClr val="accent2"/>
            </a:solidFill>
            <a:prstDash val="solid"/>
            <a:round/>
            <a:headEnd len="med" w="med" type="none"/>
            <a:tailEnd len="med" w="med" type="none"/>
          </a:ln>
        </p:spPr>
      </p:cxnSp>
      <p:sp>
        <p:nvSpPr>
          <p:cNvPr id="1243" name="Google Shape;1243;p63"/>
          <p:cNvSpPr/>
          <p:nvPr/>
        </p:nvSpPr>
        <p:spPr>
          <a:xfrm>
            <a:off x="2469800" y="3755975"/>
            <a:ext cx="404400" cy="4044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3"/>
          <p:cNvSpPr/>
          <p:nvPr/>
        </p:nvSpPr>
        <p:spPr>
          <a:xfrm>
            <a:off x="4852225" y="4014450"/>
            <a:ext cx="404400" cy="4044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5" name="Google Shape;1245;p63"/>
          <p:cNvCxnSpPr>
            <a:stCxn id="1233" idx="5"/>
            <a:endCxn id="1243" idx="3"/>
          </p:cNvCxnSpPr>
          <p:nvPr/>
        </p:nvCxnSpPr>
        <p:spPr>
          <a:xfrm>
            <a:off x="2074677" y="3404677"/>
            <a:ext cx="454200" cy="696600"/>
          </a:xfrm>
          <a:prstGeom prst="straightConnector1">
            <a:avLst/>
          </a:prstGeom>
          <a:noFill/>
          <a:ln cap="flat" cmpd="sng" w="9525">
            <a:solidFill>
              <a:schemeClr val="accent2"/>
            </a:solidFill>
            <a:prstDash val="solid"/>
            <a:round/>
            <a:headEnd len="med" w="med" type="none"/>
            <a:tailEnd len="med" w="med" type="none"/>
          </a:ln>
        </p:spPr>
      </p:cxnSp>
      <p:sp>
        <p:nvSpPr>
          <p:cNvPr id="1246" name="Google Shape;1246;p63"/>
          <p:cNvSpPr/>
          <p:nvPr/>
        </p:nvSpPr>
        <p:spPr>
          <a:xfrm>
            <a:off x="3287213" y="4160375"/>
            <a:ext cx="404400" cy="4044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7" name="Google Shape;1247;p63"/>
          <p:cNvCxnSpPr>
            <a:stCxn id="1243" idx="5"/>
            <a:endCxn id="1246" idx="2"/>
          </p:cNvCxnSpPr>
          <p:nvPr/>
        </p:nvCxnSpPr>
        <p:spPr>
          <a:xfrm>
            <a:off x="2814977" y="4101152"/>
            <a:ext cx="472200" cy="261300"/>
          </a:xfrm>
          <a:prstGeom prst="straightConnector1">
            <a:avLst/>
          </a:prstGeom>
          <a:noFill/>
          <a:ln cap="flat" cmpd="sng" w="9525">
            <a:solidFill>
              <a:schemeClr val="accent2"/>
            </a:solidFill>
            <a:prstDash val="solid"/>
            <a:round/>
            <a:headEnd len="med" w="med" type="none"/>
            <a:tailEnd len="med" w="med" type="none"/>
          </a:ln>
        </p:spPr>
      </p:cxnSp>
      <p:cxnSp>
        <p:nvCxnSpPr>
          <p:cNvPr id="1248" name="Google Shape;1248;p63"/>
          <p:cNvCxnSpPr>
            <a:stCxn id="1249" idx="6"/>
            <a:endCxn id="1244" idx="1"/>
          </p:cNvCxnSpPr>
          <p:nvPr/>
        </p:nvCxnSpPr>
        <p:spPr>
          <a:xfrm>
            <a:off x="4564648" y="4007673"/>
            <a:ext cx="346800" cy="66000"/>
          </a:xfrm>
          <a:prstGeom prst="straightConnector1">
            <a:avLst/>
          </a:prstGeom>
          <a:noFill/>
          <a:ln cap="flat" cmpd="sng" w="9525">
            <a:solidFill>
              <a:schemeClr val="accent2"/>
            </a:solidFill>
            <a:prstDash val="solid"/>
            <a:round/>
            <a:headEnd len="med" w="med" type="none"/>
            <a:tailEnd len="med" w="med" type="none"/>
          </a:ln>
        </p:spPr>
      </p:cxnSp>
      <p:cxnSp>
        <p:nvCxnSpPr>
          <p:cNvPr id="1250" name="Google Shape;1250;p63"/>
          <p:cNvCxnSpPr>
            <a:stCxn id="1244" idx="6"/>
            <a:endCxn id="1235" idx="3"/>
          </p:cNvCxnSpPr>
          <p:nvPr/>
        </p:nvCxnSpPr>
        <p:spPr>
          <a:xfrm flipH="1" rot="10800000">
            <a:off x="5256625" y="3274650"/>
            <a:ext cx="542400" cy="942000"/>
          </a:xfrm>
          <a:prstGeom prst="straightConnector1">
            <a:avLst/>
          </a:prstGeom>
          <a:noFill/>
          <a:ln cap="flat" cmpd="sng" w="9525">
            <a:solidFill>
              <a:schemeClr val="accent2"/>
            </a:solidFill>
            <a:prstDash val="solid"/>
            <a:round/>
            <a:headEnd len="med" w="med" type="none"/>
            <a:tailEnd len="med" w="med" type="none"/>
          </a:ln>
        </p:spPr>
      </p:cxnSp>
      <p:sp>
        <p:nvSpPr>
          <p:cNvPr id="1251" name="Google Shape;1251;p63"/>
          <p:cNvSpPr txBox="1"/>
          <p:nvPr/>
        </p:nvSpPr>
        <p:spPr>
          <a:xfrm>
            <a:off x="3897313" y="4001900"/>
            <a:ext cx="4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a:t>
            </a:r>
            <a:endParaRPr>
              <a:solidFill>
                <a:schemeClr val="accent2"/>
              </a:solidFill>
              <a:latin typeface="Avenir"/>
              <a:ea typeface="Avenir"/>
              <a:cs typeface="Avenir"/>
              <a:sym typeface="Avenir"/>
            </a:endParaRPr>
          </a:p>
        </p:txBody>
      </p:sp>
      <p:sp>
        <p:nvSpPr>
          <p:cNvPr id="1252" name="Google Shape;1252;p63"/>
          <p:cNvSpPr txBox="1"/>
          <p:nvPr/>
        </p:nvSpPr>
        <p:spPr>
          <a:xfrm>
            <a:off x="3698775" y="2573850"/>
            <a:ext cx="4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a:t>
            </a:r>
            <a:endParaRPr>
              <a:solidFill>
                <a:schemeClr val="accent2"/>
              </a:solidFill>
              <a:latin typeface="Avenir"/>
              <a:ea typeface="Avenir"/>
              <a:cs typeface="Avenir"/>
              <a:sym typeface="Avenir"/>
            </a:endParaRPr>
          </a:p>
        </p:txBody>
      </p:sp>
      <p:sp>
        <p:nvSpPr>
          <p:cNvPr id="1253" name="Google Shape;1253;p63"/>
          <p:cNvSpPr txBox="1"/>
          <p:nvPr/>
        </p:nvSpPr>
        <p:spPr>
          <a:xfrm>
            <a:off x="6431775" y="2881975"/>
            <a:ext cx="20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p* (shortest path) = w</a:t>
            </a:r>
            <a:endParaRPr>
              <a:solidFill>
                <a:schemeClr val="accent2"/>
              </a:solidFill>
              <a:latin typeface="Avenir"/>
              <a:ea typeface="Avenir"/>
              <a:cs typeface="Avenir"/>
              <a:sym typeface="Avenir"/>
            </a:endParaRPr>
          </a:p>
        </p:txBody>
      </p:sp>
      <p:sp>
        <p:nvSpPr>
          <p:cNvPr id="1254" name="Google Shape;1254;p63"/>
          <p:cNvSpPr txBox="1"/>
          <p:nvPr/>
        </p:nvSpPr>
        <p:spPr>
          <a:xfrm>
            <a:off x="5562200" y="4216650"/>
            <a:ext cx="275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p</a:t>
            </a:r>
            <a:r>
              <a:rPr lang="en">
                <a:solidFill>
                  <a:schemeClr val="accent2"/>
                </a:solidFill>
                <a:latin typeface="Avenir"/>
                <a:ea typeface="Avenir"/>
                <a:cs typeface="Avenir"/>
                <a:sym typeface="Avenir"/>
              </a:rPr>
              <a:t> (any other path) = w + </a:t>
            </a:r>
            <a:r>
              <a:rPr lang="en">
                <a:solidFill>
                  <a:schemeClr val="accent2"/>
                </a:solidFill>
                <a:highlight>
                  <a:srgbClr val="FFFFFF"/>
                </a:highlight>
                <a:latin typeface="Avenir"/>
                <a:ea typeface="Avenir"/>
                <a:cs typeface="Avenir"/>
                <a:sym typeface="Avenir"/>
              </a:rPr>
              <a:t>Δ</a:t>
            </a:r>
            <a:endParaRPr>
              <a:solidFill>
                <a:schemeClr val="accent2"/>
              </a:solidFill>
              <a:latin typeface="Avenir"/>
              <a:ea typeface="Avenir"/>
              <a:cs typeface="Avenir"/>
              <a:sym typeface="Aveni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2D</a:t>
            </a:r>
            <a:r>
              <a:rPr lang="en"/>
              <a:t> Conceptual Shortest Paths</a:t>
            </a:r>
            <a:endParaRPr/>
          </a:p>
        </p:txBody>
      </p:sp>
      <p:sp>
        <p:nvSpPr>
          <p:cNvPr id="1260" name="Google Shape;1260;p64"/>
          <p:cNvSpPr txBox="1"/>
          <p:nvPr>
            <p:ph idx="1" type="body"/>
          </p:nvPr>
        </p:nvSpPr>
        <p:spPr>
          <a:xfrm>
            <a:off x="311700" y="1152475"/>
            <a:ext cx="8520600" cy="12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a:t>
            </a:r>
            <a:r>
              <a:rPr b="1" lang="en"/>
              <a:t>weighted, undirected</a:t>
            </a:r>
            <a:r>
              <a:rPr lang="en"/>
              <a:t> graph:</a:t>
            </a:r>
            <a:endParaRPr/>
          </a:p>
          <a:p>
            <a:pPr indent="0" lvl="0" marL="0" rtl="0" algn="l">
              <a:spcBef>
                <a:spcPts val="1600"/>
              </a:spcBef>
              <a:spcAft>
                <a:spcPts val="1600"/>
              </a:spcAft>
              <a:buNone/>
            </a:pPr>
            <a:r>
              <a:rPr lang="en"/>
              <a:t>(T/F) Multiplying all edge weights by a constant positive integer k will not change the original shortest path between any two vertices.</a:t>
            </a:r>
            <a:endParaRPr>
              <a:solidFill>
                <a:schemeClr val="accent2"/>
              </a:solidFill>
            </a:endParaRPr>
          </a:p>
        </p:txBody>
      </p:sp>
      <p:sp>
        <p:nvSpPr>
          <p:cNvPr id="1261" name="Google Shape;1261;p64"/>
          <p:cNvSpPr/>
          <p:nvPr/>
        </p:nvSpPr>
        <p:spPr>
          <a:xfrm>
            <a:off x="1729500" y="3059500"/>
            <a:ext cx="404400" cy="4044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A</a:t>
            </a:r>
            <a:endParaRPr>
              <a:solidFill>
                <a:schemeClr val="accent2"/>
              </a:solidFill>
            </a:endParaRPr>
          </a:p>
        </p:txBody>
      </p:sp>
      <p:sp>
        <p:nvSpPr>
          <p:cNvPr id="1262" name="Google Shape;1262;p64"/>
          <p:cNvSpPr/>
          <p:nvPr/>
        </p:nvSpPr>
        <p:spPr>
          <a:xfrm>
            <a:off x="2477100" y="2571750"/>
            <a:ext cx="404400" cy="4044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4"/>
          <p:cNvSpPr/>
          <p:nvPr/>
        </p:nvSpPr>
        <p:spPr>
          <a:xfrm>
            <a:off x="5739850" y="2929425"/>
            <a:ext cx="404400" cy="4044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B</a:t>
            </a:r>
            <a:endParaRPr>
              <a:solidFill>
                <a:schemeClr val="accent2"/>
              </a:solidFill>
            </a:endParaRPr>
          </a:p>
        </p:txBody>
      </p:sp>
      <p:sp>
        <p:nvSpPr>
          <p:cNvPr id="1264" name="Google Shape;1264;p64"/>
          <p:cNvSpPr/>
          <p:nvPr/>
        </p:nvSpPr>
        <p:spPr>
          <a:xfrm>
            <a:off x="4859525" y="2830225"/>
            <a:ext cx="404400" cy="4044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5" name="Google Shape;1265;p64"/>
          <p:cNvCxnSpPr>
            <a:stCxn id="1261" idx="7"/>
            <a:endCxn id="1262" idx="3"/>
          </p:cNvCxnSpPr>
          <p:nvPr/>
        </p:nvCxnSpPr>
        <p:spPr>
          <a:xfrm flipH="1" rot="10800000">
            <a:off x="2074677" y="2916823"/>
            <a:ext cx="461700" cy="201900"/>
          </a:xfrm>
          <a:prstGeom prst="straightConnector1">
            <a:avLst/>
          </a:prstGeom>
          <a:noFill/>
          <a:ln cap="flat" cmpd="sng" w="19050">
            <a:solidFill>
              <a:schemeClr val="accent2"/>
            </a:solidFill>
            <a:prstDash val="solid"/>
            <a:round/>
            <a:headEnd len="med" w="med" type="none"/>
            <a:tailEnd len="med" w="med" type="none"/>
          </a:ln>
        </p:spPr>
      </p:cxnSp>
      <p:sp>
        <p:nvSpPr>
          <p:cNvPr id="1266" name="Google Shape;1266;p64"/>
          <p:cNvSpPr/>
          <p:nvPr/>
        </p:nvSpPr>
        <p:spPr>
          <a:xfrm>
            <a:off x="4167600" y="2621350"/>
            <a:ext cx="404400" cy="4044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67" name="Google Shape;1267;p64"/>
          <p:cNvSpPr/>
          <p:nvPr/>
        </p:nvSpPr>
        <p:spPr>
          <a:xfrm>
            <a:off x="3287275" y="2522150"/>
            <a:ext cx="404400" cy="4044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8" name="Google Shape;1268;p64"/>
          <p:cNvCxnSpPr>
            <a:endCxn id="1267" idx="2"/>
          </p:cNvCxnSpPr>
          <p:nvPr/>
        </p:nvCxnSpPr>
        <p:spPr>
          <a:xfrm flipH="1" rot="10800000">
            <a:off x="2881375" y="2724350"/>
            <a:ext cx="405900" cy="49500"/>
          </a:xfrm>
          <a:prstGeom prst="straightConnector1">
            <a:avLst/>
          </a:prstGeom>
          <a:noFill/>
          <a:ln cap="flat" cmpd="sng" w="19050">
            <a:solidFill>
              <a:schemeClr val="accent2"/>
            </a:solidFill>
            <a:prstDash val="solid"/>
            <a:round/>
            <a:headEnd len="med" w="med" type="none"/>
            <a:tailEnd len="med" w="med" type="none"/>
          </a:ln>
        </p:spPr>
      </p:cxnSp>
      <p:cxnSp>
        <p:nvCxnSpPr>
          <p:cNvPr id="1269" name="Google Shape;1269;p64"/>
          <p:cNvCxnSpPr>
            <a:stCxn id="1266" idx="6"/>
            <a:endCxn id="1264" idx="1"/>
          </p:cNvCxnSpPr>
          <p:nvPr/>
        </p:nvCxnSpPr>
        <p:spPr>
          <a:xfrm>
            <a:off x="4572000" y="2823550"/>
            <a:ext cx="346800" cy="66000"/>
          </a:xfrm>
          <a:prstGeom prst="straightConnector1">
            <a:avLst/>
          </a:prstGeom>
          <a:noFill/>
          <a:ln cap="flat" cmpd="sng" w="19050">
            <a:solidFill>
              <a:schemeClr val="accent2"/>
            </a:solidFill>
            <a:prstDash val="solid"/>
            <a:round/>
            <a:headEnd len="med" w="med" type="none"/>
            <a:tailEnd len="med" w="med" type="none"/>
          </a:ln>
        </p:spPr>
      </p:cxnSp>
      <p:cxnSp>
        <p:nvCxnSpPr>
          <p:cNvPr id="1270" name="Google Shape;1270;p64"/>
          <p:cNvCxnSpPr>
            <a:stCxn id="1264" idx="6"/>
            <a:endCxn id="1263" idx="2"/>
          </p:cNvCxnSpPr>
          <p:nvPr/>
        </p:nvCxnSpPr>
        <p:spPr>
          <a:xfrm>
            <a:off x="5263925" y="3032425"/>
            <a:ext cx="475800" cy="99300"/>
          </a:xfrm>
          <a:prstGeom prst="straightConnector1">
            <a:avLst/>
          </a:prstGeom>
          <a:noFill/>
          <a:ln cap="flat" cmpd="sng" w="19050">
            <a:solidFill>
              <a:schemeClr val="accent2"/>
            </a:solidFill>
            <a:prstDash val="solid"/>
            <a:round/>
            <a:headEnd len="med" w="med" type="none"/>
            <a:tailEnd len="med" w="med" type="none"/>
          </a:ln>
        </p:spPr>
      </p:cxnSp>
      <p:sp>
        <p:nvSpPr>
          <p:cNvPr id="1271" name="Google Shape;1271;p64"/>
          <p:cNvSpPr/>
          <p:nvPr/>
        </p:nvSpPr>
        <p:spPr>
          <a:xfrm>
            <a:off x="2469800" y="3755975"/>
            <a:ext cx="404400" cy="4044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64"/>
          <p:cNvSpPr/>
          <p:nvPr/>
        </p:nvSpPr>
        <p:spPr>
          <a:xfrm>
            <a:off x="4852225" y="4014450"/>
            <a:ext cx="404400" cy="4044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3" name="Google Shape;1273;p64"/>
          <p:cNvCxnSpPr>
            <a:stCxn id="1261" idx="5"/>
            <a:endCxn id="1271" idx="3"/>
          </p:cNvCxnSpPr>
          <p:nvPr/>
        </p:nvCxnSpPr>
        <p:spPr>
          <a:xfrm>
            <a:off x="2074677" y="3404677"/>
            <a:ext cx="454200" cy="696600"/>
          </a:xfrm>
          <a:prstGeom prst="straightConnector1">
            <a:avLst/>
          </a:prstGeom>
          <a:noFill/>
          <a:ln cap="flat" cmpd="sng" w="9525">
            <a:solidFill>
              <a:schemeClr val="accent2"/>
            </a:solidFill>
            <a:prstDash val="solid"/>
            <a:round/>
            <a:headEnd len="med" w="med" type="none"/>
            <a:tailEnd len="med" w="med" type="none"/>
          </a:ln>
        </p:spPr>
      </p:cxnSp>
      <p:sp>
        <p:nvSpPr>
          <p:cNvPr id="1274" name="Google Shape;1274;p64"/>
          <p:cNvSpPr/>
          <p:nvPr/>
        </p:nvSpPr>
        <p:spPr>
          <a:xfrm>
            <a:off x="3287213" y="4160375"/>
            <a:ext cx="404400" cy="4044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5" name="Google Shape;1275;p64"/>
          <p:cNvCxnSpPr>
            <a:stCxn id="1271" idx="5"/>
            <a:endCxn id="1274" idx="2"/>
          </p:cNvCxnSpPr>
          <p:nvPr/>
        </p:nvCxnSpPr>
        <p:spPr>
          <a:xfrm>
            <a:off x="2814977" y="4101152"/>
            <a:ext cx="472200" cy="261300"/>
          </a:xfrm>
          <a:prstGeom prst="straightConnector1">
            <a:avLst/>
          </a:prstGeom>
          <a:noFill/>
          <a:ln cap="flat" cmpd="sng" w="9525">
            <a:solidFill>
              <a:schemeClr val="accent2"/>
            </a:solidFill>
            <a:prstDash val="solid"/>
            <a:round/>
            <a:headEnd len="med" w="med" type="none"/>
            <a:tailEnd len="med" w="med" type="none"/>
          </a:ln>
        </p:spPr>
      </p:cxnSp>
      <p:cxnSp>
        <p:nvCxnSpPr>
          <p:cNvPr id="1276" name="Google Shape;1276;p64"/>
          <p:cNvCxnSpPr>
            <a:stCxn id="1277" idx="6"/>
            <a:endCxn id="1272" idx="1"/>
          </p:cNvCxnSpPr>
          <p:nvPr/>
        </p:nvCxnSpPr>
        <p:spPr>
          <a:xfrm>
            <a:off x="4564648" y="4007673"/>
            <a:ext cx="346800" cy="66000"/>
          </a:xfrm>
          <a:prstGeom prst="straightConnector1">
            <a:avLst/>
          </a:prstGeom>
          <a:noFill/>
          <a:ln cap="flat" cmpd="sng" w="9525">
            <a:solidFill>
              <a:schemeClr val="accent2"/>
            </a:solidFill>
            <a:prstDash val="solid"/>
            <a:round/>
            <a:headEnd len="med" w="med" type="none"/>
            <a:tailEnd len="med" w="med" type="none"/>
          </a:ln>
        </p:spPr>
      </p:cxnSp>
      <p:cxnSp>
        <p:nvCxnSpPr>
          <p:cNvPr id="1278" name="Google Shape;1278;p64"/>
          <p:cNvCxnSpPr>
            <a:stCxn id="1272" idx="6"/>
            <a:endCxn id="1263" idx="3"/>
          </p:cNvCxnSpPr>
          <p:nvPr/>
        </p:nvCxnSpPr>
        <p:spPr>
          <a:xfrm flipH="1" rot="10800000">
            <a:off x="5256625" y="3274650"/>
            <a:ext cx="542400" cy="942000"/>
          </a:xfrm>
          <a:prstGeom prst="straightConnector1">
            <a:avLst/>
          </a:prstGeom>
          <a:noFill/>
          <a:ln cap="flat" cmpd="sng" w="9525">
            <a:solidFill>
              <a:schemeClr val="accent2"/>
            </a:solidFill>
            <a:prstDash val="solid"/>
            <a:round/>
            <a:headEnd len="med" w="med" type="none"/>
            <a:tailEnd len="med" w="med" type="none"/>
          </a:ln>
        </p:spPr>
      </p:cxnSp>
      <p:sp>
        <p:nvSpPr>
          <p:cNvPr id="1279" name="Google Shape;1279;p64"/>
          <p:cNvSpPr txBox="1"/>
          <p:nvPr/>
        </p:nvSpPr>
        <p:spPr>
          <a:xfrm>
            <a:off x="3897313" y="4001900"/>
            <a:ext cx="4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a:t>
            </a:r>
            <a:endParaRPr>
              <a:solidFill>
                <a:schemeClr val="accent2"/>
              </a:solidFill>
              <a:latin typeface="Avenir"/>
              <a:ea typeface="Avenir"/>
              <a:cs typeface="Avenir"/>
              <a:sym typeface="Avenir"/>
            </a:endParaRPr>
          </a:p>
        </p:txBody>
      </p:sp>
      <p:sp>
        <p:nvSpPr>
          <p:cNvPr id="1280" name="Google Shape;1280;p64"/>
          <p:cNvSpPr txBox="1"/>
          <p:nvPr/>
        </p:nvSpPr>
        <p:spPr>
          <a:xfrm>
            <a:off x="3698775" y="2573850"/>
            <a:ext cx="4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a:t>
            </a:r>
            <a:endParaRPr>
              <a:solidFill>
                <a:schemeClr val="accent2"/>
              </a:solidFill>
              <a:latin typeface="Avenir"/>
              <a:ea typeface="Avenir"/>
              <a:cs typeface="Avenir"/>
              <a:sym typeface="Avenir"/>
            </a:endParaRPr>
          </a:p>
        </p:txBody>
      </p:sp>
      <p:sp>
        <p:nvSpPr>
          <p:cNvPr id="1281" name="Google Shape;1281;p64"/>
          <p:cNvSpPr txBox="1"/>
          <p:nvPr/>
        </p:nvSpPr>
        <p:spPr>
          <a:xfrm>
            <a:off x="6431775" y="2881975"/>
            <a:ext cx="23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p* (shortest path) = k * w</a:t>
            </a:r>
            <a:endParaRPr>
              <a:solidFill>
                <a:schemeClr val="accent2"/>
              </a:solidFill>
              <a:latin typeface="Avenir"/>
              <a:ea typeface="Avenir"/>
              <a:cs typeface="Avenir"/>
              <a:sym typeface="Avenir"/>
            </a:endParaRPr>
          </a:p>
        </p:txBody>
      </p:sp>
      <p:sp>
        <p:nvSpPr>
          <p:cNvPr id="1282" name="Google Shape;1282;p64"/>
          <p:cNvSpPr txBox="1"/>
          <p:nvPr/>
        </p:nvSpPr>
        <p:spPr>
          <a:xfrm>
            <a:off x="5562200" y="4216650"/>
            <a:ext cx="275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venir"/>
                <a:ea typeface="Avenir"/>
                <a:cs typeface="Avenir"/>
                <a:sym typeface="Avenir"/>
              </a:rPr>
              <a:t>p (any other path) = k(w + </a:t>
            </a:r>
            <a:r>
              <a:rPr lang="en">
                <a:solidFill>
                  <a:schemeClr val="accent2"/>
                </a:solidFill>
                <a:highlight>
                  <a:srgbClr val="FFFFFF"/>
                </a:highlight>
                <a:latin typeface="Avenir"/>
                <a:ea typeface="Avenir"/>
                <a:cs typeface="Avenir"/>
                <a:sym typeface="Avenir"/>
              </a:rPr>
              <a:t>Δ)</a:t>
            </a:r>
            <a:endParaRPr>
              <a:solidFill>
                <a:schemeClr val="accent2"/>
              </a:solidFill>
              <a:latin typeface="Avenir"/>
              <a:ea typeface="Avenir"/>
              <a:cs typeface="Avenir"/>
              <a:sym typeface="Aveni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3</a:t>
            </a:r>
            <a:r>
              <a:rPr lang="en"/>
              <a:t> Shortest Paths Algorithm Design</a:t>
            </a:r>
            <a:endParaRPr/>
          </a:p>
        </p:txBody>
      </p:sp>
      <p:sp>
        <p:nvSpPr>
          <p:cNvPr id="1288" name="Google Shape;1288;p65"/>
          <p:cNvSpPr txBox="1"/>
          <p:nvPr>
            <p:ph idx="1" type="body"/>
          </p:nvPr>
        </p:nvSpPr>
        <p:spPr>
          <a:xfrm>
            <a:off x="360050" y="1152475"/>
            <a:ext cx="8520600" cy="3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 weighted directed graph with V vertices and E edges, two disjoint sets of vertices M and F, determine the shortest path between any vertex in M and any vertex in F.</a:t>
            </a:r>
            <a:endParaRPr/>
          </a:p>
          <a:p>
            <a:pPr indent="0" lvl="0" marL="0" rtl="0" algn="l">
              <a:spcBef>
                <a:spcPts val="1600"/>
              </a:spcBef>
              <a:spcAft>
                <a:spcPts val="0"/>
              </a:spcAft>
              <a:buNone/>
            </a:pPr>
            <a:r>
              <a:t/>
            </a:r>
            <a:endParaRPr>
              <a:solidFill>
                <a:schemeClr val="accent2"/>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66"/>
          <p:cNvSpPr txBox="1"/>
          <p:nvPr>
            <p:ph idx="1" type="body"/>
          </p:nvPr>
        </p:nvSpPr>
        <p:spPr>
          <a:xfrm>
            <a:off x="360075" y="1152475"/>
            <a:ext cx="8520600" cy="3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 weighted directed graph with V vertices and E edges, two disjoint sets of vertices M and F, determine the shortest path between any vertex in M and any vertex in F.</a:t>
            </a:r>
            <a:endParaRPr/>
          </a:p>
          <a:p>
            <a:pPr indent="0" lvl="0" marL="0" rtl="0" algn="l">
              <a:spcBef>
                <a:spcPts val="1600"/>
              </a:spcBef>
              <a:spcAft>
                <a:spcPts val="0"/>
              </a:spcAft>
              <a:buClr>
                <a:schemeClr val="dk1"/>
              </a:buClr>
              <a:buSzPts val="1100"/>
              <a:buFont typeface="Arial"/>
              <a:buNone/>
            </a:pPr>
            <a:r>
              <a:rPr lang="en">
                <a:solidFill>
                  <a:schemeClr val="accent2"/>
                </a:solidFill>
              </a:rPr>
              <a:t>Create a dummy vertex and add an edge with weight 0 from dummy to all vertices in M. Run Dijkstra’s starting from the dummy. Take the minimum distance from dummy to all nodes in F. In the graph below, Dijkstra’s tell us how far “$” is to A, B, C, D, E, F. We can just return min(dist[B], dist[E])</a:t>
            </a:r>
            <a:endParaRPr>
              <a:solidFill>
                <a:schemeClr val="accent2"/>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294" name="Google Shape;1294;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3</a:t>
            </a:r>
            <a:r>
              <a:rPr lang="en"/>
              <a:t> Shortest Paths Algorithm Design</a:t>
            </a:r>
            <a:endParaRPr/>
          </a:p>
        </p:txBody>
      </p:sp>
      <p:grpSp>
        <p:nvGrpSpPr>
          <p:cNvPr id="1295" name="Google Shape;1295;p66"/>
          <p:cNvGrpSpPr/>
          <p:nvPr/>
        </p:nvGrpSpPr>
        <p:grpSpPr>
          <a:xfrm>
            <a:off x="3273825" y="2934400"/>
            <a:ext cx="2156050" cy="1850750"/>
            <a:chOff x="6595250" y="2051775"/>
            <a:chExt cx="2156050" cy="1850750"/>
          </a:xfrm>
        </p:grpSpPr>
        <p:sp>
          <p:nvSpPr>
            <p:cNvPr id="1296" name="Google Shape;1296;p66"/>
            <p:cNvSpPr/>
            <p:nvPr/>
          </p:nvSpPr>
          <p:spPr>
            <a:xfrm>
              <a:off x="6595250" y="25365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A</a:t>
              </a:r>
              <a:endParaRPr>
                <a:solidFill>
                  <a:schemeClr val="dk1"/>
                </a:solidFill>
                <a:latin typeface="Catamaran"/>
                <a:ea typeface="Catamaran"/>
                <a:cs typeface="Catamaran"/>
                <a:sym typeface="Catamaran"/>
              </a:endParaRPr>
            </a:p>
          </p:txBody>
        </p:sp>
        <p:sp>
          <p:nvSpPr>
            <p:cNvPr id="1297" name="Google Shape;1297;p66"/>
            <p:cNvSpPr/>
            <p:nvPr/>
          </p:nvSpPr>
          <p:spPr>
            <a:xfrm>
              <a:off x="7424600" y="20517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298" name="Google Shape;1298;p66"/>
            <p:cNvSpPr/>
            <p:nvPr/>
          </p:nvSpPr>
          <p:spPr>
            <a:xfrm>
              <a:off x="7013450" y="31997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299" name="Google Shape;1299;p66"/>
            <p:cNvSpPr/>
            <p:nvPr/>
          </p:nvSpPr>
          <p:spPr>
            <a:xfrm>
              <a:off x="7762075" y="26884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300" name="Google Shape;1300;p66"/>
            <p:cNvSpPr/>
            <p:nvPr/>
          </p:nvSpPr>
          <p:spPr>
            <a:xfrm>
              <a:off x="8333100" y="22368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301" name="Google Shape;1301;p66"/>
            <p:cNvSpPr/>
            <p:nvPr/>
          </p:nvSpPr>
          <p:spPr>
            <a:xfrm>
              <a:off x="7762075" y="34843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302" name="Google Shape;1302;p66"/>
            <p:cNvCxnSpPr>
              <a:stCxn id="1296" idx="7"/>
              <a:endCxn id="1297" idx="3"/>
            </p:cNvCxnSpPr>
            <p:nvPr/>
          </p:nvCxnSpPr>
          <p:spPr>
            <a:xfrm flipH="1" rot="10800000">
              <a:off x="6952206" y="2408769"/>
              <a:ext cx="533700" cy="189000"/>
            </a:xfrm>
            <a:prstGeom prst="straightConnector1">
              <a:avLst/>
            </a:prstGeom>
            <a:noFill/>
            <a:ln cap="flat" cmpd="sng" w="9525">
              <a:solidFill>
                <a:schemeClr val="dk2"/>
              </a:solidFill>
              <a:prstDash val="solid"/>
              <a:round/>
              <a:headEnd len="med" w="med" type="none"/>
              <a:tailEnd len="med" w="med" type="triangle"/>
            </a:ln>
          </p:spPr>
        </p:cxnSp>
        <p:cxnSp>
          <p:nvCxnSpPr>
            <p:cNvPr id="1303" name="Google Shape;1303;p66"/>
            <p:cNvCxnSpPr>
              <a:stCxn id="1296" idx="4"/>
              <a:endCxn id="1298" idx="1"/>
            </p:cNvCxnSpPr>
            <p:nvPr/>
          </p:nvCxnSpPr>
          <p:spPr>
            <a:xfrm>
              <a:off x="6804350" y="2954725"/>
              <a:ext cx="270300" cy="306300"/>
            </a:xfrm>
            <a:prstGeom prst="straightConnector1">
              <a:avLst/>
            </a:prstGeom>
            <a:noFill/>
            <a:ln cap="flat" cmpd="sng" w="9525">
              <a:solidFill>
                <a:schemeClr val="dk2"/>
              </a:solidFill>
              <a:prstDash val="solid"/>
              <a:round/>
              <a:headEnd len="med" w="med" type="none"/>
              <a:tailEnd len="med" w="med" type="triangle"/>
            </a:ln>
          </p:spPr>
        </p:cxnSp>
        <p:cxnSp>
          <p:nvCxnSpPr>
            <p:cNvPr id="1304" name="Google Shape;1304;p66"/>
            <p:cNvCxnSpPr>
              <a:stCxn id="1297" idx="6"/>
              <a:endCxn id="1300" idx="2"/>
            </p:cNvCxnSpPr>
            <p:nvPr/>
          </p:nvCxnSpPr>
          <p:spPr>
            <a:xfrm>
              <a:off x="7842800" y="2260875"/>
              <a:ext cx="490200" cy="185100"/>
            </a:xfrm>
            <a:prstGeom prst="straightConnector1">
              <a:avLst/>
            </a:prstGeom>
            <a:noFill/>
            <a:ln cap="flat" cmpd="sng" w="9525">
              <a:solidFill>
                <a:schemeClr val="dk2"/>
              </a:solidFill>
              <a:prstDash val="solid"/>
              <a:round/>
              <a:headEnd len="med" w="med" type="none"/>
              <a:tailEnd len="med" w="med" type="triangle"/>
            </a:ln>
          </p:spPr>
        </p:cxnSp>
        <p:cxnSp>
          <p:nvCxnSpPr>
            <p:cNvPr id="1305" name="Google Shape;1305;p66"/>
            <p:cNvCxnSpPr>
              <a:stCxn id="1297" idx="4"/>
              <a:endCxn id="1299" idx="1"/>
            </p:cNvCxnSpPr>
            <p:nvPr/>
          </p:nvCxnSpPr>
          <p:spPr>
            <a:xfrm>
              <a:off x="7633700" y="2469975"/>
              <a:ext cx="189600" cy="279600"/>
            </a:xfrm>
            <a:prstGeom prst="straightConnector1">
              <a:avLst/>
            </a:prstGeom>
            <a:noFill/>
            <a:ln cap="flat" cmpd="sng" w="9525">
              <a:solidFill>
                <a:schemeClr val="dk2"/>
              </a:solidFill>
              <a:prstDash val="solid"/>
              <a:round/>
              <a:headEnd len="med" w="med" type="triangle"/>
              <a:tailEnd len="med" w="med" type="none"/>
            </a:ln>
          </p:spPr>
        </p:cxnSp>
        <p:cxnSp>
          <p:nvCxnSpPr>
            <p:cNvPr id="1306" name="Google Shape;1306;p66"/>
            <p:cNvCxnSpPr>
              <a:stCxn id="1298" idx="5"/>
              <a:endCxn id="1301" idx="2"/>
            </p:cNvCxnSpPr>
            <p:nvPr/>
          </p:nvCxnSpPr>
          <p:spPr>
            <a:xfrm>
              <a:off x="7370406" y="3556656"/>
              <a:ext cx="391800" cy="136800"/>
            </a:xfrm>
            <a:prstGeom prst="straightConnector1">
              <a:avLst/>
            </a:prstGeom>
            <a:noFill/>
            <a:ln cap="flat" cmpd="sng" w="9525">
              <a:solidFill>
                <a:schemeClr val="dk2"/>
              </a:solidFill>
              <a:prstDash val="solid"/>
              <a:round/>
              <a:headEnd len="med" w="med" type="none"/>
              <a:tailEnd len="med" w="med" type="triangle"/>
            </a:ln>
          </p:spPr>
        </p:cxnSp>
        <p:cxnSp>
          <p:nvCxnSpPr>
            <p:cNvPr id="1307" name="Google Shape;1307;p66"/>
            <p:cNvCxnSpPr>
              <a:stCxn id="1299" idx="4"/>
              <a:endCxn id="1301" idx="0"/>
            </p:cNvCxnSpPr>
            <p:nvPr/>
          </p:nvCxnSpPr>
          <p:spPr>
            <a:xfrm>
              <a:off x="7971175" y="3106600"/>
              <a:ext cx="0" cy="377700"/>
            </a:xfrm>
            <a:prstGeom prst="straightConnector1">
              <a:avLst/>
            </a:prstGeom>
            <a:noFill/>
            <a:ln cap="flat" cmpd="sng" w="9525">
              <a:solidFill>
                <a:schemeClr val="dk2"/>
              </a:solidFill>
              <a:prstDash val="solid"/>
              <a:round/>
              <a:headEnd len="med" w="med" type="triangle"/>
              <a:tailEnd len="med" w="med" type="none"/>
            </a:ln>
          </p:spPr>
        </p:cxnSp>
      </p:grpSp>
      <p:sp>
        <p:nvSpPr>
          <p:cNvPr id="1308" name="Google Shape;1308;p66"/>
          <p:cNvSpPr/>
          <p:nvPr/>
        </p:nvSpPr>
        <p:spPr>
          <a:xfrm>
            <a:off x="4129250" y="2818275"/>
            <a:ext cx="1527300" cy="6840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9" name="Google Shape;1309;p66"/>
          <p:cNvSpPr txBox="1"/>
          <p:nvPr/>
        </p:nvSpPr>
        <p:spPr>
          <a:xfrm>
            <a:off x="4887425" y="3054050"/>
            <a:ext cx="692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Lato"/>
              <a:ea typeface="Lato"/>
              <a:cs typeface="Lato"/>
              <a:sym typeface="Lato"/>
            </a:endParaRPr>
          </a:p>
        </p:txBody>
      </p:sp>
      <p:sp>
        <p:nvSpPr>
          <p:cNvPr id="1310" name="Google Shape;1310;p66"/>
          <p:cNvSpPr/>
          <p:nvPr/>
        </p:nvSpPr>
        <p:spPr>
          <a:xfrm>
            <a:off x="3040100" y="3398025"/>
            <a:ext cx="1107000" cy="13089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1" name="Google Shape;1311;p66"/>
          <p:cNvSpPr txBox="1"/>
          <p:nvPr/>
        </p:nvSpPr>
        <p:spPr>
          <a:xfrm>
            <a:off x="2647375" y="3321825"/>
            <a:ext cx="3462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M</a:t>
            </a:r>
            <a:endParaRPr>
              <a:solidFill>
                <a:schemeClr val="dk1"/>
              </a:solidFill>
              <a:latin typeface="Lato"/>
              <a:ea typeface="Lato"/>
              <a:cs typeface="Lato"/>
              <a:sym typeface="Lato"/>
            </a:endParaRPr>
          </a:p>
        </p:txBody>
      </p:sp>
      <p:sp>
        <p:nvSpPr>
          <p:cNvPr id="1312" name="Google Shape;1312;p66"/>
          <p:cNvSpPr txBox="1"/>
          <p:nvPr/>
        </p:nvSpPr>
        <p:spPr>
          <a:xfrm>
            <a:off x="5674400" y="2990275"/>
            <a:ext cx="3462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F</a:t>
            </a:r>
            <a:endParaRPr>
              <a:solidFill>
                <a:schemeClr val="dk1"/>
              </a:solidFill>
              <a:latin typeface="Lato"/>
              <a:ea typeface="Lato"/>
              <a:cs typeface="Lato"/>
              <a:sym typeface="Lato"/>
            </a:endParaRPr>
          </a:p>
        </p:txBody>
      </p:sp>
      <p:sp>
        <p:nvSpPr>
          <p:cNvPr id="1313" name="Google Shape;1313;p66"/>
          <p:cNvSpPr txBox="1"/>
          <p:nvPr/>
        </p:nvSpPr>
        <p:spPr>
          <a:xfrm>
            <a:off x="3758075" y="334477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1314" name="Google Shape;1314;p66"/>
          <p:cNvSpPr txBox="1"/>
          <p:nvPr/>
        </p:nvSpPr>
        <p:spPr>
          <a:xfrm>
            <a:off x="3273825" y="396227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315" name="Google Shape;1315;p66"/>
          <p:cNvSpPr txBox="1"/>
          <p:nvPr/>
        </p:nvSpPr>
        <p:spPr>
          <a:xfrm>
            <a:off x="3977075" y="452625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1316" name="Google Shape;1316;p66"/>
          <p:cNvSpPr txBox="1"/>
          <p:nvPr/>
        </p:nvSpPr>
        <p:spPr>
          <a:xfrm>
            <a:off x="4686975" y="407460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317" name="Google Shape;1317;p66"/>
          <p:cNvSpPr txBox="1"/>
          <p:nvPr/>
        </p:nvSpPr>
        <p:spPr>
          <a:xfrm>
            <a:off x="4129250" y="346380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318" name="Google Shape;1318;p66"/>
          <p:cNvSpPr txBox="1"/>
          <p:nvPr/>
        </p:nvSpPr>
        <p:spPr>
          <a:xfrm>
            <a:off x="4686975" y="293440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1319" name="Google Shape;1319;p66"/>
          <p:cNvSpPr/>
          <p:nvPr/>
        </p:nvSpPr>
        <p:spPr>
          <a:xfrm>
            <a:off x="2012850" y="3803950"/>
            <a:ext cx="403800" cy="39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t>
            </a:r>
            <a:endParaRPr>
              <a:latin typeface="Lato"/>
              <a:ea typeface="Lato"/>
              <a:cs typeface="Lato"/>
              <a:sym typeface="Lato"/>
            </a:endParaRPr>
          </a:p>
        </p:txBody>
      </p:sp>
      <p:cxnSp>
        <p:nvCxnSpPr>
          <p:cNvPr id="1320" name="Google Shape;1320;p66"/>
          <p:cNvCxnSpPr>
            <a:stCxn id="1319" idx="7"/>
          </p:cNvCxnSpPr>
          <p:nvPr/>
        </p:nvCxnSpPr>
        <p:spPr>
          <a:xfrm flipH="1" rot="10800000">
            <a:off x="2357515" y="3630979"/>
            <a:ext cx="972300" cy="230700"/>
          </a:xfrm>
          <a:prstGeom prst="straightConnector1">
            <a:avLst/>
          </a:prstGeom>
          <a:noFill/>
          <a:ln cap="flat" cmpd="sng" w="38100">
            <a:solidFill>
              <a:schemeClr val="dk2"/>
            </a:solidFill>
            <a:prstDash val="dash"/>
            <a:round/>
            <a:headEnd len="med" w="med" type="none"/>
            <a:tailEnd len="med" w="med" type="stealth"/>
          </a:ln>
        </p:spPr>
      </p:cxnSp>
      <p:cxnSp>
        <p:nvCxnSpPr>
          <p:cNvPr id="1321" name="Google Shape;1321;p66"/>
          <p:cNvCxnSpPr/>
          <p:nvPr/>
        </p:nvCxnSpPr>
        <p:spPr>
          <a:xfrm>
            <a:off x="2357515" y="4141046"/>
            <a:ext cx="1366500" cy="230100"/>
          </a:xfrm>
          <a:prstGeom prst="straightConnector1">
            <a:avLst/>
          </a:prstGeom>
          <a:noFill/>
          <a:ln cap="flat" cmpd="sng" w="38100">
            <a:solidFill>
              <a:schemeClr val="dk2"/>
            </a:solidFill>
            <a:prstDash val="dash"/>
            <a:round/>
            <a:headEnd len="med" w="med" type="none"/>
            <a:tailEnd len="med" w="med" type="stealth"/>
          </a:ln>
        </p:spPr>
      </p:cxnSp>
      <p:sp>
        <p:nvSpPr>
          <p:cNvPr id="1322" name="Google Shape;1322;p66"/>
          <p:cNvSpPr txBox="1"/>
          <p:nvPr/>
        </p:nvSpPr>
        <p:spPr>
          <a:xfrm>
            <a:off x="2476975" y="346380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1323" name="Google Shape;1323;p66"/>
          <p:cNvSpPr txBox="1"/>
          <p:nvPr/>
        </p:nvSpPr>
        <p:spPr>
          <a:xfrm>
            <a:off x="2647375" y="396227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4A</a:t>
            </a:r>
            <a:r>
              <a:rPr lang="en"/>
              <a:t> Introduction to MSTs - Kruskal’s</a:t>
            </a:r>
            <a:endParaRPr/>
          </a:p>
        </p:txBody>
      </p:sp>
      <p:sp>
        <p:nvSpPr>
          <p:cNvPr id="1329" name="Google Shape;1329;p67"/>
          <p:cNvSpPr/>
          <p:nvPr/>
        </p:nvSpPr>
        <p:spPr>
          <a:xfrm>
            <a:off x="1245900" y="18162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330" name="Google Shape;1330;p67"/>
          <p:cNvSpPr/>
          <p:nvPr/>
        </p:nvSpPr>
        <p:spPr>
          <a:xfrm>
            <a:off x="2585250" y="3074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331" name="Google Shape;1331;p67"/>
          <p:cNvSpPr/>
          <p:nvPr/>
        </p:nvSpPr>
        <p:spPr>
          <a:xfrm>
            <a:off x="3836700" y="18162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332" name="Google Shape;1332;p67"/>
          <p:cNvSpPr/>
          <p:nvPr/>
        </p:nvSpPr>
        <p:spPr>
          <a:xfrm>
            <a:off x="5604675" y="2332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333" name="Google Shape;1333;p67"/>
          <p:cNvSpPr/>
          <p:nvPr/>
        </p:nvSpPr>
        <p:spPr>
          <a:xfrm>
            <a:off x="5108750" y="35897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334" name="Google Shape;1334;p67"/>
          <p:cNvSpPr/>
          <p:nvPr/>
        </p:nvSpPr>
        <p:spPr>
          <a:xfrm>
            <a:off x="3836700" y="42158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335" name="Google Shape;1335;p67"/>
          <p:cNvSpPr/>
          <p:nvPr/>
        </p:nvSpPr>
        <p:spPr>
          <a:xfrm>
            <a:off x="642000" y="3074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336" name="Google Shape;1336;p67"/>
          <p:cNvCxnSpPr>
            <a:stCxn id="1329" idx="6"/>
            <a:endCxn id="1331" idx="2"/>
          </p:cNvCxnSpPr>
          <p:nvPr/>
        </p:nvCxnSpPr>
        <p:spPr>
          <a:xfrm>
            <a:off x="1849800" y="2118200"/>
            <a:ext cx="1986900" cy="0"/>
          </a:xfrm>
          <a:prstGeom prst="straightConnector1">
            <a:avLst/>
          </a:prstGeom>
          <a:noFill/>
          <a:ln cap="flat" cmpd="sng" w="9525">
            <a:solidFill>
              <a:schemeClr val="dk2"/>
            </a:solidFill>
            <a:prstDash val="solid"/>
            <a:round/>
            <a:headEnd len="med" w="med" type="none"/>
            <a:tailEnd len="med" w="med" type="none"/>
          </a:ln>
        </p:spPr>
      </p:cxnSp>
      <p:cxnSp>
        <p:nvCxnSpPr>
          <p:cNvPr id="1337" name="Google Shape;1337;p67"/>
          <p:cNvCxnSpPr>
            <a:stCxn id="1329" idx="5"/>
            <a:endCxn id="1330" idx="1"/>
          </p:cNvCxnSpPr>
          <p:nvPr/>
        </p:nvCxnSpPr>
        <p:spPr>
          <a:xfrm>
            <a:off x="1761361" y="2331711"/>
            <a:ext cx="912300" cy="831000"/>
          </a:xfrm>
          <a:prstGeom prst="straightConnector1">
            <a:avLst/>
          </a:prstGeom>
          <a:noFill/>
          <a:ln cap="flat" cmpd="sng" w="9525">
            <a:solidFill>
              <a:schemeClr val="dk2"/>
            </a:solidFill>
            <a:prstDash val="solid"/>
            <a:round/>
            <a:headEnd len="med" w="med" type="none"/>
            <a:tailEnd len="med" w="med" type="none"/>
          </a:ln>
        </p:spPr>
      </p:cxnSp>
      <p:cxnSp>
        <p:nvCxnSpPr>
          <p:cNvPr id="1338" name="Google Shape;1338;p67"/>
          <p:cNvCxnSpPr>
            <a:stCxn id="1330" idx="2"/>
            <a:endCxn id="1335" idx="6"/>
          </p:cNvCxnSpPr>
          <p:nvPr/>
        </p:nvCxnSpPr>
        <p:spPr>
          <a:xfrm rot="10800000">
            <a:off x="1246050" y="3376275"/>
            <a:ext cx="1339200" cy="0"/>
          </a:xfrm>
          <a:prstGeom prst="straightConnector1">
            <a:avLst/>
          </a:prstGeom>
          <a:noFill/>
          <a:ln cap="flat" cmpd="sng" w="9525">
            <a:solidFill>
              <a:schemeClr val="dk2"/>
            </a:solidFill>
            <a:prstDash val="solid"/>
            <a:round/>
            <a:headEnd len="med" w="med" type="none"/>
            <a:tailEnd len="med" w="med" type="none"/>
          </a:ln>
        </p:spPr>
      </p:cxnSp>
      <p:cxnSp>
        <p:nvCxnSpPr>
          <p:cNvPr id="1339" name="Google Shape;1339;p67"/>
          <p:cNvCxnSpPr>
            <a:stCxn id="1330" idx="5"/>
            <a:endCxn id="1334" idx="1"/>
          </p:cNvCxnSpPr>
          <p:nvPr/>
        </p:nvCxnSpPr>
        <p:spPr>
          <a:xfrm>
            <a:off x="3100711" y="3589786"/>
            <a:ext cx="824400" cy="714600"/>
          </a:xfrm>
          <a:prstGeom prst="straightConnector1">
            <a:avLst/>
          </a:prstGeom>
          <a:noFill/>
          <a:ln cap="flat" cmpd="sng" w="9525">
            <a:solidFill>
              <a:schemeClr val="dk2"/>
            </a:solidFill>
            <a:prstDash val="solid"/>
            <a:round/>
            <a:headEnd len="med" w="med" type="none"/>
            <a:tailEnd len="med" w="med" type="none"/>
          </a:ln>
        </p:spPr>
      </p:cxnSp>
      <p:cxnSp>
        <p:nvCxnSpPr>
          <p:cNvPr id="1340" name="Google Shape;1340;p67"/>
          <p:cNvCxnSpPr>
            <a:stCxn id="1334" idx="7"/>
            <a:endCxn id="1333" idx="2"/>
          </p:cNvCxnSpPr>
          <p:nvPr/>
        </p:nvCxnSpPr>
        <p:spPr>
          <a:xfrm flipH="1" rot="10800000">
            <a:off x="4352161" y="3891814"/>
            <a:ext cx="756600" cy="412500"/>
          </a:xfrm>
          <a:prstGeom prst="straightConnector1">
            <a:avLst/>
          </a:prstGeom>
          <a:noFill/>
          <a:ln cap="flat" cmpd="sng" w="9525">
            <a:solidFill>
              <a:schemeClr val="dk2"/>
            </a:solidFill>
            <a:prstDash val="solid"/>
            <a:round/>
            <a:headEnd len="med" w="med" type="none"/>
            <a:tailEnd len="med" w="med" type="none"/>
          </a:ln>
        </p:spPr>
      </p:cxnSp>
      <p:cxnSp>
        <p:nvCxnSpPr>
          <p:cNvPr id="1341" name="Google Shape;1341;p67"/>
          <p:cNvCxnSpPr>
            <a:stCxn id="1330" idx="6"/>
            <a:endCxn id="1333" idx="2"/>
          </p:cNvCxnSpPr>
          <p:nvPr/>
        </p:nvCxnSpPr>
        <p:spPr>
          <a:xfrm>
            <a:off x="3189150" y="3376275"/>
            <a:ext cx="1919700" cy="515400"/>
          </a:xfrm>
          <a:prstGeom prst="straightConnector1">
            <a:avLst/>
          </a:prstGeom>
          <a:noFill/>
          <a:ln cap="flat" cmpd="sng" w="9525">
            <a:solidFill>
              <a:schemeClr val="dk2"/>
            </a:solidFill>
            <a:prstDash val="solid"/>
            <a:round/>
            <a:headEnd len="med" w="med" type="none"/>
            <a:tailEnd len="med" w="med" type="none"/>
          </a:ln>
        </p:spPr>
      </p:cxnSp>
      <p:cxnSp>
        <p:nvCxnSpPr>
          <p:cNvPr id="1342" name="Google Shape;1342;p67"/>
          <p:cNvCxnSpPr>
            <a:stCxn id="1330" idx="7"/>
            <a:endCxn id="1331" idx="3"/>
          </p:cNvCxnSpPr>
          <p:nvPr/>
        </p:nvCxnSpPr>
        <p:spPr>
          <a:xfrm flipH="1" rot="10800000">
            <a:off x="3100711" y="2331764"/>
            <a:ext cx="824400" cy="831000"/>
          </a:xfrm>
          <a:prstGeom prst="straightConnector1">
            <a:avLst/>
          </a:prstGeom>
          <a:noFill/>
          <a:ln cap="flat" cmpd="sng" w="9525">
            <a:solidFill>
              <a:schemeClr val="dk2"/>
            </a:solidFill>
            <a:prstDash val="solid"/>
            <a:round/>
            <a:headEnd len="med" w="med" type="none"/>
            <a:tailEnd len="med" w="med" type="none"/>
          </a:ln>
        </p:spPr>
      </p:cxnSp>
      <p:cxnSp>
        <p:nvCxnSpPr>
          <p:cNvPr id="1343" name="Google Shape;1343;p67"/>
          <p:cNvCxnSpPr>
            <a:stCxn id="1331" idx="5"/>
            <a:endCxn id="1333" idx="1"/>
          </p:cNvCxnSpPr>
          <p:nvPr/>
        </p:nvCxnSpPr>
        <p:spPr>
          <a:xfrm>
            <a:off x="4352161" y="2331711"/>
            <a:ext cx="845100" cy="1346400"/>
          </a:xfrm>
          <a:prstGeom prst="straightConnector1">
            <a:avLst/>
          </a:prstGeom>
          <a:noFill/>
          <a:ln cap="flat" cmpd="sng" w="9525">
            <a:solidFill>
              <a:schemeClr val="dk2"/>
            </a:solidFill>
            <a:prstDash val="solid"/>
            <a:round/>
            <a:headEnd len="med" w="med" type="none"/>
            <a:tailEnd len="med" w="med" type="none"/>
          </a:ln>
        </p:spPr>
      </p:cxnSp>
      <p:cxnSp>
        <p:nvCxnSpPr>
          <p:cNvPr id="1344" name="Google Shape;1344;p67"/>
          <p:cNvCxnSpPr>
            <a:stCxn id="1331" idx="6"/>
            <a:endCxn id="1332" idx="2"/>
          </p:cNvCxnSpPr>
          <p:nvPr/>
        </p:nvCxnSpPr>
        <p:spPr>
          <a:xfrm>
            <a:off x="4440600" y="2118200"/>
            <a:ext cx="1164000" cy="516000"/>
          </a:xfrm>
          <a:prstGeom prst="straightConnector1">
            <a:avLst/>
          </a:prstGeom>
          <a:noFill/>
          <a:ln cap="flat" cmpd="sng" w="9525">
            <a:solidFill>
              <a:schemeClr val="dk2"/>
            </a:solidFill>
            <a:prstDash val="solid"/>
            <a:round/>
            <a:headEnd len="med" w="med" type="none"/>
            <a:tailEnd len="med" w="med" type="none"/>
          </a:ln>
        </p:spPr>
      </p:cxnSp>
      <p:sp>
        <p:nvSpPr>
          <p:cNvPr id="1345" name="Google Shape;1345;p67"/>
          <p:cNvSpPr txBox="1"/>
          <p:nvPr/>
        </p:nvSpPr>
        <p:spPr>
          <a:xfrm>
            <a:off x="2585250" y="1718075"/>
            <a:ext cx="6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12</a:t>
            </a:r>
            <a:endParaRPr>
              <a:latin typeface="Avenir"/>
              <a:ea typeface="Avenir"/>
              <a:cs typeface="Avenir"/>
              <a:sym typeface="Avenir"/>
            </a:endParaRPr>
          </a:p>
        </p:txBody>
      </p:sp>
      <p:sp>
        <p:nvSpPr>
          <p:cNvPr id="1346" name="Google Shape;1346;p67"/>
          <p:cNvSpPr txBox="1"/>
          <p:nvPr/>
        </p:nvSpPr>
        <p:spPr>
          <a:xfrm>
            <a:off x="4991825" y="2072775"/>
            <a:ext cx="2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9</a:t>
            </a:r>
            <a:endParaRPr>
              <a:latin typeface="Avenir"/>
              <a:ea typeface="Avenir"/>
              <a:cs typeface="Avenir"/>
              <a:sym typeface="Avenir"/>
            </a:endParaRPr>
          </a:p>
        </p:txBody>
      </p:sp>
      <p:sp>
        <p:nvSpPr>
          <p:cNvPr id="1347" name="Google Shape;1347;p67"/>
          <p:cNvSpPr txBox="1"/>
          <p:nvPr/>
        </p:nvSpPr>
        <p:spPr>
          <a:xfrm>
            <a:off x="2189275" y="25014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6</a:t>
            </a:r>
            <a:endParaRPr>
              <a:latin typeface="Avenir"/>
              <a:ea typeface="Avenir"/>
              <a:cs typeface="Avenir"/>
              <a:sym typeface="Avenir"/>
            </a:endParaRPr>
          </a:p>
        </p:txBody>
      </p:sp>
      <p:sp>
        <p:nvSpPr>
          <p:cNvPr id="1348" name="Google Shape;1348;p67"/>
          <p:cNvSpPr txBox="1"/>
          <p:nvPr/>
        </p:nvSpPr>
        <p:spPr>
          <a:xfrm>
            <a:off x="3224363" y="2501388"/>
            <a:ext cx="2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3</a:t>
            </a:r>
            <a:endParaRPr>
              <a:latin typeface="Avenir"/>
              <a:ea typeface="Avenir"/>
              <a:cs typeface="Avenir"/>
              <a:sym typeface="Avenir"/>
            </a:endParaRPr>
          </a:p>
        </p:txBody>
      </p:sp>
      <p:sp>
        <p:nvSpPr>
          <p:cNvPr id="1349" name="Google Shape;1349;p67"/>
          <p:cNvSpPr txBox="1"/>
          <p:nvPr/>
        </p:nvSpPr>
        <p:spPr>
          <a:xfrm>
            <a:off x="3958725" y="33257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350" name="Google Shape;1350;p67"/>
          <p:cNvSpPr txBox="1"/>
          <p:nvPr/>
        </p:nvSpPr>
        <p:spPr>
          <a:xfrm>
            <a:off x="4848950" y="28970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5</a:t>
            </a:r>
            <a:endParaRPr>
              <a:latin typeface="Avenir"/>
              <a:ea typeface="Avenir"/>
              <a:cs typeface="Avenir"/>
              <a:sym typeface="Avenir"/>
            </a:endParaRPr>
          </a:p>
        </p:txBody>
      </p:sp>
      <p:sp>
        <p:nvSpPr>
          <p:cNvPr id="1351" name="Google Shape;1351;p67"/>
          <p:cNvSpPr txBox="1"/>
          <p:nvPr/>
        </p:nvSpPr>
        <p:spPr>
          <a:xfrm>
            <a:off x="1661775" y="30743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352" name="Google Shape;1352;p67"/>
          <p:cNvSpPr txBox="1"/>
          <p:nvPr/>
        </p:nvSpPr>
        <p:spPr>
          <a:xfrm>
            <a:off x="3270725" y="38979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7</a:t>
            </a:r>
            <a:endParaRPr>
              <a:latin typeface="Avenir"/>
              <a:ea typeface="Avenir"/>
              <a:cs typeface="Avenir"/>
              <a:sym typeface="Avenir"/>
            </a:endParaRPr>
          </a:p>
        </p:txBody>
      </p:sp>
      <p:sp>
        <p:nvSpPr>
          <p:cNvPr id="1353" name="Google Shape;1353;p67"/>
          <p:cNvSpPr txBox="1"/>
          <p:nvPr/>
        </p:nvSpPr>
        <p:spPr>
          <a:xfrm>
            <a:off x="4653500" y="40840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1354" name="Google Shape;1354;p67"/>
          <p:cNvSpPr txBox="1"/>
          <p:nvPr/>
        </p:nvSpPr>
        <p:spPr>
          <a:xfrm>
            <a:off x="6750300" y="1292475"/>
            <a:ext cx="21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Connected Nodes:</a:t>
            </a:r>
            <a:endParaRPr>
              <a:latin typeface="Avenir"/>
              <a:ea typeface="Avenir"/>
              <a:cs typeface="Avenir"/>
              <a:sym typeface="Aveni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4A</a:t>
            </a:r>
            <a:r>
              <a:rPr lang="en"/>
              <a:t> Introduction to MSTs - Kruskal’s</a:t>
            </a:r>
            <a:endParaRPr/>
          </a:p>
        </p:txBody>
      </p:sp>
      <p:sp>
        <p:nvSpPr>
          <p:cNvPr id="1360" name="Google Shape;1360;p68"/>
          <p:cNvSpPr/>
          <p:nvPr/>
        </p:nvSpPr>
        <p:spPr>
          <a:xfrm>
            <a:off x="1245900" y="18162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361" name="Google Shape;1361;p68"/>
          <p:cNvSpPr/>
          <p:nvPr/>
        </p:nvSpPr>
        <p:spPr>
          <a:xfrm>
            <a:off x="2585250" y="3074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362" name="Google Shape;1362;p68"/>
          <p:cNvSpPr/>
          <p:nvPr/>
        </p:nvSpPr>
        <p:spPr>
          <a:xfrm>
            <a:off x="3836700" y="18162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363" name="Google Shape;1363;p68"/>
          <p:cNvSpPr/>
          <p:nvPr/>
        </p:nvSpPr>
        <p:spPr>
          <a:xfrm>
            <a:off x="5604675" y="2332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364" name="Google Shape;1364;p68"/>
          <p:cNvSpPr/>
          <p:nvPr/>
        </p:nvSpPr>
        <p:spPr>
          <a:xfrm>
            <a:off x="5108750" y="358977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365" name="Google Shape;1365;p68"/>
          <p:cNvSpPr/>
          <p:nvPr/>
        </p:nvSpPr>
        <p:spPr>
          <a:xfrm>
            <a:off x="3836700" y="421587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366" name="Google Shape;1366;p68"/>
          <p:cNvSpPr/>
          <p:nvPr/>
        </p:nvSpPr>
        <p:spPr>
          <a:xfrm>
            <a:off x="642000" y="3074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367" name="Google Shape;1367;p68"/>
          <p:cNvCxnSpPr>
            <a:stCxn id="1360" idx="6"/>
            <a:endCxn id="1362" idx="2"/>
          </p:cNvCxnSpPr>
          <p:nvPr/>
        </p:nvCxnSpPr>
        <p:spPr>
          <a:xfrm>
            <a:off x="1849800" y="2118200"/>
            <a:ext cx="1986900" cy="0"/>
          </a:xfrm>
          <a:prstGeom prst="straightConnector1">
            <a:avLst/>
          </a:prstGeom>
          <a:noFill/>
          <a:ln cap="flat" cmpd="sng" w="9525">
            <a:solidFill>
              <a:schemeClr val="dk2"/>
            </a:solidFill>
            <a:prstDash val="solid"/>
            <a:round/>
            <a:headEnd len="med" w="med" type="none"/>
            <a:tailEnd len="med" w="med" type="none"/>
          </a:ln>
        </p:spPr>
      </p:cxnSp>
      <p:cxnSp>
        <p:nvCxnSpPr>
          <p:cNvPr id="1368" name="Google Shape;1368;p68"/>
          <p:cNvCxnSpPr>
            <a:stCxn id="1360" idx="5"/>
            <a:endCxn id="1361" idx="1"/>
          </p:cNvCxnSpPr>
          <p:nvPr/>
        </p:nvCxnSpPr>
        <p:spPr>
          <a:xfrm>
            <a:off x="1761361" y="2331711"/>
            <a:ext cx="912300" cy="831000"/>
          </a:xfrm>
          <a:prstGeom prst="straightConnector1">
            <a:avLst/>
          </a:prstGeom>
          <a:noFill/>
          <a:ln cap="flat" cmpd="sng" w="9525">
            <a:solidFill>
              <a:schemeClr val="dk2"/>
            </a:solidFill>
            <a:prstDash val="solid"/>
            <a:round/>
            <a:headEnd len="med" w="med" type="none"/>
            <a:tailEnd len="med" w="med" type="none"/>
          </a:ln>
        </p:spPr>
      </p:cxnSp>
      <p:cxnSp>
        <p:nvCxnSpPr>
          <p:cNvPr id="1369" name="Google Shape;1369;p68"/>
          <p:cNvCxnSpPr>
            <a:stCxn id="1361" idx="2"/>
            <a:endCxn id="1366" idx="6"/>
          </p:cNvCxnSpPr>
          <p:nvPr/>
        </p:nvCxnSpPr>
        <p:spPr>
          <a:xfrm rot="10800000">
            <a:off x="1246050" y="3376275"/>
            <a:ext cx="1339200" cy="0"/>
          </a:xfrm>
          <a:prstGeom prst="straightConnector1">
            <a:avLst/>
          </a:prstGeom>
          <a:noFill/>
          <a:ln cap="flat" cmpd="sng" w="9525">
            <a:solidFill>
              <a:schemeClr val="dk2"/>
            </a:solidFill>
            <a:prstDash val="solid"/>
            <a:round/>
            <a:headEnd len="med" w="med" type="none"/>
            <a:tailEnd len="med" w="med" type="none"/>
          </a:ln>
        </p:spPr>
      </p:cxnSp>
      <p:cxnSp>
        <p:nvCxnSpPr>
          <p:cNvPr id="1370" name="Google Shape;1370;p68"/>
          <p:cNvCxnSpPr>
            <a:stCxn id="1361" idx="5"/>
            <a:endCxn id="1365" idx="1"/>
          </p:cNvCxnSpPr>
          <p:nvPr/>
        </p:nvCxnSpPr>
        <p:spPr>
          <a:xfrm>
            <a:off x="3100711" y="3589786"/>
            <a:ext cx="824400" cy="714600"/>
          </a:xfrm>
          <a:prstGeom prst="straightConnector1">
            <a:avLst/>
          </a:prstGeom>
          <a:noFill/>
          <a:ln cap="flat" cmpd="sng" w="9525">
            <a:solidFill>
              <a:schemeClr val="dk2"/>
            </a:solidFill>
            <a:prstDash val="solid"/>
            <a:round/>
            <a:headEnd len="med" w="med" type="none"/>
            <a:tailEnd len="med" w="med" type="none"/>
          </a:ln>
        </p:spPr>
      </p:cxnSp>
      <p:cxnSp>
        <p:nvCxnSpPr>
          <p:cNvPr id="1371" name="Google Shape;1371;p68"/>
          <p:cNvCxnSpPr>
            <a:stCxn id="1365" idx="7"/>
            <a:endCxn id="1364" idx="2"/>
          </p:cNvCxnSpPr>
          <p:nvPr/>
        </p:nvCxnSpPr>
        <p:spPr>
          <a:xfrm flipH="1" rot="10800000">
            <a:off x="4352161" y="3891814"/>
            <a:ext cx="756600" cy="412500"/>
          </a:xfrm>
          <a:prstGeom prst="straightConnector1">
            <a:avLst/>
          </a:prstGeom>
          <a:noFill/>
          <a:ln cap="flat" cmpd="sng" w="38100">
            <a:solidFill>
              <a:schemeClr val="dk2"/>
            </a:solidFill>
            <a:prstDash val="solid"/>
            <a:round/>
            <a:headEnd len="med" w="med" type="none"/>
            <a:tailEnd len="med" w="med" type="none"/>
          </a:ln>
        </p:spPr>
      </p:cxnSp>
      <p:cxnSp>
        <p:nvCxnSpPr>
          <p:cNvPr id="1372" name="Google Shape;1372;p68"/>
          <p:cNvCxnSpPr>
            <a:stCxn id="1361" idx="6"/>
            <a:endCxn id="1364" idx="2"/>
          </p:cNvCxnSpPr>
          <p:nvPr/>
        </p:nvCxnSpPr>
        <p:spPr>
          <a:xfrm>
            <a:off x="3189150" y="3376275"/>
            <a:ext cx="1919700" cy="515400"/>
          </a:xfrm>
          <a:prstGeom prst="straightConnector1">
            <a:avLst/>
          </a:prstGeom>
          <a:noFill/>
          <a:ln cap="flat" cmpd="sng" w="9525">
            <a:solidFill>
              <a:schemeClr val="dk2"/>
            </a:solidFill>
            <a:prstDash val="solid"/>
            <a:round/>
            <a:headEnd len="med" w="med" type="none"/>
            <a:tailEnd len="med" w="med" type="none"/>
          </a:ln>
        </p:spPr>
      </p:cxnSp>
      <p:cxnSp>
        <p:nvCxnSpPr>
          <p:cNvPr id="1373" name="Google Shape;1373;p68"/>
          <p:cNvCxnSpPr>
            <a:stCxn id="1361" idx="7"/>
            <a:endCxn id="1362" idx="3"/>
          </p:cNvCxnSpPr>
          <p:nvPr/>
        </p:nvCxnSpPr>
        <p:spPr>
          <a:xfrm flipH="1" rot="10800000">
            <a:off x="3100711" y="2331764"/>
            <a:ext cx="824400" cy="831000"/>
          </a:xfrm>
          <a:prstGeom prst="straightConnector1">
            <a:avLst/>
          </a:prstGeom>
          <a:noFill/>
          <a:ln cap="flat" cmpd="sng" w="9525">
            <a:solidFill>
              <a:schemeClr val="dk2"/>
            </a:solidFill>
            <a:prstDash val="solid"/>
            <a:round/>
            <a:headEnd len="med" w="med" type="none"/>
            <a:tailEnd len="med" w="med" type="none"/>
          </a:ln>
        </p:spPr>
      </p:cxnSp>
      <p:cxnSp>
        <p:nvCxnSpPr>
          <p:cNvPr id="1374" name="Google Shape;1374;p68"/>
          <p:cNvCxnSpPr>
            <a:stCxn id="1362" idx="5"/>
            <a:endCxn id="1364" idx="1"/>
          </p:cNvCxnSpPr>
          <p:nvPr/>
        </p:nvCxnSpPr>
        <p:spPr>
          <a:xfrm>
            <a:off x="4352161" y="2331711"/>
            <a:ext cx="845100" cy="1346400"/>
          </a:xfrm>
          <a:prstGeom prst="straightConnector1">
            <a:avLst/>
          </a:prstGeom>
          <a:noFill/>
          <a:ln cap="flat" cmpd="sng" w="9525">
            <a:solidFill>
              <a:schemeClr val="dk2"/>
            </a:solidFill>
            <a:prstDash val="solid"/>
            <a:round/>
            <a:headEnd len="med" w="med" type="none"/>
            <a:tailEnd len="med" w="med" type="none"/>
          </a:ln>
        </p:spPr>
      </p:cxnSp>
      <p:cxnSp>
        <p:nvCxnSpPr>
          <p:cNvPr id="1375" name="Google Shape;1375;p68"/>
          <p:cNvCxnSpPr>
            <a:stCxn id="1362" idx="6"/>
            <a:endCxn id="1363" idx="2"/>
          </p:cNvCxnSpPr>
          <p:nvPr/>
        </p:nvCxnSpPr>
        <p:spPr>
          <a:xfrm>
            <a:off x="4440600" y="2118200"/>
            <a:ext cx="1164000" cy="516000"/>
          </a:xfrm>
          <a:prstGeom prst="straightConnector1">
            <a:avLst/>
          </a:prstGeom>
          <a:noFill/>
          <a:ln cap="flat" cmpd="sng" w="9525">
            <a:solidFill>
              <a:schemeClr val="dk2"/>
            </a:solidFill>
            <a:prstDash val="solid"/>
            <a:round/>
            <a:headEnd len="med" w="med" type="none"/>
            <a:tailEnd len="med" w="med" type="none"/>
          </a:ln>
        </p:spPr>
      </p:cxnSp>
      <p:sp>
        <p:nvSpPr>
          <p:cNvPr id="1376" name="Google Shape;1376;p68"/>
          <p:cNvSpPr txBox="1"/>
          <p:nvPr/>
        </p:nvSpPr>
        <p:spPr>
          <a:xfrm>
            <a:off x="2585250" y="1718075"/>
            <a:ext cx="6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12</a:t>
            </a:r>
            <a:endParaRPr>
              <a:latin typeface="Avenir"/>
              <a:ea typeface="Avenir"/>
              <a:cs typeface="Avenir"/>
              <a:sym typeface="Avenir"/>
            </a:endParaRPr>
          </a:p>
        </p:txBody>
      </p:sp>
      <p:sp>
        <p:nvSpPr>
          <p:cNvPr id="1377" name="Google Shape;1377;p68"/>
          <p:cNvSpPr txBox="1"/>
          <p:nvPr/>
        </p:nvSpPr>
        <p:spPr>
          <a:xfrm>
            <a:off x="4991825" y="2072775"/>
            <a:ext cx="2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9</a:t>
            </a:r>
            <a:endParaRPr>
              <a:latin typeface="Avenir"/>
              <a:ea typeface="Avenir"/>
              <a:cs typeface="Avenir"/>
              <a:sym typeface="Avenir"/>
            </a:endParaRPr>
          </a:p>
        </p:txBody>
      </p:sp>
      <p:sp>
        <p:nvSpPr>
          <p:cNvPr id="1378" name="Google Shape;1378;p68"/>
          <p:cNvSpPr txBox="1"/>
          <p:nvPr/>
        </p:nvSpPr>
        <p:spPr>
          <a:xfrm>
            <a:off x="2189275" y="25014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6</a:t>
            </a:r>
            <a:endParaRPr>
              <a:latin typeface="Avenir"/>
              <a:ea typeface="Avenir"/>
              <a:cs typeface="Avenir"/>
              <a:sym typeface="Avenir"/>
            </a:endParaRPr>
          </a:p>
        </p:txBody>
      </p:sp>
      <p:sp>
        <p:nvSpPr>
          <p:cNvPr id="1379" name="Google Shape;1379;p68"/>
          <p:cNvSpPr txBox="1"/>
          <p:nvPr/>
        </p:nvSpPr>
        <p:spPr>
          <a:xfrm>
            <a:off x="3224363" y="2501388"/>
            <a:ext cx="2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3</a:t>
            </a:r>
            <a:endParaRPr>
              <a:latin typeface="Avenir"/>
              <a:ea typeface="Avenir"/>
              <a:cs typeface="Avenir"/>
              <a:sym typeface="Avenir"/>
            </a:endParaRPr>
          </a:p>
        </p:txBody>
      </p:sp>
      <p:sp>
        <p:nvSpPr>
          <p:cNvPr id="1380" name="Google Shape;1380;p68"/>
          <p:cNvSpPr txBox="1"/>
          <p:nvPr/>
        </p:nvSpPr>
        <p:spPr>
          <a:xfrm>
            <a:off x="3958725" y="33257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381" name="Google Shape;1381;p68"/>
          <p:cNvSpPr txBox="1"/>
          <p:nvPr/>
        </p:nvSpPr>
        <p:spPr>
          <a:xfrm>
            <a:off x="4848950" y="28970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5</a:t>
            </a:r>
            <a:endParaRPr>
              <a:latin typeface="Avenir"/>
              <a:ea typeface="Avenir"/>
              <a:cs typeface="Avenir"/>
              <a:sym typeface="Avenir"/>
            </a:endParaRPr>
          </a:p>
        </p:txBody>
      </p:sp>
      <p:sp>
        <p:nvSpPr>
          <p:cNvPr id="1382" name="Google Shape;1382;p68"/>
          <p:cNvSpPr txBox="1"/>
          <p:nvPr/>
        </p:nvSpPr>
        <p:spPr>
          <a:xfrm>
            <a:off x="1661775" y="30743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383" name="Google Shape;1383;p68"/>
          <p:cNvSpPr txBox="1"/>
          <p:nvPr/>
        </p:nvSpPr>
        <p:spPr>
          <a:xfrm>
            <a:off x="3270725" y="38979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7</a:t>
            </a:r>
            <a:endParaRPr>
              <a:latin typeface="Avenir"/>
              <a:ea typeface="Avenir"/>
              <a:cs typeface="Avenir"/>
              <a:sym typeface="Avenir"/>
            </a:endParaRPr>
          </a:p>
        </p:txBody>
      </p:sp>
      <p:sp>
        <p:nvSpPr>
          <p:cNvPr id="1384" name="Google Shape;1384;p68"/>
          <p:cNvSpPr txBox="1"/>
          <p:nvPr/>
        </p:nvSpPr>
        <p:spPr>
          <a:xfrm>
            <a:off x="4653500" y="40840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1385" name="Google Shape;1385;p68"/>
          <p:cNvSpPr txBox="1"/>
          <p:nvPr/>
        </p:nvSpPr>
        <p:spPr>
          <a:xfrm>
            <a:off x="6750300" y="1292475"/>
            <a:ext cx="216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Connected Nodes: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F</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E</a:t>
            </a:r>
            <a:endParaRPr>
              <a:latin typeface="Avenir"/>
              <a:ea typeface="Avenir"/>
              <a:cs typeface="Avenir"/>
              <a:sym typeface="Aveni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4A</a:t>
            </a:r>
            <a:r>
              <a:rPr lang="en"/>
              <a:t> Introduction to MSTs - Kruskal’s</a:t>
            </a:r>
            <a:endParaRPr/>
          </a:p>
        </p:txBody>
      </p:sp>
      <p:sp>
        <p:nvSpPr>
          <p:cNvPr id="1391" name="Google Shape;1391;p69"/>
          <p:cNvSpPr/>
          <p:nvPr/>
        </p:nvSpPr>
        <p:spPr>
          <a:xfrm>
            <a:off x="1245900" y="18162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392" name="Google Shape;1392;p69"/>
          <p:cNvSpPr/>
          <p:nvPr/>
        </p:nvSpPr>
        <p:spPr>
          <a:xfrm>
            <a:off x="2585250" y="307432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393" name="Google Shape;1393;p69"/>
          <p:cNvSpPr/>
          <p:nvPr/>
        </p:nvSpPr>
        <p:spPr>
          <a:xfrm>
            <a:off x="3836700" y="1816250"/>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394" name="Google Shape;1394;p69"/>
          <p:cNvSpPr/>
          <p:nvPr/>
        </p:nvSpPr>
        <p:spPr>
          <a:xfrm>
            <a:off x="5604675" y="2332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395" name="Google Shape;1395;p69"/>
          <p:cNvSpPr/>
          <p:nvPr/>
        </p:nvSpPr>
        <p:spPr>
          <a:xfrm>
            <a:off x="5108750" y="358977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396" name="Google Shape;1396;p69"/>
          <p:cNvSpPr/>
          <p:nvPr/>
        </p:nvSpPr>
        <p:spPr>
          <a:xfrm>
            <a:off x="3836700" y="421587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397" name="Google Shape;1397;p69"/>
          <p:cNvSpPr/>
          <p:nvPr/>
        </p:nvSpPr>
        <p:spPr>
          <a:xfrm>
            <a:off x="642000" y="3074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398" name="Google Shape;1398;p69"/>
          <p:cNvCxnSpPr>
            <a:stCxn id="1391" idx="6"/>
            <a:endCxn id="1393" idx="2"/>
          </p:cNvCxnSpPr>
          <p:nvPr/>
        </p:nvCxnSpPr>
        <p:spPr>
          <a:xfrm>
            <a:off x="1849800" y="2118200"/>
            <a:ext cx="1986900" cy="0"/>
          </a:xfrm>
          <a:prstGeom prst="straightConnector1">
            <a:avLst/>
          </a:prstGeom>
          <a:noFill/>
          <a:ln cap="flat" cmpd="sng" w="9525">
            <a:solidFill>
              <a:schemeClr val="dk2"/>
            </a:solidFill>
            <a:prstDash val="solid"/>
            <a:round/>
            <a:headEnd len="med" w="med" type="none"/>
            <a:tailEnd len="med" w="med" type="none"/>
          </a:ln>
        </p:spPr>
      </p:cxnSp>
      <p:cxnSp>
        <p:nvCxnSpPr>
          <p:cNvPr id="1399" name="Google Shape;1399;p69"/>
          <p:cNvCxnSpPr>
            <a:stCxn id="1391" idx="5"/>
            <a:endCxn id="1392" idx="1"/>
          </p:cNvCxnSpPr>
          <p:nvPr/>
        </p:nvCxnSpPr>
        <p:spPr>
          <a:xfrm>
            <a:off x="1761361" y="2331711"/>
            <a:ext cx="912300" cy="831000"/>
          </a:xfrm>
          <a:prstGeom prst="straightConnector1">
            <a:avLst/>
          </a:prstGeom>
          <a:noFill/>
          <a:ln cap="flat" cmpd="sng" w="9525">
            <a:solidFill>
              <a:schemeClr val="dk2"/>
            </a:solidFill>
            <a:prstDash val="solid"/>
            <a:round/>
            <a:headEnd len="med" w="med" type="none"/>
            <a:tailEnd len="med" w="med" type="none"/>
          </a:ln>
        </p:spPr>
      </p:cxnSp>
      <p:cxnSp>
        <p:nvCxnSpPr>
          <p:cNvPr id="1400" name="Google Shape;1400;p69"/>
          <p:cNvCxnSpPr>
            <a:stCxn id="1392" idx="2"/>
            <a:endCxn id="1397" idx="6"/>
          </p:cNvCxnSpPr>
          <p:nvPr/>
        </p:nvCxnSpPr>
        <p:spPr>
          <a:xfrm rot="10800000">
            <a:off x="1246050" y="3376275"/>
            <a:ext cx="1339200" cy="0"/>
          </a:xfrm>
          <a:prstGeom prst="straightConnector1">
            <a:avLst/>
          </a:prstGeom>
          <a:noFill/>
          <a:ln cap="flat" cmpd="sng" w="9525">
            <a:solidFill>
              <a:schemeClr val="dk2"/>
            </a:solidFill>
            <a:prstDash val="solid"/>
            <a:round/>
            <a:headEnd len="med" w="med" type="none"/>
            <a:tailEnd len="med" w="med" type="none"/>
          </a:ln>
        </p:spPr>
      </p:cxnSp>
      <p:cxnSp>
        <p:nvCxnSpPr>
          <p:cNvPr id="1401" name="Google Shape;1401;p69"/>
          <p:cNvCxnSpPr>
            <a:stCxn id="1392" idx="5"/>
            <a:endCxn id="1396" idx="1"/>
          </p:cNvCxnSpPr>
          <p:nvPr/>
        </p:nvCxnSpPr>
        <p:spPr>
          <a:xfrm>
            <a:off x="3100711" y="3589786"/>
            <a:ext cx="824400" cy="714600"/>
          </a:xfrm>
          <a:prstGeom prst="straightConnector1">
            <a:avLst/>
          </a:prstGeom>
          <a:noFill/>
          <a:ln cap="flat" cmpd="sng" w="9525">
            <a:solidFill>
              <a:schemeClr val="dk2"/>
            </a:solidFill>
            <a:prstDash val="solid"/>
            <a:round/>
            <a:headEnd len="med" w="med" type="none"/>
            <a:tailEnd len="med" w="med" type="none"/>
          </a:ln>
        </p:spPr>
      </p:cxnSp>
      <p:cxnSp>
        <p:nvCxnSpPr>
          <p:cNvPr id="1402" name="Google Shape;1402;p69"/>
          <p:cNvCxnSpPr>
            <a:stCxn id="1396" idx="7"/>
            <a:endCxn id="1395" idx="2"/>
          </p:cNvCxnSpPr>
          <p:nvPr/>
        </p:nvCxnSpPr>
        <p:spPr>
          <a:xfrm flipH="1" rot="10800000">
            <a:off x="4352161" y="3891814"/>
            <a:ext cx="756600" cy="412500"/>
          </a:xfrm>
          <a:prstGeom prst="straightConnector1">
            <a:avLst/>
          </a:prstGeom>
          <a:noFill/>
          <a:ln cap="flat" cmpd="sng" w="38100">
            <a:solidFill>
              <a:schemeClr val="dk2"/>
            </a:solidFill>
            <a:prstDash val="solid"/>
            <a:round/>
            <a:headEnd len="med" w="med" type="none"/>
            <a:tailEnd len="med" w="med" type="none"/>
          </a:ln>
        </p:spPr>
      </p:cxnSp>
      <p:cxnSp>
        <p:nvCxnSpPr>
          <p:cNvPr id="1403" name="Google Shape;1403;p69"/>
          <p:cNvCxnSpPr>
            <a:stCxn id="1392" idx="6"/>
            <a:endCxn id="1395" idx="2"/>
          </p:cNvCxnSpPr>
          <p:nvPr/>
        </p:nvCxnSpPr>
        <p:spPr>
          <a:xfrm>
            <a:off x="3189150" y="3376275"/>
            <a:ext cx="1919700" cy="515400"/>
          </a:xfrm>
          <a:prstGeom prst="straightConnector1">
            <a:avLst/>
          </a:prstGeom>
          <a:noFill/>
          <a:ln cap="flat" cmpd="sng" w="9525">
            <a:solidFill>
              <a:schemeClr val="dk2"/>
            </a:solidFill>
            <a:prstDash val="solid"/>
            <a:round/>
            <a:headEnd len="med" w="med" type="none"/>
            <a:tailEnd len="med" w="med" type="none"/>
          </a:ln>
        </p:spPr>
      </p:cxnSp>
      <p:cxnSp>
        <p:nvCxnSpPr>
          <p:cNvPr id="1404" name="Google Shape;1404;p69"/>
          <p:cNvCxnSpPr>
            <a:stCxn id="1392" idx="7"/>
            <a:endCxn id="1393" idx="3"/>
          </p:cNvCxnSpPr>
          <p:nvPr/>
        </p:nvCxnSpPr>
        <p:spPr>
          <a:xfrm flipH="1" rot="10800000">
            <a:off x="3100711" y="2331764"/>
            <a:ext cx="824400" cy="831000"/>
          </a:xfrm>
          <a:prstGeom prst="straightConnector1">
            <a:avLst/>
          </a:prstGeom>
          <a:noFill/>
          <a:ln cap="flat" cmpd="sng" w="38100">
            <a:solidFill>
              <a:schemeClr val="dk2"/>
            </a:solidFill>
            <a:prstDash val="solid"/>
            <a:round/>
            <a:headEnd len="med" w="med" type="none"/>
            <a:tailEnd len="med" w="med" type="none"/>
          </a:ln>
        </p:spPr>
      </p:cxnSp>
      <p:cxnSp>
        <p:nvCxnSpPr>
          <p:cNvPr id="1405" name="Google Shape;1405;p69"/>
          <p:cNvCxnSpPr>
            <a:stCxn id="1393" idx="5"/>
            <a:endCxn id="1395" idx="1"/>
          </p:cNvCxnSpPr>
          <p:nvPr/>
        </p:nvCxnSpPr>
        <p:spPr>
          <a:xfrm>
            <a:off x="4352161" y="2331711"/>
            <a:ext cx="845100" cy="1346400"/>
          </a:xfrm>
          <a:prstGeom prst="straightConnector1">
            <a:avLst/>
          </a:prstGeom>
          <a:noFill/>
          <a:ln cap="flat" cmpd="sng" w="9525">
            <a:solidFill>
              <a:schemeClr val="dk2"/>
            </a:solidFill>
            <a:prstDash val="solid"/>
            <a:round/>
            <a:headEnd len="med" w="med" type="none"/>
            <a:tailEnd len="med" w="med" type="none"/>
          </a:ln>
        </p:spPr>
      </p:cxnSp>
      <p:cxnSp>
        <p:nvCxnSpPr>
          <p:cNvPr id="1406" name="Google Shape;1406;p69"/>
          <p:cNvCxnSpPr>
            <a:stCxn id="1393" idx="6"/>
            <a:endCxn id="1394" idx="2"/>
          </p:cNvCxnSpPr>
          <p:nvPr/>
        </p:nvCxnSpPr>
        <p:spPr>
          <a:xfrm>
            <a:off x="4440600" y="2118200"/>
            <a:ext cx="1164000" cy="516000"/>
          </a:xfrm>
          <a:prstGeom prst="straightConnector1">
            <a:avLst/>
          </a:prstGeom>
          <a:noFill/>
          <a:ln cap="flat" cmpd="sng" w="9525">
            <a:solidFill>
              <a:schemeClr val="dk2"/>
            </a:solidFill>
            <a:prstDash val="solid"/>
            <a:round/>
            <a:headEnd len="med" w="med" type="none"/>
            <a:tailEnd len="med" w="med" type="none"/>
          </a:ln>
        </p:spPr>
      </p:cxnSp>
      <p:sp>
        <p:nvSpPr>
          <p:cNvPr id="1407" name="Google Shape;1407;p69"/>
          <p:cNvSpPr txBox="1"/>
          <p:nvPr/>
        </p:nvSpPr>
        <p:spPr>
          <a:xfrm>
            <a:off x="2585250" y="1718075"/>
            <a:ext cx="6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12</a:t>
            </a:r>
            <a:endParaRPr>
              <a:latin typeface="Avenir"/>
              <a:ea typeface="Avenir"/>
              <a:cs typeface="Avenir"/>
              <a:sym typeface="Avenir"/>
            </a:endParaRPr>
          </a:p>
        </p:txBody>
      </p:sp>
      <p:sp>
        <p:nvSpPr>
          <p:cNvPr id="1408" name="Google Shape;1408;p69"/>
          <p:cNvSpPr txBox="1"/>
          <p:nvPr/>
        </p:nvSpPr>
        <p:spPr>
          <a:xfrm>
            <a:off x="4991825" y="2072775"/>
            <a:ext cx="2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9</a:t>
            </a:r>
            <a:endParaRPr>
              <a:latin typeface="Avenir"/>
              <a:ea typeface="Avenir"/>
              <a:cs typeface="Avenir"/>
              <a:sym typeface="Avenir"/>
            </a:endParaRPr>
          </a:p>
        </p:txBody>
      </p:sp>
      <p:sp>
        <p:nvSpPr>
          <p:cNvPr id="1409" name="Google Shape;1409;p69"/>
          <p:cNvSpPr txBox="1"/>
          <p:nvPr/>
        </p:nvSpPr>
        <p:spPr>
          <a:xfrm>
            <a:off x="2189275" y="25014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6</a:t>
            </a:r>
            <a:endParaRPr>
              <a:latin typeface="Avenir"/>
              <a:ea typeface="Avenir"/>
              <a:cs typeface="Avenir"/>
              <a:sym typeface="Avenir"/>
            </a:endParaRPr>
          </a:p>
        </p:txBody>
      </p:sp>
      <p:sp>
        <p:nvSpPr>
          <p:cNvPr id="1410" name="Google Shape;1410;p69"/>
          <p:cNvSpPr txBox="1"/>
          <p:nvPr/>
        </p:nvSpPr>
        <p:spPr>
          <a:xfrm>
            <a:off x="3224363" y="2501388"/>
            <a:ext cx="2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3</a:t>
            </a:r>
            <a:endParaRPr>
              <a:latin typeface="Avenir"/>
              <a:ea typeface="Avenir"/>
              <a:cs typeface="Avenir"/>
              <a:sym typeface="Avenir"/>
            </a:endParaRPr>
          </a:p>
        </p:txBody>
      </p:sp>
      <p:sp>
        <p:nvSpPr>
          <p:cNvPr id="1411" name="Google Shape;1411;p69"/>
          <p:cNvSpPr txBox="1"/>
          <p:nvPr/>
        </p:nvSpPr>
        <p:spPr>
          <a:xfrm>
            <a:off x="3958725" y="33257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412" name="Google Shape;1412;p69"/>
          <p:cNvSpPr txBox="1"/>
          <p:nvPr/>
        </p:nvSpPr>
        <p:spPr>
          <a:xfrm>
            <a:off x="4848950" y="28970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5</a:t>
            </a:r>
            <a:endParaRPr>
              <a:latin typeface="Avenir"/>
              <a:ea typeface="Avenir"/>
              <a:cs typeface="Avenir"/>
              <a:sym typeface="Avenir"/>
            </a:endParaRPr>
          </a:p>
        </p:txBody>
      </p:sp>
      <p:sp>
        <p:nvSpPr>
          <p:cNvPr id="1413" name="Google Shape;1413;p69"/>
          <p:cNvSpPr txBox="1"/>
          <p:nvPr/>
        </p:nvSpPr>
        <p:spPr>
          <a:xfrm>
            <a:off x="1661775" y="30743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414" name="Google Shape;1414;p69"/>
          <p:cNvSpPr txBox="1"/>
          <p:nvPr/>
        </p:nvSpPr>
        <p:spPr>
          <a:xfrm>
            <a:off x="3270725" y="38979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7</a:t>
            </a:r>
            <a:endParaRPr>
              <a:latin typeface="Avenir"/>
              <a:ea typeface="Avenir"/>
              <a:cs typeface="Avenir"/>
              <a:sym typeface="Avenir"/>
            </a:endParaRPr>
          </a:p>
        </p:txBody>
      </p:sp>
      <p:sp>
        <p:nvSpPr>
          <p:cNvPr id="1415" name="Google Shape;1415;p69"/>
          <p:cNvSpPr txBox="1"/>
          <p:nvPr/>
        </p:nvSpPr>
        <p:spPr>
          <a:xfrm>
            <a:off x="4653500" y="40840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1416" name="Google Shape;1416;p69"/>
          <p:cNvSpPr txBox="1"/>
          <p:nvPr/>
        </p:nvSpPr>
        <p:spPr>
          <a:xfrm>
            <a:off x="6750300" y="1292475"/>
            <a:ext cx="2165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Connected Nodes: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F</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E</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C</a:t>
            </a:r>
            <a:endParaRPr>
              <a:latin typeface="Avenir"/>
              <a:ea typeface="Avenir"/>
              <a:cs typeface="Avenir"/>
              <a:sym typeface="Aveni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sp>
        <p:nvSpPr>
          <p:cNvPr id="1421" name="Google Shape;1421;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4A</a:t>
            </a:r>
            <a:r>
              <a:rPr lang="en"/>
              <a:t> Introduction to MSTs - Kruskal’s</a:t>
            </a:r>
            <a:endParaRPr/>
          </a:p>
        </p:txBody>
      </p:sp>
      <p:sp>
        <p:nvSpPr>
          <p:cNvPr id="1422" name="Google Shape;1422;p70"/>
          <p:cNvSpPr/>
          <p:nvPr/>
        </p:nvSpPr>
        <p:spPr>
          <a:xfrm>
            <a:off x="1245900" y="18162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423" name="Google Shape;1423;p70"/>
          <p:cNvSpPr/>
          <p:nvPr/>
        </p:nvSpPr>
        <p:spPr>
          <a:xfrm>
            <a:off x="2585250" y="307432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424" name="Google Shape;1424;p70"/>
          <p:cNvSpPr/>
          <p:nvPr/>
        </p:nvSpPr>
        <p:spPr>
          <a:xfrm>
            <a:off x="3836700" y="1816250"/>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425" name="Google Shape;1425;p70"/>
          <p:cNvSpPr/>
          <p:nvPr/>
        </p:nvSpPr>
        <p:spPr>
          <a:xfrm>
            <a:off x="5604675" y="2332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426" name="Google Shape;1426;p70"/>
          <p:cNvSpPr/>
          <p:nvPr/>
        </p:nvSpPr>
        <p:spPr>
          <a:xfrm>
            <a:off x="5108750" y="358977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427" name="Google Shape;1427;p70"/>
          <p:cNvSpPr/>
          <p:nvPr/>
        </p:nvSpPr>
        <p:spPr>
          <a:xfrm>
            <a:off x="3836700" y="421587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428" name="Google Shape;1428;p70"/>
          <p:cNvSpPr/>
          <p:nvPr/>
        </p:nvSpPr>
        <p:spPr>
          <a:xfrm>
            <a:off x="642000" y="3074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429" name="Google Shape;1429;p70"/>
          <p:cNvCxnSpPr>
            <a:stCxn id="1422" idx="6"/>
            <a:endCxn id="1424" idx="2"/>
          </p:cNvCxnSpPr>
          <p:nvPr/>
        </p:nvCxnSpPr>
        <p:spPr>
          <a:xfrm>
            <a:off x="1849800" y="2118200"/>
            <a:ext cx="1986900" cy="0"/>
          </a:xfrm>
          <a:prstGeom prst="straightConnector1">
            <a:avLst/>
          </a:prstGeom>
          <a:noFill/>
          <a:ln cap="flat" cmpd="sng" w="9525">
            <a:solidFill>
              <a:schemeClr val="dk2"/>
            </a:solidFill>
            <a:prstDash val="solid"/>
            <a:round/>
            <a:headEnd len="med" w="med" type="none"/>
            <a:tailEnd len="med" w="med" type="none"/>
          </a:ln>
        </p:spPr>
      </p:cxnSp>
      <p:cxnSp>
        <p:nvCxnSpPr>
          <p:cNvPr id="1430" name="Google Shape;1430;p70"/>
          <p:cNvCxnSpPr>
            <a:stCxn id="1422" idx="5"/>
            <a:endCxn id="1423" idx="1"/>
          </p:cNvCxnSpPr>
          <p:nvPr/>
        </p:nvCxnSpPr>
        <p:spPr>
          <a:xfrm>
            <a:off x="1761361" y="2331711"/>
            <a:ext cx="912300" cy="831000"/>
          </a:xfrm>
          <a:prstGeom prst="straightConnector1">
            <a:avLst/>
          </a:prstGeom>
          <a:noFill/>
          <a:ln cap="flat" cmpd="sng" w="9525">
            <a:solidFill>
              <a:schemeClr val="dk2"/>
            </a:solidFill>
            <a:prstDash val="solid"/>
            <a:round/>
            <a:headEnd len="med" w="med" type="none"/>
            <a:tailEnd len="med" w="med" type="none"/>
          </a:ln>
        </p:spPr>
      </p:cxnSp>
      <p:cxnSp>
        <p:nvCxnSpPr>
          <p:cNvPr id="1431" name="Google Shape;1431;p70"/>
          <p:cNvCxnSpPr>
            <a:stCxn id="1423" idx="2"/>
            <a:endCxn id="1428" idx="6"/>
          </p:cNvCxnSpPr>
          <p:nvPr/>
        </p:nvCxnSpPr>
        <p:spPr>
          <a:xfrm rot="10800000">
            <a:off x="1246050" y="3376275"/>
            <a:ext cx="1339200" cy="0"/>
          </a:xfrm>
          <a:prstGeom prst="straightConnector1">
            <a:avLst/>
          </a:prstGeom>
          <a:noFill/>
          <a:ln cap="flat" cmpd="sng" w="9525">
            <a:solidFill>
              <a:schemeClr val="dk2"/>
            </a:solidFill>
            <a:prstDash val="solid"/>
            <a:round/>
            <a:headEnd len="med" w="med" type="none"/>
            <a:tailEnd len="med" w="med" type="none"/>
          </a:ln>
        </p:spPr>
      </p:cxnSp>
      <p:cxnSp>
        <p:nvCxnSpPr>
          <p:cNvPr id="1432" name="Google Shape;1432;p70"/>
          <p:cNvCxnSpPr>
            <a:stCxn id="1423" idx="5"/>
            <a:endCxn id="1427" idx="1"/>
          </p:cNvCxnSpPr>
          <p:nvPr/>
        </p:nvCxnSpPr>
        <p:spPr>
          <a:xfrm>
            <a:off x="3100711" y="3589786"/>
            <a:ext cx="824400" cy="714600"/>
          </a:xfrm>
          <a:prstGeom prst="straightConnector1">
            <a:avLst/>
          </a:prstGeom>
          <a:noFill/>
          <a:ln cap="flat" cmpd="sng" w="9525">
            <a:solidFill>
              <a:schemeClr val="dk2"/>
            </a:solidFill>
            <a:prstDash val="solid"/>
            <a:round/>
            <a:headEnd len="med" w="med" type="none"/>
            <a:tailEnd len="med" w="med" type="none"/>
          </a:ln>
        </p:spPr>
      </p:cxnSp>
      <p:cxnSp>
        <p:nvCxnSpPr>
          <p:cNvPr id="1433" name="Google Shape;1433;p70"/>
          <p:cNvCxnSpPr>
            <a:stCxn id="1427" idx="7"/>
            <a:endCxn id="1426" idx="2"/>
          </p:cNvCxnSpPr>
          <p:nvPr/>
        </p:nvCxnSpPr>
        <p:spPr>
          <a:xfrm flipH="1" rot="10800000">
            <a:off x="4352161" y="3891814"/>
            <a:ext cx="756600" cy="412500"/>
          </a:xfrm>
          <a:prstGeom prst="straightConnector1">
            <a:avLst/>
          </a:prstGeom>
          <a:noFill/>
          <a:ln cap="flat" cmpd="sng" w="38100">
            <a:solidFill>
              <a:schemeClr val="dk2"/>
            </a:solidFill>
            <a:prstDash val="solid"/>
            <a:round/>
            <a:headEnd len="med" w="med" type="none"/>
            <a:tailEnd len="med" w="med" type="none"/>
          </a:ln>
        </p:spPr>
      </p:cxnSp>
      <p:cxnSp>
        <p:nvCxnSpPr>
          <p:cNvPr id="1434" name="Google Shape;1434;p70"/>
          <p:cNvCxnSpPr>
            <a:stCxn id="1423" idx="6"/>
            <a:endCxn id="1426" idx="2"/>
          </p:cNvCxnSpPr>
          <p:nvPr/>
        </p:nvCxnSpPr>
        <p:spPr>
          <a:xfrm>
            <a:off x="3189150" y="3376275"/>
            <a:ext cx="1919700" cy="515400"/>
          </a:xfrm>
          <a:prstGeom prst="straightConnector1">
            <a:avLst/>
          </a:prstGeom>
          <a:noFill/>
          <a:ln cap="flat" cmpd="sng" w="38100">
            <a:solidFill>
              <a:schemeClr val="dk2"/>
            </a:solidFill>
            <a:prstDash val="solid"/>
            <a:round/>
            <a:headEnd len="med" w="med" type="none"/>
            <a:tailEnd len="med" w="med" type="none"/>
          </a:ln>
        </p:spPr>
      </p:cxnSp>
      <p:cxnSp>
        <p:nvCxnSpPr>
          <p:cNvPr id="1435" name="Google Shape;1435;p70"/>
          <p:cNvCxnSpPr>
            <a:stCxn id="1423" idx="7"/>
            <a:endCxn id="1424" idx="3"/>
          </p:cNvCxnSpPr>
          <p:nvPr/>
        </p:nvCxnSpPr>
        <p:spPr>
          <a:xfrm flipH="1" rot="10800000">
            <a:off x="3100711" y="2331764"/>
            <a:ext cx="824400" cy="831000"/>
          </a:xfrm>
          <a:prstGeom prst="straightConnector1">
            <a:avLst/>
          </a:prstGeom>
          <a:noFill/>
          <a:ln cap="flat" cmpd="sng" w="38100">
            <a:solidFill>
              <a:schemeClr val="dk2"/>
            </a:solidFill>
            <a:prstDash val="solid"/>
            <a:round/>
            <a:headEnd len="med" w="med" type="none"/>
            <a:tailEnd len="med" w="med" type="none"/>
          </a:ln>
        </p:spPr>
      </p:cxnSp>
      <p:cxnSp>
        <p:nvCxnSpPr>
          <p:cNvPr id="1436" name="Google Shape;1436;p70"/>
          <p:cNvCxnSpPr>
            <a:stCxn id="1424" idx="5"/>
            <a:endCxn id="1426" idx="1"/>
          </p:cNvCxnSpPr>
          <p:nvPr/>
        </p:nvCxnSpPr>
        <p:spPr>
          <a:xfrm>
            <a:off x="4352161" y="2331711"/>
            <a:ext cx="845100" cy="1346400"/>
          </a:xfrm>
          <a:prstGeom prst="straightConnector1">
            <a:avLst/>
          </a:prstGeom>
          <a:noFill/>
          <a:ln cap="flat" cmpd="sng" w="9525">
            <a:solidFill>
              <a:schemeClr val="dk2"/>
            </a:solidFill>
            <a:prstDash val="solid"/>
            <a:round/>
            <a:headEnd len="med" w="med" type="none"/>
            <a:tailEnd len="med" w="med" type="none"/>
          </a:ln>
        </p:spPr>
      </p:cxnSp>
      <p:cxnSp>
        <p:nvCxnSpPr>
          <p:cNvPr id="1437" name="Google Shape;1437;p70"/>
          <p:cNvCxnSpPr>
            <a:stCxn id="1424" idx="6"/>
            <a:endCxn id="1425" idx="2"/>
          </p:cNvCxnSpPr>
          <p:nvPr/>
        </p:nvCxnSpPr>
        <p:spPr>
          <a:xfrm>
            <a:off x="4440600" y="2118200"/>
            <a:ext cx="1164000" cy="516000"/>
          </a:xfrm>
          <a:prstGeom prst="straightConnector1">
            <a:avLst/>
          </a:prstGeom>
          <a:noFill/>
          <a:ln cap="flat" cmpd="sng" w="9525">
            <a:solidFill>
              <a:schemeClr val="dk2"/>
            </a:solidFill>
            <a:prstDash val="solid"/>
            <a:round/>
            <a:headEnd len="med" w="med" type="none"/>
            <a:tailEnd len="med" w="med" type="none"/>
          </a:ln>
        </p:spPr>
      </p:cxnSp>
      <p:sp>
        <p:nvSpPr>
          <p:cNvPr id="1438" name="Google Shape;1438;p70"/>
          <p:cNvSpPr txBox="1"/>
          <p:nvPr/>
        </p:nvSpPr>
        <p:spPr>
          <a:xfrm>
            <a:off x="2585250" y="1718075"/>
            <a:ext cx="6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12</a:t>
            </a:r>
            <a:endParaRPr>
              <a:latin typeface="Avenir"/>
              <a:ea typeface="Avenir"/>
              <a:cs typeface="Avenir"/>
              <a:sym typeface="Avenir"/>
            </a:endParaRPr>
          </a:p>
        </p:txBody>
      </p:sp>
      <p:sp>
        <p:nvSpPr>
          <p:cNvPr id="1439" name="Google Shape;1439;p70"/>
          <p:cNvSpPr txBox="1"/>
          <p:nvPr/>
        </p:nvSpPr>
        <p:spPr>
          <a:xfrm>
            <a:off x="4991825" y="2072775"/>
            <a:ext cx="2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9</a:t>
            </a:r>
            <a:endParaRPr>
              <a:latin typeface="Avenir"/>
              <a:ea typeface="Avenir"/>
              <a:cs typeface="Avenir"/>
              <a:sym typeface="Avenir"/>
            </a:endParaRPr>
          </a:p>
        </p:txBody>
      </p:sp>
      <p:sp>
        <p:nvSpPr>
          <p:cNvPr id="1440" name="Google Shape;1440;p70"/>
          <p:cNvSpPr txBox="1"/>
          <p:nvPr/>
        </p:nvSpPr>
        <p:spPr>
          <a:xfrm>
            <a:off x="2189275" y="25014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6</a:t>
            </a:r>
            <a:endParaRPr>
              <a:latin typeface="Avenir"/>
              <a:ea typeface="Avenir"/>
              <a:cs typeface="Avenir"/>
              <a:sym typeface="Avenir"/>
            </a:endParaRPr>
          </a:p>
        </p:txBody>
      </p:sp>
      <p:sp>
        <p:nvSpPr>
          <p:cNvPr id="1441" name="Google Shape;1441;p70"/>
          <p:cNvSpPr txBox="1"/>
          <p:nvPr/>
        </p:nvSpPr>
        <p:spPr>
          <a:xfrm>
            <a:off x="3224363" y="2501388"/>
            <a:ext cx="2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3</a:t>
            </a:r>
            <a:endParaRPr>
              <a:latin typeface="Avenir"/>
              <a:ea typeface="Avenir"/>
              <a:cs typeface="Avenir"/>
              <a:sym typeface="Avenir"/>
            </a:endParaRPr>
          </a:p>
        </p:txBody>
      </p:sp>
      <p:sp>
        <p:nvSpPr>
          <p:cNvPr id="1442" name="Google Shape;1442;p70"/>
          <p:cNvSpPr txBox="1"/>
          <p:nvPr/>
        </p:nvSpPr>
        <p:spPr>
          <a:xfrm>
            <a:off x="3958725" y="33257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443" name="Google Shape;1443;p70"/>
          <p:cNvSpPr txBox="1"/>
          <p:nvPr/>
        </p:nvSpPr>
        <p:spPr>
          <a:xfrm>
            <a:off x="4848950" y="28970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5</a:t>
            </a:r>
            <a:endParaRPr>
              <a:latin typeface="Avenir"/>
              <a:ea typeface="Avenir"/>
              <a:cs typeface="Avenir"/>
              <a:sym typeface="Avenir"/>
            </a:endParaRPr>
          </a:p>
        </p:txBody>
      </p:sp>
      <p:sp>
        <p:nvSpPr>
          <p:cNvPr id="1444" name="Google Shape;1444;p70"/>
          <p:cNvSpPr txBox="1"/>
          <p:nvPr/>
        </p:nvSpPr>
        <p:spPr>
          <a:xfrm>
            <a:off x="1661775" y="30743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445" name="Google Shape;1445;p70"/>
          <p:cNvSpPr txBox="1"/>
          <p:nvPr/>
        </p:nvSpPr>
        <p:spPr>
          <a:xfrm>
            <a:off x="3270725" y="38979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7</a:t>
            </a:r>
            <a:endParaRPr>
              <a:latin typeface="Avenir"/>
              <a:ea typeface="Avenir"/>
              <a:cs typeface="Avenir"/>
              <a:sym typeface="Avenir"/>
            </a:endParaRPr>
          </a:p>
        </p:txBody>
      </p:sp>
      <p:sp>
        <p:nvSpPr>
          <p:cNvPr id="1446" name="Google Shape;1446;p70"/>
          <p:cNvSpPr txBox="1"/>
          <p:nvPr/>
        </p:nvSpPr>
        <p:spPr>
          <a:xfrm>
            <a:off x="4653500" y="40840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1447" name="Google Shape;1447;p70"/>
          <p:cNvSpPr txBox="1"/>
          <p:nvPr/>
        </p:nvSpPr>
        <p:spPr>
          <a:xfrm>
            <a:off x="6750300" y="1292475"/>
            <a:ext cx="2165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Connected Nodes: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F</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E</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C</a:t>
            </a:r>
            <a:endParaRPr>
              <a:latin typeface="Avenir"/>
              <a:ea typeface="Avenir"/>
              <a:cs typeface="Avenir"/>
              <a:sym typeface="Aveni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4A</a:t>
            </a:r>
            <a:r>
              <a:rPr lang="en"/>
              <a:t> Introduction to MSTs - Kruskal’s</a:t>
            </a:r>
            <a:endParaRPr/>
          </a:p>
        </p:txBody>
      </p:sp>
      <p:sp>
        <p:nvSpPr>
          <p:cNvPr id="1453" name="Google Shape;1453;p71"/>
          <p:cNvSpPr/>
          <p:nvPr/>
        </p:nvSpPr>
        <p:spPr>
          <a:xfrm>
            <a:off x="1245900" y="18162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454" name="Google Shape;1454;p71"/>
          <p:cNvSpPr/>
          <p:nvPr/>
        </p:nvSpPr>
        <p:spPr>
          <a:xfrm>
            <a:off x="2585250" y="307432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455" name="Google Shape;1455;p71"/>
          <p:cNvSpPr/>
          <p:nvPr/>
        </p:nvSpPr>
        <p:spPr>
          <a:xfrm>
            <a:off x="3836700" y="1816250"/>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456" name="Google Shape;1456;p71"/>
          <p:cNvSpPr/>
          <p:nvPr/>
        </p:nvSpPr>
        <p:spPr>
          <a:xfrm>
            <a:off x="5604675" y="2332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457" name="Google Shape;1457;p71"/>
          <p:cNvSpPr/>
          <p:nvPr/>
        </p:nvSpPr>
        <p:spPr>
          <a:xfrm>
            <a:off x="5108750" y="358977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458" name="Google Shape;1458;p71"/>
          <p:cNvSpPr/>
          <p:nvPr/>
        </p:nvSpPr>
        <p:spPr>
          <a:xfrm>
            <a:off x="3836700" y="421587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459" name="Google Shape;1459;p71"/>
          <p:cNvSpPr/>
          <p:nvPr/>
        </p:nvSpPr>
        <p:spPr>
          <a:xfrm>
            <a:off x="642000" y="307432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460" name="Google Shape;1460;p71"/>
          <p:cNvCxnSpPr>
            <a:stCxn id="1453" idx="6"/>
            <a:endCxn id="1455" idx="2"/>
          </p:cNvCxnSpPr>
          <p:nvPr/>
        </p:nvCxnSpPr>
        <p:spPr>
          <a:xfrm>
            <a:off x="1849800" y="2118200"/>
            <a:ext cx="1986900" cy="0"/>
          </a:xfrm>
          <a:prstGeom prst="straightConnector1">
            <a:avLst/>
          </a:prstGeom>
          <a:noFill/>
          <a:ln cap="flat" cmpd="sng" w="9525">
            <a:solidFill>
              <a:schemeClr val="dk2"/>
            </a:solidFill>
            <a:prstDash val="solid"/>
            <a:round/>
            <a:headEnd len="med" w="med" type="none"/>
            <a:tailEnd len="med" w="med" type="none"/>
          </a:ln>
        </p:spPr>
      </p:cxnSp>
      <p:cxnSp>
        <p:nvCxnSpPr>
          <p:cNvPr id="1461" name="Google Shape;1461;p71"/>
          <p:cNvCxnSpPr>
            <a:stCxn id="1453" idx="5"/>
            <a:endCxn id="1454" idx="1"/>
          </p:cNvCxnSpPr>
          <p:nvPr/>
        </p:nvCxnSpPr>
        <p:spPr>
          <a:xfrm>
            <a:off x="1761361" y="2331711"/>
            <a:ext cx="912300" cy="831000"/>
          </a:xfrm>
          <a:prstGeom prst="straightConnector1">
            <a:avLst/>
          </a:prstGeom>
          <a:noFill/>
          <a:ln cap="flat" cmpd="sng" w="9525">
            <a:solidFill>
              <a:schemeClr val="dk2"/>
            </a:solidFill>
            <a:prstDash val="solid"/>
            <a:round/>
            <a:headEnd len="med" w="med" type="none"/>
            <a:tailEnd len="med" w="med" type="none"/>
          </a:ln>
        </p:spPr>
      </p:cxnSp>
      <p:cxnSp>
        <p:nvCxnSpPr>
          <p:cNvPr id="1462" name="Google Shape;1462;p71"/>
          <p:cNvCxnSpPr>
            <a:stCxn id="1454" idx="2"/>
            <a:endCxn id="1459" idx="6"/>
          </p:cNvCxnSpPr>
          <p:nvPr/>
        </p:nvCxnSpPr>
        <p:spPr>
          <a:xfrm rot="10800000">
            <a:off x="1246050" y="3376275"/>
            <a:ext cx="1339200" cy="0"/>
          </a:xfrm>
          <a:prstGeom prst="straightConnector1">
            <a:avLst/>
          </a:prstGeom>
          <a:noFill/>
          <a:ln cap="flat" cmpd="sng" w="38100">
            <a:solidFill>
              <a:schemeClr val="dk2"/>
            </a:solidFill>
            <a:prstDash val="solid"/>
            <a:round/>
            <a:headEnd len="med" w="med" type="none"/>
            <a:tailEnd len="med" w="med" type="none"/>
          </a:ln>
        </p:spPr>
      </p:cxnSp>
      <p:cxnSp>
        <p:nvCxnSpPr>
          <p:cNvPr id="1463" name="Google Shape;1463;p71"/>
          <p:cNvCxnSpPr>
            <a:stCxn id="1454" idx="5"/>
            <a:endCxn id="1458" idx="1"/>
          </p:cNvCxnSpPr>
          <p:nvPr/>
        </p:nvCxnSpPr>
        <p:spPr>
          <a:xfrm>
            <a:off x="3100711" y="3589786"/>
            <a:ext cx="824400" cy="714600"/>
          </a:xfrm>
          <a:prstGeom prst="straightConnector1">
            <a:avLst/>
          </a:prstGeom>
          <a:noFill/>
          <a:ln cap="flat" cmpd="sng" w="9525">
            <a:solidFill>
              <a:schemeClr val="dk2"/>
            </a:solidFill>
            <a:prstDash val="solid"/>
            <a:round/>
            <a:headEnd len="med" w="med" type="none"/>
            <a:tailEnd len="med" w="med" type="none"/>
          </a:ln>
        </p:spPr>
      </p:cxnSp>
      <p:cxnSp>
        <p:nvCxnSpPr>
          <p:cNvPr id="1464" name="Google Shape;1464;p71"/>
          <p:cNvCxnSpPr>
            <a:stCxn id="1458" idx="7"/>
            <a:endCxn id="1457" idx="2"/>
          </p:cNvCxnSpPr>
          <p:nvPr/>
        </p:nvCxnSpPr>
        <p:spPr>
          <a:xfrm flipH="1" rot="10800000">
            <a:off x="4352161" y="3891814"/>
            <a:ext cx="756600" cy="412500"/>
          </a:xfrm>
          <a:prstGeom prst="straightConnector1">
            <a:avLst/>
          </a:prstGeom>
          <a:noFill/>
          <a:ln cap="flat" cmpd="sng" w="38100">
            <a:solidFill>
              <a:schemeClr val="dk2"/>
            </a:solidFill>
            <a:prstDash val="solid"/>
            <a:round/>
            <a:headEnd len="med" w="med" type="none"/>
            <a:tailEnd len="med" w="med" type="none"/>
          </a:ln>
        </p:spPr>
      </p:cxnSp>
      <p:cxnSp>
        <p:nvCxnSpPr>
          <p:cNvPr id="1465" name="Google Shape;1465;p71"/>
          <p:cNvCxnSpPr>
            <a:stCxn id="1454" idx="6"/>
            <a:endCxn id="1457" idx="2"/>
          </p:cNvCxnSpPr>
          <p:nvPr/>
        </p:nvCxnSpPr>
        <p:spPr>
          <a:xfrm>
            <a:off x="3189150" y="3376275"/>
            <a:ext cx="1919700" cy="515400"/>
          </a:xfrm>
          <a:prstGeom prst="straightConnector1">
            <a:avLst/>
          </a:prstGeom>
          <a:noFill/>
          <a:ln cap="flat" cmpd="sng" w="38100">
            <a:solidFill>
              <a:schemeClr val="dk2"/>
            </a:solidFill>
            <a:prstDash val="solid"/>
            <a:round/>
            <a:headEnd len="med" w="med" type="none"/>
            <a:tailEnd len="med" w="med" type="none"/>
          </a:ln>
        </p:spPr>
      </p:cxnSp>
      <p:cxnSp>
        <p:nvCxnSpPr>
          <p:cNvPr id="1466" name="Google Shape;1466;p71"/>
          <p:cNvCxnSpPr>
            <a:stCxn id="1454" idx="7"/>
            <a:endCxn id="1455" idx="3"/>
          </p:cNvCxnSpPr>
          <p:nvPr/>
        </p:nvCxnSpPr>
        <p:spPr>
          <a:xfrm flipH="1" rot="10800000">
            <a:off x="3100711" y="2331764"/>
            <a:ext cx="824400" cy="831000"/>
          </a:xfrm>
          <a:prstGeom prst="straightConnector1">
            <a:avLst/>
          </a:prstGeom>
          <a:noFill/>
          <a:ln cap="flat" cmpd="sng" w="38100">
            <a:solidFill>
              <a:schemeClr val="dk2"/>
            </a:solidFill>
            <a:prstDash val="solid"/>
            <a:round/>
            <a:headEnd len="med" w="med" type="none"/>
            <a:tailEnd len="med" w="med" type="none"/>
          </a:ln>
        </p:spPr>
      </p:cxnSp>
      <p:cxnSp>
        <p:nvCxnSpPr>
          <p:cNvPr id="1467" name="Google Shape;1467;p71"/>
          <p:cNvCxnSpPr>
            <a:stCxn id="1455" idx="5"/>
            <a:endCxn id="1457" idx="1"/>
          </p:cNvCxnSpPr>
          <p:nvPr/>
        </p:nvCxnSpPr>
        <p:spPr>
          <a:xfrm>
            <a:off x="4352161" y="2331711"/>
            <a:ext cx="845100" cy="1346400"/>
          </a:xfrm>
          <a:prstGeom prst="straightConnector1">
            <a:avLst/>
          </a:prstGeom>
          <a:noFill/>
          <a:ln cap="flat" cmpd="sng" w="9525">
            <a:solidFill>
              <a:schemeClr val="dk2"/>
            </a:solidFill>
            <a:prstDash val="solid"/>
            <a:round/>
            <a:headEnd len="med" w="med" type="none"/>
            <a:tailEnd len="med" w="med" type="none"/>
          </a:ln>
        </p:spPr>
      </p:cxnSp>
      <p:cxnSp>
        <p:nvCxnSpPr>
          <p:cNvPr id="1468" name="Google Shape;1468;p71"/>
          <p:cNvCxnSpPr>
            <a:stCxn id="1455" idx="6"/>
            <a:endCxn id="1456" idx="2"/>
          </p:cNvCxnSpPr>
          <p:nvPr/>
        </p:nvCxnSpPr>
        <p:spPr>
          <a:xfrm>
            <a:off x="4440600" y="2118200"/>
            <a:ext cx="1164000" cy="516000"/>
          </a:xfrm>
          <a:prstGeom prst="straightConnector1">
            <a:avLst/>
          </a:prstGeom>
          <a:noFill/>
          <a:ln cap="flat" cmpd="sng" w="9525">
            <a:solidFill>
              <a:schemeClr val="dk2"/>
            </a:solidFill>
            <a:prstDash val="solid"/>
            <a:round/>
            <a:headEnd len="med" w="med" type="none"/>
            <a:tailEnd len="med" w="med" type="none"/>
          </a:ln>
        </p:spPr>
      </p:cxnSp>
      <p:sp>
        <p:nvSpPr>
          <p:cNvPr id="1469" name="Google Shape;1469;p71"/>
          <p:cNvSpPr txBox="1"/>
          <p:nvPr/>
        </p:nvSpPr>
        <p:spPr>
          <a:xfrm>
            <a:off x="2585250" y="1718075"/>
            <a:ext cx="6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12</a:t>
            </a:r>
            <a:endParaRPr>
              <a:latin typeface="Avenir"/>
              <a:ea typeface="Avenir"/>
              <a:cs typeface="Avenir"/>
              <a:sym typeface="Avenir"/>
            </a:endParaRPr>
          </a:p>
        </p:txBody>
      </p:sp>
      <p:sp>
        <p:nvSpPr>
          <p:cNvPr id="1470" name="Google Shape;1470;p71"/>
          <p:cNvSpPr txBox="1"/>
          <p:nvPr/>
        </p:nvSpPr>
        <p:spPr>
          <a:xfrm>
            <a:off x="4991825" y="2072775"/>
            <a:ext cx="2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9</a:t>
            </a:r>
            <a:endParaRPr>
              <a:latin typeface="Avenir"/>
              <a:ea typeface="Avenir"/>
              <a:cs typeface="Avenir"/>
              <a:sym typeface="Avenir"/>
            </a:endParaRPr>
          </a:p>
        </p:txBody>
      </p:sp>
      <p:sp>
        <p:nvSpPr>
          <p:cNvPr id="1471" name="Google Shape;1471;p71"/>
          <p:cNvSpPr txBox="1"/>
          <p:nvPr/>
        </p:nvSpPr>
        <p:spPr>
          <a:xfrm>
            <a:off x="2189275" y="25014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6</a:t>
            </a:r>
            <a:endParaRPr>
              <a:latin typeface="Avenir"/>
              <a:ea typeface="Avenir"/>
              <a:cs typeface="Avenir"/>
              <a:sym typeface="Avenir"/>
            </a:endParaRPr>
          </a:p>
        </p:txBody>
      </p:sp>
      <p:sp>
        <p:nvSpPr>
          <p:cNvPr id="1472" name="Google Shape;1472;p71"/>
          <p:cNvSpPr txBox="1"/>
          <p:nvPr/>
        </p:nvSpPr>
        <p:spPr>
          <a:xfrm>
            <a:off x="3224363" y="2501388"/>
            <a:ext cx="2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3</a:t>
            </a:r>
            <a:endParaRPr>
              <a:latin typeface="Avenir"/>
              <a:ea typeface="Avenir"/>
              <a:cs typeface="Avenir"/>
              <a:sym typeface="Avenir"/>
            </a:endParaRPr>
          </a:p>
        </p:txBody>
      </p:sp>
      <p:sp>
        <p:nvSpPr>
          <p:cNvPr id="1473" name="Google Shape;1473;p71"/>
          <p:cNvSpPr txBox="1"/>
          <p:nvPr/>
        </p:nvSpPr>
        <p:spPr>
          <a:xfrm>
            <a:off x="3958725" y="33257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474" name="Google Shape;1474;p71"/>
          <p:cNvSpPr txBox="1"/>
          <p:nvPr/>
        </p:nvSpPr>
        <p:spPr>
          <a:xfrm>
            <a:off x="4848950" y="28970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5</a:t>
            </a:r>
            <a:endParaRPr>
              <a:latin typeface="Avenir"/>
              <a:ea typeface="Avenir"/>
              <a:cs typeface="Avenir"/>
              <a:sym typeface="Avenir"/>
            </a:endParaRPr>
          </a:p>
        </p:txBody>
      </p:sp>
      <p:sp>
        <p:nvSpPr>
          <p:cNvPr id="1475" name="Google Shape;1475;p71"/>
          <p:cNvSpPr txBox="1"/>
          <p:nvPr/>
        </p:nvSpPr>
        <p:spPr>
          <a:xfrm>
            <a:off x="1661775" y="30743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476" name="Google Shape;1476;p71"/>
          <p:cNvSpPr txBox="1"/>
          <p:nvPr/>
        </p:nvSpPr>
        <p:spPr>
          <a:xfrm>
            <a:off x="3270725" y="38979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7</a:t>
            </a:r>
            <a:endParaRPr>
              <a:latin typeface="Avenir"/>
              <a:ea typeface="Avenir"/>
              <a:cs typeface="Avenir"/>
              <a:sym typeface="Avenir"/>
            </a:endParaRPr>
          </a:p>
        </p:txBody>
      </p:sp>
      <p:sp>
        <p:nvSpPr>
          <p:cNvPr id="1477" name="Google Shape;1477;p71"/>
          <p:cNvSpPr txBox="1"/>
          <p:nvPr/>
        </p:nvSpPr>
        <p:spPr>
          <a:xfrm>
            <a:off x="4653500" y="40840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1478" name="Google Shape;1478;p71"/>
          <p:cNvSpPr txBox="1"/>
          <p:nvPr/>
        </p:nvSpPr>
        <p:spPr>
          <a:xfrm>
            <a:off x="6750300" y="1292475"/>
            <a:ext cx="2165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Connected Nodes: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F</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E</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C</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G</a:t>
            </a:r>
            <a:endParaRPr>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131" name="Google Shape;131;p18"/>
          <p:cNvSpPr txBox="1"/>
          <p:nvPr>
            <p:ph idx="1" type="body"/>
          </p:nvPr>
        </p:nvSpPr>
        <p:spPr>
          <a:xfrm>
            <a:off x="311700" y="1152475"/>
            <a:ext cx="8520600" cy="35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A*</a:t>
            </a:r>
            <a:r>
              <a:rPr lang="en"/>
              <a:t> is a method of finding the shortest path from one node to a specific other node in the graph. It operates similarly to Dijkstra’s except for that we use a (given) heuristic to estimate a vertex’s distance from the goal.</a:t>
            </a:r>
            <a:endParaRPr/>
          </a:p>
          <a:p>
            <a:pPr indent="0" lvl="0" marL="0" rtl="0" algn="l">
              <a:spcBef>
                <a:spcPts val="1600"/>
              </a:spcBef>
              <a:spcAft>
                <a:spcPts val="0"/>
              </a:spcAft>
              <a:buNone/>
            </a:pPr>
            <a:r>
              <a:rPr lang="en"/>
              <a:t>Steps:</a:t>
            </a:r>
            <a:endParaRPr/>
          </a:p>
          <a:p>
            <a:pPr indent="-317500" lvl="0" marL="457200" rtl="0" algn="l">
              <a:spcBef>
                <a:spcPts val="0"/>
              </a:spcBef>
              <a:spcAft>
                <a:spcPts val="0"/>
              </a:spcAft>
              <a:buSzPts val="1400"/>
              <a:buAutoNum type="arabicPeriod"/>
            </a:pPr>
            <a:r>
              <a:rPr lang="en"/>
              <a:t>Pop node from the top of the queue - this is the current node.</a:t>
            </a:r>
            <a:endParaRPr/>
          </a:p>
          <a:p>
            <a:pPr indent="-317500" lvl="0" marL="457200" rtl="0" algn="l">
              <a:spcBef>
                <a:spcPts val="0"/>
              </a:spcBef>
              <a:spcAft>
                <a:spcPts val="0"/>
              </a:spcAft>
              <a:buSzPts val="1400"/>
              <a:buAutoNum type="arabicPeriod"/>
            </a:pPr>
            <a:r>
              <a:rPr lang="en"/>
              <a:t>Add/update distances of all of the children of the current node. This</a:t>
            </a:r>
            <a:endParaRPr/>
          </a:p>
          <a:p>
            <a:pPr indent="0" lvl="0" marL="457200" rtl="0" algn="l">
              <a:spcBef>
                <a:spcPts val="0"/>
              </a:spcBef>
              <a:spcAft>
                <a:spcPts val="0"/>
              </a:spcAft>
              <a:buNone/>
            </a:pPr>
            <a:r>
              <a:rPr lang="en"/>
              <a:t>distance will be the sum of the distance up to that child node and </a:t>
            </a:r>
            <a:endParaRPr/>
          </a:p>
          <a:p>
            <a:pPr indent="0" lvl="0" marL="457200" rtl="0" algn="l">
              <a:spcBef>
                <a:spcPts val="0"/>
              </a:spcBef>
              <a:spcAft>
                <a:spcPts val="0"/>
              </a:spcAft>
              <a:buNone/>
            </a:pPr>
            <a:r>
              <a:rPr lang="en"/>
              <a:t>our guess of how far away the goal node is (our heuristic).</a:t>
            </a:r>
            <a:endParaRPr/>
          </a:p>
          <a:p>
            <a:pPr indent="-317500" lvl="0" marL="457200" rtl="0" algn="l">
              <a:spcBef>
                <a:spcPts val="0"/>
              </a:spcBef>
              <a:spcAft>
                <a:spcPts val="0"/>
              </a:spcAft>
              <a:buSzPts val="1400"/>
              <a:buAutoNum type="arabicPeriod"/>
            </a:pPr>
            <a:r>
              <a:rPr lang="en"/>
              <a:t>Re-sort the priority queue.</a:t>
            </a:r>
            <a:endParaRPr/>
          </a:p>
          <a:p>
            <a:pPr indent="-317500" lvl="0" marL="457200" rtl="0" algn="l">
              <a:spcBef>
                <a:spcPts val="0"/>
              </a:spcBef>
              <a:spcAft>
                <a:spcPts val="0"/>
              </a:spcAft>
              <a:buSzPts val="1400"/>
              <a:buAutoNum type="arabicPeriod"/>
            </a:pPr>
            <a:r>
              <a:rPr lang="en"/>
              <a:t>Check if we’ve hit the goal node (if so we stop).</a:t>
            </a:r>
            <a:endParaRPr/>
          </a:p>
          <a:p>
            <a:pPr indent="-317500" lvl="0" marL="457200" rtl="0" algn="l">
              <a:spcBef>
                <a:spcPts val="0"/>
              </a:spcBef>
              <a:spcAft>
                <a:spcPts val="1000"/>
              </a:spcAft>
              <a:buSzPts val="1400"/>
              <a:buAutoNum type="arabicPeriod"/>
            </a:pPr>
            <a:r>
              <a:rPr lang="en"/>
              <a:t>Repeat while the PQ is not empty.</a:t>
            </a:r>
            <a:endParaRPr/>
          </a:p>
        </p:txBody>
      </p:sp>
      <p:grpSp>
        <p:nvGrpSpPr>
          <p:cNvPr id="132" name="Google Shape;132;p18"/>
          <p:cNvGrpSpPr/>
          <p:nvPr/>
        </p:nvGrpSpPr>
        <p:grpSpPr>
          <a:xfrm>
            <a:off x="6330775" y="2290275"/>
            <a:ext cx="2156050" cy="1850750"/>
            <a:chOff x="6595250" y="2051775"/>
            <a:chExt cx="2156050" cy="1850750"/>
          </a:xfrm>
        </p:grpSpPr>
        <p:sp>
          <p:nvSpPr>
            <p:cNvPr id="133" name="Google Shape;133;p18"/>
            <p:cNvSpPr/>
            <p:nvPr/>
          </p:nvSpPr>
          <p:spPr>
            <a:xfrm>
              <a:off x="6595250" y="25365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Catamaran"/>
                  <a:ea typeface="Catamaran"/>
                  <a:cs typeface="Catamaran"/>
                  <a:sym typeface="Catamaran"/>
                </a:rPr>
                <a:t>A</a:t>
              </a:r>
              <a:endParaRPr>
                <a:solidFill>
                  <a:schemeClr val="accent2"/>
                </a:solidFill>
                <a:latin typeface="Catamaran"/>
                <a:ea typeface="Catamaran"/>
                <a:cs typeface="Catamaran"/>
                <a:sym typeface="Catamaran"/>
              </a:endParaRPr>
            </a:p>
          </p:txBody>
        </p:sp>
        <p:sp>
          <p:nvSpPr>
            <p:cNvPr id="134" name="Google Shape;134;p18"/>
            <p:cNvSpPr/>
            <p:nvPr/>
          </p:nvSpPr>
          <p:spPr>
            <a:xfrm>
              <a:off x="7424600" y="20517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35" name="Google Shape;135;p18"/>
            <p:cNvSpPr/>
            <p:nvPr/>
          </p:nvSpPr>
          <p:spPr>
            <a:xfrm>
              <a:off x="7013450" y="31997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36" name="Google Shape;136;p18"/>
            <p:cNvSpPr/>
            <p:nvPr/>
          </p:nvSpPr>
          <p:spPr>
            <a:xfrm>
              <a:off x="7762075" y="26884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37" name="Google Shape;137;p18"/>
            <p:cNvSpPr/>
            <p:nvPr/>
          </p:nvSpPr>
          <p:spPr>
            <a:xfrm>
              <a:off x="8333100" y="223687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latin typeface="Catamaran"/>
                  <a:ea typeface="Catamaran"/>
                  <a:cs typeface="Catamaran"/>
                  <a:sym typeface="Catamaran"/>
                </a:rPr>
                <a:t>E</a:t>
              </a:r>
              <a:endParaRPr>
                <a:solidFill>
                  <a:schemeClr val="accent4"/>
                </a:solidFill>
                <a:latin typeface="Catamaran"/>
                <a:ea typeface="Catamaran"/>
                <a:cs typeface="Catamaran"/>
                <a:sym typeface="Catamaran"/>
              </a:endParaRPr>
            </a:p>
          </p:txBody>
        </p:sp>
        <p:sp>
          <p:nvSpPr>
            <p:cNvPr id="138" name="Google Shape;138;p18"/>
            <p:cNvSpPr/>
            <p:nvPr/>
          </p:nvSpPr>
          <p:spPr>
            <a:xfrm>
              <a:off x="7762075" y="34843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39" name="Google Shape;139;p18"/>
            <p:cNvCxnSpPr>
              <a:stCxn id="133" idx="7"/>
              <a:endCxn id="134" idx="3"/>
            </p:cNvCxnSpPr>
            <p:nvPr/>
          </p:nvCxnSpPr>
          <p:spPr>
            <a:xfrm flipH="1" rot="10800000">
              <a:off x="6952206" y="2408769"/>
              <a:ext cx="533700" cy="1890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18"/>
            <p:cNvCxnSpPr>
              <a:stCxn id="133" idx="4"/>
              <a:endCxn id="135" idx="1"/>
            </p:cNvCxnSpPr>
            <p:nvPr/>
          </p:nvCxnSpPr>
          <p:spPr>
            <a:xfrm>
              <a:off x="6804350" y="2954725"/>
              <a:ext cx="270300" cy="3063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18"/>
            <p:cNvCxnSpPr>
              <a:stCxn id="134" idx="6"/>
              <a:endCxn id="137" idx="2"/>
            </p:cNvCxnSpPr>
            <p:nvPr/>
          </p:nvCxnSpPr>
          <p:spPr>
            <a:xfrm>
              <a:off x="7842800" y="2260875"/>
              <a:ext cx="490200" cy="1851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18"/>
            <p:cNvCxnSpPr>
              <a:stCxn id="134" idx="4"/>
              <a:endCxn id="136" idx="1"/>
            </p:cNvCxnSpPr>
            <p:nvPr/>
          </p:nvCxnSpPr>
          <p:spPr>
            <a:xfrm>
              <a:off x="7633700" y="2469975"/>
              <a:ext cx="189600" cy="279600"/>
            </a:xfrm>
            <a:prstGeom prst="straightConnector1">
              <a:avLst/>
            </a:prstGeom>
            <a:noFill/>
            <a:ln cap="flat" cmpd="sng" w="9525">
              <a:solidFill>
                <a:schemeClr val="dk2"/>
              </a:solidFill>
              <a:prstDash val="solid"/>
              <a:round/>
              <a:headEnd len="med" w="med" type="triangle"/>
              <a:tailEnd len="med" w="med" type="none"/>
            </a:ln>
          </p:spPr>
        </p:cxnSp>
        <p:cxnSp>
          <p:nvCxnSpPr>
            <p:cNvPr id="143" name="Google Shape;143;p18"/>
            <p:cNvCxnSpPr>
              <a:stCxn id="135" idx="5"/>
              <a:endCxn id="138" idx="2"/>
            </p:cNvCxnSpPr>
            <p:nvPr/>
          </p:nvCxnSpPr>
          <p:spPr>
            <a:xfrm>
              <a:off x="7370406" y="3556656"/>
              <a:ext cx="391800" cy="1368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18"/>
            <p:cNvCxnSpPr>
              <a:stCxn id="136" idx="4"/>
              <a:endCxn id="138" idx="0"/>
            </p:cNvCxnSpPr>
            <p:nvPr/>
          </p:nvCxnSpPr>
          <p:spPr>
            <a:xfrm>
              <a:off x="7971175" y="3106600"/>
              <a:ext cx="0" cy="377700"/>
            </a:xfrm>
            <a:prstGeom prst="straightConnector1">
              <a:avLst/>
            </a:prstGeom>
            <a:noFill/>
            <a:ln cap="flat" cmpd="sng" w="9525">
              <a:solidFill>
                <a:schemeClr val="dk2"/>
              </a:solidFill>
              <a:prstDash val="solid"/>
              <a:round/>
              <a:headEnd len="med" w="med" type="triangle"/>
              <a:tailEnd len="med" w="med" type="none"/>
            </a:ln>
          </p:spPr>
        </p:cxnSp>
      </p:grpSp>
      <p:sp>
        <p:nvSpPr>
          <p:cNvPr id="145" name="Google Shape;145;p18"/>
          <p:cNvSpPr txBox="1"/>
          <p:nvPr/>
        </p:nvSpPr>
        <p:spPr>
          <a:xfrm>
            <a:off x="6703150" y="243570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146" name="Google Shape;146;p18"/>
          <p:cNvSpPr txBox="1"/>
          <p:nvPr/>
        </p:nvSpPr>
        <p:spPr>
          <a:xfrm>
            <a:off x="6384350" y="331815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47" name="Google Shape;147;p18"/>
          <p:cNvSpPr txBox="1"/>
          <p:nvPr/>
        </p:nvSpPr>
        <p:spPr>
          <a:xfrm>
            <a:off x="7087600" y="388212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148" name="Google Shape;148;p18"/>
          <p:cNvSpPr txBox="1"/>
          <p:nvPr/>
        </p:nvSpPr>
        <p:spPr>
          <a:xfrm>
            <a:off x="7797500" y="343047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49" name="Google Shape;149;p18"/>
          <p:cNvSpPr txBox="1"/>
          <p:nvPr/>
        </p:nvSpPr>
        <p:spPr>
          <a:xfrm>
            <a:off x="7239775" y="281967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50" name="Google Shape;150;p18"/>
          <p:cNvSpPr txBox="1"/>
          <p:nvPr/>
        </p:nvSpPr>
        <p:spPr>
          <a:xfrm>
            <a:off x="7797500" y="229027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151" name="Google Shape;151;p18"/>
          <p:cNvSpPr txBox="1"/>
          <p:nvPr/>
        </p:nvSpPr>
        <p:spPr>
          <a:xfrm>
            <a:off x="7159675" y="200430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(1)</a:t>
            </a:r>
            <a:endParaRPr>
              <a:solidFill>
                <a:srgbClr val="1155CC"/>
              </a:solidFill>
              <a:latin typeface="Catamaran"/>
              <a:ea typeface="Catamaran"/>
              <a:cs typeface="Catamaran"/>
              <a:sym typeface="Catamaran"/>
            </a:endParaRPr>
          </a:p>
        </p:txBody>
      </p:sp>
      <p:sp>
        <p:nvSpPr>
          <p:cNvPr id="152" name="Google Shape;152;p18"/>
          <p:cNvSpPr txBox="1"/>
          <p:nvPr/>
        </p:nvSpPr>
        <p:spPr>
          <a:xfrm>
            <a:off x="7869550" y="311187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(3)</a:t>
            </a:r>
            <a:endParaRPr>
              <a:solidFill>
                <a:srgbClr val="1155CC"/>
              </a:solidFill>
              <a:latin typeface="Catamaran"/>
              <a:ea typeface="Catamaran"/>
              <a:cs typeface="Catamaran"/>
              <a:sym typeface="Catamaran"/>
            </a:endParaRPr>
          </a:p>
        </p:txBody>
      </p:sp>
      <p:sp>
        <p:nvSpPr>
          <p:cNvPr id="153" name="Google Shape;153;p18"/>
          <p:cNvSpPr txBox="1"/>
          <p:nvPr/>
        </p:nvSpPr>
        <p:spPr>
          <a:xfrm>
            <a:off x="7797500" y="399317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(3)</a:t>
            </a:r>
            <a:endParaRPr>
              <a:solidFill>
                <a:srgbClr val="1155CC"/>
              </a:solidFill>
              <a:latin typeface="Catamaran"/>
              <a:ea typeface="Catamaran"/>
              <a:cs typeface="Catamaran"/>
              <a:sym typeface="Catamaran"/>
            </a:endParaRPr>
          </a:p>
        </p:txBody>
      </p:sp>
      <p:sp>
        <p:nvSpPr>
          <p:cNvPr id="154" name="Google Shape;154;p18"/>
          <p:cNvSpPr txBox="1"/>
          <p:nvPr/>
        </p:nvSpPr>
        <p:spPr>
          <a:xfrm>
            <a:off x="6495250" y="3674575"/>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(4)</a:t>
            </a:r>
            <a:endParaRPr>
              <a:solidFill>
                <a:srgbClr val="1155CC"/>
              </a:solidFill>
              <a:latin typeface="Catamaran"/>
              <a:ea typeface="Catamaran"/>
              <a:cs typeface="Catamaran"/>
              <a:sym typeface="Catamaran"/>
            </a:endParaRPr>
          </a:p>
        </p:txBody>
      </p:sp>
      <p:sp>
        <p:nvSpPr>
          <p:cNvPr id="155" name="Google Shape;155;p18"/>
          <p:cNvSpPr txBox="1"/>
          <p:nvPr/>
        </p:nvSpPr>
        <p:spPr>
          <a:xfrm>
            <a:off x="6304250" y="2495550"/>
            <a:ext cx="379200" cy="3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Catamaran"/>
                <a:ea typeface="Catamaran"/>
                <a:cs typeface="Catamaran"/>
                <a:sym typeface="Catamaran"/>
              </a:rPr>
              <a:t>(6)</a:t>
            </a:r>
            <a:endParaRPr>
              <a:solidFill>
                <a:srgbClr val="1155CC"/>
              </a:solidFill>
              <a:latin typeface="Catamaran"/>
              <a:ea typeface="Catamaran"/>
              <a:cs typeface="Catamaran"/>
              <a:sym typeface="Catamaran"/>
            </a:endParaRPr>
          </a:p>
        </p:txBody>
      </p:sp>
      <p:sp>
        <p:nvSpPr>
          <p:cNvPr id="156" name="Google Shape;156;p18"/>
          <p:cNvSpPr txBox="1"/>
          <p:nvPr/>
        </p:nvSpPr>
        <p:spPr>
          <a:xfrm>
            <a:off x="268900" y="4449025"/>
            <a:ext cx="83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Note: the heuristic may not always be very good and might lead us down a path that isn’t the shortest!</a:t>
            </a:r>
            <a:endParaRPr>
              <a:latin typeface="Avenir"/>
              <a:ea typeface="Avenir"/>
              <a:cs typeface="Avenir"/>
              <a:sym typeface="Aveni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4A</a:t>
            </a:r>
            <a:r>
              <a:rPr lang="en"/>
              <a:t> Introduction to MSTs - Kruskal’s</a:t>
            </a:r>
            <a:endParaRPr/>
          </a:p>
        </p:txBody>
      </p:sp>
      <p:sp>
        <p:nvSpPr>
          <p:cNvPr id="1484" name="Google Shape;1484;p72"/>
          <p:cNvSpPr/>
          <p:nvPr/>
        </p:nvSpPr>
        <p:spPr>
          <a:xfrm>
            <a:off x="1245900" y="1816250"/>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485" name="Google Shape;1485;p72"/>
          <p:cNvSpPr/>
          <p:nvPr/>
        </p:nvSpPr>
        <p:spPr>
          <a:xfrm>
            <a:off x="2585250" y="307432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486" name="Google Shape;1486;p72"/>
          <p:cNvSpPr/>
          <p:nvPr/>
        </p:nvSpPr>
        <p:spPr>
          <a:xfrm>
            <a:off x="3836700" y="1816250"/>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487" name="Google Shape;1487;p72"/>
          <p:cNvSpPr/>
          <p:nvPr/>
        </p:nvSpPr>
        <p:spPr>
          <a:xfrm>
            <a:off x="5604675" y="2332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488" name="Google Shape;1488;p72"/>
          <p:cNvSpPr/>
          <p:nvPr/>
        </p:nvSpPr>
        <p:spPr>
          <a:xfrm>
            <a:off x="5108750" y="358977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489" name="Google Shape;1489;p72"/>
          <p:cNvSpPr/>
          <p:nvPr/>
        </p:nvSpPr>
        <p:spPr>
          <a:xfrm>
            <a:off x="3836700" y="421587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490" name="Google Shape;1490;p72"/>
          <p:cNvSpPr/>
          <p:nvPr/>
        </p:nvSpPr>
        <p:spPr>
          <a:xfrm>
            <a:off x="642000" y="307432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491" name="Google Shape;1491;p72"/>
          <p:cNvCxnSpPr>
            <a:stCxn id="1484" idx="6"/>
            <a:endCxn id="1486" idx="2"/>
          </p:cNvCxnSpPr>
          <p:nvPr/>
        </p:nvCxnSpPr>
        <p:spPr>
          <a:xfrm>
            <a:off x="1849800" y="2118200"/>
            <a:ext cx="1986900" cy="0"/>
          </a:xfrm>
          <a:prstGeom prst="straightConnector1">
            <a:avLst/>
          </a:prstGeom>
          <a:noFill/>
          <a:ln cap="flat" cmpd="sng" w="9525">
            <a:solidFill>
              <a:schemeClr val="dk2"/>
            </a:solidFill>
            <a:prstDash val="solid"/>
            <a:round/>
            <a:headEnd len="med" w="med" type="none"/>
            <a:tailEnd len="med" w="med" type="none"/>
          </a:ln>
        </p:spPr>
      </p:cxnSp>
      <p:cxnSp>
        <p:nvCxnSpPr>
          <p:cNvPr id="1492" name="Google Shape;1492;p72"/>
          <p:cNvCxnSpPr>
            <a:stCxn id="1484" idx="5"/>
            <a:endCxn id="1485" idx="1"/>
          </p:cNvCxnSpPr>
          <p:nvPr/>
        </p:nvCxnSpPr>
        <p:spPr>
          <a:xfrm>
            <a:off x="1761361" y="2331711"/>
            <a:ext cx="912300" cy="831000"/>
          </a:xfrm>
          <a:prstGeom prst="straightConnector1">
            <a:avLst/>
          </a:prstGeom>
          <a:noFill/>
          <a:ln cap="flat" cmpd="sng" w="38100">
            <a:solidFill>
              <a:schemeClr val="dk2"/>
            </a:solidFill>
            <a:prstDash val="solid"/>
            <a:round/>
            <a:headEnd len="med" w="med" type="none"/>
            <a:tailEnd len="med" w="med" type="none"/>
          </a:ln>
        </p:spPr>
      </p:cxnSp>
      <p:cxnSp>
        <p:nvCxnSpPr>
          <p:cNvPr id="1493" name="Google Shape;1493;p72"/>
          <p:cNvCxnSpPr>
            <a:stCxn id="1485" idx="2"/>
            <a:endCxn id="1490" idx="6"/>
          </p:cNvCxnSpPr>
          <p:nvPr/>
        </p:nvCxnSpPr>
        <p:spPr>
          <a:xfrm rot="10800000">
            <a:off x="1246050" y="3376275"/>
            <a:ext cx="1339200" cy="0"/>
          </a:xfrm>
          <a:prstGeom prst="straightConnector1">
            <a:avLst/>
          </a:prstGeom>
          <a:noFill/>
          <a:ln cap="flat" cmpd="sng" w="38100">
            <a:solidFill>
              <a:schemeClr val="dk2"/>
            </a:solidFill>
            <a:prstDash val="solid"/>
            <a:round/>
            <a:headEnd len="med" w="med" type="none"/>
            <a:tailEnd len="med" w="med" type="none"/>
          </a:ln>
        </p:spPr>
      </p:cxnSp>
      <p:cxnSp>
        <p:nvCxnSpPr>
          <p:cNvPr id="1494" name="Google Shape;1494;p72"/>
          <p:cNvCxnSpPr>
            <a:stCxn id="1485" idx="5"/>
            <a:endCxn id="1489" idx="1"/>
          </p:cNvCxnSpPr>
          <p:nvPr/>
        </p:nvCxnSpPr>
        <p:spPr>
          <a:xfrm>
            <a:off x="3100711" y="3589786"/>
            <a:ext cx="824400" cy="714600"/>
          </a:xfrm>
          <a:prstGeom prst="straightConnector1">
            <a:avLst/>
          </a:prstGeom>
          <a:noFill/>
          <a:ln cap="flat" cmpd="sng" w="9525">
            <a:solidFill>
              <a:schemeClr val="dk2"/>
            </a:solidFill>
            <a:prstDash val="solid"/>
            <a:round/>
            <a:headEnd len="med" w="med" type="none"/>
            <a:tailEnd len="med" w="med" type="none"/>
          </a:ln>
        </p:spPr>
      </p:cxnSp>
      <p:cxnSp>
        <p:nvCxnSpPr>
          <p:cNvPr id="1495" name="Google Shape;1495;p72"/>
          <p:cNvCxnSpPr>
            <a:stCxn id="1489" idx="7"/>
            <a:endCxn id="1488" idx="2"/>
          </p:cNvCxnSpPr>
          <p:nvPr/>
        </p:nvCxnSpPr>
        <p:spPr>
          <a:xfrm flipH="1" rot="10800000">
            <a:off x="4352161" y="3891814"/>
            <a:ext cx="756600" cy="412500"/>
          </a:xfrm>
          <a:prstGeom prst="straightConnector1">
            <a:avLst/>
          </a:prstGeom>
          <a:noFill/>
          <a:ln cap="flat" cmpd="sng" w="38100">
            <a:solidFill>
              <a:schemeClr val="dk2"/>
            </a:solidFill>
            <a:prstDash val="solid"/>
            <a:round/>
            <a:headEnd len="med" w="med" type="none"/>
            <a:tailEnd len="med" w="med" type="none"/>
          </a:ln>
        </p:spPr>
      </p:cxnSp>
      <p:cxnSp>
        <p:nvCxnSpPr>
          <p:cNvPr id="1496" name="Google Shape;1496;p72"/>
          <p:cNvCxnSpPr>
            <a:stCxn id="1485" idx="6"/>
            <a:endCxn id="1488" idx="2"/>
          </p:cNvCxnSpPr>
          <p:nvPr/>
        </p:nvCxnSpPr>
        <p:spPr>
          <a:xfrm>
            <a:off x="3189150" y="3376275"/>
            <a:ext cx="1919700" cy="515400"/>
          </a:xfrm>
          <a:prstGeom prst="straightConnector1">
            <a:avLst/>
          </a:prstGeom>
          <a:noFill/>
          <a:ln cap="flat" cmpd="sng" w="38100">
            <a:solidFill>
              <a:schemeClr val="dk2"/>
            </a:solidFill>
            <a:prstDash val="solid"/>
            <a:round/>
            <a:headEnd len="med" w="med" type="none"/>
            <a:tailEnd len="med" w="med" type="none"/>
          </a:ln>
        </p:spPr>
      </p:cxnSp>
      <p:cxnSp>
        <p:nvCxnSpPr>
          <p:cNvPr id="1497" name="Google Shape;1497;p72"/>
          <p:cNvCxnSpPr>
            <a:stCxn id="1485" idx="7"/>
            <a:endCxn id="1486" idx="3"/>
          </p:cNvCxnSpPr>
          <p:nvPr/>
        </p:nvCxnSpPr>
        <p:spPr>
          <a:xfrm flipH="1" rot="10800000">
            <a:off x="3100711" y="2331764"/>
            <a:ext cx="824400" cy="831000"/>
          </a:xfrm>
          <a:prstGeom prst="straightConnector1">
            <a:avLst/>
          </a:prstGeom>
          <a:noFill/>
          <a:ln cap="flat" cmpd="sng" w="38100">
            <a:solidFill>
              <a:schemeClr val="dk2"/>
            </a:solidFill>
            <a:prstDash val="solid"/>
            <a:round/>
            <a:headEnd len="med" w="med" type="none"/>
            <a:tailEnd len="med" w="med" type="none"/>
          </a:ln>
        </p:spPr>
      </p:cxnSp>
      <p:cxnSp>
        <p:nvCxnSpPr>
          <p:cNvPr id="1498" name="Google Shape;1498;p72"/>
          <p:cNvCxnSpPr>
            <a:stCxn id="1486" idx="5"/>
            <a:endCxn id="1488" idx="1"/>
          </p:cNvCxnSpPr>
          <p:nvPr/>
        </p:nvCxnSpPr>
        <p:spPr>
          <a:xfrm>
            <a:off x="4352161" y="2331711"/>
            <a:ext cx="845100" cy="1346400"/>
          </a:xfrm>
          <a:prstGeom prst="straightConnector1">
            <a:avLst/>
          </a:prstGeom>
          <a:noFill/>
          <a:ln cap="flat" cmpd="sng" w="9525">
            <a:solidFill>
              <a:schemeClr val="dk2"/>
            </a:solidFill>
            <a:prstDash val="solid"/>
            <a:round/>
            <a:headEnd len="med" w="med" type="none"/>
            <a:tailEnd len="med" w="med" type="none"/>
          </a:ln>
        </p:spPr>
      </p:cxnSp>
      <p:cxnSp>
        <p:nvCxnSpPr>
          <p:cNvPr id="1499" name="Google Shape;1499;p72"/>
          <p:cNvCxnSpPr>
            <a:stCxn id="1486" idx="6"/>
            <a:endCxn id="1487" idx="2"/>
          </p:cNvCxnSpPr>
          <p:nvPr/>
        </p:nvCxnSpPr>
        <p:spPr>
          <a:xfrm>
            <a:off x="4440600" y="2118200"/>
            <a:ext cx="1164000" cy="516000"/>
          </a:xfrm>
          <a:prstGeom prst="straightConnector1">
            <a:avLst/>
          </a:prstGeom>
          <a:noFill/>
          <a:ln cap="flat" cmpd="sng" w="9525">
            <a:solidFill>
              <a:schemeClr val="dk2"/>
            </a:solidFill>
            <a:prstDash val="solid"/>
            <a:round/>
            <a:headEnd len="med" w="med" type="none"/>
            <a:tailEnd len="med" w="med" type="none"/>
          </a:ln>
        </p:spPr>
      </p:cxnSp>
      <p:sp>
        <p:nvSpPr>
          <p:cNvPr id="1500" name="Google Shape;1500;p72"/>
          <p:cNvSpPr txBox="1"/>
          <p:nvPr/>
        </p:nvSpPr>
        <p:spPr>
          <a:xfrm>
            <a:off x="2585250" y="1718075"/>
            <a:ext cx="6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12</a:t>
            </a:r>
            <a:endParaRPr>
              <a:latin typeface="Avenir"/>
              <a:ea typeface="Avenir"/>
              <a:cs typeface="Avenir"/>
              <a:sym typeface="Avenir"/>
            </a:endParaRPr>
          </a:p>
        </p:txBody>
      </p:sp>
      <p:sp>
        <p:nvSpPr>
          <p:cNvPr id="1501" name="Google Shape;1501;p72"/>
          <p:cNvSpPr txBox="1"/>
          <p:nvPr/>
        </p:nvSpPr>
        <p:spPr>
          <a:xfrm>
            <a:off x="4991825" y="2072775"/>
            <a:ext cx="2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9</a:t>
            </a:r>
            <a:endParaRPr>
              <a:latin typeface="Avenir"/>
              <a:ea typeface="Avenir"/>
              <a:cs typeface="Avenir"/>
              <a:sym typeface="Avenir"/>
            </a:endParaRPr>
          </a:p>
        </p:txBody>
      </p:sp>
      <p:sp>
        <p:nvSpPr>
          <p:cNvPr id="1502" name="Google Shape;1502;p72"/>
          <p:cNvSpPr txBox="1"/>
          <p:nvPr/>
        </p:nvSpPr>
        <p:spPr>
          <a:xfrm>
            <a:off x="2189275" y="25014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6</a:t>
            </a:r>
            <a:endParaRPr>
              <a:latin typeface="Avenir"/>
              <a:ea typeface="Avenir"/>
              <a:cs typeface="Avenir"/>
              <a:sym typeface="Avenir"/>
            </a:endParaRPr>
          </a:p>
        </p:txBody>
      </p:sp>
      <p:sp>
        <p:nvSpPr>
          <p:cNvPr id="1503" name="Google Shape;1503;p72"/>
          <p:cNvSpPr txBox="1"/>
          <p:nvPr/>
        </p:nvSpPr>
        <p:spPr>
          <a:xfrm>
            <a:off x="3224363" y="2501388"/>
            <a:ext cx="2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3</a:t>
            </a:r>
            <a:endParaRPr>
              <a:latin typeface="Avenir"/>
              <a:ea typeface="Avenir"/>
              <a:cs typeface="Avenir"/>
              <a:sym typeface="Avenir"/>
            </a:endParaRPr>
          </a:p>
        </p:txBody>
      </p:sp>
      <p:sp>
        <p:nvSpPr>
          <p:cNvPr id="1504" name="Google Shape;1504;p72"/>
          <p:cNvSpPr txBox="1"/>
          <p:nvPr/>
        </p:nvSpPr>
        <p:spPr>
          <a:xfrm>
            <a:off x="3958725" y="33257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505" name="Google Shape;1505;p72"/>
          <p:cNvSpPr txBox="1"/>
          <p:nvPr/>
        </p:nvSpPr>
        <p:spPr>
          <a:xfrm>
            <a:off x="4848950" y="28970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5</a:t>
            </a:r>
            <a:endParaRPr>
              <a:latin typeface="Avenir"/>
              <a:ea typeface="Avenir"/>
              <a:cs typeface="Avenir"/>
              <a:sym typeface="Avenir"/>
            </a:endParaRPr>
          </a:p>
        </p:txBody>
      </p:sp>
      <p:sp>
        <p:nvSpPr>
          <p:cNvPr id="1506" name="Google Shape;1506;p72"/>
          <p:cNvSpPr txBox="1"/>
          <p:nvPr/>
        </p:nvSpPr>
        <p:spPr>
          <a:xfrm>
            <a:off x="1661775" y="30743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507" name="Google Shape;1507;p72"/>
          <p:cNvSpPr txBox="1"/>
          <p:nvPr/>
        </p:nvSpPr>
        <p:spPr>
          <a:xfrm>
            <a:off x="3270725" y="38979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7</a:t>
            </a:r>
            <a:endParaRPr>
              <a:latin typeface="Avenir"/>
              <a:ea typeface="Avenir"/>
              <a:cs typeface="Avenir"/>
              <a:sym typeface="Avenir"/>
            </a:endParaRPr>
          </a:p>
        </p:txBody>
      </p:sp>
      <p:sp>
        <p:nvSpPr>
          <p:cNvPr id="1508" name="Google Shape;1508;p72"/>
          <p:cNvSpPr txBox="1"/>
          <p:nvPr/>
        </p:nvSpPr>
        <p:spPr>
          <a:xfrm>
            <a:off x="4653500" y="40840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1509" name="Google Shape;1509;p72"/>
          <p:cNvSpPr txBox="1"/>
          <p:nvPr/>
        </p:nvSpPr>
        <p:spPr>
          <a:xfrm>
            <a:off x="6750300" y="1292475"/>
            <a:ext cx="2165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Connected Nodes: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F</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E</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C</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G</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a:t>
            </a:r>
            <a:endParaRPr>
              <a:latin typeface="Avenir"/>
              <a:ea typeface="Avenir"/>
              <a:cs typeface="Avenir"/>
              <a:sym typeface="Avenir"/>
            </a:endParaRPr>
          </a:p>
        </p:txBody>
      </p:sp>
      <p:sp>
        <p:nvSpPr>
          <p:cNvPr id="1510" name="Google Shape;1510;p72"/>
          <p:cNvSpPr txBox="1"/>
          <p:nvPr/>
        </p:nvSpPr>
        <p:spPr>
          <a:xfrm>
            <a:off x="6376625" y="3985125"/>
            <a:ext cx="198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We </a:t>
            </a:r>
            <a:r>
              <a:rPr b="1" lang="en">
                <a:latin typeface="Avenir"/>
                <a:ea typeface="Avenir"/>
                <a:cs typeface="Avenir"/>
                <a:sym typeface="Avenir"/>
              </a:rPr>
              <a:t>don’t</a:t>
            </a:r>
            <a:r>
              <a:rPr lang="en">
                <a:latin typeface="Avenir"/>
                <a:ea typeface="Avenir"/>
                <a:cs typeface="Avenir"/>
                <a:sym typeface="Avenir"/>
              </a:rPr>
              <a:t> take edge CE; it creates a cycle!</a:t>
            </a:r>
            <a:endParaRPr>
              <a:latin typeface="Avenir"/>
              <a:ea typeface="Avenir"/>
              <a:cs typeface="Avenir"/>
              <a:sym typeface="Aveni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sp>
        <p:nvSpPr>
          <p:cNvPr id="1515" name="Google Shape;1515;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4A</a:t>
            </a:r>
            <a:r>
              <a:rPr lang="en"/>
              <a:t> Introduction to MSTs - Kruskal’s</a:t>
            </a:r>
            <a:endParaRPr/>
          </a:p>
        </p:txBody>
      </p:sp>
      <p:sp>
        <p:nvSpPr>
          <p:cNvPr id="1516" name="Google Shape;1516;p73"/>
          <p:cNvSpPr/>
          <p:nvPr/>
        </p:nvSpPr>
        <p:spPr>
          <a:xfrm>
            <a:off x="1245900" y="1816250"/>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517" name="Google Shape;1517;p73"/>
          <p:cNvSpPr/>
          <p:nvPr/>
        </p:nvSpPr>
        <p:spPr>
          <a:xfrm>
            <a:off x="2585250" y="307432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518" name="Google Shape;1518;p73"/>
          <p:cNvSpPr/>
          <p:nvPr/>
        </p:nvSpPr>
        <p:spPr>
          <a:xfrm>
            <a:off x="3836700" y="1816250"/>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519" name="Google Shape;1519;p73"/>
          <p:cNvSpPr/>
          <p:nvPr/>
        </p:nvSpPr>
        <p:spPr>
          <a:xfrm>
            <a:off x="5604675" y="233222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520" name="Google Shape;1520;p73"/>
          <p:cNvSpPr/>
          <p:nvPr/>
        </p:nvSpPr>
        <p:spPr>
          <a:xfrm>
            <a:off x="5108750" y="358977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521" name="Google Shape;1521;p73"/>
          <p:cNvSpPr/>
          <p:nvPr/>
        </p:nvSpPr>
        <p:spPr>
          <a:xfrm>
            <a:off x="3836700" y="421587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522" name="Google Shape;1522;p73"/>
          <p:cNvSpPr/>
          <p:nvPr/>
        </p:nvSpPr>
        <p:spPr>
          <a:xfrm>
            <a:off x="642000" y="307432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523" name="Google Shape;1523;p73"/>
          <p:cNvCxnSpPr>
            <a:stCxn id="1516" idx="6"/>
            <a:endCxn id="1518" idx="2"/>
          </p:cNvCxnSpPr>
          <p:nvPr/>
        </p:nvCxnSpPr>
        <p:spPr>
          <a:xfrm>
            <a:off x="1849800" y="2118200"/>
            <a:ext cx="1986900" cy="0"/>
          </a:xfrm>
          <a:prstGeom prst="straightConnector1">
            <a:avLst/>
          </a:prstGeom>
          <a:noFill/>
          <a:ln cap="flat" cmpd="sng" w="9525">
            <a:solidFill>
              <a:schemeClr val="dk2"/>
            </a:solidFill>
            <a:prstDash val="solid"/>
            <a:round/>
            <a:headEnd len="med" w="med" type="none"/>
            <a:tailEnd len="med" w="med" type="none"/>
          </a:ln>
        </p:spPr>
      </p:cxnSp>
      <p:cxnSp>
        <p:nvCxnSpPr>
          <p:cNvPr id="1524" name="Google Shape;1524;p73"/>
          <p:cNvCxnSpPr>
            <a:stCxn id="1516" idx="5"/>
            <a:endCxn id="1517" idx="1"/>
          </p:cNvCxnSpPr>
          <p:nvPr/>
        </p:nvCxnSpPr>
        <p:spPr>
          <a:xfrm>
            <a:off x="1761361" y="2331711"/>
            <a:ext cx="912300" cy="831000"/>
          </a:xfrm>
          <a:prstGeom prst="straightConnector1">
            <a:avLst/>
          </a:prstGeom>
          <a:noFill/>
          <a:ln cap="flat" cmpd="sng" w="38100">
            <a:solidFill>
              <a:schemeClr val="dk2"/>
            </a:solidFill>
            <a:prstDash val="solid"/>
            <a:round/>
            <a:headEnd len="med" w="med" type="none"/>
            <a:tailEnd len="med" w="med" type="none"/>
          </a:ln>
        </p:spPr>
      </p:cxnSp>
      <p:cxnSp>
        <p:nvCxnSpPr>
          <p:cNvPr id="1525" name="Google Shape;1525;p73"/>
          <p:cNvCxnSpPr>
            <a:stCxn id="1517" idx="2"/>
            <a:endCxn id="1522" idx="6"/>
          </p:cNvCxnSpPr>
          <p:nvPr/>
        </p:nvCxnSpPr>
        <p:spPr>
          <a:xfrm rot="10800000">
            <a:off x="1246050" y="3376275"/>
            <a:ext cx="1339200" cy="0"/>
          </a:xfrm>
          <a:prstGeom prst="straightConnector1">
            <a:avLst/>
          </a:prstGeom>
          <a:noFill/>
          <a:ln cap="flat" cmpd="sng" w="38100">
            <a:solidFill>
              <a:schemeClr val="dk2"/>
            </a:solidFill>
            <a:prstDash val="solid"/>
            <a:round/>
            <a:headEnd len="med" w="med" type="none"/>
            <a:tailEnd len="med" w="med" type="none"/>
          </a:ln>
        </p:spPr>
      </p:cxnSp>
      <p:cxnSp>
        <p:nvCxnSpPr>
          <p:cNvPr id="1526" name="Google Shape;1526;p73"/>
          <p:cNvCxnSpPr>
            <a:stCxn id="1517" idx="5"/>
            <a:endCxn id="1521" idx="1"/>
          </p:cNvCxnSpPr>
          <p:nvPr/>
        </p:nvCxnSpPr>
        <p:spPr>
          <a:xfrm>
            <a:off x="3100711" y="3589786"/>
            <a:ext cx="824400" cy="714600"/>
          </a:xfrm>
          <a:prstGeom prst="straightConnector1">
            <a:avLst/>
          </a:prstGeom>
          <a:noFill/>
          <a:ln cap="flat" cmpd="sng" w="9525">
            <a:solidFill>
              <a:schemeClr val="dk2"/>
            </a:solidFill>
            <a:prstDash val="solid"/>
            <a:round/>
            <a:headEnd len="med" w="med" type="none"/>
            <a:tailEnd len="med" w="med" type="none"/>
          </a:ln>
        </p:spPr>
      </p:cxnSp>
      <p:cxnSp>
        <p:nvCxnSpPr>
          <p:cNvPr id="1527" name="Google Shape;1527;p73"/>
          <p:cNvCxnSpPr>
            <a:stCxn id="1521" idx="7"/>
            <a:endCxn id="1520" idx="2"/>
          </p:cNvCxnSpPr>
          <p:nvPr/>
        </p:nvCxnSpPr>
        <p:spPr>
          <a:xfrm flipH="1" rot="10800000">
            <a:off x="4352161" y="3891814"/>
            <a:ext cx="756600" cy="412500"/>
          </a:xfrm>
          <a:prstGeom prst="straightConnector1">
            <a:avLst/>
          </a:prstGeom>
          <a:noFill/>
          <a:ln cap="flat" cmpd="sng" w="38100">
            <a:solidFill>
              <a:schemeClr val="dk2"/>
            </a:solidFill>
            <a:prstDash val="solid"/>
            <a:round/>
            <a:headEnd len="med" w="med" type="none"/>
            <a:tailEnd len="med" w="med" type="none"/>
          </a:ln>
        </p:spPr>
      </p:cxnSp>
      <p:cxnSp>
        <p:nvCxnSpPr>
          <p:cNvPr id="1528" name="Google Shape;1528;p73"/>
          <p:cNvCxnSpPr>
            <a:stCxn id="1517" idx="6"/>
            <a:endCxn id="1520" idx="2"/>
          </p:cNvCxnSpPr>
          <p:nvPr/>
        </p:nvCxnSpPr>
        <p:spPr>
          <a:xfrm>
            <a:off x="3189150" y="3376275"/>
            <a:ext cx="1919700" cy="515400"/>
          </a:xfrm>
          <a:prstGeom prst="straightConnector1">
            <a:avLst/>
          </a:prstGeom>
          <a:noFill/>
          <a:ln cap="flat" cmpd="sng" w="38100">
            <a:solidFill>
              <a:schemeClr val="dk2"/>
            </a:solidFill>
            <a:prstDash val="solid"/>
            <a:round/>
            <a:headEnd len="med" w="med" type="none"/>
            <a:tailEnd len="med" w="med" type="none"/>
          </a:ln>
        </p:spPr>
      </p:cxnSp>
      <p:cxnSp>
        <p:nvCxnSpPr>
          <p:cNvPr id="1529" name="Google Shape;1529;p73"/>
          <p:cNvCxnSpPr>
            <a:stCxn id="1517" idx="7"/>
            <a:endCxn id="1518" idx="3"/>
          </p:cNvCxnSpPr>
          <p:nvPr/>
        </p:nvCxnSpPr>
        <p:spPr>
          <a:xfrm flipH="1" rot="10800000">
            <a:off x="3100711" y="2331764"/>
            <a:ext cx="824400" cy="831000"/>
          </a:xfrm>
          <a:prstGeom prst="straightConnector1">
            <a:avLst/>
          </a:prstGeom>
          <a:noFill/>
          <a:ln cap="flat" cmpd="sng" w="38100">
            <a:solidFill>
              <a:schemeClr val="dk2"/>
            </a:solidFill>
            <a:prstDash val="solid"/>
            <a:round/>
            <a:headEnd len="med" w="med" type="none"/>
            <a:tailEnd len="med" w="med" type="none"/>
          </a:ln>
        </p:spPr>
      </p:cxnSp>
      <p:cxnSp>
        <p:nvCxnSpPr>
          <p:cNvPr id="1530" name="Google Shape;1530;p73"/>
          <p:cNvCxnSpPr>
            <a:stCxn id="1518" idx="5"/>
            <a:endCxn id="1520" idx="1"/>
          </p:cNvCxnSpPr>
          <p:nvPr/>
        </p:nvCxnSpPr>
        <p:spPr>
          <a:xfrm>
            <a:off x="4352161" y="2331711"/>
            <a:ext cx="845100" cy="1346400"/>
          </a:xfrm>
          <a:prstGeom prst="straightConnector1">
            <a:avLst/>
          </a:prstGeom>
          <a:noFill/>
          <a:ln cap="flat" cmpd="sng" w="9525">
            <a:solidFill>
              <a:schemeClr val="dk2"/>
            </a:solidFill>
            <a:prstDash val="solid"/>
            <a:round/>
            <a:headEnd len="med" w="med" type="none"/>
            <a:tailEnd len="med" w="med" type="none"/>
          </a:ln>
        </p:spPr>
      </p:cxnSp>
      <p:cxnSp>
        <p:nvCxnSpPr>
          <p:cNvPr id="1531" name="Google Shape;1531;p73"/>
          <p:cNvCxnSpPr>
            <a:stCxn id="1518" idx="6"/>
            <a:endCxn id="1519" idx="2"/>
          </p:cNvCxnSpPr>
          <p:nvPr/>
        </p:nvCxnSpPr>
        <p:spPr>
          <a:xfrm>
            <a:off x="4440600" y="2118200"/>
            <a:ext cx="1164000" cy="516000"/>
          </a:xfrm>
          <a:prstGeom prst="straightConnector1">
            <a:avLst/>
          </a:prstGeom>
          <a:noFill/>
          <a:ln cap="flat" cmpd="sng" w="38100">
            <a:solidFill>
              <a:schemeClr val="dk2"/>
            </a:solidFill>
            <a:prstDash val="solid"/>
            <a:round/>
            <a:headEnd len="med" w="med" type="none"/>
            <a:tailEnd len="med" w="med" type="none"/>
          </a:ln>
        </p:spPr>
      </p:cxnSp>
      <p:sp>
        <p:nvSpPr>
          <p:cNvPr id="1532" name="Google Shape;1532;p73"/>
          <p:cNvSpPr txBox="1"/>
          <p:nvPr/>
        </p:nvSpPr>
        <p:spPr>
          <a:xfrm>
            <a:off x="2585250" y="1718075"/>
            <a:ext cx="6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12</a:t>
            </a:r>
            <a:endParaRPr>
              <a:latin typeface="Avenir"/>
              <a:ea typeface="Avenir"/>
              <a:cs typeface="Avenir"/>
              <a:sym typeface="Avenir"/>
            </a:endParaRPr>
          </a:p>
        </p:txBody>
      </p:sp>
      <p:sp>
        <p:nvSpPr>
          <p:cNvPr id="1533" name="Google Shape;1533;p73"/>
          <p:cNvSpPr txBox="1"/>
          <p:nvPr/>
        </p:nvSpPr>
        <p:spPr>
          <a:xfrm>
            <a:off x="4991825" y="2072775"/>
            <a:ext cx="2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9</a:t>
            </a:r>
            <a:endParaRPr>
              <a:latin typeface="Avenir"/>
              <a:ea typeface="Avenir"/>
              <a:cs typeface="Avenir"/>
              <a:sym typeface="Avenir"/>
            </a:endParaRPr>
          </a:p>
        </p:txBody>
      </p:sp>
      <p:sp>
        <p:nvSpPr>
          <p:cNvPr id="1534" name="Google Shape;1534;p73"/>
          <p:cNvSpPr txBox="1"/>
          <p:nvPr/>
        </p:nvSpPr>
        <p:spPr>
          <a:xfrm>
            <a:off x="2189275" y="25014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6</a:t>
            </a:r>
            <a:endParaRPr>
              <a:latin typeface="Avenir"/>
              <a:ea typeface="Avenir"/>
              <a:cs typeface="Avenir"/>
              <a:sym typeface="Avenir"/>
            </a:endParaRPr>
          </a:p>
        </p:txBody>
      </p:sp>
      <p:sp>
        <p:nvSpPr>
          <p:cNvPr id="1535" name="Google Shape;1535;p73"/>
          <p:cNvSpPr txBox="1"/>
          <p:nvPr/>
        </p:nvSpPr>
        <p:spPr>
          <a:xfrm>
            <a:off x="3224363" y="2501388"/>
            <a:ext cx="2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3</a:t>
            </a:r>
            <a:endParaRPr>
              <a:latin typeface="Avenir"/>
              <a:ea typeface="Avenir"/>
              <a:cs typeface="Avenir"/>
              <a:sym typeface="Avenir"/>
            </a:endParaRPr>
          </a:p>
        </p:txBody>
      </p:sp>
      <p:sp>
        <p:nvSpPr>
          <p:cNvPr id="1536" name="Google Shape;1536;p73"/>
          <p:cNvSpPr txBox="1"/>
          <p:nvPr/>
        </p:nvSpPr>
        <p:spPr>
          <a:xfrm>
            <a:off x="3958725" y="33257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537" name="Google Shape;1537;p73"/>
          <p:cNvSpPr txBox="1"/>
          <p:nvPr/>
        </p:nvSpPr>
        <p:spPr>
          <a:xfrm>
            <a:off x="4848950" y="28970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5</a:t>
            </a:r>
            <a:endParaRPr>
              <a:latin typeface="Avenir"/>
              <a:ea typeface="Avenir"/>
              <a:cs typeface="Avenir"/>
              <a:sym typeface="Avenir"/>
            </a:endParaRPr>
          </a:p>
        </p:txBody>
      </p:sp>
      <p:sp>
        <p:nvSpPr>
          <p:cNvPr id="1538" name="Google Shape;1538;p73"/>
          <p:cNvSpPr txBox="1"/>
          <p:nvPr/>
        </p:nvSpPr>
        <p:spPr>
          <a:xfrm>
            <a:off x="1661775" y="30743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539" name="Google Shape;1539;p73"/>
          <p:cNvSpPr txBox="1"/>
          <p:nvPr/>
        </p:nvSpPr>
        <p:spPr>
          <a:xfrm>
            <a:off x="3270725" y="38979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7</a:t>
            </a:r>
            <a:endParaRPr>
              <a:latin typeface="Avenir"/>
              <a:ea typeface="Avenir"/>
              <a:cs typeface="Avenir"/>
              <a:sym typeface="Avenir"/>
            </a:endParaRPr>
          </a:p>
        </p:txBody>
      </p:sp>
      <p:sp>
        <p:nvSpPr>
          <p:cNvPr id="1540" name="Google Shape;1540;p73"/>
          <p:cNvSpPr txBox="1"/>
          <p:nvPr/>
        </p:nvSpPr>
        <p:spPr>
          <a:xfrm>
            <a:off x="4653500" y="40840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1541" name="Google Shape;1541;p73"/>
          <p:cNvSpPr txBox="1"/>
          <p:nvPr/>
        </p:nvSpPr>
        <p:spPr>
          <a:xfrm>
            <a:off x="6750300" y="1292475"/>
            <a:ext cx="2165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Connected Nodes: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F</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E</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C</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G</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D</a:t>
            </a:r>
            <a:endParaRPr>
              <a:latin typeface="Avenir"/>
              <a:ea typeface="Avenir"/>
              <a:cs typeface="Avenir"/>
              <a:sym typeface="Avenir"/>
            </a:endParaRPr>
          </a:p>
        </p:txBody>
      </p:sp>
      <p:sp>
        <p:nvSpPr>
          <p:cNvPr id="1542" name="Google Shape;1542;p73"/>
          <p:cNvSpPr txBox="1"/>
          <p:nvPr/>
        </p:nvSpPr>
        <p:spPr>
          <a:xfrm>
            <a:off x="6376625" y="3985125"/>
            <a:ext cx="198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We </a:t>
            </a:r>
            <a:r>
              <a:rPr b="1" lang="en">
                <a:latin typeface="Avenir"/>
                <a:ea typeface="Avenir"/>
                <a:cs typeface="Avenir"/>
                <a:sym typeface="Avenir"/>
              </a:rPr>
              <a:t>don’t</a:t>
            </a:r>
            <a:r>
              <a:rPr lang="en">
                <a:latin typeface="Avenir"/>
                <a:ea typeface="Avenir"/>
                <a:cs typeface="Avenir"/>
                <a:sym typeface="Avenir"/>
              </a:rPr>
              <a:t> take edge BF; it creates a cycle!</a:t>
            </a:r>
            <a:endParaRPr>
              <a:latin typeface="Avenir"/>
              <a:ea typeface="Avenir"/>
              <a:cs typeface="Avenir"/>
              <a:sym typeface="Aveni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4A</a:t>
            </a:r>
            <a:r>
              <a:rPr lang="en"/>
              <a:t> Introduction to MSTs - Kruskal’s</a:t>
            </a:r>
            <a:endParaRPr/>
          </a:p>
        </p:txBody>
      </p:sp>
      <p:sp>
        <p:nvSpPr>
          <p:cNvPr id="1548" name="Google Shape;1548;p74"/>
          <p:cNvSpPr/>
          <p:nvPr/>
        </p:nvSpPr>
        <p:spPr>
          <a:xfrm>
            <a:off x="1245900" y="18162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549" name="Google Shape;1549;p74"/>
          <p:cNvSpPr/>
          <p:nvPr/>
        </p:nvSpPr>
        <p:spPr>
          <a:xfrm>
            <a:off x="2585250" y="3074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550" name="Google Shape;1550;p74"/>
          <p:cNvSpPr/>
          <p:nvPr/>
        </p:nvSpPr>
        <p:spPr>
          <a:xfrm>
            <a:off x="3836700" y="18162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551" name="Google Shape;1551;p74"/>
          <p:cNvSpPr/>
          <p:nvPr/>
        </p:nvSpPr>
        <p:spPr>
          <a:xfrm>
            <a:off x="5604675" y="2332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552" name="Google Shape;1552;p74"/>
          <p:cNvSpPr/>
          <p:nvPr/>
        </p:nvSpPr>
        <p:spPr>
          <a:xfrm>
            <a:off x="5108750" y="35897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553" name="Google Shape;1553;p74"/>
          <p:cNvSpPr/>
          <p:nvPr/>
        </p:nvSpPr>
        <p:spPr>
          <a:xfrm>
            <a:off x="3836700" y="42158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554" name="Google Shape;1554;p74"/>
          <p:cNvSpPr/>
          <p:nvPr/>
        </p:nvSpPr>
        <p:spPr>
          <a:xfrm>
            <a:off x="642000" y="3074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555" name="Google Shape;1555;p74"/>
          <p:cNvCxnSpPr>
            <a:stCxn id="1548" idx="6"/>
            <a:endCxn id="1550" idx="2"/>
          </p:cNvCxnSpPr>
          <p:nvPr/>
        </p:nvCxnSpPr>
        <p:spPr>
          <a:xfrm>
            <a:off x="1849800" y="2118200"/>
            <a:ext cx="1986900" cy="0"/>
          </a:xfrm>
          <a:prstGeom prst="straightConnector1">
            <a:avLst/>
          </a:prstGeom>
          <a:noFill/>
          <a:ln cap="flat" cmpd="sng" w="9525">
            <a:solidFill>
              <a:schemeClr val="dk2"/>
            </a:solidFill>
            <a:prstDash val="solid"/>
            <a:round/>
            <a:headEnd len="med" w="med" type="none"/>
            <a:tailEnd len="med" w="med" type="none"/>
          </a:ln>
        </p:spPr>
      </p:cxnSp>
      <p:cxnSp>
        <p:nvCxnSpPr>
          <p:cNvPr id="1556" name="Google Shape;1556;p74"/>
          <p:cNvCxnSpPr>
            <a:stCxn id="1548" idx="5"/>
            <a:endCxn id="1549" idx="1"/>
          </p:cNvCxnSpPr>
          <p:nvPr/>
        </p:nvCxnSpPr>
        <p:spPr>
          <a:xfrm>
            <a:off x="1761361" y="2331711"/>
            <a:ext cx="912300" cy="831000"/>
          </a:xfrm>
          <a:prstGeom prst="straightConnector1">
            <a:avLst/>
          </a:prstGeom>
          <a:noFill/>
          <a:ln cap="flat" cmpd="sng" w="38100">
            <a:solidFill>
              <a:srgbClr val="FF0000"/>
            </a:solidFill>
            <a:prstDash val="solid"/>
            <a:round/>
            <a:headEnd len="med" w="med" type="none"/>
            <a:tailEnd len="med" w="med" type="none"/>
          </a:ln>
        </p:spPr>
      </p:cxnSp>
      <p:cxnSp>
        <p:nvCxnSpPr>
          <p:cNvPr id="1557" name="Google Shape;1557;p74"/>
          <p:cNvCxnSpPr>
            <a:stCxn id="1549" idx="2"/>
            <a:endCxn id="1554" idx="6"/>
          </p:cNvCxnSpPr>
          <p:nvPr/>
        </p:nvCxnSpPr>
        <p:spPr>
          <a:xfrm rot="10800000">
            <a:off x="1246050" y="3376275"/>
            <a:ext cx="1339200" cy="0"/>
          </a:xfrm>
          <a:prstGeom prst="straightConnector1">
            <a:avLst/>
          </a:prstGeom>
          <a:noFill/>
          <a:ln cap="flat" cmpd="sng" w="38100">
            <a:solidFill>
              <a:srgbClr val="FF0000"/>
            </a:solidFill>
            <a:prstDash val="solid"/>
            <a:round/>
            <a:headEnd len="med" w="med" type="none"/>
            <a:tailEnd len="med" w="med" type="none"/>
          </a:ln>
        </p:spPr>
      </p:cxnSp>
      <p:cxnSp>
        <p:nvCxnSpPr>
          <p:cNvPr id="1558" name="Google Shape;1558;p74"/>
          <p:cNvCxnSpPr>
            <a:stCxn id="1549" idx="5"/>
            <a:endCxn id="1553" idx="1"/>
          </p:cNvCxnSpPr>
          <p:nvPr/>
        </p:nvCxnSpPr>
        <p:spPr>
          <a:xfrm>
            <a:off x="3100711" y="3589786"/>
            <a:ext cx="824400" cy="714600"/>
          </a:xfrm>
          <a:prstGeom prst="straightConnector1">
            <a:avLst/>
          </a:prstGeom>
          <a:noFill/>
          <a:ln cap="flat" cmpd="sng" w="9525">
            <a:solidFill>
              <a:schemeClr val="dk2"/>
            </a:solidFill>
            <a:prstDash val="solid"/>
            <a:round/>
            <a:headEnd len="med" w="med" type="none"/>
            <a:tailEnd len="med" w="med" type="none"/>
          </a:ln>
        </p:spPr>
      </p:cxnSp>
      <p:cxnSp>
        <p:nvCxnSpPr>
          <p:cNvPr id="1559" name="Google Shape;1559;p74"/>
          <p:cNvCxnSpPr>
            <a:stCxn id="1553" idx="7"/>
            <a:endCxn id="1552" idx="2"/>
          </p:cNvCxnSpPr>
          <p:nvPr/>
        </p:nvCxnSpPr>
        <p:spPr>
          <a:xfrm flipH="1" rot="10800000">
            <a:off x="4352161" y="3891814"/>
            <a:ext cx="756600" cy="412500"/>
          </a:xfrm>
          <a:prstGeom prst="straightConnector1">
            <a:avLst/>
          </a:prstGeom>
          <a:noFill/>
          <a:ln cap="flat" cmpd="sng" w="38100">
            <a:solidFill>
              <a:srgbClr val="FF0000"/>
            </a:solidFill>
            <a:prstDash val="solid"/>
            <a:round/>
            <a:headEnd len="med" w="med" type="none"/>
            <a:tailEnd len="med" w="med" type="none"/>
          </a:ln>
        </p:spPr>
      </p:cxnSp>
      <p:cxnSp>
        <p:nvCxnSpPr>
          <p:cNvPr id="1560" name="Google Shape;1560;p74"/>
          <p:cNvCxnSpPr>
            <a:stCxn id="1549" idx="6"/>
            <a:endCxn id="1552" idx="2"/>
          </p:cNvCxnSpPr>
          <p:nvPr/>
        </p:nvCxnSpPr>
        <p:spPr>
          <a:xfrm>
            <a:off x="3189150" y="3376275"/>
            <a:ext cx="1919700" cy="515400"/>
          </a:xfrm>
          <a:prstGeom prst="straightConnector1">
            <a:avLst/>
          </a:prstGeom>
          <a:noFill/>
          <a:ln cap="flat" cmpd="sng" w="38100">
            <a:solidFill>
              <a:srgbClr val="FF0000"/>
            </a:solidFill>
            <a:prstDash val="solid"/>
            <a:round/>
            <a:headEnd len="med" w="med" type="none"/>
            <a:tailEnd len="med" w="med" type="none"/>
          </a:ln>
        </p:spPr>
      </p:cxnSp>
      <p:cxnSp>
        <p:nvCxnSpPr>
          <p:cNvPr id="1561" name="Google Shape;1561;p74"/>
          <p:cNvCxnSpPr>
            <a:stCxn id="1549" idx="7"/>
            <a:endCxn id="1550" idx="3"/>
          </p:cNvCxnSpPr>
          <p:nvPr/>
        </p:nvCxnSpPr>
        <p:spPr>
          <a:xfrm flipH="1" rot="10800000">
            <a:off x="3100711" y="2331764"/>
            <a:ext cx="824400" cy="831000"/>
          </a:xfrm>
          <a:prstGeom prst="straightConnector1">
            <a:avLst/>
          </a:prstGeom>
          <a:noFill/>
          <a:ln cap="flat" cmpd="sng" w="38100">
            <a:solidFill>
              <a:srgbClr val="FF0000"/>
            </a:solidFill>
            <a:prstDash val="solid"/>
            <a:round/>
            <a:headEnd len="med" w="med" type="none"/>
            <a:tailEnd len="med" w="med" type="none"/>
          </a:ln>
        </p:spPr>
      </p:cxnSp>
      <p:cxnSp>
        <p:nvCxnSpPr>
          <p:cNvPr id="1562" name="Google Shape;1562;p74"/>
          <p:cNvCxnSpPr>
            <a:stCxn id="1550" idx="5"/>
            <a:endCxn id="1552" idx="1"/>
          </p:cNvCxnSpPr>
          <p:nvPr/>
        </p:nvCxnSpPr>
        <p:spPr>
          <a:xfrm>
            <a:off x="4352161" y="2331711"/>
            <a:ext cx="845100" cy="1346400"/>
          </a:xfrm>
          <a:prstGeom prst="straightConnector1">
            <a:avLst/>
          </a:prstGeom>
          <a:noFill/>
          <a:ln cap="flat" cmpd="sng" w="9525">
            <a:solidFill>
              <a:schemeClr val="dk2"/>
            </a:solidFill>
            <a:prstDash val="solid"/>
            <a:round/>
            <a:headEnd len="med" w="med" type="none"/>
            <a:tailEnd len="med" w="med" type="none"/>
          </a:ln>
        </p:spPr>
      </p:cxnSp>
      <p:cxnSp>
        <p:nvCxnSpPr>
          <p:cNvPr id="1563" name="Google Shape;1563;p74"/>
          <p:cNvCxnSpPr>
            <a:stCxn id="1550" idx="6"/>
            <a:endCxn id="1551" idx="2"/>
          </p:cNvCxnSpPr>
          <p:nvPr/>
        </p:nvCxnSpPr>
        <p:spPr>
          <a:xfrm>
            <a:off x="4440600" y="2118200"/>
            <a:ext cx="1164000" cy="516000"/>
          </a:xfrm>
          <a:prstGeom prst="straightConnector1">
            <a:avLst/>
          </a:prstGeom>
          <a:noFill/>
          <a:ln cap="flat" cmpd="sng" w="38100">
            <a:solidFill>
              <a:srgbClr val="FF0000"/>
            </a:solidFill>
            <a:prstDash val="solid"/>
            <a:round/>
            <a:headEnd len="med" w="med" type="none"/>
            <a:tailEnd len="med" w="med" type="none"/>
          </a:ln>
        </p:spPr>
      </p:cxnSp>
      <p:sp>
        <p:nvSpPr>
          <p:cNvPr id="1564" name="Google Shape;1564;p74"/>
          <p:cNvSpPr txBox="1"/>
          <p:nvPr/>
        </p:nvSpPr>
        <p:spPr>
          <a:xfrm>
            <a:off x="2585250" y="1718075"/>
            <a:ext cx="6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12</a:t>
            </a:r>
            <a:endParaRPr>
              <a:latin typeface="Avenir"/>
              <a:ea typeface="Avenir"/>
              <a:cs typeface="Avenir"/>
              <a:sym typeface="Avenir"/>
            </a:endParaRPr>
          </a:p>
        </p:txBody>
      </p:sp>
      <p:sp>
        <p:nvSpPr>
          <p:cNvPr id="1565" name="Google Shape;1565;p74"/>
          <p:cNvSpPr txBox="1"/>
          <p:nvPr/>
        </p:nvSpPr>
        <p:spPr>
          <a:xfrm>
            <a:off x="4991825" y="2072775"/>
            <a:ext cx="2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9</a:t>
            </a:r>
            <a:endParaRPr>
              <a:latin typeface="Avenir"/>
              <a:ea typeface="Avenir"/>
              <a:cs typeface="Avenir"/>
              <a:sym typeface="Avenir"/>
            </a:endParaRPr>
          </a:p>
        </p:txBody>
      </p:sp>
      <p:sp>
        <p:nvSpPr>
          <p:cNvPr id="1566" name="Google Shape;1566;p74"/>
          <p:cNvSpPr txBox="1"/>
          <p:nvPr/>
        </p:nvSpPr>
        <p:spPr>
          <a:xfrm>
            <a:off x="2189275" y="25014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6</a:t>
            </a:r>
            <a:endParaRPr>
              <a:latin typeface="Avenir"/>
              <a:ea typeface="Avenir"/>
              <a:cs typeface="Avenir"/>
              <a:sym typeface="Avenir"/>
            </a:endParaRPr>
          </a:p>
        </p:txBody>
      </p:sp>
      <p:sp>
        <p:nvSpPr>
          <p:cNvPr id="1567" name="Google Shape;1567;p74"/>
          <p:cNvSpPr txBox="1"/>
          <p:nvPr/>
        </p:nvSpPr>
        <p:spPr>
          <a:xfrm>
            <a:off x="3224363" y="2501388"/>
            <a:ext cx="2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3</a:t>
            </a:r>
            <a:endParaRPr>
              <a:latin typeface="Avenir"/>
              <a:ea typeface="Avenir"/>
              <a:cs typeface="Avenir"/>
              <a:sym typeface="Avenir"/>
            </a:endParaRPr>
          </a:p>
        </p:txBody>
      </p:sp>
      <p:sp>
        <p:nvSpPr>
          <p:cNvPr id="1568" name="Google Shape;1568;p74"/>
          <p:cNvSpPr txBox="1"/>
          <p:nvPr/>
        </p:nvSpPr>
        <p:spPr>
          <a:xfrm>
            <a:off x="3958725" y="33257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569" name="Google Shape;1569;p74"/>
          <p:cNvSpPr txBox="1"/>
          <p:nvPr/>
        </p:nvSpPr>
        <p:spPr>
          <a:xfrm>
            <a:off x="4848950" y="28970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5</a:t>
            </a:r>
            <a:endParaRPr>
              <a:latin typeface="Avenir"/>
              <a:ea typeface="Avenir"/>
              <a:cs typeface="Avenir"/>
              <a:sym typeface="Avenir"/>
            </a:endParaRPr>
          </a:p>
        </p:txBody>
      </p:sp>
      <p:sp>
        <p:nvSpPr>
          <p:cNvPr id="1570" name="Google Shape;1570;p74"/>
          <p:cNvSpPr txBox="1"/>
          <p:nvPr/>
        </p:nvSpPr>
        <p:spPr>
          <a:xfrm>
            <a:off x="1661775" y="30743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571" name="Google Shape;1571;p74"/>
          <p:cNvSpPr txBox="1"/>
          <p:nvPr/>
        </p:nvSpPr>
        <p:spPr>
          <a:xfrm>
            <a:off x="3270725" y="38979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7</a:t>
            </a:r>
            <a:endParaRPr>
              <a:latin typeface="Avenir"/>
              <a:ea typeface="Avenir"/>
              <a:cs typeface="Avenir"/>
              <a:sym typeface="Avenir"/>
            </a:endParaRPr>
          </a:p>
        </p:txBody>
      </p:sp>
      <p:sp>
        <p:nvSpPr>
          <p:cNvPr id="1572" name="Google Shape;1572;p74"/>
          <p:cNvSpPr txBox="1"/>
          <p:nvPr/>
        </p:nvSpPr>
        <p:spPr>
          <a:xfrm>
            <a:off x="4653500" y="40840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1573" name="Google Shape;1573;p74"/>
          <p:cNvSpPr txBox="1"/>
          <p:nvPr/>
        </p:nvSpPr>
        <p:spPr>
          <a:xfrm>
            <a:off x="6750300" y="1292475"/>
            <a:ext cx="21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Final Result</a:t>
            </a:r>
            <a:endParaRPr>
              <a:latin typeface="Avenir"/>
              <a:ea typeface="Avenir"/>
              <a:cs typeface="Avenir"/>
              <a:sym typeface="Aveni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7" name="Shape 1577"/>
        <p:cNvGrpSpPr/>
        <p:nvPr/>
      </p:nvGrpSpPr>
      <p:grpSpPr>
        <a:xfrm>
          <a:off x="0" y="0"/>
          <a:ext cx="0" cy="0"/>
          <a:chOff x="0" y="0"/>
          <a:chExt cx="0" cy="0"/>
        </a:xfrm>
      </p:grpSpPr>
      <p:sp>
        <p:nvSpPr>
          <p:cNvPr id="1578" name="Google Shape;1578;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4A</a:t>
            </a:r>
            <a:r>
              <a:rPr lang="en"/>
              <a:t> Introduction to MSTs - Prim’s</a:t>
            </a:r>
            <a:endParaRPr/>
          </a:p>
        </p:txBody>
      </p:sp>
      <p:sp>
        <p:nvSpPr>
          <p:cNvPr id="1579" name="Google Shape;1579;p75"/>
          <p:cNvSpPr/>
          <p:nvPr/>
        </p:nvSpPr>
        <p:spPr>
          <a:xfrm>
            <a:off x="1245900" y="1816250"/>
            <a:ext cx="603900" cy="603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580" name="Google Shape;1580;p75"/>
          <p:cNvSpPr/>
          <p:nvPr/>
        </p:nvSpPr>
        <p:spPr>
          <a:xfrm>
            <a:off x="2585250" y="3074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581" name="Google Shape;1581;p75"/>
          <p:cNvSpPr/>
          <p:nvPr/>
        </p:nvSpPr>
        <p:spPr>
          <a:xfrm>
            <a:off x="3836700" y="18162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582" name="Google Shape;1582;p75"/>
          <p:cNvSpPr/>
          <p:nvPr/>
        </p:nvSpPr>
        <p:spPr>
          <a:xfrm>
            <a:off x="5604675" y="2332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583" name="Google Shape;1583;p75"/>
          <p:cNvSpPr/>
          <p:nvPr/>
        </p:nvSpPr>
        <p:spPr>
          <a:xfrm>
            <a:off x="5108750" y="35897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584" name="Google Shape;1584;p75"/>
          <p:cNvSpPr/>
          <p:nvPr/>
        </p:nvSpPr>
        <p:spPr>
          <a:xfrm>
            <a:off x="3836700" y="42158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585" name="Google Shape;1585;p75"/>
          <p:cNvSpPr/>
          <p:nvPr/>
        </p:nvSpPr>
        <p:spPr>
          <a:xfrm>
            <a:off x="642000" y="3074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586" name="Google Shape;1586;p75"/>
          <p:cNvCxnSpPr>
            <a:stCxn id="1579" idx="6"/>
            <a:endCxn id="1581" idx="2"/>
          </p:cNvCxnSpPr>
          <p:nvPr/>
        </p:nvCxnSpPr>
        <p:spPr>
          <a:xfrm>
            <a:off x="1849800" y="2118200"/>
            <a:ext cx="1986900" cy="0"/>
          </a:xfrm>
          <a:prstGeom prst="straightConnector1">
            <a:avLst/>
          </a:prstGeom>
          <a:noFill/>
          <a:ln cap="flat" cmpd="sng" w="38100">
            <a:solidFill>
              <a:srgbClr val="FF00FF"/>
            </a:solidFill>
            <a:prstDash val="dash"/>
            <a:round/>
            <a:headEnd len="med" w="med" type="none"/>
            <a:tailEnd len="med" w="med" type="none"/>
          </a:ln>
        </p:spPr>
      </p:cxnSp>
      <p:cxnSp>
        <p:nvCxnSpPr>
          <p:cNvPr id="1587" name="Google Shape;1587;p75"/>
          <p:cNvCxnSpPr>
            <a:stCxn id="1579" idx="5"/>
            <a:endCxn id="1580" idx="1"/>
          </p:cNvCxnSpPr>
          <p:nvPr/>
        </p:nvCxnSpPr>
        <p:spPr>
          <a:xfrm>
            <a:off x="1761361" y="2331711"/>
            <a:ext cx="912300" cy="831000"/>
          </a:xfrm>
          <a:prstGeom prst="straightConnector1">
            <a:avLst/>
          </a:prstGeom>
          <a:noFill/>
          <a:ln cap="flat" cmpd="sng" w="38100">
            <a:solidFill>
              <a:srgbClr val="FF00FF"/>
            </a:solidFill>
            <a:prstDash val="dash"/>
            <a:round/>
            <a:headEnd len="med" w="med" type="none"/>
            <a:tailEnd len="med" w="med" type="none"/>
          </a:ln>
        </p:spPr>
      </p:cxnSp>
      <p:cxnSp>
        <p:nvCxnSpPr>
          <p:cNvPr id="1588" name="Google Shape;1588;p75"/>
          <p:cNvCxnSpPr>
            <a:stCxn id="1580" idx="2"/>
            <a:endCxn id="1585" idx="6"/>
          </p:cNvCxnSpPr>
          <p:nvPr/>
        </p:nvCxnSpPr>
        <p:spPr>
          <a:xfrm rot="10800000">
            <a:off x="1246050" y="3376275"/>
            <a:ext cx="1339200" cy="0"/>
          </a:xfrm>
          <a:prstGeom prst="straightConnector1">
            <a:avLst/>
          </a:prstGeom>
          <a:noFill/>
          <a:ln cap="flat" cmpd="sng" w="9525">
            <a:solidFill>
              <a:schemeClr val="dk2"/>
            </a:solidFill>
            <a:prstDash val="solid"/>
            <a:round/>
            <a:headEnd len="med" w="med" type="none"/>
            <a:tailEnd len="med" w="med" type="none"/>
          </a:ln>
        </p:spPr>
      </p:cxnSp>
      <p:cxnSp>
        <p:nvCxnSpPr>
          <p:cNvPr id="1589" name="Google Shape;1589;p75"/>
          <p:cNvCxnSpPr>
            <a:stCxn id="1580" idx="5"/>
            <a:endCxn id="1584" idx="1"/>
          </p:cNvCxnSpPr>
          <p:nvPr/>
        </p:nvCxnSpPr>
        <p:spPr>
          <a:xfrm>
            <a:off x="3100711" y="3589786"/>
            <a:ext cx="824400" cy="714600"/>
          </a:xfrm>
          <a:prstGeom prst="straightConnector1">
            <a:avLst/>
          </a:prstGeom>
          <a:noFill/>
          <a:ln cap="flat" cmpd="sng" w="9525">
            <a:solidFill>
              <a:schemeClr val="dk2"/>
            </a:solidFill>
            <a:prstDash val="solid"/>
            <a:round/>
            <a:headEnd len="med" w="med" type="none"/>
            <a:tailEnd len="med" w="med" type="none"/>
          </a:ln>
        </p:spPr>
      </p:cxnSp>
      <p:cxnSp>
        <p:nvCxnSpPr>
          <p:cNvPr id="1590" name="Google Shape;1590;p75"/>
          <p:cNvCxnSpPr>
            <a:stCxn id="1584" idx="7"/>
            <a:endCxn id="1583" idx="2"/>
          </p:cNvCxnSpPr>
          <p:nvPr/>
        </p:nvCxnSpPr>
        <p:spPr>
          <a:xfrm flipH="1" rot="10800000">
            <a:off x="4352161" y="3891814"/>
            <a:ext cx="756600" cy="412500"/>
          </a:xfrm>
          <a:prstGeom prst="straightConnector1">
            <a:avLst/>
          </a:prstGeom>
          <a:noFill/>
          <a:ln cap="flat" cmpd="sng" w="9525">
            <a:solidFill>
              <a:schemeClr val="dk2"/>
            </a:solidFill>
            <a:prstDash val="solid"/>
            <a:round/>
            <a:headEnd len="med" w="med" type="none"/>
            <a:tailEnd len="med" w="med" type="none"/>
          </a:ln>
        </p:spPr>
      </p:cxnSp>
      <p:cxnSp>
        <p:nvCxnSpPr>
          <p:cNvPr id="1591" name="Google Shape;1591;p75"/>
          <p:cNvCxnSpPr>
            <a:stCxn id="1580" idx="6"/>
            <a:endCxn id="1583" idx="2"/>
          </p:cNvCxnSpPr>
          <p:nvPr/>
        </p:nvCxnSpPr>
        <p:spPr>
          <a:xfrm>
            <a:off x="3189150" y="3376275"/>
            <a:ext cx="1919700" cy="515400"/>
          </a:xfrm>
          <a:prstGeom prst="straightConnector1">
            <a:avLst/>
          </a:prstGeom>
          <a:noFill/>
          <a:ln cap="flat" cmpd="sng" w="9525">
            <a:solidFill>
              <a:schemeClr val="dk2"/>
            </a:solidFill>
            <a:prstDash val="solid"/>
            <a:round/>
            <a:headEnd len="med" w="med" type="none"/>
            <a:tailEnd len="med" w="med" type="none"/>
          </a:ln>
        </p:spPr>
      </p:cxnSp>
      <p:cxnSp>
        <p:nvCxnSpPr>
          <p:cNvPr id="1592" name="Google Shape;1592;p75"/>
          <p:cNvCxnSpPr>
            <a:stCxn id="1580" idx="7"/>
            <a:endCxn id="1581" idx="3"/>
          </p:cNvCxnSpPr>
          <p:nvPr/>
        </p:nvCxnSpPr>
        <p:spPr>
          <a:xfrm flipH="1" rot="10800000">
            <a:off x="3100711" y="2331764"/>
            <a:ext cx="824400" cy="831000"/>
          </a:xfrm>
          <a:prstGeom prst="straightConnector1">
            <a:avLst/>
          </a:prstGeom>
          <a:noFill/>
          <a:ln cap="flat" cmpd="sng" w="9525">
            <a:solidFill>
              <a:schemeClr val="dk2"/>
            </a:solidFill>
            <a:prstDash val="solid"/>
            <a:round/>
            <a:headEnd len="med" w="med" type="none"/>
            <a:tailEnd len="med" w="med" type="none"/>
          </a:ln>
        </p:spPr>
      </p:cxnSp>
      <p:cxnSp>
        <p:nvCxnSpPr>
          <p:cNvPr id="1593" name="Google Shape;1593;p75"/>
          <p:cNvCxnSpPr>
            <a:stCxn id="1581" idx="5"/>
            <a:endCxn id="1583" idx="1"/>
          </p:cNvCxnSpPr>
          <p:nvPr/>
        </p:nvCxnSpPr>
        <p:spPr>
          <a:xfrm>
            <a:off x="4352161" y="2331711"/>
            <a:ext cx="845100" cy="1346400"/>
          </a:xfrm>
          <a:prstGeom prst="straightConnector1">
            <a:avLst/>
          </a:prstGeom>
          <a:noFill/>
          <a:ln cap="flat" cmpd="sng" w="9525">
            <a:solidFill>
              <a:schemeClr val="dk2"/>
            </a:solidFill>
            <a:prstDash val="solid"/>
            <a:round/>
            <a:headEnd len="med" w="med" type="none"/>
            <a:tailEnd len="med" w="med" type="none"/>
          </a:ln>
        </p:spPr>
      </p:cxnSp>
      <p:cxnSp>
        <p:nvCxnSpPr>
          <p:cNvPr id="1594" name="Google Shape;1594;p75"/>
          <p:cNvCxnSpPr>
            <a:stCxn id="1581" idx="6"/>
            <a:endCxn id="1582" idx="2"/>
          </p:cNvCxnSpPr>
          <p:nvPr/>
        </p:nvCxnSpPr>
        <p:spPr>
          <a:xfrm>
            <a:off x="4440600" y="2118200"/>
            <a:ext cx="1164000" cy="516000"/>
          </a:xfrm>
          <a:prstGeom prst="straightConnector1">
            <a:avLst/>
          </a:prstGeom>
          <a:noFill/>
          <a:ln cap="flat" cmpd="sng" w="9525">
            <a:solidFill>
              <a:schemeClr val="dk2"/>
            </a:solidFill>
            <a:prstDash val="solid"/>
            <a:round/>
            <a:headEnd len="med" w="med" type="none"/>
            <a:tailEnd len="med" w="med" type="none"/>
          </a:ln>
        </p:spPr>
      </p:cxnSp>
      <p:sp>
        <p:nvSpPr>
          <p:cNvPr id="1595" name="Google Shape;1595;p75"/>
          <p:cNvSpPr txBox="1"/>
          <p:nvPr/>
        </p:nvSpPr>
        <p:spPr>
          <a:xfrm>
            <a:off x="2585250" y="1718075"/>
            <a:ext cx="6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12</a:t>
            </a:r>
            <a:endParaRPr>
              <a:latin typeface="Avenir"/>
              <a:ea typeface="Avenir"/>
              <a:cs typeface="Avenir"/>
              <a:sym typeface="Avenir"/>
            </a:endParaRPr>
          </a:p>
        </p:txBody>
      </p:sp>
      <p:sp>
        <p:nvSpPr>
          <p:cNvPr id="1596" name="Google Shape;1596;p75"/>
          <p:cNvSpPr txBox="1"/>
          <p:nvPr/>
        </p:nvSpPr>
        <p:spPr>
          <a:xfrm>
            <a:off x="4991825" y="2072775"/>
            <a:ext cx="2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9</a:t>
            </a:r>
            <a:endParaRPr>
              <a:latin typeface="Avenir"/>
              <a:ea typeface="Avenir"/>
              <a:cs typeface="Avenir"/>
              <a:sym typeface="Avenir"/>
            </a:endParaRPr>
          </a:p>
        </p:txBody>
      </p:sp>
      <p:sp>
        <p:nvSpPr>
          <p:cNvPr id="1597" name="Google Shape;1597;p75"/>
          <p:cNvSpPr txBox="1"/>
          <p:nvPr/>
        </p:nvSpPr>
        <p:spPr>
          <a:xfrm>
            <a:off x="2189275" y="25014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6</a:t>
            </a:r>
            <a:endParaRPr>
              <a:latin typeface="Avenir"/>
              <a:ea typeface="Avenir"/>
              <a:cs typeface="Avenir"/>
              <a:sym typeface="Avenir"/>
            </a:endParaRPr>
          </a:p>
        </p:txBody>
      </p:sp>
      <p:sp>
        <p:nvSpPr>
          <p:cNvPr id="1598" name="Google Shape;1598;p75"/>
          <p:cNvSpPr txBox="1"/>
          <p:nvPr/>
        </p:nvSpPr>
        <p:spPr>
          <a:xfrm>
            <a:off x="3224363" y="2501388"/>
            <a:ext cx="2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3</a:t>
            </a:r>
            <a:endParaRPr>
              <a:latin typeface="Avenir"/>
              <a:ea typeface="Avenir"/>
              <a:cs typeface="Avenir"/>
              <a:sym typeface="Avenir"/>
            </a:endParaRPr>
          </a:p>
        </p:txBody>
      </p:sp>
      <p:sp>
        <p:nvSpPr>
          <p:cNvPr id="1599" name="Google Shape;1599;p75"/>
          <p:cNvSpPr txBox="1"/>
          <p:nvPr/>
        </p:nvSpPr>
        <p:spPr>
          <a:xfrm>
            <a:off x="3958725" y="33257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600" name="Google Shape;1600;p75"/>
          <p:cNvSpPr txBox="1"/>
          <p:nvPr/>
        </p:nvSpPr>
        <p:spPr>
          <a:xfrm>
            <a:off x="4848950" y="28970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5</a:t>
            </a:r>
            <a:endParaRPr>
              <a:latin typeface="Avenir"/>
              <a:ea typeface="Avenir"/>
              <a:cs typeface="Avenir"/>
              <a:sym typeface="Avenir"/>
            </a:endParaRPr>
          </a:p>
        </p:txBody>
      </p:sp>
      <p:sp>
        <p:nvSpPr>
          <p:cNvPr id="1601" name="Google Shape;1601;p75"/>
          <p:cNvSpPr txBox="1"/>
          <p:nvPr/>
        </p:nvSpPr>
        <p:spPr>
          <a:xfrm>
            <a:off x="1661775" y="30743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602" name="Google Shape;1602;p75"/>
          <p:cNvSpPr txBox="1"/>
          <p:nvPr/>
        </p:nvSpPr>
        <p:spPr>
          <a:xfrm>
            <a:off x="3270725" y="38979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7</a:t>
            </a:r>
            <a:endParaRPr>
              <a:latin typeface="Avenir"/>
              <a:ea typeface="Avenir"/>
              <a:cs typeface="Avenir"/>
              <a:sym typeface="Avenir"/>
            </a:endParaRPr>
          </a:p>
        </p:txBody>
      </p:sp>
      <p:sp>
        <p:nvSpPr>
          <p:cNvPr id="1603" name="Google Shape;1603;p75"/>
          <p:cNvSpPr txBox="1"/>
          <p:nvPr/>
        </p:nvSpPr>
        <p:spPr>
          <a:xfrm>
            <a:off x="4653500" y="40840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1604" name="Google Shape;1604;p75"/>
          <p:cNvSpPr txBox="1"/>
          <p:nvPr/>
        </p:nvSpPr>
        <p:spPr>
          <a:xfrm>
            <a:off x="6750300" y="1292475"/>
            <a:ext cx="216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Connected Nodes: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a:t>
            </a:r>
            <a:endParaRPr>
              <a:latin typeface="Avenir"/>
              <a:ea typeface="Avenir"/>
              <a:cs typeface="Avenir"/>
              <a:sym typeface="Aveni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8" name="Shape 1608"/>
        <p:cNvGrpSpPr/>
        <p:nvPr/>
      </p:nvGrpSpPr>
      <p:grpSpPr>
        <a:xfrm>
          <a:off x="0" y="0"/>
          <a:ext cx="0" cy="0"/>
          <a:chOff x="0" y="0"/>
          <a:chExt cx="0" cy="0"/>
        </a:xfrm>
      </p:grpSpPr>
      <p:sp>
        <p:nvSpPr>
          <p:cNvPr id="1609" name="Google Shape;1609;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4A</a:t>
            </a:r>
            <a:r>
              <a:rPr lang="en"/>
              <a:t> Introduction to MSTs - Prim’s</a:t>
            </a:r>
            <a:endParaRPr/>
          </a:p>
        </p:txBody>
      </p:sp>
      <p:sp>
        <p:nvSpPr>
          <p:cNvPr id="1610" name="Google Shape;1610;p76"/>
          <p:cNvSpPr/>
          <p:nvPr/>
        </p:nvSpPr>
        <p:spPr>
          <a:xfrm>
            <a:off x="1245900" y="1816250"/>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611" name="Google Shape;1611;p76"/>
          <p:cNvSpPr/>
          <p:nvPr/>
        </p:nvSpPr>
        <p:spPr>
          <a:xfrm>
            <a:off x="2585250" y="307432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612" name="Google Shape;1612;p76"/>
          <p:cNvSpPr/>
          <p:nvPr/>
        </p:nvSpPr>
        <p:spPr>
          <a:xfrm>
            <a:off x="3836700" y="18162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613" name="Google Shape;1613;p76"/>
          <p:cNvSpPr/>
          <p:nvPr/>
        </p:nvSpPr>
        <p:spPr>
          <a:xfrm>
            <a:off x="5604675" y="2332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614" name="Google Shape;1614;p76"/>
          <p:cNvSpPr/>
          <p:nvPr/>
        </p:nvSpPr>
        <p:spPr>
          <a:xfrm>
            <a:off x="5108750" y="35897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615" name="Google Shape;1615;p76"/>
          <p:cNvSpPr/>
          <p:nvPr/>
        </p:nvSpPr>
        <p:spPr>
          <a:xfrm>
            <a:off x="3836700" y="42158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616" name="Google Shape;1616;p76"/>
          <p:cNvSpPr/>
          <p:nvPr/>
        </p:nvSpPr>
        <p:spPr>
          <a:xfrm>
            <a:off x="642000" y="3074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617" name="Google Shape;1617;p76"/>
          <p:cNvCxnSpPr>
            <a:stCxn id="1610" idx="6"/>
            <a:endCxn id="1612" idx="2"/>
          </p:cNvCxnSpPr>
          <p:nvPr/>
        </p:nvCxnSpPr>
        <p:spPr>
          <a:xfrm>
            <a:off x="1849800" y="2118200"/>
            <a:ext cx="1986900" cy="0"/>
          </a:xfrm>
          <a:prstGeom prst="straightConnector1">
            <a:avLst/>
          </a:prstGeom>
          <a:noFill/>
          <a:ln cap="flat" cmpd="sng" w="38100">
            <a:solidFill>
              <a:srgbClr val="FF00FF"/>
            </a:solidFill>
            <a:prstDash val="dash"/>
            <a:round/>
            <a:headEnd len="med" w="med" type="none"/>
            <a:tailEnd len="med" w="med" type="none"/>
          </a:ln>
        </p:spPr>
      </p:cxnSp>
      <p:cxnSp>
        <p:nvCxnSpPr>
          <p:cNvPr id="1618" name="Google Shape;1618;p76"/>
          <p:cNvCxnSpPr>
            <a:stCxn id="1610" idx="5"/>
            <a:endCxn id="1611" idx="1"/>
          </p:cNvCxnSpPr>
          <p:nvPr/>
        </p:nvCxnSpPr>
        <p:spPr>
          <a:xfrm>
            <a:off x="1761361" y="2331711"/>
            <a:ext cx="912300" cy="831000"/>
          </a:xfrm>
          <a:prstGeom prst="straightConnector1">
            <a:avLst/>
          </a:prstGeom>
          <a:noFill/>
          <a:ln cap="flat" cmpd="sng" w="38100">
            <a:solidFill>
              <a:schemeClr val="dk2"/>
            </a:solidFill>
            <a:prstDash val="solid"/>
            <a:round/>
            <a:headEnd len="med" w="med" type="none"/>
            <a:tailEnd len="med" w="med" type="none"/>
          </a:ln>
        </p:spPr>
      </p:cxnSp>
      <p:cxnSp>
        <p:nvCxnSpPr>
          <p:cNvPr id="1619" name="Google Shape;1619;p76"/>
          <p:cNvCxnSpPr>
            <a:stCxn id="1611" idx="2"/>
            <a:endCxn id="1616" idx="6"/>
          </p:cNvCxnSpPr>
          <p:nvPr/>
        </p:nvCxnSpPr>
        <p:spPr>
          <a:xfrm rot="10800000">
            <a:off x="1246050" y="3376275"/>
            <a:ext cx="1339200" cy="0"/>
          </a:xfrm>
          <a:prstGeom prst="straightConnector1">
            <a:avLst/>
          </a:prstGeom>
          <a:noFill/>
          <a:ln cap="flat" cmpd="sng" w="38100">
            <a:solidFill>
              <a:srgbClr val="FF00FF"/>
            </a:solidFill>
            <a:prstDash val="dash"/>
            <a:round/>
            <a:headEnd len="med" w="med" type="none"/>
            <a:tailEnd len="med" w="med" type="none"/>
          </a:ln>
        </p:spPr>
      </p:cxnSp>
      <p:cxnSp>
        <p:nvCxnSpPr>
          <p:cNvPr id="1620" name="Google Shape;1620;p76"/>
          <p:cNvCxnSpPr>
            <a:stCxn id="1611" idx="5"/>
            <a:endCxn id="1615" idx="1"/>
          </p:cNvCxnSpPr>
          <p:nvPr/>
        </p:nvCxnSpPr>
        <p:spPr>
          <a:xfrm>
            <a:off x="3100711" y="3589786"/>
            <a:ext cx="824400" cy="714600"/>
          </a:xfrm>
          <a:prstGeom prst="straightConnector1">
            <a:avLst/>
          </a:prstGeom>
          <a:noFill/>
          <a:ln cap="flat" cmpd="sng" w="38100">
            <a:solidFill>
              <a:srgbClr val="FF00FF"/>
            </a:solidFill>
            <a:prstDash val="dash"/>
            <a:round/>
            <a:headEnd len="med" w="med" type="none"/>
            <a:tailEnd len="med" w="med" type="none"/>
          </a:ln>
        </p:spPr>
      </p:cxnSp>
      <p:cxnSp>
        <p:nvCxnSpPr>
          <p:cNvPr id="1621" name="Google Shape;1621;p76"/>
          <p:cNvCxnSpPr>
            <a:stCxn id="1615" idx="7"/>
            <a:endCxn id="1614" idx="2"/>
          </p:cNvCxnSpPr>
          <p:nvPr/>
        </p:nvCxnSpPr>
        <p:spPr>
          <a:xfrm flipH="1" rot="10800000">
            <a:off x="4352161" y="3891814"/>
            <a:ext cx="756600" cy="412500"/>
          </a:xfrm>
          <a:prstGeom prst="straightConnector1">
            <a:avLst/>
          </a:prstGeom>
          <a:noFill/>
          <a:ln cap="flat" cmpd="sng" w="9525">
            <a:solidFill>
              <a:schemeClr val="dk2"/>
            </a:solidFill>
            <a:prstDash val="solid"/>
            <a:round/>
            <a:headEnd len="med" w="med" type="none"/>
            <a:tailEnd len="med" w="med" type="none"/>
          </a:ln>
        </p:spPr>
      </p:cxnSp>
      <p:cxnSp>
        <p:nvCxnSpPr>
          <p:cNvPr id="1622" name="Google Shape;1622;p76"/>
          <p:cNvCxnSpPr>
            <a:stCxn id="1611" idx="6"/>
            <a:endCxn id="1614" idx="2"/>
          </p:cNvCxnSpPr>
          <p:nvPr/>
        </p:nvCxnSpPr>
        <p:spPr>
          <a:xfrm>
            <a:off x="3189150" y="3376275"/>
            <a:ext cx="1919700" cy="515400"/>
          </a:xfrm>
          <a:prstGeom prst="straightConnector1">
            <a:avLst/>
          </a:prstGeom>
          <a:noFill/>
          <a:ln cap="flat" cmpd="sng" w="38100">
            <a:solidFill>
              <a:srgbClr val="FF00FF"/>
            </a:solidFill>
            <a:prstDash val="dash"/>
            <a:round/>
            <a:headEnd len="med" w="med" type="none"/>
            <a:tailEnd len="med" w="med" type="none"/>
          </a:ln>
        </p:spPr>
      </p:cxnSp>
      <p:cxnSp>
        <p:nvCxnSpPr>
          <p:cNvPr id="1623" name="Google Shape;1623;p76"/>
          <p:cNvCxnSpPr>
            <a:stCxn id="1611" idx="7"/>
            <a:endCxn id="1612" idx="3"/>
          </p:cNvCxnSpPr>
          <p:nvPr/>
        </p:nvCxnSpPr>
        <p:spPr>
          <a:xfrm flipH="1" rot="10800000">
            <a:off x="3100711" y="2331764"/>
            <a:ext cx="824400" cy="831000"/>
          </a:xfrm>
          <a:prstGeom prst="straightConnector1">
            <a:avLst/>
          </a:prstGeom>
          <a:noFill/>
          <a:ln cap="flat" cmpd="sng" w="38100">
            <a:solidFill>
              <a:srgbClr val="FF00FF"/>
            </a:solidFill>
            <a:prstDash val="dash"/>
            <a:round/>
            <a:headEnd len="med" w="med" type="none"/>
            <a:tailEnd len="med" w="med" type="none"/>
          </a:ln>
        </p:spPr>
      </p:cxnSp>
      <p:cxnSp>
        <p:nvCxnSpPr>
          <p:cNvPr id="1624" name="Google Shape;1624;p76"/>
          <p:cNvCxnSpPr>
            <a:stCxn id="1612" idx="5"/>
            <a:endCxn id="1614" idx="1"/>
          </p:cNvCxnSpPr>
          <p:nvPr/>
        </p:nvCxnSpPr>
        <p:spPr>
          <a:xfrm>
            <a:off x="4352161" y="2331711"/>
            <a:ext cx="845100" cy="1346400"/>
          </a:xfrm>
          <a:prstGeom prst="straightConnector1">
            <a:avLst/>
          </a:prstGeom>
          <a:noFill/>
          <a:ln cap="flat" cmpd="sng" w="9525">
            <a:solidFill>
              <a:schemeClr val="dk2"/>
            </a:solidFill>
            <a:prstDash val="solid"/>
            <a:round/>
            <a:headEnd len="med" w="med" type="none"/>
            <a:tailEnd len="med" w="med" type="none"/>
          </a:ln>
        </p:spPr>
      </p:cxnSp>
      <p:cxnSp>
        <p:nvCxnSpPr>
          <p:cNvPr id="1625" name="Google Shape;1625;p76"/>
          <p:cNvCxnSpPr>
            <a:stCxn id="1612" idx="6"/>
            <a:endCxn id="1613" idx="2"/>
          </p:cNvCxnSpPr>
          <p:nvPr/>
        </p:nvCxnSpPr>
        <p:spPr>
          <a:xfrm>
            <a:off x="4440600" y="2118200"/>
            <a:ext cx="1164000" cy="516000"/>
          </a:xfrm>
          <a:prstGeom prst="straightConnector1">
            <a:avLst/>
          </a:prstGeom>
          <a:noFill/>
          <a:ln cap="flat" cmpd="sng" w="9525">
            <a:solidFill>
              <a:schemeClr val="dk2"/>
            </a:solidFill>
            <a:prstDash val="solid"/>
            <a:round/>
            <a:headEnd len="med" w="med" type="none"/>
            <a:tailEnd len="med" w="med" type="none"/>
          </a:ln>
        </p:spPr>
      </p:cxnSp>
      <p:sp>
        <p:nvSpPr>
          <p:cNvPr id="1626" name="Google Shape;1626;p76"/>
          <p:cNvSpPr txBox="1"/>
          <p:nvPr/>
        </p:nvSpPr>
        <p:spPr>
          <a:xfrm>
            <a:off x="2585250" y="1718075"/>
            <a:ext cx="6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12</a:t>
            </a:r>
            <a:endParaRPr>
              <a:latin typeface="Avenir"/>
              <a:ea typeface="Avenir"/>
              <a:cs typeface="Avenir"/>
              <a:sym typeface="Avenir"/>
            </a:endParaRPr>
          </a:p>
        </p:txBody>
      </p:sp>
      <p:sp>
        <p:nvSpPr>
          <p:cNvPr id="1627" name="Google Shape;1627;p76"/>
          <p:cNvSpPr txBox="1"/>
          <p:nvPr/>
        </p:nvSpPr>
        <p:spPr>
          <a:xfrm>
            <a:off x="4991825" y="2072775"/>
            <a:ext cx="2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9</a:t>
            </a:r>
            <a:endParaRPr>
              <a:latin typeface="Avenir"/>
              <a:ea typeface="Avenir"/>
              <a:cs typeface="Avenir"/>
              <a:sym typeface="Avenir"/>
            </a:endParaRPr>
          </a:p>
        </p:txBody>
      </p:sp>
      <p:sp>
        <p:nvSpPr>
          <p:cNvPr id="1628" name="Google Shape;1628;p76"/>
          <p:cNvSpPr txBox="1"/>
          <p:nvPr/>
        </p:nvSpPr>
        <p:spPr>
          <a:xfrm>
            <a:off x="2189275" y="25014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6</a:t>
            </a:r>
            <a:endParaRPr>
              <a:latin typeface="Avenir"/>
              <a:ea typeface="Avenir"/>
              <a:cs typeface="Avenir"/>
              <a:sym typeface="Avenir"/>
            </a:endParaRPr>
          </a:p>
        </p:txBody>
      </p:sp>
      <p:sp>
        <p:nvSpPr>
          <p:cNvPr id="1629" name="Google Shape;1629;p76"/>
          <p:cNvSpPr txBox="1"/>
          <p:nvPr/>
        </p:nvSpPr>
        <p:spPr>
          <a:xfrm>
            <a:off x="3224363" y="2501388"/>
            <a:ext cx="2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3</a:t>
            </a:r>
            <a:endParaRPr>
              <a:latin typeface="Avenir"/>
              <a:ea typeface="Avenir"/>
              <a:cs typeface="Avenir"/>
              <a:sym typeface="Avenir"/>
            </a:endParaRPr>
          </a:p>
        </p:txBody>
      </p:sp>
      <p:sp>
        <p:nvSpPr>
          <p:cNvPr id="1630" name="Google Shape;1630;p76"/>
          <p:cNvSpPr txBox="1"/>
          <p:nvPr/>
        </p:nvSpPr>
        <p:spPr>
          <a:xfrm>
            <a:off x="3958725" y="33257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631" name="Google Shape;1631;p76"/>
          <p:cNvSpPr txBox="1"/>
          <p:nvPr/>
        </p:nvSpPr>
        <p:spPr>
          <a:xfrm>
            <a:off x="4848950" y="28970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5</a:t>
            </a:r>
            <a:endParaRPr>
              <a:latin typeface="Avenir"/>
              <a:ea typeface="Avenir"/>
              <a:cs typeface="Avenir"/>
              <a:sym typeface="Avenir"/>
            </a:endParaRPr>
          </a:p>
        </p:txBody>
      </p:sp>
      <p:sp>
        <p:nvSpPr>
          <p:cNvPr id="1632" name="Google Shape;1632;p76"/>
          <p:cNvSpPr txBox="1"/>
          <p:nvPr/>
        </p:nvSpPr>
        <p:spPr>
          <a:xfrm>
            <a:off x="1661775" y="30743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633" name="Google Shape;1633;p76"/>
          <p:cNvSpPr txBox="1"/>
          <p:nvPr/>
        </p:nvSpPr>
        <p:spPr>
          <a:xfrm>
            <a:off x="3270725" y="38979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7</a:t>
            </a:r>
            <a:endParaRPr>
              <a:latin typeface="Avenir"/>
              <a:ea typeface="Avenir"/>
              <a:cs typeface="Avenir"/>
              <a:sym typeface="Avenir"/>
            </a:endParaRPr>
          </a:p>
        </p:txBody>
      </p:sp>
      <p:sp>
        <p:nvSpPr>
          <p:cNvPr id="1634" name="Google Shape;1634;p76"/>
          <p:cNvSpPr txBox="1"/>
          <p:nvPr/>
        </p:nvSpPr>
        <p:spPr>
          <a:xfrm>
            <a:off x="4653500" y="40840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1635" name="Google Shape;1635;p76"/>
          <p:cNvSpPr txBox="1"/>
          <p:nvPr/>
        </p:nvSpPr>
        <p:spPr>
          <a:xfrm>
            <a:off x="6750300" y="1292475"/>
            <a:ext cx="216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Connected Nodes: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a:t>
            </a:r>
            <a:endParaRPr>
              <a:latin typeface="Avenir"/>
              <a:ea typeface="Avenir"/>
              <a:cs typeface="Avenir"/>
              <a:sym typeface="Aveni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sp>
        <p:nvSpPr>
          <p:cNvPr id="1640" name="Google Shape;1640;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4A</a:t>
            </a:r>
            <a:r>
              <a:rPr lang="en"/>
              <a:t> Introduction to MSTs - Prim’s</a:t>
            </a:r>
            <a:endParaRPr/>
          </a:p>
        </p:txBody>
      </p:sp>
      <p:sp>
        <p:nvSpPr>
          <p:cNvPr id="1641" name="Google Shape;1641;p77"/>
          <p:cNvSpPr/>
          <p:nvPr/>
        </p:nvSpPr>
        <p:spPr>
          <a:xfrm>
            <a:off x="1245900" y="1816250"/>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642" name="Google Shape;1642;p77"/>
          <p:cNvSpPr/>
          <p:nvPr/>
        </p:nvSpPr>
        <p:spPr>
          <a:xfrm>
            <a:off x="2585250" y="307432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643" name="Google Shape;1643;p77"/>
          <p:cNvSpPr/>
          <p:nvPr/>
        </p:nvSpPr>
        <p:spPr>
          <a:xfrm>
            <a:off x="3836700" y="1816250"/>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644" name="Google Shape;1644;p77"/>
          <p:cNvSpPr/>
          <p:nvPr/>
        </p:nvSpPr>
        <p:spPr>
          <a:xfrm>
            <a:off x="5604675" y="2332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645" name="Google Shape;1645;p77"/>
          <p:cNvSpPr/>
          <p:nvPr/>
        </p:nvSpPr>
        <p:spPr>
          <a:xfrm>
            <a:off x="5108750" y="35897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646" name="Google Shape;1646;p77"/>
          <p:cNvSpPr/>
          <p:nvPr/>
        </p:nvSpPr>
        <p:spPr>
          <a:xfrm>
            <a:off x="3836700" y="42158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647" name="Google Shape;1647;p77"/>
          <p:cNvSpPr/>
          <p:nvPr/>
        </p:nvSpPr>
        <p:spPr>
          <a:xfrm>
            <a:off x="642000" y="3074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648" name="Google Shape;1648;p77"/>
          <p:cNvCxnSpPr>
            <a:stCxn id="1641" idx="6"/>
            <a:endCxn id="1643" idx="2"/>
          </p:cNvCxnSpPr>
          <p:nvPr/>
        </p:nvCxnSpPr>
        <p:spPr>
          <a:xfrm>
            <a:off x="1849800" y="2118200"/>
            <a:ext cx="1986900" cy="0"/>
          </a:xfrm>
          <a:prstGeom prst="straightConnector1">
            <a:avLst/>
          </a:prstGeom>
          <a:noFill/>
          <a:ln cap="flat" cmpd="sng" w="9525">
            <a:solidFill>
              <a:schemeClr val="dk2"/>
            </a:solidFill>
            <a:prstDash val="solid"/>
            <a:round/>
            <a:headEnd len="med" w="med" type="none"/>
            <a:tailEnd len="med" w="med" type="none"/>
          </a:ln>
        </p:spPr>
      </p:cxnSp>
      <p:cxnSp>
        <p:nvCxnSpPr>
          <p:cNvPr id="1649" name="Google Shape;1649;p77"/>
          <p:cNvCxnSpPr>
            <a:stCxn id="1641" idx="5"/>
            <a:endCxn id="1642" idx="1"/>
          </p:cNvCxnSpPr>
          <p:nvPr/>
        </p:nvCxnSpPr>
        <p:spPr>
          <a:xfrm>
            <a:off x="1761361" y="2331711"/>
            <a:ext cx="912300" cy="831000"/>
          </a:xfrm>
          <a:prstGeom prst="straightConnector1">
            <a:avLst/>
          </a:prstGeom>
          <a:noFill/>
          <a:ln cap="flat" cmpd="sng" w="38100">
            <a:solidFill>
              <a:schemeClr val="dk2"/>
            </a:solidFill>
            <a:prstDash val="solid"/>
            <a:round/>
            <a:headEnd len="med" w="med" type="none"/>
            <a:tailEnd len="med" w="med" type="none"/>
          </a:ln>
        </p:spPr>
      </p:cxnSp>
      <p:cxnSp>
        <p:nvCxnSpPr>
          <p:cNvPr id="1650" name="Google Shape;1650;p77"/>
          <p:cNvCxnSpPr>
            <a:stCxn id="1642" idx="2"/>
            <a:endCxn id="1647" idx="6"/>
          </p:cNvCxnSpPr>
          <p:nvPr/>
        </p:nvCxnSpPr>
        <p:spPr>
          <a:xfrm rot="10800000">
            <a:off x="1246050" y="3376275"/>
            <a:ext cx="1339200" cy="0"/>
          </a:xfrm>
          <a:prstGeom prst="straightConnector1">
            <a:avLst/>
          </a:prstGeom>
          <a:noFill/>
          <a:ln cap="flat" cmpd="sng" w="38100">
            <a:solidFill>
              <a:srgbClr val="FF00FF"/>
            </a:solidFill>
            <a:prstDash val="dash"/>
            <a:round/>
            <a:headEnd len="med" w="med" type="none"/>
            <a:tailEnd len="med" w="med" type="none"/>
          </a:ln>
        </p:spPr>
      </p:cxnSp>
      <p:cxnSp>
        <p:nvCxnSpPr>
          <p:cNvPr id="1651" name="Google Shape;1651;p77"/>
          <p:cNvCxnSpPr>
            <a:stCxn id="1642" idx="5"/>
            <a:endCxn id="1646" idx="1"/>
          </p:cNvCxnSpPr>
          <p:nvPr/>
        </p:nvCxnSpPr>
        <p:spPr>
          <a:xfrm>
            <a:off x="3100711" y="3589786"/>
            <a:ext cx="824400" cy="714600"/>
          </a:xfrm>
          <a:prstGeom prst="straightConnector1">
            <a:avLst/>
          </a:prstGeom>
          <a:noFill/>
          <a:ln cap="flat" cmpd="sng" w="38100">
            <a:solidFill>
              <a:srgbClr val="FF00FF"/>
            </a:solidFill>
            <a:prstDash val="dash"/>
            <a:round/>
            <a:headEnd len="med" w="med" type="none"/>
            <a:tailEnd len="med" w="med" type="none"/>
          </a:ln>
        </p:spPr>
      </p:cxnSp>
      <p:cxnSp>
        <p:nvCxnSpPr>
          <p:cNvPr id="1652" name="Google Shape;1652;p77"/>
          <p:cNvCxnSpPr>
            <a:stCxn id="1646" idx="7"/>
            <a:endCxn id="1645" idx="2"/>
          </p:cNvCxnSpPr>
          <p:nvPr/>
        </p:nvCxnSpPr>
        <p:spPr>
          <a:xfrm flipH="1" rot="10800000">
            <a:off x="4352161" y="3891814"/>
            <a:ext cx="756600" cy="412500"/>
          </a:xfrm>
          <a:prstGeom prst="straightConnector1">
            <a:avLst/>
          </a:prstGeom>
          <a:noFill/>
          <a:ln cap="flat" cmpd="sng" w="9525">
            <a:solidFill>
              <a:schemeClr val="dk2"/>
            </a:solidFill>
            <a:prstDash val="solid"/>
            <a:round/>
            <a:headEnd len="med" w="med" type="none"/>
            <a:tailEnd len="med" w="med" type="none"/>
          </a:ln>
        </p:spPr>
      </p:cxnSp>
      <p:cxnSp>
        <p:nvCxnSpPr>
          <p:cNvPr id="1653" name="Google Shape;1653;p77"/>
          <p:cNvCxnSpPr>
            <a:stCxn id="1642" idx="6"/>
            <a:endCxn id="1645" idx="2"/>
          </p:cNvCxnSpPr>
          <p:nvPr/>
        </p:nvCxnSpPr>
        <p:spPr>
          <a:xfrm>
            <a:off x="3189150" y="3376275"/>
            <a:ext cx="1919700" cy="515400"/>
          </a:xfrm>
          <a:prstGeom prst="straightConnector1">
            <a:avLst/>
          </a:prstGeom>
          <a:noFill/>
          <a:ln cap="flat" cmpd="sng" w="38100">
            <a:solidFill>
              <a:srgbClr val="FF00FF"/>
            </a:solidFill>
            <a:prstDash val="dash"/>
            <a:round/>
            <a:headEnd len="med" w="med" type="none"/>
            <a:tailEnd len="med" w="med" type="none"/>
          </a:ln>
        </p:spPr>
      </p:cxnSp>
      <p:cxnSp>
        <p:nvCxnSpPr>
          <p:cNvPr id="1654" name="Google Shape;1654;p77"/>
          <p:cNvCxnSpPr>
            <a:stCxn id="1642" idx="7"/>
            <a:endCxn id="1643" idx="3"/>
          </p:cNvCxnSpPr>
          <p:nvPr/>
        </p:nvCxnSpPr>
        <p:spPr>
          <a:xfrm flipH="1" rot="10800000">
            <a:off x="3100711" y="2331764"/>
            <a:ext cx="824400" cy="831000"/>
          </a:xfrm>
          <a:prstGeom prst="straightConnector1">
            <a:avLst/>
          </a:prstGeom>
          <a:noFill/>
          <a:ln cap="flat" cmpd="sng" w="38100">
            <a:solidFill>
              <a:schemeClr val="dk2"/>
            </a:solidFill>
            <a:prstDash val="solid"/>
            <a:round/>
            <a:headEnd len="med" w="med" type="none"/>
            <a:tailEnd len="med" w="med" type="none"/>
          </a:ln>
        </p:spPr>
      </p:cxnSp>
      <p:cxnSp>
        <p:nvCxnSpPr>
          <p:cNvPr id="1655" name="Google Shape;1655;p77"/>
          <p:cNvCxnSpPr>
            <a:stCxn id="1643" idx="5"/>
            <a:endCxn id="1645" idx="1"/>
          </p:cNvCxnSpPr>
          <p:nvPr/>
        </p:nvCxnSpPr>
        <p:spPr>
          <a:xfrm>
            <a:off x="4352161" y="2331711"/>
            <a:ext cx="845100" cy="1346400"/>
          </a:xfrm>
          <a:prstGeom prst="straightConnector1">
            <a:avLst/>
          </a:prstGeom>
          <a:noFill/>
          <a:ln cap="flat" cmpd="sng" w="38100">
            <a:solidFill>
              <a:srgbClr val="FF00FF"/>
            </a:solidFill>
            <a:prstDash val="dash"/>
            <a:round/>
            <a:headEnd len="med" w="med" type="none"/>
            <a:tailEnd len="med" w="med" type="none"/>
          </a:ln>
        </p:spPr>
      </p:cxnSp>
      <p:cxnSp>
        <p:nvCxnSpPr>
          <p:cNvPr id="1656" name="Google Shape;1656;p77"/>
          <p:cNvCxnSpPr>
            <a:stCxn id="1643" idx="6"/>
            <a:endCxn id="1644" idx="2"/>
          </p:cNvCxnSpPr>
          <p:nvPr/>
        </p:nvCxnSpPr>
        <p:spPr>
          <a:xfrm>
            <a:off x="4440600" y="2118200"/>
            <a:ext cx="1164000" cy="516000"/>
          </a:xfrm>
          <a:prstGeom prst="straightConnector1">
            <a:avLst/>
          </a:prstGeom>
          <a:noFill/>
          <a:ln cap="flat" cmpd="sng" w="38100">
            <a:solidFill>
              <a:srgbClr val="FF00FF"/>
            </a:solidFill>
            <a:prstDash val="dash"/>
            <a:round/>
            <a:headEnd len="med" w="med" type="none"/>
            <a:tailEnd len="med" w="med" type="none"/>
          </a:ln>
        </p:spPr>
      </p:cxnSp>
      <p:sp>
        <p:nvSpPr>
          <p:cNvPr id="1657" name="Google Shape;1657;p77"/>
          <p:cNvSpPr txBox="1"/>
          <p:nvPr/>
        </p:nvSpPr>
        <p:spPr>
          <a:xfrm>
            <a:off x="2585250" y="1718075"/>
            <a:ext cx="6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12</a:t>
            </a:r>
            <a:endParaRPr>
              <a:latin typeface="Avenir"/>
              <a:ea typeface="Avenir"/>
              <a:cs typeface="Avenir"/>
              <a:sym typeface="Avenir"/>
            </a:endParaRPr>
          </a:p>
        </p:txBody>
      </p:sp>
      <p:sp>
        <p:nvSpPr>
          <p:cNvPr id="1658" name="Google Shape;1658;p77"/>
          <p:cNvSpPr txBox="1"/>
          <p:nvPr/>
        </p:nvSpPr>
        <p:spPr>
          <a:xfrm>
            <a:off x="4991825" y="2072775"/>
            <a:ext cx="2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9</a:t>
            </a:r>
            <a:endParaRPr>
              <a:latin typeface="Avenir"/>
              <a:ea typeface="Avenir"/>
              <a:cs typeface="Avenir"/>
              <a:sym typeface="Avenir"/>
            </a:endParaRPr>
          </a:p>
        </p:txBody>
      </p:sp>
      <p:sp>
        <p:nvSpPr>
          <p:cNvPr id="1659" name="Google Shape;1659;p77"/>
          <p:cNvSpPr txBox="1"/>
          <p:nvPr/>
        </p:nvSpPr>
        <p:spPr>
          <a:xfrm>
            <a:off x="2189275" y="25014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6</a:t>
            </a:r>
            <a:endParaRPr>
              <a:latin typeface="Avenir"/>
              <a:ea typeface="Avenir"/>
              <a:cs typeface="Avenir"/>
              <a:sym typeface="Avenir"/>
            </a:endParaRPr>
          </a:p>
        </p:txBody>
      </p:sp>
      <p:sp>
        <p:nvSpPr>
          <p:cNvPr id="1660" name="Google Shape;1660;p77"/>
          <p:cNvSpPr txBox="1"/>
          <p:nvPr/>
        </p:nvSpPr>
        <p:spPr>
          <a:xfrm>
            <a:off x="3224363" y="2501388"/>
            <a:ext cx="2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3</a:t>
            </a:r>
            <a:endParaRPr>
              <a:latin typeface="Avenir"/>
              <a:ea typeface="Avenir"/>
              <a:cs typeface="Avenir"/>
              <a:sym typeface="Avenir"/>
            </a:endParaRPr>
          </a:p>
        </p:txBody>
      </p:sp>
      <p:sp>
        <p:nvSpPr>
          <p:cNvPr id="1661" name="Google Shape;1661;p77"/>
          <p:cNvSpPr txBox="1"/>
          <p:nvPr/>
        </p:nvSpPr>
        <p:spPr>
          <a:xfrm>
            <a:off x="3958725" y="33257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662" name="Google Shape;1662;p77"/>
          <p:cNvSpPr txBox="1"/>
          <p:nvPr/>
        </p:nvSpPr>
        <p:spPr>
          <a:xfrm>
            <a:off x="4848950" y="28970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5</a:t>
            </a:r>
            <a:endParaRPr>
              <a:latin typeface="Avenir"/>
              <a:ea typeface="Avenir"/>
              <a:cs typeface="Avenir"/>
              <a:sym typeface="Avenir"/>
            </a:endParaRPr>
          </a:p>
        </p:txBody>
      </p:sp>
      <p:sp>
        <p:nvSpPr>
          <p:cNvPr id="1663" name="Google Shape;1663;p77"/>
          <p:cNvSpPr txBox="1"/>
          <p:nvPr/>
        </p:nvSpPr>
        <p:spPr>
          <a:xfrm>
            <a:off x="1661775" y="30743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664" name="Google Shape;1664;p77"/>
          <p:cNvSpPr txBox="1"/>
          <p:nvPr/>
        </p:nvSpPr>
        <p:spPr>
          <a:xfrm>
            <a:off x="3270725" y="38979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7</a:t>
            </a:r>
            <a:endParaRPr>
              <a:latin typeface="Avenir"/>
              <a:ea typeface="Avenir"/>
              <a:cs typeface="Avenir"/>
              <a:sym typeface="Avenir"/>
            </a:endParaRPr>
          </a:p>
        </p:txBody>
      </p:sp>
      <p:sp>
        <p:nvSpPr>
          <p:cNvPr id="1665" name="Google Shape;1665;p77"/>
          <p:cNvSpPr txBox="1"/>
          <p:nvPr/>
        </p:nvSpPr>
        <p:spPr>
          <a:xfrm>
            <a:off x="4653500" y="40840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1666" name="Google Shape;1666;p77"/>
          <p:cNvSpPr txBox="1"/>
          <p:nvPr/>
        </p:nvSpPr>
        <p:spPr>
          <a:xfrm>
            <a:off x="6750300" y="1292475"/>
            <a:ext cx="2165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Connected Nodes: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C</a:t>
            </a:r>
            <a:endParaRPr>
              <a:latin typeface="Avenir"/>
              <a:ea typeface="Avenir"/>
              <a:cs typeface="Avenir"/>
              <a:sym typeface="Aveni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sp>
        <p:nvSpPr>
          <p:cNvPr id="1671" name="Google Shape;1671;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4A</a:t>
            </a:r>
            <a:r>
              <a:rPr lang="en"/>
              <a:t> Introduction to MSTs - Prim’s</a:t>
            </a:r>
            <a:endParaRPr/>
          </a:p>
        </p:txBody>
      </p:sp>
      <p:sp>
        <p:nvSpPr>
          <p:cNvPr id="1672" name="Google Shape;1672;p78"/>
          <p:cNvSpPr/>
          <p:nvPr/>
        </p:nvSpPr>
        <p:spPr>
          <a:xfrm>
            <a:off x="1245900" y="1816250"/>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673" name="Google Shape;1673;p78"/>
          <p:cNvSpPr/>
          <p:nvPr/>
        </p:nvSpPr>
        <p:spPr>
          <a:xfrm>
            <a:off x="2585250" y="307432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674" name="Google Shape;1674;p78"/>
          <p:cNvSpPr/>
          <p:nvPr/>
        </p:nvSpPr>
        <p:spPr>
          <a:xfrm>
            <a:off x="3836700" y="1816250"/>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675" name="Google Shape;1675;p78"/>
          <p:cNvSpPr/>
          <p:nvPr/>
        </p:nvSpPr>
        <p:spPr>
          <a:xfrm>
            <a:off x="5604675" y="2332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676" name="Google Shape;1676;p78"/>
          <p:cNvSpPr/>
          <p:nvPr/>
        </p:nvSpPr>
        <p:spPr>
          <a:xfrm>
            <a:off x="5108750" y="358977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677" name="Google Shape;1677;p78"/>
          <p:cNvSpPr/>
          <p:nvPr/>
        </p:nvSpPr>
        <p:spPr>
          <a:xfrm>
            <a:off x="3836700" y="42158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678" name="Google Shape;1678;p78"/>
          <p:cNvSpPr/>
          <p:nvPr/>
        </p:nvSpPr>
        <p:spPr>
          <a:xfrm>
            <a:off x="642000" y="3074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679" name="Google Shape;1679;p78"/>
          <p:cNvCxnSpPr>
            <a:stCxn id="1672" idx="6"/>
            <a:endCxn id="1674" idx="2"/>
          </p:cNvCxnSpPr>
          <p:nvPr/>
        </p:nvCxnSpPr>
        <p:spPr>
          <a:xfrm>
            <a:off x="1849800" y="2118200"/>
            <a:ext cx="1986900" cy="0"/>
          </a:xfrm>
          <a:prstGeom prst="straightConnector1">
            <a:avLst/>
          </a:prstGeom>
          <a:noFill/>
          <a:ln cap="flat" cmpd="sng" w="38100">
            <a:solidFill>
              <a:srgbClr val="FF00FF"/>
            </a:solidFill>
            <a:prstDash val="dash"/>
            <a:round/>
            <a:headEnd len="med" w="med" type="none"/>
            <a:tailEnd len="med" w="med" type="none"/>
          </a:ln>
        </p:spPr>
      </p:cxnSp>
      <p:cxnSp>
        <p:nvCxnSpPr>
          <p:cNvPr id="1680" name="Google Shape;1680;p78"/>
          <p:cNvCxnSpPr>
            <a:stCxn id="1672" idx="5"/>
            <a:endCxn id="1673" idx="1"/>
          </p:cNvCxnSpPr>
          <p:nvPr/>
        </p:nvCxnSpPr>
        <p:spPr>
          <a:xfrm>
            <a:off x="1761361" y="2331711"/>
            <a:ext cx="912300" cy="831000"/>
          </a:xfrm>
          <a:prstGeom prst="straightConnector1">
            <a:avLst/>
          </a:prstGeom>
          <a:noFill/>
          <a:ln cap="flat" cmpd="sng" w="38100">
            <a:solidFill>
              <a:schemeClr val="dk2"/>
            </a:solidFill>
            <a:prstDash val="solid"/>
            <a:round/>
            <a:headEnd len="med" w="med" type="none"/>
            <a:tailEnd len="med" w="med" type="none"/>
          </a:ln>
        </p:spPr>
      </p:cxnSp>
      <p:cxnSp>
        <p:nvCxnSpPr>
          <p:cNvPr id="1681" name="Google Shape;1681;p78"/>
          <p:cNvCxnSpPr>
            <a:stCxn id="1673" idx="2"/>
            <a:endCxn id="1678" idx="6"/>
          </p:cNvCxnSpPr>
          <p:nvPr/>
        </p:nvCxnSpPr>
        <p:spPr>
          <a:xfrm rot="10800000">
            <a:off x="1246050" y="3376275"/>
            <a:ext cx="1339200" cy="0"/>
          </a:xfrm>
          <a:prstGeom prst="straightConnector1">
            <a:avLst/>
          </a:prstGeom>
          <a:noFill/>
          <a:ln cap="flat" cmpd="sng" w="38100">
            <a:solidFill>
              <a:srgbClr val="FF00FF"/>
            </a:solidFill>
            <a:prstDash val="dash"/>
            <a:round/>
            <a:headEnd len="med" w="med" type="none"/>
            <a:tailEnd len="med" w="med" type="none"/>
          </a:ln>
        </p:spPr>
      </p:cxnSp>
      <p:cxnSp>
        <p:nvCxnSpPr>
          <p:cNvPr id="1682" name="Google Shape;1682;p78"/>
          <p:cNvCxnSpPr>
            <a:stCxn id="1673" idx="5"/>
            <a:endCxn id="1677" idx="1"/>
          </p:cNvCxnSpPr>
          <p:nvPr/>
        </p:nvCxnSpPr>
        <p:spPr>
          <a:xfrm>
            <a:off x="3100711" y="3589786"/>
            <a:ext cx="824400" cy="714600"/>
          </a:xfrm>
          <a:prstGeom prst="straightConnector1">
            <a:avLst/>
          </a:prstGeom>
          <a:noFill/>
          <a:ln cap="flat" cmpd="sng" w="38100">
            <a:solidFill>
              <a:srgbClr val="FF00FF"/>
            </a:solidFill>
            <a:prstDash val="dash"/>
            <a:round/>
            <a:headEnd len="med" w="med" type="none"/>
            <a:tailEnd len="med" w="med" type="none"/>
          </a:ln>
        </p:spPr>
      </p:cxnSp>
      <p:cxnSp>
        <p:nvCxnSpPr>
          <p:cNvPr id="1683" name="Google Shape;1683;p78"/>
          <p:cNvCxnSpPr>
            <a:stCxn id="1677" idx="7"/>
            <a:endCxn id="1676" idx="2"/>
          </p:cNvCxnSpPr>
          <p:nvPr/>
        </p:nvCxnSpPr>
        <p:spPr>
          <a:xfrm flipH="1" rot="10800000">
            <a:off x="4352161" y="3891814"/>
            <a:ext cx="756600" cy="412500"/>
          </a:xfrm>
          <a:prstGeom prst="straightConnector1">
            <a:avLst/>
          </a:prstGeom>
          <a:noFill/>
          <a:ln cap="flat" cmpd="sng" w="38100">
            <a:solidFill>
              <a:srgbClr val="FF00FF"/>
            </a:solidFill>
            <a:prstDash val="dash"/>
            <a:round/>
            <a:headEnd len="med" w="med" type="none"/>
            <a:tailEnd len="med" w="med" type="none"/>
          </a:ln>
        </p:spPr>
      </p:cxnSp>
      <p:cxnSp>
        <p:nvCxnSpPr>
          <p:cNvPr id="1684" name="Google Shape;1684;p78"/>
          <p:cNvCxnSpPr>
            <a:stCxn id="1673" idx="6"/>
            <a:endCxn id="1676" idx="2"/>
          </p:cNvCxnSpPr>
          <p:nvPr/>
        </p:nvCxnSpPr>
        <p:spPr>
          <a:xfrm>
            <a:off x="3189150" y="3376275"/>
            <a:ext cx="1919700" cy="515400"/>
          </a:xfrm>
          <a:prstGeom prst="straightConnector1">
            <a:avLst/>
          </a:prstGeom>
          <a:noFill/>
          <a:ln cap="flat" cmpd="sng" w="38100">
            <a:solidFill>
              <a:schemeClr val="dk2"/>
            </a:solidFill>
            <a:prstDash val="solid"/>
            <a:round/>
            <a:headEnd len="med" w="med" type="none"/>
            <a:tailEnd len="med" w="med" type="none"/>
          </a:ln>
        </p:spPr>
      </p:cxnSp>
      <p:cxnSp>
        <p:nvCxnSpPr>
          <p:cNvPr id="1685" name="Google Shape;1685;p78"/>
          <p:cNvCxnSpPr>
            <a:stCxn id="1673" idx="7"/>
            <a:endCxn id="1674" idx="3"/>
          </p:cNvCxnSpPr>
          <p:nvPr/>
        </p:nvCxnSpPr>
        <p:spPr>
          <a:xfrm flipH="1" rot="10800000">
            <a:off x="3100711" y="2331764"/>
            <a:ext cx="824400" cy="831000"/>
          </a:xfrm>
          <a:prstGeom prst="straightConnector1">
            <a:avLst/>
          </a:prstGeom>
          <a:noFill/>
          <a:ln cap="flat" cmpd="sng" w="38100">
            <a:solidFill>
              <a:schemeClr val="dk2"/>
            </a:solidFill>
            <a:prstDash val="solid"/>
            <a:round/>
            <a:headEnd len="med" w="med" type="none"/>
            <a:tailEnd len="med" w="med" type="none"/>
          </a:ln>
        </p:spPr>
      </p:cxnSp>
      <p:cxnSp>
        <p:nvCxnSpPr>
          <p:cNvPr id="1686" name="Google Shape;1686;p78"/>
          <p:cNvCxnSpPr>
            <a:stCxn id="1674" idx="5"/>
            <a:endCxn id="1676" idx="1"/>
          </p:cNvCxnSpPr>
          <p:nvPr/>
        </p:nvCxnSpPr>
        <p:spPr>
          <a:xfrm>
            <a:off x="4352161" y="2331711"/>
            <a:ext cx="845100" cy="1346400"/>
          </a:xfrm>
          <a:prstGeom prst="straightConnector1">
            <a:avLst/>
          </a:prstGeom>
          <a:noFill/>
          <a:ln cap="flat" cmpd="sng" w="38100">
            <a:solidFill>
              <a:srgbClr val="FF00FF"/>
            </a:solidFill>
            <a:prstDash val="dash"/>
            <a:round/>
            <a:headEnd len="med" w="med" type="none"/>
            <a:tailEnd len="med" w="med" type="none"/>
          </a:ln>
        </p:spPr>
      </p:cxnSp>
      <p:cxnSp>
        <p:nvCxnSpPr>
          <p:cNvPr id="1687" name="Google Shape;1687;p78"/>
          <p:cNvCxnSpPr>
            <a:stCxn id="1674" idx="6"/>
            <a:endCxn id="1675" idx="2"/>
          </p:cNvCxnSpPr>
          <p:nvPr/>
        </p:nvCxnSpPr>
        <p:spPr>
          <a:xfrm>
            <a:off x="4440600" y="2118200"/>
            <a:ext cx="1164000" cy="516000"/>
          </a:xfrm>
          <a:prstGeom prst="straightConnector1">
            <a:avLst/>
          </a:prstGeom>
          <a:noFill/>
          <a:ln cap="flat" cmpd="sng" w="38100">
            <a:solidFill>
              <a:srgbClr val="FF00FF"/>
            </a:solidFill>
            <a:prstDash val="dash"/>
            <a:round/>
            <a:headEnd len="med" w="med" type="none"/>
            <a:tailEnd len="med" w="med" type="none"/>
          </a:ln>
        </p:spPr>
      </p:cxnSp>
      <p:sp>
        <p:nvSpPr>
          <p:cNvPr id="1688" name="Google Shape;1688;p78"/>
          <p:cNvSpPr txBox="1"/>
          <p:nvPr/>
        </p:nvSpPr>
        <p:spPr>
          <a:xfrm>
            <a:off x="2585250" y="1718075"/>
            <a:ext cx="6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12</a:t>
            </a:r>
            <a:endParaRPr>
              <a:latin typeface="Avenir"/>
              <a:ea typeface="Avenir"/>
              <a:cs typeface="Avenir"/>
              <a:sym typeface="Avenir"/>
            </a:endParaRPr>
          </a:p>
        </p:txBody>
      </p:sp>
      <p:sp>
        <p:nvSpPr>
          <p:cNvPr id="1689" name="Google Shape;1689;p78"/>
          <p:cNvSpPr txBox="1"/>
          <p:nvPr/>
        </p:nvSpPr>
        <p:spPr>
          <a:xfrm>
            <a:off x="4991825" y="2072775"/>
            <a:ext cx="2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9</a:t>
            </a:r>
            <a:endParaRPr>
              <a:latin typeface="Avenir"/>
              <a:ea typeface="Avenir"/>
              <a:cs typeface="Avenir"/>
              <a:sym typeface="Avenir"/>
            </a:endParaRPr>
          </a:p>
        </p:txBody>
      </p:sp>
      <p:sp>
        <p:nvSpPr>
          <p:cNvPr id="1690" name="Google Shape;1690;p78"/>
          <p:cNvSpPr txBox="1"/>
          <p:nvPr/>
        </p:nvSpPr>
        <p:spPr>
          <a:xfrm>
            <a:off x="2189275" y="25014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6</a:t>
            </a:r>
            <a:endParaRPr>
              <a:latin typeface="Avenir"/>
              <a:ea typeface="Avenir"/>
              <a:cs typeface="Avenir"/>
              <a:sym typeface="Avenir"/>
            </a:endParaRPr>
          </a:p>
        </p:txBody>
      </p:sp>
      <p:sp>
        <p:nvSpPr>
          <p:cNvPr id="1691" name="Google Shape;1691;p78"/>
          <p:cNvSpPr txBox="1"/>
          <p:nvPr/>
        </p:nvSpPr>
        <p:spPr>
          <a:xfrm>
            <a:off x="3224363" y="2501388"/>
            <a:ext cx="2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3</a:t>
            </a:r>
            <a:endParaRPr>
              <a:latin typeface="Avenir"/>
              <a:ea typeface="Avenir"/>
              <a:cs typeface="Avenir"/>
              <a:sym typeface="Avenir"/>
            </a:endParaRPr>
          </a:p>
        </p:txBody>
      </p:sp>
      <p:sp>
        <p:nvSpPr>
          <p:cNvPr id="1692" name="Google Shape;1692;p78"/>
          <p:cNvSpPr txBox="1"/>
          <p:nvPr/>
        </p:nvSpPr>
        <p:spPr>
          <a:xfrm>
            <a:off x="3958725" y="33257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693" name="Google Shape;1693;p78"/>
          <p:cNvSpPr txBox="1"/>
          <p:nvPr/>
        </p:nvSpPr>
        <p:spPr>
          <a:xfrm>
            <a:off x="4848950" y="28970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5</a:t>
            </a:r>
            <a:endParaRPr>
              <a:latin typeface="Avenir"/>
              <a:ea typeface="Avenir"/>
              <a:cs typeface="Avenir"/>
              <a:sym typeface="Avenir"/>
            </a:endParaRPr>
          </a:p>
        </p:txBody>
      </p:sp>
      <p:sp>
        <p:nvSpPr>
          <p:cNvPr id="1694" name="Google Shape;1694;p78"/>
          <p:cNvSpPr txBox="1"/>
          <p:nvPr/>
        </p:nvSpPr>
        <p:spPr>
          <a:xfrm>
            <a:off x="1661775" y="30743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695" name="Google Shape;1695;p78"/>
          <p:cNvSpPr txBox="1"/>
          <p:nvPr/>
        </p:nvSpPr>
        <p:spPr>
          <a:xfrm>
            <a:off x="3270725" y="38979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7</a:t>
            </a:r>
            <a:endParaRPr>
              <a:latin typeface="Avenir"/>
              <a:ea typeface="Avenir"/>
              <a:cs typeface="Avenir"/>
              <a:sym typeface="Avenir"/>
            </a:endParaRPr>
          </a:p>
        </p:txBody>
      </p:sp>
      <p:sp>
        <p:nvSpPr>
          <p:cNvPr id="1696" name="Google Shape;1696;p78"/>
          <p:cNvSpPr txBox="1"/>
          <p:nvPr/>
        </p:nvSpPr>
        <p:spPr>
          <a:xfrm>
            <a:off x="4653500" y="40840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1697" name="Google Shape;1697;p78"/>
          <p:cNvSpPr txBox="1"/>
          <p:nvPr/>
        </p:nvSpPr>
        <p:spPr>
          <a:xfrm>
            <a:off x="6750300" y="1292475"/>
            <a:ext cx="2165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Connected Nodes: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C</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E</a:t>
            </a:r>
            <a:endParaRPr>
              <a:latin typeface="Avenir"/>
              <a:ea typeface="Avenir"/>
              <a:cs typeface="Avenir"/>
              <a:sym typeface="Aveni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1" name="Shape 1701"/>
        <p:cNvGrpSpPr/>
        <p:nvPr/>
      </p:nvGrpSpPr>
      <p:grpSpPr>
        <a:xfrm>
          <a:off x="0" y="0"/>
          <a:ext cx="0" cy="0"/>
          <a:chOff x="0" y="0"/>
          <a:chExt cx="0" cy="0"/>
        </a:xfrm>
      </p:grpSpPr>
      <p:sp>
        <p:nvSpPr>
          <p:cNvPr id="1702" name="Google Shape;1702;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4A</a:t>
            </a:r>
            <a:r>
              <a:rPr lang="en"/>
              <a:t> Introduction to MSTs - Prim’s</a:t>
            </a:r>
            <a:endParaRPr/>
          </a:p>
        </p:txBody>
      </p:sp>
      <p:sp>
        <p:nvSpPr>
          <p:cNvPr id="1703" name="Google Shape;1703;p79"/>
          <p:cNvSpPr/>
          <p:nvPr/>
        </p:nvSpPr>
        <p:spPr>
          <a:xfrm>
            <a:off x="1245900" y="1816250"/>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704" name="Google Shape;1704;p79"/>
          <p:cNvSpPr/>
          <p:nvPr/>
        </p:nvSpPr>
        <p:spPr>
          <a:xfrm>
            <a:off x="2585250" y="307432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705" name="Google Shape;1705;p79"/>
          <p:cNvSpPr/>
          <p:nvPr/>
        </p:nvSpPr>
        <p:spPr>
          <a:xfrm>
            <a:off x="3836700" y="1816250"/>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706" name="Google Shape;1706;p79"/>
          <p:cNvSpPr/>
          <p:nvPr/>
        </p:nvSpPr>
        <p:spPr>
          <a:xfrm>
            <a:off x="5604675" y="2332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707" name="Google Shape;1707;p79"/>
          <p:cNvSpPr/>
          <p:nvPr/>
        </p:nvSpPr>
        <p:spPr>
          <a:xfrm>
            <a:off x="5108750" y="358977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708" name="Google Shape;1708;p79"/>
          <p:cNvSpPr/>
          <p:nvPr/>
        </p:nvSpPr>
        <p:spPr>
          <a:xfrm>
            <a:off x="3836700" y="421587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709" name="Google Shape;1709;p79"/>
          <p:cNvSpPr/>
          <p:nvPr/>
        </p:nvSpPr>
        <p:spPr>
          <a:xfrm>
            <a:off x="642000" y="3074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710" name="Google Shape;1710;p79"/>
          <p:cNvCxnSpPr>
            <a:stCxn id="1703" idx="6"/>
            <a:endCxn id="1705" idx="2"/>
          </p:cNvCxnSpPr>
          <p:nvPr/>
        </p:nvCxnSpPr>
        <p:spPr>
          <a:xfrm>
            <a:off x="1849800" y="2118200"/>
            <a:ext cx="1986900" cy="0"/>
          </a:xfrm>
          <a:prstGeom prst="straightConnector1">
            <a:avLst/>
          </a:prstGeom>
          <a:noFill/>
          <a:ln cap="flat" cmpd="sng" w="38100">
            <a:solidFill>
              <a:srgbClr val="FF00FF"/>
            </a:solidFill>
            <a:prstDash val="dash"/>
            <a:round/>
            <a:headEnd len="med" w="med" type="none"/>
            <a:tailEnd len="med" w="med" type="none"/>
          </a:ln>
        </p:spPr>
      </p:cxnSp>
      <p:cxnSp>
        <p:nvCxnSpPr>
          <p:cNvPr id="1711" name="Google Shape;1711;p79"/>
          <p:cNvCxnSpPr>
            <a:stCxn id="1703" idx="5"/>
            <a:endCxn id="1704" idx="1"/>
          </p:cNvCxnSpPr>
          <p:nvPr/>
        </p:nvCxnSpPr>
        <p:spPr>
          <a:xfrm>
            <a:off x="1761361" y="2331711"/>
            <a:ext cx="912300" cy="831000"/>
          </a:xfrm>
          <a:prstGeom prst="straightConnector1">
            <a:avLst/>
          </a:prstGeom>
          <a:noFill/>
          <a:ln cap="flat" cmpd="sng" w="38100">
            <a:solidFill>
              <a:schemeClr val="dk2"/>
            </a:solidFill>
            <a:prstDash val="solid"/>
            <a:round/>
            <a:headEnd len="med" w="med" type="none"/>
            <a:tailEnd len="med" w="med" type="none"/>
          </a:ln>
        </p:spPr>
      </p:cxnSp>
      <p:cxnSp>
        <p:nvCxnSpPr>
          <p:cNvPr id="1712" name="Google Shape;1712;p79"/>
          <p:cNvCxnSpPr>
            <a:stCxn id="1704" idx="2"/>
            <a:endCxn id="1709" idx="6"/>
          </p:cNvCxnSpPr>
          <p:nvPr/>
        </p:nvCxnSpPr>
        <p:spPr>
          <a:xfrm rot="10800000">
            <a:off x="1246050" y="3376275"/>
            <a:ext cx="1339200" cy="0"/>
          </a:xfrm>
          <a:prstGeom prst="straightConnector1">
            <a:avLst/>
          </a:prstGeom>
          <a:noFill/>
          <a:ln cap="flat" cmpd="sng" w="38100">
            <a:solidFill>
              <a:srgbClr val="FF00FF"/>
            </a:solidFill>
            <a:prstDash val="dash"/>
            <a:round/>
            <a:headEnd len="med" w="med" type="none"/>
            <a:tailEnd len="med" w="med" type="none"/>
          </a:ln>
        </p:spPr>
      </p:cxnSp>
      <p:cxnSp>
        <p:nvCxnSpPr>
          <p:cNvPr id="1713" name="Google Shape;1713;p79"/>
          <p:cNvCxnSpPr>
            <a:stCxn id="1704" idx="5"/>
            <a:endCxn id="1708" idx="1"/>
          </p:cNvCxnSpPr>
          <p:nvPr/>
        </p:nvCxnSpPr>
        <p:spPr>
          <a:xfrm>
            <a:off x="3100711" y="3589786"/>
            <a:ext cx="824400" cy="714600"/>
          </a:xfrm>
          <a:prstGeom prst="straightConnector1">
            <a:avLst/>
          </a:prstGeom>
          <a:noFill/>
          <a:ln cap="flat" cmpd="sng" w="38100">
            <a:solidFill>
              <a:srgbClr val="FF00FF"/>
            </a:solidFill>
            <a:prstDash val="dash"/>
            <a:round/>
            <a:headEnd len="med" w="med" type="none"/>
            <a:tailEnd len="med" w="med" type="none"/>
          </a:ln>
        </p:spPr>
      </p:cxnSp>
      <p:cxnSp>
        <p:nvCxnSpPr>
          <p:cNvPr id="1714" name="Google Shape;1714;p79"/>
          <p:cNvCxnSpPr>
            <a:stCxn id="1708" idx="7"/>
            <a:endCxn id="1707" idx="2"/>
          </p:cNvCxnSpPr>
          <p:nvPr/>
        </p:nvCxnSpPr>
        <p:spPr>
          <a:xfrm flipH="1" rot="10800000">
            <a:off x="4352161" y="3891814"/>
            <a:ext cx="756600" cy="412500"/>
          </a:xfrm>
          <a:prstGeom prst="straightConnector1">
            <a:avLst/>
          </a:prstGeom>
          <a:noFill/>
          <a:ln cap="flat" cmpd="sng" w="38100">
            <a:solidFill>
              <a:schemeClr val="dk2"/>
            </a:solidFill>
            <a:prstDash val="solid"/>
            <a:round/>
            <a:headEnd len="med" w="med" type="none"/>
            <a:tailEnd len="med" w="med" type="none"/>
          </a:ln>
        </p:spPr>
      </p:cxnSp>
      <p:cxnSp>
        <p:nvCxnSpPr>
          <p:cNvPr id="1715" name="Google Shape;1715;p79"/>
          <p:cNvCxnSpPr>
            <a:stCxn id="1704" idx="6"/>
            <a:endCxn id="1707" idx="2"/>
          </p:cNvCxnSpPr>
          <p:nvPr/>
        </p:nvCxnSpPr>
        <p:spPr>
          <a:xfrm>
            <a:off x="3189150" y="3376275"/>
            <a:ext cx="1919700" cy="515400"/>
          </a:xfrm>
          <a:prstGeom prst="straightConnector1">
            <a:avLst/>
          </a:prstGeom>
          <a:noFill/>
          <a:ln cap="flat" cmpd="sng" w="38100">
            <a:solidFill>
              <a:schemeClr val="dk2"/>
            </a:solidFill>
            <a:prstDash val="solid"/>
            <a:round/>
            <a:headEnd len="med" w="med" type="none"/>
            <a:tailEnd len="med" w="med" type="none"/>
          </a:ln>
        </p:spPr>
      </p:cxnSp>
      <p:cxnSp>
        <p:nvCxnSpPr>
          <p:cNvPr id="1716" name="Google Shape;1716;p79"/>
          <p:cNvCxnSpPr>
            <a:stCxn id="1704" idx="7"/>
            <a:endCxn id="1705" idx="3"/>
          </p:cNvCxnSpPr>
          <p:nvPr/>
        </p:nvCxnSpPr>
        <p:spPr>
          <a:xfrm flipH="1" rot="10800000">
            <a:off x="3100711" y="2331764"/>
            <a:ext cx="824400" cy="831000"/>
          </a:xfrm>
          <a:prstGeom prst="straightConnector1">
            <a:avLst/>
          </a:prstGeom>
          <a:noFill/>
          <a:ln cap="flat" cmpd="sng" w="38100">
            <a:solidFill>
              <a:schemeClr val="dk2"/>
            </a:solidFill>
            <a:prstDash val="solid"/>
            <a:round/>
            <a:headEnd len="med" w="med" type="none"/>
            <a:tailEnd len="med" w="med" type="none"/>
          </a:ln>
        </p:spPr>
      </p:cxnSp>
      <p:cxnSp>
        <p:nvCxnSpPr>
          <p:cNvPr id="1717" name="Google Shape;1717;p79"/>
          <p:cNvCxnSpPr>
            <a:stCxn id="1705" idx="5"/>
            <a:endCxn id="1707" idx="1"/>
          </p:cNvCxnSpPr>
          <p:nvPr/>
        </p:nvCxnSpPr>
        <p:spPr>
          <a:xfrm>
            <a:off x="4352161" y="2331711"/>
            <a:ext cx="845100" cy="1346400"/>
          </a:xfrm>
          <a:prstGeom prst="straightConnector1">
            <a:avLst/>
          </a:prstGeom>
          <a:noFill/>
          <a:ln cap="flat" cmpd="sng" w="38100">
            <a:solidFill>
              <a:srgbClr val="FF00FF"/>
            </a:solidFill>
            <a:prstDash val="dash"/>
            <a:round/>
            <a:headEnd len="med" w="med" type="none"/>
            <a:tailEnd len="med" w="med" type="none"/>
          </a:ln>
        </p:spPr>
      </p:cxnSp>
      <p:cxnSp>
        <p:nvCxnSpPr>
          <p:cNvPr id="1718" name="Google Shape;1718;p79"/>
          <p:cNvCxnSpPr>
            <a:stCxn id="1705" idx="6"/>
            <a:endCxn id="1706" idx="2"/>
          </p:cNvCxnSpPr>
          <p:nvPr/>
        </p:nvCxnSpPr>
        <p:spPr>
          <a:xfrm>
            <a:off x="4440600" y="2118200"/>
            <a:ext cx="1164000" cy="516000"/>
          </a:xfrm>
          <a:prstGeom prst="straightConnector1">
            <a:avLst/>
          </a:prstGeom>
          <a:noFill/>
          <a:ln cap="flat" cmpd="sng" w="38100">
            <a:solidFill>
              <a:srgbClr val="FF00FF"/>
            </a:solidFill>
            <a:prstDash val="dash"/>
            <a:round/>
            <a:headEnd len="med" w="med" type="none"/>
            <a:tailEnd len="med" w="med" type="none"/>
          </a:ln>
        </p:spPr>
      </p:cxnSp>
      <p:sp>
        <p:nvSpPr>
          <p:cNvPr id="1719" name="Google Shape;1719;p79"/>
          <p:cNvSpPr txBox="1"/>
          <p:nvPr/>
        </p:nvSpPr>
        <p:spPr>
          <a:xfrm>
            <a:off x="2585250" y="1718075"/>
            <a:ext cx="6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12</a:t>
            </a:r>
            <a:endParaRPr>
              <a:latin typeface="Avenir"/>
              <a:ea typeface="Avenir"/>
              <a:cs typeface="Avenir"/>
              <a:sym typeface="Avenir"/>
            </a:endParaRPr>
          </a:p>
        </p:txBody>
      </p:sp>
      <p:sp>
        <p:nvSpPr>
          <p:cNvPr id="1720" name="Google Shape;1720;p79"/>
          <p:cNvSpPr txBox="1"/>
          <p:nvPr/>
        </p:nvSpPr>
        <p:spPr>
          <a:xfrm>
            <a:off x="4991825" y="2072775"/>
            <a:ext cx="2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9</a:t>
            </a:r>
            <a:endParaRPr>
              <a:latin typeface="Avenir"/>
              <a:ea typeface="Avenir"/>
              <a:cs typeface="Avenir"/>
              <a:sym typeface="Avenir"/>
            </a:endParaRPr>
          </a:p>
        </p:txBody>
      </p:sp>
      <p:sp>
        <p:nvSpPr>
          <p:cNvPr id="1721" name="Google Shape;1721;p79"/>
          <p:cNvSpPr txBox="1"/>
          <p:nvPr/>
        </p:nvSpPr>
        <p:spPr>
          <a:xfrm>
            <a:off x="2189275" y="25014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6</a:t>
            </a:r>
            <a:endParaRPr>
              <a:latin typeface="Avenir"/>
              <a:ea typeface="Avenir"/>
              <a:cs typeface="Avenir"/>
              <a:sym typeface="Avenir"/>
            </a:endParaRPr>
          </a:p>
        </p:txBody>
      </p:sp>
      <p:sp>
        <p:nvSpPr>
          <p:cNvPr id="1722" name="Google Shape;1722;p79"/>
          <p:cNvSpPr txBox="1"/>
          <p:nvPr/>
        </p:nvSpPr>
        <p:spPr>
          <a:xfrm>
            <a:off x="3224363" y="2501388"/>
            <a:ext cx="2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3</a:t>
            </a:r>
            <a:endParaRPr>
              <a:latin typeface="Avenir"/>
              <a:ea typeface="Avenir"/>
              <a:cs typeface="Avenir"/>
              <a:sym typeface="Avenir"/>
            </a:endParaRPr>
          </a:p>
        </p:txBody>
      </p:sp>
      <p:sp>
        <p:nvSpPr>
          <p:cNvPr id="1723" name="Google Shape;1723;p79"/>
          <p:cNvSpPr txBox="1"/>
          <p:nvPr/>
        </p:nvSpPr>
        <p:spPr>
          <a:xfrm>
            <a:off x="3958725" y="33257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724" name="Google Shape;1724;p79"/>
          <p:cNvSpPr txBox="1"/>
          <p:nvPr/>
        </p:nvSpPr>
        <p:spPr>
          <a:xfrm>
            <a:off x="4848950" y="28970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5</a:t>
            </a:r>
            <a:endParaRPr>
              <a:latin typeface="Avenir"/>
              <a:ea typeface="Avenir"/>
              <a:cs typeface="Avenir"/>
              <a:sym typeface="Avenir"/>
            </a:endParaRPr>
          </a:p>
        </p:txBody>
      </p:sp>
      <p:sp>
        <p:nvSpPr>
          <p:cNvPr id="1725" name="Google Shape;1725;p79"/>
          <p:cNvSpPr txBox="1"/>
          <p:nvPr/>
        </p:nvSpPr>
        <p:spPr>
          <a:xfrm>
            <a:off x="1661775" y="30743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726" name="Google Shape;1726;p79"/>
          <p:cNvSpPr txBox="1"/>
          <p:nvPr/>
        </p:nvSpPr>
        <p:spPr>
          <a:xfrm>
            <a:off x="3270725" y="38979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7</a:t>
            </a:r>
            <a:endParaRPr>
              <a:latin typeface="Avenir"/>
              <a:ea typeface="Avenir"/>
              <a:cs typeface="Avenir"/>
              <a:sym typeface="Avenir"/>
            </a:endParaRPr>
          </a:p>
        </p:txBody>
      </p:sp>
      <p:sp>
        <p:nvSpPr>
          <p:cNvPr id="1727" name="Google Shape;1727;p79"/>
          <p:cNvSpPr txBox="1"/>
          <p:nvPr/>
        </p:nvSpPr>
        <p:spPr>
          <a:xfrm>
            <a:off x="4653500" y="40840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1728" name="Google Shape;1728;p79"/>
          <p:cNvSpPr txBox="1"/>
          <p:nvPr/>
        </p:nvSpPr>
        <p:spPr>
          <a:xfrm>
            <a:off x="6750300" y="1292475"/>
            <a:ext cx="2165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Connected Nodes: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C</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E</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F</a:t>
            </a:r>
            <a:endParaRPr>
              <a:latin typeface="Avenir"/>
              <a:ea typeface="Avenir"/>
              <a:cs typeface="Avenir"/>
              <a:sym typeface="Aveni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sp>
        <p:nvSpPr>
          <p:cNvPr id="1733" name="Google Shape;1733;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4A</a:t>
            </a:r>
            <a:r>
              <a:rPr lang="en"/>
              <a:t> Introduction to MSTs - Prim’s</a:t>
            </a:r>
            <a:endParaRPr/>
          </a:p>
        </p:txBody>
      </p:sp>
      <p:sp>
        <p:nvSpPr>
          <p:cNvPr id="1734" name="Google Shape;1734;p80"/>
          <p:cNvSpPr/>
          <p:nvPr/>
        </p:nvSpPr>
        <p:spPr>
          <a:xfrm>
            <a:off x="1245900" y="1816250"/>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735" name="Google Shape;1735;p80"/>
          <p:cNvSpPr/>
          <p:nvPr/>
        </p:nvSpPr>
        <p:spPr>
          <a:xfrm>
            <a:off x="2585250" y="307432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736" name="Google Shape;1736;p80"/>
          <p:cNvSpPr/>
          <p:nvPr/>
        </p:nvSpPr>
        <p:spPr>
          <a:xfrm>
            <a:off x="3836700" y="1816250"/>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737" name="Google Shape;1737;p80"/>
          <p:cNvSpPr/>
          <p:nvPr/>
        </p:nvSpPr>
        <p:spPr>
          <a:xfrm>
            <a:off x="5604675" y="2332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738" name="Google Shape;1738;p80"/>
          <p:cNvSpPr/>
          <p:nvPr/>
        </p:nvSpPr>
        <p:spPr>
          <a:xfrm>
            <a:off x="5108750" y="358977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739" name="Google Shape;1739;p80"/>
          <p:cNvSpPr/>
          <p:nvPr/>
        </p:nvSpPr>
        <p:spPr>
          <a:xfrm>
            <a:off x="3836700" y="421587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740" name="Google Shape;1740;p80"/>
          <p:cNvSpPr/>
          <p:nvPr/>
        </p:nvSpPr>
        <p:spPr>
          <a:xfrm>
            <a:off x="642000" y="3074325"/>
            <a:ext cx="603900" cy="6039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741" name="Google Shape;1741;p80"/>
          <p:cNvCxnSpPr>
            <a:stCxn id="1734" idx="6"/>
            <a:endCxn id="1736" idx="2"/>
          </p:cNvCxnSpPr>
          <p:nvPr/>
        </p:nvCxnSpPr>
        <p:spPr>
          <a:xfrm>
            <a:off x="1849800" y="2118200"/>
            <a:ext cx="1986900" cy="0"/>
          </a:xfrm>
          <a:prstGeom prst="straightConnector1">
            <a:avLst/>
          </a:prstGeom>
          <a:noFill/>
          <a:ln cap="flat" cmpd="sng" w="38100">
            <a:solidFill>
              <a:srgbClr val="FF00FF"/>
            </a:solidFill>
            <a:prstDash val="dash"/>
            <a:round/>
            <a:headEnd len="med" w="med" type="none"/>
            <a:tailEnd len="med" w="med" type="none"/>
          </a:ln>
        </p:spPr>
      </p:cxnSp>
      <p:cxnSp>
        <p:nvCxnSpPr>
          <p:cNvPr id="1742" name="Google Shape;1742;p80"/>
          <p:cNvCxnSpPr>
            <a:stCxn id="1734" idx="5"/>
            <a:endCxn id="1735" idx="1"/>
          </p:cNvCxnSpPr>
          <p:nvPr/>
        </p:nvCxnSpPr>
        <p:spPr>
          <a:xfrm>
            <a:off x="1761361" y="2331711"/>
            <a:ext cx="912300" cy="831000"/>
          </a:xfrm>
          <a:prstGeom prst="straightConnector1">
            <a:avLst/>
          </a:prstGeom>
          <a:noFill/>
          <a:ln cap="flat" cmpd="sng" w="38100">
            <a:solidFill>
              <a:schemeClr val="dk2"/>
            </a:solidFill>
            <a:prstDash val="solid"/>
            <a:round/>
            <a:headEnd len="med" w="med" type="none"/>
            <a:tailEnd len="med" w="med" type="none"/>
          </a:ln>
        </p:spPr>
      </p:cxnSp>
      <p:cxnSp>
        <p:nvCxnSpPr>
          <p:cNvPr id="1743" name="Google Shape;1743;p80"/>
          <p:cNvCxnSpPr>
            <a:stCxn id="1735" idx="2"/>
            <a:endCxn id="1740" idx="6"/>
          </p:cNvCxnSpPr>
          <p:nvPr/>
        </p:nvCxnSpPr>
        <p:spPr>
          <a:xfrm rot="10800000">
            <a:off x="1246050" y="3376275"/>
            <a:ext cx="1339200" cy="0"/>
          </a:xfrm>
          <a:prstGeom prst="straightConnector1">
            <a:avLst/>
          </a:prstGeom>
          <a:noFill/>
          <a:ln cap="flat" cmpd="sng" w="38100">
            <a:solidFill>
              <a:schemeClr val="dk2"/>
            </a:solidFill>
            <a:prstDash val="solid"/>
            <a:round/>
            <a:headEnd len="med" w="med" type="none"/>
            <a:tailEnd len="med" w="med" type="none"/>
          </a:ln>
        </p:spPr>
      </p:cxnSp>
      <p:cxnSp>
        <p:nvCxnSpPr>
          <p:cNvPr id="1744" name="Google Shape;1744;p80"/>
          <p:cNvCxnSpPr>
            <a:stCxn id="1735" idx="5"/>
            <a:endCxn id="1739" idx="1"/>
          </p:cNvCxnSpPr>
          <p:nvPr/>
        </p:nvCxnSpPr>
        <p:spPr>
          <a:xfrm>
            <a:off x="3100711" y="3589786"/>
            <a:ext cx="824400" cy="714600"/>
          </a:xfrm>
          <a:prstGeom prst="straightConnector1">
            <a:avLst/>
          </a:prstGeom>
          <a:noFill/>
          <a:ln cap="flat" cmpd="sng" w="38100">
            <a:solidFill>
              <a:srgbClr val="FF00FF"/>
            </a:solidFill>
            <a:prstDash val="dash"/>
            <a:round/>
            <a:headEnd len="med" w="med" type="none"/>
            <a:tailEnd len="med" w="med" type="none"/>
          </a:ln>
        </p:spPr>
      </p:cxnSp>
      <p:cxnSp>
        <p:nvCxnSpPr>
          <p:cNvPr id="1745" name="Google Shape;1745;p80"/>
          <p:cNvCxnSpPr>
            <a:stCxn id="1739" idx="7"/>
            <a:endCxn id="1738" idx="2"/>
          </p:cNvCxnSpPr>
          <p:nvPr/>
        </p:nvCxnSpPr>
        <p:spPr>
          <a:xfrm flipH="1" rot="10800000">
            <a:off x="4352161" y="3891814"/>
            <a:ext cx="756600" cy="412500"/>
          </a:xfrm>
          <a:prstGeom prst="straightConnector1">
            <a:avLst/>
          </a:prstGeom>
          <a:noFill/>
          <a:ln cap="flat" cmpd="sng" w="38100">
            <a:solidFill>
              <a:schemeClr val="dk2"/>
            </a:solidFill>
            <a:prstDash val="solid"/>
            <a:round/>
            <a:headEnd len="med" w="med" type="none"/>
            <a:tailEnd len="med" w="med" type="none"/>
          </a:ln>
        </p:spPr>
      </p:cxnSp>
      <p:cxnSp>
        <p:nvCxnSpPr>
          <p:cNvPr id="1746" name="Google Shape;1746;p80"/>
          <p:cNvCxnSpPr>
            <a:stCxn id="1735" idx="6"/>
            <a:endCxn id="1738" idx="2"/>
          </p:cNvCxnSpPr>
          <p:nvPr/>
        </p:nvCxnSpPr>
        <p:spPr>
          <a:xfrm>
            <a:off x="3189150" y="3376275"/>
            <a:ext cx="1919700" cy="515400"/>
          </a:xfrm>
          <a:prstGeom prst="straightConnector1">
            <a:avLst/>
          </a:prstGeom>
          <a:noFill/>
          <a:ln cap="flat" cmpd="sng" w="38100">
            <a:solidFill>
              <a:schemeClr val="dk2"/>
            </a:solidFill>
            <a:prstDash val="solid"/>
            <a:round/>
            <a:headEnd len="med" w="med" type="none"/>
            <a:tailEnd len="med" w="med" type="none"/>
          </a:ln>
        </p:spPr>
      </p:cxnSp>
      <p:cxnSp>
        <p:nvCxnSpPr>
          <p:cNvPr id="1747" name="Google Shape;1747;p80"/>
          <p:cNvCxnSpPr>
            <a:stCxn id="1735" idx="7"/>
            <a:endCxn id="1736" idx="3"/>
          </p:cNvCxnSpPr>
          <p:nvPr/>
        </p:nvCxnSpPr>
        <p:spPr>
          <a:xfrm flipH="1" rot="10800000">
            <a:off x="3100711" y="2331764"/>
            <a:ext cx="824400" cy="831000"/>
          </a:xfrm>
          <a:prstGeom prst="straightConnector1">
            <a:avLst/>
          </a:prstGeom>
          <a:noFill/>
          <a:ln cap="flat" cmpd="sng" w="38100">
            <a:solidFill>
              <a:schemeClr val="dk2"/>
            </a:solidFill>
            <a:prstDash val="solid"/>
            <a:round/>
            <a:headEnd len="med" w="med" type="none"/>
            <a:tailEnd len="med" w="med" type="none"/>
          </a:ln>
        </p:spPr>
      </p:cxnSp>
      <p:cxnSp>
        <p:nvCxnSpPr>
          <p:cNvPr id="1748" name="Google Shape;1748;p80"/>
          <p:cNvCxnSpPr>
            <a:stCxn id="1736" idx="5"/>
            <a:endCxn id="1738" idx="1"/>
          </p:cNvCxnSpPr>
          <p:nvPr/>
        </p:nvCxnSpPr>
        <p:spPr>
          <a:xfrm>
            <a:off x="4352161" y="2331711"/>
            <a:ext cx="845100" cy="1346400"/>
          </a:xfrm>
          <a:prstGeom prst="straightConnector1">
            <a:avLst/>
          </a:prstGeom>
          <a:noFill/>
          <a:ln cap="flat" cmpd="sng" w="38100">
            <a:solidFill>
              <a:srgbClr val="FF00FF"/>
            </a:solidFill>
            <a:prstDash val="dash"/>
            <a:round/>
            <a:headEnd len="med" w="med" type="none"/>
            <a:tailEnd len="med" w="med" type="none"/>
          </a:ln>
        </p:spPr>
      </p:cxnSp>
      <p:cxnSp>
        <p:nvCxnSpPr>
          <p:cNvPr id="1749" name="Google Shape;1749;p80"/>
          <p:cNvCxnSpPr>
            <a:stCxn id="1736" idx="6"/>
            <a:endCxn id="1737" idx="2"/>
          </p:cNvCxnSpPr>
          <p:nvPr/>
        </p:nvCxnSpPr>
        <p:spPr>
          <a:xfrm>
            <a:off x="4440600" y="2118200"/>
            <a:ext cx="1164000" cy="516000"/>
          </a:xfrm>
          <a:prstGeom prst="straightConnector1">
            <a:avLst/>
          </a:prstGeom>
          <a:noFill/>
          <a:ln cap="flat" cmpd="sng" w="38100">
            <a:solidFill>
              <a:srgbClr val="FF00FF"/>
            </a:solidFill>
            <a:prstDash val="dash"/>
            <a:round/>
            <a:headEnd len="med" w="med" type="none"/>
            <a:tailEnd len="med" w="med" type="none"/>
          </a:ln>
        </p:spPr>
      </p:cxnSp>
      <p:sp>
        <p:nvSpPr>
          <p:cNvPr id="1750" name="Google Shape;1750;p80"/>
          <p:cNvSpPr txBox="1"/>
          <p:nvPr/>
        </p:nvSpPr>
        <p:spPr>
          <a:xfrm>
            <a:off x="2585250" y="1718075"/>
            <a:ext cx="6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12</a:t>
            </a:r>
            <a:endParaRPr>
              <a:latin typeface="Avenir"/>
              <a:ea typeface="Avenir"/>
              <a:cs typeface="Avenir"/>
              <a:sym typeface="Avenir"/>
            </a:endParaRPr>
          </a:p>
        </p:txBody>
      </p:sp>
      <p:sp>
        <p:nvSpPr>
          <p:cNvPr id="1751" name="Google Shape;1751;p80"/>
          <p:cNvSpPr txBox="1"/>
          <p:nvPr/>
        </p:nvSpPr>
        <p:spPr>
          <a:xfrm>
            <a:off x="4991825" y="2072775"/>
            <a:ext cx="2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9</a:t>
            </a:r>
            <a:endParaRPr>
              <a:latin typeface="Avenir"/>
              <a:ea typeface="Avenir"/>
              <a:cs typeface="Avenir"/>
              <a:sym typeface="Avenir"/>
            </a:endParaRPr>
          </a:p>
        </p:txBody>
      </p:sp>
      <p:sp>
        <p:nvSpPr>
          <p:cNvPr id="1752" name="Google Shape;1752;p80"/>
          <p:cNvSpPr txBox="1"/>
          <p:nvPr/>
        </p:nvSpPr>
        <p:spPr>
          <a:xfrm>
            <a:off x="2189275" y="25014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6</a:t>
            </a:r>
            <a:endParaRPr>
              <a:latin typeface="Avenir"/>
              <a:ea typeface="Avenir"/>
              <a:cs typeface="Avenir"/>
              <a:sym typeface="Avenir"/>
            </a:endParaRPr>
          </a:p>
        </p:txBody>
      </p:sp>
      <p:sp>
        <p:nvSpPr>
          <p:cNvPr id="1753" name="Google Shape;1753;p80"/>
          <p:cNvSpPr txBox="1"/>
          <p:nvPr/>
        </p:nvSpPr>
        <p:spPr>
          <a:xfrm>
            <a:off x="3224363" y="2501388"/>
            <a:ext cx="2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3</a:t>
            </a:r>
            <a:endParaRPr>
              <a:latin typeface="Avenir"/>
              <a:ea typeface="Avenir"/>
              <a:cs typeface="Avenir"/>
              <a:sym typeface="Avenir"/>
            </a:endParaRPr>
          </a:p>
        </p:txBody>
      </p:sp>
      <p:sp>
        <p:nvSpPr>
          <p:cNvPr id="1754" name="Google Shape;1754;p80"/>
          <p:cNvSpPr txBox="1"/>
          <p:nvPr/>
        </p:nvSpPr>
        <p:spPr>
          <a:xfrm>
            <a:off x="3958725" y="33257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755" name="Google Shape;1755;p80"/>
          <p:cNvSpPr txBox="1"/>
          <p:nvPr/>
        </p:nvSpPr>
        <p:spPr>
          <a:xfrm>
            <a:off x="4848950" y="28970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5</a:t>
            </a:r>
            <a:endParaRPr>
              <a:latin typeface="Avenir"/>
              <a:ea typeface="Avenir"/>
              <a:cs typeface="Avenir"/>
              <a:sym typeface="Avenir"/>
            </a:endParaRPr>
          </a:p>
        </p:txBody>
      </p:sp>
      <p:sp>
        <p:nvSpPr>
          <p:cNvPr id="1756" name="Google Shape;1756;p80"/>
          <p:cNvSpPr txBox="1"/>
          <p:nvPr/>
        </p:nvSpPr>
        <p:spPr>
          <a:xfrm>
            <a:off x="1661775" y="30743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757" name="Google Shape;1757;p80"/>
          <p:cNvSpPr txBox="1"/>
          <p:nvPr/>
        </p:nvSpPr>
        <p:spPr>
          <a:xfrm>
            <a:off x="3270725" y="38979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7</a:t>
            </a:r>
            <a:endParaRPr>
              <a:latin typeface="Avenir"/>
              <a:ea typeface="Avenir"/>
              <a:cs typeface="Avenir"/>
              <a:sym typeface="Avenir"/>
            </a:endParaRPr>
          </a:p>
        </p:txBody>
      </p:sp>
      <p:sp>
        <p:nvSpPr>
          <p:cNvPr id="1758" name="Google Shape;1758;p80"/>
          <p:cNvSpPr txBox="1"/>
          <p:nvPr/>
        </p:nvSpPr>
        <p:spPr>
          <a:xfrm>
            <a:off x="4653500" y="40840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1759" name="Google Shape;1759;p80"/>
          <p:cNvSpPr txBox="1"/>
          <p:nvPr/>
        </p:nvSpPr>
        <p:spPr>
          <a:xfrm>
            <a:off x="6750300" y="1292475"/>
            <a:ext cx="2165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Connected Nodes:</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A</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B</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C</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E</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F</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G</a:t>
            </a:r>
            <a:endParaRPr>
              <a:latin typeface="Avenir"/>
              <a:ea typeface="Avenir"/>
              <a:cs typeface="Avenir"/>
              <a:sym typeface="Aveni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3" name="Shape 1763"/>
        <p:cNvGrpSpPr/>
        <p:nvPr/>
      </p:nvGrpSpPr>
      <p:grpSpPr>
        <a:xfrm>
          <a:off x="0" y="0"/>
          <a:ext cx="0" cy="0"/>
          <a:chOff x="0" y="0"/>
          <a:chExt cx="0" cy="0"/>
        </a:xfrm>
      </p:grpSpPr>
      <p:sp>
        <p:nvSpPr>
          <p:cNvPr id="1764" name="Google Shape;1764;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4A</a:t>
            </a:r>
            <a:r>
              <a:rPr lang="en"/>
              <a:t> Introduction to MSTs - Prim’s</a:t>
            </a:r>
            <a:endParaRPr/>
          </a:p>
        </p:txBody>
      </p:sp>
      <p:sp>
        <p:nvSpPr>
          <p:cNvPr id="1765" name="Google Shape;1765;p81"/>
          <p:cNvSpPr/>
          <p:nvPr/>
        </p:nvSpPr>
        <p:spPr>
          <a:xfrm>
            <a:off x="1245900" y="18162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766" name="Google Shape;1766;p81"/>
          <p:cNvSpPr/>
          <p:nvPr/>
        </p:nvSpPr>
        <p:spPr>
          <a:xfrm>
            <a:off x="2585250" y="3074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767" name="Google Shape;1767;p81"/>
          <p:cNvSpPr/>
          <p:nvPr/>
        </p:nvSpPr>
        <p:spPr>
          <a:xfrm>
            <a:off x="3836700" y="1816250"/>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768" name="Google Shape;1768;p81"/>
          <p:cNvSpPr/>
          <p:nvPr/>
        </p:nvSpPr>
        <p:spPr>
          <a:xfrm>
            <a:off x="5604675" y="23322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769" name="Google Shape;1769;p81"/>
          <p:cNvSpPr/>
          <p:nvPr/>
        </p:nvSpPr>
        <p:spPr>
          <a:xfrm>
            <a:off x="5108750" y="35897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770" name="Google Shape;1770;p81"/>
          <p:cNvSpPr/>
          <p:nvPr/>
        </p:nvSpPr>
        <p:spPr>
          <a:xfrm>
            <a:off x="3836700" y="421587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771" name="Google Shape;1771;p81"/>
          <p:cNvSpPr/>
          <p:nvPr/>
        </p:nvSpPr>
        <p:spPr>
          <a:xfrm>
            <a:off x="642000" y="3074325"/>
            <a:ext cx="603900" cy="6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772" name="Google Shape;1772;p81"/>
          <p:cNvCxnSpPr>
            <a:stCxn id="1765" idx="6"/>
            <a:endCxn id="1767" idx="2"/>
          </p:cNvCxnSpPr>
          <p:nvPr/>
        </p:nvCxnSpPr>
        <p:spPr>
          <a:xfrm>
            <a:off x="1849800" y="2118200"/>
            <a:ext cx="1986900" cy="0"/>
          </a:xfrm>
          <a:prstGeom prst="straightConnector1">
            <a:avLst/>
          </a:prstGeom>
          <a:noFill/>
          <a:ln cap="flat" cmpd="sng" w="9525">
            <a:solidFill>
              <a:schemeClr val="dk2"/>
            </a:solidFill>
            <a:prstDash val="solid"/>
            <a:round/>
            <a:headEnd len="med" w="med" type="none"/>
            <a:tailEnd len="med" w="med" type="none"/>
          </a:ln>
        </p:spPr>
      </p:cxnSp>
      <p:cxnSp>
        <p:nvCxnSpPr>
          <p:cNvPr id="1773" name="Google Shape;1773;p81"/>
          <p:cNvCxnSpPr>
            <a:stCxn id="1765" idx="5"/>
            <a:endCxn id="1766" idx="1"/>
          </p:cNvCxnSpPr>
          <p:nvPr/>
        </p:nvCxnSpPr>
        <p:spPr>
          <a:xfrm>
            <a:off x="1761361" y="2331711"/>
            <a:ext cx="912300" cy="831000"/>
          </a:xfrm>
          <a:prstGeom prst="straightConnector1">
            <a:avLst/>
          </a:prstGeom>
          <a:noFill/>
          <a:ln cap="flat" cmpd="sng" w="38100">
            <a:solidFill>
              <a:srgbClr val="FF0000"/>
            </a:solidFill>
            <a:prstDash val="solid"/>
            <a:round/>
            <a:headEnd len="med" w="med" type="none"/>
            <a:tailEnd len="med" w="med" type="none"/>
          </a:ln>
        </p:spPr>
      </p:cxnSp>
      <p:cxnSp>
        <p:nvCxnSpPr>
          <p:cNvPr id="1774" name="Google Shape;1774;p81"/>
          <p:cNvCxnSpPr>
            <a:stCxn id="1766" idx="2"/>
            <a:endCxn id="1771" idx="6"/>
          </p:cNvCxnSpPr>
          <p:nvPr/>
        </p:nvCxnSpPr>
        <p:spPr>
          <a:xfrm rot="10800000">
            <a:off x="1246050" y="3376275"/>
            <a:ext cx="1339200" cy="0"/>
          </a:xfrm>
          <a:prstGeom prst="straightConnector1">
            <a:avLst/>
          </a:prstGeom>
          <a:noFill/>
          <a:ln cap="flat" cmpd="sng" w="38100">
            <a:solidFill>
              <a:srgbClr val="FF0000"/>
            </a:solidFill>
            <a:prstDash val="solid"/>
            <a:round/>
            <a:headEnd len="med" w="med" type="none"/>
            <a:tailEnd len="med" w="med" type="none"/>
          </a:ln>
        </p:spPr>
      </p:cxnSp>
      <p:cxnSp>
        <p:nvCxnSpPr>
          <p:cNvPr id="1775" name="Google Shape;1775;p81"/>
          <p:cNvCxnSpPr>
            <a:stCxn id="1766" idx="5"/>
            <a:endCxn id="1770" idx="1"/>
          </p:cNvCxnSpPr>
          <p:nvPr/>
        </p:nvCxnSpPr>
        <p:spPr>
          <a:xfrm>
            <a:off x="3100711" y="3589786"/>
            <a:ext cx="824400" cy="714600"/>
          </a:xfrm>
          <a:prstGeom prst="straightConnector1">
            <a:avLst/>
          </a:prstGeom>
          <a:noFill/>
          <a:ln cap="flat" cmpd="sng" w="9525">
            <a:solidFill>
              <a:schemeClr val="dk2"/>
            </a:solidFill>
            <a:prstDash val="solid"/>
            <a:round/>
            <a:headEnd len="med" w="med" type="none"/>
            <a:tailEnd len="med" w="med" type="none"/>
          </a:ln>
        </p:spPr>
      </p:cxnSp>
      <p:cxnSp>
        <p:nvCxnSpPr>
          <p:cNvPr id="1776" name="Google Shape;1776;p81"/>
          <p:cNvCxnSpPr>
            <a:stCxn id="1770" idx="7"/>
            <a:endCxn id="1769" idx="2"/>
          </p:cNvCxnSpPr>
          <p:nvPr/>
        </p:nvCxnSpPr>
        <p:spPr>
          <a:xfrm flipH="1" rot="10800000">
            <a:off x="4352161" y="3891814"/>
            <a:ext cx="756600" cy="412500"/>
          </a:xfrm>
          <a:prstGeom prst="straightConnector1">
            <a:avLst/>
          </a:prstGeom>
          <a:noFill/>
          <a:ln cap="flat" cmpd="sng" w="38100">
            <a:solidFill>
              <a:srgbClr val="FF0000"/>
            </a:solidFill>
            <a:prstDash val="solid"/>
            <a:round/>
            <a:headEnd len="med" w="med" type="none"/>
            <a:tailEnd len="med" w="med" type="none"/>
          </a:ln>
        </p:spPr>
      </p:cxnSp>
      <p:cxnSp>
        <p:nvCxnSpPr>
          <p:cNvPr id="1777" name="Google Shape;1777;p81"/>
          <p:cNvCxnSpPr>
            <a:stCxn id="1766" idx="6"/>
            <a:endCxn id="1769" idx="2"/>
          </p:cNvCxnSpPr>
          <p:nvPr/>
        </p:nvCxnSpPr>
        <p:spPr>
          <a:xfrm>
            <a:off x="3189150" y="3376275"/>
            <a:ext cx="1919700" cy="515400"/>
          </a:xfrm>
          <a:prstGeom prst="straightConnector1">
            <a:avLst/>
          </a:prstGeom>
          <a:noFill/>
          <a:ln cap="flat" cmpd="sng" w="38100">
            <a:solidFill>
              <a:srgbClr val="FF0000"/>
            </a:solidFill>
            <a:prstDash val="solid"/>
            <a:round/>
            <a:headEnd len="med" w="med" type="none"/>
            <a:tailEnd len="med" w="med" type="none"/>
          </a:ln>
        </p:spPr>
      </p:cxnSp>
      <p:cxnSp>
        <p:nvCxnSpPr>
          <p:cNvPr id="1778" name="Google Shape;1778;p81"/>
          <p:cNvCxnSpPr>
            <a:stCxn id="1766" idx="7"/>
            <a:endCxn id="1767" idx="3"/>
          </p:cNvCxnSpPr>
          <p:nvPr/>
        </p:nvCxnSpPr>
        <p:spPr>
          <a:xfrm flipH="1" rot="10800000">
            <a:off x="3100711" y="2331764"/>
            <a:ext cx="824400" cy="831000"/>
          </a:xfrm>
          <a:prstGeom prst="straightConnector1">
            <a:avLst/>
          </a:prstGeom>
          <a:noFill/>
          <a:ln cap="flat" cmpd="sng" w="38100">
            <a:solidFill>
              <a:srgbClr val="FF0000"/>
            </a:solidFill>
            <a:prstDash val="solid"/>
            <a:round/>
            <a:headEnd len="med" w="med" type="none"/>
            <a:tailEnd len="med" w="med" type="none"/>
          </a:ln>
        </p:spPr>
      </p:cxnSp>
      <p:cxnSp>
        <p:nvCxnSpPr>
          <p:cNvPr id="1779" name="Google Shape;1779;p81"/>
          <p:cNvCxnSpPr>
            <a:stCxn id="1767" idx="5"/>
            <a:endCxn id="1769" idx="1"/>
          </p:cNvCxnSpPr>
          <p:nvPr/>
        </p:nvCxnSpPr>
        <p:spPr>
          <a:xfrm>
            <a:off x="4352161" y="2331711"/>
            <a:ext cx="845100" cy="1346400"/>
          </a:xfrm>
          <a:prstGeom prst="straightConnector1">
            <a:avLst/>
          </a:prstGeom>
          <a:noFill/>
          <a:ln cap="flat" cmpd="sng" w="9525">
            <a:solidFill>
              <a:schemeClr val="dk2"/>
            </a:solidFill>
            <a:prstDash val="solid"/>
            <a:round/>
            <a:headEnd len="med" w="med" type="none"/>
            <a:tailEnd len="med" w="med" type="none"/>
          </a:ln>
        </p:spPr>
      </p:cxnSp>
      <p:cxnSp>
        <p:nvCxnSpPr>
          <p:cNvPr id="1780" name="Google Shape;1780;p81"/>
          <p:cNvCxnSpPr>
            <a:stCxn id="1767" idx="6"/>
            <a:endCxn id="1768" idx="2"/>
          </p:cNvCxnSpPr>
          <p:nvPr/>
        </p:nvCxnSpPr>
        <p:spPr>
          <a:xfrm>
            <a:off x="4440600" y="2118200"/>
            <a:ext cx="1164000" cy="516000"/>
          </a:xfrm>
          <a:prstGeom prst="straightConnector1">
            <a:avLst/>
          </a:prstGeom>
          <a:noFill/>
          <a:ln cap="flat" cmpd="sng" w="38100">
            <a:solidFill>
              <a:srgbClr val="FF0000"/>
            </a:solidFill>
            <a:prstDash val="solid"/>
            <a:round/>
            <a:headEnd len="med" w="med" type="none"/>
            <a:tailEnd len="med" w="med" type="none"/>
          </a:ln>
        </p:spPr>
      </p:cxnSp>
      <p:sp>
        <p:nvSpPr>
          <p:cNvPr id="1781" name="Google Shape;1781;p81"/>
          <p:cNvSpPr txBox="1"/>
          <p:nvPr/>
        </p:nvSpPr>
        <p:spPr>
          <a:xfrm>
            <a:off x="2585250" y="1718075"/>
            <a:ext cx="6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12</a:t>
            </a:r>
            <a:endParaRPr>
              <a:latin typeface="Avenir"/>
              <a:ea typeface="Avenir"/>
              <a:cs typeface="Avenir"/>
              <a:sym typeface="Avenir"/>
            </a:endParaRPr>
          </a:p>
        </p:txBody>
      </p:sp>
      <p:sp>
        <p:nvSpPr>
          <p:cNvPr id="1782" name="Google Shape;1782;p81"/>
          <p:cNvSpPr txBox="1"/>
          <p:nvPr/>
        </p:nvSpPr>
        <p:spPr>
          <a:xfrm>
            <a:off x="4991825" y="2072775"/>
            <a:ext cx="2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9</a:t>
            </a:r>
            <a:endParaRPr>
              <a:latin typeface="Avenir"/>
              <a:ea typeface="Avenir"/>
              <a:cs typeface="Avenir"/>
              <a:sym typeface="Avenir"/>
            </a:endParaRPr>
          </a:p>
        </p:txBody>
      </p:sp>
      <p:sp>
        <p:nvSpPr>
          <p:cNvPr id="1783" name="Google Shape;1783;p81"/>
          <p:cNvSpPr txBox="1"/>
          <p:nvPr/>
        </p:nvSpPr>
        <p:spPr>
          <a:xfrm>
            <a:off x="2189275" y="25014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6</a:t>
            </a:r>
            <a:endParaRPr>
              <a:latin typeface="Avenir"/>
              <a:ea typeface="Avenir"/>
              <a:cs typeface="Avenir"/>
              <a:sym typeface="Avenir"/>
            </a:endParaRPr>
          </a:p>
        </p:txBody>
      </p:sp>
      <p:sp>
        <p:nvSpPr>
          <p:cNvPr id="1784" name="Google Shape;1784;p81"/>
          <p:cNvSpPr txBox="1"/>
          <p:nvPr/>
        </p:nvSpPr>
        <p:spPr>
          <a:xfrm>
            <a:off x="3224363" y="2501388"/>
            <a:ext cx="2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3</a:t>
            </a:r>
            <a:endParaRPr>
              <a:latin typeface="Avenir"/>
              <a:ea typeface="Avenir"/>
              <a:cs typeface="Avenir"/>
              <a:sym typeface="Avenir"/>
            </a:endParaRPr>
          </a:p>
        </p:txBody>
      </p:sp>
      <p:sp>
        <p:nvSpPr>
          <p:cNvPr id="1785" name="Google Shape;1785;p81"/>
          <p:cNvSpPr txBox="1"/>
          <p:nvPr/>
        </p:nvSpPr>
        <p:spPr>
          <a:xfrm>
            <a:off x="3958725" y="3325700"/>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786" name="Google Shape;1786;p81"/>
          <p:cNvSpPr txBox="1"/>
          <p:nvPr/>
        </p:nvSpPr>
        <p:spPr>
          <a:xfrm>
            <a:off x="4848950" y="28970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5</a:t>
            </a:r>
            <a:endParaRPr>
              <a:latin typeface="Avenir"/>
              <a:ea typeface="Avenir"/>
              <a:cs typeface="Avenir"/>
              <a:sym typeface="Avenir"/>
            </a:endParaRPr>
          </a:p>
        </p:txBody>
      </p:sp>
      <p:sp>
        <p:nvSpPr>
          <p:cNvPr id="1787" name="Google Shape;1787;p81"/>
          <p:cNvSpPr txBox="1"/>
          <p:nvPr/>
        </p:nvSpPr>
        <p:spPr>
          <a:xfrm>
            <a:off x="1661775" y="30743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788" name="Google Shape;1788;p81"/>
          <p:cNvSpPr txBox="1"/>
          <p:nvPr/>
        </p:nvSpPr>
        <p:spPr>
          <a:xfrm>
            <a:off x="3270725" y="389797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7</a:t>
            </a:r>
            <a:endParaRPr>
              <a:latin typeface="Avenir"/>
              <a:ea typeface="Avenir"/>
              <a:cs typeface="Avenir"/>
              <a:sym typeface="Avenir"/>
            </a:endParaRPr>
          </a:p>
        </p:txBody>
      </p:sp>
      <p:sp>
        <p:nvSpPr>
          <p:cNvPr id="1789" name="Google Shape;1789;p81"/>
          <p:cNvSpPr txBox="1"/>
          <p:nvPr/>
        </p:nvSpPr>
        <p:spPr>
          <a:xfrm>
            <a:off x="4653500" y="4084025"/>
            <a:ext cx="1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
        <p:nvSpPr>
          <p:cNvPr id="1790" name="Google Shape;1790;p81"/>
          <p:cNvSpPr txBox="1"/>
          <p:nvPr/>
        </p:nvSpPr>
        <p:spPr>
          <a:xfrm>
            <a:off x="6750300" y="1292475"/>
            <a:ext cx="21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Final Result</a:t>
            </a:r>
            <a:endParaRPr>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Minimum Spanning Trees</a:t>
            </a:r>
            <a:endParaRPr/>
          </a:p>
        </p:txBody>
      </p:sp>
      <p:sp>
        <p:nvSpPr>
          <p:cNvPr id="162" name="Google Shape;162;p19"/>
          <p:cNvSpPr txBox="1"/>
          <p:nvPr>
            <p:ph idx="1" type="body"/>
          </p:nvPr>
        </p:nvSpPr>
        <p:spPr>
          <a:xfrm>
            <a:off x="311700" y="1152475"/>
            <a:ext cx="5867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Minimum Spanning Trees</a:t>
            </a:r>
            <a:r>
              <a:rPr lang="en"/>
              <a:t> are set of edges that connect all the nodes in a graph while being of the smallest possible weight.</a:t>
            </a:r>
            <a:endParaRPr/>
          </a:p>
          <a:p>
            <a:pPr indent="0" lvl="0" marL="0" rtl="0" algn="l">
              <a:spcBef>
                <a:spcPts val="1600"/>
              </a:spcBef>
              <a:spcAft>
                <a:spcPts val="0"/>
              </a:spcAft>
              <a:buNone/>
            </a:pPr>
            <a:r>
              <a:rPr lang="en"/>
              <a:t>MSTs may not be unique if there are multiple edges of the same weight.</a:t>
            </a:r>
            <a:endParaRPr/>
          </a:p>
          <a:p>
            <a:pPr indent="0" lvl="0" marL="0" rtl="0" algn="l">
              <a:spcBef>
                <a:spcPts val="1600"/>
              </a:spcBef>
              <a:spcAft>
                <a:spcPts val="0"/>
              </a:spcAft>
              <a:buNone/>
            </a:pPr>
            <a:r>
              <a:rPr lang="en"/>
              <a:t>There are two main algorithms for finding MSTs in this class: </a:t>
            </a:r>
            <a:endParaRPr/>
          </a:p>
          <a:p>
            <a:pPr indent="0" lvl="0" marL="0" rtl="0" algn="l">
              <a:spcBef>
                <a:spcPts val="0"/>
              </a:spcBef>
              <a:spcAft>
                <a:spcPts val="0"/>
              </a:spcAft>
              <a:buNone/>
            </a:pPr>
            <a:r>
              <a:rPr lang="en"/>
              <a:t>Prim’s and Kruskal’s. Both are based on the </a:t>
            </a:r>
            <a:r>
              <a:rPr b="1" lang="en">
                <a:solidFill>
                  <a:schemeClr val="accent2"/>
                </a:solidFill>
              </a:rPr>
              <a:t>cut property</a:t>
            </a:r>
            <a:r>
              <a:rPr lang="en"/>
              <a:t>: if we “cut” across any edges and separate the graph into two groups, the minimum weight edge that falls along that cut will be in some MST.</a:t>
            </a:r>
            <a:endParaRPr/>
          </a:p>
          <a:p>
            <a:pPr indent="0" lvl="0" marL="0" rtl="0" algn="l">
              <a:spcBef>
                <a:spcPts val="0"/>
              </a:spcBef>
              <a:spcAft>
                <a:spcPts val="1600"/>
              </a:spcAft>
              <a:buNone/>
            </a:pPr>
            <a:r>
              <a:t/>
            </a:r>
            <a:endParaRPr/>
          </a:p>
        </p:txBody>
      </p:sp>
      <p:sp>
        <p:nvSpPr>
          <p:cNvPr id="163" name="Google Shape;163;p19"/>
          <p:cNvSpPr/>
          <p:nvPr/>
        </p:nvSpPr>
        <p:spPr>
          <a:xfrm>
            <a:off x="6391275" y="242005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64" name="Google Shape;164;p19"/>
          <p:cNvSpPr/>
          <p:nvPr/>
        </p:nvSpPr>
        <p:spPr>
          <a:xfrm>
            <a:off x="7220625" y="19353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65" name="Google Shape;165;p19"/>
          <p:cNvSpPr/>
          <p:nvPr/>
        </p:nvSpPr>
        <p:spPr>
          <a:xfrm>
            <a:off x="6809475" y="30832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66" name="Google Shape;166;p19"/>
          <p:cNvSpPr/>
          <p:nvPr/>
        </p:nvSpPr>
        <p:spPr>
          <a:xfrm>
            <a:off x="7558100" y="2571925"/>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67" name="Google Shape;167;p19"/>
          <p:cNvSpPr/>
          <p:nvPr/>
        </p:nvSpPr>
        <p:spPr>
          <a:xfrm>
            <a:off x="8129125" y="212040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68" name="Google Shape;168;p19"/>
          <p:cNvSpPr/>
          <p:nvPr/>
        </p:nvSpPr>
        <p:spPr>
          <a:xfrm>
            <a:off x="7558100" y="3367850"/>
            <a:ext cx="418200" cy="41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cxnSp>
        <p:nvCxnSpPr>
          <p:cNvPr id="169" name="Google Shape;169;p19"/>
          <p:cNvCxnSpPr>
            <a:stCxn id="163" idx="7"/>
            <a:endCxn id="164" idx="3"/>
          </p:cNvCxnSpPr>
          <p:nvPr/>
        </p:nvCxnSpPr>
        <p:spPr>
          <a:xfrm flipH="1" rot="10800000">
            <a:off x="6748231" y="2292294"/>
            <a:ext cx="533700" cy="1890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19"/>
          <p:cNvCxnSpPr>
            <a:stCxn id="163" idx="4"/>
            <a:endCxn id="165" idx="1"/>
          </p:cNvCxnSpPr>
          <p:nvPr/>
        </p:nvCxnSpPr>
        <p:spPr>
          <a:xfrm>
            <a:off x="6600375" y="2838250"/>
            <a:ext cx="270300" cy="306300"/>
          </a:xfrm>
          <a:prstGeom prst="straightConnector1">
            <a:avLst/>
          </a:prstGeom>
          <a:noFill/>
          <a:ln cap="flat" cmpd="sng" w="19050">
            <a:solidFill>
              <a:schemeClr val="accent2"/>
            </a:solidFill>
            <a:prstDash val="solid"/>
            <a:round/>
            <a:headEnd len="med" w="med" type="none"/>
            <a:tailEnd len="med" w="med" type="none"/>
          </a:ln>
        </p:spPr>
      </p:cxnSp>
      <p:cxnSp>
        <p:nvCxnSpPr>
          <p:cNvPr id="171" name="Google Shape;171;p19"/>
          <p:cNvCxnSpPr>
            <a:stCxn id="164" idx="6"/>
            <a:endCxn id="167" idx="2"/>
          </p:cNvCxnSpPr>
          <p:nvPr/>
        </p:nvCxnSpPr>
        <p:spPr>
          <a:xfrm>
            <a:off x="7638825" y="2144400"/>
            <a:ext cx="490200" cy="1851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19"/>
          <p:cNvCxnSpPr>
            <a:stCxn id="164" idx="4"/>
            <a:endCxn id="166" idx="1"/>
          </p:cNvCxnSpPr>
          <p:nvPr/>
        </p:nvCxnSpPr>
        <p:spPr>
          <a:xfrm>
            <a:off x="7429725" y="2353500"/>
            <a:ext cx="189600" cy="279600"/>
          </a:xfrm>
          <a:prstGeom prst="straightConnector1">
            <a:avLst/>
          </a:prstGeom>
          <a:noFill/>
          <a:ln cap="flat" cmpd="sng" w="19050">
            <a:solidFill>
              <a:schemeClr val="accent2"/>
            </a:solidFill>
            <a:prstDash val="solid"/>
            <a:round/>
            <a:headEnd len="med" w="med" type="none"/>
            <a:tailEnd len="med" w="med" type="none"/>
          </a:ln>
        </p:spPr>
      </p:cxnSp>
      <p:cxnSp>
        <p:nvCxnSpPr>
          <p:cNvPr id="173" name="Google Shape;173;p19"/>
          <p:cNvCxnSpPr>
            <a:stCxn id="165" idx="5"/>
            <a:endCxn id="168" idx="2"/>
          </p:cNvCxnSpPr>
          <p:nvPr/>
        </p:nvCxnSpPr>
        <p:spPr>
          <a:xfrm>
            <a:off x="7166431" y="3440181"/>
            <a:ext cx="391800" cy="1368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19"/>
          <p:cNvCxnSpPr>
            <a:stCxn id="166" idx="4"/>
            <a:endCxn id="168" idx="0"/>
          </p:cNvCxnSpPr>
          <p:nvPr/>
        </p:nvCxnSpPr>
        <p:spPr>
          <a:xfrm>
            <a:off x="7767200" y="2990125"/>
            <a:ext cx="0" cy="377700"/>
          </a:xfrm>
          <a:prstGeom prst="straightConnector1">
            <a:avLst/>
          </a:prstGeom>
          <a:noFill/>
          <a:ln cap="flat" cmpd="sng" w="19050">
            <a:solidFill>
              <a:schemeClr val="accent2"/>
            </a:solidFill>
            <a:prstDash val="solid"/>
            <a:round/>
            <a:headEnd len="med" w="med" type="none"/>
            <a:tailEnd len="med" w="med" type="none"/>
          </a:ln>
        </p:spPr>
      </p:cxnSp>
      <p:sp>
        <p:nvSpPr>
          <p:cNvPr id="175" name="Google Shape;175;p19"/>
          <p:cNvSpPr txBox="1"/>
          <p:nvPr/>
        </p:nvSpPr>
        <p:spPr>
          <a:xfrm>
            <a:off x="6763650" y="208072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176" name="Google Shape;176;p19"/>
          <p:cNvSpPr txBox="1"/>
          <p:nvPr/>
        </p:nvSpPr>
        <p:spPr>
          <a:xfrm>
            <a:off x="6444850" y="2963175"/>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77" name="Google Shape;177;p19"/>
          <p:cNvSpPr txBox="1"/>
          <p:nvPr/>
        </p:nvSpPr>
        <p:spPr>
          <a:xfrm>
            <a:off x="7148100" y="352715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178" name="Google Shape;178;p19"/>
          <p:cNvSpPr txBox="1"/>
          <p:nvPr/>
        </p:nvSpPr>
        <p:spPr>
          <a:xfrm>
            <a:off x="7858000" y="307550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79" name="Google Shape;179;p19"/>
          <p:cNvSpPr txBox="1"/>
          <p:nvPr/>
        </p:nvSpPr>
        <p:spPr>
          <a:xfrm>
            <a:off x="7310513" y="236385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
        <p:nvSpPr>
          <p:cNvPr id="180" name="Google Shape;180;p19"/>
          <p:cNvSpPr txBox="1"/>
          <p:nvPr/>
        </p:nvSpPr>
        <p:spPr>
          <a:xfrm>
            <a:off x="7858000" y="193530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cxnSp>
        <p:nvCxnSpPr>
          <p:cNvPr id="181" name="Google Shape;181;p19"/>
          <p:cNvCxnSpPr>
            <a:stCxn id="166" idx="7"/>
            <a:endCxn id="167" idx="3"/>
          </p:cNvCxnSpPr>
          <p:nvPr/>
        </p:nvCxnSpPr>
        <p:spPr>
          <a:xfrm flipH="1" rot="10800000">
            <a:off x="7915056" y="2477469"/>
            <a:ext cx="275400" cy="155700"/>
          </a:xfrm>
          <a:prstGeom prst="straightConnector1">
            <a:avLst/>
          </a:prstGeom>
          <a:noFill/>
          <a:ln cap="flat" cmpd="sng" w="19050">
            <a:solidFill>
              <a:schemeClr val="accent2"/>
            </a:solidFill>
            <a:prstDash val="solid"/>
            <a:round/>
            <a:headEnd len="med" w="med" type="none"/>
            <a:tailEnd len="med" w="med" type="none"/>
          </a:ln>
        </p:spPr>
      </p:cxnSp>
      <p:cxnSp>
        <p:nvCxnSpPr>
          <p:cNvPr id="182" name="Google Shape;182;p19"/>
          <p:cNvCxnSpPr>
            <a:stCxn id="163" idx="6"/>
            <a:endCxn id="166" idx="3"/>
          </p:cNvCxnSpPr>
          <p:nvPr/>
        </p:nvCxnSpPr>
        <p:spPr>
          <a:xfrm>
            <a:off x="6809475" y="2629150"/>
            <a:ext cx="810000" cy="2997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19"/>
          <p:cNvCxnSpPr>
            <a:stCxn id="163" idx="5"/>
            <a:endCxn id="168" idx="1"/>
          </p:cNvCxnSpPr>
          <p:nvPr/>
        </p:nvCxnSpPr>
        <p:spPr>
          <a:xfrm>
            <a:off x="6748231" y="2777006"/>
            <a:ext cx="871200" cy="652200"/>
          </a:xfrm>
          <a:prstGeom prst="straightConnector1">
            <a:avLst/>
          </a:prstGeom>
          <a:noFill/>
          <a:ln cap="flat" cmpd="sng" w="19050">
            <a:solidFill>
              <a:schemeClr val="accent2"/>
            </a:solidFill>
            <a:prstDash val="solid"/>
            <a:round/>
            <a:headEnd len="med" w="med" type="none"/>
            <a:tailEnd len="med" w="med" type="none"/>
          </a:ln>
        </p:spPr>
      </p:cxnSp>
      <p:sp>
        <p:nvSpPr>
          <p:cNvPr id="184" name="Google Shape;184;p19"/>
          <p:cNvSpPr txBox="1"/>
          <p:nvPr/>
        </p:nvSpPr>
        <p:spPr>
          <a:xfrm>
            <a:off x="7040963" y="249970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3</a:t>
            </a:r>
            <a:endParaRPr>
              <a:latin typeface="Catamaran"/>
              <a:ea typeface="Catamaran"/>
              <a:cs typeface="Catamaran"/>
              <a:sym typeface="Catamaran"/>
            </a:endParaRPr>
          </a:p>
        </p:txBody>
      </p:sp>
      <p:sp>
        <p:nvSpPr>
          <p:cNvPr id="185" name="Google Shape;185;p19"/>
          <p:cNvSpPr txBox="1"/>
          <p:nvPr/>
        </p:nvSpPr>
        <p:spPr>
          <a:xfrm>
            <a:off x="7151413" y="2902013"/>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186" name="Google Shape;186;p19"/>
          <p:cNvSpPr txBox="1"/>
          <p:nvPr/>
        </p:nvSpPr>
        <p:spPr>
          <a:xfrm>
            <a:off x="7943238" y="2505400"/>
            <a:ext cx="2190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1</a:t>
            </a:r>
            <a:endParaRPr>
              <a:latin typeface="Catamaran"/>
              <a:ea typeface="Catamaran"/>
              <a:cs typeface="Catamaran"/>
              <a:sym typeface="Catamar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4" name="Shape 1794"/>
        <p:cNvGrpSpPr/>
        <p:nvPr/>
      </p:nvGrpSpPr>
      <p:grpSpPr>
        <a:xfrm>
          <a:off x="0" y="0"/>
          <a:ext cx="0" cy="0"/>
          <a:chOff x="0" y="0"/>
          <a:chExt cx="0" cy="0"/>
        </a:xfrm>
      </p:grpSpPr>
      <p:sp>
        <p:nvSpPr>
          <p:cNvPr id="1795" name="Google Shape;1795;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4B</a:t>
            </a:r>
            <a:r>
              <a:rPr lang="en"/>
              <a:t> Introduction to MSTs</a:t>
            </a:r>
            <a:endParaRPr/>
          </a:p>
        </p:txBody>
      </p:sp>
      <p:sp>
        <p:nvSpPr>
          <p:cNvPr id="1796" name="Google Shape;1796;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True/False: Adding 1 to the smallest edge of a graph G with unique edge weights must change the total weight of its MST</a:t>
            </a:r>
            <a:endParaRPr/>
          </a:p>
          <a:p>
            <a:pPr indent="0" lvl="0" marL="0" rtl="0" algn="l">
              <a:spcBef>
                <a:spcPts val="1600"/>
              </a:spcBef>
              <a:spcAft>
                <a:spcPts val="1600"/>
              </a:spcAft>
              <a:buNone/>
            </a:pPr>
            <a:r>
              <a:t/>
            </a:r>
            <a:endParaRPr>
              <a:solidFill>
                <a:schemeClr val="accent2"/>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0" name="Shape 1800"/>
        <p:cNvGrpSpPr/>
        <p:nvPr/>
      </p:nvGrpSpPr>
      <p:grpSpPr>
        <a:xfrm>
          <a:off x="0" y="0"/>
          <a:ext cx="0" cy="0"/>
          <a:chOff x="0" y="0"/>
          <a:chExt cx="0" cy="0"/>
        </a:xfrm>
      </p:grpSpPr>
      <p:sp>
        <p:nvSpPr>
          <p:cNvPr id="1801" name="Google Shape;1801;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4B</a:t>
            </a:r>
            <a:r>
              <a:rPr b="1" lang="en">
                <a:solidFill>
                  <a:schemeClr val="accent2"/>
                </a:solidFill>
              </a:rPr>
              <a:t> </a:t>
            </a:r>
            <a:r>
              <a:rPr lang="en"/>
              <a:t>Introduction to MSTs</a:t>
            </a:r>
            <a:endParaRPr/>
          </a:p>
        </p:txBody>
      </p:sp>
      <p:sp>
        <p:nvSpPr>
          <p:cNvPr id="1802" name="Google Shape;1802;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True/False: Adding 1 to the smallest edge of a graph G with unique edge weights must change the total weight of its MST</a:t>
            </a:r>
            <a:endParaRPr/>
          </a:p>
          <a:p>
            <a:pPr indent="0" lvl="0" marL="0" rtl="0" algn="l">
              <a:spcBef>
                <a:spcPts val="1600"/>
              </a:spcBef>
              <a:spcAft>
                <a:spcPts val="1600"/>
              </a:spcAft>
              <a:buNone/>
            </a:pPr>
            <a:r>
              <a:rPr lang="en">
                <a:solidFill>
                  <a:schemeClr val="accent2"/>
                </a:solidFill>
              </a:rPr>
              <a:t>True, either this smallest edge (now with weight +1) is included, or this smallest edge is not included and some larger edge takes its place since there was no other edge of equal weight. Either way, the total weight increases.</a:t>
            </a:r>
            <a:endParaRPr>
              <a:solidFill>
                <a:schemeClr val="accent2"/>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6" name="Shape 1806"/>
        <p:cNvGrpSpPr/>
        <p:nvPr/>
      </p:nvGrpSpPr>
      <p:grpSpPr>
        <a:xfrm>
          <a:off x="0" y="0"/>
          <a:ext cx="0" cy="0"/>
          <a:chOff x="0" y="0"/>
          <a:chExt cx="0" cy="0"/>
        </a:xfrm>
      </p:grpSpPr>
      <p:sp>
        <p:nvSpPr>
          <p:cNvPr id="1807" name="Google Shape;1807;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4C</a:t>
            </a:r>
            <a:r>
              <a:rPr lang="en"/>
              <a:t> Introduction to MSTs</a:t>
            </a:r>
            <a:endParaRPr/>
          </a:p>
        </p:txBody>
      </p:sp>
      <p:sp>
        <p:nvSpPr>
          <p:cNvPr id="1808" name="Google Shape;1808;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True/False: If all the weights in a graph is unique, there is only one possible MST.</a:t>
            </a:r>
            <a:endParaRPr/>
          </a:p>
          <a:p>
            <a:pPr indent="0" lvl="0" marL="0" rtl="0" algn="l">
              <a:spcBef>
                <a:spcPts val="1600"/>
              </a:spcBef>
              <a:spcAft>
                <a:spcPts val="1600"/>
              </a:spcAft>
              <a:buNone/>
            </a:pPr>
            <a:r>
              <a:t/>
            </a:r>
            <a:endParaRPr>
              <a:solidFill>
                <a:schemeClr val="accent2"/>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2" name="Shape 1812"/>
        <p:cNvGrpSpPr/>
        <p:nvPr/>
      </p:nvGrpSpPr>
      <p:grpSpPr>
        <a:xfrm>
          <a:off x="0" y="0"/>
          <a:ext cx="0" cy="0"/>
          <a:chOff x="0" y="0"/>
          <a:chExt cx="0" cy="0"/>
        </a:xfrm>
      </p:grpSpPr>
      <p:sp>
        <p:nvSpPr>
          <p:cNvPr id="1813" name="Google Shape;1813;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4C</a:t>
            </a:r>
            <a:r>
              <a:rPr lang="en"/>
              <a:t> Introduction to MSTs</a:t>
            </a:r>
            <a:endParaRPr/>
          </a:p>
        </p:txBody>
      </p:sp>
      <p:sp>
        <p:nvSpPr>
          <p:cNvPr id="1814" name="Google Shape;1814;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True/False: </a:t>
            </a:r>
            <a:r>
              <a:rPr lang="en"/>
              <a:t>If all the weights in an MST are unique, there is only one possible MST.</a:t>
            </a:r>
            <a:endParaRPr/>
          </a:p>
          <a:p>
            <a:pPr indent="0" lvl="0" marL="0" rtl="0" algn="l">
              <a:spcBef>
                <a:spcPts val="1600"/>
              </a:spcBef>
              <a:spcAft>
                <a:spcPts val="0"/>
              </a:spcAft>
              <a:buNone/>
            </a:pPr>
            <a:r>
              <a:rPr lang="en">
                <a:solidFill>
                  <a:schemeClr val="accent2"/>
                </a:solidFill>
              </a:rPr>
              <a:t>True</a:t>
            </a:r>
            <a:r>
              <a:rPr lang="en">
                <a:solidFill>
                  <a:schemeClr val="accent2"/>
                </a:solidFill>
              </a:rPr>
              <a:t>. The cut property states that the minimum weight edge in a cut must be in the MST. Since all weights are unique, the minimum weight edge is always unique, so there is only one possible MST.</a:t>
            </a:r>
            <a:endParaRPr>
              <a:solidFill>
                <a:schemeClr val="accent2"/>
              </a:solidFill>
            </a:endParaRPr>
          </a:p>
          <a:p>
            <a:pPr indent="0" lvl="0" marL="0" rtl="0" algn="l">
              <a:spcBef>
                <a:spcPts val="1600"/>
              </a:spcBef>
              <a:spcAft>
                <a:spcPts val="1600"/>
              </a:spcAft>
              <a:buNone/>
            </a:pPr>
            <a:r>
              <a:t/>
            </a:r>
            <a:endParaRPr>
              <a:solidFill>
                <a:schemeClr val="accent2"/>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8" name="Shape 1818"/>
        <p:cNvGrpSpPr/>
        <p:nvPr/>
      </p:nvGrpSpPr>
      <p:grpSpPr>
        <a:xfrm>
          <a:off x="0" y="0"/>
          <a:ext cx="0" cy="0"/>
          <a:chOff x="0" y="0"/>
          <a:chExt cx="0" cy="0"/>
        </a:xfrm>
      </p:grpSpPr>
      <p:sp>
        <p:nvSpPr>
          <p:cNvPr id="1819" name="Google Shape;1819;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4D</a:t>
            </a:r>
            <a:r>
              <a:rPr lang="en"/>
              <a:t> Introduction to MSTs</a:t>
            </a:r>
            <a:endParaRPr/>
          </a:p>
        </p:txBody>
      </p:sp>
      <p:sp>
        <p:nvSpPr>
          <p:cNvPr id="1820" name="Google Shape;1820;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True/False: The shortest path from vertex </a:t>
            </a:r>
            <a:r>
              <a:rPr i="1" lang="en"/>
              <a:t>u</a:t>
            </a:r>
            <a:r>
              <a:rPr lang="en"/>
              <a:t> to vertex </a:t>
            </a:r>
            <a:r>
              <a:rPr i="1" lang="en"/>
              <a:t>v</a:t>
            </a:r>
            <a:r>
              <a:rPr lang="en"/>
              <a:t> in a graph G is the same as the shortest path from </a:t>
            </a:r>
            <a:r>
              <a:rPr i="1" lang="en"/>
              <a:t>u</a:t>
            </a:r>
            <a:r>
              <a:rPr lang="en"/>
              <a:t> to </a:t>
            </a:r>
            <a:r>
              <a:rPr i="1" lang="en"/>
              <a:t>v</a:t>
            </a:r>
            <a:r>
              <a:rPr lang="en"/>
              <a:t> using only edges in T, where T is the MST of G.</a:t>
            </a:r>
            <a:endParaRPr/>
          </a:p>
          <a:p>
            <a:pPr indent="0" lvl="0" marL="0" rtl="0" algn="l">
              <a:spcBef>
                <a:spcPts val="1600"/>
              </a:spcBef>
              <a:spcAft>
                <a:spcPts val="1600"/>
              </a:spcAft>
              <a:buNone/>
            </a:pPr>
            <a:r>
              <a:t/>
            </a:r>
            <a:endParaRPr>
              <a:solidFill>
                <a:schemeClr val="accent2"/>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4" name="Shape 1824"/>
        <p:cNvGrpSpPr/>
        <p:nvPr/>
      </p:nvGrpSpPr>
      <p:grpSpPr>
        <a:xfrm>
          <a:off x="0" y="0"/>
          <a:ext cx="0" cy="0"/>
          <a:chOff x="0" y="0"/>
          <a:chExt cx="0" cy="0"/>
        </a:xfrm>
      </p:grpSpPr>
      <p:sp>
        <p:nvSpPr>
          <p:cNvPr id="1825" name="Google Shape;1825;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4D</a:t>
            </a:r>
            <a:r>
              <a:rPr lang="en"/>
              <a:t> Introduction to MSTs</a:t>
            </a:r>
            <a:endParaRPr/>
          </a:p>
        </p:txBody>
      </p:sp>
      <p:sp>
        <p:nvSpPr>
          <p:cNvPr id="1826" name="Google Shape;1826;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True/False: The shortest path from vertex </a:t>
            </a:r>
            <a:r>
              <a:rPr i="1" lang="en"/>
              <a:t>u</a:t>
            </a:r>
            <a:r>
              <a:rPr lang="en"/>
              <a:t> to vertex </a:t>
            </a:r>
            <a:r>
              <a:rPr i="1" lang="en"/>
              <a:t>v</a:t>
            </a:r>
            <a:r>
              <a:rPr lang="en"/>
              <a:t> in a graph G is the same as the shortest path from </a:t>
            </a:r>
            <a:r>
              <a:rPr i="1" lang="en"/>
              <a:t>u</a:t>
            </a:r>
            <a:r>
              <a:rPr lang="en"/>
              <a:t> to </a:t>
            </a:r>
            <a:r>
              <a:rPr i="1" lang="en"/>
              <a:t>v</a:t>
            </a:r>
            <a:r>
              <a:rPr lang="en"/>
              <a:t> using only edges in T, where T is the MST of G.</a:t>
            </a:r>
            <a:endParaRPr/>
          </a:p>
          <a:p>
            <a:pPr indent="0" lvl="0" marL="0" rtl="0" algn="l">
              <a:spcBef>
                <a:spcPts val="1600"/>
              </a:spcBef>
              <a:spcAft>
                <a:spcPts val="1600"/>
              </a:spcAft>
              <a:buNone/>
            </a:pPr>
            <a:r>
              <a:rPr lang="en">
                <a:solidFill>
                  <a:schemeClr val="accent2"/>
                </a:solidFill>
              </a:rPr>
              <a:t>False, consider vertices C and E in the graph from </a:t>
            </a:r>
            <a:r>
              <a:rPr lang="en">
                <a:solidFill>
                  <a:schemeClr val="accent2"/>
                </a:solidFill>
              </a:rPr>
              <a:t>4A</a:t>
            </a:r>
            <a:endParaRPr>
              <a:solidFill>
                <a:schemeClr val="accent2"/>
              </a:solidFill>
            </a:endParaRPr>
          </a:p>
        </p:txBody>
      </p:sp>
      <p:sp>
        <p:nvSpPr>
          <p:cNvPr id="1827" name="Google Shape;1827;p87"/>
          <p:cNvSpPr/>
          <p:nvPr/>
        </p:nvSpPr>
        <p:spPr>
          <a:xfrm>
            <a:off x="2730408" y="2427572"/>
            <a:ext cx="510300" cy="49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p:txBody>
      </p:sp>
      <p:sp>
        <p:nvSpPr>
          <p:cNvPr id="1828" name="Google Shape;1828;p87"/>
          <p:cNvSpPr/>
          <p:nvPr/>
        </p:nvSpPr>
        <p:spPr>
          <a:xfrm>
            <a:off x="3862160" y="3457823"/>
            <a:ext cx="510300" cy="49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p:txBody>
      </p:sp>
      <p:sp>
        <p:nvSpPr>
          <p:cNvPr id="1829" name="Google Shape;1829;p87"/>
          <p:cNvSpPr/>
          <p:nvPr/>
        </p:nvSpPr>
        <p:spPr>
          <a:xfrm>
            <a:off x="4919636" y="2427572"/>
            <a:ext cx="510300" cy="494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p:txBody>
      </p:sp>
      <p:sp>
        <p:nvSpPr>
          <p:cNvPr id="1830" name="Google Shape;1830;p87"/>
          <p:cNvSpPr/>
          <p:nvPr/>
        </p:nvSpPr>
        <p:spPr>
          <a:xfrm>
            <a:off x="6413575" y="2850109"/>
            <a:ext cx="510300" cy="49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p:txBody>
      </p:sp>
      <p:sp>
        <p:nvSpPr>
          <p:cNvPr id="1831" name="Google Shape;1831;p87"/>
          <p:cNvSpPr/>
          <p:nvPr/>
        </p:nvSpPr>
        <p:spPr>
          <a:xfrm>
            <a:off x="5994518" y="3879931"/>
            <a:ext cx="510300" cy="4944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p:txBody>
      </p:sp>
      <p:sp>
        <p:nvSpPr>
          <p:cNvPr id="1832" name="Google Shape;1832;p87"/>
          <p:cNvSpPr/>
          <p:nvPr/>
        </p:nvSpPr>
        <p:spPr>
          <a:xfrm>
            <a:off x="4919636" y="4392652"/>
            <a:ext cx="510300" cy="49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F</a:t>
            </a:r>
            <a:endParaRPr>
              <a:latin typeface="Catamaran"/>
              <a:ea typeface="Catamaran"/>
              <a:cs typeface="Catamaran"/>
              <a:sym typeface="Catamaran"/>
            </a:endParaRPr>
          </a:p>
        </p:txBody>
      </p:sp>
      <p:sp>
        <p:nvSpPr>
          <p:cNvPr id="1833" name="Google Shape;1833;p87"/>
          <p:cNvSpPr/>
          <p:nvPr/>
        </p:nvSpPr>
        <p:spPr>
          <a:xfrm>
            <a:off x="2220113" y="3457823"/>
            <a:ext cx="510300" cy="49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G</a:t>
            </a:r>
            <a:endParaRPr>
              <a:latin typeface="Catamaran"/>
              <a:ea typeface="Catamaran"/>
              <a:cs typeface="Catamaran"/>
              <a:sym typeface="Catamaran"/>
            </a:endParaRPr>
          </a:p>
        </p:txBody>
      </p:sp>
      <p:cxnSp>
        <p:nvCxnSpPr>
          <p:cNvPr id="1834" name="Google Shape;1834;p87"/>
          <p:cNvCxnSpPr>
            <a:stCxn id="1827" idx="6"/>
            <a:endCxn id="1829" idx="2"/>
          </p:cNvCxnSpPr>
          <p:nvPr/>
        </p:nvCxnSpPr>
        <p:spPr>
          <a:xfrm>
            <a:off x="3240708" y="2674772"/>
            <a:ext cx="1678800" cy="0"/>
          </a:xfrm>
          <a:prstGeom prst="straightConnector1">
            <a:avLst/>
          </a:prstGeom>
          <a:noFill/>
          <a:ln cap="flat" cmpd="sng" w="9525">
            <a:solidFill>
              <a:schemeClr val="dk2"/>
            </a:solidFill>
            <a:prstDash val="solid"/>
            <a:round/>
            <a:headEnd len="med" w="med" type="none"/>
            <a:tailEnd len="med" w="med" type="none"/>
          </a:ln>
        </p:spPr>
      </p:cxnSp>
      <p:cxnSp>
        <p:nvCxnSpPr>
          <p:cNvPr id="1835" name="Google Shape;1835;p87"/>
          <p:cNvCxnSpPr>
            <a:stCxn id="1827" idx="5"/>
            <a:endCxn id="1828" idx="1"/>
          </p:cNvCxnSpPr>
          <p:nvPr/>
        </p:nvCxnSpPr>
        <p:spPr>
          <a:xfrm>
            <a:off x="3165977" y="2849568"/>
            <a:ext cx="771000" cy="680700"/>
          </a:xfrm>
          <a:prstGeom prst="straightConnector1">
            <a:avLst/>
          </a:prstGeom>
          <a:noFill/>
          <a:ln cap="flat" cmpd="sng" w="38100">
            <a:solidFill>
              <a:srgbClr val="FF0000"/>
            </a:solidFill>
            <a:prstDash val="solid"/>
            <a:round/>
            <a:headEnd len="med" w="med" type="none"/>
            <a:tailEnd len="med" w="med" type="none"/>
          </a:ln>
        </p:spPr>
      </p:cxnSp>
      <p:cxnSp>
        <p:nvCxnSpPr>
          <p:cNvPr id="1836" name="Google Shape;1836;p87"/>
          <p:cNvCxnSpPr>
            <a:stCxn id="1828" idx="2"/>
            <a:endCxn id="1833" idx="6"/>
          </p:cNvCxnSpPr>
          <p:nvPr/>
        </p:nvCxnSpPr>
        <p:spPr>
          <a:xfrm rot="10800000">
            <a:off x="2730560" y="3705023"/>
            <a:ext cx="1131600" cy="0"/>
          </a:xfrm>
          <a:prstGeom prst="straightConnector1">
            <a:avLst/>
          </a:prstGeom>
          <a:noFill/>
          <a:ln cap="flat" cmpd="sng" w="38100">
            <a:solidFill>
              <a:srgbClr val="FF0000"/>
            </a:solidFill>
            <a:prstDash val="solid"/>
            <a:round/>
            <a:headEnd len="med" w="med" type="none"/>
            <a:tailEnd len="med" w="med" type="none"/>
          </a:ln>
        </p:spPr>
      </p:cxnSp>
      <p:cxnSp>
        <p:nvCxnSpPr>
          <p:cNvPr id="1837" name="Google Shape;1837;p87"/>
          <p:cNvCxnSpPr>
            <a:stCxn id="1828" idx="5"/>
            <a:endCxn id="1832" idx="1"/>
          </p:cNvCxnSpPr>
          <p:nvPr/>
        </p:nvCxnSpPr>
        <p:spPr>
          <a:xfrm>
            <a:off x="4297728" y="3879820"/>
            <a:ext cx="696600" cy="585300"/>
          </a:xfrm>
          <a:prstGeom prst="straightConnector1">
            <a:avLst/>
          </a:prstGeom>
          <a:noFill/>
          <a:ln cap="flat" cmpd="sng" w="9525">
            <a:solidFill>
              <a:schemeClr val="dk2"/>
            </a:solidFill>
            <a:prstDash val="solid"/>
            <a:round/>
            <a:headEnd len="med" w="med" type="none"/>
            <a:tailEnd len="med" w="med" type="none"/>
          </a:ln>
        </p:spPr>
      </p:cxnSp>
      <p:cxnSp>
        <p:nvCxnSpPr>
          <p:cNvPr id="1838" name="Google Shape;1838;p87"/>
          <p:cNvCxnSpPr>
            <a:stCxn id="1832" idx="7"/>
            <a:endCxn id="1831" idx="2"/>
          </p:cNvCxnSpPr>
          <p:nvPr/>
        </p:nvCxnSpPr>
        <p:spPr>
          <a:xfrm flipH="1" rot="10800000">
            <a:off x="5355204" y="4127255"/>
            <a:ext cx="639300" cy="337800"/>
          </a:xfrm>
          <a:prstGeom prst="straightConnector1">
            <a:avLst/>
          </a:prstGeom>
          <a:noFill/>
          <a:ln cap="flat" cmpd="sng" w="38100">
            <a:solidFill>
              <a:srgbClr val="FF0000"/>
            </a:solidFill>
            <a:prstDash val="solid"/>
            <a:round/>
            <a:headEnd len="med" w="med" type="none"/>
            <a:tailEnd len="med" w="med" type="none"/>
          </a:ln>
        </p:spPr>
      </p:cxnSp>
      <p:cxnSp>
        <p:nvCxnSpPr>
          <p:cNvPr id="1839" name="Google Shape;1839;p87"/>
          <p:cNvCxnSpPr>
            <a:stCxn id="1828" idx="6"/>
            <a:endCxn id="1831" idx="2"/>
          </p:cNvCxnSpPr>
          <p:nvPr/>
        </p:nvCxnSpPr>
        <p:spPr>
          <a:xfrm>
            <a:off x="4372460" y="3705023"/>
            <a:ext cx="1622100" cy="422100"/>
          </a:xfrm>
          <a:prstGeom prst="straightConnector1">
            <a:avLst/>
          </a:prstGeom>
          <a:noFill/>
          <a:ln cap="flat" cmpd="sng" w="38100">
            <a:solidFill>
              <a:srgbClr val="FF0000"/>
            </a:solidFill>
            <a:prstDash val="solid"/>
            <a:round/>
            <a:headEnd len="med" w="med" type="none"/>
            <a:tailEnd len="med" w="med" type="none"/>
          </a:ln>
        </p:spPr>
      </p:cxnSp>
      <p:cxnSp>
        <p:nvCxnSpPr>
          <p:cNvPr id="1840" name="Google Shape;1840;p87"/>
          <p:cNvCxnSpPr>
            <a:stCxn id="1828" idx="7"/>
            <a:endCxn id="1829" idx="3"/>
          </p:cNvCxnSpPr>
          <p:nvPr/>
        </p:nvCxnSpPr>
        <p:spPr>
          <a:xfrm flipH="1" rot="10800000">
            <a:off x="4297728" y="2849527"/>
            <a:ext cx="696600" cy="680700"/>
          </a:xfrm>
          <a:prstGeom prst="straightConnector1">
            <a:avLst/>
          </a:prstGeom>
          <a:noFill/>
          <a:ln cap="flat" cmpd="sng" w="38100">
            <a:solidFill>
              <a:srgbClr val="FF0000"/>
            </a:solidFill>
            <a:prstDash val="solid"/>
            <a:round/>
            <a:headEnd len="med" w="med" type="none"/>
            <a:tailEnd len="med" w="med" type="none"/>
          </a:ln>
        </p:spPr>
      </p:cxnSp>
      <p:cxnSp>
        <p:nvCxnSpPr>
          <p:cNvPr id="1841" name="Google Shape;1841;p87"/>
          <p:cNvCxnSpPr>
            <a:stCxn id="1829" idx="5"/>
            <a:endCxn id="1831" idx="1"/>
          </p:cNvCxnSpPr>
          <p:nvPr/>
        </p:nvCxnSpPr>
        <p:spPr>
          <a:xfrm>
            <a:off x="5355204" y="2849568"/>
            <a:ext cx="714000" cy="1102800"/>
          </a:xfrm>
          <a:prstGeom prst="straightConnector1">
            <a:avLst/>
          </a:prstGeom>
          <a:noFill/>
          <a:ln cap="flat" cmpd="sng" w="28575">
            <a:solidFill>
              <a:schemeClr val="accent2"/>
            </a:solidFill>
            <a:prstDash val="solid"/>
            <a:round/>
            <a:headEnd len="med" w="med" type="none"/>
            <a:tailEnd len="med" w="med" type="none"/>
          </a:ln>
        </p:spPr>
      </p:cxnSp>
      <p:cxnSp>
        <p:nvCxnSpPr>
          <p:cNvPr id="1842" name="Google Shape;1842;p87"/>
          <p:cNvCxnSpPr>
            <a:stCxn id="1829" idx="6"/>
            <a:endCxn id="1830" idx="2"/>
          </p:cNvCxnSpPr>
          <p:nvPr/>
        </p:nvCxnSpPr>
        <p:spPr>
          <a:xfrm>
            <a:off x="5429936" y="2674772"/>
            <a:ext cx="983700" cy="422400"/>
          </a:xfrm>
          <a:prstGeom prst="straightConnector1">
            <a:avLst/>
          </a:prstGeom>
          <a:noFill/>
          <a:ln cap="flat" cmpd="sng" w="38100">
            <a:solidFill>
              <a:srgbClr val="FF0000"/>
            </a:solidFill>
            <a:prstDash val="solid"/>
            <a:round/>
            <a:headEnd len="med" w="med" type="none"/>
            <a:tailEnd len="med" w="med" type="none"/>
          </a:ln>
        </p:spPr>
      </p:cxnSp>
      <p:sp>
        <p:nvSpPr>
          <p:cNvPr id="1843" name="Google Shape;1843;p87"/>
          <p:cNvSpPr txBox="1"/>
          <p:nvPr/>
        </p:nvSpPr>
        <p:spPr>
          <a:xfrm>
            <a:off x="3862160" y="2347175"/>
            <a:ext cx="5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12</a:t>
            </a:r>
            <a:endParaRPr>
              <a:latin typeface="Avenir"/>
              <a:ea typeface="Avenir"/>
              <a:cs typeface="Avenir"/>
              <a:sym typeface="Avenir"/>
            </a:endParaRPr>
          </a:p>
        </p:txBody>
      </p:sp>
      <p:sp>
        <p:nvSpPr>
          <p:cNvPr id="1844" name="Google Shape;1844;p87"/>
          <p:cNvSpPr txBox="1"/>
          <p:nvPr/>
        </p:nvSpPr>
        <p:spPr>
          <a:xfrm>
            <a:off x="5895717" y="2637643"/>
            <a:ext cx="25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9</a:t>
            </a:r>
            <a:endParaRPr>
              <a:latin typeface="Avenir"/>
              <a:ea typeface="Avenir"/>
              <a:cs typeface="Avenir"/>
              <a:sym typeface="Avenir"/>
            </a:endParaRPr>
          </a:p>
        </p:txBody>
      </p:sp>
      <p:sp>
        <p:nvSpPr>
          <p:cNvPr id="1845" name="Google Shape;1845;p87"/>
          <p:cNvSpPr txBox="1"/>
          <p:nvPr/>
        </p:nvSpPr>
        <p:spPr>
          <a:xfrm>
            <a:off x="3527561" y="2988649"/>
            <a:ext cx="1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6</a:t>
            </a:r>
            <a:endParaRPr>
              <a:latin typeface="Avenir"/>
              <a:ea typeface="Avenir"/>
              <a:cs typeface="Avenir"/>
              <a:sym typeface="Avenir"/>
            </a:endParaRPr>
          </a:p>
        </p:txBody>
      </p:sp>
      <p:sp>
        <p:nvSpPr>
          <p:cNvPr id="1846" name="Google Shape;1846;p87"/>
          <p:cNvSpPr txBox="1"/>
          <p:nvPr/>
        </p:nvSpPr>
        <p:spPr>
          <a:xfrm>
            <a:off x="4402210" y="2988638"/>
            <a:ext cx="20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3</a:t>
            </a:r>
            <a:endParaRPr>
              <a:latin typeface="Avenir"/>
              <a:ea typeface="Avenir"/>
              <a:cs typeface="Avenir"/>
              <a:sym typeface="Avenir"/>
            </a:endParaRPr>
          </a:p>
        </p:txBody>
      </p:sp>
      <p:sp>
        <p:nvSpPr>
          <p:cNvPr id="1847" name="Google Shape;1847;p87"/>
          <p:cNvSpPr txBox="1"/>
          <p:nvPr/>
        </p:nvSpPr>
        <p:spPr>
          <a:xfrm>
            <a:off x="5022747" y="3663677"/>
            <a:ext cx="1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848" name="Google Shape;1848;p87"/>
          <p:cNvSpPr txBox="1"/>
          <p:nvPr/>
        </p:nvSpPr>
        <p:spPr>
          <a:xfrm>
            <a:off x="5774987" y="3312671"/>
            <a:ext cx="1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5</a:t>
            </a:r>
            <a:endParaRPr>
              <a:latin typeface="Avenir"/>
              <a:ea typeface="Avenir"/>
              <a:cs typeface="Avenir"/>
              <a:sym typeface="Avenir"/>
            </a:endParaRPr>
          </a:p>
        </p:txBody>
      </p:sp>
      <p:sp>
        <p:nvSpPr>
          <p:cNvPr id="1849" name="Google Shape;1849;p87"/>
          <p:cNvSpPr txBox="1"/>
          <p:nvPr/>
        </p:nvSpPr>
        <p:spPr>
          <a:xfrm>
            <a:off x="3081823" y="3457823"/>
            <a:ext cx="1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p:txBody>
      </p:sp>
      <p:sp>
        <p:nvSpPr>
          <p:cNvPr id="1850" name="Google Shape;1850;p87"/>
          <p:cNvSpPr txBox="1"/>
          <p:nvPr/>
        </p:nvSpPr>
        <p:spPr>
          <a:xfrm>
            <a:off x="4441386" y="4132320"/>
            <a:ext cx="1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7</a:t>
            </a:r>
            <a:endParaRPr>
              <a:latin typeface="Avenir"/>
              <a:ea typeface="Avenir"/>
              <a:cs typeface="Avenir"/>
              <a:sym typeface="Avenir"/>
            </a:endParaRPr>
          </a:p>
        </p:txBody>
      </p:sp>
      <p:sp>
        <p:nvSpPr>
          <p:cNvPr id="1851" name="Google Shape;1851;p87"/>
          <p:cNvSpPr txBox="1"/>
          <p:nvPr/>
        </p:nvSpPr>
        <p:spPr>
          <a:xfrm>
            <a:off x="5609832" y="4284678"/>
            <a:ext cx="1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Worksheet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Dijkstra’s, A*</a:t>
            </a:r>
            <a:endParaRPr/>
          </a:p>
        </p:txBody>
      </p:sp>
      <p:graphicFrame>
        <p:nvGraphicFramePr>
          <p:cNvPr id="197" name="Google Shape;197;p21"/>
          <p:cNvGraphicFramePr/>
          <p:nvPr/>
        </p:nvGraphicFramePr>
        <p:xfrm>
          <a:off x="4729850" y="445025"/>
          <a:ext cx="3000000" cy="3000000"/>
        </p:xfrm>
        <a:graphic>
          <a:graphicData uri="http://schemas.openxmlformats.org/drawingml/2006/table">
            <a:tbl>
              <a:tblPr>
                <a:noFill/>
                <a:tableStyleId>{416BA779-7A53-4D9B-98E7-443F9145F7E9}</a:tableStyleId>
              </a:tblPr>
              <a:tblGrid>
                <a:gridCol w="797800"/>
                <a:gridCol w="385250"/>
                <a:gridCol w="385250"/>
                <a:gridCol w="385250"/>
                <a:gridCol w="385250"/>
                <a:gridCol w="385250"/>
              </a:tblGrid>
              <a:tr h="4178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A</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a:latin typeface="Catamaran"/>
                          <a:ea typeface="Catamaran"/>
                          <a:cs typeface="Catamaran"/>
                          <a:sym typeface="Catamaran"/>
                        </a:rPr>
                        <a:t>B</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C</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D</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E</a:t>
                      </a:r>
                      <a:endParaRPr>
                        <a:latin typeface="Catamaran"/>
                        <a:ea typeface="Catamaran"/>
                        <a:cs typeface="Catamaran"/>
                        <a:sym typeface="Catamaran"/>
                      </a:endParaRPr>
                    </a:p>
                  </a:txBody>
                  <a:tcPr marT="91425" marB="91425" marR="91425" marL="91425" anchor="ctr"/>
                </a:tc>
              </a:tr>
              <a:tr h="417800">
                <a:tc>
                  <a:txBody>
                    <a:bodyPr/>
                    <a:lstStyle/>
                    <a:p>
                      <a:pPr indent="0" lvl="0" marL="0" rtl="0" algn="ctr">
                        <a:spcBef>
                          <a:spcPts val="0"/>
                        </a:spcBef>
                        <a:spcAft>
                          <a:spcPts val="0"/>
                        </a:spcAft>
                        <a:buNone/>
                      </a:pPr>
                      <a:r>
                        <a:rPr lang="en">
                          <a:latin typeface="Catamaran"/>
                          <a:ea typeface="Catamaran"/>
                          <a:cs typeface="Catamaran"/>
                          <a:sym typeface="Catamaran"/>
                        </a:rPr>
                        <a:t>DistTo</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a:txBody>
                  <a:tcPr marT="91425" marB="91425" marR="91425" marL="91425" anchor="ctr">
                    <a:solidFill>
                      <a:schemeClr val="lt1"/>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a:t>
                      </a:r>
                      <a:endParaRPr>
                        <a:latin typeface="Catamaran"/>
                        <a:ea typeface="Catamaran"/>
                        <a:cs typeface="Catamaran"/>
                        <a:sym typeface="Catamaran"/>
                      </a:endParaRPr>
                    </a:p>
                  </a:txBody>
                  <a:tcPr marT="91425" marB="91425" marR="91425" marL="91425" anchor="ctr"/>
                </a:tc>
              </a:tr>
            </a:tbl>
          </a:graphicData>
        </a:graphic>
      </p:graphicFrame>
      <p:sp>
        <p:nvSpPr>
          <p:cNvPr id="198" name="Google Shape;198;p21"/>
          <p:cNvSpPr/>
          <p:nvPr/>
        </p:nvSpPr>
        <p:spPr>
          <a:xfrm>
            <a:off x="510100" y="2560050"/>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A</a:t>
            </a:r>
            <a:endParaRPr sz="2800">
              <a:solidFill>
                <a:schemeClr val="lt1"/>
              </a:solidFill>
              <a:latin typeface="Lato"/>
              <a:ea typeface="Lato"/>
              <a:cs typeface="Lato"/>
              <a:sym typeface="Lato"/>
            </a:endParaRPr>
          </a:p>
        </p:txBody>
      </p:sp>
      <p:sp>
        <p:nvSpPr>
          <p:cNvPr id="199" name="Google Shape;199;p21"/>
          <p:cNvSpPr/>
          <p:nvPr/>
        </p:nvSpPr>
        <p:spPr>
          <a:xfrm>
            <a:off x="163797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B</a:t>
            </a:r>
            <a:endParaRPr sz="2800">
              <a:solidFill>
                <a:schemeClr val="lt1"/>
              </a:solidFill>
              <a:latin typeface="Lato"/>
              <a:ea typeface="Lato"/>
              <a:cs typeface="Lato"/>
              <a:sym typeface="Lato"/>
            </a:endParaRPr>
          </a:p>
        </p:txBody>
      </p:sp>
      <p:sp>
        <p:nvSpPr>
          <p:cNvPr id="200" name="Google Shape;200;p21"/>
          <p:cNvSpPr/>
          <p:nvPr/>
        </p:nvSpPr>
        <p:spPr>
          <a:xfrm>
            <a:off x="163797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D</a:t>
            </a:r>
            <a:endParaRPr sz="2800">
              <a:solidFill>
                <a:schemeClr val="lt1"/>
              </a:solidFill>
              <a:latin typeface="Lato"/>
              <a:ea typeface="Lato"/>
              <a:cs typeface="Lato"/>
              <a:sym typeface="Lato"/>
            </a:endParaRPr>
          </a:p>
        </p:txBody>
      </p:sp>
      <p:sp>
        <p:nvSpPr>
          <p:cNvPr id="201" name="Google Shape;201;p21"/>
          <p:cNvSpPr/>
          <p:nvPr/>
        </p:nvSpPr>
        <p:spPr>
          <a:xfrm>
            <a:off x="3169225" y="172887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C</a:t>
            </a:r>
            <a:endParaRPr sz="2800">
              <a:solidFill>
                <a:schemeClr val="lt1"/>
              </a:solidFill>
              <a:latin typeface="Lato"/>
              <a:ea typeface="Lato"/>
              <a:cs typeface="Lato"/>
              <a:sym typeface="Lato"/>
            </a:endParaRPr>
          </a:p>
        </p:txBody>
      </p:sp>
      <p:sp>
        <p:nvSpPr>
          <p:cNvPr id="202" name="Google Shape;202;p21"/>
          <p:cNvSpPr/>
          <p:nvPr/>
        </p:nvSpPr>
        <p:spPr>
          <a:xfrm>
            <a:off x="3169225" y="3501725"/>
            <a:ext cx="689700" cy="6612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Lato"/>
                <a:ea typeface="Lato"/>
                <a:cs typeface="Lato"/>
                <a:sym typeface="Lato"/>
              </a:rPr>
              <a:t>E</a:t>
            </a:r>
            <a:endParaRPr sz="2800">
              <a:solidFill>
                <a:schemeClr val="lt1"/>
              </a:solidFill>
              <a:latin typeface="Lato"/>
              <a:ea typeface="Lato"/>
              <a:cs typeface="Lato"/>
              <a:sym typeface="Lato"/>
            </a:endParaRPr>
          </a:p>
        </p:txBody>
      </p:sp>
      <p:cxnSp>
        <p:nvCxnSpPr>
          <p:cNvPr id="203" name="Google Shape;203;p21"/>
          <p:cNvCxnSpPr>
            <a:stCxn id="198" idx="7"/>
            <a:endCxn id="199" idx="2"/>
          </p:cNvCxnSpPr>
          <p:nvPr/>
        </p:nvCxnSpPr>
        <p:spPr>
          <a:xfrm flipH="1" rot="10800000">
            <a:off x="1098796" y="2059580"/>
            <a:ext cx="539100" cy="597300"/>
          </a:xfrm>
          <a:prstGeom prst="straightConnector1">
            <a:avLst/>
          </a:prstGeom>
          <a:noFill/>
          <a:ln cap="flat" cmpd="sng" w="28575">
            <a:solidFill>
              <a:srgbClr val="595959"/>
            </a:solidFill>
            <a:prstDash val="solid"/>
            <a:round/>
            <a:headEnd len="med" w="med" type="none"/>
            <a:tailEnd len="med" w="med" type="none"/>
          </a:ln>
        </p:spPr>
      </p:cxnSp>
      <p:cxnSp>
        <p:nvCxnSpPr>
          <p:cNvPr id="204" name="Google Shape;204;p21"/>
          <p:cNvCxnSpPr>
            <a:stCxn id="198" idx="5"/>
            <a:endCxn id="200" idx="2"/>
          </p:cNvCxnSpPr>
          <p:nvPr/>
        </p:nvCxnSpPr>
        <p:spPr>
          <a:xfrm>
            <a:off x="1098796" y="3124420"/>
            <a:ext cx="539100" cy="708000"/>
          </a:xfrm>
          <a:prstGeom prst="straightConnector1">
            <a:avLst/>
          </a:prstGeom>
          <a:noFill/>
          <a:ln cap="flat" cmpd="sng" w="28575">
            <a:solidFill>
              <a:srgbClr val="595959"/>
            </a:solidFill>
            <a:prstDash val="solid"/>
            <a:round/>
            <a:headEnd len="med" w="med" type="none"/>
            <a:tailEnd len="med" w="med" type="none"/>
          </a:ln>
        </p:spPr>
      </p:cxnSp>
      <p:cxnSp>
        <p:nvCxnSpPr>
          <p:cNvPr id="205" name="Google Shape;205;p21"/>
          <p:cNvCxnSpPr>
            <a:stCxn id="200" idx="0"/>
            <a:endCxn id="199" idx="4"/>
          </p:cNvCxnSpPr>
          <p:nvPr/>
        </p:nvCxnSpPr>
        <p:spPr>
          <a:xfrm rot="10800000">
            <a:off x="1982825" y="2390225"/>
            <a:ext cx="0" cy="1111500"/>
          </a:xfrm>
          <a:prstGeom prst="straightConnector1">
            <a:avLst/>
          </a:prstGeom>
          <a:noFill/>
          <a:ln cap="flat" cmpd="sng" w="28575">
            <a:solidFill>
              <a:srgbClr val="595959"/>
            </a:solidFill>
            <a:prstDash val="solid"/>
            <a:round/>
            <a:headEnd len="med" w="med" type="none"/>
            <a:tailEnd len="med" w="med" type="none"/>
          </a:ln>
        </p:spPr>
      </p:cxnSp>
      <p:cxnSp>
        <p:nvCxnSpPr>
          <p:cNvPr id="206" name="Google Shape;206;p21"/>
          <p:cNvCxnSpPr>
            <a:stCxn id="199" idx="6"/>
            <a:endCxn id="201" idx="2"/>
          </p:cNvCxnSpPr>
          <p:nvPr/>
        </p:nvCxnSpPr>
        <p:spPr>
          <a:xfrm>
            <a:off x="2327675" y="205947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207" name="Google Shape;207;p21"/>
          <p:cNvCxnSpPr>
            <a:stCxn id="200" idx="7"/>
            <a:endCxn id="201" idx="3"/>
          </p:cNvCxnSpPr>
          <p:nvPr/>
        </p:nvCxnSpPr>
        <p:spPr>
          <a:xfrm flipH="1" rot="10800000">
            <a:off x="2226671" y="2293255"/>
            <a:ext cx="1043700" cy="1305300"/>
          </a:xfrm>
          <a:prstGeom prst="straightConnector1">
            <a:avLst/>
          </a:prstGeom>
          <a:noFill/>
          <a:ln cap="flat" cmpd="sng" w="28575">
            <a:solidFill>
              <a:srgbClr val="595959"/>
            </a:solidFill>
            <a:prstDash val="solid"/>
            <a:round/>
            <a:headEnd len="med" w="med" type="none"/>
            <a:tailEnd len="med" w="med" type="none"/>
          </a:ln>
        </p:spPr>
      </p:cxnSp>
      <p:cxnSp>
        <p:nvCxnSpPr>
          <p:cNvPr id="208" name="Google Shape;208;p21"/>
          <p:cNvCxnSpPr>
            <a:stCxn id="200" idx="6"/>
            <a:endCxn id="202" idx="2"/>
          </p:cNvCxnSpPr>
          <p:nvPr/>
        </p:nvCxnSpPr>
        <p:spPr>
          <a:xfrm>
            <a:off x="2327675" y="3832325"/>
            <a:ext cx="841500" cy="0"/>
          </a:xfrm>
          <a:prstGeom prst="straightConnector1">
            <a:avLst/>
          </a:prstGeom>
          <a:noFill/>
          <a:ln cap="flat" cmpd="sng" w="28575">
            <a:solidFill>
              <a:srgbClr val="595959"/>
            </a:solidFill>
            <a:prstDash val="solid"/>
            <a:round/>
            <a:headEnd len="med" w="med" type="none"/>
            <a:tailEnd len="med" w="med" type="none"/>
          </a:ln>
        </p:spPr>
      </p:cxnSp>
      <p:cxnSp>
        <p:nvCxnSpPr>
          <p:cNvPr id="209" name="Google Shape;209;p21"/>
          <p:cNvCxnSpPr>
            <a:stCxn id="202" idx="0"/>
            <a:endCxn id="201" idx="4"/>
          </p:cNvCxnSpPr>
          <p:nvPr/>
        </p:nvCxnSpPr>
        <p:spPr>
          <a:xfrm rot="10800000">
            <a:off x="3514075" y="2390225"/>
            <a:ext cx="0" cy="1111500"/>
          </a:xfrm>
          <a:prstGeom prst="straightConnector1">
            <a:avLst/>
          </a:prstGeom>
          <a:noFill/>
          <a:ln cap="flat" cmpd="sng" w="28575">
            <a:solidFill>
              <a:srgbClr val="595959"/>
            </a:solidFill>
            <a:prstDash val="solid"/>
            <a:round/>
            <a:headEnd len="med" w="med" type="none"/>
            <a:tailEnd len="med" w="med" type="none"/>
          </a:ln>
        </p:spPr>
      </p:cxnSp>
      <p:sp>
        <p:nvSpPr>
          <p:cNvPr id="210" name="Google Shape;210;p21"/>
          <p:cNvSpPr txBox="1"/>
          <p:nvPr/>
        </p:nvSpPr>
        <p:spPr>
          <a:xfrm>
            <a:off x="1050225" y="19473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211" name="Google Shape;211;p21"/>
          <p:cNvSpPr txBox="1"/>
          <p:nvPr/>
        </p:nvSpPr>
        <p:spPr>
          <a:xfrm>
            <a:off x="19163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1</a:t>
            </a:r>
            <a:endParaRPr sz="1800">
              <a:solidFill>
                <a:srgbClr val="595959"/>
              </a:solidFill>
            </a:endParaRPr>
          </a:p>
        </p:txBody>
      </p:sp>
      <p:sp>
        <p:nvSpPr>
          <p:cNvPr id="212" name="Google Shape;212;p21"/>
          <p:cNvSpPr txBox="1"/>
          <p:nvPr/>
        </p:nvSpPr>
        <p:spPr>
          <a:xfrm>
            <a:off x="1016425" y="33485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213" name="Google Shape;213;p21"/>
          <p:cNvSpPr txBox="1"/>
          <p:nvPr/>
        </p:nvSpPr>
        <p:spPr>
          <a:xfrm>
            <a:off x="2502475" y="244717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0</a:t>
            </a:r>
            <a:endParaRPr sz="1800">
              <a:solidFill>
                <a:srgbClr val="595959"/>
              </a:solidFill>
            </a:endParaRPr>
          </a:p>
        </p:txBody>
      </p:sp>
      <p:sp>
        <p:nvSpPr>
          <p:cNvPr id="214" name="Google Shape;214;p21"/>
          <p:cNvSpPr txBox="1"/>
          <p:nvPr/>
        </p:nvSpPr>
        <p:spPr>
          <a:xfrm>
            <a:off x="2542800" y="1607925"/>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4</a:t>
            </a:r>
            <a:endParaRPr sz="1800">
              <a:solidFill>
                <a:srgbClr val="595959"/>
              </a:solidFill>
            </a:endParaRPr>
          </a:p>
        </p:txBody>
      </p:sp>
      <p:sp>
        <p:nvSpPr>
          <p:cNvPr id="215" name="Google Shape;215;p21"/>
          <p:cNvSpPr txBox="1"/>
          <p:nvPr/>
        </p:nvSpPr>
        <p:spPr>
          <a:xfrm>
            <a:off x="3514075" y="2600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3</a:t>
            </a:r>
            <a:endParaRPr sz="1800">
              <a:solidFill>
                <a:srgbClr val="595959"/>
              </a:solidFill>
            </a:endParaRPr>
          </a:p>
        </p:txBody>
      </p:sp>
      <p:sp>
        <p:nvSpPr>
          <p:cNvPr id="216" name="Google Shape;216;p21"/>
          <p:cNvSpPr txBox="1"/>
          <p:nvPr/>
        </p:nvSpPr>
        <p:spPr>
          <a:xfrm>
            <a:off x="2542875" y="3719450"/>
            <a:ext cx="411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Lato"/>
                <a:ea typeface="Lato"/>
                <a:cs typeface="Lato"/>
                <a:sym typeface="Lato"/>
              </a:rPr>
              <a:t>6</a:t>
            </a:r>
            <a:endParaRPr sz="18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S 61B Discussion">
  <a:themeElements>
    <a:clrScheme name="Simple Light">
      <a:dk1>
        <a:srgbClr val="000000"/>
      </a:dk1>
      <a:lt1>
        <a:srgbClr val="FFFFFF"/>
      </a:lt1>
      <a:dk2>
        <a:srgbClr val="888888"/>
      </a:dk2>
      <a:lt2>
        <a:srgbClr val="EEEEEE"/>
      </a:lt2>
      <a:accent1>
        <a:srgbClr val="003262"/>
      </a:accent1>
      <a:accent2>
        <a:srgbClr val="3B7EA1"/>
      </a:accent2>
      <a:accent3>
        <a:srgbClr val="FDB515"/>
      </a:accent3>
      <a:accent4>
        <a:srgbClr val="C4820E"/>
      </a:accent4>
      <a:accent5>
        <a:srgbClr val="46535E"/>
      </a:accent5>
      <a:accent6>
        <a:srgbClr val="B9D3B6"/>
      </a:accent6>
      <a:hlink>
        <a:srgbClr val="584F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