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5143500" cx="9144000"/>
  <p:notesSz cx="6858000" cy="9144000"/>
  <p:embeddedFontLst>
    <p:embeddedFont>
      <p:font typeface="Catamaran"/>
      <p:regular r:id="rId80"/>
      <p:bold r:id="rId81"/>
    </p:embeddedFont>
    <p:embeddedFont>
      <p:font typeface="Lato"/>
      <p:regular r:id="rId82"/>
      <p:bold r:id="rId83"/>
      <p:italic r:id="rId84"/>
      <p:boldItalic r:id="rId85"/>
    </p:embeddedFont>
    <p:embeddedFont>
      <p:font typeface="IBM Plex Mono"/>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1DA2E3-8805-4746-B5BB-D9CAFD2B4F86}">
  <a:tblStyle styleId="{A91DA2E3-8805-4746-B5BB-D9CAFD2B4F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6.xml"/><Relationship Id="rId86" Type="http://schemas.openxmlformats.org/officeDocument/2006/relationships/font" Target="fonts/IBMPlexMono-regular.fntdata"/><Relationship Id="rId41" Type="http://schemas.openxmlformats.org/officeDocument/2006/relationships/slide" Target="slides/slide35.xml"/><Relationship Id="rId85" Type="http://schemas.openxmlformats.org/officeDocument/2006/relationships/font" Target="fonts/Lato-boldItalic.fntdata"/><Relationship Id="rId44" Type="http://schemas.openxmlformats.org/officeDocument/2006/relationships/slide" Target="slides/slide38.xml"/><Relationship Id="rId88" Type="http://schemas.openxmlformats.org/officeDocument/2006/relationships/font" Target="fonts/IBMPlexMono-italic.fntdata"/><Relationship Id="rId43" Type="http://schemas.openxmlformats.org/officeDocument/2006/relationships/slide" Target="slides/slide37.xml"/><Relationship Id="rId87" Type="http://schemas.openxmlformats.org/officeDocument/2006/relationships/font" Target="fonts/IBMPlexMono-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IBMPlexMono-boldItalic.fntdata"/><Relationship Id="rId80" Type="http://schemas.openxmlformats.org/officeDocument/2006/relationships/font" Target="fonts/Catamaran-regular.fntdata"/><Relationship Id="rId82" Type="http://schemas.openxmlformats.org/officeDocument/2006/relationships/font" Target="fonts/Lato-regular.fntdata"/><Relationship Id="rId81" Type="http://schemas.openxmlformats.org/officeDocument/2006/relationships/font" Target="fonts/Catamara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bbd432036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bbd432036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is text heavy. while you should still Say this point, you might want to just not include the slide bc its too wordy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322ea1c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322ea1c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d2830f477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d2830f477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29a4b4e2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29a4b4e2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29a4b4e2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29a4b4e2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29a4b4e2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29a4b4e2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29a4b4e2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29a4b4e2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c29a4b4e2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c29a4b4e2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29a4b4e2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c29a4b4e2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ffdf1df7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ffdf1df7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c29a4b4e2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c29a4b4e2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c29a4b4e2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c29a4b4e2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c29a4b4e2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c29a4b4e2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c29a4b4e27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c29a4b4e27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c29a4b4e2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c29a4b4e2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c29a4b4e2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c29a4b4e2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c322ea1c2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c322ea1c2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c29a4b4e27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c29a4b4e2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c29a4b4e27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c29a4b4e27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c29a4b4e27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c29a4b4e27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3cde7cf4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3cde7cf4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c29a4b4e27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c29a4b4e27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c29a4b4e27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c29a4b4e27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c29a4b4e27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c29a4b4e27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c29a4b4e27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c29a4b4e27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1ffdf1df7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1ffdf1df7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1ffdf1df7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1ffdf1df7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ca9213969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ca9213969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Add the lightest edge that doesn’t create a cycle.</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cbbd4320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cbbd4320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cycle.</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cbbd432036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cbbd432036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cbbd4320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cbbd4320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cbbd432036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cbbd432036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cbbd432036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cbbd432036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cbbd432036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cbbd432036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cbbd4320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cbbd4320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cbbd432036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cbbd432036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cbbd432036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cbbd432036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cbbd432036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cbbd432036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cbbd432036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cbbd432036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cbbd432036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cbbd432036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cbbd432036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cbbd432036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4c828d13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4c828d1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cbbd432036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cbbd432036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cbbd432036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cbbd432036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there are less than V-1 edges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cbbd432036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cbbd432036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cbbd432036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cbbd432036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cbbd432036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cbbd432036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cbbd432036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cbbd432036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cbbd432036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cbbd432036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cbbd432036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cbbd432036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cbbd432036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cbbd432036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cbbd432036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cbbd432036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abb79701e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abb79701e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tamaran"/>
                <a:ea typeface="Catamaran"/>
                <a:cs typeface="Catamaran"/>
                <a:sym typeface="Catamaran"/>
              </a:rPr>
              <a:t>THIS SLIDE IS HIDDEN, as the metaphor may not be helpful for everyone. You can choose to include it if you wish.</a:t>
            </a:r>
            <a:endParaRPr sz="1400">
              <a:solidFill>
                <a:schemeClr val="dk1"/>
              </a:solidFill>
              <a:latin typeface="Catamaran"/>
              <a:ea typeface="Catamaran"/>
              <a:cs typeface="Catamaran"/>
              <a:sym typeface="Catamaran"/>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1"/>
                </a:solidFill>
                <a:latin typeface="Catamaran"/>
                <a:ea typeface="Catamaran"/>
                <a:cs typeface="Catamaran"/>
                <a:sym typeface="Catamaran"/>
              </a:rPr>
              <a:t>Dijkstra’s algorithm is like being a traveler without a map, trying to find the shortest path to every city on your destination list.</a:t>
            </a:r>
            <a:endParaRPr sz="1400">
              <a:solidFill>
                <a:schemeClr val="dk1"/>
              </a:solidFill>
              <a:latin typeface="Catamaran"/>
              <a:ea typeface="Catamaran"/>
              <a:cs typeface="Catamaran"/>
              <a:sym typeface="Catamaran"/>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1"/>
                </a:solidFill>
                <a:latin typeface="Catamaran"/>
                <a:ea typeface="Catamaran"/>
                <a:cs typeface="Catamaran"/>
                <a:sym typeface="Catamaran"/>
              </a:rPr>
              <a:t>You start in Berkeley, and you see a sign that says “Path to San Francisco: 500 miles” and a sign that says “Path to San Jose: 50 miles”. These are the only two exits out of Berkeley.</a:t>
            </a:r>
            <a:endParaRPr sz="1400">
              <a:solidFill>
                <a:schemeClr val="dk1"/>
              </a:solidFill>
              <a:latin typeface="Catamaran"/>
              <a:ea typeface="Catamaran"/>
              <a:cs typeface="Catamaran"/>
              <a:sym typeface="Catamaran"/>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1"/>
                </a:solidFill>
                <a:latin typeface="Catamaran"/>
                <a:ea typeface="Catamaran"/>
                <a:cs typeface="Catamaran"/>
                <a:sym typeface="Catamaran"/>
              </a:rPr>
              <a:t>You take the path to San Jose, because it is currently the shortest path to a city still on your destination list. You are not yet certain that the 500 mile path to San Francisco is the shortest one, however. Once you arrive in San Jose, you see a sign that says “Path to San Francisco: 10 miles”. Knowing this, you realize the shortest path to San Francisco is not the 500 mile path you found earlier, but instead going 50 miles to San Jose and then 10 miles from there to SF. It is a good thing that you didn’t finalize the path to SF as being that 500 mile one earlier–you knew there was still a chance that that there could be a shorter path from San Jose!</a:t>
            </a:r>
            <a:endParaRPr sz="1400">
              <a:solidFill>
                <a:schemeClr val="dk1"/>
              </a:solidFill>
              <a:latin typeface="Catamaran"/>
              <a:ea typeface="Catamaran"/>
              <a:cs typeface="Catamaran"/>
              <a:sym typeface="Catamaran"/>
            </a:endParaRPr>
          </a:p>
          <a:p>
            <a:pPr indent="0" lvl="0" marL="0" rtl="0" algn="l">
              <a:spcBef>
                <a:spcPts val="160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cbbd432036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cbbd432036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cbbd432036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cbbd432036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cbbd432036_0_1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cbbd432036_0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cbbd432036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cbbd432036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gcbbd432036_0_1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8" name="Google Shape;1608;gcbbd432036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cbbd432036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cbbd432036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cbbd432036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cbbd432036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cbbd432036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cbbd432036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lightest edge that doesn’t create a </a:t>
            </a:r>
            <a:r>
              <a:rPr lang="en" sz="1200">
                <a:solidFill>
                  <a:schemeClr val="dk1"/>
                </a:solidFill>
                <a:latin typeface="IBM Plex Mono"/>
                <a:ea typeface="IBM Plex Mono"/>
                <a:cs typeface="IBM Plex Mono"/>
                <a:sym typeface="IBM Plex Mono"/>
              </a:rPr>
              <a:t>cycle</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Add the new node to the set of nodes in the MST.</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ca9213969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ca9213969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16ca54a882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16ca54a882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4cbdb5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4cbdb5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2180e24148a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2180e24148a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2c29a4b4e27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2c29a4b4e27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2c29a4b4e27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2c29a4b4e27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30e911ef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30e911ef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380cd9d1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380cd9d1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a921396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a921396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Shortest Paths and MSTs</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Discussion 9</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Spanning Trees: </a:t>
            </a:r>
            <a:r>
              <a:rPr i="1" lang="en" sz="2000"/>
              <a:t>An Aside</a:t>
            </a:r>
            <a:endParaRPr i="1" sz="2000"/>
          </a:p>
        </p:txBody>
      </p:sp>
      <p:sp>
        <p:nvSpPr>
          <p:cNvPr id="206" name="Google Shape;206;p22"/>
          <p:cNvSpPr txBox="1"/>
          <p:nvPr>
            <p:ph idx="1" type="body"/>
          </p:nvPr>
        </p:nvSpPr>
        <p:spPr>
          <a:xfrm>
            <a:off x="311700" y="1152475"/>
            <a:ext cx="846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both algorithms side by side shows that Prim’s and Kruskal’s take two different and valid approaches to solve the same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Prim’s builds MSTs by dividing the graph into two sets: the vertices incorporated into the MST, and those yet to be included. It continually adds the lightest edge connecting those two sets, sprawling outward and claiming more and more nodes into the MST, until all nodes are included.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Kruskal’s builds MSTs by sorting all the edges, and then adding them to our MST in order–but at every step, if adding an edge would cause a cycle then it is not included. Kruskal’s may jump around the graph. </a:t>
            </a:r>
            <a:endParaRPr b="1">
              <a:solidFill>
                <a:schemeClr val="accent2"/>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217" name="Google Shape;217;p24"/>
          <p:cNvSpPr/>
          <p:nvPr/>
        </p:nvSpPr>
        <p:spPr>
          <a:xfrm>
            <a:off x="368775" y="22617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18" name="Google Shape;218;p24"/>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19" name="Google Shape;219;p24"/>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20" name="Google Shape;220;p24"/>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21" name="Google Shape;221;p24"/>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22" name="Google Shape;222;p24"/>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23" name="Google Shape;223;p24"/>
          <p:cNvCxnSpPr>
            <a:stCxn id="217" idx="7"/>
            <a:endCxn id="219"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4"/>
          <p:cNvCxnSpPr>
            <a:stCxn id="217" idx="4"/>
            <a:endCxn id="218"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4"/>
          <p:cNvCxnSpPr>
            <a:stCxn id="219" idx="6"/>
            <a:endCxn id="220"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24"/>
          <p:cNvCxnSpPr>
            <a:stCxn id="218" idx="6"/>
            <a:endCxn id="222"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24"/>
          <p:cNvCxnSpPr>
            <a:stCxn id="221" idx="2"/>
            <a:endCxn id="220"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24"/>
          <p:cNvCxnSpPr>
            <a:stCxn id="222" idx="0"/>
            <a:endCxn id="221"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24"/>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230" name="Google Shape;230;p24"/>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31" name="Google Shape;231;p24"/>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232" name="Google Shape;232;p24"/>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233" name="Google Shape;233;p24"/>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234" name="Google Shape;234;p24"/>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235" name="Google Shape;235;p24"/>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236" name="Google Shape;236;p24"/>
          <p:cNvCxnSpPr>
            <a:stCxn id="220" idx="4"/>
            <a:endCxn id="218"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4"/>
          <p:cNvSpPr txBox="1"/>
          <p:nvPr/>
        </p:nvSpPr>
        <p:spPr>
          <a:xfrm>
            <a:off x="4806000" y="1017725"/>
            <a:ext cx="4338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IBM Plex Mono"/>
                <a:ea typeface="IBM Plex Mono"/>
                <a:cs typeface="IBM Plex Mono"/>
                <a:sym typeface="IBM Plex Mono"/>
              </a:rPr>
              <a:t>Dijkstra’s algorithm:</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PQ = new PriorityQueue()</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PQ.add(A, 0)</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None/>
            </a:pPr>
            <a:r>
              <a:rPr lang="en" sz="1200">
                <a:solidFill>
                  <a:schemeClr val="dk1"/>
                </a:solidFill>
                <a:latin typeface="IBM Plex Mono"/>
                <a:ea typeface="IBM Plex Mono"/>
                <a:cs typeface="IBM Plex Mono"/>
                <a:sym typeface="IBM Plex Mono"/>
              </a:rPr>
              <a:t>PQ.add(v, infinity) # (all nodes except A).</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distTo = {} # map</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edgeTo = {} # map</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distTo[A] = 0</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distTo[v] = infinity # (all nodes except A).</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(not PQ.isEmpty()):</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poppedNode, poppedPriority = PQ.pop()</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for child in poppedNode.children:</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potentialDist = distTo[poppedNode]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edgeWeight(poppedNode, child)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if potentialDist &lt; distTo[child]:</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distTo.put(child, potentialDist)</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PQ.changePriority(child, potentialDist)</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None/>
            </a:pPr>
            <a:r>
              <a:rPr lang="en" sz="1200">
                <a:solidFill>
                  <a:schemeClr val="dk1"/>
                </a:solidFill>
                <a:latin typeface="IBM Plex Mono"/>
                <a:ea typeface="IBM Plex Mono"/>
                <a:cs typeface="IBM Plex Mono"/>
                <a:sym typeface="IBM Plex Mono"/>
              </a:rPr>
              <a:t>      edgeTo[child] = poppedNode</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243" name="Google Shape;243;p25"/>
          <p:cNvSpPr/>
          <p:nvPr/>
        </p:nvSpPr>
        <p:spPr>
          <a:xfrm>
            <a:off x="368775" y="22617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44" name="Google Shape;244;p25"/>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45" name="Google Shape;245;p25"/>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46" name="Google Shape;246;p25"/>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47" name="Google Shape;247;p25"/>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48" name="Google Shape;248;p25"/>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49" name="Google Shape;249;p25"/>
          <p:cNvCxnSpPr>
            <a:stCxn id="243" idx="7"/>
            <a:endCxn id="245"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25"/>
          <p:cNvCxnSpPr>
            <a:stCxn id="243" idx="4"/>
            <a:endCxn id="244"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25"/>
          <p:cNvCxnSpPr>
            <a:stCxn id="245" idx="6"/>
            <a:endCxn id="246"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25"/>
          <p:cNvCxnSpPr>
            <a:stCxn id="244" idx="6"/>
            <a:endCxn id="248"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5"/>
          <p:cNvCxnSpPr>
            <a:stCxn id="247" idx="2"/>
            <a:endCxn id="246"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25"/>
          <p:cNvCxnSpPr>
            <a:stCxn id="248" idx="0"/>
            <a:endCxn id="247"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255" name="Google Shape;255;p25"/>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256" name="Google Shape;256;p25"/>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57" name="Google Shape;257;p25"/>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258" name="Google Shape;258;p25"/>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259" name="Google Shape;259;p25"/>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260" name="Google Shape;260;p25"/>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261" name="Google Shape;261;p25"/>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262" name="Google Shape;262;p25"/>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263" name="Google Shape;263;p25"/>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 0	B: </a:t>
            </a:r>
            <a:r>
              <a:rPr lang="en">
                <a:solidFill>
                  <a:schemeClr val="dk1"/>
                </a:solidFill>
                <a:latin typeface="Catamaran"/>
                <a:ea typeface="Catamaran"/>
                <a:cs typeface="Catamaran"/>
                <a:sym typeface="Catamaran"/>
              </a:rPr>
              <a:t>∞	C: ∞	D: ∞	E: ∞	F: ∞</a:t>
            </a:r>
            <a:endParaRPr>
              <a:latin typeface="Catamaran"/>
              <a:ea typeface="Catamaran"/>
              <a:cs typeface="Catamaran"/>
              <a:sym typeface="Catamaran"/>
            </a:endParaRPr>
          </a:p>
        </p:txBody>
      </p:sp>
      <p:cxnSp>
        <p:nvCxnSpPr>
          <p:cNvPr id="264" name="Google Shape;264;p25"/>
          <p:cNvCxnSpPr>
            <a:stCxn id="246" idx="4"/>
            <a:endCxn id="244"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270" name="Google Shape;270;p26"/>
          <p:cNvSpPr/>
          <p:nvPr/>
        </p:nvSpPr>
        <p:spPr>
          <a:xfrm>
            <a:off x="368775" y="22617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71" name="Google Shape;271;p26"/>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72" name="Google Shape;272;p26"/>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73" name="Google Shape;273;p26"/>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74" name="Google Shape;274;p26"/>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75" name="Google Shape;275;p26"/>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76" name="Google Shape;276;p26"/>
          <p:cNvCxnSpPr>
            <a:stCxn id="270" idx="7"/>
            <a:endCxn id="272"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277" name="Google Shape;277;p26"/>
          <p:cNvCxnSpPr>
            <a:stCxn id="270" idx="4"/>
            <a:endCxn id="271"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278" name="Google Shape;278;p26"/>
          <p:cNvCxnSpPr>
            <a:stCxn id="272" idx="6"/>
            <a:endCxn id="273"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279" name="Google Shape;279;p26"/>
          <p:cNvCxnSpPr>
            <a:stCxn id="271" idx="6"/>
            <a:endCxn id="275"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26"/>
          <p:cNvCxnSpPr>
            <a:stCxn id="274" idx="2"/>
            <a:endCxn id="273"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26"/>
          <p:cNvCxnSpPr>
            <a:stCxn id="275" idx="0"/>
            <a:endCxn id="274"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282" name="Google Shape;282;p26"/>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283" name="Google Shape;283;p26"/>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84" name="Google Shape;284;p26"/>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285" name="Google Shape;285;p26"/>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286" name="Google Shape;286;p26"/>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287" name="Google Shape;287;p26"/>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288" name="Google Shape;288;p26"/>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289" name="Google Shape;289;p26"/>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290" name="Google Shape;290;p26"/>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B: </a:t>
            </a:r>
            <a:r>
              <a:rPr lang="en">
                <a:solidFill>
                  <a:schemeClr val="dk1"/>
                </a:solidFill>
                <a:latin typeface="Catamaran"/>
                <a:ea typeface="Catamaran"/>
                <a:cs typeface="Catamaran"/>
                <a:sym typeface="Catamaran"/>
              </a:rPr>
              <a:t>∞	C: ∞	D: ∞	E: ∞	F: ∞</a:t>
            </a:r>
            <a:endParaRPr>
              <a:latin typeface="Catamaran"/>
              <a:ea typeface="Catamaran"/>
              <a:cs typeface="Catamaran"/>
              <a:sym typeface="Catamaran"/>
            </a:endParaRPr>
          </a:p>
        </p:txBody>
      </p:sp>
      <p:cxnSp>
        <p:nvCxnSpPr>
          <p:cNvPr id="291" name="Google Shape;291;p26"/>
          <p:cNvCxnSpPr>
            <a:stCxn id="273" idx="4"/>
            <a:endCxn id="271"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297" name="Google Shape;297;p27"/>
          <p:cNvSpPr/>
          <p:nvPr/>
        </p:nvSpPr>
        <p:spPr>
          <a:xfrm>
            <a:off x="368775" y="22617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98" name="Google Shape;298;p27"/>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99" name="Google Shape;299;p27"/>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300" name="Google Shape;300;p27"/>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301" name="Google Shape;301;p27"/>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302" name="Google Shape;302;p27"/>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303" name="Google Shape;303;p27"/>
          <p:cNvCxnSpPr>
            <a:stCxn id="297" idx="7"/>
            <a:endCxn id="299" idx="3"/>
          </p:cNvCxnSpPr>
          <p:nvPr/>
        </p:nvCxnSpPr>
        <p:spPr>
          <a:xfrm flipH="1" rot="10800000">
            <a:off x="884236" y="1954439"/>
            <a:ext cx="253500" cy="395700"/>
          </a:xfrm>
          <a:prstGeom prst="straightConnector1">
            <a:avLst/>
          </a:prstGeom>
          <a:noFill/>
          <a:ln cap="flat" cmpd="sng" w="19050">
            <a:solidFill>
              <a:srgbClr val="CC0000"/>
            </a:solidFill>
            <a:prstDash val="solid"/>
            <a:round/>
            <a:headEnd len="med" w="med" type="none"/>
            <a:tailEnd len="med" w="med" type="triangle"/>
          </a:ln>
        </p:spPr>
      </p:cxnSp>
      <p:cxnSp>
        <p:nvCxnSpPr>
          <p:cNvPr id="304" name="Google Shape;304;p27"/>
          <p:cNvCxnSpPr>
            <a:stCxn id="297" idx="4"/>
            <a:endCxn id="298"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27"/>
          <p:cNvCxnSpPr>
            <a:stCxn id="299" idx="6"/>
            <a:endCxn id="300"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27"/>
          <p:cNvCxnSpPr>
            <a:stCxn id="298" idx="6"/>
            <a:endCxn id="302"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307" name="Google Shape;307;p27"/>
          <p:cNvCxnSpPr>
            <a:stCxn id="301" idx="2"/>
            <a:endCxn id="300"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27"/>
          <p:cNvCxnSpPr>
            <a:stCxn id="302" idx="0"/>
            <a:endCxn id="301"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27"/>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10" name="Google Shape;310;p27"/>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11" name="Google Shape;311;p27"/>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312" name="Google Shape;312;p27"/>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313" name="Google Shape;313;p27"/>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314" name="Google Shape;314;p27"/>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15" name="Google Shape;315;p27"/>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316" name="Google Shape;316;p27"/>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317" name="Google Shape;317;p27"/>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B: </a:t>
            </a:r>
            <a:r>
              <a:rPr lang="en">
                <a:solidFill>
                  <a:schemeClr val="dk1"/>
                </a:solidFill>
                <a:latin typeface="Catamaran"/>
                <a:ea typeface="Catamaran"/>
                <a:cs typeface="Catamaran"/>
                <a:sym typeface="Catamaran"/>
              </a:rPr>
              <a:t>1</a:t>
            </a:r>
            <a:r>
              <a:rPr lang="en">
                <a:solidFill>
                  <a:schemeClr val="dk1"/>
                </a:solidFill>
                <a:latin typeface="Catamaran"/>
                <a:ea typeface="Catamaran"/>
                <a:cs typeface="Catamaran"/>
                <a:sym typeface="Catamaran"/>
              </a:rPr>
              <a:t>	C: ∞	D: ∞	E: ∞	F: ∞</a:t>
            </a:r>
            <a:endParaRPr>
              <a:latin typeface="Catamaran"/>
              <a:ea typeface="Catamaran"/>
              <a:cs typeface="Catamaran"/>
              <a:sym typeface="Catamaran"/>
            </a:endParaRPr>
          </a:p>
        </p:txBody>
      </p:sp>
      <p:cxnSp>
        <p:nvCxnSpPr>
          <p:cNvPr id="318" name="Google Shape;318;p27"/>
          <p:cNvCxnSpPr>
            <a:stCxn id="300" idx="4"/>
            <a:endCxn id="298"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324" name="Google Shape;324;p28"/>
          <p:cNvSpPr/>
          <p:nvPr/>
        </p:nvSpPr>
        <p:spPr>
          <a:xfrm>
            <a:off x="368775" y="22617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325" name="Google Shape;325;p28"/>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326" name="Google Shape;326;p28"/>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327" name="Google Shape;327;p28"/>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328" name="Google Shape;328;p28"/>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329" name="Google Shape;329;p28"/>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330" name="Google Shape;330;p28"/>
          <p:cNvCxnSpPr>
            <a:stCxn id="324" idx="7"/>
            <a:endCxn id="326"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28"/>
          <p:cNvCxnSpPr>
            <a:stCxn id="324" idx="4"/>
            <a:endCxn id="325" idx="2"/>
          </p:cNvCxnSpPr>
          <p:nvPr/>
        </p:nvCxnSpPr>
        <p:spPr>
          <a:xfrm>
            <a:off x="670725" y="2865600"/>
            <a:ext cx="1500600" cy="1314600"/>
          </a:xfrm>
          <a:prstGeom prst="straightConnector1">
            <a:avLst/>
          </a:prstGeom>
          <a:noFill/>
          <a:ln cap="flat" cmpd="sng" w="19050">
            <a:solidFill>
              <a:srgbClr val="CC0000"/>
            </a:solidFill>
            <a:prstDash val="solid"/>
            <a:round/>
            <a:headEnd len="med" w="med" type="none"/>
            <a:tailEnd len="med" w="med" type="triangle"/>
          </a:ln>
        </p:spPr>
      </p:cxnSp>
      <p:cxnSp>
        <p:nvCxnSpPr>
          <p:cNvPr id="332" name="Google Shape;332;p28"/>
          <p:cNvCxnSpPr>
            <a:stCxn id="326" idx="6"/>
            <a:endCxn id="327"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28"/>
          <p:cNvCxnSpPr>
            <a:stCxn id="325" idx="6"/>
            <a:endCxn id="329"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28"/>
          <p:cNvCxnSpPr>
            <a:stCxn id="328" idx="2"/>
            <a:endCxn id="327"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28"/>
          <p:cNvCxnSpPr>
            <a:stCxn id="329" idx="0"/>
            <a:endCxn id="328"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28"/>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37" name="Google Shape;337;p28"/>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38" name="Google Shape;338;p28"/>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339" name="Google Shape;339;p28"/>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340" name="Google Shape;340;p28"/>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341" name="Google Shape;341;p28"/>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42" name="Google Shape;342;p28"/>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343" name="Google Shape;343;p28"/>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344" name="Google Shape;344;p28"/>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B: </a:t>
            </a:r>
            <a:r>
              <a:rPr lang="en">
                <a:solidFill>
                  <a:schemeClr val="dk1"/>
                </a:solidFill>
                <a:latin typeface="Catamaran"/>
                <a:ea typeface="Catamaran"/>
                <a:cs typeface="Catamaran"/>
                <a:sym typeface="Catamaran"/>
              </a:rPr>
              <a:t>1	D: 5	C: ∞	E: ∞	F: ∞</a:t>
            </a:r>
            <a:endParaRPr>
              <a:latin typeface="Catamaran"/>
              <a:ea typeface="Catamaran"/>
              <a:cs typeface="Catamaran"/>
              <a:sym typeface="Catamaran"/>
            </a:endParaRPr>
          </a:p>
        </p:txBody>
      </p:sp>
      <p:cxnSp>
        <p:nvCxnSpPr>
          <p:cNvPr id="345" name="Google Shape;345;p28"/>
          <p:cNvCxnSpPr>
            <a:stCxn id="327" idx="4"/>
            <a:endCxn id="325"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351" name="Google Shape;351;p29"/>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352" name="Google Shape;352;p29"/>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353" name="Google Shape;353;p29"/>
          <p:cNvSpPr/>
          <p:nvPr/>
        </p:nvSpPr>
        <p:spPr>
          <a:xfrm>
            <a:off x="1049300" y="1439063"/>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354" name="Google Shape;354;p29"/>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355" name="Google Shape;355;p29"/>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356" name="Google Shape;356;p29"/>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357" name="Google Shape;357;p29"/>
          <p:cNvCxnSpPr>
            <a:stCxn id="351" idx="7"/>
            <a:endCxn id="353"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29"/>
          <p:cNvCxnSpPr>
            <a:stCxn id="351" idx="4"/>
            <a:endCxn id="352"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359" name="Google Shape;359;p29"/>
          <p:cNvCxnSpPr>
            <a:stCxn id="353" idx="6"/>
            <a:endCxn id="354"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29"/>
          <p:cNvCxnSpPr>
            <a:stCxn id="352" idx="6"/>
            <a:endCxn id="356"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9"/>
          <p:cNvCxnSpPr>
            <a:stCxn id="355" idx="2"/>
            <a:endCxn id="354"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29"/>
          <p:cNvCxnSpPr>
            <a:stCxn id="356" idx="0"/>
            <a:endCxn id="355"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p29"/>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64" name="Google Shape;364;p29"/>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65" name="Google Shape;365;p29"/>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366" name="Google Shape;366;p29"/>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367" name="Google Shape;367;p29"/>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368" name="Google Shape;368;p29"/>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69" name="Google Shape;369;p29"/>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370" name="Google Shape;370;p29"/>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371" name="Google Shape;371;p29"/>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D: 5	C: ∞	E: ∞	F: ∞</a:t>
            </a:r>
            <a:endParaRPr>
              <a:latin typeface="Catamaran"/>
              <a:ea typeface="Catamaran"/>
              <a:cs typeface="Catamaran"/>
              <a:sym typeface="Catamaran"/>
            </a:endParaRPr>
          </a:p>
        </p:txBody>
      </p:sp>
      <p:cxnSp>
        <p:nvCxnSpPr>
          <p:cNvPr id="372" name="Google Shape;372;p29"/>
          <p:cNvCxnSpPr>
            <a:stCxn id="354" idx="4"/>
            <a:endCxn id="352"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378" name="Google Shape;378;p30"/>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379" name="Google Shape;379;p30"/>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380" name="Google Shape;380;p30"/>
          <p:cNvSpPr/>
          <p:nvPr/>
        </p:nvSpPr>
        <p:spPr>
          <a:xfrm>
            <a:off x="1049300" y="1439063"/>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381" name="Google Shape;381;p30"/>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382" name="Google Shape;382;p30"/>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383" name="Google Shape;383;p30"/>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384" name="Google Shape;384;p30"/>
          <p:cNvCxnSpPr>
            <a:stCxn id="378" idx="7"/>
            <a:endCxn id="380"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0"/>
          <p:cNvCxnSpPr>
            <a:stCxn id="378" idx="4"/>
            <a:endCxn id="379"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386" name="Google Shape;386;p30"/>
          <p:cNvCxnSpPr>
            <a:stCxn id="380" idx="6"/>
            <a:endCxn id="381" idx="2"/>
          </p:cNvCxnSpPr>
          <p:nvPr/>
        </p:nvCxnSpPr>
        <p:spPr>
          <a:xfrm>
            <a:off x="1653200" y="1741013"/>
            <a:ext cx="508500" cy="208800"/>
          </a:xfrm>
          <a:prstGeom prst="straightConnector1">
            <a:avLst/>
          </a:prstGeom>
          <a:noFill/>
          <a:ln cap="flat" cmpd="sng" w="19050">
            <a:solidFill>
              <a:srgbClr val="CC0000"/>
            </a:solidFill>
            <a:prstDash val="solid"/>
            <a:round/>
            <a:headEnd len="med" w="med" type="none"/>
            <a:tailEnd len="med" w="med" type="triangle"/>
          </a:ln>
        </p:spPr>
      </p:cxnSp>
      <p:cxnSp>
        <p:nvCxnSpPr>
          <p:cNvPr id="387" name="Google Shape;387;p30"/>
          <p:cNvCxnSpPr>
            <a:stCxn id="379" idx="6"/>
            <a:endCxn id="383"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30"/>
          <p:cNvCxnSpPr>
            <a:stCxn id="382" idx="2"/>
            <a:endCxn id="381"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30"/>
          <p:cNvCxnSpPr>
            <a:stCxn id="383" idx="0"/>
            <a:endCxn id="382"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390" name="Google Shape;390;p30"/>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91" name="Google Shape;391;p30"/>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92" name="Google Shape;392;p30"/>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393" name="Google Shape;393;p30"/>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394" name="Google Shape;394;p30"/>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395" name="Google Shape;395;p30"/>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96" name="Google Shape;396;p30"/>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397" name="Google Shape;397;p30"/>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16</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398" name="Google Shape;398;p30"/>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D: 5	C: 16	E: ∞	F: ∞</a:t>
            </a:r>
            <a:endParaRPr>
              <a:latin typeface="Catamaran"/>
              <a:ea typeface="Catamaran"/>
              <a:cs typeface="Catamaran"/>
              <a:sym typeface="Catamaran"/>
            </a:endParaRPr>
          </a:p>
        </p:txBody>
      </p:sp>
      <p:cxnSp>
        <p:nvCxnSpPr>
          <p:cNvPr id="399" name="Google Shape;399;p30"/>
          <p:cNvCxnSpPr>
            <a:stCxn id="381" idx="4"/>
            <a:endCxn id="379"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405" name="Google Shape;405;p31"/>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406" name="Google Shape;406;p31"/>
          <p:cNvSpPr/>
          <p:nvPr/>
        </p:nvSpPr>
        <p:spPr>
          <a:xfrm>
            <a:off x="2171225" y="38781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407" name="Google Shape;407;p31"/>
          <p:cNvSpPr/>
          <p:nvPr/>
        </p:nvSpPr>
        <p:spPr>
          <a:xfrm>
            <a:off x="1049300" y="1439063"/>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408" name="Google Shape;408;p31"/>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409" name="Google Shape;409;p31"/>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410" name="Google Shape;410;p31"/>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411" name="Google Shape;411;p31"/>
          <p:cNvCxnSpPr>
            <a:stCxn id="405" idx="7"/>
            <a:endCxn id="407"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412" name="Google Shape;412;p31"/>
          <p:cNvCxnSpPr>
            <a:stCxn id="405" idx="4"/>
            <a:endCxn id="406"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413" name="Google Shape;413;p31"/>
          <p:cNvCxnSpPr>
            <a:stCxn id="407" idx="6"/>
            <a:endCxn id="408"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414" name="Google Shape;414;p31"/>
          <p:cNvCxnSpPr>
            <a:stCxn id="406" idx="6"/>
            <a:endCxn id="410"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415" name="Google Shape;415;p31"/>
          <p:cNvCxnSpPr>
            <a:stCxn id="409" idx="2"/>
            <a:endCxn id="408"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416" name="Google Shape;416;p31"/>
          <p:cNvCxnSpPr>
            <a:stCxn id="410" idx="0"/>
            <a:endCxn id="409"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417" name="Google Shape;417;p31"/>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18" name="Google Shape;418;p31"/>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419" name="Google Shape;419;p31"/>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420" name="Google Shape;420;p31"/>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421" name="Google Shape;421;p31"/>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422" name="Google Shape;422;p31"/>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23" name="Google Shape;423;p31"/>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424" name="Google Shape;424;p31"/>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16</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425" name="Google Shape;425;p31"/>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D: 5	C: 16	E: ∞	F: ∞</a:t>
            </a:r>
            <a:endParaRPr>
              <a:latin typeface="Catamaran"/>
              <a:ea typeface="Catamaran"/>
              <a:cs typeface="Catamaran"/>
              <a:sym typeface="Catamaran"/>
            </a:endParaRPr>
          </a:p>
        </p:txBody>
      </p:sp>
      <p:cxnSp>
        <p:nvCxnSpPr>
          <p:cNvPr id="426" name="Google Shape;426;p31"/>
          <p:cNvCxnSpPr>
            <a:stCxn id="408" idx="4"/>
            <a:endCxn id="406"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Agenda</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1:10 - 1:15 ~ announcements </a:t>
            </a:r>
            <a:endParaRPr sz="2000"/>
          </a:p>
          <a:p>
            <a:pPr indent="-355600" lvl="0" marL="457200" rtl="0" algn="l">
              <a:spcBef>
                <a:spcPts val="0"/>
              </a:spcBef>
              <a:spcAft>
                <a:spcPts val="0"/>
              </a:spcAft>
              <a:buSzPts val="2000"/>
              <a:buFont typeface="Avenir"/>
              <a:buChar char="-"/>
            </a:pPr>
            <a:r>
              <a:rPr lang="en" sz="2000"/>
              <a:t>1:15 - 1:30 ~ content review</a:t>
            </a:r>
            <a:endParaRPr sz="2000"/>
          </a:p>
          <a:p>
            <a:pPr indent="-355600" lvl="0" marL="457200" rtl="0" algn="l">
              <a:spcBef>
                <a:spcPts val="0"/>
              </a:spcBef>
              <a:spcAft>
                <a:spcPts val="0"/>
              </a:spcAft>
              <a:buSzPts val="2000"/>
              <a:buChar char="-"/>
            </a:pPr>
            <a:r>
              <a:rPr lang="en" sz="2000"/>
              <a:t>1:30 - 1:40 ~ question 1</a:t>
            </a:r>
            <a:endParaRPr sz="2000"/>
          </a:p>
          <a:p>
            <a:pPr indent="-355600" lvl="0" marL="457200" rtl="0" algn="l">
              <a:spcBef>
                <a:spcPts val="0"/>
              </a:spcBef>
              <a:spcAft>
                <a:spcPts val="0"/>
              </a:spcAft>
              <a:buSzPts val="2000"/>
              <a:buChar char="-"/>
            </a:pPr>
            <a:r>
              <a:rPr lang="en" sz="2000"/>
              <a:t>1:40 - 1:55 ~ question 2</a:t>
            </a:r>
            <a:endParaRPr sz="2000"/>
          </a:p>
          <a:p>
            <a:pPr indent="-355600" lvl="0" marL="457200" rtl="0" algn="l">
              <a:spcBef>
                <a:spcPts val="0"/>
              </a:spcBef>
              <a:spcAft>
                <a:spcPts val="0"/>
              </a:spcAft>
              <a:buSzPts val="2000"/>
              <a:buChar char="-"/>
            </a:pPr>
            <a:r>
              <a:rPr lang="en" sz="2000"/>
              <a:t>Question 3 if time</a:t>
            </a:r>
            <a:endParaRPr sz="2000"/>
          </a:p>
        </p:txBody>
      </p:sp>
      <p:pic>
        <p:nvPicPr>
          <p:cNvPr id="64" name="Google Shape;64;p14"/>
          <p:cNvPicPr preferRelativeResize="0"/>
          <p:nvPr/>
        </p:nvPicPr>
        <p:blipFill>
          <a:blip r:embed="rId3">
            <a:alphaModFix/>
          </a:blip>
          <a:stretch>
            <a:fillRect/>
          </a:stretch>
        </p:blipFill>
        <p:spPr>
          <a:xfrm>
            <a:off x="4758250" y="1057125"/>
            <a:ext cx="4237474" cy="2942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432" name="Google Shape;432;p32"/>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433" name="Google Shape;433;p32"/>
          <p:cNvSpPr/>
          <p:nvPr/>
        </p:nvSpPr>
        <p:spPr>
          <a:xfrm>
            <a:off x="2171225" y="38781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434" name="Google Shape;434;p32"/>
          <p:cNvSpPr/>
          <p:nvPr/>
        </p:nvSpPr>
        <p:spPr>
          <a:xfrm>
            <a:off x="1049300" y="1439063"/>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435" name="Google Shape;435;p32"/>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436" name="Google Shape;436;p32"/>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437" name="Google Shape;437;p32"/>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438" name="Google Shape;438;p32"/>
          <p:cNvCxnSpPr>
            <a:stCxn id="432" idx="7"/>
            <a:endCxn id="434"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439" name="Google Shape;439;p32"/>
          <p:cNvCxnSpPr>
            <a:stCxn id="432" idx="4"/>
            <a:endCxn id="433"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440" name="Google Shape;440;p32"/>
          <p:cNvCxnSpPr>
            <a:stCxn id="434" idx="6"/>
            <a:endCxn id="435"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441" name="Google Shape;441;p32"/>
          <p:cNvCxnSpPr>
            <a:stCxn id="433" idx="6"/>
            <a:endCxn id="437" idx="4"/>
          </p:cNvCxnSpPr>
          <p:nvPr/>
        </p:nvCxnSpPr>
        <p:spPr>
          <a:xfrm flipH="1" rot="10800000">
            <a:off x="2775125" y="2914100"/>
            <a:ext cx="1369200" cy="1266000"/>
          </a:xfrm>
          <a:prstGeom prst="straightConnector1">
            <a:avLst/>
          </a:prstGeom>
          <a:noFill/>
          <a:ln cap="flat" cmpd="sng" w="19050">
            <a:solidFill>
              <a:srgbClr val="CC0000"/>
            </a:solidFill>
            <a:prstDash val="solid"/>
            <a:round/>
            <a:headEnd len="med" w="med" type="none"/>
            <a:tailEnd len="med" w="med" type="triangle"/>
          </a:ln>
        </p:spPr>
      </p:cxnSp>
      <p:cxnSp>
        <p:nvCxnSpPr>
          <p:cNvPr id="442" name="Google Shape;442;p32"/>
          <p:cNvCxnSpPr>
            <a:stCxn id="436" idx="2"/>
            <a:endCxn id="435"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443" name="Google Shape;443;p32"/>
          <p:cNvCxnSpPr>
            <a:stCxn id="437" idx="0"/>
            <a:endCxn id="436"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444" name="Google Shape;444;p32"/>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45" name="Google Shape;445;p32"/>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446" name="Google Shape;446;p32"/>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447" name="Google Shape;447;p32"/>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448" name="Google Shape;448;p32"/>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449" name="Google Shape;449;p32"/>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50" name="Google Shape;450;p32"/>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451" name="Google Shape;451;p32"/>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16</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9</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452" name="Google Shape;452;p32"/>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F</a:t>
            </a:r>
            <a:r>
              <a:rPr lang="en">
                <a:solidFill>
                  <a:schemeClr val="dk1"/>
                </a:solidFill>
                <a:latin typeface="Catamaran"/>
                <a:ea typeface="Catamaran"/>
                <a:cs typeface="Catamaran"/>
                <a:sym typeface="Catamaran"/>
              </a:rPr>
              <a:t>: 9	C: 16	E: ∞</a:t>
            </a:r>
            <a:endParaRPr>
              <a:latin typeface="Catamaran"/>
              <a:ea typeface="Catamaran"/>
              <a:cs typeface="Catamaran"/>
              <a:sym typeface="Catamaran"/>
            </a:endParaRPr>
          </a:p>
        </p:txBody>
      </p:sp>
      <p:cxnSp>
        <p:nvCxnSpPr>
          <p:cNvPr id="453" name="Google Shape;453;p32"/>
          <p:cNvCxnSpPr>
            <a:stCxn id="435" idx="4"/>
            <a:endCxn id="433"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459" name="Google Shape;459;p33"/>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460" name="Google Shape;460;p33"/>
          <p:cNvSpPr/>
          <p:nvPr/>
        </p:nvSpPr>
        <p:spPr>
          <a:xfrm>
            <a:off x="2171225" y="387815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461" name="Google Shape;461;p33"/>
          <p:cNvSpPr/>
          <p:nvPr/>
        </p:nvSpPr>
        <p:spPr>
          <a:xfrm>
            <a:off x="1049300" y="1439063"/>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462" name="Google Shape;462;p33"/>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463" name="Google Shape;463;p33"/>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464" name="Google Shape;464;p33"/>
          <p:cNvSpPr/>
          <p:nvPr/>
        </p:nvSpPr>
        <p:spPr>
          <a:xfrm>
            <a:off x="3842438" y="23102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465" name="Google Shape;465;p33"/>
          <p:cNvCxnSpPr>
            <a:stCxn id="459" idx="7"/>
            <a:endCxn id="461"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466" name="Google Shape;466;p33"/>
          <p:cNvCxnSpPr>
            <a:stCxn id="459" idx="4"/>
            <a:endCxn id="460"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467" name="Google Shape;467;p33"/>
          <p:cNvCxnSpPr>
            <a:stCxn id="461" idx="6"/>
            <a:endCxn id="462"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468" name="Google Shape;468;p33"/>
          <p:cNvCxnSpPr>
            <a:stCxn id="460" idx="6"/>
            <a:endCxn id="464"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469" name="Google Shape;469;p33"/>
          <p:cNvCxnSpPr>
            <a:stCxn id="463" idx="2"/>
            <a:endCxn id="462"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33"/>
          <p:cNvCxnSpPr>
            <a:stCxn id="464" idx="0"/>
            <a:endCxn id="463"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471" name="Google Shape;471;p33"/>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72" name="Google Shape;472;p33"/>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473" name="Google Shape;473;p33"/>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474" name="Google Shape;474;p33"/>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475" name="Google Shape;475;p33"/>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476" name="Google Shape;476;p33"/>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77" name="Google Shape;477;p33"/>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478" name="Google Shape;478;p33"/>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16</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9</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r>
            </a:tbl>
          </a:graphicData>
        </a:graphic>
      </p:graphicFrame>
      <p:sp>
        <p:nvSpPr>
          <p:cNvPr id="479" name="Google Shape;479;p33"/>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C: 16	E: ∞</a:t>
            </a:r>
            <a:endParaRPr>
              <a:latin typeface="Catamaran"/>
              <a:ea typeface="Catamaran"/>
              <a:cs typeface="Catamaran"/>
              <a:sym typeface="Catamaran"/>
            </a:endParaRPr>
          </a:p>
        </p:txBody>
      </p:sp>
      <p:cxnSp>
        <p:nvCxnSpPr>
          <p:cNvPr id="480" name="Google Shape;480;p33"/>
          <p:cNvCxnSpPr>
            <a:stCxn id="462" idx="4"/>
            <a:endCxn id="460"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486" name="Google Shape;486;p34"/>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487" name="Google Shape;487;p34"/>
          <p:cNvSpPr/>
          <p:nvPr/>
        </p:nvSpPr>
        <p:spPr>
          <a:xfrm>
            <a:off x="2171225" y="387815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488" name="Google Shape;488;p34"/>
          <p:cNvSpPr/>
          <p:nvPr/>
        </p:nvSpPr>
        <p:spPr>
          <a:xfrm>
            <a:off x="1049300" y="1439063"/>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489" name="Google Shape;489;p34"/>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490" name="Google Shape;490;p34"/>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491" name="Google Shape;491;p34"/>
          <p:cNvSpPr/>
          <p:nvPr/>
        </p:nvSpPr>
        <p:spPr>
          <a:xfrm>
            <a:off x="3842438" y="23102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492" name="Google Shape;492;p34"/>
          <p:cNvCxnSpPr>
            <a:stCxn id="486" idx="7"/>
            <a:endCxn id="488"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493" name="Google Shape;493;p34"/>
          <p:cNvCxnSpPr>
            <a:stCxn id="486" idx="4"/>
            <a:endCxn id="487"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494" name="Google Shape;494;p34"/>
          <p:cNvCxnSpPr>
            <a:stCxn id="488" idx="6"/>
            <a:endCxn id="489"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495" name="Google Shape;495;p34"/>
          <p:cNvCxnSpPr>
            <a:stCxn id="487" idx="6"/>
            <a:endCxn id="491"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34"/>
          <p:cNvCxnSpPr>
            <a:stCxn id="490" idx="2"/>
            <a:endCxn id="489"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4"/>
          <p:cNvCxnSpPr>
            <a:stCxn id="491" idx="0"/>
            <a:endCxn id="490" idx="5"/>
          </p:cNvCxnSpPr>
          <p:nvPr/>
        </p:nvCxnSpPr>
        <p:spPr>
          <a:xfrm rot="10800000">
            <a:off x="3789788" y="1941225"/>
            <a:ext cx="354600" cy="369000"/>
          </a:xfrm>
          <a:prstGeom prst="straightConnector1">
            <a:avLst/>
          </a:prstGeom>
          <a:noFill/>
          <a:ln cap="flat" cmpd="sng" w="19050">
            <a:solidFill>
              <a:srgbClr val="CC0000"/>
            </a:solidFill>
            <a:prstDash val="solid"/>
            <a:round/>
            <a:headEnd len="med" w="med" type="none"/>
            <a:tailEnd len="med" w="med" type="triangle"/>
          </a:ln>
        </p:spPr>
      </p:cxnSp>
      <p:sp>
        <p:nvSpPr>
          <p:cNvPr id="498" name="Google Shape;498;p34"/>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99" name="Google Shape;499;p34"/>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500" name="Google Shape;500;p34"/>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501" name="Google Shape;501;p34"/>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502" name="Google Shape;502;p34"/>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503" name="Google Shape;503;p34"/>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04" name="Google Shape;504;p34"/>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505" name="Google Shape;505;p34"/>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16</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9</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r>
            </a:tbl>
          </a:graphicData>
        </a:graphic>
      </p:graphicFrame>
      <p:sp>
        <p:nvSpPr>
          <p:cNvPr id="506" name="Google Shape;506;p34"/>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E</a:t>
            </a:r>
            <a:r>
              <a:rPr lang="en">
                <a:solidFill>
                  <a:schemeClr val="dk1"/>
                </a:solidFill>
                <a:latin typeface="Catamaran"/>
                <a:ea typeface="Catamaran"/>
                <a:cs typeface="Catamaran"/>
                <a:sym typeface="Catamaran"/>
              </a:rPr>
              <a:t>: 10	C: 16</a:t>
            </a:r>
            <a:endParaRPr>
              <a:latin typeface="Catamaran"/>
              <a:ea typeface="Catamaran"/>
              <a:cs typeface="Catamaran"/>
              <a:sym typeface="Catamaran"/>
            </a:endParaRPr>
          </a:p>
        </p:txBody>
      </p:sp>
      <p:cxnSp>
        <p:nvCxnSpPr>
          <p:cNvPr id="507" name="Google Shape;507;p34"/>
          <p:cNvCxnSpPr>
            <a:stCxn id="489" idx="4"/>
            <a:endCxn id="487"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513" name="Google Shape;513;p35"/>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514" name="Google Shape;514;p35"/>
          <p:cNvSpPr/>
          <p:nvPr/>
        </p:nvSpPr>
        <p:spPr>
          <a:xfrm>
            <a:off x="2171225" y="387815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515" name="Google Shape;515;p35"/>
          <p:cNvSpPr/>
          <p:nvPr/>
        </p:nvSpPr>
        <p:spPr>
          <a:xfrm>
            <a:off x="1049300" y="1439063"/>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516" name="Google Shape;516;p35"/>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517" name="Google Shape;517;p35"/>
          <p:cNvSpPr/>
          <p:nvPr/>
        </p:nvSpPr>
        <p:spPr>
          <a:xfrm>
            <a:off x="3274250" y="1425788"/>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518" name="Google Shape;518;p35"/>
          <p:cNvSpPr/>
          <p:nvPr/>
        </p:nvSpPr>
        <p:spPr>
          <a:xfrm>
            <a:off x="3842438" y="2310225"/>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519" name="Google Shape;519;p35"/>
          <p:cNvCxnSpPr>
            <a:stCxn id="513" idx="7"/>
            <a:endCxn id="515"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520" name="Google Shape;520;p35"/>
          <p:cNvCxnSpPr>
            <a:stCxn id="513" idx="4"/>
            <a:endCxn id="514"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521" name="Google Shape;521;p35"/>
          <p:cNvCxnSpPr>
            <a:stCxn id="515" idx="6"/>
            <a:endCxn id="516"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522" name="Google Shape;522;p35"/>
          <p:cNvCxnSpPr>
            <a:stCxn id="514" idx="6"/>
            <a:endCxn id="518"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35"/>
          <p:cNvCxnSpPr>
            <a:stCxn id="517" idx="2"/>
            <a:endCxn id="516"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524" name="Google Shape;524;p35"/>
          <p:cNvCxnSpPr>
            <a:stCxn id="518" idx="0"/>
            <a:endCxn id="517"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525" name="Google Shape;525;p35"/>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26" name="Google Shape;526;p35"/>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527" name="Google Shape;527;p35"/>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528" name="Google Shape;528;p35"/>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529" name="Google Shape;529;p35"/>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530" name="Google Shape;530;p35"/>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31" name="Google Shape;531;p35"/>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532" name="Google Shape;532;p35"/>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16</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9</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r>
            </a:tbl>
          </a:graphicData>
        </a:graphic>
      </p:graphicFrame>
      <p:sp>
        <p:nvSpPr>
          <p:cNvPr id="533" name="Google Shape;533;p35"/>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C: 16</a:t>
            </a:r>
            <a:endParaRPr>
              <a:latin typeface="Catamaran"/>
              <a:ea typeface="Catamaran"/>
              <a:cs typeface="Catamaran"/>
              <a:sym typeface="Catamaran"/>
            </a:endParaRPr>
          </a:p>
        </p:txBody>
      </p:sp>
      <p:cxnSp>
        <p:nvCxnSpPr>
          <p:cNvPr id="534" name="Google Shape;534;p35"/>
          <p:cNvCxnSpPr>
            <a:stCxn id="516" idx="4"/>
            <a:endCxn id="514"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540" name="Google Shape;540;p36"/>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541" name="Google Shape;541;p36"/>
          <p:cNvSpPr/>
          <p:nvPr/>
        </p:nvSpPr>
        <p:spPr>
          <a:xfrm>
            <a:off x="2171225" y="387815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542" name="Google Shape;542;p36"/>
          <p:cNvSpPr/>
          <p:nvPr/>
        </p:nvSpPr>
        <p:spPr>
          <a:xfrm>
            <a:off x="1049300" y="1439063"/>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543" name="Google Shape;543;p36"/>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544" name="Google Shape;544;p36"/>
          <p:cNvSpPr/>
          <p:nvPr/>
        </p:nvSpPr>
        <p:spPr>
          <a:xfrm>
            <a:off x="3274250" y="1425788"/>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545" name="Google Shape;545;p36"/>
          <p:cNvSpPr/>
          <p:nvPr/>
        </p:nvSpPr>
        <p:spPr>
          <a:xfrm>
            <a:off x="3842438" y="2310225"/>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546" name="Google Shape;546;p36"/>
          <p:cNvCxnSpPr>
            <a:stCxn id="540" idx="7"/>
            <a:endCxn id="542"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547" name="Google Shape;547;p36"/>
          <p:cNvCxnSpPr>
            <a:stCxn id="540" idx="4"/>
            <a:endCxn id="541"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548" name="Google Shape;548;p36"/>
          <p:cNvCxnSpPr>
            <a:stCxn id="542" idx="6"/>
            <a:endCxn id="543"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549" name="Google Shape;549;p36"/>
          <p:cNvCxnSpPr>
            <a:stCxn id="541" idx="6"/>
            <a:endCxn id="545"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550" name="Google Shape;550;p36"/>
          <p:cNvCxnSpPr>
            <a:stCxn id="544" idx="2"/>
            <a:endCxn id="543" idx="6"/>
          </p:cNvCxnSpPr>
          <p:nvPr/>
        </p:nvCxnSpPr>
        <p:spPr>
          <a:xfrm flipH="1">
            <a:off x="2765750" y="1727738"/>
            <a:ext cx="508500" cy="222000"/>
          </a:xfrm>
          <a:prstGeom prst="straightConnector1">
            <a:avLst/>
          </a:prstGeom>
          <a:noFill/>
          <a:ln cap="flat" cmpd="sng" w="19050">
            <a:solidFill>
              <a:srgbClr val="CC0000"/>
            </a:solidFill>
            <a:prstDash val="solid"/>
            <a:round/>
            <a:headEnd len="med" w="med" type="none"/>
            <a:tailEnd len="med" w="med" type="triangle"/>
          </a:ln>
        </p:spPr>
      </p:cxnSp>
      <p:cxnSp>
        <p:nvCxnSpPr>
          <p:cNvPr id="551" name="Google Shape;551;p36"/>
          <p:cNvCxnSpPr>
            <a:stCxn id="545" idx="0"/>
            <a:endCxn id="544"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552" name="Google Shape;552;p36"/>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53" name="Google Shape;553;p36"/>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554" name="Google Shape;554;p36"/>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555" name="Google Shape;555;p36"/>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556" name="Google Shape;556;p36"/>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557" name="Google Shape;557;p36"/>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58" name="Google Shape;558;p36"/>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559" name="Google Shape;559;p36"/>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12</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9</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r>
            </a:tbl>
          </a:graphicData>
        </a:graphic>
      </p:graphicFrame>
      <p:sp>
        <p:nvSpPr>
          <p:cNvPr id="560" name="Google Shape;560;p36"/>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C: 12</a:t>
            </a:r>
            <a:endParaRPr>
              <a:latin typeface="Catamaran"/>
              <a:ea typeface="Catamaran"/>
              <a:cs typeface="Catamaran"/>
              <a:sym typeface="Catamaran"/>
            </a:endParaRPr>
          </a:p>
        </p:txBody>
      </p:sp>
      <p:cxnSp>
        <p:nvCxnSpPr>
          <p:cNvPr id="561" name="Google Shape;561;p36"/>
          <p:cNvCxnSpPr>
            <a:stCxn id="543" idx="4"/>
            <a:endCxn id="541"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The Shortest Path To Your Heart </a:t>
            </a:r>
            <a:r>
              <a:rPr lang="en" sz="1400">
                <a:latin typeface="Catamaran"/>
                <a:ea typeface="Catamaran"/>
                <a:cs typeface="Catamaran"/>
                <a:sym typeface="Catamaran"/>
              </a:rPr>
              <a:t>Run Dijkstra’s, starting from A. </a:t>
            </a:r>
            <a:endParaRPr/>
          </a:p>
        </p:txBody>
      </p:sp>
      <p:sp>
        <p:nvSpPr>
          <p:cNvPr id="567" name="Google Shape;567;p37"/>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568" name="Google Shape;568;p37"/>
          <p:cNvSpPr/>
          <p:nvPr/>
        </p:nvSpPr>
        <p:spPr>
          <a:xfrm>
            <a:off x="2171225" y="387815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569" name="Google Shape;569;p37"/>
          <p:cNvSpPr/>
          <p:nvPr/>
        </p:nvSpPr>
        <p:spPr>
          <a:xfrm>
            <a:off x="1049300" y="1439063"/>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570" name="Google Shape;570;p37"/>
          <p:cNvSpPr/>
          <p:nvPr/>
        </p:nvSpPr>
        <p:spPr>
          <a:xfrm>
            <a:off x="2161775" y="1647813"/>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571" name="Google Shape;571;p37"/>
          <p:cNvSpPr/>
          <p:nvPr/>
        </p:nvSpPr>
        <p:spPr>
          <a:xfrm>
            <a:off x="3274250" y="1425788"/>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572" name="Google Shape;572;p37"/>
          <p:cNvSpPr/>
          <p:nvPr/>
        </p:nvSpPr>
        <p:spPr>
          <a:xfrm>
            <a:off x="3842438" y="2310225"/>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573" name="Google Shape;573;p37"/>
          <p:cNvCxnSpPr>
            <a:stCxn id="567" idx="7"/>
            <a:endCxn id="569"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574" name="Google Shape;574;p37"/>
          <p:cNvCxnSpPr>
            <a:stCxn id="567" idx="4"/>
            <a:endCxn id="568"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575" name="Google Shape;575;p37"/>
          <p:cNvCxnSpPr>
            <a:stCxn id="569" idx="6"/>
            <a:endCxn id="570"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576" name="Google Shape;576;p37"/>
          <p:cNvCxnSpPr>
            <a:stCxn id="568" idx="6"/>
            <a:endCxn id="572"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577" name="Google Shape;577;p37"/>
          <p:cNvCxnSpPr>
            <a:stCxn id="571" idx="2"/>
            <a:endCxn id="570"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578" name="Google Shape;578;p37"/>
          <p:cNvCxnSpPr>
            <a:stCxn id="572" idx="0"/>
            <a:endCxn id="571"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579" name="Google Shape;579;p37"/>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80" name="Google Shape;580;p37"/>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581" name="Google Shape;581;p37"/>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582" name="Google Shape;582;p37"/>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583" name="Google Shape;583;p37"/>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584" name="Google Shape;584;p37"/>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585" name="Google Shape;585;p37"/>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586" name="Google Shape;586;p37"/>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12</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9</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r>
            </a:tbl>
          </a:graphicData>
        </a:graphic>
      </p:graphicFrame>
      <p:sp>
        <p:nvSpPr>
          <p:cNvPr id="587" name="Google Shape;587;p37"/>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cxnSp>
        <p:nvCxnSpPr>
          <p:cNvPr id="588" name="Google Shape;588;p37"/>
          <p:cNvCxnSpPr>
            <a:stCxn id="570" idx="4"/>
            <a:endCxn id="568"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B</a:t>
            </a:r>
            <a:r>
              <a:rPr lang="en"/>
              <a:t> The Shortest Path To Your Heart </a:t>
            </a:r>
            <a:r>
              <a:rPr lang="en" sz="1400">
                <a:latin typeface="Catamaran"/>
                <a:ea typeface="Catamaran"/>
                <a:cs typeface="Catamaran"/>
                <a:sym typeface="Catamaran"/>
              </a:rPr>
              <a:t>Run A* from A to F. </a:t>
            </a:r>
            <a:endParaRPr/>
          </a:p>
        </p:txBody>
      </p:sp>
      <p:sp>
        <p:nvSpPr>
          <p:cNvPr id="594" name="Google Shape;594;p38"/>
          <p:cNvSpPr/>
          <p:nvPr/>
        </p:nvSpPr>
        <p:spPr>
          <a:xfrm>
            <a:off x="368775" y="22617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595" name="Google Shape;595;p38"/>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596" name="Google Shape;596;p38"/>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597" name="Google Shape;597;p38"/>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598" name="Google Shape;598;p38"/>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599" name="Google Shape;599;p38"/>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600" name="Google Shape;600;p38"/>
          <p:cNvCxnSpPr>
            <a:stCxn id="594" idx="7"/>
            <a:endCxn id="596"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601" name="Google Shape;601;p38"/>
          <p:cNvCxnSpPr>
            <a:stCxn id="594" idx="4"/>
            <a:endCxn id="595"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602" name="Google Shape;602;p38"/>
          <p:cNvCxnSpPr>
            <a:stCxn id="596" idx="6"/>
            <a:endCxn id="597"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603" name="Google Shape;603;p38"/>
          <p:cNvCxnSpPr>
            <a:stCxn id="595" idx="6"/>
            <a:endCxn id="599"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604" name="Google Shape;604;p38"/>
          <p:cNvCxnSpPr>
            <a:stCxn id="598" idx="2"/>
            <a:endCxn id="597"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605" name="Google Shape;605;p38"/>
          <p:cNvCxnSpPr>
            <a:stCxn id="599" idx="0"/>
            <a:endCxn id="598"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606" name="Google Shape;606;p38"/>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07" name="Google Shape;607;p38"/>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608" name="Google Shape;608;p38"/>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609" name="Google Shape;609;p38"/>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610" name="Google Shape;610;p38"/>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611" name="Google Shape;611;p38"/>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12" name="Google Shape;612;p38"/>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613" name="Google Shape;613;p38"/>
          <p:cNvCxnSpPr>
            <a:stCxn id="597" idx="4"/>
            <a:endCxn id="595"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614" name="Google Shape;614;p38"/>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615" name="Google Shape;615;p38"/>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616" name="Google Shape;616;p38"/>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617" name="Google Shape;617;p38"/>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618" name="Google Shape;618;p38"/>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619" name="Google Shape;619;p38"/>
          <p:cNvSpPr txBox="1"/>
          <p:nvPr/>
        </p:nvSpPr>
        <p:spPr>
          <a:xfrm>
            <a:off x="4806000" y="907100"/>
            <a:ext cx="42768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IBM Plex Mono"/>
                <a:ea typeface="IBM Plex Mono"/>
                <a:cs typeface="IBM Plex Mono"/>
                <a:sym typeface="IBM Plex Mono"/>
              </a:rPr>
              <a:t>A*:</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PQ = new PriorityQueue()</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PQ.add(A, h(A, goal))</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PQ.add(v, infinity) # (all nodes except A).</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distTo = {} # map</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edgeTo = {None for all nodes}</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distTo[A] = 0</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distTo[v] = infinity # (all nodes except A).</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while (not PQ.isEmpty()):</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poppedNode, poppedPriority = PQ.pop()</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if (poppedNode == goal): terminate</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for child in poppedNode.children:</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potentialDist = distTo[poppedNode] +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edgeWeight(poppedNode, child)</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if potentialDist &lt; distTo[child]:</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distTo.put(child, potentialDist)</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PQ.changePriority(child,   potentialDist + h(child, goal))</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None/>
            </a:pPr>
            <a:r>
              <a:rPr lang="en" sz="1200">
                <a:solidFill>
                  <a:schemeClr val="dk1"/>
                </a:solidFill>
                <a:latin typeface="IBM Plex Mono"/>
                <a:ea typeface="IBM Plex Mono"/>
                <a:cs typeface="IBM Plex Mono"/>
                <a:sym typeface="IBM Plex Mono"/>
              </a:rPr>
              <a:t>        edgeTo[child] = poppedNode</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B</a:t>
            </a:r>
            <a:r>
              <a:rPr lang="en"/>
              <a:t> The Shortest Path To Your Heart </a:t>
            </a:r>
            <a:r>
              <a:rPr lang="en" sz="1400">
                <a:latin typeface="Catamaran"/>
                <a:ea typeface="Catamaran"/>
                <a:cs typeface="Catamaran"/>
                <a:sym typeface="Catamaran"/>
              </a:rPr>
              <a:t>Run A* from A to F. </a:t>
            </a:r>
            <a:endParaRPr/>
          </a:p>
        </p:txBody>
      </p:sp>
      <p:sp>
        <p:nvSpPr>
          <p:cNvPr id="625" name="Google Shape;625;p39"/>
          <p:cNvSpPr/>
          <p:nvPr/>
        </p:nvSpPr>
        <p:spPr>
          <a:xfrm>
            <a:off x="368775" y="22617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626" name="Google Shape;626;p39"/>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627" name="Google Shape;627;p39"/>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628" name="Google Shape;628;p39"/>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629" name="Google Shape;629;p39"/>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630" name="Google Shape;630;p39"/>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631" name="Google Shape;631;p39"/>
          <p:cNvCxnSpPr>
            <a:stCxn id="625" idx="7"/>
            <a:endCxn id="627"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632" name="Google Shape;632;p39"/>
          <p:cNvCxnSpPr>
            <a:stCxn id="625" idx="4"/>
            <a:endCxn id="626"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633" name="Google Shape;633;p39"/>
          <p:cNvCxnSpPr>
            <a:stCxn id="627" idx="6"/>
            <a:endCxn id="628"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634" name="Google Shape;634;p39"/>
          <p:cNvCxnSpPr>
            <a:stCxn id="626" idx="6"/>
            <a:endCxn id="630"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635" name="Google Shape;635;p39"/>
          <p:cNvCxnSpPr>
            <a:stCxn id="629" idx="2"/>
            <a:endCxn id="628"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636" name="Google Shape;636;p39"/>
          <p:cNvCxnSpPr>
            <a:stCxn id="630" idx="0"/>
            <a:endCxn id="629"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637" name="Google Shape;637;p39"/>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38" name="Google Shape;638;p39"/>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639" name="Google Shape;639;p39"/>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640" name="Google Shape;640;p39"/>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641" name="Google Shape;641;p39"/>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642" name="Google Shape;642;p39"/>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43" name="Google Shape;643;p39"/>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644" name="Google Shape;644;p39"/>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bl>
          </a:graphicData>
        </a:graphic>
      </p:graphicFrame>
      <p:sp>
        <p:nvSpPr>
          <p:cNvPr id="645" name="Google Shape;645;p39"/>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 : 8	B: </a:t>
            </a:r>
            <a:r>
              <a:rPr lang="en">
                <a:solidFill>
                  <a:schemeClr val="dk1"/>
                </a:solidFill>
                <a:latin typeface="Catamaran"/>
                <a:ea typeface="Catamaran"/>
                <a:cs typeface="Catamaran"/>
                <a:sym typeface="Catamaran"/>
              </a:rPr>
              <a:t>∞	C: ∞	D: ∞	E: ∞	F: ∞</a:t>
            </a:r>
            <a:endParaRPr>
              <a:latin typeface="Catamaran"/>
              <a:ea typeface="Catamaran"/>
              <a:cs typeface="Catamaran"/>
              <a:sym typeface="Catamaran"/>
            </a:endParaRPr>
          </a:p>
        </p:txBody>
      </p:sp>
      <p:cxnSp>
        <p:nvCxnSpPr>
          <p:cNvPr id="646" name="Google Shape;646;p39"/>
          <p:cNvCxnSpPr>
            <a:stCxn id="628" idx="4"/>
            <a:endCxn id="626"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647" name="Google Shape;647;p39"/>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648" name="Google Shape;648;p39"/>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649" name="Google Shape;649;p39"/>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650" name="Google Shape;650;p39"/>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651" name="Google Shape;651;p39"/>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B</a:t>
            </a:r>
            <a:r>
              <a:rPr lang="en"/>
              <a:t> The Shortest Path To Your Heart </a:t>
            </a:r>
            <a:r>
              <a:rPr lang="en" sz="1400">
                <a:latin typeface="Catamaran"/>
                <a:ea typeface="Catamaran"/>
                <a:cs typeface="Catamaran"/>
                <a:sym typeface="Catamaran"/>
              </a:rPr>
              <a:t>Run A* from A to F. </a:t>
            </a:r>
            <a:endParaRPr/>
          </a:p>
        </p:txBody>
      </p:sp>
      <p:sp>
        <p:nvSpPr>
          <p:cNvPr id="657" name="Google Shape;657;p40"/>
          <p:cNvSpPr/>
          <p:nvPr/>
        </p:nvSpPr>
        <p:spPr>
          <a:xfrm>
            <a:off x="368775" y="22617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658" name="Google Shape;658;p40"/>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659" name="Google Shape;659;p40"/>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660" name="Google Shape;660;p40"/>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661" name="Google Shape;661;p40"/>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662" name="Google Shape;662;p40"/>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663" name="Google Shape;663;p40"/>
          <p:cNvCxnSpPr>
            <a:stCxn id="657" idx="7"/>
            <a:endCxn id="659"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664" name="Google Shape;664;p40"/>
          <p:cNvCxnSpPr>
            <a:stCxn id="657" idx="4"/>
            <a:endCxn id="658"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665" name="Google Shape;665;p40"/>
          <p:cNvCxnSpPr>
            <a:stCxn id="659" idx="6"/>
            <a:endCxn id="660"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666" name="Google Shape;666;p40"/>
          <p:cNvCxnSpPr>
            <a:stCxn id="658" idx="6"/>
            <a:endCxn id="662"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667" name="Google Shape;667;p40"/>
          <p:cNvCxnSpPr>
            <a:stCxn id="661" idx="2"/>
            <a:endCxn id="660"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668" name="Google Shape;668;p40"/>
          <p:cNvCxnSpPr>
            <a:stCxn id="662" idx="0"/>
            <a:endCxn id="661"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669" name="Google Shape;669;p40"/>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70" name="Google Shape;670;p40"/>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671" name="Google Shape;671;p40"/>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672" name="Google Shape;672;p40"/>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673" name="Google Shape;673;p40"/>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674" name="Google Shape;674;p40"/>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675" name="Google Shape;675;p40"/>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676" name="Google Shape;676;p40"/>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677" name="Google Shape;677;p40"/>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B: </a:t>
            </a:r>
            <a:r>
              <a:rPr lang="en">
                <a:solidFill>
                  <a:schemeClr val="dk1"/>
                </a:solidFill>
                <a:latin typeface="Catamaran"/>
                <a:ea typeface="Catamaran"/>
                <a:cs typeface="Catamaran"/>
                <a:sym typeface="Catamaran"/>
              </a:rPr>
              <a:t>∞	C: ∞	D: ∞	E: ∞	F: ∞</a:t>
            </a:r>
            <a:endParaRPr>
              <a:latin typeface="Catamaran"/>
              <a:ea typeface="Catamaran"/>
              <a:cs typeface="Catamaran"/>
              <a:sym typeface="Catamaran"/>
            </a:endParaRPr>
          </a:p>
        </p:txBody>
      </p:sp>
      <p:cxnSp>
        <p:nvCxnSpPr>
          <p:cNvPr id="678" name="Google Shape;678;p40"/>
          <p:cNvCxnSpPr>
            <a:stCxn id="660" idx="4"/>
            <a:endCxn id="658"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679" name="Google Shape;679;p40"/>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680" name="Google Shape;680;p40"/>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681" name="Google Shape;681;p40"/>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682" name="Google Shape;682;p40"/>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683" name="Google Shape;683;p40"/>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B</a:t>
            </a:r>
            <a:r>
              <a:rPr lang="en"/>
              <a:t> The Shortest Path To Your Heart </a:t>
            </a:r>
            <a:r>
              <a:rPr lang="en" sz="1400">
                <a:latin typeface="Catamaran"/>
                <a:ea typeface="Catamaran"/>
                <a:cs typeface="Catamaran"/>
                <a:sym typeface="Catamaran"/>
              </a:rPr>
              <a:t>Run A* from A to F. </a:t>
            </a:r>
            <a:endParaRPr/>
          </a:p>
        </p:txBody>
      </p:sp>
      <p:sp>
        <p:nvSpPr>
          <p:cNvPr id="689" name="Google Shape;689;p41"/>
          <p:cNvSpPr/>
          <p:nvPr/>
        </p:nvSpPr>
        <p:spPr>
          <a:xfrm>
            <a:off x="368775" y="22617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690" name="Google Shape;690;p41"/>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691" name="Google Shape;691;p41"/>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692" name="Google Shape;692;p41"/>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693" name="Google Shape;693;p41"/>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694" name="Google Shape;694;p41"/>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695" name="Google Shape;695;p41"/>
          <p:cNvCxnSpPr>
            <a:stCxn id="689" idx="7"/>
            <a:endCxn id="691" idx="3"/>
          </p:cNvCxnSpPr>
          <p:nvPr/>
        </p:nvCxnSpPr>
        <p:spPr>
          <a:xfrm flipH="1" rot="10800000">
            <a:off x="884236" y="1954439"/>
            <a:ext cx="253500" cy="395700"/>
          </a:xfrm>
          <a:prstGeom prst="straightConnector1">
            <a:avLst/>
          </a:prstGeom>
          <a:noFill/>
          <a:ln cap="flat" cmpd="sng" w="19050">
            <a:solidFill>
              <a:srgbClr val="CC0000"/>
            </a:solidFill>
            <a:prstDash val="solid"/>
            <a:round/>
            <a:headEnd len="med" w="med" type="none"/>
            <a:tailEnd len="med" w="med" type="triangle"/>
          </a:ln>
        </p:spPr>
      </p:cxnSp>
      <p:cxnSp>
        <p:nvCxnSpPr>
          <p:cNvPr id="696" name="Google Shape;696;p41"/>
          <p:cNvCxnSpPr>
            <a:stCxn id="689" idx="4"/>
            <a:endCxn id="690"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697" name="Google Shape;697;p41"/>
          <p:cNvCxnSpPr>
            <a:stCxn id="691" idx="6"/>
            <a:endCxn id="692"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698" name="Google Shape;698;p41"/>
          <p:cNvCxnSpPr>
            <a:stCxn id="690" idx="6"/>
            <a:endCxn id="694"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699" name="Google Shape;699;p41"/>
          <p:cNvCxnSpPr>
            <a:stCxn id="693" idx="2"/>
            <a:endCxn id="692"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700" name="Google Shape;700;p41"/>
          <p:cNvCxnSpPr>
            <a:stCxn id="694" idx="0"/>
            <a:endCxn id="693"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701" name="Google Shape;701;p41"/>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02" name="Google Shape;702;p41"/>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703" name="Google Shape;703;p41"/>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704" name="Google Shape;704;p41"/>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705" name="Google Shape;705;p41"/>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706" name="Google Shape;706;p41"/>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07" name="Google Shape;707;p41"/>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708" name="Google Shape;708;p41"/>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709" name="Google Shape;709;p41"/>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B: </a:t>
            </a:r>
            <a:r>
              <a:rPr lang="en">
                <a:solidFill>
                  <a:schemeClr val="dk1"/>
                </a:solidFill>
                <a:latin typeface="Catamaran"/>
                <a:ea typeface="Catamaran"/>
                <a:cs typeface="Catamaran"/>
                <a:sym typeface="Catamaran"/>
              </a:rPr>
              <a:t>17</a:t>
            </a:r>
            <a:r>
              <a:rPr lang="en">
                <a:solidFill>
                  <a:schemeClr val="dk1"/>
                </a:solidFill>
                <a:latin typeface="Catamaran"/>
                <a:ea typeface="Catamaran"/>
                <a:cs typeface="Catamaran"/>
                <a:sym typeface="Catamaran"/>
              </a:rPr>
              <a:t>	C: ∞	D: ∞	E: ∞	F: ∞</a:t>
            </a:r>
            <a:endParaRPr>
              <a:latin typeface="Catamaran"/>
              <a:ea typeface="Catamaran"/>
              <a:cs typeface="Catamaran"/>
              <a:sym typeface="Catamaran"/>
            </a:endParaRPr>
          </a:p>
        </p:txBody>
      </p:sp>
      <p:cxnSp>
        <p:nvCxnSpPr>
          <p:cNvPr id="710" name="Google Shape;710;p41"/>
          <p:cNvCxnSpPr>
            <a:stCxn id="692" idx="4"/>
            <a:endCxn id="690"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711" name="Google Shape;711;p41"/>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712" name="Google Shape;712;p41"/>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713" name="Google Shape;713;p41"/>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714" name="Google Shape;714;p41"/>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715" name="Google Shape;715;p41"/>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graphicFrame>
        <p:nvGraphicFramePr>
          <p:cNvPr id="70" name="Google Shape;70;p15"/>
          <p:cNvGraphicFramePr/>
          <p:nvPr/>
        </p:nvGraphicFramePr>
        <p:xfrm>
          <a:off x="243188" y="1543238"/>
          <a:ext cx="3000000" cy="3000000"/>
        </p:xfrm>
        <a:graphic>
          <a:graphicData uri="http://schemas.openxmlformats.org/drawingml/2006/table">
            <a:tbl>
              <a:tblPr>
                <a:noFill/>
                <a:tableStyleId>{A91DA2E3-8805-4746-B5BB-D9CAFD2B4F86}</a:tableStyleId>
              </a:tblPr>
              <a:tblGrid>
                <a:gridCol w="1236800"/>
                <a:gridCol w="1236800"/>
                <a:gridCol w="1236800"/>
                <a:gridCol w="1236800"/>
                <a:gridCol w="1236800"/>
                <a:gridCol w="1236800"/>
                <a:gridCol w="1236800"/>
              </a:tblGrid>
              <a:tr h="348775">
                <a:tc>
                  <a:txBody>
                    <a:bodyPr/>
                    <a:lstStyle/>
                    <a:p>
                      <a:pPr indent="0" lvl="0" marL="0" rtl="0" algn="ctr">
                        <a:spcBef>
                          <a:spcPts val="0"/>
                        </a:spcBef>
                        <a:spcAft>
                          <a:spcPts val="0"/>
                        </a:spcAft>
                        <a:buNone/>
                      </a:pPr>
                      <a:r>
                        <a:rPr lang="en" sz="1000">
                          <a:latin typeface="Lato"/>
                          <a:ea typeface="Lato"/>
                          <a:cs typeface="Lato"/>
                          <a:sym typeface="Lato"/>
                        </a:rPr>
                        <a:t>Sunday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Monday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Tuesday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Wednesday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Thursday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Friday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Saturday</a:t>
                      </a:r>
                      <a:endParaRPr sz="1000">
                        <a:latin typeface="Lato"/>
                        <a:ea typeface="Lato"/>
                        <a:cs typeface="Lato"/>
                        <a:sym typeface="Lato"/>
                      </a:endParaRPr>
                    </a:p>
                  </a:txBody>
                  <a:tcPr marT="45700" marB="45700" marR="45700" marL="45700" anchor="ctr"/>
                </a:tc>
              </a:tr>
              <a:tr h="854125">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10/28</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Weekly Survey 10 Due</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Project 2B Checkpoint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b="1"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11/1</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Lab 8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r>
              <a:tr h="854125">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11/4</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Weekly Survey 11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b="1"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11/8</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Project 2B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B</a:t>
            </a:r>
            <a:r>
              <a:rPr lang="en"/>
              <a:t> The Shortest Path To Your Heart </a:t>
            </a:r>
            <a:r>
              <a:rPr lang="en" sz="1400">
                <a:latin typeface="Catamaran"/>
                <a:ea typeface="Catamaran"/>
                <a:cs typeface="Catamaran"/>
                <a:sym typeface="Catamaran"/>
              </a:rPr>
              <a:t>Run A* from A to F. </a:t>
            </a:r>
            <a:endParaRPr/>
          </a:p>
        </p:txBody>
      </p:sp>
      <p:sp>
        <p:nvSpPr>
          <p:cNvPr id="721" name="Google Shape;721;p42"/>
          <p:cNvSpPr/>
          <p:nvPr/>
        </p:nvSpPr>
        <p:spPr>
          <a:xfrm>
            <a:off x="368775" y="226170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722" name="Google Shape;722;p42"/>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723" name="Google Shape;723;p42"/>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724" name="Google Shape;724;p42"/>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725" name="Google Shape;725;p42"/>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726" name="Google Shape;726;p42"/>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727" name="Google Shape;727;p42"/>
          <p:cNvCxnSpPr>
            <a:stCxn id="721" idx="7"/>
            <a:endCxn id="723"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728" name="Google Shape;728;p42"/>
          <p:cNvCxnSpPr>
            <a:stCxn id="721" idx="4"/>
            <a:endCxn id="722" idx="2"/>
          </p:cNvCxnSpPr>
          <p:nvPr/>
        </p:nvCxnSpPr>
        <p:spPr>
          <a:xfrm>
            <a:off x="670725" y="2865600"/>
            <a:ext cx="1500600" cy="1314600"/>
          </a:xfrm>
          <a:prstGeom prst="straightConnector1">
            <a:avLst/>
          </a:prstGeom>
          <a:noFill/>
          <a:ln cap="flat" cmpd="sng" w="19050">
            <a:solidFill>
              <a:srgbClr val="CC0000"/>
            </a:solidFill>
            <a:prstDash val="solid"/>
            <a:round/>
            <a:headEnd len="med" w="med" type="none"/>
            <a:tailEnd len="med" w="med" type="triangle"/>
          </a:ln>
        </p:spPr>
      </p:cxnSp>
      <p:cxnSp>
        <p:nvCxnSpPr>
          <p:cNvPr id="729" name="Google Shape;729;p42"/>
          <p:cNvCxnSpPr>
            <a:stCxn id="723" idx="6"/>
            <a:endCxn id="724"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730" name="Google Shape;730;p42"/>
          <p:cNvCxnSpPr>
            <a:stCxn id="722" idx="6"/>
            <a:endCxn id="726"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731" name="Google Shape;731;p42"/>
          <p:cNvCxnSpPr>
            <a:stCxn id="725" idx="2"/>
            <a:endCxn id="724"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732" name="Google Shape;732;p42"/>
          <p:cNvCxnSpPr>
            <a:stCxn id="726" idx="0"/>
            <a:endCxn id="725"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733" name="Google Shape;733;p42"/>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34" name="Google Shape;734;p42"/>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735" name="Google Shape;735;p42"/>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736" name="Google Shape;736;p42"/>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737" name="Google Shape;737;p42"/>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738" name="Google Shape;738;p42"/>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39" name="Google Shape;739;p42"/>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740" name="Google Shape;740;p42"/>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741" name="Google Shape;741;p42"/>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D: </a:t>
            </a:r>
            <a:r>
              <a:rPr lang="en">
                <a:solidFill>
                  <a:schemeClr val="dk1"/>
                </a:solidFill>
                <a:latin typeface="Catamaran"/>
                <a:ea typeface="Catamaran"/>
                <a:cs typeface="Catamaran"/>
                <a:sym typeface="Catamaran"/>
              </a:rPr>
              <a:t>9</a:t>
            </a:r>
            <a:r>
              <a:rPr lang="en">
                <a:solidFill>
                  <a:schemeClr val="dk1"/>
                </a:solidFill>
                <a:latin typeface="Catamaran"/>
                <a:ea typeface="Catamaran"/>
                <a:cs typeface="Catamaran"/>
                <a:sym typeface="Catamaran"/>
              </a:rPr>
              <a:t>	B: 17	C: ∞	E: ∞	F: ∞</a:t>
            </a:r>
            <a:endParaRPr>
              <a:latin typeface="Catamaran"/>
              <a:ea typeface="Catamaran"/>
              <a:cs typeface="Catamaran"/>
              <a:sym typeface="Catamaran"/>
            </a:endParaRPr>
          </a:p>
        </p:txBody>
      </p:sp>
      <p:cxnSp>
        <p:nvCxnSpPr>
          <p:cNvPr id="742" name="Google Shape;742;p42"/>
          <p:cNvCxnSpPr>
            <a:stCxn id="724" idx="4"/>
            <a:endCxn id="722"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743" name="Google Shape;743;p42"/>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744" name="Google Shape;744;p42"/>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745" name="Google Shape;745;p42"/>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746" name="Google Shape;746;p42"/>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747" name="Google Shape;747;p42"/>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B</a:t>
            </a:r>
            <a:r>
              <a:rPr lang="en"/>
              <a:t> The Shortest Path To Your Heart </a:t>
            </a:r>
            <a:r>
              <a:rPr lang="en" sz="1400">
                <a:latin typeface="Catamaran"/>
                <a:ea typeface="Catamaran"/>
                <a:cs typeface="Catamaran"/>
                <a:sym typeface="Catamaran"/>
              </a:rPr>
              <a:t>Run A* from A to F. </a:t>
            </a:r>
            <a:endParaRPr/>
          </a:p>
        </p:txBody>
      </p:sp>
      <p:sp>
        <p:nvSpPr>
          <p:cNvPr id="753" name="Google Shape;753;p43"/>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754" name="Google Shape;754;p43"/>
          <p:cNvSpPr/>
          <p:nvPr/>
        </p:nvSpPr>
        <p:spPr>
          <a:xfrm>
            <a:off x="2171225" y="38781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755" name="Google Shape;755;p43"/>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756" name="Google Shape;756;p43"/>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757" name="Google Shape;757;p43"/>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758" name="Google Shape;758;p43"/>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759" name="Google Shape;759;p43"/>
          <p:cNvCxnSpPr>
            <a:stCxn id="753" idx="7"/>
            <a:endCxn id="755"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760" name="Google Shape;760;p43"/>
          <p:cNvCxnSpPr>
            <a:stCxn id="753" idx="4"/>
            <a:endCxn id="754"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761" name="Google Shape;761;p43"/>
          <p:cNvCxnSpPr>
            <a:stCxn id="755" idx="6"/>
            <a:endCxn id="756"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762" name="Google Shape;762;p43"/>
          <p:cNvCxnSpPr>
            <a:stCxn id="754" idx="6"/>
            <a:endCxn id="758"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763" name="Google Shape;763;p43"/>
          <p:cNvCxnSpPr>
            <a:stCxn id="757" idx="2"/>
            <a:endCxn id="756"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764" name="Google Shape;764;p43"/>
          <p:cNvCxnSpPr>
            <a:stCxn id="758" idx="0"/>
            <a:endCxn id="757"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765" name="Google Shape;765;p43"/>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66" name="Google Shape;766;p43"/>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767" name="Google Shape;767;p43"/>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768" name="Google Shape;768;p43"/>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769" name="Google Shape;769;p43"/>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770" name="Google Shape;770;p43"/>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71" name="Google Shape;771;p43"/>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772" name="Google Shape;772;p43"/>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773" name="Google Shape;773;p43"/>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B: 17	C: ∞	E: ∞	F: ∞</a:t>
            </a:r>
            <a:endParaRPr>
              <a:latin typeface="Catamaran"/>
              <a:ea typeface="Catamaran"/>
              <a:cs typeface="Catamaran"/>
              <a:sym typeface="Catamaran"/>
            </a:endParaRPr>
          </a:p>
        </p:txBody>
      </p:sp>
      <p:cxnSp>
        <p:nvCxnSpPr>
          <p:cNvPr id="774" name="Google Shape;774;p43"/>
          <p:cNvCxnSpPr>
            <a:stCxn id="756" idx="4"/>
            <a:endCxn id="754"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775" name="Google Shape;775;p43"/>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776" name="Google Shape;776;p43"/>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777" name="Google Shape;777;p43"/>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778" name="Google Shape;778;p43"/>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779" name="Google Shape;779;p43"/>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B</a:t>
            </a:r>
            <a:r>
              <a:rPr lang="en"/>
              <a:t> The Shortest Path To Your Heart </a:t>
            </a:r>
            <a:r>
              <a:rPr lang="en" sz="1400">
                <a:latin typeface="Catamaran"/>
                <a:ea typeface="Catamaran"/>
                <a:cs typeface="Catamaran"/>
                <a:sym typeface="Catamaran"/>
              </a:rPr>
              <a:t>Run A* from A to F. </a:t>
            </a:r>
            <a:endParaRPr/>
          </a:p>
        </p:txBody>
      </p:sp>
      <p:sp>
        <p:nvSpPr>
          <p:cNvPr id="785" name="Google Shape;785;p44"/>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786" name="Google Shape;786;p44"/>
          <p:cNvSpPr/>
          <p:nvPr/>
        </p:nvSpPr>
        <p:spPr>
          <a:xfrm>
            <a:off x="2171225" y="3878150"/>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787" name="Google Shape;787;p44"/>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788" name="Google Shape;788;p44"/>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789" name="Google Shape;789;p44"/>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790" name="Google Shape;790;p44"/>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791" name="Google Shape;791;p44"/>
          <p:cNvCxnSpPr>
            <a:stCxn id="785" idx="7"/>
            <a:endCxn id="787"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792" name="Google Shape;792;p44"/>
          <p:cNvCxnSpPr>
            <a:stCxn id="785" idx="4"/>
            <a:endCxn id="786"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793" name="Google Shape;793;p44"/>
          <p:cNvCxnSpPr>
            <a:stCxn id="787" idx="6"/>
            <a:endCxn id="788"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794" name="Google Shape;794;p44"/>
          <p:cNvCxnSpPr>
            <a:stCxn id="786" idx="6"/>
            <a:endCxn id="790" idx="4"/>
          </p:cNvCxnSpPr>
          <p:nvPr/>
        </p:nvCxnSpPr>
        <p:spPr>
          <a:xfrm flipH="1" rot="10800000">
            <a:off x="2775125" y="2914100"/>
            <a:ext cx="1369200" cy="1266000"/>
          </a:xfrm>
          <a:prstGeom prst="straightConnector1">
            <a:avLst/>
          </a:prstGeom>
          <a:noFill/>
          <a:ln cap="flat" cmpd="sng" w="19050">
            <a:solidFill>
              <a:srgbClr val="CC0000"/>
            </a:solidFill>
            <a:prstDash val="solid"/>
            <a:round/>
            <a:headEnd len="med" w="med" type="none"/>
            <a:tailEnd len="med" w="med" type="triangle"/>
          </a:ln>
        </p:spPr>
      </p:cxnSp>
      <p:cxnSp>
        <p:nvCxnSpPr>
          <p:cNvPr id="795" name="Google Shape;795;p44"/>
          <p:cNvCxnSpPr>
            <a:stCxn id="789" idx="2"/>
            <a:endCxn id="788"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796" name="Google Shape;796;p44"/>
          <p:cNvCxnSpPr>
            <a:stCxn id="790" idx="0"/>
            <a:endCxn id="789"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797" name="Google Shape;797;p44"/>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798" name="Google Shape;798;p44"/>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799" name="Google Shape;799;p44"/>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800" name="Google Shape;800;p44"/>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01" name="Google Shape;801;p44"/>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802" name="Google Shape;802;p44"/>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03" name="Google Shape;803;p44"/>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804" name="Google Shape;804;p44"/>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9</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805" name="Google Shape;805;p44"/>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F</a:t>
            </a:r>
            <a:r>
              <a:rPr lang="en">
                <a:solidFill>
                  <a:schemeClr val="dk1"/>
                </a:solidFill>
                <a:latin typeface="Catamaran"/>
                <a:ea typeface="Catamaran"/>
                <a:cs typeface="Catamaran"/>
                <a:sym typeface="Catamaran"/>
              </a:rPr>
              <a:t>: 9	B: 17	C: ∞	E: ∞</a:t>
            </a:r>
            <a:endParaRPr>
              <a:latin typeface="Catamaran"/>
              <a:ea typeface="Catamaran"/>
              <a:cs typeface="Catamaran"/>
              <a:sym typeface="Catamaran"/>
            </a:endParaRPr>
          </a:p>
        </p:txBody>
      </p:sp>
      <p:cxnSp>
        <p:nvCxnSpPr>
          <p:cNvPr id="806" name="Google Shape;806;p44"/>
          <p:cNvCxnSpPr>
            <a:stCxn id="788" idx="4"/>
            <a:endCxn id="786"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807" name="Google Shape;807;p44"/>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808" name="Google Shape;808;p44"/>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809" name="Google Shape;809;p44"/>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810" name="Google Shape;810;p44"/>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811" name="Google Shape;811;p44"/>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B</a:t>
            </a:r>
            <a:r>
              <a:rPr lang="en"/>
              <a:t> The Shortest Path To Your Heart </a:t>
            </a:r>
            <a:r>
              <a:rPr lang="en" sz="1400">
                <a:latin typeface="Catamaran"/>
                <a:ea typeface="Catamaran"/>
                <a:cs typeface="Catamaran"/>
                <a:sym typeface="Catamaran"/>
              </a:rPr>
              <a:t>Run A* from A to F. </a:t>
            </a:r>
            <a:endParaRPr/>
          </a:p>
        </p:txBody>
      </p:sp>
      <p:sp>
        <p:nvSpPr>
          <p:cNvPr id="817" name="Google Shape;817;p45"/>
          <p:cNvSpPr/>
          <p:nvPr/>
        </p:nvSpPr>
        <p:spPr>
          <a:xfrm>
            <a:off x="368775" y="226170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818" name="Google Shape;818;p45"/>
          <p:cNvSpPr/>
          <p:nvPr/>
        </p:nvSpPr>
        <p:spPr>
          <a:xfrm>
            <a:off x="2171225" y="3878150"/>
            <a:ext cx="603900" cy="6039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19" name="Google Shape;819;p45"/>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20" name="Google Shape;820;p45"/>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821" name="Google Shape;821;p45"/>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22" name="Google Shape;822;p45"/>
          <p:cNvSpPr/>
          <p:nvPr/>
        </p:nvSpPr>
        <p:spPr>
          <a:xfrm>
            <a:off x="3842438" y="2310225"/>
            <a:ext cx="603900" cy="6039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823" name="Google Shape;823;p45"/>
          <p:cNvCxnSpPr>
            <a:stCxn id="817" idx="7"/>
            <a:endCxn id="819"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824" name="Google Shape;824;p45"/>
          <p:cNvCxnSpPr>
            <a:stCxn id="817" idx="4"/>
            <a:endCxn id="818"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825" name="Google Shape;825;p45"/>
          <p:cNvCxnSpPr>
            <a:stCxn id="819" idx="6"/>
            <a:endCxn id="820"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826" name="Google Shape;826;p45"/>
          <p:cNvCxnSpPr>
            <a:stCxn id="818" idx="6"/>
            <a:endCxn id="822"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827" name="Google Shape;827;p45"/>
          <p:cNvCxnSpPr>
            <a:stCxn id="821" idx="2"/>
            <a:endCxn id="820"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828" name="Google Shape;828;p45"/>
          <p:cNvCxnSpPr>
            <a:stCxn id="822" idx="0"/>
            <a:endCxn id="821"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829" name="Google Shape;829;p45"/>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30" name="Google Shape;830;p45"/>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831" name="Google Shape;831;p45"/>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832" name="Google Shape;832;p45"/>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33" name="Google Shape;833;p45"/>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834" name="Google Shape;834;p45"/>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35" name="Google Shape;835;p45"/>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graphicFrame>
        <p:nvGraphicFramePr>
          <p:cNvPr id="836" name="Google Shape;836;p45"/>
          <p:cNvGraphicFramePr/>
          <p:nvPr/>
        </p:nvGraphicFramePr>
        <p:xfrm>
          <a:off x="4967875" y="1181400"/>
          <a:ext cx="3000000" cy="3000000"/>
        </p:xfrm>
        <a:graphic>
          <a:graphicData uri="http://schemas.openxmlformats.org/drawingml/2006/table">
            <a:tbl>
              <a:tblPr>
                <a:noFill/>
                <a:tableStyleId>{A91DA2E3-8805-4746-B5BB-D9CAFD2B4F86}</a:tableStyleId>
              </a:tblPr>
              <a:tblGrid>
                <a:gridCol w="885750"/>
                <a:gridCol w="427725"/>
                <a:gridCol w="427725"/>
                <a:gridCol w="427725"/>
                <a:gridCol w="427725"/>
                <a:gridCol w="427725"/>
                <a:gridCol w="427725"/>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9</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r>
              <a:tr h="417800">
                <a:tc>
                  <a:txBody>
                    <a:bodyPr/>
                    <a:lstStyle/>
                    <a:p>
                      <a:pPr indent="0" lvl="0" marL="0" rtl="0" algn="ctr">
                        <a:spcBef>
                          <a:spcPts val="0"/>
                        </a:spcBef>
                        <a:spcAft>
                          <a:spcPts val="0"/>
                        </a:spcAft>
                        <a:buNone/>
                      </a:pPr>
                      <a:r>
                        <a:rPr lang="en">
                          <a:latin typeface="Catamaran"/>
                          <a:ea typeface="Catamaran"/>
                          <a:cs typeface="Catamaran"/>
                          <a:sym typeface="Catamaran"/>
                        </a:rPr>
                        <a:t>EdgeTo</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6D9EEB"/>
                    </a:solidFill>
                  </a:tcPr>
                </a:tc>
              </a:tr>
            </a:tbl>
          </a:graphicData>
        </a:graphic>
      </p:graphicFrame>
      <p:sp>
        <p:nvSpPr>
          <p:cNvPr id="837" name="Google Shape;837;p45"/>
          <p:cNvSpPr txBox="1"/>
          <p:nvPr/>
        </p:nvSpPr>
        <p:spPr>
          <a:xfrm>
            <a:off x="4891675" y="2622300"/>
            <a:ext cx="38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Priority Queue:</a:t>
            </a:r>
            <a:endParaRPr>
              <a:latin typeface="Catamaran"/>
              <a:ea typeface="Catamaran"/>
              <a:cs typeface="Catamaran"/>
              <a:sym typeface="Catamaran"/>
            </a:endParaRPr>
          </a:p>
          <a:p>
            <a:pPr indent="0" lvl="0" marL="0" rtl="0" algn="l">
              <a:spcBef>
                <a:spcPts val="0"/>
              </a:spcBef>
              <a:spcAft>
                <a:spcPts val="0"/>
              </a:spcAft>
              <a:buNone/>
            </a:pPr>
            <a:r>
              <a:rPr lang="en">
                <a:solidFill>
                  <a:schemeClr val="dk1"/>
                </a:solidFill>
                <a:latin typeface="Catamaran"/>
                <a:ea typeface="Catamaran"/>
                <a:cs typeface="Catamaran"/>
                <a:sym typeface="Catamaran"/>
              </a:rPr>
              <a:t>B: 17	C: ∞	E: ∞</a:t>
            </a:r>
            <a:endParaRPr>
              <a:latin typeface="Catamaran"/>
              <a:ea typeface="Catamaran"/>
              <a:cs typeface="Catamaran"/>
              <a:sym typeface="Catamaran"/>
            </a:endParaRPr>
          </a:p>
        </p:txBody>
      </p:sp>
      <p:cxnSp>
        <p:nvCxnSpPr>
          <p:cNvPr id="838" name="Google Shape;838;p45"/>
          <p:cNvCxnSpPr>
            <a:stCxn id="820" idx="4"/>
            <a:endCxn id="818"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839" name="Google Shape;839;p45"/>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840" name="Google Shape;840;p45"/>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841" name="Google Shape;841;p45"/>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842" name="Google Shape;842;p45"/>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843" name="Google Shape;843;p45"/>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The Shortest Path To Your Heart  </a:t>
            </a:r>
            <a:endParaRPr/>
          </a:p>
        </p:txBody>
      </p:sp>
      <p:sp>
        <p:nvSpPr>
          <p:cNvPr id="849" name="Google Shape;849;p46"/>
          <p:cNvSpPr txBox="1"/>
          <p:nvPr/>
        </p:nvSpPr>
        <p:spPr>
          <a:xfrm>
            <a:off x="5001600" y="1536400"/>
            <a:ext cx="363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Is the heuristic for this graph good? In other words, is it guaranteed that we will always find the shortest path from A to F?</a:t>
            </a:r>
            <a:endParaRPr>
              <a:latin typeface="Avenir"/>
              <a:ea typeface="Avenir"/>
              <a:cs typeface="Avenir"/>
              <a:sym typeface="Avenir"/>
            </a:endParaRPr>
          </a:p>
        </p:txBody>
      </p:sp>
      <p:sp>
        <p:nvSpPr>
          <p:cNvPr id="850" name="Google Shape;850;p46"/>
          <p:cNvSpPr/>
          <p:nvPr/>
        </p:nvSpPr>
        <p:spPr>
          <a:xfrm>
            <a:off x="368775" y="22617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851" name="Google Shape;851;p46"/>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52" name="Google Shape;852;p46"/>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53" name="Google Shape;853;p46"/>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854" name="Google Shape;854;p46"/>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55" name="Google Shape;855;p46"/>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856" name="Google Shape;856;p46"/>
          <p:cNvCxnSpPr>
            <a:stCxn id="850" idx="7"/>
            <a:endCxn id="852"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857" name="Google Shape;857;p46"/>
          <p:cNvCxnSpPr>
            <a:stCxn id="850" idx="4"/>
            <a:endCxn id="851"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858" name="Google Shape;858;p46"/>
          <p:cNvCxnSpPr>
            <a:stCxn id="852" idx="6"/>
            <a:endCxn id="853"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859" name="Google Shape;859;p46"/>
          <p:cNvCxnSpPr>
            <a:stCxn id="851" idx="6"/>
            <a:endCxn id="855"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860" name="Google Shape;860;p46"/>
          <p:cNvCxnSpPr>
            <a:stCxn id="854" idx="2"/>
            <a:endCxn id="853"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861" name="Google Shape;861;p46"/>
          <p:cNvCxnSpPr>
            <a:stCxn id="855" idx="0"/>
            <a:endCxn id="854"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862" name="Google Shape;862;p46"/>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63" name="Google Shape;863;p46"/>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864" name="Google Shape;864;p46"/>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865" name="Google Shape;865;p46"/>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66" name="Google Shape;866;p46"/>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867" name="Google Shape;867;p46"/>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68" name="Google Shape;868;p46"/>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869" name="Google Shape;869;p46"/>
          <p:cNvCxnSpPr>
            <a:stCxn id="853" idx="4"/>
            <a:endCxn id="851"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870" name="Google Shape;870;p46"/>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871" name="Google Shape;871;p46"/>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872" name="Google Shape;872;p46"/>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873" name="Google Shape;873;p46"/>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874" name="Google Shape;874;p46"/>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The Shortest Path To Your Heart  </a:t>
            </a:r>
            <a:endParaRPr/>
          </a:p>
        </p:txBody>
      </p:sp>
      <p:sp>
        <p:nvSpPr>
          <p:cNvPr id="880" name="Google Shape;880;p47"/>
          <p:cNvSpPr txBox="1"/>
          <p:nvPr/>
        </p:nvSpPr>
        <p:spPr>
          <a:xfrm>
            <a:off x="5001600" y="1536400"/>
            <a:ext cx="363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Is the heuristic for this graph good? In other words, is it guaranteed that we will always find the shortest path from A to F?</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solidFill>
                  <a:srgbClr val="38761D"/>
                </a:solidFill>
                <a:latin typeface="Avenir"/>
                <a:ea typeface="Avenir"/>
                <a:cs typeface="Avenir"/>
                <a:sym typeface="Avenir"/>
              </a:rPr>
              <a:t>Yes, the given heuristic is both admissible and consistent. </a:t>
            </a:r>
            <a:endParaRPr>
              <a:solidFill>
                <a:srgbClr val="38761D"/>
              </a:solidFill>
              <a:latin typeface="Avenir"/>
              <a:ea typeface="Avenir"/>
              <a:cs typeface="Avenir"/>
              <a:sym typeface="Avenir"/>
            </a:endParaRPr>
          </a:p>
        </p:txBody>
      </p:sp>
      <p:sp>
        <p:nvSpPr>
          <p:cNvPr id="881" name="Google Shape;881;p47"/>
          <p:cNvSpPr/>
          <p:nvPr/>
        </p:nvSpPr>
        <p:spPr>
          <a:xfrm>
            <a:off x="368775" y="22617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882" name="Google Shape;882;p47"/>
          <p:cNvSpPr/>
          <p:nvPr/>
        </p:nvSpPr>
        <p:spPr>
          <a:xfrm>
            <a:off x="2171225" y="38781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83" name="Google Shape;883;p47"/>
          <p:cNvSpPr/>
          <p:nvPr/>
        </p:nvSpPr>
        <p:spPr>
          <a:xfrm>
            <a:off x="1049300" y="143906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84" name="Google Shape;884;p47"/>
          <p:cNvSpPr/>
          <p:nvPr/>
        </p:nvSpPr>
        <p:spPr>
          <a:xfrm>
            <a:off x="2161775" y="1647813"/>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885" name="Google Shape;885;p47"/>
          <p:cNvSpPr/>
          <p:nvPr/>
        </p:nvSpPr>
        <p:spPr>
          <a:xfrm>
            <a:off x="3274250" y="1425788"/>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86" name="Google Shape;886;p47"/>
          <p:cNvSpPr/>
          <p:nvPr/>
        </p:nvSpPr>
        <p:spPr>
          <a:xfrm>
            <a:off x="3842438" y="231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887" name="Google Shape;887;p47"/>
          <p:cNvCxnSpPr>
            <a:stCxn id="881" idx="7"/>
            <a:endCxn id="883" idx="3"/>
          </p:cNvCxnSpPr>
          <p:nvPr/>
        </p:nvCxnSpPr>
        <p:spPr>
          <a:xfrm flipH="1" rot="10800000">
            <a:off x="884236" y="1954439"/>
            <a:ext cx="253500" cy="395700"/>
          </a:xfrm>
          <a:prstGeom prst="straightConnector1">
            <a:avLst/>
          </a:prstGeom>
          <a:noFill/>
          <a:ln cap="flat" cmpd="sng" w="9525">
            <a:solidFill>
              <a:schemeClr val="dk2"/>
            </a:solidFill>
            <a:prstDash val="solid"/>
            <a:round/>
            <a:headEnd len="med" w="med" type="none"/>
            <a:tailEnd len="med" w="med" type="triangle"/>
          </a:ln>
        </p:spPr>
      </p:cxnSp>
      <p:cxnSp>
        <p:nvCxnSpPr>
          <p:cNvPr id="888" name="Google Shape;888;p47"/>
          <p:cNvCxnSpPr>
            <a:stCxn id="881" idx="4"/>
            <a:endCxn id="882" idx="2"/>
          </p:cNvCxnSpPr>
          <p:nvPr/>
        </p:nvCxnSpPr>
        <p:spPr>
          <a:xfrm>
            <a:off x="670725" y="2865600"/>
            <a:ext cx="1500600" cy="1314600"/>
          </a:xfrm>
          <a:prstGeom prst="straightConnector1">
            <a:avLst/>
          </a:prstGeom>
          <a:noFill/>
          <a:ln cap="flat" cmpd="sng" w="9525">
            <a:solidFill>
              <a:schemeClr val="dk2"/>
            </a:solidFill>
            <a:prstDash val="solid"/>
            <a:round/>
            <a:headEnd len="med" w="med" type="none"/>
            <a:tailEnd len="med" w="med" type="triangle"/>
          </a:ln>
        </p:spPr>
      </p:cxnSp>
      <p:cxnSp>
        <p:nvCxnSpPr>
          <p:cNvPr id="889" name="Google Shape;889;p47"/>
          <p:cNvCxnSpPr>
            <a:stCxn id="883" idx="6"/>
            <a:endCxn id="884" idx="2"/>
          </p:cNvCxnSpPr>
          <p:nvPr/>
        </p:nvCxnSpPr>
        <p:spPr>
          <a:xfrm>
            <a:off x="1653200" y="1741013"/>
            <a:ext cx="508500" cy="208800"/>
          </a:xfrm>
          <a:prstGeom prst="straightConnector1">
            <a:avLst/>
          </a:prstGeom>
          <a:noFill/>
          <a:ln cap="flat" cmpd="sng" w="9525">
            <a:solidFill>
              <a:schemeClr val="dk2"/>
            </a:solidFill>
            <a:prstDash val="solid"/>
            <a:round/>
            <a:headEnd len="med" w="med" type="none"/>
            <a:tailEnd len="med" w="med" type="triangle"/>
          </a:ln>
        </p:spPr>
      </p:cxnSp>
      <p:cxnSp>
        <p:nvCxnSpPr>
          <p:cNvPr id="890" name="Google Shape;890;p47"/>
          <p:cNvCxnSpPr>
            <a:stCxn id="882" idx="6"/>
            <a:endCxn id="886" idx="4"/>
          </p:cNvCxnSpPr>
          <p:nvPr/>
        </p:nvCxnSpPr>
        <p:spPr>
          <a:xfrm flipH="1" rot="10800000">
            <a:off x="2775125" y="2914100"/>
            <a:ext cx="1369200" cy="1266000"/>
          </a:xfrm>
          <a:prstGeom prst="straightConnector1">
            <a:avLst/>
          </a:prstGeom>
          <a:noFill/>
          <a:ln cap="flat" cmpd="sng" w="9525">
            <a:solidFill>
              <a:schemeClr val="dk2"/>
            </a:solidFill>
            <a:prstDash val="solid"/>
            <a:round/>
            <a:headEnd len="med" w="med" type="none"/>
            <a:tailEnd len="med" w="med" type="triangle"/>
          </a:ln>
        </p:spPr>
      </p:cxnSp>
      <p:cxnSp>
        <p:nvCxnSpPr>
          <p:cNvPr id="891" name="Google Shape;891;p47"/>
          <p:cNvCxnSpPr>
            <a:stCxn id="885" idx="2"/>
            <a:endCxn id="884" idx="6"/>
          </p:cNvCxnSpPr>
          <p:nvPr/>
        </p:nvCxnSpPr>
        <p:spPr>
          <a:xfrm flipH="1">
            <a:off x="2765750" y="1727738"/>
            <a:ext cx="508500" cy="222000"/>
          </a:xfrm>
          <a:prstGeom prst="straightConnector1">
            <a:avLst/>
          </a:prstGeom>
          <a:noFill/>
          <a:ln cap="flat" cmpd="sng" w="9525">
            <a:solidFill>
              <a:schemeClr val="dk2"/>
            </a:solidFill>
            <a:prstDash val="solid"/>
            <a:round/>
            <a:headEnd len="med" w="med" type="none"/>
            <a:tailEnd len="med" w="med" type="triangle"/>
          </a:ln>
        </p:spPr>
      </p:cxnSp>
      <p:cxnSp>
        <p:nvCxnSpPr>
          <p:cNvPr id="892" name="Google Shape;892;p47"/>
          <p:cNvCxnSpPr>
            <a:stCxn id="886" idx="0"/>
            <a:endCxn id="885" idx="5"/>
          </p:cNvCxnSpPr>
          <p:nvPr/>
        </p:nvCxnSpPr>
        <p:spPr>
          <a:xfrm rot="10800000">
            <a:off x="3789788" y="1941225"/>
            <a:ext cx="354600" cy="369000"/>
          </a:xfrm>
          <a:prstGeom prst="straightConnector1">
            <a:avLst/>
          </a:prstGeom>
          <a:noFill/>
          <a:ln cap="flat" cmpd="sng" w="9525">
            <a:solidFill>
              <a:schemeClr val="dk2"/>
            </a:solidFill>
            <a:prstDash val="solid"/>
            <a:round/>
            <a:headEnd len="med" w="med" type="none"/>
            <a:tailEnd len="med" w="med" type="triangle"/>
          </a:ln>
        </p:spPr>
      </p:cxnSp>
      <p:sp>
        <p:nvSpPr>
          <p:cNvPr id="893" name="Google Shape;893;p47"/>
          <p:cNvSpPr txBox="1"/>
          <p:nvPr/>
        </p:nvSpPr>
        <p:spPr>
          <a:xfrm>
            <a:off x="3871525" y="177490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94" name="Google Shape;894;p47"/>
          <p:cNvSpPr txBox="1"/>
          <p:nvPr/>
        </p:nvSpPr>
        <p:spPr>
          <a:xfrm>
            <a:off x="1019025"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895" name="Google Shape;895;p47"/>
          <p:cNvSpPr txBox="1"/>
          <p:nvPr/>
        </p:nvSpPr>
        <p:spPr>
          <a:xfrm>
            <a:off x="1738888"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15</a:t>
            </a:r>
            <a:endParaRPr>
              <a:latin typeface="Catamaran"/>
              <a:ea typeface="Catamaran"/>
              <a:cs typeface="Catamaran"/>
              <a:sym typeface="Catamaran"/>
            </a:endParaRPr>
          </a:p>
        </p:txBody>
      </p:sp>
      <p:sp>
        <p:nvSpPr>
          <p:cNvPr id="896" name="Google Shape;896;p47"/>
          <p:cNvSpPr txBox="1"/>
          <p:nvPr/>
        </p:nvSpPr>
        <p:spPr>
          <a:xfrm>
            <a:off x="2851363" y="1439075"/>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97" name="Google Shape;897;p47"/>
          <p:cNvSpPr txBox="1"/>
          <p:nvPr/>
        </p:nvSpPr>
        <p:spPr>
          <a:xfrm>
            <a:off x="3407600" y="34701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898" name="Google Shape;898;p47"/>
          <p:cNvSpPr txBox="1"/>
          <p:nvPr/>
        </p:nvSpPr>
        <p:spPr>
          <a:xfrm>
            <a:off x="681825" y="18946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899" name="Google Shape;899;p47"/>
          <p:cNvSpPr txBox="1"/>
          <p:nvPr/>
        </p:nvSpPr>
        <p:spPr>
          <a:xfrm>
            <a:off x="2143863" y="2734850"/>
            <a:ext cx="337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900" name="Google Shape;900;p47"/>
          <p:cNvCxnSpPr>
            <a:stCxn id="884" idx="4"/>
            <a:endCxn id="882" idx="0"/>
          </p:cNvCxnSpPr>
          <p:nvPr/>
        </p:nvCxnSpPr>
        <p:spPr>
          <a:xfrm>
            <a:off x="2463725" y="2251713"/>
            <a:ext cx="9600" cy="1626300"/>
          </a:xfrm>
          <a:prstGeom prst="straightConnector1">
            <a:avLst/>
          </a:prstGeom>
          <a:noFill/>
          <a:ln cap="flat" cmpd="sng" w="9525">
            <a:solidFill>
              <a:schemeClr val="dk2"/>
            </a:solidFill>
            <a:prstDash val="solid"/>
            <a:round/>
            <a:headEnd len="med" w="med" type="none"/>
            <a:tailEnd len="med" w="med" type="triangle"/>
          </a:ln>
        </p:spPr>
      </p:cxnSp>
      <p:sp>
        <p:nvSpPr>
          <p:cNvPr id="901" name="Google Shape;901;p47"/>
          <p:cNvSpPr txBox="1"/>
          <p:nvPr/>
        </p:nvSpPr>
        <p:spPr>
          <a:xfrm>
            <a:off x="272350" y="19930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(8)</a:t>
            </a:r>
            <a:endParaRPr>
              <a:solidFill>
                <a:srgbClr val="1155CC"/>
              </a:solidFill>
              <a:latin typeface="Catamaran"/>
              <a:ea typeface="Catamaran"/>
              <a:cs typeface="Catamaran"/>
              <a:sym typeface="Catamaran"/>
            </a:endParaRPr>
          </a:p>
        </p:txBody>
      </p:sp>
      <p:sp>
        <p:nvSpPr>
          <p:cNvPr id="902" name="Google Shape;902;p47"/>
          <p:cNvSpPr txBox="1"/>
          <p:nvPr/>
        </p:nvSpPr>
        <p:spPr>
          <a:xfrm>
            <a:off x="1019025" y="1120400"/>
            <a:ext cx="508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(16)</a:t>
            </a:r>
            <a:endParaRPr>
              <a:solidFill>
                <a:srgbClr val="1155CC"/>
              </a:solidFill>
              <a:latin typeface="Catamaran"/>
              <a:ea typeface="Catamaran"/>
              <a:cs typeface="Catamaran"/>
              <a:sym typeface="Catamaran"/>
            </a:endParaRPr>
          </a:p>
        </p:txBody>
      </p:sp>
      <p:sp>
        <p:nvSpPr>
          <p:cNvPr id="903" name="Google Shape;903;p47"/>
          <p:cNvSpPr txBox="1"/>
          <p:nvPr/>
        </p:nvSpPr>
        <p:spPr>
          <a:xfrm>
            <a:off x="2274138" y="1329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904" name="Google Shape;904;p47"/>
          <p:cNvSpPr txBox="1"/>
          <p:nvPr/>
        </p:nvSpPr>
        <p:spPr>
          <a:xfrm>
            <a:off x="3386600" y="11204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(5)</a:t>
            </a:r>
            <a:endParaRPr>
              <a:solidFill>
                <a:srgbClr val="1155CC"/>
              </a:solidFill>
              <a:latin typeface="Catamaran"/>
              <a:ea typeface="Catamaran"/>
              <a:cs typeface="Catamaran"/>
              <a:sym typeface="Catamaran"/>
            </a:endParaRPr>
          </a:p>
        </p:txBody>
      </p:sp>
      <p:sp>
        <p:nvSpPr>
          <p:cNvPr id="905" name="Google Shape;905;p47"/>
          <p:cNvSpPr txBox="1"/>
          <p:nvPr/>
        </p:nvSpPr>
        <p:spPr>
          <a:xfrm>
            <a:off x="2274125" y="4482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48"/>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911" name="Google Shape;911;p48"/>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912" name="Google Shape;912;p48"/>
          <p:cNvSpPr/>
          <p:nvPr/>
        </p:nvSpPr>
        <p:spPr>
          <a:xfrm>
            <a:off x="618869"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913" name="Google Shape;913;p48"/>
          <p:cNvSpPr/>
          <p:nvPr/>
        </p:nvSpPr>
        <p:spPr>
          <a:xfrm>
            <a:off x="2272067"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914" name="Google Shape;914;p48"/>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915" name="Google Shape;915;p48"/>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916" name="Google Shape;916;p48"/>
          <p:cNvCxnSpPr>
            <a:stCxn id="911" idx="4"/>
            <a:endCxn id="912"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917" name="Google Shape;917;p48"/>
          <p:cNvCxnSpPr>
            <a:stCxn id="913" idx="5"/>
            <a:endCxn id="915"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918" name="Google Shape;918;p48"/>
          <p:cNvCxnSpPr>
            <a:stCxn id="915" idx="3"/>
            <a:endCxn id="914"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919" name="Google Shape;919;p48"/>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920" name="Google Shape;920;p48"/>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921" name="Google Shape;921;p48"/>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922" name="Google Shape;922;p48"/>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200">
                <a:solidFill>
                  <a:srgbClr val="6AA84F"/>
                </a:solidFill>
                <a:latin typeface="IBM Plex Mono"/>
                <a:ea typeface="IBM Plex Mono"/>
                <a:cs typeface="IBM Plex Mono"/>
                <a:sym typeface="IBM Plex Mono"/>
              </a:rPr>
              <a:t>While there are less than V-1 edges in the MST: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lightest edge that doesn’t create a cycle.</a:t>
            </a:r>
            <a:endParaRPr sz="1200">
              <a:solidFill>
                <a:schemeClr val="dk1"/>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cxnSp>
        <p:nvCxnSpPr>
          <p:cNvPr id="923" name="Google Shape;923;p48"/>
          <p:cNvCxnSpPr>
            <a:stCxn id="913" idx="4"/>
            <a:endCxn id="914"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924" name="Google Shape;924;p48"/>
          <p:cNvCxnSpPr>
            <a:endCxn id="913"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925" name="Google Shape;925;p48"/>
          <p:cNvCxnSpPr>
            <a:endCxn id="913" idx="3"/>
          </p:cNvCxnSpPr>
          <p:nvPr/>
        </p:nvCxnSpPr>
        <p:spPr>
          <a:xfrm flipH="1" rot="10800000">
            <a:off x="1001160" y="2253852"/>
            <a:ext cx="1336500" cy="1053600"/>
          </a:xfrm>
          <a:prstGeom prst="straightConnector1">
            <a:avLst/>
          </a:prstGeom>
          <a:noFill/>
          <a:ln cap="flat" cmpd="sng" w="9525">
            <a:solidFill>
              <a:srgbClr val="595959"/>
            </a:solidFill>
            <a:prstDash val="solid"/>
            <a:round/>
            <a:headEnd len="med" w="med" type="none"/>
            <a:tailEnd len="med" w="med" type="none"/>
          </a:ln>
        </p:spPr>
      </p:cxnSp>
      <p:cxnSp>
        <p:nvCxnSpPr>
          <p:cNvPr id="926" name="Google Shape;926;p48"/>
          <p:cNvCxnSpPr>
            <a:stCxn id="912" idx="6"/>
            <a:endCxn id="914"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927" name="Google Shape;927;p48"/>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928" name="Google Shape;928;p48"/>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929" name="Google Shape;929;p48"/>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930" name="Google Shape;930;p48"/>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49"/>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936" name="Google Shape;936;p49"/>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that doesn’t create a </a:t>
            </a:r>
            <a:r>
              <a:rPr lang="en" sz="1200">
                <a:solidFill>
                  <a:srgbClr val="6AA84F"/>
                </a:solidFill>
                <a:latin typeface="IBM Plex Mono"/>
                <a:ea typeface="IBM Plex Mono"/>
                <a:cs typeface="IBM Plex Mono"/>
                <a:sym typeface="IBM Plex Mono"/>
              </a:rPr>
              <a:t>cycle</a:t>
            </a:r>
            <a:r>
              <a:rPr lang="en" sz="1200">
                <a:solidFill>
                  <a:srgbClr val="6AA84F"/>
                </a:solidFill>
                <a:latin typeface="IBM Plex Mono"/>
                <a:ea typeface="IBM Plex Mono"/>
                <a:cs typeface="IBM Plex Mono"/>
                <a:sym typeface="IBM Plex Mono"/>
              </a:rPr>
              <a: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937" name="Google Shape;937;p49"/>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938" name="Google Shape;938;p49"/>
          <p:cNvSpPr/>
          <p:nvPr/>
        </p:nvSpPr>
        <p:spPr>
          <a:xfrm>
            <a:off x="618869"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939" name="Google Shape;939;p49"/>
          <p:cNvSpPr/>
          <p:nvPr/>
        </p:nvSpPr>
        <p:spPr>
          <a:xfrm>
            <a:off x="2272067"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940" name="Google Shape;940;p49"/>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941" name="Google Shape;941;p49"/>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942" name="Google Shape;942;p49"/>
          <p:cNvCxnSpPr>
            <a:stCxn id="937" idx="4"/>
            <a:endCxn id="93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943" name="Google Shape;943;p49"/>
          <p:cNvCxnSpPr>
            <a:stCxn id="939" idx="5"/>
            <a:endCxn id="941"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944" name="Google Shape;944;p49"/>
          <p:cNvCxnSpPr>
            <a:stCxn id="941" idx="3"/>
            <a:endCxn id="94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945" name="Google Shape;945;p49"/>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946" name="Google Shape;946;p49"/>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947" name="Google Shape;947;p49"/>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948" name="Google Shape;948;p49"/>
          <p:cNvCxnSpPr>
            <a:stCxn id="939" idx="4"/>
            <a:endCxn id="940"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949" name="Google Shape;949;p49"/>
          <p:cNvCxnSpPr>
            <a:endCxn id="93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950" name="Google Shape;950;p49"/>
          <p:cNvCxnSpPr>
            <a:endCxn id="93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951" name="Google Shape;951;p49"/>
          <p:cNvCxnSpPr>
            <a:stCxn id="938" idx="6"/>
            <a:endCxn id="94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952" name="Google Shape;952;p49"/>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953" name="Google Shape;953;p49"/>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954" name="Google Shape;954;p49"/>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955" name="Google Shape;955;p49"/>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50"/>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961" name="Google Shape;961;p50"/>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that doesn’t create a </a:t>
            </a:r>
            <a:r>
              <a:rPr lang="en" sz="1200">
                <a:solidFill>
                  <a:srgbClr val="6AA84F"/>
                </a:solidFill>
                <a:latin typeface="IBM Plex Mono"/>
                <a:ea typeface="IBM Plex Mono"/>
                <a:cs typeface="IBM Plex Mono"/>
                <a:sym typeface="IBM Plex Mono"/>
              </a:rPr>
              <a:t>cycle</a:t>
            </a:r>
            <a:r>
              <a:rPr lang="en" sz="1200">
                <a:solidFill>
                  <a:srgbClr val="6AA84F"/>
                </a:solidFill>
                <a:latin typeface="IBM Plex Mono"/>
                <a:ea typeface="IBM Plex Mono"/>
                <a:cs typeface="IBM Plex Mono"/>
                <a:sym typeface="IBM Plex Mono"/>
              </a:rPr>
              <a: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962" name="Google Shape;962;p50"/>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963" name="Google Shape;963;p50"/>
          <p:cNvSpPr/>
          <p:nvPr/>
        </p:nvSpPr>
        <p:spPr>
          <a:xfrm>
            <a:off x="618869"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964" name="Google Shape;964;p50"/>
          <p:cNvSpPr/>
          <p:nvPr/>
        </p:nvSpPr>
        <p:spPr>
          <a:xfrm>
            <a:off x="2272067"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965" name="Google Shape;965;p50"/>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966" name="Google Shape;966;p50"/>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967" name="Google Shape;967;p50"/>
          <p:cNvCxnSpPr>
            <a:stCxn id="962" idx="4"/>
            <a:endCxn id="96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968" name="Google Shape;968;p50"/>
          <p:cNvCxnSpPr>
            <a:stCxn id="964" idx="5"/>
            <a:endCxn id="966"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969" name="Google Shape;969;p50"/>
          <p:cNvCxnSpPr>
            <a:stCxn id="966" idx="3"/>
            <a:endCxn id="96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970" name="Google Shape;970;p50"/>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971" name="Google Shape;971;p50"/>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972" name="Google Shape;972;p50"/>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973" name="Google Shape;973;p50"/>
          <p:cNvCxnSpPr>
            <a:stCxn id="964" idx="4"/>
            <a:endCxn id="965"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974" name="Google Shape;974;p50"/>
          <p:cNvCxnSpPr>
            <a:endCxn id="96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975" name="Google Shape;975;p50"/>
          <p:cNvCxnSpPr>
            <a:endCxn id="96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976" name="Google Shape;976;p50"/>
          <p:cNvCxnSpPr>
            <a:stCxn id="963" idx="6"/>
            <a:endCxn id="96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977" name="Google Shape;977;p50"/>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978" name="Google Shape;978;p50"/>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979" name="Google Shape;979;p50"/>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980" name="Google Shape;980;p50"/>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51"/>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986" name="Google Shape;986;p51"/>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that doesn’t create a </a:t>
            </a:r>
            <a:r>
              <a:rPr lang="en" sz="1200">
                <a:latin typeface="IBM Plex Mono"/>
                <a:ea typeface="IBM Plex Mono"/>
                <a:cs typeface="IBM Plex Mono"/>
                <a:sym typeface="IBM Plex Mono"/>
              </a:rPr>
              <a:t>cycle</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endpoints of that edge to the set of nodes in the MST.</a:t>
            </a:r>
            <a:endParaRPr>
              <a:solidFill>
                <a:srgbClr val="6AA84F"/>
              </a:solidFill>
              <a:latin typeface="Catamaran"/>
              <a:ea typeface="Catamaran"/>
              <a:cs typeface="Catamaran"/>
              <a:sym typeface="Catamaran"/>
            </a:endParaRPr>
          </a:p>
        </p:txBody>
      </p:sp>
      <p:sp>
        <p:nvSpPr>
          <p:cNvPr id="987" name="Google Shape;987;p51"/>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988" name="Google Shape;988;p51"/>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989" name="Google Shape;989;p51"/>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990" name="Google Shape;990;p51"/>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991" name="Google Shape;991;p51"/>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992" name="Google Shape;992;p51"/>
          <p:cNvCxnSpPr>
            <a:stCxn id="987" idx="4"/>
            <a:endCxn id="98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993" name="Google Shape;993;p51"/>
          <p:cNvCxnSpPr>
            <a:stCxn id="989" idx="5"/>
            <a:endCxn id="991"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994" name="Google Shape;994;p51"/>
          <p:cNvCxnSpPr>
            <a:stCxn id="991" idx="3"/>
            <a:endCxn id="99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995" name="Google Shape;995;p51"/>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996" name="Google Shape;996;p51"/>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997" name="Google Shape;997;p51"/>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998" name="Google Shape;998;p51"/>
          <p:cNvCxnSpPr>
            <a:stCxn id="989" idx="4"/>
            <a:endCxn id="990"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999" name="Google Shape;999;p51"/>
          <p:cNvCxnSpPr>
            <a:endCxn id="98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000" name="Google Shape;1000;p51"/>
          <p:cNvCxnSpPr>
            <a:endCxn id="98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001" name="Google Shape;1001;p51"/>
          <p:cNvCxnSpPr>
            <a:stCxn id="988" idx="6"/>
            <a:endCxn id="99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002" name="Google Shape;1002;p51"/>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003" name="Google Shape;1003;p51"/>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004" name="Google Shape;1004;p51"/>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005" name="Google Shape;1005;p51"/>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52"/>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011" name="Google Shape;1011;p52"/>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6AA84F"/>
                </a:solidFill>
                <a:latin typeface="IBM Plex Mono"/>
                <a:ea typeface="IBM Plex Mono"/>
                <a:cs typeface="IBM Plex Mono"/>
                <a:sym typeface="IBM Plex Mono"/>
              </a:rPr>
              <a:t>While there are less than V-1 edges in the MST: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that doesn’t create a </a:t>
            </a:r>
            <a:r>
              <a:rPr lang="en" sz="1200">
                <a:latin typeface="IBM Plex Mono"/>
                <a:ea typeface="IBM Plex Mono"/>
                <a:cs typeface="IBM Plex Mono"/>
                <a:sym typeface="IBM Plex Mono"/>
              </a:rPr>
              <a:t>cycle</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1012" name="Google Shape;1012;p52"/>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013" name="Google Shape;1013;p52"/>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014" name="Google Shape;1014;p52"/>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015" name="Google Shape;1015;p52"/>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016" name="Google Shape;1016;p52"/>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017" name="Google Shape;1017;p52"/>
          <p:cNvCxnSpPr>
            <a:stCxn id="1012" idx="4"/>
            <a:endCxn id="101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018" name="Google Shape;1018;p52"/>
          <p:cNvCxnSpPr>
            <a:stCxn id="1014" idx="5"/>
            <a:endCxn id="1016"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1019" name="Google Shape;1019;p52"/>
          <p:cNvCxnSpPr>
            <a:stCxn id="1016" idx="3"/>
            <a:endCxn id="101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020" name="Google Shape;1020;p52"/>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021" name="Google Shape;1021;p52"/>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022" name="Google Shape;1022;p52"/>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023" name="Google Shape;1023;p52"/>
          <p:cNvCxnSpPr>
            <a:stCxn id="1014" idx="4"/>
            <a:endCxn id="1015"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024" name="Google Shape;1024;p52"/>
          <p:cNvCxnSpPr>
            <a:endCxn id="101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025" name="Google Shape;1025;p52"/>
          <p:cNvCxnSpPr>
            <a:endCxn id="101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026" name="Google Shape;1026;p52"/>
          <p:cNvCxnSpPr>
            <a:stCxn id="1013" idx="6"/>
            <a:endCxn id="101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027" name="Google Shape;1027;p52"/>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028" name="Google Shape;1028;p52"/>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029" name="Google Shape;1029;p52"/>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030" name="Google Shape;1030;p52"/>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53"/>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036" name="Google Shape;1036;p53"/>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that doesn’t create a </a:t>
            </a:r>
            <a:r>
              <a:rPr lang="en" sz="1200">
                <a:solidFill>
                  <a:srgbClr val="6AA84F"/>
                </a:solidFill>
                <a:latin typeface="IBM Plex Mono"/>
                <a:ea typeface="IBM Plex Mono"/>
                <a:cs typeface="IBM Plex Mono"/>
                <a:sym typeface="IBM Plex Mono"/>
              </a:rPr>
              <a:t>cycle</a:t>
            </a:r>
            <a:r>
              <a:rPr lang="en" sz="1200">
                <a:solidFill>
                  <a:srgbClr val="6AA84F"/>
                </a:solidFill>
                <a:latin typeface="IBM Plex Mono"/>
                <a:ea typeface="IBM Plex Mono"/>
                <a:cs typeface="IBM Plex Mono"/>
                <a:sym typeface="IBM Plex Mono"/>
              </a:rPr>
              <a: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1037" name="Google Shape;1037;p53"/>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038" name="Google Shape;1038;p53"/>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039" name="Google Shape;1039;p53"/>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040" name="Google Shape;1040;p53"/>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041" name="Google Shape;1041;p53"/>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042" name="Google Shape;1042;p53"/>
          <p:cNvCxnSpPr>
            <a:stCxn id="1037" idx="4"/>
            <a:endCxn id="103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043" name="Google Shape;1043;p53"/>
          <p:cNvCxnSpPr>
            <a:stCxn id="1039" idx="5"/>
            <a:endCxn id="104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044" name="Google Shape;1044;p53"/>
          <p:cNvCxnSpPr>
            <a:stCxn id="1041" idx="3"/>
            <a:endCxn id="104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045" name="Google Shape;1045;p53"/>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046" name="Google Shape;1046;p53"/>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047" name="Google Shape;1047;p53"/>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048" name="Google Shape;1048;p53"/>
          <p:cNvCxnSpPr>
            <a:stCxn id="1039" idx="4"/>
            <a:endCxn id="1040"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049" name="Google Shape;1049;p53"/>
          <p:cNvCxnSpPr>
            <a:endCxn id="103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050" name="Google Shape;1050;p53"/>
          <p:cNvCxnSpPr>
            <a:endCxn id="103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051" name="Google Shape;1051;p53"/>
          <p:cNvCxnSpPr>
            <a:stCxn id="1038" idx="6"/>
            <a:endCxn id="104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052" name="Google Shape;1052;p53"/>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053" name="Google Shape;1053;p53"/>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054" name="Google Shape;1054;p53"/>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055" name="Google Shape;1055;p53"/>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54"/>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061" name="Google Shape;1061;p54"/>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that doesn’t create a </a:t>
            </a:r>
            <a:r>
              <a:rPr lang="en" sz="1200">
                <a:latin typeface="IBM Plex Mono"/>
                <a:ea typeface="IBM Plex Mono"/>
                <a:cs typeface="IBM Plex Mono"/>
                <a:sym typeface="IBM Plex Mono"/>
              </a:rPr>
              <a:t>cycle</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endpoints of that edge to the set of nodes in the MST.</a:t>
            </a:r>
            <a:endParaRPr>
              <a:solidFill>
                <a:srgbClr val="6AA84F"/>
              </a:solidFill>
              <a:latin typeface="Catamaran"/>
              <a:ea typeface="Catamaran"/>
              <a:cs typeface="Catamaran"/>
              <a:sym typeface="Catamaran"/>
            </a:endParaRPr>
          </a:p>
        </p:txBody>
      </p:sp>
      <p:sp>
        <p:nvSpPr>
          <p:cNvPr id="1062" name="Google Shape;1062;p54"/>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063" name="Google Shape;1063;p54"/>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064" name="Google Shape;1064;p54"/>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065" name="Google Shape;1065;p54"/>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066" name="Google Shape;1066;p54"/>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067" name="Google Shape;1067;p54"/>
          <p:cNvCxnSpPr>
            <a:stCxn id="1062" idx="4"/>
            <a:endCxn id="106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068" name="Google Shape;1068;p54"/>
          <p:cNvCxnSpPr>
            <a:stCxn id="1064" idx="5"/>
            <a:endCxn id="106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069" name="Google Shape;1069;p54"/>
          <p:cNvCxnSpPr>
            <a:stCxn id="1066" idx="3"/>
            <a:endCxn id="106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070" name="Google Shape;1070;p54"/>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071" name="Google Shape;1071;p54"/>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072" name="Google Shape;1072;p54"/>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073" name="Google Shape;1073;p54"/>
          <p:cNvCxnSpPr>
            <a:stCxn id="1064" idx="4"/>
            <a:endCxn id="1065"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074" name="Google Shape;1074;p54"/>
          <p:cNvCxnSpPr>
            <a:endCxn id="106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075" name="Google Shape;1075;p54"/>
          <p:cNvCxnSpPr>
            <a:endCxn id="106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076" name="Google Shape;1076;p54"/>
          <p:cNvCxnSpPr>
            <a:stCxn id="1063" idx="6"/>
            <a:endCxn id="106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077" name="Google Shape;1077;p54"/>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078" name="Google Shape;1078;p54"/>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079" name="Google Shape;1079;p54"/>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080" name="Google Shape;1080;p54"/>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55"/>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086" name="Google Shape;1086;p55"/>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6AA84F"/>
                </a:solidFill>
                <a:latin typeface="IBM Plex Mono"/>
                <a:ea typeface="IBM Plex Mono"/>
                <a:cs typeface="IBM Plex Mono"/>
                <a:sym typeface="IBM Plex Mono"/>
              </a:rPr>
              <a:t>While there are less than V-1 edges in the MST: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that doesn’t create a </a:t>
            </a:r>
            <a:r>
              <a:rPr lang="en" sz="1200">
                <a:latin typeface="IBM Plex Mono"/>
                <a:ea typeface="IBM Plex Mono"/>
                <a:cs typeface="IBM Plex Mono"/>
                <a:sym typeface="IBM Plex Mono"/>
              </a:rPr>
              <a:t>cycle</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1087" name="Google Shape;1087;p55"/>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088" name="Google Shape;1088;p55"/>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089" name="Google Shape;1089;p55"/>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090" name="Google Shape;1090;p55"/>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091" name="Google Shape;1091;p55"/>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092" name="Google Shape;1092;p55"/>
          <p:cNvCxnSpPr>
            <a:stCxn id="1087" idx="4"/>
            <a:endCxn id="108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093" name="Google Shape;1093;p55"/>
          <p:cNvCxnSpPr>
            <a:stCxn id="1089" idx="5"/>
            <a:endCxn id="109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094" name="Google Shape;1094;p55"/>
          <p:cNvCxnSpPr>
            <a:stCxn id="1091" idx="3"/>
            <a:endCxn id="109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095" name="Google Shape;1095;p55"/>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096" name="Google Shape;1096;p55"/>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097" name="Google Shape;1097;p55"/>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098" name="Google Shape;1098;p55"/>
          <p:cNvCxnSpPr>
            <a:stCxn id="1089" idx="4"/>
            <a:endCxn id="1090"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099" name="Google Shape;1099;p55"/>
          <p:cNvCxnSpPr>
            <a:endCxn id="108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100" name="Google Shape;1100;p55"/>
          <p:cNvCxnSpPr>
            <a:endCxn id="108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101" name="Google Shape;1101;p55"/>
          <p:cNvCxnSpPr>
            <a:stCxn id="1088" idx="6"/>
            <a:endCxn id="109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102" name="Google Shape;1102;p55"/>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103" name="Google Shape;1103;p55"/>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104" name="Google Shape;1104;p55"/>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105" name="Google Shape;1105;p55"/>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56"/>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111" name="Google Shape;1111;p56"/>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that doesn’t create a </a:t>
            </a:r>
            <a:r>
              <a:rPr lang="en" sz="1200">
                <a:solidFill>
                  <a:srgbClr val="6AA84F"/>
                </a:solidFill>
                <a:latin typeface="IBM Plex Mono"/>
                <a:ea typeface="IBM Plex Mono"/>
                <a:cs typeface="IBM Plex Mono"/>
                <a:sym typeface="IBM Plex Mono"/>
              </a:rPr>
              <a:t>cycle</a:t>
            </a:r>
            <a:r>
              <a:rPr lang="en" sz="1200">
                <a:solidFill>
                  <a:srgbClr val="6AA84F"/>
                </a:solidFill>
                <a:latin typeface="IBM Plex Mono"/>
                <a:ea typeface="IBM Plex Mono"/>
                <a:cs typeface="IBM Plex Mono"/>
                <a:sym typeface="IBM Plex Mono"/>
              </a:rPr>
              <a: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1112" name="Google Shape;1112;p56"/>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113" name="Google Shape;1113;p56"/>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114" name="Google Shape;1114;p56"/>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115" name="Google Shape;1115;p56"/>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116" name="Google Shape;1116;p56"/>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117" name="Google Shape;1117;p56"/>
          <p:cNvCxnSpPr>
            <a:stCxn id="1112" idx="4"/>
            <a:endCxn id="111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118" name="Google Shape;1118;p56"/>
          <p:cNvCxnSpPr>
            <a:stCxn id="1114" idx="5"/>
            <a:endCxn id="111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119" name="Google Shape;1119;p56"/>
          <p:cNvCxnSpPr>
            <a:stCxn id="1116" idx="3"/>
            <a:endCxn id="111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120" name="Google Shape;1120;p56"/>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121" name="Google Shape;1121;p56"/>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122" name="Google Shape;1122;p56"/>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123" name="Google Shape;1123;p56"/>
          <p:cNvCxnSpPr>
            <a:stCxn id="1114" idx="4"/>
            <a:endCxn id="1115"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124" name="Google Shape;1124;p56"/>
          <p:cNvCxnSpPr>
            <a:endCxn id="111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125" name="Google Shape;1125;p56"/>
          <p:cNvCxnSpPr>
            <a:endCxn id="111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126" name="Google Shape;1126;p56"/>
          <p:cNvCxnSpPr>
            <a:stCxn id="1113" idx="6"/>
            <a:endCxn id="111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127" name="Google Shape;1127;p56"/>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128" name="Google Shape;1128;p56"/>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129" name="Google Shape;1129;p56"/>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130" name="Google Shape;1130;p56"/>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57"/>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136" name="Google Shape;1136;p57"/>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that doesn’t create a </a:t>
            </a:r>
            <a:r>
              <a:rPr lang="en" sz="1200">
                <a:latin typeface="IBM Plex Mono"/>
                <a:ea typeface="IBM Plex Mono"/>
                <a:cs typeface="IBM Plex Mono"/>
                <a:sym typeface="IBM Plex Mono"/>
              </a:rPr>
              <a:t>cycle</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endpoints of that edge to the set of nodes in the MST.</a:t>
            </a:r>
            <a:endParaRPr>
              <a:solidFill>
                <a:srgbClr val="6AA84F"/>
              </a:solidFill>
              <a:latin typeface="Catamaran"/>
              <a:ea typeface="Catamaran"/>
              <a:cs typeface="Catamaran"/>
              <a:sym typeface="Catamaran"/>
            </a:endParaRPr>
          </a:p>
        </p:txBody>
      </p:sp>
      <p:sp>
        <p:nvSpPr>
          <p:cNvPr id="1137" name="Google Shape;1137;p57"/>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138" name="Google Shape;1138;p57"/>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139" name="Google Shape;1139;p57"/>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140" name="Google Shape;1140;p57"/>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141" name="Google Shape;1141;p57"/>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142" name="Google Shape;1142;p57"/>
          <p:cNvCxnSpPr>
            <a:stCxn id="1137" idx="4"/>
            <a:endCxn id="113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143" name="Google Shape;1143;p57"/>
          <p:cNvCxnSpPr>
            <a:stCxn id="1139" idx="5"/>
            <a:endCxn id="114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144" name="Google Shape;1144;p57"/>
          <p:cNvCxnSpPr>
            <a:stCxn id="1141" idx="3"/>
            <a:endCxn id="114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145" name="Google Shape;1145;p57"/>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146" name="Google Shape;1146;p57"/>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147" name="Google Shape;1147;p57"/>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148" name="Google Shape;1148;p57"/>
          <p:cNvCxnSpPr>
            <a:stCxn id="1139" idx="4"/>
            <a:endCxn id="1140"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149" name="Google Shape;1149;p57"/>
          <p:cNvCxnSpPr>
            <a:endCxn id="113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150" name="Google Shape;1150;p57"/>
          <p:cNvCxnSpPr>
            <a:endCxn id="113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151" name="Google Shape;1151;p57"/>
          <p:cNvCxnSpPr>
            <a:stCxn id="1138" idx="6"/>
            <a:endCxn id="114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152" name="Google Shape;1152;p57"/>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153" name="Google Shape;1153;p57"/>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154" name="Google Shape;1154;p57"/>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155" name="Google Shape;1155;p57"/>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58"/>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161" name="Google Shape;1161;p58"/>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6AA84F"/>
                </a:solidFill>
                <a:latin typeface="IBM Plex Mono"/>
                <a:ea typeface="IBM Plex Mono"/>
                <a:cs typeface="IBM Plex Mono"/>
                <a:sym typeface="IBM Plex Mono"/>
              </a:rPr>
              <a:t>While there are less than V-1 edges in the MST: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that doesn’t create a </a:t>
            </a:r>
            <a:r>
              <a:rPr lang="en" sz="1200">
                <a:latin typeface="IBM Plex Mono"/>
                <a:ea typeface="IBM Plex Mono"/>
                <a:cs typeface="IBM Plex Mono"/>
                <a:sym typeface="IBM Plex Mono"/>
              </a:rPr>
              <a:t>cycle</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1162" name="Google Shape;1162;p58"/>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163" name="Google Shape;1163;p58"/>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164" name="Google Shape;1164;p58"/>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165" name="Google Shape;1165;p58"/>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166" name="Google Shape;1166;p58"/>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167" name="Google Shape;1167;p58"/>
          <p:cNvCxnSpPr>
            <a:stCxn id="1162" idx="4"/>
            <a:endCxn id="116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168" name="Google Shape;1168;p58"/>
          <p:cNvCxnSpPr>
            <a:stCxn id="1164" idx="5"/>
            <a:endCxn id="116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169" name="Google Shape;1169;p58"/>
          <p:cNvCxnSpPr>
            <a:stCxn id="1166" idx="3"/>
            <a:endCxn id="116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170" name="Google Shape;1170;p58"/>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171" name="Google Shape;1171;p58"/>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172" name="Google Shape;1172;p58"/>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173" name="Google Shape;1173;p58"/>
          <p:cNvCxnSpPr>
            <a:stCxn id="1164" idx="4"/>
            <a:endCxn id="1165"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174" name="Google Shape;1174;p58"/>
          <p:cNvCxnSpPr>
            <a:endCxn id="116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175" name="Google Shape;1175;p58"/>
          <p:cNvCxnSpPr>
            <a:endCxn id="116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176" name="Google Shape;1176;p58"/>
          <p:cNvCxnSpPr>
            <a:stCxn id="1163" idx="6"/>
            <a:endCxn id="116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177" name="Google Shape;1177;p58"/>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178" name="Google Shape;1178;p58"/>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179" name="Google Shape;1179;p58"/>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180" name="Google Shape;1180;p58"/>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59"/>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186" name="Google Shape;1186;p59"/>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that </a:t>
            </a:r>
            <a:r>
              <a:rPr i="1" lang="en" sz="1200">
                <a:solidFill>
                  <a:srgbClr val="6AA84F"/>
                </a:solidFill>
                <a:latin typeface="IBM Plex Mono"/>
                <a:ea typeface="IBM Plex Mono"/>
                <a:cs typeface="IBM Plex Mono"/>
                <a:sym typeface="IBM Plex Mono"/>
              </a:rPr>
              <a:t>doesn’t create a </a:t>
            </a:r>
            <a:r>
              <a:rPr i="1" lang="en" sz="1200">
                <a:solidFill>
                  <a:srgbClr val="6AA84F"/>
                </a:solidFill>
                <a:latin typeface="IBM Plex Mono"/>
                <a:ea typeface="IBM Plex Mono"/>
                <a:cs typeface="IBM Plex Mono"/>
                <a:sym typeface="IBM Plex Mono"/>
              </a:rPr>
              <a:t>cycle</a:t>
            </a:r>
            <a:r>
              <a:rPr i="1" lang="en" sz="1200">
                <a:solidFill>
                  <a:srgbClr val="6AA84F"/>
                </a:solidFill>
                <a:latin typeface="IBM Plex Mono"/>
                <a:ea typeface="IBM Plex Mono"/>
                <a:cs typeface="IBM Plex Mono"/>
                <a:sym typeface="IBM Plex Mono"/>
              </a:rPr>
              <a:t>.</a:t>
            </a:r>
            <a:endParaRPr i="1"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1187" name="Google Shape;1187;p59"/>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188" name="Google Shape;1188;p59"/>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189" name="Google Shape;1189;p59"/>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190" name="Google Shape;1190;p59"/>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191" name="Google Shape;1191;p59"/>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192" name="Google Shape;1192;p59"/>
          <p:cNvCxnSpPr>
            <a:stCxn id="1187" idx="4"/>
            <a:endCxn id="118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193" name="Google Shape;1193;p59"/>
          <p:cNvCxnSpPr>
            <a:stCxn id="1189" idx="5"/>
            <a:endCxn id="119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194" name="Google Shape;1194;p59"/>
          <p:cNvCxnSpPr>
            <a:stCxn id="1191" idx="3"/>
            <a:endCxn id="1190" idx="7"/>
          </p:cNvCxnSpPr>
          <p:nvPr/>
        </p:nvCxnSpPr>
        <p:spPr>
          <a:xfrm flipH="1">
            <a:off x="2654275" y="2958798"/>
            <a:ext cx="557400" cy="348600"/>
          </a:xfrm>
          <a:prstGeom prst="straightConnector1">
            <a:avLst/>
          </a:prstGeom>
          <a:noFill/>
          <a:ln cap="flat" cmpd="sng" w="19050">
            <a:solidFill>
              <a:srgbClr val="FF0000"/>
            </a:solidFill>
            <a:prstDash val="solid"/>
            <a:round/>
            <a:headEnd len="med" w="med" type="none"/>
            <a:tailEnd len="med" w="med" type="none"/>
          </a:ln>
        </p:spPr>
      </p:cxnSp>
      <p:sp>
        <p:nvSpPr>
          <p:cNvPr id="1195" name="Google Shape;1195;p59"/>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196" name="Google Shape;1196;p59"/>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197" name="Google Shape;1197;p59"/>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198" name="Google Shape;1198;p59"/>
          <p:cNvCxnSpPr>
            <a:stCxn id="1189" idx="4"/>
            <a:endCxn id="1190"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199" name="Google Shape;1199;p59"/>
          <p:cNvCxnSpPr>
            <a:endCxn id="118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200" name="Google Shape;1200;p59"/>
          <p:cNvCxnSpPr>
            <a:endCxn id="118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201" name="Google Shape;1201;p59"/>
          <p:cNvCxnSpPr>
            <a:stCxn id="1188" idx="6"/>
            <a:endCxn id="119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202" name="Google Shape;1202;p59"/>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203" name="Google Shape;1203;p59"/>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204" name="Google Shape;1204;p59"/>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205" name="Google Shape;1205;p59"/>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60"/>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211" name="Google Shape;1211;p60"/>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that </a:t>
            </a:r>
            <a:r>
              <a:rPr i="1" lang="en" sz="1200">
                <a:solidFill>
                  <a:srgbClr val="6AA84F"/>
                </a:solidFill>
                <a:latin typeface="IBM Plex Mono"/>
                <a:ea typeface="IBM Plex Mono"/>
                <a:cs typeface="IBM Plex Mono"/>
                <a:sym typeface="IBM Plex Mono"/>
              </a:rPr>
              <a:t>doesn’t create a </a:t>
            </a:r>
            <a:r>
              <a:rPr i="1" lang="en" sz="1200">
                <a:solidFill>
                  <a:srgbClr val="6AA84F"/>
                </a:solidFill>
                <a:latin typeface="IBM Plex Mono"/>
                <a:ea typeface="IBM Plex Mono"/>
                <a:cs typeface="IBM Plex Mono"/>
                <a:sym typeface="IBM Plex Mono"/>
              </a:rPr>
              <a:t>cycle</a:t>
            </a:r>
            <a:r>
              <a:rPr i="1" lang="en" sz="1200">
                <a:solidFill>
                  <a:srgbClr val="6AA84F"/>
                </a:solidFill>
                <a:latin typeface="IBM Plex Mono"/>
                <a:ea typeface="IBM Plex Mono"/>
                <a:cs typeface="IBM Plex Mono"/>
                <a:sym typeface="IBM Plex Mono"/>
              </a:rPr>
              <a:t>.</a:t>
            </a:r>
            <a:endParaRPr i="1"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1212" name="Google Shape;1212;p60"/>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213" name="Google Shape;1213;p60"/>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214" name="Google Shape;1214;p60"/>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215" name="Google Shape;1215;p60"/>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216" name="Google Shape;1216;p60"/>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217" name="Google Shape;1217;p60"/>
          <p:cNvCxnSpPr>
            <a:stCxn id="1212" idx="4"/>
            <a:endCxn id="1213"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218" name="Google Shape;1218;p60"/>
          <p:cNvCxnSpPr>
            <a:stCxn id="1214" idx="5"/>
            <a:endCxn id="121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219" name="Google Shape;1219;p60"/>
          <p:cNvCxnSpPr>
            <a:stCxn id="1216" idx="3"/>
            <a:endCxn id="121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220" name="Google Shape;1220;p60"/>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221" name="Google Shape;1221;p60"/>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222" name="Google Shape;1222;p60"/>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223" name="Google Shape;1223;p60"/>
          <p:cNvCxnSpPr>
            <a:stCxn id="1214" idx="4"/>
            <a:endCxn id="1215"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224" name="Google Shape;1224;p60"/>
          <p:cNvCxnSpPr>
            <a:endCxn id="121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225" name="Google Shape;1225;p60"/>
          <p:cNvCxnSpPr>
            <a:endCxn id="121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226" name="Google Shape;1226;p60"/>
          <p:cNvCxnSpPr>
            <a:stCxn id="1213" idx="6"/>
            <a:endCxn id="121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227" name="Google Shape;1227;p60"/>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228" name="Google Shape;1228;p60"/>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229" name="Google Shape;1229;p60"/>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230" name="Google Shape;1230;p60"/>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61"/>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236" name="Google Shape;1236;p61"/>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that doesn’t create a </a:t>
            </a:r>
            <a:r>
              <a:rPr lang="en" sz="1200">
                <a:latin typeface="IBM Plex Mono"/>
                <a:ea typeface="IBM Plex Mono"/>
                <a:cs typeface="IBM Plex Mono"/>
                <a:sym typeface="IBM Plex Mono"/>
              </a:rPr>
              <a:t>cycle</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endpoints of that edge to the set of nodes in the MST.</a:t>
            </a:r>
            <a:endParaRPr>
              <a:solidFill>
                <a:srgbClr val="6AA84F"/>
              </a:solidFill>
              <a:latin typeface="Catamaran"/>
              <a:ea typeface="Catamaran"/>
              <a:cs typeface="Catamaran"/>
              <a:sym typeface="Catamaran"/>
            </a:endParaRPr>
          </a:p>
        </p:txBody>
      </p:sp>
      <p:sp>
        <p:nvSpPr>
          <p:cNvPr id="1237" name="Google Shape;1237;p61"/>
          <p:cNvSpPr/>
          <p:nvPr/>
        </p:nvSpPr>
        <p:spPr>
          <a:xfrm>
            <a:off x="618869"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238" name="Google Shape;1238;p61"/>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239" name="Google Shape;1239;p61"/>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240" name="Google Shape;1240;p61"/>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241" name="Google Shape;1241;p61"/>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242" name="Google Shape;1242;p61"/>
          <p:cNvCxnSpPr>
            <a:stCxn id="1237" idx="4"/>
            <a:endCxn id="1238"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243" name="Google Shape;1243;p61"/>
          <p:cNvCxnSpPr>
            <a:stCxn id="1239" idx="5"/>
            <a:endCxn id="124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244" name="Google Shape;1244;p61"/>
          <p:cNvCxnSpPr>
            <a:stCxn id="1241" idx="3"/>
            <a:endCxn id="124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245" name="Google Shape;1245;p61"/>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246" name="Google Shape;1246;p61"/>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247" name="Google Shape;1247;p61"/>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248" name="Google Shape;1248;p61"/>
          <p:cNvCxnSpPr>
            <a:stCxn id="1239" idx="4"/>
            <a:endCxn id="1240"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249" name="Google Shape;1249;p61"/>
          <p:cNvCxnSpPr>
            <a:endCxn id="123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250" name="Google Shape;1250;p61"/>
          <p:cNvCxnSpPr>
            <a:endCxn id="123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251" name="Google Shape;1251;p61"/>
          <p:cNvCxnSpPr>
            <a:stCxn id="1238" idx="6"/>
            <a:endCxn id="124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252" name="Google Shape;1252;p61"/>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253" name="Google Shape;1253;p61"/>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254" name="Google Shape;1254;p61"/>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255" name="Google Shape;1255;p61"/>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Algorithm</a:t>
            </a:r>
            <a:endParaRPr/>
          </a:p>
        </p:txBody>
      </p:sp>
      <p:sp>
        <p:nvSpPr>
          <p:cNvPr id="81" name="Google Shape;81;p17"/>
          <p:cNvSpPr txBox="1"/>
          <p:nvPr>
            <p:ph idx="1" type="body"/>
          </p:nvPr>
        </p:nvSpPr>
        <p:spPr>
          <a:xfrm>
            <a:off x="311700" y="1913525"/>
            <a:ext cx="5670000" cy="28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Dijkstra’s algorithm</a:t>
            </a:r>
            <a:r>
              <a:rPr lang="en"/>
              <a:t> is a method of finding the shortest path from one node to every other node in the graph. You use a priority queue that sorts vertices based off of their distance to the root node. </a:t>
            </a:r>
            <a:endParaRPr/>
          </a:p>
          <a:p>
            <a:pPr indent="0" lvl="0" marL="0" rtl="0" algn="l">
              <a:spcBef>
                <a:spcPts val="1600"/>
              </a:spcBef>
              <a:spcAft>
                <a:spcPts val="0"/>
              </a:spcAft>
              <a:buClr>
                <a:schemeClr val="dk1"/>
              </a:buClr>
              <a:buSzPts val="1100"/>
              <a:buFont typeface="Arial"/>
              <a:buNone/>
            </a:pPr>
            <a:r>
              <a:rPr lang="en"/>
              <a:t>Steps:</a:t>
            </a:r>
            <a:endParaRPr/>
          </a:p>
          <a:p>
            <a:pPr indent="-317500" lvl="0" marL="457200" rtl="0" algn="l">
              <a:spcBef>
                <a:spcPts val="0"/>
              </a:spcBef>
              <a:spcAft>
                <a:spcPts val="0"/>
              </a:spcAft>
              <a:buSzPts val="1400"/>
              <a:buAutoNum type="arabicPeriod"/>
            </a:pPr>
            <a:r>
              <a:rPr lang="en"/>
              <a:t>Pop node from the front of the queue - this is the current node.</a:t>
            </a:r>
            <a:endParaRPr/>
          </a:p>
          <a:p>
            <a:pPr indent="-317500" lvl="0" marL="457200" rtl="0" algn="l">
              <a:spcBef>
                <a:spcPts val="0"/>
              </a:spcBef>
              <a:spcAft>
                <a:spcPts val="0"/>
              </a:spcAft>
              <a:buSzPts val="1400"/>
              <a:buAutoNum type="arabicPeriod"/>
            </a:pPr>
            <a:r>
              <a:rPr lang="en"/>
              <a:t>Add/update distances of all of the children of the current node in the PQ.</a:t>
            </a:r>
            <a:endParaRPr/>
          </a:p>
          <a:p>
            <a:pPr indent="-317500" lvl="0" marL="457200" rtl="0" algn="l">
              <a:spcBef>
                <a:spcPts val="0"/>
              </a:spcBef>
              <a:spcAft>
                <a:spcPts val="0"/>
              </a:spcAft>
              <a:buSzPts val="1400"/>
              <a:buAutoNum type="arabicPeriod"/>
            </a:pPr>
            <a:r>
              <a:rPr lang="en"/>
              <a:t>Re-sort the priority queue (technically the PQ does this itself).</a:t>
            </a:r>
            <a:endParaRPr/>
          </a:p>
          <a:p>
            <a:pPr indent="-317500" lvl="0" marL="457200" rtl="0" algn="l">
              <a:spcBef>
                <a:spcPts val="0"/>
              </a:spcBef>
              <a:spcAft>
                <a:spcPts val="0"/>
              </a:spcAft>
              <a:buSzPts val="1400"/>
              <a:buAutoNum type="arabicPeriod"/>
            </a:pPr>
            <a:r>
              <a:rPr lang="en"/>
              <a:t>Finalize the distance to the current node from the root.</a:t>
            </a:r>
            <a:endParaRPr/>
          </a:p>
          <a:p>
            <a:pPr indent="-317500" lvl="0" marL="457200" rtl="0" algn="l">
              <a:spcBef>
                <a:spcPts val="0"/>
              </a:spcBef>
              <a:spcAft>
                <a:spcPts val="0"/>
              </a:spcAft>
              <a:buSzPts val="1400"/>
              <a:buAutoNum type="arabicPeriod"/>
            </a:pPr>
            <a:r>
              <a:rPr lang="en"/>
              <a:t>Repeat while the PQ is not empty.</a:t>
            </a:r>
            <a:endParaRPr/>
          </a:p>
          <a:p>
            <a:pPr indent="0" lvl="0" marL="0" rtl="0" algn="l">
              <a:spcBef>
                <a:spcPts val="1600"/>
              </a:spcBef>
              <a:spcAft>
                <a:spcPts val="1600"/>
              </a:spcAft>
              <a:buNone/>
            </a:pPr>
            <a:r>
              <a:t/>
            </a:r>
            <a:endParaRPr/>
          </a:p>
        </p:txBody>
      </p:sp>
      <p:grpSp>
        <p:nvGrpSpPr>
          <p:cNvPr id="82" name="Google Shape;82;p17"/>
          <p:cNvGrpSpPr/>
          <p:nvPr/>
        </p:nvGrpSpPr>
        <p:grpSpPr>
          <a:xfrm>
            <a:off x="6330775" y="2290275"/>
            <a:ext cx="2156050" cy="1850750"/>
            <a:chOff x="6595250" y="2051775"/>
            <a:chExt cx="2156050" cy="1850750"/>
          </a:xfrm>
        </p:grpSpPr>
        <p:sp>
          <p:nvSpPr>
            <p:cNvPr id="83" name="Google Shape;83;p17"/>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A</a:t>
              </a:r>
              <a:endParaRPr>
                <a:solidFill>
                  <a:schemeClr val="accent2"/>
                </a:solidFill>
                <a:latin typeface="Catamaran"/>
                <a:ea typeface="Catamaran"/>
                <a:cs typeface="Catamaran"/>
                <a:sym typeface="Catamaran"/>
              </a:endParaRPr>
            </a:p>
          </p:txBody>
        </p:sp>
        <p:sp>
          <p:nvSpPr>
            <p:cNvPr id="84" name="Google Shape;84;p17"/>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5" name="Google Shape;85;p17"/>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86" name="Google Shape;86;p17"/>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7" name="Google Shape;87;p17"/>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8" name="Google Shape;88;p17"/>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89" name="Google Shape;89;p17"/>
            <p:cNvCxnSpPr>
              <a:stCxn id="83" idx="7"/>
              <a:endCxn id="84"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7"/>
            <p:cNvCxnSpPr>
              <a:stCxn id="83" idx="4"/>
              <a:endCxn id="85"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7"/>
            <p:cNvCxnSpPr>
              <a:stCxn id="84" idx="6"/>
              <a:endCxn id="87"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7"/>
            <p:cNvCxnSpPr>
              <a:stCxn id="84" idx="4"/>
              <a:endCxn id="86"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93" name="Google Shape;93;p17"/>
            <p:cNvCxnSpPr>
              <a:stCxn id="85" idx="5"/>
              <a:endCxn id="88"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7"/>
            <p:cNvCxnSpPr>
              <a:stCxn id="86" idx="4"/>
              <a:endCxn id="88"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95" name="Google Shape;95;p17"/>
          <p:cNvSpPr txBox="1"/>
          <p:nvPr/>
        </p:nvSpPr>
        <p:spPr>
          <a:xfrm>
            <a:off x="6703150" y="24357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96" name="Google Shape;96;p17"/>
          <p:cNvSpPr txBox="1"/>
          <p:nvPr/>
        </p:nvSpPr>
        <p:spPr>
          <a:xfrm>
            <a:off x="6384350" y="33181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97" name="Google Shape;97;p17"/>
          <p:cNvSpPr txBox="1"/>
          <p:nvPr/>
        </p:nvSpPr>
        <p:spPr>
          <a:xfrm>
            <a:off x="7087600" y="388212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98" name="Google Shape;98;p17"/>
          <p:cNvSpPr txBox="1"/>
          <p:nvPr/>
        </p:nvSpPr>
        <p:spPr>
          <a:xfrm>
            <a:off x="7797500" y="34304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99" name="Google Shape;99;p17"/>
          <p:cNvSpPr txBox="1"/>
          <p:nvPr/>
        </p:nvSpPr>
        <p:spPr>
          <a:xfrm>
            <a:off x="7239775" y="28196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00" name="Google Shape;100;p17"/>
          <p:cNvSpPr txBox="1"/>
          <p:nvPr/>
        </p:nvSpPr>
        <p:spPr>
          <a:xfrm>
            <a:off x="7797500" y="22902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01" name="Google Shape;101;p17"/>
          <p:cNvSpPr txBox="1"/>
          <p:nvPr/>
        </p:nvSpPr>
        <p:spPr>
          <a:xfrm>
            <a:off x="311700" y="1066800"/>
            <a:ext cx="8468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latin typeface="Lato"/>
                <a:ea typeface="Lato"/>
                <a:cs typeface="Lato"/>
                <a:sym typeface="Lato"/>
              </a:rPr>
              <a:t>We’ve learned that BFS can help us find paths from the start to other nodes with a minimum number of edges. However, neither BFS or DFS account for finding shortest paths based off edge weight.</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62"/>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261" name="Google Shape;1261;p62"/>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A61C00"/>
                </a:solidFill>
                <a:latin typeface="IBM Plex Mono"/>
                <a:ea typeface="IBM Plex Mono"/>
                <a:cs typeface="IBM Plex Mono"/>
                <a:sym typeface="IBM Plex Mono"/>
              </a:rPr>
              <a:t>While there are less than V-1 edges in the MST:</a:t>
            </a:r>
            <a:endParaRPr sz="1200">
              <a:solidFill>
                <a:srgbClr val="A61C00"/>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that doesn’t create a </a:t>
            </a:r>
            <a:r>
              <a:rPr lang="en" sz="1200">
                <a:latin typeface="IBM Plex Mono"/>
                <a:ea typeface="IBM Plex Mono"/>
                <a:cs typeface="IBM Plex Mono"/>
                <a:sym typeface="IBM Plex Mono"/>
              </a:rPr>
              <a:t>cycle</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1262" name="Google Shape;1262;p62"/>
          <p:cNvSpPr/>
          <p:nvPr/>
        </p:nvSpPr>
        <p:spPr>
          <a:xfrm>
            <a:off x="618869"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263" name="Google Shape;1263;p62"/>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264" name="Google Shape;1264;p62"/>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265" name="Google Shape;1265;p62"/>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266" name="Google Shape;1266;p62"/>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267" name="Google Shape;1267;p62"/>
          <p:cNvCxnSpPr>
            <a:stCxn id="1262" idx="4"/>
            <a:endCxn id="1263"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268" name="Google Shape;1268;p62"/>
          <p:cNvCxnSpPr>
            <a:stCxn id="1264" idx="5"/>
            <a:endCxn id="126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269" name="Google Shape;1269;p62"/>
          <p:cNvCxnSpPr>
            <a:stCxn id="1266" idx="3"/>
            <a:endCxn id="126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270" name="Google Shape;1270;p62"/>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271" name="Google Shape;1271;p62"/>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272" name="Google Shape;1272;p62"/>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273" name="Google Shape;1273;p62"/>
          <p:cNvCxnSpPr>
            <a:stCxn id="1264" idx="4"/>
            <a:endCxn id="1265"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274" name="Google Shape;1274;p62"/>
          <p:cNvCxnSpPr>
            <a:endCxn id="126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275" name="Google Shape;1275;p62"/>
          <p:cNvCxnSpPr>
            <a:endCxn id="126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276" name="Google Shape;1276;p62"/>
          <p:cNvCxnSpPr>
            <a:stCxn id="1263" idx="6"/>
            <a:endCxn id="126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277" name="Google Shape;1277;p62"/>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278" name="Google Shape;1278;p62"/>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279" name="Google Shape;1279;p62"/>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280" name="Google Shape;1280;p62"/>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63"/>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286" name="Google Shape;1286;p63"/>
          <p:cNvSpPr txBox="1"/>
          <p:nvPr/>
        </p:nvSpPr>
        <p:spPr>
          <a:xfrm>
            <a:off x="4973575" y="1896650"/>
            <a:ext cx="3531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Kruskal’s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less than V-1 edges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that doesn’t create a </a:t>
            </a:r>
            <a:r>
              <a:rPr lang="en" sz="1200">
                <a:latin typeface="IBM Plex Mono"/>
                <a:ea typeface="IBM Plex Mono"/>
                <a:cs typeface="IBM Plex Mono"/>
                <a:sym typeface="IBM Plex Mono"/>
              </a:rPr>
              <a:t>cycle</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endpoints of that edge to the set of nodes in the MST.</a:t>
            </a:r>
            <a:endParaRPr>
              <a:latin typeface="Catamaran"/>
              <a:ea typeface="Catamaran"/>
              <a:cs typeface="Catamaran"/>
              <a:sym typeface="Catamaran"/>
            </a:endParaRPr>
          </a:p>
        </p:txBody>
      </p:sp>
      <p:sp>
        <p:nvSpPr>
          <p:cNvPr id="1287" name="Google Shape;1287;p63"/>
          <p:cNvSpPr/>
          <p:nvPr/>
        </p:nvSpPr>
        <p:spPr>
          <a:xfrm>
            <a:off x="618869"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288" name="Google Shape;1288;p63"/>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289" name="Google Shape;1289;p63"/>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290" name="Google Shape;1290;p63"/>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291" name="Google Shape;1291;p63"/>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292" name="Google Shape;1292;p63"/>
          <p:cNvCxnSpPr>
            <a:stCxn id="1287" idx="4"/>
            <a:endCxn id="1288"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293" name="Google Shape;1293;p63"/>
          <p:cNvCxnSpPr>
            <a:stCxn id="1289" idx="5"/>
            <a:endCxn id="129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294" name="Google Shape;1294;p63"/>
          <p:cNvCxnSpPr>
            <a:stCxn id="1291" idx="3"/>
            <a:endCxn id="1290" idx="7"/>
          </p:cNvCxnSpPr>
          <p:nvPr/>
        </p:nvCxnSpPr>
        <p:spPr>
          <a:xfrm flipH="1">
            <a:off x="2654275" y="2958798"/>
            <a:ext cx="557400" cy="348600"/>
          </a:xfrm>
          <a:prstGeom prst="straightConnector1">
            <a:avLst/>
          </a:prstGeom>
          <a:noFill/>
          <a:ln cap="flat" cmpd="sng" w="9525">
            <a:solidFill>
              <a:schemeClr val="lt2"/>
            </a:solidFill>
            <a:prstDash val="solid"/>
            <a:round/>
            <a:headEnd len="med" w="med" type="none"/>
            <a:tailEnd len="med" w="med" type="none"/>
          </a:ln>
        </p:spPr>
      </p:cxnSp>
      <p:sp>
        <p:nvSpPr>
          <p:cNvPr id="1295" name="Google Shape;1295;p63"/>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296" name="Google Shape;1296;p63"/>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297" name="Google Shape;1297;p63"/>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atamaran"/>
                <a:ea typeface="Catamaran"/>
                <a:cs typeface="Catamaran"/>
                <a:sym typeface="Catamaran"/>
              </a:rPr>
              <a:t>3</a:t>
            </a:r>
            <a:endParaRPr sz="1500">
              <a:solidFill>
                <a:schemeClr val="lt2"/>
              </a:solidFill>
              <a:latin typeface="Catamaran"/>
              <a:ea typeface="Catamaran"/>
              <a:cs typeface="Catamaran"/>
              <a:sym typeface="Catamaran"/>
            </a:endParaRPr>
          </a:p>
        </p:txBody>
      </p:sp>
      <p:cxnSp>
        <p:nvCxnSpPr>
          <p:cNvPr id="1298" name="Google Shape;1298;p63"/>
          <p:cNvCxnSpPr>
            <a:stCxn id="1289" idx="4"/>
            <a:endCxn id="1290"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299" name="Google Shape;1299;p63"/>
          <p:cNvCxnSpPr>
            <a:endCxn id="1289" idx="2"/>
          </p:cNvCxnSpPr>
          <p:nvPr/>
        </p:nvCxnSpPr>
        <p:spPr>
          <a:xfrm>
            <a:off x="1066667" y="2092950"/>
            <a:ext cx="1205400" cy="0"/>
          </a:xfrm>
          <a:prstGeom prst="straightConnector1">
            <a:avLst/>
          </a:prstGeom>
          <a:noFill/>
          <a:ln cap="flat" cmpd="sng" w="9525">
            <a:solidFill>
              <a:schemeClr val="lt2"/>
            </a:solidFill>
            <a:prstDash val="solid"/>
            <a:round/>
            <a:headEnd len="med" w="med" type="none"/>
            <a:tailEnd len="med" w="med" type="none"/>
          </a:ln>
        </p:spPr>
      </p:cxnSp>
      <p:cxnSp>
        <p:nvCxnSpPr>
          <p:cNvPr id="1300" name="Google Shape;1300;p63"/>
          <p:cNvCxnSpPr>
            <a:endCxn id="128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301" name="Google Shape;1301;p63"/>
          <p:cNvCxnSpPr>
            <a:stCxn id="1288" idx="6"/>
            <a:endCxn id="1290" idx="2"/>
          </p:cNvCxnSpPr>
          <p:nvPr/>
        </p:nvCxnSpPr>
        <p:spPr>
          <a:xfrm>
            <a:off x="1066769" y="3468216"/>
            <a:ext cx="1205400" cy="0"/>
          </a:xfrm>
          <a:prstGeom prst="straightConnector1">
            <a:avLst/>
          </a:prstGeom>
          <a:noFill/>
          <a:ln cap="flat" cmpd="sng" w="9525">
            <a:solidFill>
              <a:schemeClr val="lt2"/>
            </a:solidFill>
            <a:prstDash val="solid"/>
            <a:round/>
            <a:headEnd len="med" w="med" type="none"/>
            <a:tailEnd len="med" w="med" type="none"/>
          </a:ln>
        </p:spPr>
      </p:cxnSp>
      <p:sp>
        <p:nvSpPr>
          <p:cNvPr id="1302" name="Google Shape;1302;p63"/>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303" name="Google Shape;1303;p63"/>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304" name="Google Shape;1304;p63"/>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atamaran"/>
                <a:ea typeface="Catamaran"/>
                <a:cs typeface="Catamaran"/>
                <a:sym typeface="Catamaran"/>
              </a:rPr>
              <a:t>4</a:t>
            </a:r>
            <a:endParaRPr sz="1500">
              <a:solidFill>
                <a:schemeClr val="lt2"/>
              </a:solidFill>
              <a:latin typeface="Catamaran"/>
              <a:ea typeface="Catamaran"/>
              <a:cs typeface="Catamaran"/>
              <a:sym typeface="Catamaran"/>
            </a:endParaRPr>
          </a:p>
        </p:txBody>
      </p:sp>
      <p:sp>
        <p:nvSpPr>
          <p:cNvPr id="1305" name="Google Shape;1305;p63"/>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atamaran"/>
                <a:ea typeface="Catamaran"/>
                <a:cs typeface="Catamaran"/>
                <a:sym typeface="Catamaran"/>
              </a:rPr>
              <a:t>5</a:t>
            </a:r>
            <a:endParaRPr sz="1500">
              <a:solidFill>
                <a:schemeClr val="lt2"/>
              </a:solidFill>
              <a:latin typeface="Catamaran"/>
              <a:ea typeface="Catamaran"/>
              <a:cs typeface="Catamaran"/>
              <a:sym typeface="Catamar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64"/>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311" name="Google Shape;1311;p64"/>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Start with any node.</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Add that node to the set of nodes in the MST.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lightest edge from a node in the MST that leads to a new node that is unvisited.</a:t>
            </a:r>
            <a:endParaRPr sz="1200">
              <a:solidFill>
                <a:schemeClr val="dk1"/>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new node to the set of nodes in the MST.</a:t>
            </a:r>
            <a:endParaRPr sz="1200">
              <a:solidFill>
                <a:srgbClr val="6AA84F"/>
              </a:solidFill>
              <a:latin typeface="IBM Plex Mono"/>
              <a:ea typeface="IBM Plex Mono"/>
              <a:cs typeface="IBM Plex Mono"/>
              <a:sym typeface="IBM Plex Mono"/>
            </a:endParaRPr>
          </a:p>
        </p:txBody>
      </p:sp>
      <p:sp>
        <p:nvSpPr>
          <p:cNvPr id="1312" name="Google Shape;1312;p64"/>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313" name="Google Shape;1313;p64"/>
          <p:cNvSpPr/>
          <p:nvPr/>
        </p:nvSpPr>
        <p:spPr>
          <a:xfrm>
            <a:off x="618869"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314" name="Google Shape;1314;p64"/>
          <p:cNvSpPr/>
          <p:nvPr/>
        </p:nvSpPr>
        <p:spPr>
          <a:xfrm>
            <a:off x="2272067"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315" name="Google Shape;1315;p64"/>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316" name="Google Shape;1316;p64"/>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317" name="Google Shape;1317;p64"/>
          <p:cNvCxnSpPr>
            <a:stCxn id="1312" idx="4"/>
            <a:endCxn id="131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318" name="Google Shape;1318;p64"/>
          <p:cNvCxnSpPr>
            <a:stCxn id="1314" idx="5"/>
            <a:endCxn id="1316"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1319" name="Google Shape;1319;p64"/>
          <p:cNvCxnSpPr>
            <a:stCxn id="1316" idx="3"/>
            <a:endCxn id="131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320" name="Google Shape;1320;p64"/>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321" name="Google Shape;1321;p64"/>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322" name="Google Shape;1322;p64"/>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323" name="Google Shape;1323;p64"/>
          <p:cNvCxnSpPr>
            <a:stCxn id="1314" idx="4"/>
            <a:endCxn id="1315"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324" name="Google Shape;1324;p64"/>
          <p:cNvCxnSpPr>
            <a:endCxn id="131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325" name="Google Shape;1325;p64"/>
          <p:cNvCxnSpPr>
            <a:endCxn id="1314" idx="3"/>
          </p:cNvCxnSpPr>
          <p:nvPr/>
        </p:nvCxnSpPr>
        <p:spPr>
          <a:xfrm flipH="1" rot="10800000">
            <a:off x="1001160" y="2253852"/>
            <a:ext cx="1336500" cy="1053600"/>
          </a:xfrm>
          <a:prstGeom prst="straightConnector1">
            <a:avLst/>
          </a:prstGeom>
          <a:noFill/>
          <a:ln cap="flat" cmpd="sng" w="9525">
            <a:solidFill>
              <a:srgbClr val="595959"/>
            </a:solidFill>
            <a:prstDash val="solid"/>
            <a:round/>
            <a:headEnd len="med" w="med" type="none"/>
            <a:tailEnd len="med" w="med" type="none"/>
          </a:ln>
        </p:spPr>
      </p:cxnSp>
      <p:cxnSp>
        <p:nvCxnSpPr>
          <p:cNvPr id="1326" name="Google Shape;1326;p64"/>
          <p:cNvCxnSpPr>
            <a:stCxn id="1313" idx="6"/>
            <a:endCxn id="131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327" name="Google Shape;1327;p64"/>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328" name="Google Shape;1328;p64"/>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329" name="Google Shape;1329;p64"/>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330" name="Google Shape;1330;p64"/>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65"/>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336" name="Google Shape;1336;p65"/>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6AA84F"/>
                </a:solidFill>
                <a:latin typeface="IBM Plex Mono"/>
                <a:ea typeface="IBM Plex Mono"/>
                <a:cs typeface="IBM Plex Mono"/>
                <a:sym typeface="IBM Plex Mono"/>
              </a:rPr>
              <a:t>Start with any node.</a:t>
            </a:r>
            <a:endParaRPr sz="1200">
              <a:solidFill>
                <a:srgbClr val="6AA8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6AA84F"/>
                </a:solidFill>
                <a:latin typeface="IBM Plex Mono"/>
                <a:ea typeface="IBM Plex Mono"/>
                <a:cs typeface="IBM Plex Mono"/>
                <a:sym typeface="IBM Plex Mono"/>
              </a:rPr>
              <a:t>Add that node to the set of nodes in the MST.</a:t>
            </a:r>
            <a:endParaRPr sz="1200">
              <a:solidFill>
                <a:srgbClr val="6AA8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there are still nodes not in the MST:</a:t>
            </a:r>
            <a:endParaRPr sz="1200">
              <a:solidFill>
                <a:schemeClr val="dk1"/>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lightest edge from a node in the MST that leads to a new node that is unvisited.</a:t>
            </a:r>
            <a:endParaRPr sz="1200">
              <a:solidFill>
                <a:schemeClr val="dk1"/>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new node to the set of nodes in the MST.</a:t>
            </a:r>
            <a:endParaRPr sz="1200">
              <a:solidFill>
                <a:srgbClr val="6AA84F"/>
              </a:solidFill>
              <a:latin typeface="IBM Plex Mono"/>
              <a:ea typeface="IBM Plex Mono"/>
              <a:cs typeface="IBM Plex Mono"/>
              <a:sym typeface="IBM Plex Mono"/>
            </a:endParaRPr>
          </a:p>
        </p:txBody>
      </p:sp>
      <p:sp>
        <p:nvSpPr>
          <p:cNvPr id="1337" name="Google Shape;1337;p65"/>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338" name="Google Shape;1338;p65"/>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339" name="Google Shape;1339;p65"/>
          <p:cNvSpPr/>
          <p:nvPr/>
        </p:nvSpPr>
        <p:spPr>
          <a:xfrm>
            <a:off x="2272067"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340" name="Google Shape;1340;p65"/>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341" name="Google Shape;1341;p65"/>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342" name="Google Shape;1342;p65"/>
          <p:cNvCxnSpPr>
            <a:stCxn id="1337" idx="4"/>
            <a:endCxn id="133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343" name="Google Shape;1343;p65"/>
          <p:cNvCxnSpPr>
            <a:stCxn id="1339" idx="5"/>
            <a:endCxn id="1341"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1344" name="Google Shape;1344;p65"/>
          <p:cNvCxnSpPr>
            <a:stCxn id="1341" idx="3"/>
            <a:endCxn id="134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345" name="Google Shape;1345;p65"/>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346" name="Google Shape;1346;p65"/>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347" name="Google Shape;1347;p65"/>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348" name="Google Shape;1348;p65"/>
          <p:cNvCxnSpPr>
            <a:stCxn id="1339" idx="4"/>
            <a:endCxn id="1340"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349" name="Google Shape;1349;p65"/>
          <p:cNvCxnSpPr>
            <a:endCxn id="133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350" name="Google Shape;1350;p65"/>
          <p:cNvCxnSpPr>
            <a:endCxn id="1339" idx="3"/>
          </p:cNvCxnSpPr>
          <p:nvPr/>
        </p:nvCxnSpPr>
        <p:spPr>
          <a:xfrm flipH="1" rot="10800000">
            <a:off x="1001160" y="2253852"/>
            <a:ext cx="1336500" cy="1053600"/>
          </a:xfrm>
          <a:prstGeom prst="straightConnector1">
            <a:avLst/>
          </a:prstGeom>
          <a:noFill/>
          <a:ln cap="flat" cmpd="sng" w="9525">
            <a:solidFill>
              <a:srgbClr val="595959"/>
            </a:solidFill>
            <a:prstDash val="solid"/>
            <a:round/>
            <a:headEnd len="med" w="med" type="none"/>
            <a:tailEnd len="med" w="med" type="none"/>
          </a:ln>
        </p:spPr>
      </p:cxnSp>
      <p:cxnSp>
        <p:nvCxnSpPr>
          <p:cNvPr id="1351" name="Google Shape;1351;p65"/>
          <p:cNvCxnSpPr>
            <a:stCxn id="1338" idx="6"/>
            <a:endCxn id="134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352" name="Google Shape;1352;p65"/>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353" name="Google Shape;1353;p65"/>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354" name="Google Shape;1354;p65"/>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355" name="Google Shape;1355;p65"/>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66"/>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361" name="Google Shape;1361;p66"/>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6AA84F"/>
                </a:solidFill>
                <a:latin typeface="IBM Plex Mono"/>
                <a:ea typeface="IBM Plex Mono"/>
                <a:cs typeface="IBM Plex Mono"/>
                <a:sym typeface="IBM Plex Mono"/>
              </a:rPr>
              <a:t>While there are still nodes not in the MST: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lightest edge from a node in the MST that leads to a new node that is unvisited.</a:t>
            </a:r>
            <a:endParaRPr sz="1200">
              <a:solidFill>
                <a:schemeClr val="dk1"/>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new node to the set of nodes in the MST.</a:t>
            </a:r>
            <a:endParaRPr sz="1200">
              <a:solidFill>
                <a:srgbClr val="6AA84F"/>
              </a:solidFill>
              <a:latin typeface="IBM Plex Mono"/>
              <a:ea typeface="IBM Plex Mono"/>
              <a:cs typeface="IBM Plex Mono"/>
              <a:sym typeface="IBM Plex Mono"/>
            </a:endParaRPr>
          </a:p>
        </p:txBody>
      </p:sp>
      <p:sp>
        <p:nvSpPr>
          <p:cNvPr id="1362" name="Google Shape;1362;p66"/>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363" name="Google Shape;1363;p66"/>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364" name="Google Shape;1364;p66"/>
          <p:cNvSpPr/>
          <p:nvPr/>
        </p:nvSpPr>
        <p:spPr>
          <a:xfrm>
            <a:off x="2272067"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365" name="Google Shape;1365;p66"/>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366" name="Google Shape;1366;p66"/>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367" name="Google Shape;1367;p66"/>
          <p:cNvCxnSpPr>
            <a:stCxn id="1362" idx="4"/>
            <a:endCxn id="136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368" name="Google Shape;1368;p66"/>
          <p:cNvCxnSpPr>
            <a:stCxn id="1364" idx="5"/>
            <a:endCxn id="1366"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1369" name="Google Shape;1369;p66"/>
          <p:cNvCxnSpPr>
            <a:stCxn id="1366" idx="3"/>
            <a:endCxn id="136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370" name="Google Shape;1370;p66"/>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371" name="Google Shape;1371;p66"/>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372" name="Google Shape;1372;p66"/>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373" name="Google Shape;1373;p66"/>
          <p:cNvCxnSpPr>
            <a:stCxn id="1364" idx="4"/>
            <a:endCxn id="1365"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374" name="Google Shape;1374;p66"/>
          <p:cNvCxnSpPr>
            <a:endCxn id="136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375" name="Google Shape;1375;p66"/>
          <p:cNvCxnSpPr>
            <a:endCxn id="1364" idx="3"/>
          </p:cNvCxnSpPr>
          <p:nvPr/>
        </p:nvCxnSpPr>
        <p:spPr>
          <a:xfrm flipH="1" rot="10800000">
            <a:off x="1001160" y="2253852"/>
            <a:ext cx="1336500" cy="1053600"/>
          </a:xfrm>
          <a:prstGeom prst="straightConnector1">
            <a:avLst/>
          </a:prstGeom>
          <a:noFill/>
          <a:ln cap="flat" cmpd="sng" w="9525">
            <a:solidFill>
              <a:srgbClr val="595959"/>
            </a:solidFill>
            <a:prstDash val="solid"/>
            <a:round/>
            <a:headEnd len="med" w="med" type="none"/>
            <a:tailEnd len="med" w="med" type="none"/>
          </a:ln>
        </p:spPr>
      </p:cxnSp>
      <p:cxnSp>
        <p:nvCxnSpPr>
          <p:cNvPr id="1376" name="Google Shape;1376;p66"/>
          <p:cNvCxnSpPr>
            <a:stCxn id="1363" idx="6"/>
            <a:endCxn id="136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377" name="Google Shape;1377;p66"/>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378" name="Google Shape;1378;p66"/>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379" name="Google Shape;1379;p66"/>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380" name="Google Shape;1380;p66"/>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67"/>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386" name="Google Shape;1386;p67"/>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still nodes not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from a node in the MST that leads to a new node that is unvisited.</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new node to the set of nodes in the MST.</a:t>
            </a:r>
            <a:endParaRPr sz="1200">
              <a:solidFill>
                <a:srgbClr val="6AA84F"/>
              </a:solidFill>
              <a:latin typeface="IBM Plex Mono"/>
              <a:ea typeface="IBM Plex Mono"/>
              <a:cs typeface="IBM Plex Mono"/>
              <a:sym typeface="IBM Plex Mono"/>
            </a:endParaRPr>
          </a:p>
        </p:txBody>
      </p:sp>
      <p:sp>
        <p:nvSpPr>
          <p:cNvPr id="1387" name="Google Shape;1387;p67"/>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388" name="Google Shape;1388;p67"/>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389" name="Google Shape;1389;p67"/>
          <p:cNvSpPr/>
          <p:nvPr/>
        </p:nvSpPr>
        <p:spPr>
          <a:xfrm>
            <a:off x="2272067"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390" name="Google Shape;1390;p67"/>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391" name="Google Shape;1391;p67"/>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392" name="Google Shape;1392;p67"/>
          <p:cNvCxnSpPr>
            <a:stCxn id="1387" idx="4"/>
            <a:endCxn id="138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393" name="Google Shape;1393;p67"/>
          <p:cNvCxnSpPr>
            <a:stCxn id="1389" idx="5"/>
            <a:endCxn id="1391"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1394" name="Google Shape;1394;p67"/>
          <p:cNvCxnSpPr>
            <a:stCxn id="1391" idx="3"/>
            <a:endCxn id="139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395" name="Google Shape;1395;p67"/>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396" name="Google Shape;1396;p67"/>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397" name="Google Shape;1397;p67"/>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398" name="Google Shape;1398;p67"/>
          <p:cNvCxnSpPr>
            <a:stCxn id="1389" idx="4"/>
            <a:endCxn id="1390"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399" name="Google Shape;1399;p67"/>
          <p:cNvCxnSpPr>
            <a:endCxn id="138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67"/>
          <p:cNvCxnSpPr>
            <a:endCxn id="138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401" name="Google Shape;1401;p67"/>
          <p:cNvCxnSpPr>
            <a:stCxn id="1388" idx="6"/>
            <a:endCxn id="139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402" name="Google Shape;1402;p67"/>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403" name="Google Shape;1403;p67"/>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404" name="Google Shape;1404;p67"/>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405" name="Google Shape;1405;p67"/>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68"/>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411" name="Google Shape;1411;p68"/>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still nodes not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lightest edge from a node in the MST that leads to a new node that is unvisited.</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new node to the set of nodes in the MST.</a:t>
            </a:r>
            <a:endParaRPr sz="1200">
              <a:solidFill>
                <a:srgbClr val="6AA84F"/>
              </a:solidFill>
              <a:latin typeface="IBM Plex Mono"/>
              <a:ea typeface="IBM Plex Mono"/>
              <a:cs typeface="IBM Plex Mono"/>
              <a:sym typeface="IBM Plex Mono"/>
            </a:endParaRPr>
          </a:p>
        </p:txBody>
      </p:sp>
      <p:sp>
        <p:nvSpPr>
          <p:cNvPr id="1412" name="Google Shape;1412;p68"/>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413" name="Google Shape;1413;p68"/>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414" name="Google Shape;1414;p68"/>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415" name="Google Shape;1415;p68"/>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416" name="Google Shape;1416;p68"/>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417" name="Google Shape;1417;p68"/>
          <p:cNvCxnSpPr>
            <a:stCxn id="1412" idx="4"/>
            <a:endCxn id="141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418" name="Google Shape;1418;p68"/>
          <p:cNvCxnSpPr>
            <a:stCxn id="1414" idx="5"/>
            <a:endCxn id="1416"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1419" name="Google Shape;1419;p68"/>
          <p:cNvCxnSpPr>
            <a:stCxn id="1416" idx="3"/>
            <a:endCxn id="141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420" name="Google Shape;1420;p68"/>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421" name="Google Shape;1421;p68"/>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422" name="Google Shape;1422;p68"/>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423" name="Google Shape;1423;p68"/>
          <p:cNvCxnSpPr>
            <a:stCxn id="1414" idx="4"/>
            <a:endCxn id="1415"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424" name="Google Shape;1424;p68"/>
          <p:cNvCxnSpPr>
            <a:endCxn id="141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425" name="Google Shape;1425;p68"/>
          <p:cNvCxnSpPr>
            <a:endCxn id="141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426" name="Google Shape;1426;p68"/>
          <p:cNvCxnSpPr>
            <a:stCxn id="1413" idx="6"/>
            <a:endCxn id="141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427" name="Google Shape;1427;p68"/>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428" name="Google Shape;1428;p68"/>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429" name="Google Shape;1429;p68"/>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430" name="Google Shape;1430;p68"/>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69"/>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436" name="Google Shape;1436;p69"/>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6AA84F"/>
                </a:solidFill>
                <a:latin typeface="IBM Plex Mono"/>
                <a:ea typeface="IBM Plex Mono"/>
                <a:cs typeface="IBM Plex Mono"/>
                <a:sym typeface="IBM Plex Mono"/>
              </a:rPr>
              <a:t>While there are still nodes not in the MST: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lightest edge from a node in the MST that leads to a new node that is unvisited.</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new node to the set of nodes in the MST.</a:t>
            </a:r>
            <a:endParaRPr sz="1200">
              <a:latin typeface="IBM Plex Mono"/>
              <a:ea typeface="IBM Plex Mono"/>
              <a:cs typeface="IBM Plex Mono"/>
              <a:sym typeface="IBM Plex Mono"/>
            </a:endParaRPr>
          </a:p>
        </p:txBody>
      </p:sp>
      <p:sp>
        <p:nvSpPr>
          <p:cNvPr id="1437" name="Google Shape;1437;p69"/>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438" name="Google Shape;1438;p69"/>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439" name="Google Shape;1439;p69"/>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440" name="Google Shape;1440;p69"/>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441" name="Google Shape;1441;p69"/>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442" name="Google Shape;1442;p69"/>
          <p:cNvCxnSpPr>
            <a:stCxn id="1437" idx="4"/>
            <a:endCxn id="143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443" name="Google Shape;1443;p69"/>
          <p:cNvCxnSpPr>
            <a:stCxn id="1439" idx="5"/>
            <a:endCxn id="1441" idx="1"/>
          </p:cNvCxnSpPr>
          <p:nvPr/>
        </p:nvCxnSpPr>
        <p:spPr>
          <a:xfrm>
            <a:off x="2654373" y="2253852"/>
            <a:ext cx="557400" cy="383100"/>
          </a:xfrm>
          <a:prstGeom prst="straightConnector1">
            <a:avLst/>
          </a:prstGeom>
          <a:noFill/>
          <a:ln cap="flat" cmpd="sng" w="9525">
            <a:solidFill>
              <a:srgbClr val="595959"/>
            </a:solidFill>
            <a:prstDash val="solid"/>
            <a:round/>
            <a:headEnd len="med" w="med" type="none"/>
            <a:tailEnd len="med" w="med" type="none"/>
          </a:ln>
        </p:spPr>
      </p:cxnSp>
      <p:cxnSp>
        <p:nvCxnSpPr>
          <p:cNvPr id="1444" name="Google Shape;1444;p69"/>
          <p:cNvCxnSpPr>
            <a:stCxn id="1441" idx="3"/>
            <a:endCxn id="144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445" name="Google Shape;1445;p69"/>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446" name="Google Shape;1446;p69"/>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447" name="Google Shape;1447;p69"/>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448" name="Google Shape;1448;p69"/>
          <p:cNvCxnSpPr>
            <a:stCxn id="1439" idx="4"/>
            <a:endCxn id="1440"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449" name="Google Shape;1449;p69"/>
          <p:cNvCxnSpPr>
            <a:endCxn id="143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450" name="Google Shape;1450;p69"/>
          <p:cNvCxnSpPr>
            <a:endCxn id="143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451" name="Google Shape;1451;p69"/>
          <p:cNvCxnSpPr>
            <a:stCxn id="1438" idx="6"/>
            <a:endCxn id="144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452" name="Google Shape;1452;p69"/>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453" name="Google Shape;1453;p69"/>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454" name="Google Shape;1454;p69"/>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455" name="Google Shape;1455;p69"/>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70"/>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461" name="Google Shape;1461;p70"/>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still nodes not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from a node in the MST that leads to a new node that is unvisited.</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new node to the set of nodes in the MST.</a:t>
            </a:r>
            <a:endParaRPr sz="1200">
              <a:latin typeface="IBM Plex Mono"/>
              <a:ea typeface="IBM Plex Mono"/>
              <a:cs typeface="IBM Plex Mono"/>
              <a:sym typeface="IBM Plex Mono"/>
            </a:endParaRPr>
          </a:p>
        </p:txBody>
      </p:sp>
      <p:sp>
        <p:nvSpPr>
          <p:cNvPr id="1462" name="Google Shape;1462;p70"/>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463" name="Google Shape;1463;p70"/>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464" name="Google Shape;1464;p70"/>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465" name="Google Shape;1465;p70"/>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466" name="Google Shape;1466;p70"/>
          <p:cNvSpPr/>
          <p:nvPr/>
        </p:nvSpPr>
        <p:spPr>
          <a:xfrm>
            <a:off x="3146081" y="257034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467" name="Google Shape;1467;p70"/>
          <p:cNvCxnSpPr>
            <a:stCxn id="1462" idx="4"/>
            <a:endCxn id="146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468" name="Google Shape;1468;p70"/>
          <p:cNvCxnSpPr>
            <a:stCxn id="1464" idx="5"/>
            <a:endCxn id="146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469" name="Google Shape;1469;p70"/>
          <p:cNvCxnSpPr>
            <a:stCxn id="1466" idx="3"/>
            <a:endCxn id="146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470" name="Google Shape;1470;p70"/>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471" name="Google Shape;1471;p70"/>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472" name="Google Shape;1472;p70"/>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473" name="Google Shape;1473;p70"/>
          <p:cNvCxnSpPr>
            <a:stCxn id="1464" idx="4"/>
            <a:endCxn id="1465"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474" name="Google Shape;1474;p70"/>
          <p:cNvCxnSpPr>
            <a:endCxn id="146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475" name="Google Shape;1475;p70"/>
          <p:cNvCxnSpPr>
            <a:endCxn id="146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476" name="Google Shape;1476;p70"/>
          <p:cNvCxnSpPr>
            <a:stCxn id="1463" idx="6"/>
            <a:endCxn id="146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477" name="Google Shape;1477;p70"/>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478" name="Google Shape;1478;p70"/>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479" name="Google Shape;1479;p70"/>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480" name="Google Shape;1480;p70"/>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71"/>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486" name="Google Shape;1486;p71"/>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still nodes not in </a:t>
            </a:r>
            <a:r>
              <a:rPr lang="en" sz="1200">
                <a:latin typeface="IBM Plex Mono"/>
                <a:ea typeface="IBM Plex Mono"/>
                <a:cs typeface="IBM Plex Mono"/>
                <a:sym typeface="IBM Plex Mono"/>
              </a:rPr>
              <a:t>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chemeClr val="dk1"/>
              </a:buClr>
              <a:buSzPts val="1200"/>
              <a:buFont typeface="IBM Plex Mono"/>
              <a:buChar char="-"/>
            </a:pPr>
            <a:r>
              <a:rPr lang="en" sz="1200">
                <a:solidFill>
                  <a:schemeClr val="dk1"/>
                </a:solidFill>
                <a:latin typeface="IBM Plex Mono"/>
                <a:ea typeface="IBM Plex Mono"/>
                <a:cs typeface="IBM Plex Mono"/>
                <a:sym typeface="IBM Plex Mono"/>
              </a:rPr>
              <a:t>Add the lightest edge from a node in the MST that leads to a new node that is unvisited.</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new node to the set of nodes in the MST.</a:t>
            </a:r>
            <a:endParaRPr sz="1200">
              <a:solidFill>
                <a:srgbClr val="6AA84F"/>
              </a:solidFill>
              <a:latin typeface="IBM Plex Mono"/>
              <a:ea typeface="IBM Plex Mono"/>
              <a:cs typeface="IBM Plex Mono"/>
              <a:sym typeface="IBM Plex Mono"/>
            </a:endParaRPr>
          </a:p>
        </p:txBody>
      </p:sp>
      <p:sp>
        <p:nvSpPr>
          <p:cNvPr id="1487" name="Google Shape;1487;p71"/>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488" name="Google Shape;1488;p71"/>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489" name="Google Shape;1489;p71"/>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490" name="Google Shape;1490;p71"/>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491" name="Google Shape;1491;p71"/>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492" name="Google Shape;1492;p71"/>
          <p:cNvCxnSpPr>
            <a:stCxn id="1487" idx="4"/>
            <a:endCxn id="148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493" name="Google Shape;1493;p71"/>
          <p:cNvCxnSpPr>
            <a:stCxn id="1489" idx="5"/>
            <a:endCxn id="149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494" name="Google Shape;1494;p71"/>
          <p:cNvCxnSpPr>
            <a:stCxn id="1491" idx="3"/>
            <a:endCxn id="149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495" name="Google Shape;1495;p71"/>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496" name="Google Shape;1496;p71"/>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497" name="Google Shape;1497;p71"/>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498" name="Google Shape;1498;p71"/>
          <p:cNvCxnSpPr>
            <a:stCxn id="1489" idx="4"/>
            <a:endCxn id="1490"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499" name="Google Shape;1499;p71"/>
          <p:cNvCxnSpPr>
            <a:endCxn id="148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500" name="Google Shape;1500;p71"/>
          <p:cNvCxnSpPr>
            <a:endCxn id="148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501" name="Google Shape;1501;p71"/>
          <p:cNvCxnSpPr>
            <a:stCxn id="1488" idx="6"/>
            <a:endCxn id="149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502" name="Google Shape;1502;p71"/>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503" name="Google Shape;1503;p71"/>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504" name="Google Shape;1504;p71"/>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505" name="Google Shape;1505;p71"/>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Algorithm</a:t>
            </a:r>
            <a:endParaRPr/>
          </a:p>
        </p:txBody>
      </p:sp>
      <p:pic>
        <p:nvPicPr>
          <p:cNvPr id="107" name="Google Shape;107;p18"/>
          <p:cNvPicPr preferRelativeResize="0"/>
          <p:nvPr/>
        </p:nvPicPr>
        <p:blipFill rotWithShape="1">
          <a:blip r:embed="rId3">
            <a:alphaModFix/>
          </a:blip>
          <a:srcRect b="5526" l="0" r="0" t="0"/>
          <a:stretch/>
        </p:blipFill>
        <p:spPr>
          <a:xfrm>
            <a:off x="6341600" y="1056574"/>
            <a:ext cx="2073375" cy="3143951"/>
          </a:xfrm>
          <a:prstGeom prst="rect">
            <a:avLst/>
          </a:prstGeom>
          <a:noFill/>
          <a:ln>
            <a:noFill/>
          </a:ln>
        </p:spPr>
      </p:pic>
      <p:sp>
        <p:nvSpPr>
          <p:cNvPr id="108" name="Google Shape;108;p18"/>
          <p:cNvSpPr txBox="1"/>
          <p:nvPr>
            <p:ph idx="1" type="body"/>
          </p:nvPr>
        </p:nvSpPr>
        <p:spPr>
          <a:xfrm>
            <a:off x="311700" y="1152475"/>
            <a:ext cx="5641500" cy="36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can be thought of as a traveler without a map, who arrives at one city and reads a street sign to see what roads there are to other cities, and how long they are (similar to how we pop off a node, and then update the distances).</a:t>
            </a:r>
            <a:endParaRPr/>
          </a:p>
          <a:p>
            <a:pPr indent="0" lvl="0" marL="0" rtl="0" algn="l">
              <a:spcBef>
                <a:spcPts val="1600"/>
              </a:spcBef>
              <a:spcAft>
                <a:spcPts val="1600"/>
              </a:spcAft>
              <a:buNone/>
            </a:pPr>
            <a:r>
              <a:rPr lang="en"/>
              <a:t>The traveler doesn’t accept a distance as final however, until it is clear there are no potential shorter routes (similar to how we only finalize a node once we pop it off the queue</a:t>
            </a:r>
            <a:r>
              <a:rPr i="1" lang="en"/>
              <a:t> </a:t>
            </a:r>
            <a:r>
              <a:rPr lang="en"/>
              <a:t>which means it had the next shortest distance).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72"/>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511" name="Google Shape;1511;p72"/>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6AA84F"/>
                </a:solidFill>
                <a:latin typeface="IBM Plex Mono"/>
                <a:ea typeface="IBM Plex Mono"/>
                <a:cs typeface="IBM Plex Mono"/>
                <a:sym typeface="IBM Plex Mono"/>
              </a:rPr>
              <a:t>While there are still nodes not in the MST: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from a node in the MST that leads to a new node that is unvisited.</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new node to the set of nodes in the MST.</a:t>
            </a:r>
            <a:endParaRPr sz="1200">
              <a:latin typeface="IBM Plex Mono"/>
              <a:ea typeface="IBM Plex Mono"/>
              <a:cs typeface="IBM Plex Mono"/>
              <a:sym typeface="IBM Plex Mono"/>
            </a:endParaRPr>
          </a:p>
        </p:txBody>
      </p:sp>
      <p:sp>
        <p:nvSpPr>
          <p:cNvPr id="1512" name="Google Shape;1512;p72"/>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513" name="Google Shape;1513;p72"/>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514" name="Google Shape;1514;p72"/>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515" name="Google Shape;1515;p72"/>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516" name="Google Shape;1516;p72"/>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517" name="Google Shape;1517;p72"/>
          <p:cNvCxnSpPr>
            <a:stCxn id="1512" idx="4"/>
            <a:endCxn id="151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518" name="Google Shape;1518;p72"/>
          <p:cNvCxnSpPr>
            <a:stCxn id="1514" idx="5"/>
            <a:endCxn id="151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519" name="Google Shape;1519;p72"/>
          <p:cNvCxnSpPr>
            <a:stCxn id="1516" idx="3"/>
            <a:endCxn id="151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520" name="Google Shape;1520;p72"/>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521" name="Google Shape;1521;p72"/>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522" name="Google Shape;1522;p72"/>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523" name="Google Shape;1523;p72"/>
          <p:cNvCxnSpPr>
            <a:stCxn id="1514" idx="4"/>
            <a:endCxn id="1515" idx="0"/>
          </p:cNvCxnSpPr>
          <p:nvPr/>
        </p:nvCxnSpPr>
        <p:spPr>
          <a:xfrm>
            <a:off x="2496017"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524" name="Google Shape;1524;p72"/>
          <p:cNvCxnSpPr>
            <a:endCxn id="1514"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525" name="Google Shape;1525;p72"/>
          <p:cNvCxnSpPr>
            <a:endCxn id="151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526" name="Google Shape;1526;p72"/>
          <p:cNvCxnSpPr>
            <a:stCxn id="1513" idx="6"/>
            <a:endCxn id="151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527" name="Google Shape;1527;p72"/>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528" name="Google Shape;1528;p72"/>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529" name="Google Shape;1529;p72"/>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530" name="Google Shape;1530;p72"/>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73"/>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536" name="Google Shape;1536;p73"/>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still nodes not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from a node in the MST that leads to a new node that is unvisited.</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new node to the set of nodes in the MST.</a:t>
            </a:r>
            <a:endParaRPr sz="1200">
              <a:latin typeface="IBM Plex Mono"/>
              <a:ea typeface="IBM Plex Mono"/>
              <a:cs typeface="IBM Plex Mono"/>
              <a:sym typeface="IBM Plex Mono"/>
            </a:endParaRPr>
          </a:p>
        </p:txBody>
      </p:sp>
      <p:sp>
        <p:nvSpPr>
          <p:cNvPr id="1537" name="Google Shape;1537;p73"/>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538" name="Google Shape;1538;p73"/>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539" name="Google Shape;1539;p73"/>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540" name="Google Shape;1540;p73"/>
          <p:cNvSpPr/>
          <p:nvPr/>
        </p:nvSpPr>
        <p:spPr>
          <a:xfrm>
            <a:off x="2272067" y="3240666"/>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541" name="Google Shape;1541;p73"/>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542" name="Google Shape;1542;p73"/>
          <p:cNvCxnSpPr>
            <a:stCxn id="1537" idx="4"/>
            <a:endCxn id="153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543" name="Google Shape;1543;p73"/>
          <p:cNvCxnSpPr>
            <a:stCxn id="1539" idx="5"/>
            <a:endCxn id="154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544" name="Google Shape;1544;p73"/>
          <p:cNvCxnSpPr>
            <a:stCxn id="1541" idx="3"/>
            <a:endCxn id="154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545" name="Google Shape;1545;p73"/>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546" name="Google Shape;1546;p73"/>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547" name="Google Shape;1547;p73"/>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548" name="Google Shape;1548;p73"/>
          <p:cNvCxnSpPr>
            <a:stCxn id="1539" idx="4"/>
            <a:endCxn id="1540"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549" name="Google Shape;1549;p73"/>
          <p:cNvCxnSpPr>
            <a:endCxn id="1539" idx="2"/>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cxnSp>
        <p:nvCxnSpPr>
          <p:cNvPr id="1550" name="Google Shape;1550;p73"/>
          <p:cNvCxnSpPr>
            <a:endCxn id="153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551" name="Google Shape;1551;p73"/>
          <p:cNvCxnSpPr>
            <a:stCxn id="1538" idx="6"/>
            <a:endCxn id="154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552" name="Google Shape;1552;p73"/>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553" name="Google Shape;1553;p73"/>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554" name="Google Shape;1554;p73"/>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555" name="Google Shape;1555;p73"/>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74"/>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561" name="Google Shape;1561;p74"/>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still nodes not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from a node in the MST that leads to a new node that is unvisited.</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new node to the set of nodes in the MST.</a:t>
            </a:r>
            <a:endParaRPr sz="1200">
              <a:solidFill>
                <a:srgbClr val="6AA84F"/>
              </a:solidFill>
              <a:latin typeface="IBM Plex Mono"/>
              <a:ea typeface="IBM Plex Mono"/>
              <a:cs typeface="IBM Plex Mono"/>
              <a:sym typeface="IBM Plex Mono"/>
            </a:endParaRPr>
          </a:p>
        </p:txBody>
      </p:sp>
      <p:sp>
        <p:nvSpPr>
          <p:cNvPr id="1562" name="Google Shape;1562;p74"/>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563" name="Google Shape;1563;p74"/>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564" name="Google Shape;1564;p74"/>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565" name="Google Shape;1565;p74"/>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566" name="Google Shape;1566;p74"/>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567" name="Google Shape;1567;p74"/>
          <p:cNvCxnSpPr>
            <a:stCxn id="1562" idx="4"/>
            <a:endCxn id="1563"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568" name="Google Shape;1568;p74"/>
          <p:cNvCxnSpPr>
            <a:stCxn id="1564" idx="5"/>
            <a:endCxn id="156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569" name="Google Shape;1569;p74"/>
          <p:cNvCxnSpPr>
            <a:stCxn id="1566" idx="3"/>
            <a:endCxn id="156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570" name="Google Shape;1570;p74"/>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571" name="Google Shape;1571;p74"/>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572" name="Google Shape;1572;p74"/>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573" name="Google Shape;1573;p74"/>
          <p:cNvCxnSpPr>
            <a:stCxn id="1564" idx="4"/>
            <a:endCxn id="1565"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574" name="Google Shape;1574;p74"/>
          <p:cNvCxnSpPr>
            <a:endCxn id="156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575" name="Google Shape;1575;p74"/>
          <p:cNvCxnSpPr>
            <a:stCxn id="1563" idx="6"/>
            <a:endCxn id="156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576" name="Google Shape;1576;p74"/>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577" name="Google Shape;1577;p74"/>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578" name="Google Shape;1578;p74"/>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cxnSp>
        <p:nvCxnSpPr>
          <p:cNvPr id="1579" name="Google Shape;1579;p74"/>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sp>
        <p:nvSpPr>
          <p:cNvPr id="1580" name="Google Shape;1580;p74"/>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75"/>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586" name="Google Shape;1586;p75"/>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6AA84F"/>
                </a:solidFill>
                <a:latin typeface="IBM Plex Mono"/>
                <a:ea typeface="IBM Plex Mono"/>
                <a:cs typeface="IBM Plex Mono"/>
                <a:sym typeface="IBM Plex Mono"/>
              </a:rPr>
              <a:t>While there are still nodes not in the MST:</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from a node in the MST that leads to a new node that is unvisited.</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new node to the set of nodes in the MST.</a:t>
            </a:r>
            <a:endParaRPr sz="1200">
              <a:latin typeface="IBM Plex Mono"/>
              <a:ea typeface="IBM Plex Mono"/>
              <a:cs typeface="IBM Plex Mono"/>
              <a:sym typeface="IBM Plex Mono"/>
            </a:endParaRPr>
          </a:p>
        </p:txBody>
      </p:sp>
      <p:sp>
        <p:nvSpPr>
          <p:cNvPr id="1587" name="Google Shape;1587;p75"/>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588" name="Google Shape;1588;p75"/>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589" name="Google Shape;1589;p75"/>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590" name="Google Shape;1590;p75"/>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591" name="Google Shape;1591;p75"/>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592" name="Google Shape;1592;p75"/>
          <p:cNvCxnSpPr>
            <a:stCxn id="1587" idx="4"/>
            <a:endCxn id="1588" idx="0"/>
          </p:cNvCxnSpPr>
          <p:nvPr/>
        </p:nvCxnSpPr>
        <p:spPr>
          <a:xfrm>
            <a:off x="842819" y="2320500"/>
            <a:ext cx="0" cy="920100"/>
          </a:xfrm>
          <a:prstGeom prst="straightConnector1">
            <a:avLst/>
          </a:prstGeom>
          <a:noFill/>
          <a:ln cap="flat" cmpd="sng" w="9525">
            <a:solidFill>
              <a:srgbClr val="595959"/>
            </a:solidFill>
            <a:prstDash val="solid"/>
            <a:round/>
            <a:headEnd len="med" w="med" type="none"/>
            <a:tailEnd len="med" w="med" type="none"/>
          </a:ln>
        </p:spPr>
      </p:cxnSp>
      <p:cxnSp>
        <p:nvCxnSpPr>
          <p:cNvPr id="1593" name="Google Shape;1593;p75"/>
          <p:cNvCxnSpPr>
            <a:stCxn id="1589" idx="5"/>
            <a:endCxn id="159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594" name="Google Shape;1594;p75"/>
          <p:cNvCxnSpPr>
            <a:stCxn id="1591" idx="3"/>
            <a:endCxn id="159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595" name="Google Shape;1595;p75"/>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596" name="Google Shape;1596;p75"/>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597" name="Google Shape;1597;p75"/>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598" name="Google Shape;1598;p75"/>
          <p:cNvCxnSpPr>
            <a:stCxn id="1589" idx="4"/>
            <a:endCxn id="1590"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599" name="Google Shape;1599;p75"/>
          <p:cNvCxnSpPr>
            <a:endCxn id="158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600" name="Google Shape;1600;p75"/>
          <p:cNvCxnSpPr>
            <a:stCxn id="1588" idx="6"/>
            <a:endCxn id="159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601" name="Google Shape;1601;p75"/>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602" name="Google Shape;1602;p75"/>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603" name="Google Shape;1603;p75"/>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cxnSp>
        <p:nvCxnSpPr>
          <p:cNvPr id="1604" name="Google Shape;1604;p75"/>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sp>
        <p:nvSpPr>
          <p:cNvPr id="1605" name="Google Shape;1605;p75"/>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76"/>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611" name="Google Shape;1611;p76"/>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still nodes not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lightest edge from a node in the MST that leads to a new node that is unvisited.</a:t>
            </a:r>
            <a:endParaRPr sz="1200">
              <a:solidFill>
                <a:srgbClr val="6AA84F"/>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new node to the set of nodes in the MST.</a:t>
            </a:r>
            <a:endParaRPr sz="1200">
              <a:latin typeface="IBM Plex Mono"/>
              <a:ea typeface="IBM Plex Mono"/>
              <a:cs typeface="IBM Plex Mono"/>
              <a:sym typeface="IBM Plex Mono"/>
            </a:endParaRPr>
          </a:p>
        </p:txBody>
      </p:sp>
      <p:sp>
        <p:nvSpPr>
          <p:cNvPr id="1612" name="Google Shape;1612;p76"/>
          <p:cNvSpPr/>
          <p:nvPr/>
        </p:nvSpPr>
        <p:spPr>
          <a:xfrm>
            <a:off x="618869" y="1865400"/>
            <a:ext cx="447900" cy="4551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613" name="Google Shape;1613;p76"/>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614" name="Google Shape;1614;p76"/>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615" name="Google Shape;1615;p76"/>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616" name="Google Shape;1616;p76"/>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617" name="Google Shape;1617;p76"/>
          <p:cNvCxnSpPr>
            <a:stCxn id="1612" idx="4"/>
            <a:endCxn id="1613"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618" name="Google Shape;1618;p76"/>
          <p:cNvCxnSpPr>
            <a:stCxn id="1614" idx="5"/>
            <a:endCxn id="161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619" name="Google Shape;1619;p76"/>
          <p:cNvCxnSpPr>
            <a:stCxn id="1616" idx="3"/>
            <a:endCxn id="161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620" name="Google Shape;1620;p76"/>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621" name="Google Shape;1621;p76"/>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622" name="Google Shape;1622;p76"/>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623" name="Google Shape;1623;p76"/>
          <p:cNvCxnSpPr>
            <a:stCxn id="1614" idx="4"/>
            <a:endCxn id="1615"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624" name="Google Shape;1624;p76"/>
          <p:cNvCxnSpPr>
            <a:endCxn id="161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625" name="Google Shape;1625;p76"/>
          <p:cNvCxnSpPr>
            <a:stCxn id="1613" idx="6"/>
            <a:endCxn id="161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626" name="Google Shape;1626;p76"/>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627" name="Google Shape;1627;p76"/>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628" name="Google Shape;1628;p76"/>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cxnSp>
        <p:nvCxnSpPr>
          <p:cNvPr id="1629" name="Google Shape;1629;p76"/>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sp>
        <p:nvSpPr>
          <p:cNvPr id="1630" name="Google Shape;1630;p76"/>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77"/>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636" name="Google Shape;1636;p77"/>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still nodes not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from a node in the MST that leads to a new node that is unvisited.</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Clr>
                <a:srgbClr val="6AA84F"/>
              </a:buClr>
              <a:buSzPts val="1200"/>
              <a:buFont typeface="IBM Plex Mono"/>
              <a:buChar char="-"/>
            </a:pPr>
            <a:r>
              <a:rPr lang="en" sz="1200">
                <a:solidFill>
                  <a:srgbClr val="6AA84F"/>
                </a:solidFill>
                <a:latin typeface="IBM Plex Mono"/>
                <a:ea typeface="IBM Plex Mono"/>
                <a:cs typeface="IBM Plex Mono"/>
                <a:sym typeface="IBM Plex Mono"/>
              </a:rPr>
              <a:t>Add the new node to the set of nodes in the MST.</a:t>
            </a:r>
            <a:endParaRPr sz="1200">
              <a:solidFill>
                <a:srgbClr val="6AA84F"/>
              </a:solidFill>
              <a:latin typeface="IBM Plex Mono"/>
              <a:ea typeface="IBM Plex Mono"/>
              <a:cs typeface="IBM Plex Mono"/>
              <a:sym typeface="IBM Plex Mono"/>
            </a:endParaRPr>
          </a:p>
        </p:txBody>
      </p:sp>
      <p:sp>
        <p:nvSpPr>
          <p:cNvPr id="1637" name="Google Shape;1637;p77"/>
          <p:cNvSpPr/>
          <p:nvPr/>
        </p:nvSpPr>
        <p:spPr>
          <a:xfrm>
            <a:off x="618869"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638" name="Google Shape;1638;p77"/>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639" name="Google Shape;1639;p77"/>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640" name="Google Shape;1640;p77"/>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641" name="Google Shape;1641;p77"/>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642" name="Google Shape;1642;p77"/>
          <p:cNvCxnSpPr>
            <a:stCxn id="1637" idx="4"/>
            <a:endCxn id="1638"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643" name="Google Shape;1643;p77"/>
          <p:cNvCxnSpPr>
            <a:stCxn id="1639" idx="5"/>
            <a:endCxn id="164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644" name="Google Shape;1644;p77"/>
          <p:cNvCxnSpPr>
            <a:stCxn id="1641" idx="3"/>
            <a:endCxn id="1640"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645" name="Google Shape;1645;p77"/>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646" name="Google Shape;1646;p77"/>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647" name="Google Shape;1647;p77"/>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648" name="Google Shape;1648;p77"/>
          <p:cNvCxnSpPr>
            <a:stCxn id="1639" idx="4"/>
            <a:endCxn id="1640"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649" name="Google Shape;1649;p77"/>
          <p:cNvCxnSpPr>
            <a:endCxn id="163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650" name="Google Shape;1650;p77"/>
          <p:cNvCxnSpPr>
            <a:stCxn id="1638" idx="6"/>
            <a:endCxn id="1640"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651" name="Google Shape;1651;p77"/>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652" name="Google Shape;1652;p77"/>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653" name="Google Shape;1653;p77"/>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cxnSp>
        <p:nvCxnSpPr>
          <p:cNvPr id="1654" name="Google Shape;1654;p77"/>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sp>
        <p:nvSpPr>
          <p:cNvPr id="1655" name="Google Shape;1655;p77"/>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78"/>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661" name="Google Shape;1661;p78"/>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A61C00"/>
                </a:solidFill>
                <a:latin typeface="IBM Plex Mono"/>
                <a:ea typeface="IBM Plex Mono"/>
                <a:cs typeface="IBM Plex Mono"/>
                <a:sym typeface="IBM Plex Mono"/>
              </a:rPr>
              <a:t>While there are still nodes not in the MST:</a:t>
            </a:r>
            <a:endParaRPr sz="1200">
              <a:solidFill>
                <a:srgbClr val="A61C00"/>
              </a:solidFill>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from a node in the MST that leads to a new node that is unvisited.</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new node to the set of nodes in the MST.</a:t>
            </a:r>
            <a:endParaRPr sz="1200">
              <a:latin typeface="IBM Plex Mono"/>
              <a:ea typeface="IBM Plex Mono"/>
              <a:cs typeface="IBM Plex Mono"/>
              <a:sym typeface="IBM Plex Mono"/>
            </a:endParaRPr>
          </a:p>
        </p:txBody>
      </p:sp>
      <p:sp>
        <p:nvSpPr>
          <p:cNvPr id="1662" name="Google Shape;1662;p78"/>
          <p:cNvSpPr/>
          <p:nvPr/>
        </p:nvSpPr>
        <p:spPr>
          <a:xfrm>
            <a:off x="618869"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663" name="Google Shape;1663;p78"/>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664" name="Google Shape;1664;p78"/>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665" name="Google Shape;1665;p78"/>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666" name="Google Shape;1666;p78"/>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667" name="Google Shape;1667;p78"/>
          <p:cNvCxnSpPr>
            <a:stCxn id="1662" idx="4"/>
            <a:endCxn id="1663"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668" name="Google Shape;1668;p78"/>
          <p:cNvCxnSpPr>
            <a:stCxn id="1664" idx="5"/>
            <a:endCxn id="1666"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669" name="Google Shape;1669;p78"/>
          <p:cNvCxnSpPr>
            <a:stCxn id="1666" idx="3"/>
            <a:endCxn id="1665" idx="7"/>
          </p:cNvCxnSpPr>
          <p:nvPr/>
        </p:nvCxnSpPr>
        <p:spPr>
          <a:xfrm flipH="1">
            <a:off x="2654275" y="2958798"/>
            <a:ext cx="557400" cy="348600"/>
          </a:xfrm>
          <a:prstGeom prst="straightConnector1">
            <a:avLst/>
          </a:prstGeom>
          <a:noFill/>
          <a:ln cap="flat" cmpd="sng" w="9525">
            <a:solidFill>
              <a:srgbClr val="595959"/>
            </a:solidFill>
            <a:prstDash val="solid"/>
            <a:round/>
            <a:headEnd len="med" w="med" type="none"/>
            <a:tailEnd len="med" w="med" type="none"/>
          </a:ln>
        </p:spPr>
      </p:cxnSp>
      <p:sp>
        <p:nvSpPr>
          <p:cNvPr id="1670" name="Google Shape;1670;p78"/>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671" name="Google Shape;1671;p78"/>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672" name="Google Shape;1672;p78"/>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cxnSp>
        <p:nvCxnSpPr>
          <p:cNvPr id="1673" name="Google Shape;1673;p78"/>
          <p:cNvCxnSpPr>
            <a:stCxn id="1664" idx="4"/>
            <a:endCxn id="1665"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674" name="Google Shape;1674;p78"/>
          <p:cNvCxnSpPr>
            <a:endCxn id="1664"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675" name="Google Shape;1675;p78"/>
          <p:cNvCxnSpPr>
            <a:stCxn id="1663" idx="6"/>
            <a:endCxn id="1665" idx="2"/>
          </p:cNvCxnSpPr>
          <p:nvPr/>
        </p:nvCxnSpPr>
        <p:spPr>
          <a:xfrm>
            <a:off x="1066769" y="3468216"/>
            <a:ext cx="1205400" cy="0"/>
          </a:xfrm>
          <a:prstGeom prst="straightConnector1">
            <a:avLst/>
          </a:prstGeom>
          <a:noFill/>
          <a:ln cap="flat" cmpd="sng" w="9525">
            <a:solidFill>
              <a:srgbClr val="595959"/>
            </a:solidFill>
            <a:prstDash val="solid"/>
            <a:round/>
            <a:headEnd len="med" w="med" type="none"/>
            <a:tailEnd len="med" w="med" type="none"/>
          </a:ln>
        </p:spPr>
      </p:cxnSp>
      <p:sp>
        <p:nvSpPr>
          <p:cNvPr id="1676" name="Google Shape;1676;p78"/>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677" name="Google Shape;1677;p78"/>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678" name="Google Shape;1678;p78"/>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5</a:t>
            </a:r>
            <a:endParaRPr sz="1500">
              <a:latin typeface="Catamaran"/>
              <a:ea typeface="Catamaran"/>
              <a:cs typeface="Catamaran"/>
              <a:sym typeface="Catamaran"/>
            </a:endParaRPr>
          </a:p>
        </p:txBody>
      </p:sp>
      <p:cxnSp>
        <p:nvCxnSpPr>
          <p:cNvPr id="1679" name="Google Shape;1679;p78"/>
          <p:cNvCxnSpPr/>
          <p:nvPr/>
        </p:nvCxnSpPr>
        <p:spPr>
          <a:xfrm>
            <a:off x="1066667" y="2092950"/>
            <a:ext cx="1205400" cy="0"/>
          </a:xfrm>
          <a:prstGeom prst="straightConnector1">
            <a:avLst/>
          </a:prstGeom>
          <a:noFill/>
          <a:ln cap="flat" cmpd="sng" w="9525">
            <a:solidFill>
              <a:srgbClr val="595959"/>
            </a:solidFill>
            <a:prstDash val="solid"/>
            <a:round/>
            <a:headEnd len="med" w="med" type="none"/>
            <a:tailEnd len="med" w="med" type="none"/>
          </a:ln>
        </p:spPr>
      </p:cxnSp>
      <p:sp>
        <p:nvSpPr>
          <p:cNvPr id="1680" name="Google Shape;1680;p78"/>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79"/>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Minimalist Moles </a:t>
            </a:r>
            <a:r>
              <a:rPr lang="en" sz="1400">
                <a:latin typeface="Catamaran"/>
                <a:ea typeface="Catamaran"/>
                <a:cs typeface="Catamaran"/>
                <a:sym typeface="Catamaran"/>
              </a:rPr>
              <a:t>Find a valid MST, using Kruskal’s and then Prim’s. For Prim’s, take vertex A as your starting point. Break ties by choosing the edge that connects vertices of lower alphabetical order.</a:t>
            </a:r>
            <a:endParaRPr/>
          </a:p>
        </p:txBody>
      </p:sp>
      <p:sp>
        <p:nvSpPr>
          <p:cNvPr id="1686" name="Google Shape;1686;p79"/>
          <p:cNvSpPr txBox="1"/>
          <p:nvPr/>
        </p:nvSpPr>
        <p:spPr>
          <a:xfrm>
            <a:off x="4973575" y="1668050"/>
            <a:ext cx="3531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Prim’s Algorithm</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Start with any node.</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Add that node to the set of nodes in the MST.</a:t>
            </a:r>
            <a:endParaRPr sz="12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latin typeface="IBM Plex Mono"/>
                <a:ea typeface="IBM Plex Mono"/>
                <a:cs typeface="IBM Plex Mono"/>
                <a:sym typeface="IBM Plex Mono"/>
              </a:rPr>
              <a:t>While there are still nodes not in the MST:</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lightest edge from a node in the MST that leads to a new node that is unvisited.</a:t>
            </a:r>
            <a:endParaRPr sz="1200">
              <a:latin typeface="IBM Plex Mono"/>
              <a:ea typeface="IBM Plex Mono"/>
              <a:cs typeface="IBM Plex Mono"/>
              <a:sym typeface="IBM Plex Mono"/>
            </a:endParaRPr>
          </a:p>
          <a:p>
            <a:pPr indent="-304800" lvl="0" marL="457200" rtl="0" algn="l">
              <a:lnSpc>
                <a:spcPct val="115000"/>
              </a:lnSpc>
              <a:spcBef>
                <a:spcPts val="0"/>
              </a:spcBef>
              <a:spcAft>
                <a:spcPts val="0"/>
              </a:spcAft>
              <a:buSzPts val="1200"/>
              <a:buFont typeface="IBM Plex Mono"/>
              <a:buChar char="-"/>
            </a:pPr>
            <a:r>
              <a:rPr lang="en" sz="1200">
                <a:latin typeface="IBM Plex Mono"/>
                <a:ea typeface="IBM Plex Mono"/>
                <a:cs typeface="IBM Plex Mono"/>
                <a:sym typeface="IBM Plex Mono"/>
              </a:rPr>
              <a:t>Add the new node to the set of nodes in the MST.</a:t>
            </a:r>
            <a:endParaRPr sz="1200">
              <a:latin typeface="IBM Plex Mono"/>
              <a:ea typeface="IBM Plex Mono"/>
              <a:cs typeface="IBM Plex Mono"/>
              <a:sym typeface="IBM Plex Mono"/>
            </a:endParaRPr>
          </a:p>
        </p:txBody>
      </p:sp>
      <p:sp>
        <p:nvSpPr>
          <p:cNvPr id="1687" name="Google Shape;1687;p79"/>
          <p:cNvSpPr/>
          <p:nvPr/>
        </p:nvSpPr>
        <p:spPr>
          <a:xfrm>
            <a:off x="618869"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688" name="Google Shape;1688;p79"/>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689" name="Google Shape;1689;p79"/>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690" name="Google Shape;1690;p79"/>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691" name="Google Shape;1691;p79"/>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692" name="Google Shape;1692;p79"/>
          <p:cNvCxnSpPr>
            <a:stCxn id="1687" idx="4"/>
            <a:endCxn id="1688"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693" name="Google Shape;1693;p79"/>
          <p:cNvCxnSpPr>
            <a:stCxn id="1689" idx="5"/>
            <a:endCxn id="1691"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694" name="Google Shape;1694;p79"/>
          <p:cNvCxnSpPr>
            <a:stCxn id="1691" idx="3"/>
            <a:endCxn id="1690" idx="7"/>
          </p:cNvCxnSpPr>
          <p:nvPr/>
        </p:nvCxnSpPr>
        <p:spPr>
          <a:xfrm flipH="1">
            <a:off x="2654275" y="2958798"/>
            <a:ext cx="557400" cy="348600"/>
          </a:xfrm>
          <a:prstGeom prst="straightConnector1">
            <a:avLst/>
          </a:prstGeom>
          <a:noFill/>
          <a:ln cap="flat" cmpd="sng" w="9525">
            <a:solidFill>
              <a:schemeClr val="lt2"/>
            </a:solidFill>
            <a:prstDash val="solid"/>
            <a:round/>
            <a:headEnd len="med" w="med" type="none"/>
            <a:tailEnd len="med" w="med" type="none"/>
          </a:ln>
        </p:spPr>
      </p:cxnSp>
      <p:sp>
        <p:nvSpPr>
          <p:cNvPr id="1695" name="Google Shape;1695;p79"/>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696" name="Google Shape;1696;p79"/>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697" name="Google Shape;1697;p79"/>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atamaran"/>
                <a:ea typeface="Catamaran"/>
                <a:cs typeface="Catamaran"/>
                <a:sym typeface="Catamaran"/>
              </a:rPr>
              <a:t>3</a:t>
            </a:r>
            <a:endParaRPr sz="1500">
              <a:solidFill>
                <a:schemeClr val="lt2"/>
              </a:solidFill>
              <a:latin typeface="Catamaran"/>
              <a:ea typeface="Catamaran"/>
              <a:cs typeface="Catamaran"/>
              <a:sym typeface="Catamaran"/>
            </a:endParaRPr>
          </a:p>
        </p:txBody>
      </p:sp>
      <p:cxnSp>
        <p:nvCxnSpPr>
          <p:cNvPr id="1698" name="Google Shape;1698;p79"/>
          <p:cNvCxnSpPr>
            <a:stCxn id="1689" idx="4"/>
            <a:endCxn id="1690"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699" name="Google Shape;1699;p79"/>
          <p:cNvCxnSpPr>
            <a:endCxn id="1689" idx="2"/>
          </p:cNvCxnSpPr>
          <p:nvPr/>
        </p:nvCxnSpPr>
        <p:spPr>
          <a:xfrm>
            <a:off x="1066667" y="2092950"/>
            <a:ext cx="1205400" cy="0"/>
          </a:xfrm>
          <a:prstGeom prst="straightConnector1">
            <a:avLst/>
          </a:prstGeom>
          <a:noFill/>
          <a:ln cap="flat" cmpd="sng" w="9525">
            <a:solidFill>
              <a:schemeClr val="lt2"/>
            </a:solidFill>
            <a:prstDash val="solid"/>
            <a:round/>
            <a:headEnd len="med" w="med" type="none"/>
            <a:tailEnd len="med" w="med" type="none"/>
          </a:ln>
        </p:spPr>
      </p:cxnSp>
      <p:cxnSp>
        <p:nvCxnSpPr>
          <p:cNvPr id="1700" name="Google Shape;1700;p79"/>
          <p:cNvCxnSpPr>
            <a:endCxn id="1689"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701" name="Google Shape;1701;p79"/>
          <p:cNvCxnSpPr>
            <a:stCxn id="1688" idx="6"/>
            <a:endCxn id="1690" idx="2"/>
          </p:cNvCxnSpPr>
          <p:nvPr/>
        </p:nvCxnSpPr>
        <p:spPr>
          <a:xfrm>
            <a:off x="1066769" y="3468216"/>
            <a:ext cx="1205400" cy="0"/>
          </a:xfrm>
          <a:prstGeom prst="straightConnector1">
            <a:avLst/>
          </a:prstGeom>
          <a:noFill/>
          <a:ln cap="flat" cmpd="sng" w="9525">
            <a:solidFill>
              <a:schemeClr val="lt2"/>
            </a:solidFill>
            <a:prstDash val="solid"/>
            <a:round/>
            <a:headEnd len="med" w="med" type="none"/>
            <a:tailEnd len="med" w="med" type="none"/>
          </a:ln>
        </p:spPr>
      </p:cxnSp>
      <p:sp>
        <p:nvSpPr>
          <p:cNvPr id="1702" name="Google Shape;1702;p79"/>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703" name="Google Shape;1703;p79"/>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704" name="Google Shape;1704;p79"/>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atamaran"/>
                <a:ea typeface="Catamaran"/>
                <a:cs typeface="Catamaran"/>
                <a:sym typeface="Catamaran"/>
              </a:rPr>
              <a:t>4</a:t>
            </a:r>
            <a:endParaRPr sz="1500">
              <a:solidFill>
                <a:schemeClr val="lt2"/>
              </a:solidFill>
              <a:latin typeface="Catamaran"/>
              <a:ea typeface="Catamaran"/>
              <a:cs typeface="Catamaran"/>
              <a:sym typeface="Catamaran"/>
            </a:endParaRPr>
          </a:p>
        </p:txBody>
      </p:sp>
      <p:sp>
        <p:nvSpPr>
          <p:cNvPr id="1705" name="Google Shape;1705;p79"/>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atamaran"/>
                <a:ea typeface="Catamaran"/>
                <a:cs typeface="Catamaran"/>
                <a:sym typeface="Catamaran"/>
              </a:rPr>
              <a:t>5</a:t>
            </a:r>
            <a:endParaRPr sz="1500">
              <a:solidFill>
                <a:schemeClr val="lt2"/>
              </a:solidFill>
              <a:latin typeface="Catamaran"/>
              <a:ea typeface="Catamaran"/>
              <a:cs typeface="Catamaran"/>
              <a:sym typeface="Catamar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80"/>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Minimalist Moles </a:t>
            </a:r>
            <a:r>
              <a:rPr lang="en" sz="1500">
                <a:latin typeface="Catamaran"/>
                <a:ea typeface="Catamaran"/>
                <a:cs typeface="Catamaran"/>
                <a:sym typeface="Catamaran"/>
              </a:rPr>
              <a:t>Did Kruskal’s and Prim’s find different MSTs, or the same MST? More generally, is the MST for this graph unique? Describe a different tie-breaking scheme or make edits to the edge weights that would change your answer.</a:t>
            </a:r>
            <a:endParaRPr sz="1500"/>
          </a:p>
        </p:txBody>
      </p:sp>
      <p:sp>
        <p:nvSpPr>
          <p:cNvPr id="1711" name="Google Shape;1711;p80"/>
          <p:cNvSpPr/>
          <p:nvPr/>
        </p:nvSpPr>
        <p:spPr>
          <a:xfrm>
            <a:off x="618869"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712" name="Google Shape;1712;p80"/>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713" name="Google Shape;1713;p80"/>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714" name="Google Shape;1714;p80"/>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715" name="Google Shape;1715;p80"/>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716" name="Google Shape;1716;p80"/>
          <p:cNvCxnSpPr>
            <a:stCxn id="1711" idx="4"/>
            <a:endCxn id="1712"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717" name="Google Shape;1717;p80"/>
          <p:cNvCxnSpPr>
            <a:stCxn id="1713" idx="5"/>
            <a:endCxn id="1715"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718" name="Google Shape;1718;p80"/>
          <p:cNvCxnSpPr>
            <a:stCxn id="1715" idx="3"/>
            <a:endCxn id="1714" idx="7"/>
          </p:cNvCxnSpPr>
          <p:nvPr/>
        </p:nvCxnSpPr>
        <p:spPr>
          <a:xfrm flipH="1">
            <a:off x="2654275" y="2958798"/>
            <a:ext cx="557400" cy="348600"/>
          </a:xfrm>
          <a:prstGeom prst="straightConnector1">
            <a:avLst/>
          </a:prstGeom>
          <a:noFill/>
          <a:ln cap="flat" cmpd="sng" w="9525">
            <a:solidFill>
              <a:srgbClr val="D9D9D9"/>
            </a:solidFill>
            <a:prstDash val="solid"/>
            <a:round/>
            <a:headEnd len="med" w="med" type="none"/>
            <a:tailEnd len="med" w="med" type="none"/>
          </a:ln>
        </p:spPr>
      </p:cxnSp>
      <p:sp>
        <p:nvSpPr>
          <p:cNvPr id="1719" name="Google Shape;1719;p80"/>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720" name="Google Shape;1720;p80"/>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721" name="Google Shape;1721;p80"/>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3</a:t>
            </a:r>
            <a:endParaRPr sz="1500">
              <a:solidFill>
                <a:srgbClr val="D9D9D9"/>
              </a:solidFill>
              <a:latin typeface="Catamaran"/>
              <a:ea typeface="Catamaran"/>
              <a:cs typeface="Catamaran"/>
              <a:sym typeface="Catamaran"/>
            </a:endParaRPr>
          </a:p>
        </p:txBody>
      </p:sp>
      <p:cxnSp>
        <p:nvCxnSpPr>
          <p:cNvPr id="1722" name="Google Shape;1722;p80"/>
          <p:cNvCxnSpPr>
            <a:stCxn id="1713" idx="4"/>
            <a:endCxn id="1714"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723" name="Google Shape;1723;p80"/>
          <p:cNvCxnSpPr>
            <a:endCxn id="1713" idx="2"/>
          </p:cNvCxnSpPr>
          <p:nvPr/>
        </p:nvCxnSpPr>
        <p:spPr>
          <a:xfrm>
            <a:off x="1066667" y="2092950"/>
            <a:ext cx="1205400" cy="0"/>
          </a:xfrm>
          <a:prstGeom prst="straightConnector1">
            <a:avLst/>
          </a:prstGeom>
          <a:noFill/>
          <a:ln cap="flat" cmpd="sng" w="9525">
            <a:solidFill>
              <a:srgbClr val="D9D9D9"/>
            </a:solidFill>
            <a:prstDash val="solid"/>
            <a:round/>
            <a:headEnd len="med" w="med" type="none"/>
            <a:tailEnd len="med" w="med" type="none"/>
          </a:ln>
        </p:spPr>
      </p:cxnSp>
      <p:cxnSp>
        <p:nvCxnSpPr>
          <p:cNvPr id="1724" name="Google Shape;1724;p80"/>
          <p:cNvCxnSpPr>
            <a:endCxn id="1713"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725" name="Google Shape;1725;p80"/>
          <p:cNvCxnSpPr>
            <a:stCxn id="1712" idx="6"/>
            <a:endCxn id="1714" idx="2"/>
          </p:cNvCxnSpPr>
          <p:nvPr/>
        </p:nvCxnSpPr>
        <p:spPr>
          <a:xfrm>
            <a:off x="1066769" y="3468216"/>
            <a:ext cx="1205400" cy="0"/>
          </a:xfrm>
          <a:prstGeom prst="straightConnector1">
            <a:avLst/>
          </a:prstGeom>
          <a:noFill/>
          <a:ln cap="flat" cmpd="sng" w="9525">
            <a:solidFill>
              <a:srgbClr val="D9D9D9"/>
            </a:solidFill>
            <a:prstDash val="solid"/>
            <a:round/>
            <a:headEnd len="med" w="med" type="none"/>
            <a:tailEnd len="med" w="med" type="none"/>
          </a:ln>
        </p:spPr>
      </p:cxnSp>
      <p:sp>
        <p:nvSpPr>
          <p:cNvPr id="1726" name="Google Shape;1726;p80"/>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727" name="Google Shape;1727;p80"/>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728" name="Google Shape;1728;p80"/>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atamaran"/>
                <a:ea typeface="Catamaran"/>
                <a:cs typeface="Catamaran"/>
                <a:sym typeface="Catamaran"/>
              </a:rPr>
              <a:t>4</a:t>
            </a:r>
            <a:endParaRPr sz="1500">
              <a:solidFill>
                <a:schemeClr val="lt2"/>
              </a:solidFill>
              <a:latin typeface="Catamaran"/>
              <a:ea typeface="Catamaran"/>
              <a:cs typeface="Catamaran"/>
              <a:sym typeface="Catamaran"/>
            </a:endParaRPr>
          </a:p>
        </p:txBody>
      </p:sp>
      <p:sp>
        <p:nvSpPr>
          <p:cNvPr id="1729" name="Google Shape;1729;p80"/>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5</a:t>
            </a:r>
            <a:endParaRPr sz="1500">
              <a:solidFill>
                <a:srgbClr val="D9D9D9"/>
              </a:solidFill>
              <a:latin typeface="Catamaran"/>
              <a:ea typeface="Catamaran"/>
              <a:cs typeface="Catamaran"/>
              <a:sym typeface="Catamar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81"/>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Minimalist Moles </a:t>
            </a:r>
            <a:r>
              <a:rPr lang="en" sz="1500">
                <a:latin typeface="Catamaran"/>
                <a:ea typeface="Catamaran"/>
                <a:cs typeface="Catamaran"/>
                <a:sym typeface="Catamaran"/>
              </a:rPr>
              <a:t>Did Kruskal’s and Prim’s find different MSTs, or the same MST? More generally, is the MST for this graph unique? Describe a different tie-breaking scheme or make edits to the edge weights that would change your answer.</a:t>
            </a:r>
            <a:endParaRPr sz="1500"/>
          </a:p>
        </p:txBody>
      </p:sp>
      <p:sp>
        <p:nvSpPr>
          <p:cNvPr id="1735" name="Google Shape;1735;p81"/>
          <p:cNvSpPr txBox="1"/>
          <p:nvPr/>
        </p:nvSpPr>
        <p:spPr>
          <a:xfrm>
            <a:off x="4604175" y="1805075"/>
            <a:ext cx="427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Both algorithms found the same MST.</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But there are duplicate edge weights, so</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t</a:t>
            </a:r>
            <a:r>
              <a:rPr lang="en">
                <a:latin typeface="Avenir"/>
                <a:ea typeface="Avenir"/>
                <a:cs typeface="Avenir"/>
                <a:sym typeface="Avenir"/>
              </a:rPr>
              <a:t>he algorithms could find different MSTs if we used a different tiebreaking scheme!</a:t>
            </a:r>
            <a:endParaRPr>
              <a:latin typeface="Avenir"/>
              <a:ea typeface="Avenir"/>
              <a:cs typeface="Avenir"/>
              <a:sym typeface="Avenir"/>
            </a:endParaRPr>
          </a:p>
        </p:txBody>
      </p:sp>
      <p:sp>
        <p:nvSpPr>
          <p:cNvPr id="1736" name="Google Shape;1736;p81"/>
          <p:cNvSpPr/>
          <p:nvPr/>
        </p:nvSpPr>
        <p:spPr>
          <a:xfrm>
            <a:off x="618869"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737" name="Google Shape;1737;p81"/>
          <p:cNvSpPr/>
          <p:nvPr/>
        </p:nvSpPr>
        <p:spPr>
          <a:xfrm>
            <a:off x="618869"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738" name="Google Shape;1738;p81"/>
          <p:cNvSpPr/>
          <p:nvPr/>
        </p:nvSpPr>
        <p:spPr>
          <a:xfrm>
            <a:off x="2272067" y="1865400"/>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739" name="Google Shape;1739;p81"/>
          <p:cNvSpPr/>
          <p:nvPr/>
        </p:nvSpPr>
        <p:spPr>
          <a:xfrm>
            <a:off x="2272067" y="324066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740" name="Google Shape;1740;p81"/>
          <p:cNvSpPr/>
          <p:nvPr/>
        </p:nvSpPr>
        <p:spPr>
          <a:xfrm>
            <a:off x="3146081" y="2570346"/>
            <a:ext cx="447900" cy="4551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741" name="Google Shape;1741;p81"/>
          <p:cNvCxnSpPr>
            <a:stCxn id="1736" idx="4"/>
            <a:endCxn id="1737" idx="0"/>
          </p:cNvCxnSpPr>
          <p:nvPr/>
        </p:nvCxnSpPr>
        <p:spPr>
          <a:xfrm>
            <a:off x="842819"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742" name="Google Shape;1742;p81"/>
          <p:cNvCxnSpPr>
            <a:stCxn id="1738" idx="5"/>
            <a:endCxn id="1740" idx="1"/>
          </p:cNvCxnSpPr>
          <p:nvPr/>
        </p:nvCxnSpPr>
        <p:spPr>
          <a:xfrm>
            <a:off x="2654373" y="2253852"/>
            <a:ext cx="557400" cy="383100"/>
          </a:xfrm>
          <a:prstGeom prst="straightConnector1">
            <a:avLst/>
          </a:prstGeom>
          <a:noFill/>
          <a:ln cap="flat" cmpd="sng" w="19050">
            <a:solidFill>
              <a:srgbClr val="3C78D8"/>
            </a:solidFill>
            <a:prstDash val="solid"/>
            <a:round/>
            <a:headEnd len="med" w="med" type="none"/>
            <a:tailEnd len="med" w="med" type="none"/>
          </a:ln>
        </p:spPr>
      </p:cxnSp>
      <p:cxnSp>
        <p:nvCxnSpPr>
          <p:cNvPr id="1743" name="Google Shape;1743;p81"/>
          <p:cNvCxnSpPr>
            <a:stCxn id="1740" idx="3"/>
            <a:endCxn id="1739" idx="7"/>
          </p:cNvCxnSpPr>
          <p:nvPr/>
        </p:nvCxnSpPr>
        <p:spPr>
          <a:xfrm flipH="1">
            <a:off x="2654275" y="2958798"/>
            <a:ext cx="557400" cy="348600"/>
          </a:xfrm>
          <a:prstGeom prst="straightConnector1">
            <a:avLst/>
          </a:prstGeom>
          <a:noFill/>
          <a:ln cap="flat" cmpd="sng" w="9525">
            <a:solidFill>
              <a:srgbClr val="D9D9D9"/>
            </a:solidFill>
            <a:prstDash val="solid"/>
            <a:round/>
            <a:headEnd len="med" w="med" type="none"/>
            <a:tailEnd len="med" w="med" type="none"/>
          </a:ln>
        </p:spPr>
      </p:cxnSp>
      <p:sp>
        <p:nvSpPr>
          <p:cNvPr id="1744" name="Google Shape;1744;p81"/>
          <p:cNvSpPr txBox="1"/>
          <p:nvPr/>
        </p:nvSpPr>
        <p:spPr>
          <a:xfrm>
            <a:off x="544550" y="2557094"/>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745" name="Google Shape;1745;p81"/>
          <p:cNvSpPr txBox="1"/>
          <p:nvPr/>
        </p:nvSpPr>
        <p:spPr>
          <a:xfrm>
            <a:off x="2873730" y="208077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746" name="Google Shape;1746;p81"/>
          <p:cNvSpPr txBox="1"/>
          <p:nvPr/>
        </p:nvSpPr>
        <p:spPr>
          <a:xfrm>
            <a:off x="2936596" y="3036238"/>
            <a:ext cx="1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3</a:t>
            </a:r>
            <a:endParaRPr sz="1500">
              <a:solidFill>
                <a:srgbClr val="D9D9D9"/>
              </a:solidFill>
              <a:latin typeface="Catamaran"/>
              <a:ea typeface="Catamaran"/>
              <a:cs typeface="Catamaran"/>
              <a:sym typeface="Catamaran"/>
            </a:endParaRPr>
          </a:p>
        </p:txBody>
      </p:sp>
      <p:cxnSp>
        <p:nvCxnSpPr>
          <p:cNvPr id="1747" name="Google Shape;1747;p81"/>
          <p:cNvCxnSpPr>
            <a:stCxn id="1738" idx="4"/>
            <a:endCxn id="1739" idx="0"/>
          </p:cNvCxnSpPr>
          <p:nvPr/>
        </p:nvCxnSpPr>
        <p:spPr>
          <a:xfrm>
            <a:off x="2496017" y="2320500"/>
            <a:ext cx="0" cy="920100"/>
          </a:xfrm>
          <a:prstGeom prst="straightConnector1">
            <a:avLst/>
          </a:prstGeom>
          <a:noFill/>
          <a:ln cap="flat" cmpd="sng" w="19050">
            <a:solidFill>
              <a:srgbClr val="3C78D8"/>
            </a:solidFill>
            <a:prstDash val="solid"/>
            <a:round/>
            <a:headEnd len="med" w="med" type="none"/>
            <a:tailEnd len="med" w="med" type="none"/>
          </a:ln>
        </p:spPr>
      </p:cxnSp>
      <p:cxnSp>
        <p:nvCxnSpPr>
          <p:cNvPr id="1748" name="Google Shape;1748;p81"/>
          <p:cNvCxnSpPr>
            <a:endCxn id="1738" idx="2"/>
          </p:cNvCxnSpPr>
          <p:nvPr/>
        </p:nvCxnSpPr>
        <p:spPr>
          <a:xfrm>
            <a:off x="1066667" y="2092950"/>
            <a:ext cx="1205400" cy="0"/>
          </a:xfrm>
          <a:prstGeom prst="straightConnector1">
            <a:avLst/>
          </a:prstGeom>
          <a:noFill/>
          <a:ln cap="flat" cmpd="sng" w="9525">
            <a:solidFill>
              <a:srgbClr val="D9D9D9"/>
            </a:solidFill>
            <a:prstDash val="solid"/>
            <a:round/>
            <a:headEnd len="med" w="med" type="none"/>
            <a:tailEnd len="med" w="med" type="none"/>
          </a:ln>
        </p:spPr>
      </p:cxnSp>
      <p:cxnSp>
        <p:nvCxnSpPr>
          <p:cNvPr id="1749" name="Google Shape;1749;p81"/>
          <p:cNvCxnSpPr>
            <a:endCxn id="1738" idx="3"/>
          </p:cNvCxnSpPr>
          <p:nvPr/>
        </p:nvCxnSpPr>
        <p:spPr>
          <a:xfrm flipH="1" rot="10800000">
            <a:off x="1001160" y="2253852"/>
            <a:ext cx="1336500" cy="1053600"/>
          </a:xfrm>
          <a:prstGeom prst="straightConnector1">
            <a:avLst/>
          </a:prstGeom>
          <a:noFill/>
          <a:ln cap="flat" cmpd="sng" w="19050">
            <a:solidFill>
              <a:srgbClr val="3C78D8"/>
            </a:solidFill>
            <a:prstDash val="solid"/>
            <a:round/>
            <a:headEnd len="med" w="med" type="none"/>
            <a:tailEnd len="med" w="med" type="none"/>
          </a:ln>
        </p:spPr>
      </p:cxnSp>
      <p:cxnSp>
        <p:nvCxnSpPr>
          <p:cNvPr id="1750" name="Google Shape;1750;p81"/>
          <p:cNvCxnSpPr>
            <a:stCxn id="1737" idx="6"/>
            <a:endCxn id="1739" idx="2"/>
          </p:cNvCxnSpPr>
          <p:nvPr/>
        </p:nvCxnSpPr>
        <p:spPr>
          <a:xfrm>
            <a:off x="1066769" y="3468216"/>
            <a:ext cx="1205400" cy="0"/>
          </a:xfrm>
          <a:prstGeom prst="straightConnector1">
            <a:avLst/>
          </a:prstGeom>
          <a:noFill/>
          <a:ln cap="flat" cmpd="sng" w="9525">
            <a:solidFill>
              <a:srgbClr val="D9D9D9"/>
            </a:solidFill>
            <a:prstDash val="solid"/>
            <a:round/>
            <a:headEnd len="med" w="med" type="none"/>
            <a:tailEnd len="med" w="med" type="none"/>
          </a:ln>
        </p:spPr>
      </p:cxnSp>
      <p:sp>
        <p:nvSpPr>
          <p:cNvPr id="1751" name="Google Shape;1751;p81"/>
          <p:cNvSpPr txBox="1"/>
          <p:nvPr/>
        </p:nvSpPr>
        <p:spPr>
          <a:xfrm>
            <a:off x="1468838" y="245910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752" name="Google Shape;1752;p81"/>
          <p:cNvSpPr txBox="1"/>
          <p:nvPr/>
        </p:nvSpPr>
        <p:spPr>
          <a:xfrm>
            <a:off x="2502175" y="2496625"/>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753" name="Google Shape;1753;p81"/>
          <p:cNvSpPr txBox="1"/>
          <p:nvPr/>
        </p:nvSpPr>
        <p:spPr>
          <a:xfrm>
            <a:off x="1522425" y="1729338"/>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atamaran"/>
                <a:ea typeface="Catamaran"/>
                <a:cs typeface="Catamaran"/>
                <a:sym typeface="Catamaran"/>
              </a:rPr>
              <a:t>4</a:t>
            </a:r>
            <a:endParaRPr sz="1500">
              <a:solidFill>
                <a:schemeClr val="lt2"/>
              </a:solidFill>
              <a:latin typeface="Catamaran"/>
              <a:ea typeface="Catamaran"/>
              <a:cs typeface="Catamaran"/>
              <a:sym typeface="Catamaran"/>
            </a:endParaRPr>
          </a:p>
        </p:txBody>
      </p:sp>
      <p:sp>
        <p:nvSpPr>
          <p:cNvPr id="1754" name="Google Shape;1754;p81"/>
          <p:cNvSpPr txBox="1"/>
          <p:nvPr/>
        </p:nvSpPr>
        <p:spPr>
          <a:xfrm>
            <a:off x="1522425" y="3393150"/>
            <a:ext cx="29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5</a:t>
            </a:r>
            <a:endParaRPr sz="1500">
              <a:solidFill>
                <a:srgbClr val="D9D9D9"/>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14" name="Google Shape;114;p19"/>
          <p:cNvSpPr txBox="1"/>
          <p:nvPr>
            <p:ph idx="1" type="body"/>
          </p:nvPr>
        </p:nvSpPr>
        <p:spPr>
          <a:xfrm>
            <a:off x="311700" y="1089375"/>
            <a:ext cx="8520600" cy="1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A*</a:t>
            </a:r>
            <a:r>
              <a:rPr lang="en"/>
              <a:t> is a method of finding the shortest path from one node to a specific other node in the graph. It operates similarly to Dijkstra’s except for that we use a (given) heuristic to estimate a vertex’s distance from the goal.</a:t>
            </a:r>
            <a:endParaRPr/>
          </a:p>
          <a:p>
            <a:pPr indent="0" lvl="0" marL="0" rtl="0" algn="l">
              <a:spcBef>
                <a:spcPts val="1600"/>
              </a:spcBef>
              <a:spcAft>
                <a:spcPts val="1000"/>
              </a:spcAft>
              <a:buNone/>
            </a:pPr>
            <a:r>
              <a:t/>
            </a:r>
            <a:endParaRPr/>
          </a:p>
        </p:txBody>
      </p:sp>
      <p:sp>
        <p:nvSpPr>
          <p:cNvPr id="115" name="Google Shape;115;p19"/>
          <p:cNvSpPr txBox="1"/>
          <p:nvPr/>
        </p:nvSpPr>
        <p:spPr>
          <a:xfrm>
            <a:off x="327550" y="4197075"/>
            <a:ext cx="862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We’re only guaranteed to get the shortest path if our heuristic is </a:t>
            </a:r>
            <a:r>
              <a:rPr lang="en">
                <a:solidFill>
                  <a:schemeClr val="accent2"/>
                </a:solidFill>
                <a:latin typeface="Avenir"/>
                <a:ea typeface="Avenir"/>
                <a:cs typeface="Avenir"/>
                <a:sym typeface="Avenir"/>
              </a:rPr>
              <a:t>admissible</a:t>
            </a:r>
            <a:r>
              <a:rPr lang="en">
                <a:solidFill>
                  <a:schemeClr val="dk1"/>
                </a:solidFill>
                <a:latin typeface="Avenir"/>
                <a:ea typeface="Avenir"/>
                <a:cs typeface="Avenir"/>
                <a:sym typeface="Avenir"/>
              </a:rPr>
              <a:t> (never overestimates the true distance to the goal) and </a:t>
            </a:r>
            <a:r>
              <a:rPr lang="en">
                <a:solidFill>
                  <a:schemeClr val="accent2"/>
                </a:solidFill>
                <a:latin typeface="Avenir"/>
                <a:ea typeface="Avenir"/>
                <a:cs typeface="Avenir"/>
                <a:sym typeface="Avenir"/>
              </a:rPr>
              <a:t>consistent </a:t>
            </a:r>
            <a:r>
              <a:rPr lang="en">
                <a:solidFill>
                  <a:schemeClr val="dk1"/>
                </a:solidFill>
                <a:latin typeface="Avenir"/>
                <a:ea typeface="Avenir"/>
                <a:cs typeface="Avenir"/>
                <a:sym typeface="Avenir"/>
              </a:rPr>
              <a:t>(estimate always &lt;= the estimated distance from any neighboring vertex to the goal + the cost of reaching that neighbor).</a:t>
            </a:r>
            <a:endParaRPr>
              <a:latin typeface="Avenir"/>
              <a:ea typeface="Avenir"/>
              <a:cs typeface="Avenir"/>
              <a:sym typeface="Avenir"/>
            </a:endParaRPr>
          </a:p>
        </p:txBody>
      </p:sp>
      <p:grpSp>
        <p:nvGrpSpPr>
          <p:cNvPr id="116" name="Google Shape;116;p19"/>
          <p:cNvGrpSpPr/>
          <p:nvPr/>
        </p:nvGrpSpPr>
        <p:grpSpPr>
          <a:xfrm>
            <a:off x="3507238" y="2148950"/>
            <a:ext cx="2156050" cy="1850750"/>
            <a:chOff x="6595250" y="2051775"/>
            <a:chExt cx="2156050" cy="1850750"/>
          </a:xfrm>
        </p:grpSpPr>
        <p:sp>
          <p:nvSpPr>
            <p:cNvPr id="117" name="Google Shape;117;p19"/>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A</a:t>
              </a:r>
              <a:endParaRPr>
                <a:solidFill>
                  <a:schemeClr val="accent2"/>
                </a:solidFill>
                <a:latin typeface="Catamaran"/>
                <a:ea typeface="Catamaran"/>
                <a:cs typeface="Catamaran"/>
                <a:sym typeface="Catamaran"/>
              </a:endParaRPr>
            </a:p>
          </p:txBody>
        </p:sp>
        <p:sp>
          <p:nvSpPr>
            <p:cNvPr id="118" name="Google Shape;118;p19"/>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19" name="Google Shape;119;p19"/>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20" name="Google Shape;120;p19"/>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21" name="Google Shape;121;p19"/>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Catamaran"/>
                  <a:ea typeface="Catamaran"/>
                  <a:cs typeface="Catamaran"/>
                  <a:sym typeface="Catamaran"/>
                </a:rPr>
                <a:t>E</a:t>
              </a:r>
              <a:endParaRPr>
                <a:solidFill>
                  <a:schemeClr val="accent4"/>
                </a:solidFill>
                <a:latin typeface="Catamaran"/>
                <a:ea typeface="Catamaran"/>
                <a:cs typeface="Catamaran"/>
                <a:sym typeface="Catamaran"/>
              </a:endParaRPr>
            </a:p>
          </p:txBody>
        </p:sp>
        <p:sp>
          <p:nvSpPr>
            <p:cNvPr id="122" name="Google Shape;122;p19"/>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23" name="Google Shape;123;p19"/>
            <p:cNvCxnSpPr>
              <a:stCxn id="117" idx="7"/>
              <a:endCxn id="118"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9"/>
            <p:cNvCxnSpPr>
              <a:stCxn id="117" idx="4"/>
              <a:endCxn id="119"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9"/>
            <p:cNvCxnSpPr>
              <a:stCxn id="118" idx="6"/>
              <a:endCxn id="121"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9"/>
            <p:cNvCxnSpPr>
              <a:stCxn id="118" idx="4"/>
              <a:endCxn id="120"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127" name="Google Shape;127;p19"/>
            <p:cNvCxnSpPr>
              <a:stCxn id="119" idx="5"/>
              <a:endCxn id="122"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9"/>
            <p:cNvCxnSpPr>
              <a:stCxn id="120" idx="4"/>
              <a:endCxn id="122"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129" name="Google Shape;129;p19"/>
          <p:cNvSpPr txBox="1"/>
          <p:nvPr/>
        </p:nvSpPr>
        <p:spPr>
          <a:xfrm>
            <a:off x="3879613" y="22943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30" name="Google Shape;130;p19"/>
          <p:cNvSpPr txBox="1"/>
          <p:nvPr/>
        </p:nvSpPr>
        <p:spPr>
          <a:xfrm>
            <a:off x="3560813" y="317682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31" name="Google Shape;131;p19"/>
          <p:cNvSpPr txBox="1"/>
          <p:nvPr/>
        </p:nvSpPr>
        <p:spPr>
          <a:xfrm>
            <a:off x="4264063" y="37408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32" name="Google Shape;132;p19"/>
          <p:cNvSpPr txBox="1"/>
          <p:nvPr/>
        </p:nvSpPr>
        <p:spPr>
          <a:xfrm>
            <a:off x="4973963" y="32891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33" name="Google Shape;133;p19"/>
          <p:cNvSpPr txBox="1"/>
          <p:nvPr/>
        </p:nvSpPr>
        <p:spPr>
          <a:xfrm>
            <a:off x="4416238" y="26783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34" name="Google Shape;134;p19"/>
          <p:cNvSpPr txBox="1"/>
          <p:nvPr/>
        </p:nvSpPr>
        <p:spPr>
          <a:xfrm>
            <a:off x="4973963" y="21489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35" name="Google Shape;135;p19"/>
          <p:cNvSpPr txBox="1"/>
          <p:nvPr/>
        </p:nvSpPr>
        <p:spPr>
          <a:xfrm>
            <a:off x="4336138" y="18629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a:t>
            </a:r>
            <a:endParaRPr>
              <a:solidFill>
                <a:srgbClr val="1155CC"/>
              </a:solidFill>
              <a:latin typeface="Catamaran"/>
              <a:ea typeface="Catamaran"/>
              <a:cs typeface="Catamaran"/>
              <a:sym typeface="Catamaran"/>
            </a:endParaRPr>
          </a:p>
        </p:txBody>
      </p:sp>
      <p:sp>
        <p:nvSpPr>
          <p:cNvPr id="136" name="Google Shape;136;p19"/>
          <p:cNvSpPr txBox="1"/>
          <p:nvPr/>
        </p:nvSpPr>
        <p:spPr>
          <a:xfrm>
            <a:off x="5046013" y="297055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(3)</a:t>
            </a:r>
            <a:endParaRPr>
              <a:solidFill>
                <a:srgbClr val="1155CC"/>
              </a:solidFill>
              <a:latin typeface="Catamaran"/>
              <a:ea typeface="Catamaran"/>
              <a:cs typeface="Catamaran"/>
              <a:sym typeface="Catamaran"/>
            </a:endParaRPr>
          </a:p>
        </p:txBody>
      </p:sp>
      <p:sp>
        <p:nvSpPr>
          <p:cNvPr id="137" name="Google Shape;137;p19"/>
          <p:cNvSpPr txBox="1"/>
          <p:nvPr/>
        </p:nvSpPr>
        <p:spPr>
          <a:xfrm>
            <a:off x="4973963" y="385185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(3)</a:t>
            </a:r>
            <a:endParaRPr>
              <a:solidFill>
                <a:srgbClr val="1155CC"/>
              </a:solidFill>
              <a:latin typeface="Catamaran"/>
              <a:ea typeface="Catamaran"/>
              <a:cs typeface="Catamaran"/>
              <a:sym typeface="Catamaran"/>
            </a:endParaRPr>
          </a:p>
        </p:txBody>
      </p:sp>
      <p:sp>
        <p:nvSpPr>
          <p:cNvPr id="138" name="Google Shape;138;p19"/>
          <p:cNvSpPr txBox="1"/>
          <p:nvPr/>
        </p:nvSpPr>
        <p:spPr>
          <a:xfrm>
            <a:off x="3671713" y="353325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139" name="Google Shape;139;p19"/>
          <p:cNvSpPr txBox="1"/>
          <p:nvPr/>
        </p:nvSpPr>
        <p:spPr>
          <a:xfrm>
            <a:off x="3480713" y="2354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(6)</a:t>
            </a:r>
            <a:endParaRPr>
              <a:solidFill>
                <a:srgbClr val="1155CC"/>
              </a:solidFill>
              <a:latin typeface="Catamaran"/>
              <a:ea typeface="Catamaran"/>
              <a:cs typeface="Catamaran"/>
              <a:sym typeface="Catamar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82"/>
          <p:cNvSpPr txBox="1"/>
          <p:nvPr>
            <p:ph type="title"/>
          </p:nvPr>
        </p:nvSpPr>
        <p:spPr>
          <a:xfrm>
            <a:off x="311700" y="445025"/>
            <a:ext cx="85206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Minimalist Moles </a:t>
            </a:r>
            <a:r>
              <a:rPr lang="en" sz="1500">
                <a:latin typeface="Catamaran"/>
                <a:ea typeface="Catamaran"/>
                <a:cs typeface="Catamaran"/>
                <a:sym typeface="Catamaran"/>
              </a:rPr>
              <a:t>Did Kruskal’s and Prim’s find different MSTs, or the same MST? More generally, is the MST for this graph unique? Describe a different tie-breaking scheme or make edits to the edge weights that would change your answer.</a:t>
            </a:r>
            <a:endParaRPr sz="1500"/>
          </a:p>
        </p:txBody>
      </p:sp>
      <p:sp>
        <p:nvSpPr>
          <p:cNvPr id="1760" name="Google Shape;1760;p82"/>
          <p:cNvSpPr txBox="1"/>
          <p:nvPr/>
        </p:nvSpPr>
        <p:spPr>
          <a:xfrm>
            <a:off x="311700" y="1527950"/>
            <a:ext cx="42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Examples:</a:t>
            </a:r>
            <a:endParaRPr>
              <a:latin typeface="Avenir"/>
              <a:ea typeface="Avenir"/>
              <a:cs typeface="Avenir"/>
              <a:sym typeface="Avenir"/>
            </a:endParaRPr>
          </a:p>
        </p:txBody>
      </p:sp>
      <p:sp>
        <p:nvSpPr>
          <p:cNvPr id="1761" name="Google Shape;1761;p82"/>
          <p:cNvSpPr/>
          <p:nvPr/>
        </p:nvSpPr>
        <p:spPr>
          <a:xfrm>
            <a:off x="175794" y="2354552"/>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762" name="Google Shape;1762;p82"/>
          <p:cNvSpPr/>
          <p:nvPr/>
        </p:nvSpPr>
        <p:spPr>
          <a:xfrm>
            <a:off x="175794" y="3634823"/>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763" name="Google Shape;1763;p82"/>
          <p:cNvSpPr/>
          <p:nvPr/>
        </p:nvSpPr>
        <p:spPr>
          <a:xfrm>
            <a:off x="1712192" y="2354552"/>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764" name="Google Shape;1764;p82"/>
          <p:cNvSpPr/>
          <p:nvPr/>
        </p:nvSpPr>
        <p:spPr>
          <a:xfrm>
            <a:off x="1712192" y="3634823"/>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765" name="Google Shape;1765;p82"/>
          <p:cNvSpPr/>
          <p:nvPr/>
        </p:nvSpPr>
        <p:spPr>
          <a:xfrm>
            <a:off x="2524457" y="3010805"/>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766" name="Google Shape;1766;p82"/>
          <p:cNvCxnSpPr>
            <a:stCxn id="1761" idx="4"/>
            <a:endCxn id="1762" idx="0"/>
          </p:cNvCxnSpPr>
          <p:nvPr/>
        </p:nvCxnSpPr>
        <p:spPr>
          <a:xfrm>
            <a:off x="383994" y="2778152"/>
            <a:ext cx="0" cy="856800"/>
          </a:xfrm>
          <a:prstGeom prst="straightConnector1">
            <a:avLst/>
          </a:prstGeom>
          <a:noFill/>
          <a:ln cap="flat" cmpd="sng" w="19050">
            <a:solidFill>
              <a:srgbClr val="3C78D8"/>
            </a:solidFill>
            <a:prstDash val="solid"/>
            <a:round/>
            <a:headEnd len="med" w="med" type="none"/>
            <a:tailEnd len="med" w="med" type="none"/>
          </a:ln>
        </p:spPr>
      </p:cxnSp>
      <p:cxnSp>
        <p:nvCxnSpPr>
          <p:cNvPr id="1767" name="Google Shape;1767;p82"/>
          <p:cNvCxnSpPr>
            <a:stCxn id="1763" idx="5"/>
            <a:endCxn id="1765" idx="1"/>
          </p:cNvCxnSpPr>
          <p:nvPr/>
        </p:nvCxnSpPr>
        <p:spPr>
          <a:xfrm>
            <a:off x="2067612" y="2716117"/>
            <a:ext cx="517800" cy="356700"/>
          </a:xfrm>
          <a:prstGeom prst="straightConnector1">
            <a:avLst/>
          </a:prstGeom>
          <a:noFill/>
          <a:ln cap="flat" cmpd="sng" w="19050">
            <a:solidFill>
              <a:srgbClr val="3C78D8"/>
            </a:solidFill>
            <a:prstDash val="solid"/>
            <a:round/>
            <a:headEnd len="med" w="med" type="none"/>
            <a:tailEnd len="med" w="med" type="none"/>
          </a:ln>
        </p:spPr>
      </p:cxnSp>
      <p:cxnSp>
        <p:nvCxnSpPr>
          <p:cNvPr id="1768" name="Google Shape;1768;p82"/>
          <p:cNvCxnSpPr>
            <a:stCxn id="1765" idx="3"/>
            <a:endCxn id="1764" idx="7"/>
          </p:cNvCxnSpPr>
          <p:nvPr/>
        </p:nvCxnSpPr>
        <p:spPr>
          <a:xfrm flipH="1">
            <a:off x="2067638" y="3372370"/>
            <a:ext cx="517800" cy="324600"/>
          </a:xfrm>
          <a:prstGeom prst="straightConnector1">
            <a:avLst/>
          </a:prstGeom>
          <a:noFill/>
          <a:ln cap="flat" cmpd="sng" w="19050">
            <a:solidFill>
              <a:srgbClr val="3C78D8"/>
            </a:solidFill>
            <a:prstDash val="solid"/>
            <a:round/>
            <a:headEnd len="med" w="med" type="none"/>
            <a:tailEnd len="med" w="med" type="none"/>
          </a:ln>
        </p:spPr>
      </p:cxnSp>
      <p:sp>
        <p:nvSpPr>
          <p:cNvPr id="1769" name="Google Shape;1769;p82"/>
          <p:cNvSpPr txBox="1"/>
          <p:nvPr/>
        </p:nvSpPr>
        <p:spPr>
          <a:xfrm>
            <a:off x="106725" y="2998468"/>
            <a:ext cx="1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4</a:t>
            </a:r>
            <a:endParaRPr sz="1500">
              <a:latin typeface="Catamaran"/>
              <a:ea typeface="Catamaran"/>
              <a:cs typeface="Catamaran"/>
              <a:sym typeface="Catamaran"/>
            </a:endParaRPr>
          </a:p>
        </p:txBody>
      </p:sp>
      <p:sp>
        <p:nvSpPr>
          <p:cNvPr id="1770" name="Google Shape;1770;p82"/>
          <p:cNvSpPr txBox="1"/>
          <p:nvPr/>
        </p:nvSpPr>
        <p:spPr>
          <a:xfrm>
            <a:off x="2271348" y="2555052"/>
            <a:ext cx="1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771" name="Google Shape;1771;p82"/>
          <p:cNvSpPr txBox="1"/>
          <p:nvPr/>
        </p:nvSpPr>
        <p:spPr>
          <a:xfrm>
            <a:off x="2329772" y="3444515"/>
            <a:ext cx="1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Catamaran"/>
                <a:ea typeface="Catamaran"/>
                <a:cs typeface="Catamaran"/>
                <a:sym typeface="Catamaran"/>
              </a:rPr>
              <a:t>3</a:t>
            </a:r>
            <a:endParaRPr sz="1500">
              <a:solidFill>
                <a:schemeClr val="dk1"/>
              </a:solidFill>
              <a:latin typeface="Catamaran"/>
              <a:ea typeface="Catamaran"/>
              <a:cs typeface="Catamaran"/>
              <a:sym typeface="Catamaran"/>
            </a:endParaRPr>
          </a:p>
        </p:txBody>
      </p:sp>
      <p:cxnSp>
        <p:nvCxnSpPr>
          <p:cNvPr id="1772" name="Google Shape;1772;p82"/>
          <p:cNvCxnSpPr>
            <a:stCxn id="1763" idx="4"/>
            <a:endCxn id="1764" idx="0"/>
          </p:cNvCxnSpPr>
          <p:nvPr/>
        </p:nvCxnSpPr>
        <p:spPr>
          <a:xfrm>
            <a:off x="1920392" y="2778152"/>
            <a:ext cx="0" cy="856800"/>
          </a:xfrm>
          <a:prstGeom prst="straightConnector1">
            <a:avLst/>
          </a:prstGeom>
          <a:noFill/>
          <a:ln cap="flat" cmpd="sng" w="9525">
            <a:solidFill>
              <a:srgbClr val="D9D9D9"/>
            </a:solidFill>
            <a:prstDash val="solid"/>
            <a:round/>
            <a:headEnd len="med" w="med" type="none"/>
            <a:tailEnd len="med" w="med" type="none"/>
          </a:ln>
        </p:spPr>
      </p:cxnSp>
      <p:cxnSp>
        <p:nvCxnSpPr>
          <p:cNvPr id="1773" name="Google Shape;1773;p82"/>
          <p:cNvCxnSpPr>
            <a:endCxn id="1763" idx="2"/>
          </p:cNvCxnSpPr>
          <p:nvPr/>
        </p:nvCxnSpPr>
        <p:spPr>
          <a:xfrm>
            <a:off x="591992" y="2566352"/>
            <a:ext cx="1120200" cy="0"/>
          </a:xfrm>
          <a:prstGeom prst="straightConnector1">
            <a:avLst/>
          </a:prstGeom>
          <a:noFill/>
          <a:ln cap="flat" cmpd="sng" w="9525">
            <a:solidFill>
              <a:srgbClr val="D9D9D9"/>
            </a:solidFill>
            <a:prstDash val="solid"/>
            <a:round/>
            <a:headEnd len="med" w="med" type="none"/>
            <a:tailEnd len="med" w="med" type="none"/>
          </a:ln>
        </p:spPr>
      </p:cxnSp>
      <p:cxnSp>
        <p:nvCxnSpPr>
          <p:cNvPr id="1774" name="Google Shape;1774;p82"/>
          <p:cNvCxnSpPr>
            <a:endCxn id="1763" idx="3"/>
          </p:cNvCxnSpPr>
          <p:nvPr/>
        </p:nvCxnSpPr>
        <p:spPr>
          <a:xfrm flipH="1" rot="10800000">
            <a:off x="531173" y="2716117"/>
            <a:ext cx="1242000" cy="980700"/>
          </a:xfrm>
          <a:prstGeom prst="straightConnector1">
            <a:avLst/>
          </a:prstGeom>
          <a:noFill/>
          <a:ln cap="flat" cmpd="sng" w="19050">
            <a:solidFill>
              <a:srgbClr val="3C78D8"/>
            </a:solidFill>
            <a:prstDash val="solid"/>
            <a:round/>
            <a:headEnd len="med" w="med" type="none"/>
            <a:tailEnd len="med" w="med" type="none"/>
          </a:ln>
        </p:spPr>
      </p:cxnSp>
      <p:cxnSp>
        <p:nvCxnSpPr>
          <p:cNvPr id="1775" name="Google Shape;1775;p82"/>
          <p:cNvCxnSpPr>
            <a:stCxn id="1762" idx="6"/>
            <a:endCxn id="1764" idx="2"/>
          </p:cNvCxnSpPr>
          <p:nvPr/>
        </p:nvCxnSpPr>
        <p:spPr>
          <a:xfrm>
            <a:off x="592194" y="3846623"/>
            <a:ext cx="1119900" cy="0"/>
          </a:xfrm>
          <a:prstGeom prst="straightConnector1">
            <a:avLst/>
          </a:prstGeom>
          <a:noFill/>
          <a:ln cap="flat" cmpd="sng" w="9525">
            <a:solidFill>
              <a:srgbClr val="D9D9D9"/>
            </a:solidFill>
            <a:prstDash val="solid"/>
            <a:round/>
            <a:headEnd len="med" w="med" type="none"/>
            <a:tailEnd len="med" w="med" type="none"/>
          </a:ln>
        </p:spPr>
      </p:cxnSp>
      <p:sp>
        <p:nvSpPr>
          <p:cNvPr id="1776" name="Google Shape;1776;p82"/>
          <p:cNvSpPr txBox="1"/>
          <p:nvPr/>
        </p:nvSpPr>
        <p:spPr>
          <a:xfrm>
            <a:off x="965711" y="2907243"/>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777" name="Google Shape;1777;p82"/>
          <p:cNvSpPr txBox="1"/>
          <p:nvPr/>
        </p:nvSpPr>
        <p:spPr>
          <a:xfrm>
            <a:off x="1926043" y="2942176"/>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3</a:t>
            </a:r>
            <a:endParaRPr sz="1500">
              <a:solidFill>
                <a:srgbClr val="D9D9D9"/>
              </a:solidFill>
              <a:latin typeface="Catamaran"/>
              <a:ea typeface="Catamaran"/>
              <a:cs typeface="Catamaran"/>
              <a:sym typeface="Catamaran"/>
            </a:endParaRPr>
          </a:p>
        </p:txBody>
      </p:sp>
      <p:sp>
        <p:nvSpPr>
          <p:cNvPr id="1778" name="Google Shape;1778;p82"/>
          <p:cNvSpPr txBox="1"/>
          <p:nvPr/>
        </p:nvSpPr>
        <p:spPr>
          <a:xfrm>
            <a:off x="1015513" y="2227887"/>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Catamaran"/>
                <a:ea typeface="Catamaran"/>
                <a:cs typeface="Catamaran"/>
                <a:sym typeface="Catamaran"/>
              </a:rPr>
              <a:t>4</a:t>
            </a:r>
            <a:endParaRPr sz="1500">
              <a:solidFill>
                <a:schemeClr val="lt2"/>
              </a:solidFill>
              <a:latin typeface="Catamaran"/>
              <a:ea typeface="Catamaran"/>
              <a:cs typeface="Catamaran"/>
              <a:sym typeface="Catamaran"/>
            </a:endParaRPr>
          </a:p>
        </p:txBody>
      </p:sp>
      <p:sp>
        <p:nvSpPr>
          <p:cNvPr id="1779" name="Google Shape;1779;p82"/>
          <p:cNvSpPr txBox="1"/>
          <p:nvPr/>
        </p:nvSpPr>
        <p:spPr>
          <a:xfrm>
            <a:off x="1015513" y="3776774"/>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5</a:t>
            </a:r>
            <a:endParaRPr sz="1500">
              <a:solidFill>
                <a:srgbClr val="D9D9D9"/>
              </a:solidFill>
              <a:latin typeface="Catamaran"/>
              <a:ea typeface="Catamaran"/>
              <a:cs typeface="Catamaran"/>
              <a:sym typeface="Catamaran"/>
            </a:endParaRPr>
          </a:p>
        </p:txBody>
      </p:sp>
      <p:sp>
        <p:nvSpPr>
          <p:cNvPr id="1780" name="Google Shape;1780;p82"/>
          <p:cNvSpPr/>
          <p:nvPr/>
        </p:nvSpPr>
        <p:spPr>
          <a:xfrm>
            <a:off x="3079268" y="2354552"/>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781" name="Google Shape;1781;p82"/>
          <p:cNvSpPr/>
          <p:nvPr/>
        </p:nvSpPr>
        <p:spPr>
          <a:xfrm>
            <a:off x="3079268" y="3634823"/>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782" name="Google Shape;1782;p82"/>
          <p:cNvSpPr/>
          <p:nvPr/>
        </p:nvSpPr>
        <p:spPr>
          <a:xfrm>
            <a:off x="4615667" y="2354552"/>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783" name="Google Shape;1783;p82"/>
          <p:cNvSpPr/>
          <p:nvPr/>
        </p:nvSpPr>
        <p:spPr>
          <a:xfrm>
            <a:off x="4615667" y="3634823"/>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784" name="Google Shape;1784;p82"/>
          <p:cNvSpPr/>
          <p:nvPr/>
        </p:nvSpPr>
        <p:spPr>
          <a:xfrm>
            <a:off x="5427932" y="3010805"/>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785" name="Google Shape;1785;p82"/>
          <p:cNvCxnSpPr>
            <a:stCxn id="1780" idx="4"/>
            <a:endCxn id="1781" idx="0"/>
          </p:cNvCxnSpPr>
          <p:nvPr/>
        </p:nvCxnSpPr>
        <p:spPr>
          <a:xfrm>
            <a:off x="3287468" y="2778152"/>
            <a:ext cx="0" cy="856800"/>
          </a:xfrm>
          <a:prstGeom prst="straightConnector1">
            <a:avLst/>
          </a:prstGeom>
          <a:noFill/>
          <a:ln cap="flat" cmpd="sng" w="9525">
            <a:solidFill>
              <a:srgbClr val="D9D9D9"/>
            </a:solidFill>
            <a:prstDash val="solid"/>
            <a:round/>
            <a:headEnd len="med" w="med" type="none"/>
            <a:tailEnd len="med" w="med" type="none"/>
          </a:ln>
        </p:spPr>
      </p:cxnSp>
      <p:cxnSp>
        <p:nvCxnSpPr>
          <p:cNvPr id="1786" name="Google Shape;1786;p82"/>
          <p:cNvCxnSpPr>
            <a:stCxn id="1782" idx="5"/>
            <a:endCxn id="1784" idx="1"/>
          </p:cNvCxnSpPr>
          <p:nvPr/>
        </p:nvCxnSpPr>
        <p:spPr>
          <a:xfrm>
            <a:off x="4971087" y="2716117"/>
            <a:ext cx="517800" cy="356700"/>
          </a:xfrm>
          <a:prstGeom prst="straightConnector1">
            <a:avLst/>
          </a:prstGeom>
          <a:noFill/>
          <a:ln cap="flat" cmpd="sng" w="19050">
            <a:solidFill>
              <a:srgbClr val="3C78D8"/>
            </a:solidFill>
            <a:prstDash val="solid"/>
            <a:round/>
            <a:headEnd len="med" w="med" type="none"/>
            <a:tailEnd len="med" w="med" type="none"/>
          </a:ln>
        </p:spPr>
      </p:cxnSp>
      <p:cxnSp>
        <p:nvCxnSpPr>
          <p:cNvPr id="1787" name="Google Shape;1787;p82"/>
          <p:cNvCxnSpPr>
            <a:stCxn id="1784" idx="3"/>
            <a:endCxn id="1783" idx="7"/>
          </p:cNvCxnSpPr>
          <p:nvPr/>
        </p:nvCxnSpPr>
        <p:spPr>
          <a:xfrm flipH="1">
            <a:off x="4971113" y="3372370"/>
            <a:ext cx="517800" cy="324600"/>
          </a:xfrm>
          <a:prstGeom prst="straightConnector1">
            <a:avLst/>
          </a:prstGeom>
          <a:noFill/>
          <a:ln cap="flat" cmpd="sng" w="19050">
            <a:solidFill>
              <a:srgbClr val="3C78D8"/>
            </a:solidFill>
            <a:prstDash val="solid"/>
            <a:round/>
            <a:headEnd len="med" w="med" type="none"/>
            <a:tailEnd len="med" w="med" type="none"/>
          </a:ln>
        </p:spPr>
      </p:cxnSp>
      <p:sp>
        <p:nvSpPr>
          <p:cNvPr id="1788" name="Google Shape;1788;p82"/>
          <p:cNvSpPr txBox="1"/>
          <p:nvPr/>
        </p:nvSpPr>
        <p:spPr>
          <a:xfrm>
            <a:off x="3022700" y="2998728"/>
            <a:ext cx="1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4</a:t>
            </a:r>
            <a:endParaRPr sz="1500">
              <a:solidFill>
                <a:srgbClr val="D9D9D9"/>
              </a:solidFill>
              <a:latin typeface="Catamaran"/>
              <a:ea typeface="Catamaran"/>
              <a:cs typeface="Catamaran"/>
              <a:sym typeface="Catamaran"/>
            </a:endParaRPr>
          </a:p>
        </p:txBody>
      </p:sp>
      <p:sp>
        <p:nvSpPr>
          <p:cNvPr id="1789" name="Google Shape;1789;p82"/>
          <p:cNvSpPr txBox="1"/>
          <p:nvPr/>
        </p:nvSpPr>
        <p:spPr>
          <a:xfrm>
            <a:off x="5174823" y="2555052"/>
            <a:ext cx="1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790" name="Google Shape;1790;p82"/>
          <p:cNvSpPr txBox="1"/>
          <p:nvPr/>
        </p:nvSpPr>
        <p:spPr>
          <a:xfrm>
            <a:off x="5233247" y="3444515"/>
            <a:ext cx="1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Catamaran"/>
                <a:ea typeface="Catamaran"/>
                <a:cs typeface="Catamaran"/>
                <a:sym typeface="Catamaran"/>
              </a:rPr>
              <a:t>3</a:t>
            </a:r>
            <a:endParaRPr sz="1500">
              <a:solidFill>
                <a:schemeClr val="dk1"/>
              </a:solidFill>
              <a:latin typeface="Catamaran"/>
              <a:ea typeface="Catamaran"/>
              <a:cs typeface="Catamaran"/>
              <a:sym typeface="Catamaran"/>
            </a:endParaRPr>
          </a:p>
        </p:txBody>
      </p:sp>
      <p:cxnSp>
        <p:nvCxnSpPr>
          <p:cNvPr id="1791" name="Google Shape;1791;p82"/>
          <p:cNvCxnSpPr>
            <a:stCxn id="1782" idx="4"/>
            <a:endCxn id="1783" idx="0"/>
          </p:cNvCxnSpPr>
          <p:nvPr/>
        </p:nvCxnSpPr>
        <p:spPr>
          <a:xfrm>
            <a:off x="4823867" y="2778152"/>
            <a:ext cx="0" cy="856800"/>
          </a:xfrm>
          <a:prstGeom prst="straightConnector1">
            <a:avLst/>
          </a:prstGeom>
          <a:noFill/>
          <a:ln cap="flat" cmpd="sng" w="9525">
            <a:solidFill>
              <a:srgbClr val="D9D9D9"/>
            </a:solidFill>
            <a:prstDash val="solid"/>
            <a:round/>
            <a:headEnd len="med" w="med" type="none"/>
            <a:tailEnd len="med" w="med" type="none"/>
          </a:ln>
        </p:spPr>
      </p:cxnSp>
      <p:cxnSp>
        <p:nvCxnSpPr>
          <p:cNvPr id="1792" name="Google Shape;1792;p82"/>
          <p:cNvCxnSpPr>
            <a:endCxn id="1782" idx="2"/>
          </p:cNvCxnSpPr>
          <p:nvPr/>
        </p:nvCxnSpPr>
        <p:spPr>
          <a:xfrm>
            <a:off x="3495467" y="2566352"/>
            <a:ext cx="1120200" cy="0"/>
          </a:xfrm>
          <a:prstGeom prst="straightConnector1">
            <a:avLst/>
          </a:prstGeom>
          <a:noFill/>
          <a:ln cap="flat" cmpd="sng" w="19050">
            <a:solidFill>
              <a:srgbClr val="3C78D8"/>
            </a:solidFill>
            <a:prstDash val="solid"/>
            <a:round/>
            <a:headEnd len="med" w="med" type="none"/>
            <a:tailEnd len="med" w="med" type="none"/>
          </a:ln>
        </p:spPr>
      </p:cxnSp>
      <p:cxnSp>
        <p:nvCxnSpPr>
          <p:cNvPr id="1793" name="Google Shape;1793;p82"/>
          <p:cNvCxnSpPr>
            <a:endCxn id="1782" idx="3"/>
          </p:cNvCxnSpPr>
          <p:nvPr/>
        </p:nvCxnSpPr>
        <p:spPr>
          <a:xfrm flipH="1" rot="10800000">
            <a:off x="3434647" y="2716117"/>
            <a:ext cx="1242000" cy="980700"/>
          </a:xfrm>
          <a:prstGeom prst="straightConnector1">
            <a:avLst/>
          </a:prstGeom>
          <a:noFill/>
          <a:ln cap="flat" cmpd="sng" w="19050">
            <a:solidFill>
              <a:srgbClr val="3C78D8"/>
            </a:solidFill>
            <a:prstDash val="solid"/>
            <a:round/>
            <a:headEnd len="med" w="med" type="none"/>
            <a:tailEnd len="med" w="med" type="none"/>
          </a:ln>
        </p:spPr>
      </p:cxnSp>
      <p:cxnSp>
        <p:nvCxnSpPr>
          <p:cNvPr id="1794" name="Google Shape;1794;p82"/>
          <p:cNvCxnSpPr>
            <a:stCxn id="1781" idx="6"/>
            <a:endCxn id="1783" idx="2"/>
          </p:cNvCxnSpPr>
          <p:nvPr/>
        </p:nvCxnSpPr>
        <p:spPr>
          <a:xfrm>
            <a:off x="3495668" y="3846623"/>
            <a:ext cx="1119900" cy="0"/>
          </a:xfrm>
          <a:prstGeom prst="straightConnector1">
            <a:avLst/>
          </a:prstGeom>
          <a:noFill/>
          <a:ln cap="flat" cmpd="sng" w="9525">
            <a:solidFill>
              <a:srgbClr val="D9D9D9"/>
            </a:solidFill>
            <a:prstDash val="solid"/>
            <a:round/>
            <a:headEnd len="med" w="med" type="none"/>
            <a:tailEnd len="med" w="med" type="none"/>
          </a:ln>
        </p:spPr>
      </p:cxnSp>
      <p:sp>
        <p:nvSpPr>
          <p:cNvPr id="1795" name="Google Shape;1795;p82"/>
          <p:cNvSpPr txBox="1"/>
          <p:nvPr/>
        </p:nvSpPr>
        <p:spPr>
          <a:xfrm>
            <a:off x="3869186" y="2907243"/>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796" name="Google Shape;1796;p82"/>
          <p:cNvSpPr txBox="1"/>
          <p:nvPr/>
        </p:nvSpPr>
        <p:spPr>
          <a:xfrm>
            <a:off x="4829518" y="2942176"/>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3</a:t>
            </a:r>
            <a:endParaRPr sz="1500">
              <a:solidFill>
                <a:srgbClr val="D9D9D9"/>
              </a:solidFill>
              <a:latin typeface="Catamaran"/>
              <a:ea typeface="Catamaran"/>
              <a:cs typeface="Catamaran"/>
              <a:sym typeface="Catamaran"/>
            </a:endParaRPr>
          </a:p>
        </p:txBody>
      </p:sp>
      <p:sp>
        <p:nvSpPr>
          <p:cNvPr id="1797" name="Google Shape;1797;p82"/>
          <p:cNvSpPr txBox="1"/>
          <p:nvPr/>
        </p:nvSpPr>
        <p:spPr>
          <a:xfrm>
            <a:off x="3918988" y="2227887"/>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Catamaran"/>
                <a:ea typeface="Catamaran"/>
                <a:cs typeface="Catamaran"/>
                <a:sym typeface="Catamaran"/>
              </a:rPr>
              <a:t>4</a:t>
            </a:r>
            <a:endParaRPr sz="1500">
              <a:solidFill>
                <a:schemeClr val="dk1"/>
              </a:solidFill>
              <a:latin typeface="Catamaran"/>
              <a:ea typeface="Catamaran"/>
              <a:cs typeface="Catamaran"/>
              <a:sym typeface="Catamaran"/>
            </a:endParaRPr>
          </a:p>
        </p:txBody>
      </p:sp>
      <p:sp>
        <p:nvSpPr>
          <p:cNvPr id="1798" name="Google Shape;1798;p82"/>
          <p:cNvSpPr txBox="1"/>
          <p:nvPr/>
        </p:nvSpPr>
        <p:spPr>
          <a:xfrm>
            <a:off x="3918988" y="3776774"/>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5</a:t>
            </a:r>
            <a:endParaRPr sz="1500">
              <a:solidFill>
                <a:srgbClr val="D9D9D9"/>
              </a:solidFill>
              <a:latin typeface="Catamaran"/>
              <a:ea typeface="Catamaran"/>
              <a:cs typeface="Catamaran"/>
              <a:sym typeface="Catamaran"/>
            </a:endParaRPr>
          </a:p>
        </p:txBody>
      </p:sp>
      <p:sp>
        <p:nvSpPr>
          <p:cNvPr id="1799" name="Google Shape;1799;p82"/>
          <p:cNvSpPr/>
          <p:nvPr/>
        </p:nvSpPr>
        <p:spPr>
          <a:xfrm>
            <a:off x="6162230" y="2350688"/>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B</a:t>
            </a:r>
            <a:endParaRPr sz="1500">
              <a:latin typeface="Catamaran"/>
              <a:ea typeface="Catamaran"/>
              <a:cs typeface="Catamaran"/>
              <a:sym typeface="Catamaran"/>
            </a:endParaRPr>
          </a:p>
        </p:txBody>
      </p:sp>
      <p:sp>
        <p:nvSpPr>
          <p:cNvPr id="1800" name="Google Shape;1800;p82"/>
          <p:cNvSpPr/>
          <p:nvPr/>
        </p:nvSpPr>
        <p:spPr>
          <a:xfrm>
            <a:off x="6162230" y="3630959"/>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A</a:t>
            </a:r>
            <a:endParaRPr sz="1500">
              <a:latin typeface="Catamaran"/>
              <a:ea typeface="Catamaran"/>
              <a:cs typeface="Catamaran"/>
              <a:sym typeface="Catamaran"/>
            </a:endParaRPr>
          </a:p>
        </p:txBody>
      </p:sp>
      <p:sp>
        <p:nvSpPr>
          <p:cNvPr id="1801" name="Google Shape;1801;p82"/>
          <p:cNvSpPr/>
          <p:nvPr/>
        </p:nvSpPr>
        <p:spPr>
          <a:xfrm>
            <a:off x="7698629" y="2350688"/>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C</a:t>
            </a:r>
            <a:endParaRPr sz="1500">
              <a:latin typeface="Catamaran"/>
              <a:ea typeface="Catamaran"/>
              <a:cs typeface="Catamaran"/>
              <a:sym typeface="Catamaran"/>
            </a:endParaRPr>
          </a:p>
        </p:txBody>
      </p:sp>
      <p:sp>
        <p:nvSpPr>
          <p:cNvPr id="1802" name="Google Shape;1802;p82"/>
          <p:cNvSpPr/>
          <p:nvPr/>
        </p:nvSpPr>
        <p:spPr>
          <a:xfrm>
            <a:off x="7698629" y="3630959"/>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D</a:t>
            </a:r>
            <a:endParaRPr sz="1500">
              <a:latin typeface="Catamaran"/>
              <a:ea typeface="Catamaran"/>
              <a:cs typeface="Catamaran"/>
              <a:sym typeface="Catamaran"/>
            </a:endParaRPr>
          </a:p>
        </p:txBody>
      </p:sp>
      <p:sp>
        <p:nvSpPr>
          <p:cNvPr id="1803" name="Google Shape;1803;p82"/>
          <p:cNvSpPr/>
          <p:nvPr/>
        </p:nvSpPr>
        <p:spPr>
          <a:xfrm>
            <a:off x="8510894" y="3006941"/>
            <a:ext cx="416400" cy="4236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Catamaran"/>
                <a:ea typeface="Catamaran"/>
                <a:cs typeface="Catamaran"/>
                <a:sym typeface="Catamaran"/>
              </a:rPr>
              <a:t>E</a:t>
            </a:r>
            <a:endParaRPr sz="1500">
              <a:latin typeface="Catamaran"/>
              <a:ea typeface="Catamaran"/>
              <a:cs typeface="Catamaran"/>
              <a:sym typeface="Catamaran"/>
            </a:endParaRPr>
          </a:p>
        </p:txBody>
      </p:sp>
      <p:cxnSp>
        <p:nvCxnSpPr>
          <p:cNvPr id="1804" name="Google Shape;1804;p82"/>
          <p:cNvCxnSpPr>
            <a:stCxn id="1799" idx="4"/>
            <a:endCxn id="1800" idx="0"/>
          </p:cNvCxnSpPr>
          <p:nvPr/>
        </p:nvCxnSpPr>
        <p:spPr>
          <a:xfrm>
            <a:off x="6370430" y="2774288"/>
            <a:ext cx="0" cy="856800"/>
          </a:xfrm>
          <a:prstGeom prst="straightConnector1">
            <a:avLst/>
          </a:prstGeom>
          <a:noFill/>
          <a:ln cap="flat" cmpd="sng" w="9525">
            <a:solidFill>
              <a:srgbClr val="D9D9D9"/>
            </a:solidFill>
            <a:prstDash val="solid"/>
            <a:round/>
            <a:headEnd len="med" w="med" type="none"/>
            <a:tailEnd len="med" w="med" type="none"/>
          </a:ln>
        </p:spPr>
      </p:cxnSp>
      <p:cxnSp>
        <p:nvCxnSpPr>
          <p:cNvPr id="1805" name="Google Shape;1805;p82"/>
          <p:cNvCxnSpPr>
            <a:stCxn id="1801" idx="5"/>
            <a:endCxn id="1803" idx="1"/>
          </p:cNvCxnSpPr>
          <p:nvPr/>
        </p:nvCxnSpPr>
        <p:spPr>
          <a:xfrm>
            <a:off x="8054049" y="2712254"/>
            <a:ext cx="517800" cy="356700"/>
          </a:xfrm>
          <a:prstGeom prst="straightConnector1">
            <a:avLst/>
          </a:prstGeom>
          <a:noFill/>
          <a:ln cap="flat" cmpd="sng" w="19050">
            <a:solidFill>
              <a:srgbClr val="3C78D8"/>
            </a:solidFill>
            <a:prstDash val="solid"/>
            <a:round/>
            <a:headEnd len="med" w="med" type="none"/>
            <a:tailEnd len="med" w="med" type="none"/>
          </a:ln>
        </p:spPr>
      </p:cxnSp>
      <p:cxnSp>
        <p:nvCxnSpPr>
          <p:cNvPr id="1806" name="Google Shape;1806;p82"/>
          <p:cNvCxnSpPr>
            <a:stCxn id="1803" idx="3"/>
            <a:endCxn id="1802" idx="7"/>
          </p:cNvCxnSpPr>
          <p:nvPr/>
        </p:nvCxnSpPr>
        <p:spPr>
          <a:xfrm flipH="1">
            <a:off x="8054075" y="3368507"/>
            <a:ext cx="517800" cy="324600"/>
          </a:xfrm>
          <a:prstGeom prst="straightConnector1">
            <a:avLst/>
          </a:prstGeom>
          <a:noFill/>
          <a:ln cap="flat" cmpd="sng" w="9525">
            <a:solidFill>
              <a:srgbClr val="D9D9D9"/>
            </a:solidFill>
            <a:prstDash val="solid"/>
            <a:round/>
            <a:headEnd len="med" w="med" type="none"/>
            <a:tailEnd len="med" w="med" type="none"/>
          </a:ln>
        </p:spPr>
      </p:cxnSp>
      <p:sp>
        <p:nvSpPr>
          <p:cNvPr id="1807" name="Google Shape;1807;p82"/>
          <p:cNvSpPr txBox="1"/>
          <p:nvPr/>
        </p:nvSpPr>
        <p:spPr>
          <a:xfrm>
            <a:off x="6093162" y="2994604"/>
            <a:ext cx="1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4</a:t>
            </a:r>
            <a:endParaRPr sz="1500">
              <a:solidFill>
                <a:srgbClr val="D9D9D9"/>
              </a:solidFill>
              <a:latin typeface="Catamaran"/>
              <a:ea typeface="Catamaran"/>
              <a:cs typeface="Catamaran"/>
              <a:sym typeface="Catamaran"/>
            </a:endParaRPr>
          </a:p>
        </p:txBody>
      </p:sp>
      <p:sp>
        <p:nvSpPr>
          <p:cNvPr id="1808" name="Google Shape;1808;p82"/>
          <p:cNvSpPr txBox="1"/>
          <p:nvPr/>
        </p:nvSpPr>
        <p:spPr>
          <a:xfrm>
            <a:off x="8257785" y="2551189"/>
            <a:ext cx="1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2</a:t>
            </a:r>
            <a:endParaRPr sz="1500">
              <a:latin typeface="Catamaran"/>
              <a:ea typeface="Catamaran"/>
              <a:cs typeface="Catamaran"/>
              <a:sym typeface="Catamaran"/>
            </a:endParaRPr>
          </a:p>
        </p:txBody>
      </p:sp>
      <p:sp>
        <p:nvSpPr>
          <p:cNvPr id="1809" name="Google Shape;1809;p82"/>
          <p:cNvSpPr txBox="1"/>
          <p:nvPr/>
        </p:nvSpPr>
        <p:spPr>
          <a:xfrm>
            <a:off x="8316209" y="3440652"/>
            <a:ext cx="1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3</a:t>
            </a:r>
            <a:endParaRPr sz="1500">
              <a:solidFill>
                <a:srgbClr val="D9D9D9"/>
              </a:solidFill>
              <a:latin typeface="Catamaran"/>
              <a:ea typeface="Catamaran"/>
              <a:cs typeface="Catamaran"/>
              <a:sym typeface="Catamaran"/>
            </a:endParaRPr>
          </a:p>
        </p:txBody>
      </p:sp>
      <p:cxnSp>
        <p:nvCxnSpPr>
          <p:cNvPr id="1810" name="Google Shape;1810;p82"/>
          <p:cNvCxnSpPr>
            <a:stCxn id="1801" idx="4"/>
            <a:endCxn id="1802" idx="0"/>
          </p:cNvCxnSpPr>
          <p:nvPr/>
        </p:nvCxnSpPr>
        <p:spPr>
          <a:xfrm>
            <a:off x="7906829" y="2774288"/>
            <a:ext cx="0" cy="856800"/>
          </a:xfrm>
          <a:prstGeom prst="straightConnector1">
            <a:avLst/>
          </a:prstGeom>
          <a:noFill/>
          <a:ln cap="flat" cmpd="sng" w="19050">
            <a:solidFill>
              <a:srgbClr val="3C78D8"/>
            </a:solidFill>
            <a:prstDash val="solid"/>
            <a:round/>
            <a:headEnd len="med" w="med" type="none"/>
            <a:tailEnd len="med" w="med" type="none"/>
          </a:ln>
        </p:spPr>
      </p:cxnSp>
      <p:cxnSp>
        <p:nvCxnSpPr>
          <p:cNvPr id="1811" name="Google Shape;1811;p82"/>
          <p:cNvCxnSpPr>
            <a:endCxn id="1801" idx="2"/>
          </p:cNvCxnSpPr>
          <p:nvPr/>
        </p:nvCxnSpPr>
        <p:spPr>
          <a:xfrm>
            <a:off x="6578429" y="2562488"/>
            <a:ext cx="1120200" cy="0"/>
          </a:xfrm>
          <a:prstGeom prst="straightConnector1">
            <a:avLst/>
          </a:prstGeom>
          <a:noFill/>
          <a:ln cap="flat" cmpd="sng" w="19050">
            <a:solidFill>
              <a:srgbClr val="3C78D8"/>
            </a:solidFill>
            <a:prstDash val="solid"/>
            <a:round/>
            <a:headEnd len="med" w="med" type="none"/>
            <a:tailEnd len="med" w="med" type="none"/>
          </a:ln>
        </p:spPr>
      </p:cxnSp>
      <p:cxnSp>
        <p:nvCxnSpPr>
          <p:cNvPr id="1812" name="Google Shape;1812;p82"/>
          <p:cNvCxnSpPr>
            <a:endCxn id="1801" idx="3"/>
          </p:cNvCxnSpPr>
          <p:nvPr/>
        </p:nvCxnSpPr>
        <p:spPr>
          <a:xfrm flipH="1" rot="10800000">
            <a:off x="6517609" y="2712254"/>
            <a:ext cx="1242000" cy="980700"/>
          </a:xfrm>
          <a:prstGeom prst="straightConnector1">
            <a:avLst/>
          </a:prstGeom>
          <a:noFill/>
          <a:ln cap="flat" cmpd="sng" w="19050">
            <a:solidFill>
              <a:srgbClr val="3C78D8"/>
            </a:solidFill>
            <a:prstDash val="solid"/>
            <a:round/>
            <a:headEnd len="med" w="med" type="none"/>
            <a:tailEnd len="med" w="med" type="none"/>
          </a:ln>
        </p:spPr>
      </p:cxnSp>
      <p:cxnSp>
        <p:nvCxnSpPr>
          <p:cNvPr id="1813" name="Google Shape;1813;p82"/>
          <p:cNvCxnSpPr>
            <a:stCxn id="1800" idx="6"/>
            <a:endCxn id="1802" idx="2"/>
          </p:cNvCxnSpPr>
          <p:nvPr/>
        </p:nvCxnSpPr>
        <p:spPr>
          <a:xfrm>
            <a:off x="6578630" y="3842759"/>
            <a:ext cx="1119900" cy="0"/>
          </a:xfrm>
          <a:prstGeom prst="straightConnector1">
            <a:avLst/>
          </a:prstGeom>
          <a:noFill/>
          <a:ln cap="flat" cmpd="sng" w="9525">
            <a:solidFill>
              <a:srgbClr val="D9D9D9"/>
            </a:solidFill>
            <a:prstDash val="solid"/>
            <a:round/>
            <a:headEnd len="med" w="med" type="none"/>
            <a:tailEnd len="med" w="med" type="none"/>
          </a:ln>
        </p:spPr>
      </p:cxnSp>
      <p:sp>
        <p:nvSpPr>
          <p:cNvPr id="1814" name="Google Shape;1814;p82"/>
          <p:cNvSpPr txBox="1"/>
          <p:nvPr/>
        </p:nvSpPr>
        <p:spPr>
          <a:xfrm>
            <a:off x="6952148" y="2903379"/>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1</a:t>
            </a:r>
            <a:endParaRPr sz="1500">
              <a:latin typeface="Catamaran"/>
              <a:ea typeface="Catamaran"/>
              <a:cs typeface="Catamaran"/>
              <a:sym typeface="Catamaran"/>
            </a:endParaRPr>
          </a:p>
        </p:txBody>
      </p:sp>
      <p:sp>
        <p:nvSpPr>
          <p:cNvPr id="1815" name="Google Shape;1815;p82"/>
          <p:cNvSpPr txBox="1"/>
          <p:nvPr/>
        </p:nvSpPr>
        <p:spPr>
          <a:xfrm>
            <a:off x="7912480" y="2938312"/>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3</a:t>
            </a:r>
            <a:endParaRPr sz="1500">
              <a:latin typeface="Catamaran"/>
              <a:ea typeface="Catamaran"/>
              <a:cs typeface="Catamaran"/>
              <a:sym typeface="Catamaran"/>
            </a:endParaRPr>
          </a:p>
        </p:txBody>
      </p:sp>
      <p:sp>
        <p:nvSpPr>
          <p:cNvPr id="1816" name="Google Shape;1816;p82"/>
          <p:cNvSpPr txBox="1"/>
          <p:nvPr/>
        </p:nvSpPr>
        <p:spPr>
          <a:xfrm>
            <a:off x="7001950" y="2224024"/>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Catamaran"/>
                <a:ea typeface="Catamaran"/>
                <a:cs typeface="Catamaran"/>
                <a:sym typeface="Catamaran"/>
              </a:rPr>
              <a:t>4</a:t>
            </a:r>
            <a:endParaRPr sz="1500">
              <a:solidFill>
                <a:schemeClr val="dk1"/>
              </a:solidFill>
              <a:latin typeface="Catamaran"/>
              <a:ea typeface="Catamaran"/>
              <a:cs typeface="Catamaran"/>
              <a:sym typeface="Catamaran"/>
            </a:endParaRPr>
          </a:p>
        </p:txBody>
      </p:sp>
      <p:sp>
        <p:nvSpPr>
          <p:cNvPr id="1817" name="Google Shape;1817;p82"/>
          <p:cNvSpPr txBox="1"/>
          <p:nvPr/>
        </p:nvSpPr>
        <p:spPr>
          <a:xfrm>
            <a:off x="7001950" y="3772911"/>
            <a:ext cx="27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9D9D9"/>
                </a:solidFill>
                <a:latin typeface="Catamaran"/>
                <a:ea typeface="Catamaran"/>
                <a:cs typeface="Catamaran"/>
                <a:sym typeface="Catamaran"/>
              </a:rPr>
              <a:t>5</a:t>
            </a:r>
            <a:endParaRPr sz="1500">
              <a:solidFill>
                <a:srgbClr val="D9D9D9"/>
              </a:solidFill>
              <a:latin typeface="Catamaran"/>
              <a:ea typeface="Catamaran"/>
              <a:cs typeface="Catamaran"/>
              <a:sym typeface="Catamar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3</a:t>
            </a:r>
            <a:r>
              <a:rPr lang="en"/>
              <a:t> Sticky Flights </a:t>
            </a:r>
            <a:endParaRPr sz="1500"/>
          </a:p>
        </p:txBody>
      </p:sp>
      <p:sp>
        <p:nvSpPr>
          <p:cNvPr id="1823" name="Google Shape;1823;p83"/>
          <p:cNvSpPr txBox="1"/>
          <p:nvPr>
            <p:ph idx="1" type="body"/>
          </p:nvPr>
        </p:nvSpPr>
        <p:spPr>
          <a:xfrm>
            <a:off x="311700" y="938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Your airline company has been contracted to fly a large shipment of honey from Honeysville to the 61Bees in Apēs City. However, the airplane doesn’t have enough fuel capacity to fly directly to Apēs City so it will stop at at least one of n airports along the way to refuel. Refueling takes an hour, and if the airport is one of k &lt; n airports, your airplane will be grounded for six hours due to curfews (refueling is included in the six hours). The 61Bees want their honey as soon as possible so please design an algorithm to find the route that will allow your airplane to reach Apēs City in the least amount of hours.</a:t>
            </a:r>
            <a:endParaRPr/>
          </a:p>
          <a:p>
            <a:pPr indent="0" lvl="0" marL="0" rtl="0" algn="l">
              <a:spcBef>
                <a:spcPts val="1600"/>
              </a:spcBef>
              <a:spcAft>
                <a:spcPts val="0"/>
              </a:spcAft>
              <a:buClr>
                <a:schemeClr val="dk1"/>
              </a:buClr>
              <a:buSzPts val="1100"/>
              <a:buFont typeface="Arial"/>
              <a:buNone/>
            </a:pPr>
            <a:r>
              <a:rPr i="1" lang="en"/>
              <a:t>Hint: Think of the n airports as a graph, where the paths between them are edges of weight equivalent to the number of hours it takes to fly from airport A to airport B. You may assume that the amount of time it takes to fly from A to B is equal to the amount of time it takes to fly from B to A.</a:t>
            </a:r>
            <a:endParaRPr i="1"/>
          </a:p>
          <a:p>
            <a:pPr indent="0" lvl="0" marL="0" rtl="0" algn="l">
              <a:spcBef>
                <a:spcPts val="1600"/>
              </a:spcBef>
              <a:spcAft>
                <a:spcPts val="16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3</a:t>
            </a:r>
            <a:r>
              <a:rPr lang="en"/>
              <a:t> Sticky Flights </a:t>
            </a:r>
            <a:endParaRPr sz="1500"/>
          </a:p>
        </p:txBody>
      </p:sp>
      <p:sp>
        <p:nvSpPr>
          <p:cNvPr id="1829" name="Google Shape;1829;p8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We first c</a:t>
            </a:r>
            <a:r>
              <a:rPr lang="en">
                <a:solidFill>
                  <a:srgbClr val="38761D"/>
                </a:solidFill>
              </a:rPr>
              <a:t>reate a graph with one node for each of the n airports and connect relevant airports with weighted edges corresponding to flight time. </a:t>
            </a:r>
            <a:endParaRPr>
              <a:solidFill>
                <a:srgbClr val="38761D"/>
              </a:solidFill>
            </a:endParaRPr>
          </a:p>
          <a:p>
            <a:pPr indent="0" lvl="0" marL="0" rtl="0" algn="l">
              <a:spcBef>
                <a:spcPts val="1600"/>
              </a:spcBef>
              <a:spcAft>
                <a:spcPts val="0"/>
              </a:spcAft>
              <a:buNone/>
            </a:pPr>
            <a:r>
              <a:rPr lang="en">
                <a:solidFill>
                  <a:srgbClr val="38761D"/>
                </a:solidFill>
              </a:rPr>
              <a:t>From here, there are multiple ways we can adjust the graph to account for additional time costs! We can:</a:t>
            </a:r>
            <a:endParaRPr>
              <a:solidFill>
                <a:srgbClr val="38761D"/>
              </a:solidFill>
            </a:endParaRPr>
          </a:p>
          <a:p>
            <a:pPr indent="-317500" lvl="0" marL="457200" rtl="0" algn="l">
              <a:spcBef>
                <a:spcPts val="1600"/>
              </a:spcBef>
              <a:spcAft>
                <a:spcPts val="0"/>
              </a:spcAft>
              <a:buClr>
                <a:srgbClr val="38761D"/>
              </a:buClr>
              <a:buSzPts val="1400"/>
              <a:buChar char="●"/>
            </a:pPr>
            <a:r>
              <a:rPr lang="en">
                <a:solidFill>
                  <a:srgbClr val="38761D"/>
                </a:solidFill>
              </a:rPr>
              <a:t>Update the edge weights to account for refuel/grounding times</a:t>
            </a:r>
            <a:endParaRPr>
              <a:solidFill>
                <a:srgbClr val="38761D"/>
              </a:solidFill>
            </a:endParaRPr>
          </a:p>
          <a:p>
            <a:pPr indent="-317500" lvl="0" marL="457200" rtl="0" algn="l">
              <a:spcBef>
                <a:spcPts val="0"/>
              </a:spcBef>
              <a:spcAft>
                <a:spcPts val="0"/>
              </a:spcAft>
              <a:buClr>
                <a:srgbClr val="38761D"/>
              </a:buClr>
              <a:buSzPts val="1400"/>
              <a:buChar char="●"/>
            </a:pPr>
            <a:r>
              <a:rPr lang="en">
                <a:solidFill>
                  <a:srgbClr val="38761D"/>
                </a:solidFill>
              </a:rPr>
              <a:t>Attach weights to the nodes themselves (ends up being similar to A*). </a:t>
            </a:r>
            <a:endParaRPr>
              <a:solidFill>
                <a:srgbClr val="38761D"/>
              </a:solidFill>
            </a:endParaRPr>
          </a:p>
          <a:p>
            <a:pPr indent="-317500" lvl="0" marL="457200" rtl="0" algn="l">
              <a:spcBef>
                <a:spcPts val="0"/>
              </a:spcBef>
              <a:spcAft>
                <a:spcPts val="0"/>
              </a:spcAft>
              <a:buClr>
                <a:srgbClr val="38761D"/>
              </a:buClr>
              <a:buSzPts val="1400"/>
              <a:buChar char="●"/>
            </a:pPr>
            <a:r>
              <a:rPr lang="en">
                <a:solidFill>
                  <a:srgbClr val="38761D"/>
                </a:solidFill>
              </a:rPr>
              <a:t>Split airport nodes into two nodes connected by an edge with weight equal to refueling/grounding time</a:t>
            </a:r>
            <a:endParaRPr>
              <a:solidFill>
                <a:srgbClr val="38761D"/>
              </a:solidFill>
            </a:endParaRPr>
          </a:p>
          <a:p>
            <a:pPr indent="0" lvl="0" marL="0" rtl="0" algn="l">
              <a:spcBef>
                <a:spcPts val="1600"/>
              </a:spcBef>
              <a:spcAft>
                <a:spcPts val="1600"/>
              </a:spcAft>
              <a:buNone/>
            </a:pPr>
            <a:r>
              <a:rPr lang="en">
                <a:solidFill>
                  <a:srgbClr val="38761D"/>
                </a:solidFill>
              </a:rPr>
              <a:t>Then run Dijkstra’s and backtrack to find the shortest path.</a:t>
            </a:r>
            <a:endParaRPr>
              <a:solidFill>
                <a:srgbClr val="38761D"/>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Attendance</a:t>
            </a:r>
            <a:endParaRPr/>
          </a:p>
        </p:txBody>
      </p:sp>
      <p:sp>
        <p:nvSpPr>
          <p:cNvPr id="1835" name="Google Shape;1835;p85"/>
          <p:cNvSpPr txBox="1"/>
          <p:nvPr>
            <p:ph idx="1" type="body"/>
          </p:nvPr>
        </p:nvSpPr>
        <p:spPr>
          <a:xfrm>
            <a:off x="311700" y="1283100"/>
            <a:ext cx="8520600" cy="9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accent2"/>
                </a:solidFill>
              </a:rPr>
              <a:t>tinyurl.com/61b-disc-fa24-new</a:t>
            </a:r>
            <a:endParaRPr b="1" sz="2400">
              <a:solidFill>
                <a:schemeClr val="accent2"/>
              </a:solidFill>
            </a:endParaRPr>
          </a:p>
          <a:p>
            <a:pPr indent="0" lvl="0" marL="0" rtl="0" algn="ctr">
              <a:spcBef>
                <a:spcPts val="1600"/>
              </a:spcBef>
              <a:spcAft>
                <a:spcPts val="1600"/>
              </a:spcAft>
              <a:buNone/>
            </a:pPr>
            <a:r>
              <a:t/>
            </a:r>
            <a:endParaRPr b="1" sz="2400">
              <a:solidFill>
                <a:schemeClr val="accent2"/>
              </a:solidFill>
            </a:endParaRPr>
          </a:p>
        </p:txBody>
      </p:sp>
      <p:pic>
        <p:nvPicPr>
          <p:cNvPr id="1836" name="Google Shape;1836;p85"/>
          <p:cNvPicPr preferRelativeResize="0"/>
          <p:nvPr/>
        </p:nvPicPr>
        <p:blipFill>
          <a:blip r:embed="rId3">
            <a:alphaModFix/>
          </a:blip>
          <a:stretch>
            <a:fillRect/>
          </a:stretch>
        </p:blipFill>
        <p:spPr>
          <a:xfrm>
            <a:off x="3819525" y="2286175"/>
            <a:ext cx="15049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45" name="Google Shape;145;p20"/>
          <p:cNvSpPr txBox="1"/>
          <p:nvPr>
            <p:ph idx="1" type="body"/>
          </p:nvPr>
        </p:nvSpPr>
        <p:spPr>
          <a:xfrm>
            <a:off x="311700" y="1152475"/>
            <a:ext cx="8520600" cy="3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A*</a:t>
            </a:r>
            <a:r>
              <a:rPr lang="en"/>
              <a:t> is a method of finding the shortest path from one node to a specific other node in the graph. It operates similarly to Dijkstra’s except for that we use a (given) heuristic to estimate a vertex’s distance from the goal.</a:t>
            </a:r>
            <a:endParaRPr/>
          </a:p>
          <a:p>
            <a:pPr indent="0" lvl="0" marL="0" rtl="0" algn="l">
              <a:spcBef>
                <a:spcPts val="1600"/>
              </a:spcBef>
              <a:spcAft>
                <a:spcPts val="0"/>
              </a:spcAft>
              <a:buNone/>
            </a:pPr>
            <a:r>
              <a:rPr lang="en"/>
              <a:t>Steps:</a:t>
            </a:r>
            <a:endParaRPr/>
          </a:p>
          <a:p>
            <a:pPr indent="-317500" lvl="0" marL="457200" rtl="0" algn="l">
              <a:spcBef>
                <a:spcPts val="0"/>
              </a:spcBef>
              <a:spcAft>
                <a:spcPts val="0"/>
              </a:spcAft>
              <a:buSzPts val="1400"/>
              <a:buAutoNum type="arabicPeriod"/>
            </a:pPr>
            <a:r>
              <a:rPr lang="en"/>
              <a:t>Pop node from the top of the queue - this is the current node.</a:t>
            </a:r>
            <a:endParaRPr/>
          </a:p>
          <a:p>
            <a:pPr indent="-317500" lvl="0" marL="457200" rtl="0" algn="l">
              <a:spcBef>
                <a:spcPts val="0"/>
              </a:spcBef>
              <a:spcAft>
                <a:spcPts val="0"/>
              </a:spcAft>
              <a:buSzPts val="1400"/>
              <a:buAutoNum type="arabicPeriod"/>
            </a:pPr>
            <a:r>
              <a:rPr lang="en"/>
              <a:t>Add/update distances of all of the children of the current node. This</a:t>
            </a:r>
            <a:endParaRPr/>
          </a:p>
          <a:p>
            <a:pPr indent="0" lvl="0" marL="457200" rtl="0" algn="l">
              <a:spcBef>
                <a:spcPts val="0"/>
              </a:spcBef>
              <a:spcAft>
                <a:spcPts val="0"/>
              </a:spcAft>
              <a:buNone/>
            </a:pPr>
            <a:r>
              <a:rPr lang="en"/>
              <a:t>distance will be the sum of the distance up to that child node and </a:t>
            </a:r>
            <a:endParaRPr/>
          </a:p>
          <a:p>
            <a:pPr indent="0" lvl="0" marL="457200" rtl="0" algn="l">
              <a:spcBef>
                <a:spcPts val="0"/>
              </a:spcBef>
              <a:spcAft>
                <a:spcPts val="0"/>
              </a:spcAft>
              <a:buNone/>
            </a:pPr>
            <a:r>
              <a:rPr lang="en"/>
              <a:t>our guess of how far away the goal node is (our heuristic).</a:t>
            </a:r>
            <a:endParaRPr/>
          </a:p>
          <a:p>
            <a:pPr indent="-317500" lvl="0" marL="457200" rtl="0" algn="l">
              <a:spcBef>
                <a:spcPts val="0"/>
              </a:spcBef>
              <a:spcAft>
                <a:spcPts val="0"/>
              </a:spcAft>
              <a:buSzPts val="1400"/>
              <a:buAutoNum type="arabicPeriod"/>
            </a:pPr>
            <a:r>
              <a:rPr lang="en"/>
              <a:t>Re-sort the priority queue.</a:t>
            </a:r>
            <a:endParaRPr/>
          </a:p>
          <a:p>
            <a:pPr indent="-317500" lvl="0" marL="457200" rtl="0" algn="l">
              <a:spcBef>
                <a:spcPts val="0"/>
              </a:spcBef>
              <a:spcAft>
                <a:spcPts val="0"/>
              </a:spcAft>
              <a:buSzPts val="1400"/>
              <a:buAutoNum type="arabicPeriod"/>
            </a:pPr>
            <a:r>
              <a:rPr lang="en"/>
              <a:t>Check if we’ve hit the goal node (if so we stop).</a:t>
            </a:r>
            <a:endParaRPr/>
          </a:p>
          <a:p>
            <a:pPr indent="-317500" lvl="0" marL="457200" rtl="0" algn="l">
              <a:spcBef>
                <a:spcPts val="0"/>
              </a:spcBef>
              <a:spcAft>
                <a:spcPts val="1000"/>
              </a:spcAft>
              <a:buSzPts val="1400"/>
              <a:buAutoNum type="arabicPeriod"/>
            </a:pPr>
            <a:r>
              <a:rPr lang="en"/>
              <a:t>Repeat while the PQ is not empty.</a:t>
            </a:r>
            <a:endParaRPr/>
          </a:p>
        </p:txBody>
      </p:sp>
      <p:grpSp>
        <p:nvGrpSpPr>
          <p:cNvPr id="146" name="Google Shape;146;p20"/>
          <p:cNvGrpSpPr/>
          <p:nvPr/>
        </p:nvGrpSpPr>
        <p:grpSpPr>
          <a:xfrm>
            <a:off x="6330775" y="2290275"/>
            <a:ext cx="2156050" cy="1850750"/>
            <a:chOff x="6595250" y="2051775"/>
            <a:chExt cx="2156050" cy="1850750"/>
          </a:xfrm>
        </p:grpSpPr>
        <p:sp>
          <p:nvSpPr>
            <p:cNvPr id="147" name="Google Shape;147;p20"/>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A</a:t>
              </a:r>
              <a:endParaRPr>
                <a:solidFill>
                  <a:schemeClr val="accent2"/>
                </a:solidFill>
                <a:latin typeface="Catamaran"/>
                <a:ea typeface="Catamaran"/>
                <a:cs typeface="Catamaran"/>
                <a:sym typeface="Catamaran"/>
              </a:endParaRPr>
            </a:p>
          </p:txBody>
        </p:sp>
        <p:sp>
          <p:nvSpPr>
            <p:cNvPr id="148" name="Google Shape;148;p20"/>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9" name="Google Shape;149;p20"/>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50" name="Google Shape;150;p20"/>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51" name="Google Shape;151;p20"/>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Catamaran"/>
                  <a:ea typeface="Catamaran"/>
                  <a:cs typeface="Catamaran"/>
                  <a:sym typeface="Catamaran"/>
                </a:rPr>
                <a:t>E</a:t>
              </a:r>
              <a:endParaRPr>
                <a:solidFill>
                  <a:schemeClr val="accent4"/>
                </a:solidFill>
                <a:latin typeface="Catamaran"/>
                <a:ea typeface="Catamaran"/>
                <a:cs typeface="Catamaran"/>
                <a:sym typeface="Catamaran"/>
              </a:endParaRPr>
            </a:p>
          </p:txBody>
        </p:sp>
        <p:sp>
          <p:nvSpPr>
            <p:cNvPr id="152" name="Google Shape;152;p20"/>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53" name="Google Shape;153;p20"/>
            <p:cNvCxnSpPr>
              <a:stCxn id="147" idx="7"/>
              <a:endCxn id="148"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0"/>
            <p:cNvCxnSpPr>
              <a:stCxn id="147" idx="4"/>
              <a:endCxn id="149"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0"/>
            <p:cNvCxnSpPr>
              <a:stCxn id="148" idx="6"/>
              <a:endCxn id="151"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0"/>
            <p:cNvCxnSpPr>
              <a:stCxn id="148" idx="4"/>
              <a:endCxn id="150"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157" name="Google Shape;157;p20"/>
            <p:cNvCxnSpPr>
              <a:stCxn id="149" idx="5"/>
              <a:endCxn id="152"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0"/>
            <p:cNvCxnSpPr>
              <a:stCxn id="150" idx="4"/>
              <a:endCxn id="152"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159" name="Google Shape;159;p20"/>
          <p:cNvSpPr txBox="1"/>
          <p:nvPr/>
        </p:nvSpPr>
        <p:spPr>
          <a:xfrm>
            <a:off x="6703150" y="24357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60" name="Google Shape;160;p20"/>
          <p:cNvSpPr txBox="1"/>
          <p:nvPr/>
        </p:nvSpPr>
        <p:spPr>
          <a:xfrm>
            <a:off x="6384350" y="33181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61" name="Google Shape;161;p20"/>
          <p:cNvSpPr txBox="1"/>
          <p:nvPr/>
        </p:nvSpPr>
        <p:spPr>
          <a:xfrm>
            <a:off x="7087600" y="388212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62" name="Google Shape;162;p20"/>
          <p:cNvSpPr txBox="1"/>
          <p:nvPr/>
        </p:nvSpPr>
        <p:spPr>
          <a:xfrm>
            <a:off x="7797500" y="34304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63" name="Google Shape;163;p20"/>
          <p:cNvSpPr txBox="1"/>
          <p:nvPr/>
        </p:nvSpPr>
        <p:spPr>
          <a:xfrm>
            <a:off x="7239775" y="28196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64" name="Google Shape;164;p20"/>
          <p:cNvSpPr txBox="1"/>
          <p:nvPr/>
        </p:nvSpPr>
        <p:spPr>
          <a:xfrm>
            <a:off x="7797500" y="22902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65" name="Google Shape;165;p20"/>
          <p:cNvSpPr txBox="1"/>
          <p:nvPr/>
        </p:nvSpPr>
        <p:spPr>
          <a:xfrm>
            <a:off x="7159675" y="20043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a:t>
            </a:r>
            <a:endParaRPr>
              <a:solidFill>
                <a:srgbClr val="1155CC"/>
              </a:solidFill>
              <a:latin typeface="Catamaran"/>
              <a:ea typeface="Catamaran"/>
              <a:cs typeface="Catamaran"/>
              <a:sym typeface="Catamaran"/>
            </a:endParaRPr>
          </a:p>
        </p:txBody>
      </p:sp>
      <p:sp>
        <p:nvSpPr>
          <p:cNvPr id="166" name="Google Shape;166;p20"/>
          <p:cNvSpPr txBox="1"/>
          <p:nvPr/>
        </p:nvSpPr>
        <p:spPr>
          <a:xfrm>
            <a:off x="7869550" y="31118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(3)</a:t>
            </a:r>
            <a:endParaRPr>
              <a:solidFill>
                <a:srgbClr val="1155CC"/>
              </a:solidFill>
              <a:latin typeface="Catamaran"/>
              <a:ea typeface="Catamaran"/>
              <a:cs typeface="Catamaran"/>
              <a:sym typeface="Catamaran"/>
            </a:endParaRPr>
          </a:p>
        </p:txBody>
      </p:sp>
      <p:sp>
        <p:nvSpPr>
          <p:cNvPr id="167" name="Google Shape;167;p20"/>
          <p:cNvSpPr txBox="1"/>
          <p:nvPr/>
        </p:nvSpPr>
        <p:spPr>
          <a:xfrm>
            <a:off x="7797500" y="3993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(3)</a:t>
            </a:r>
            <a:endParaRPr>
              <a:solidFill>
                <a:srgbClr val="1155CC"/>
              </a:solidFill>
              <a:latin typeface="Catamaran"/>
              <a:ea typeface="Catamaran"/>
              <a:cs typeface="Catamaran"/>
              <a:sym typeface="Catamaran"/>
            </a:endParaRPr>
          </a:p>
        </p:txBody>
      </p:sp>
      <p:sp>
        <p:nvSpPr>
          <p:cNvPr id="168" name="Google Shape;168;p20"/>
          <p:cNvSpPr txBox="1"/>
          <p:nvPr/>
        </p:nvSpPr>
        <p:spPr>
          <a:xfrm>
            <a:off x="6495250" y="36745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169" name="Google Shape;169;p20"/>
          <p:cNvSpPr txBox="1"/>
          <p:nvPr/>
        </p:nvSpPr>
        <p:spPr>
          <a:xfrm>
            <a:off x="6304250" y="249555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(6)</a:t>
            </a:r>
            <a:endParaRPr>
              <a:solidFill>
                <a:srgbClr val="1155CC"/>
              </a:solidFill>
              <a:latin typeface="Catamaran"/>
              <a:ea typeface="Catamaran"/>
              <a:cs typeface="Catamaran"/>
              <a:sym typeface="Catamaran"/>
            </a:endParaRPr>
          </a:p>
        </p:txBody>
      </p:sp>
      <p:sp>
        <p:nvSpPr>
          <p:cNvPr id="170" name="Google Shape;170;p20"/>
          <p:cNvSpPr txBox="1"/>
          <p:nvPr/>
        </p:nvSpPr>
        <p:spPr>
          <a:xfrm>
            <a:off x="268900" y="4449025"/>
            <a:ext cx="83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Note: the heuristic may not always be very good and might lead us down a path that isn’t the shortest!</a:t>
            </a:r>
            <a:endParaRPr>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Spanning Trees</a:t>
            </a:r>
            <a:endParaRPr/>
          </a:p>
        </p:txBody>
      </p:sp>
      <p:sp>
        <p:nvSpPr>
          <p:cNvPr id="176" name="Google Shape;176;p21"/>
          <p:cNvSpPr txBox="1"/>
          <p:nvPr>
            <p:ph idx="1" type="body"/>
          </p:nvPr>
        </p:nvSpPr>
        <p:spPr>
          <a:xfrm>
            <a:off x="311700" y="1152475"/>
            <a:ext cx="5867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Minimum Spanning Trees</a:t>
            </a:r>
            <a:r>
              <a:rPr lang="en"/>
              <a:t> are set of edges that connect all the nodes in a graph while being of the smallest possible weight.</a:t>
            </a:r>
            <a:endParaRPr/>
          </a:p>
          <a:p>
            <a:pPr indent="0" lvl="0" marL="0" rtl="0" algn="l">
              <a:spcBef>
                <a:spcPts val="1600"/>
              </a:spcBef>
              <a:spcAft>
                <a:spcPts val="0"/>
              </a:spcAft>
              <a:buNone/>
            </a:pPr>
            <a:r>
              <a:rPr lang="en"/>
              <a:t>MSTs may not be unique if there are multiple edges of the same weight.</a:t>
            </a:r>
            <a:endParaRPr/>
          </a:p>
          <a:p>
            <a:pPr indent="0" lvl="0" marL="0" rtl="0" algn="l">
              <a:spcBef>
                <a:spcPts val="1600"/>
              </a:spcBef>
              <a:spcAft>
                <a:spcPts val="0"/>
              </a:spcAft>
              <a:buNone/>
            </a:pPr>
            <a:r>
              <a:rPr lang="en"/>
              <a:t>There are two main algorithms for finding MSTs in this class: </a:t>
            </a:r>
            <a:endParaRPr/>
          </a:p>
          <a:p>
            <a:pPr indent="0" lvl="0" marL="0" rtl="0" algn="l">
              <a:spcBef>
                <a:spcPts val="0"/>
              </a:spcBef>
              <a:spcAft>
                <a:spcPts val="0"/>
              </a:spcAft>
              <a:buNone/>
            </a:pPr>
            <a:r>
              <a:rPr lang="en"/>
              <a:t>Prim’s and Kruskal’s. Both are based on the </a:t>
            </a:r>
            <a:r>
              <a:rPr b="1" lang="en">
                <a:solidFill>
                  <a:schemeClr val="accent2"/>
                </a:solidFill>
              </a:rPr>
              <a:t>cut property</a:t>
            </a:r>
            <a:r>
              <a:rPr lang="en"/>
              <a:t>: if we “cut” across any edges and separate the graph into two groups, the minimum weight edge that falls along that cut will be in some MST.</a:t>
            </a:r>
            <a:endParaRPr/>
          </a:p>
          <a:p>
            <a:pPr indent="0" lvl="0" marL="0" rtl="0" algn="l">
              <a:spcBef>
                <a:spcPts val="0"/>
              </a:spcBef>
              <a:spcAft>
                <a:spcPts val="1600"/>
              </a:spcAft>
              <a:buNone/>
            </a:pPr>
            <a:r>
              <a:t/>
            </a:r>
            <a:endParaRPr/>
          </a:p>
        </p:txBody>
      </p:sp>
      <p:sp>
        <p:nvSpPr>
          <p:cNvPr id="177" name="Google Shape;177;p21"/>
          <p:cNvSpPr/>
          <p:nvPr/>
        </p:nvSpPr>
        <p:spPr>
          <a:xfrm>
            <a:off x="6391275" y="242005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78" name="Google Shape;178;p21"/>
          <p:cNvSpPr/>
          <p:nvPr/>
        </p:nvSpPr>
        <p:spPr>
          <a:xfrm>
            <a:off x="7220625" y="19353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79" name="Google Shape;179;p21"/>
          <p:cNvSpPr/>
          <p:nvPr/>
        </p:nvSpPr>
        <p:spPr>
          <a:xfrm>
            <a:off x="6809475" y="30832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80" name="Google Shape;180;p21"/>
          <p:cNvSpPr/>
          <p:nvPr/>
        </p:nvSpPr>
        <p:spPr>
          <a:xfrm>
            <a:off x="7558100" y="25719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81" name="Google Shape;181;p21"/>
          <p:cNvSpPr/>
          <p:nvPr/>
        </p:nvSpPr>
        <p:spPr>
          <a:xfrm>
            <a:off x="8129125" y="2120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82" name="Google Shape;182;p21"/>
          <p:cNvSpPr/>
          <p:nvPr/>
        </p:nvSpPr>
        <p:spPr>
          <a:xfrm>
            <a:off x="7558100" y="336785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83" name="Google Shape;183;p21"/>
          <p:cNvCxnSpPr>
            <a:stCxn id="177" idx="7"/>
            <a:endCxn id="178" idx="3"/>
          </p:cNvCxnSpPr>
          <p:nvPr/>
        </p:nvCxnSpPr>
        <p:spPr>
          <a:xfrm flipH="1" rot="10800000">
            <a:off x="6748231" y="2292294"/>
            <a:ext cx="533700" cy="1890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1"/>
          <p:cNvCxnSpPr>
            <a:stCxn id="177" idx="4"/>
            <a:endCxn id="179" idx="1"/>
          </p:cNvCxnSpPr>
          <p:nvPr/>
        </p:nvCxnSpPr>
        <p:spPr>
          <a:xfrm>
            <a:off x="6600375" y="2838250"/>
            <a:ext cx="270300" cy="306300"/>
          </a:xfrm>
          <a:prstGeom prst="straightConnector1">
            <a:avLst/>
          </a:prstGeom>
          <a:noFill/>
          <a:ln cap="flat" cmpd="sng" w="19050">
            <a:solidFill>
              <a:schemeClr val="accent2"/>
            </a:solidFill>
            <a:prstDash val="solid"/>
            <a:round/>
            <a:headEnd len="med" w="med" type="none"/>
            <a:tailEnd len="med" w="med" type="none"/>
          </a:ln>
        </p:spPr>
      </p:cxnSp>
      <p:cxnSp>
        <p:nvCxnSpPr>
          <p:cNvPr id="185" name="Google Shape;185;p21"/>
          <p:cNvCxnSpPr>
            <a:stCxn id="178" idx="6"/>
            <a:endCxn id="181" idx="2"/>
          </p:cNvCxnSpPr>
          <p:nvPr/>
        </p:nvCxnSpPr>
        <p:spPr>
          <a:xfrm>
            <a:off x="7638825" y="2144400"/>
            <a:ext cx="490200" cy="1851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1"/>
          <p:cNvCxnSpPr>
            <a:stCxn id="178" idx="4"/>
            <a:endCxn id="180" idx="1"/>
          </p:cNvCxnSpPr>
          <p:nvPr/>
        </p:nvCxnSpPr>
        <p:spPr>
          <a:xfrm>
            <a:off x="7429725" y="2353500"/>
            <a:ext cx="189600" cy="279600"/>
          </a:xfrm>
          <a:prstGeom prst="straightConnector1">
            <a:avLst/>
          </a:prstGeom>
          <a:noFill/>
          <a:ln cap="flat" cmpd="sng" w="19050">
            <a:solidFill>
              <a:schemeClr val="accent2"/>
            </a:solidFill>
            <a:prstDash val="solid"/>
            <a:round/>
            <a:headEnd len="med" w="med" type="none"/>
            <a:tailEnd len="med" w="med" type="none"/>
          </a:ln>
        </p:spPr>
      </p:cxnSp>
      <p:cxnSp>
        <p:nvCxnSpPr>
          <p:cNvPr id="187" name="Google Shape;187;p21"/>
          <p:cNvCxnSpPr>
            <a:stCxn id="179" idx="5"/>
            <a:endCxn id="182" idx="2"/>
          </p:cNvCxnSpPr>
          <p:nvPr/>
        </p:nvCxnSpPr>
        <p:spPr>
          <a:xfrm>
            <a:off x="7166431" y="3440181"/>
            <a:ext cx="391800" cy="1368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1"/>
          <p:cNvCxnSpPr>
            <a:stCxn id="180" idx="4"/>
            <a:endCxn id="182" idx="0"/>
          </p:cNvCxnSpPr>
          <p:nvPr/>
        </p:nvCxnSpPr>
        <p:spPr>
          <a:xfrm>
            <a:off x="7767200" y="2990125"/>
            <a:ext cx="0" cy="377700"/>
          </a:xfrm>
          <a:prstGeom prst="straightConnector1">
            <a:avLst/>
          </a:prstGeom>
          <a:noFill/>
          <a:ln cap="flat" cmpd="sng" w="19050">
            <a:solidFill>
              <a:schemeClr val="accent2"/>
            </a:solidFill>
            <a:prstDash val="solid"/>
            <a:round/>
            <a:headEnd len="med" w="med" type="none"/>
            <a:tailEnd len="med" w="med" type="none"/>
          </a:ln>
        </p:spPr>
      </p:cxnSp>
      <p:sp>
        <p:nvSpPr>
          <p:cNvPr id="189" name="Google Shape;189;p21"/>
          <p:cNvSpPr txBox="1"/>
          <p:nvPr/>
        </p:nvSpPr>
        <p:spPr>
          <a:xfrm>
            <a:off x="6763650" y="208072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90" name="Google Shape;190;p21"/>
          <p:cNvSpPr txBox="1"/>
          <p:nvPr/>
        </p:nvSpPr>
        <p:spPr>
          <a:xfrm>
            <a:off x="6444850" y="29631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91" name="Google Shape;191;p21"/>
          <p:cNvSpPr txBox="1"/>
          <p:nvPr/>
        </p:nvSpPr>
        <p:spPr>
          <a:xfrm>
            <a:off x="7148100" y="35271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92" name="Google Shape;192;p21"/>
          <p:cNvSpPr txBox="1"/>
          <p:nvPr/>
        </p:nvSpPr>
        <p:spPr>
          <a:xfrm>
            <a:off x="7858000" y="30755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93" name="Google Shape;193;p21"/>
          <p:cNvSpPr txBox="1"/>
          <p:nvPr/>
        </p:nvSpPr>
        <p:spPr>
          <a:xfrm>
            <a:off x="7310513" y="23638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94" name="Google Shape;194;p21"/>
          <p:cNvSpPr txBox="1"/>
          <p:nvPr/>
        </p:nvSpPr>
        <p:spPr>
          <a:xfrm>
            <a:off x="7858000" y="19353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195" name="Google Shape;195;p21"/>
          <p:cNvCxnSpPr>
            <a:stCxn id="180" idx="7"/>
            <a:endCxn id="181" idx="3"/>
          </p:cNvCxnSpPr>
          <p:nvPr/>
        </p:nvCxnSpPr>
        <p:spPr>
          <a:xfrm flipH="1" rot="10800000">
            <a:off x="7915056" y="2477469"/>
            <a:ext cx="275400" cy="155700"/>
          </a:xfrm>
          <a:prstGeom prst="straightConnector1">
            <a:avLst/>
          </a:prstGeom>
          <a:noFill/>
          <a:ln cap="flat" cmpd="sng" w="19050">
            <a:solidFill>
              <a:schemeClr val="accent2"/>
            </a:solidFill>
            <a:prstDash val="solid"/>
            <a:round/>
            <a:headEnd len="med" w="med" type="none"/>
            <a:tailEnd len="med" w="med" type="none"/>
          </a:ln>
        </p:spPr>
      </p:cxnSp>
      <p:cxnSp>
        <p:nvCxnSpPr>
          <p:cNvPr id="196" name="Google Shape;196;p21"/>
          <p:cNvCxnSpPr>
            <a:stCxn id="177" idx="6"/>
            <a:endCxn id="180" idx="3"/>
          </p:cNvCxnSpPr>
          <p:nvPr/>
        </p:nvCxnSpPr>
        <p:spPr>
          <a:xfrm>
            <a:off x="6809475" y="2629150"/>
            <a:ext cx="810000" cy="2997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1"/>
          <p:cNvCxnSpPr>
            <a:stCxn id="177" idx="5"/>
            <a:endCxn id="182" idx="1"/>
          </p:cNvCxnSpPr>
          <p:nvPr/>
        </p:nvCxnSpPr>
        <p:spPr>
          <a:xfrm>
            <a:off x="6748231" y="2777006"/>
            <a:ext cx="871200" cy="652200"/>
          </a:xfrm>
          <a:prstGeom prst="straightConnector1">
            <a:avLst/>
          </a:prstGeom>
          <a:noFill/>
          <a:ln cap="flat" cmpd="sng" w="19050">
            <a:solidFill>
              <a:schemeClr val="accent2"/>
            </a:solidFill>
            <a:prstDash val="solid"/>
            <a:round/>
            <a:headEnd len="med" w="med" type="none"/>
            <a:tailEnd len="med" w="med" type="none"/>
          </a:ln>
        </p:spPr>
      </p:cxnSp>
      <p:sp>
        <p:nvSpPr>
          <p:cNvPr id="198" name="Google Shape;198;p21"/>
          <p:cNvSpPr txBox="1"/>
          <p:nvPr/>
        </p:nvSpPr>
        <p:spPr>
          <a:xfrm>
            <a:off x="7040963" y="24997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199" name="Google Shape;199;p21"/>
          <p:cNvSpPr txBox="1"/>
          <p:nvPr/>
        </p:nvSpPr>
        <p:spPr>
          <a:xfrm>
            <a:off x="7151413" y="2902013"/>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200" name="Google Shape;200;p21"/>
          <p:cNvSpPr txBox="1"/>
          <p:nvPr/>
        </p:nvSpPr>
        <p:spPr>
          <a:xfrm>
            <a:off x="7943238" y="25054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